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563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14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57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283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644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440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190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642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21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45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34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20A16-B972-460B-B576-97A3A75CB659}" type="datetimeFigureOut">
              <a:rPr lang="en-AU" smtClean="0"/>
              <a:t>26/06/2017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5962C-55BC-4986-99D9-1CF96B10B6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1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1143000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East Korea Convective Development, 18 June 2017 </a:t>
            </a:r>
            <a:br>
              <a:rPr lang="en-AU" sz="2800" b="1" dirty="0" smtClean="0"/>
            </a:br>
            <a:r>
              <a:rPr lang="en-AU" sz="2800" b="1" dirty="0" smtClean="0"/>
              <a:t>True </a:t>
            </a:r>
            <a:r>
              <a:rPr lang="en-AU" sz="2800" b="1" dirty="0" smtClean="0"/>
              <a:t>Colour RGB </a:t>
            </a:r>
            <a:r>
              <a:rPr lang="en-AU" sz="2000" dirty="0" smtClean="0"/>
              <a:t>(00 to 10UTC) 2FPS vs 10FPS</a:t>
            </a:r>
            <a:endParaRPr lang="en-AU" sz="2000" dirty="0"/>
          </a:p>
        </p:txBody>
      </p:sp>
      <p:pic>
        <p:nvPicPr>
          <p:cNvPr id="2050" name="Picture 2" descr="G:\1ABodoZeschkeDataFiles\2017stuff\Himawari8stuff2017\CaseStudies2017\KoreaStorms18June2017\TrueColourRGBBroadMidlat10m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" y="1268760"/>
            <a:ext cx="448074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1ABodoZeschkeDataFiles\2017stuff\Himawari8stuff2017\CaseStudies2017\KoreaStorms18June2017\TrueColourRGBBroadMidlat50m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93" y="1268760"/>
            <a:ext cx="4480308" cy="475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570336"/>
            <a:ext cx="9152585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299187"/>
            <a:ext cx="91525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satellite images </a:t>
            </a:r>
            <a:r>
              <a:rPr lang="en-AU" altLang="en-US" sz="1200" dirty="0">
                <a:latin typeface="Arial" charset="0"/>
              </a:rPr>
              <a:t>courtesy JMA/BOM</a:t>
            </a:r>
          </a:p>
        </p:txBody>
      </p:sp>
    </p:spTree>
    <p:extLst>
      <p:ext uri="{BB962C8B-B14F-4D97-AF65-F5344CB8AC3E}">
        <p14:creationId xmlns:p14="http://schemas.microsoft.com/office/powerpoint/2010/main" val="6211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686" y="687"/>
            <a:ext cx="2465370" cy="1466200"/>
          </a:xfrm>
        </p:spPr>
        <p:txBody>
          <a:bodyPr>
            <a:normAutofit/>
          </a:bodyPr>
          <a:lstStyle/>
          <a:p>
            <a:r>
              <a:rPr lang="en-AU" sz="2800" b="1" dirty="0" smtClean="0"/>
              <a:t>Additional RGB and Sandwich Products</a:t>
            </a:r>
            <a:endParaRPr lang="en-AU" sz="2800" b="1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501217" y="5646079"/>
            <a:ext cx="2518532" cy="7386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pic>
        <p:nvPicPr>
          <p:cNvPr id="1026" name="Picture 2" descr="G:\1ABodoZeschkeDataFiles\2017stuff\Himawari8stuff2017\CaseStudies2017\KoreaStorms18June2017\TrueColourRGBMidlat100m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08" y="-19607"/>
            <a:ext cx="3518488" cy="37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1ABodoZeschkeDataFiles\2017stuff\Himawari8stuff2017\CaseStudies2017\KoreaStorms18June2017\DayMicrophysicsRGBMidlat100m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83" y="3712298"/>
            <a:ext cx="3517463" cy="312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1ABodoZeschkeDataFiles\2017stuff\Himawari8stuff2017\CaseStudies2017\KoreaStorms18June2017\DayConvectionRGBSandwichMidlat10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50" y="19191"/>
            <a:ext cx="3186750" cy="34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1ABodoZeschkeDataFiles\2017stuff\Himawari8stuff2017\CaseStudies2017\KoreaStorms18June2017\DayConvectionRGBMidlat100m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50" y="3432812"/>
            <a:ext cx="3168352" cy="33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473686" y="6384743"/>
            <a:ext cx="2483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satellite images </a:t>
            </a:r>
            <a:r>
              <a:rPr lang="en-AU" altLang="en-US" sz="1200" dirty="0">
                <a:latin typeface="Arial" charset="0"/>
              </a:rPr>
              <a:t>courtesy JMA/BOM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01217" y="2786481"/>
            <a:ext cx="174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True Colour RGB Product</a:t>
            </a:r>
            <a:endParaRPr lang="en-A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83968" y="1556792"/>
            <a:ext cx="1673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Day Convection RGB Sandwich Product</a:t>
            </a:r>
            <a:endParaRPr lang="en-A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7" y="4952180"/>
            <a:ext cx="167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Day Convection RGB Product</a:t>
            </a:r>
            <a:endParaRPr lang="en-A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80" y="3861048"/>
            <a:ext cx="1673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Day Microphysics RGB Product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7958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28581"/>
            <a:ext cx="2154758" cy="234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336889"/>
              </p:ext>
            </p:extLst>
          </p:nvPr>
        </p:nvGraphicFramePr>
        <p:xfrm>
          <a:off x="4583361" y="260648"/>
          <a:ext cx="4508128" cy="1463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879"/>
                <a:gridCol w="1407842"/>
                <a:gridCol w="951407"/>
              </a:tblGrid>
              <a:tr h="350635">
                <a:tc>
                  <a:txBody>
                    <a:bodyPr/>
                    <a:lstStyle/>
                    <a:p>
                      <a:pPr algn="ctr"/>
                      <a:r>
                        <a:rPr lang="en-AU" sz="1700" dirty="0" smtClean="0">
                          <a:solidFill>
                            <a:schemeClr val="bg1"/>
                          </a:solidFill>
                        </a:rPr>
                        <a:t>Day Convection RGB</a:t>
                      </a:r>
                      <a:endParaRPr lang="en-AU" sz="1700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700" dirty="0" smtClean="0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en-AU" sz="1700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700" dirty="0" smtClean="0">
                          <a:solidFill>
                            <a:schemeClr val="bg1"/>
                          </a:solidFill>
                        </a:rPr>
                        <a:t>Gamma</a:t>
                      </a:r>
                      <a:endParaRPr lang="en-AU" sz="1700" dirty="0">
                        <a:solidFill>
                          <a:schemeClr val="bg1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13">
                <a:tc>
                  <a:txBody>
                    <a:bodyPr/>
                    <a:lstStyle/>
                    <a:p>
                      <a:r>
                        <a:rPr lang="en-AU" sz="1800" b="1" dirty="0" smtClean="0">
                          <a:solidFill>
                            <a:srgbClr val="FF0000"/>
                          </a:solidFill>
                        </a:rPr>
                        <a:t>6.2 – 7.3 micron</a:t>
                      </a:r>
                      <a:endParaRPr lang="en-AU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</a:rPr>
                        <a:t>-35</a:t>
                      </a:r>
                      <a:r>
                        <a:rPr lang="en-AU" sz="1600" b="1" baseline="0" dirty="0" smtClean="0">
                          <a:solidFill>
                            <a:srgbClr val="FF0000"/>
                          </a:solidFill>
                        </a:rPr>
                        <a:t> to 5</a:t>
                      </a:r>
                      <a:endParaRPr lang="en-A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A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13">
                <a:tc>
                  <a:txBody>
                    <a:bodyPr/>
                    <a:lstStyle/>
                    <a:p>
                      <a:r>
                        <a:rPr lang="en-AU" sz="1800" b="1" dirty="0" smtClean="0">
                          <a:solidFill>
                            <a:srgbClr val="008000"/>
                          </a:solidFill>
                        </a:rPr>
                        <a:t>3.9-10.4</a:t>
                      </a:r>
                      <a:r>
                        <a:rPr lang="en-AU" sz="1800" b="1" baseline="0" dirty="0" smtClean="0">
                          <a:solidFill>
                            <a:srgbClr val="008000"/>
                          </a:solidFill>
                        </a:rPr>
                        <a:t> micron</a:t>
                      </a:r>
                      <a:endParaRPr lang="en-AU" sz="18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8000"/>
                          </a:solidFill>
                        </a:rPr>
                        <a:t>-5 to 60</a:t>
                      </a:r>
                      <a:endParaRPr lang="en-AU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8000"/>
                          </a:solidFill>
                        </a:rPr>
                        <a:t>0.5</a:t>
                      </a:r>
                      <a:endParaRPr lang="en-AU" sz="1600" b="1" dirty="0">
                        <a:solidFill>
                          <a:srgbClr val="008000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13">
                <a:tc>
                  <a:txBody>
                    <a:bodyPr/>
                    <a:lstStyle/>
                    <a:p>
                      <a:r>
                        <a:rPr lang="en-AU" sz="1800" b="1" dirty="0" smtClean="0">
                          <a:solidFill>
                            <a:srgbClr val="0000FF"/>
                          </a:solidFill>
                        </a:rPr>
                        <a:t>1.6-0.6</a:t>
                      </a:r>
                      <a:r>
                        <a:rPr lang="en-AU" sz="1800" b="1" baseline="0" dirty="0" smtClean="0">
                          <a:solidFill>
                            <a:srgbClr val="0000FF"/>
                          </a:solidFill>
                        </a:rPr>
                        <a:t> micron</a:t>
                      </a:r>
                      <a:endParaRPr lang="en-AU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00FF"/>
                          </a:solidFill>
                        </a:rPr>
                        <a:t>-75</a:t>
                      </a:r>
                      <a:r>
                        <a:rPr lang="en-AU" sz="1600" b="1" baseline="0" dirty="0" smtClean="0">
                          <a:solidFill>
                            <a:srgbClr val="0000FF"/>
                          </a:solidFill>
                        </a:rPr>
                        <a:t> to +20%</a:t>
                      </a:r>
                      <a:endParaRPr lang="en-AU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00FF"/>
                          </a:solidFill>
                        </a:rPr>
                        <a:t>1.0</a:t>
                      </a:r>
                      <a:endParaRPr lang="en-AU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33" marR="91433" marT="45741" marB="45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297293"/>
              </p:ext>
            </p:extLst>
          </p:nvPr>
        </p:nvGraphicFramePr>
        <p:xfrm>
          <a:off x="107504" y="135474"/>
          <a:ext cx="4390132" cy="181491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16224"/>
                <a:gridCol w="1440160"/>
                <a:gridCol w="933748"/>
              </a:tblGrid>
              <a:tr h="557188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 smtClean="0"/>
                        <a:t>Day</a:t>
                      </a:r>
                      <a:r>
                        <a:rPr lang="en-AU" sz="1800" baseline="0" dirty="0" smtClean="0"/>
                        <a:t> Microphysics RGB (BOM*)</a:t>
                      </a:r>
                      <a:endParaRPr lang="en-AU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Range</a:t>
                      </a:r>
                      <a:endParaRPr lang="en-A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800" dirty="0" smtClean="0"/>
                        <a:t>Gamma</a:t>
                      </a:r>
                      <a:endParaRPr lang="en-A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384">
                <a:tc>
                  <a:txBody>
                    <a:bodyPr/>
                    <a:lstStyle/>
                    <a:p>
                      <a:r>
                        <a:rPr lang="en-AU" sz="1800" b="1" dirty="0" smtClean="0">
                          <a:solidFill>
                            <a:srgbClr val="FF0000"/>
                          </a:solidFill>
                        </a:rPr>
                        <a:t>VIS0.8</a:t>
                      </a:r>
                      <a:endParaRPr lang="en-AU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AU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AU" sz="1600" b="1" baseline="0" dirty="0" smtClean="0">
                          <a:solidFill>
                            <a:srgbClr val="FF0000"/>
                          </a:solidFill>
                        </a:rPr>
                        <a:t>to </a:t>
                      </a:r>
                      <a:r>
                        <a:rPr lang="en-AU" sz="1600" b="1" baseline="0" dirty="0" smtClean="0">
                          <a:solidFill>
                            <a:srgbClr val="FF0000"/>
                          </a:solidFill>
                        </a:rPr>
                        <a:t>100%</a:t>
                      </a:r>
                      <a:endParaRPr lang="en-A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</a:rPr>
                        <a:t>1.2</a:t>
                      </a:r>
                      <a:endParaRPr lang="en-A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18384">
                <a:tc>
                  <a:txBody>
                    <a:bodyPr/>
                    <a:lstStyle/>
                    <a:p>
                      <a:r>
                        <a:rPr lang="en-AU" sz="1800" b="1" dirty="0" smtClean="0">
                          <a:solidFill>
                            <a:srgbClr val="006600"/>
                          </a:solidFill>
                        </a:rPr>
                        <a:t>NIR3.9</a:t>
                      </a:r>
                      <a:endParaRPr lang="en-AU" sz="1800" b="1" dirty="0" smtClean="0">
                        <a:solidFill>
                          <a:srgbClr val="0066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6600"/>
                          </a:solidFill>
                        </a:rPr>
                        <a:t>0 </a:t>
                      </a:r>
                      <a:r>
                        <a:rPr lang="en-AU" sz="1600" b="1" dirty="0" smtClean="0">
                          <a:solidFill>
                            <a:srgbClr val="006600"/>
                          </a:solidFill>
                        </a:rPr>
                        <a:t>to </a:t>
                      </a:r>
                      <a:r>
                        <a:rPr lang="en-AU" sz="1600" b="1" dirty="0" smtClean="0">
                          <a:solidFill>
                            <a:srgbClr val="006600"/>
                          </a:solidFill>
                        </a:rPr>
                        <a:t>60%</a:t>
                      </a:r>
                      <a:endParaRPr lang="en-AU" sz="1600" b="1" dirty="0">
                        <a:solidFill>
                          <a:srgbClr val="0066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6600"/>
                          </a:solidFill>
                        </a:rPr>
                        <a:t>1.8</a:t>
                      </a:r>
                      <a:endParaRPr lang="en-AU" sz="1600" b="1" dirty="0">
                        <a:solidFill>
                          <a:srgbClr val="0066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3385">
                <a:tc>
                  <a:txBody>
                    <a:bodyPr/>
                    <a:lstStyle/>
                    <a:p>
                      <a:r>
                        <a:rPr lang="en-AU" sz="1800" b="1" dirty="0" smtClean="0">
                          <a:solidFill>
                            <a:srgbClr val="0000CC"/>
                          </a:solidFill>
                        </a:rPr>
                        <a:t>IR10.8</a:t>
                      </a:r>
                      <a:endParaRPr lang="en-AU" sz="1800" b="1" dirty="0">
                        <a:solidFill>
                          <a:srgbClr val="0000CC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00CC"/>
                          </a:solidFill>
                        </a:rPr>
                        <a:t>+203 </a:t>
                      </a:r>
                      <a:r>
                        <a:rPr lang="en-AU" sz="1600" b="1" dirty="0" smtClean="0">
                          <a:solidFill>
                            <a:srgbClr val="0000CC"/>
                          </a:solidFill>
                        </a:rPr>
                        <a:t>to </a:t>
                      </a:r>
                      <a:r>
                        <a:rPr lang="en-AU" sz="1600" b="1" dirty="0" smtClean="0">
                          <a:solidFill>
                            <a:srgbClr val="0000CC"/>
                          </a:solidFill>
                        </a:rPr>
                        <a:t>+323</a:t>
                      </a:r>
                      <a:r>
                        <a:rPr lang="en-AU" sz="1600" b="1" baseline="0" dirty="0" smtClean="0">
                          <a:solidFill>
                            <a:srgbClr val="0000CC"/>
                          </a:solidFill>
                        </a:rPr>
                        <a:t> K</a:t>
                      </a:r>
                      <a:endParaRPr lang="en-AU" sz="1600" b="1" dirty="0">
                        <a:solidFill>
                          <a:srgbClr val="0000CC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00CC"/>
                          </a:solidFill>
                        </a:rPr>
                        <a:t>0.8</a:t>
                      </a:r>
                      <a:endParaRPr lang="en-AU" sz="1600" b="1" dirty="0">
                        <a:solidFill>
                          <a:srgbClr val="0000CC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212315" y="1985963"/>
            <a:ext cx="4187825" cy="4872037"/>
            <a:chOff x="4798650" y="1027193"/>
            <a:chExt cx="4187319" cy="487130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474" y="1027193"/>
              <a:ext cx="4169495" cy="298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358" y="2575403"/>
              <a:ext cx="4149725" cy="26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650" y="4099806"/>
              <a:ext cx="4149725" cy="268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428" y="5638800"/>
              <a:ext cx="4070144" cy="25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855797" y="1347820"/>
              <a:ext cx="1003179" cy="11666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>
                  <a:latin typeface="+mn-lt"/>
                  <a:cs typeface="+mn-cs"/>
                </a:rPr>
                <a:t>Deep </a:t>
              </a:r>
              <a:r>
                <a:rPr lang="en-GB" altLang="en-US" sz="1200" b="1" dirty="0" smtClean="0">
                  <a:latin typeface="+mn-lt"/>
                  <a:cs typeface="+mn-cs"/>
                </a:rPr>
                <a:t>precip </a:t>
              </a:r>
              <a:r>
                <a:rPr lang="en-GB" altLang="en-US" sz="1200" b="1" dirty="0">
                  <a:latin typeface="+mn-lt"/>
                  <a:cs typeface="+mn-cs"/>
                </a:rPr>
                <a:t>cloud</a:t>
              </a:r>
            </a:p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>
                  <a:latin typeface="+mn-lt"/>
                  <a:cs typeface="+mn-cs"/>
                </a:rPr>
                <a:t>(Cb cloud with strong</a:t>
              </a:r>
            </a:p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updrafts)</a:t>
              </a:r>
              <a:endParaRPr lang="en-GB" altLang="en-US" sz="1200" b="1" dirty="0">
                <a:latin typeface="+mn-lt"/>
                <a:cs typeface="+mn-cs"/>
              </a:endParaRP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4892302" y="1347820"/>
              <a:ext cx="876194" cy="11666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Deep precip cloud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6920882" y="1344645"/>
              <a:ext cx="987306" cy="11698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Thin Cirrus cloud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(large ice particles)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7990727" y="1347820"/>
              <a:ext cx="934924" cy="11666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Thin Cirrus cloud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(small ice particles)</a:t>
              </a: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4882778" y="2868415"/>
              <a:ext cx="931749" cy="11666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Super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cooled</a:t>
              </a:r>
              <a:r>
                <a:rPr lang="en-GB" altLang="en-US" sz="1200" b="1" dirty="0" smtClean="0">
                  <a:latin typeface="+mn-lt"/>
                  <a:cs typeface="+mn-cs"/>
                </a:rPr>
                <a:t>, thick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water cloud – large droplets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5885957" y="2860478"/>
              <a:ext cx="947622" cy="117457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Supercooled, thick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water cloud – small droplets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911358" y="2863653"/>
              <a:ext cx="982543" cy="1171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Super cooled thin water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cloud with large droplets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970092" y="2857303"/>
              <a:ext cx="955560" cy="11777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Super cooled, thin water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cloud with small droplets</a:t>
              </a: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862142" y="4400120"/>
              <a:ext cx="952385" cy="116504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Thick water cloud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(warm rain cloud) – large droplets</a:t>
              </a: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5901830" y="4395359"/>
              <a:ext cx="971433" cy="11698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Thick water cloud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- small droplets, no pptn</a:t>
              </a: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6928818" y="4395359"/>
              <a:ext cx="1014290" cy="11698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Thin water cloud with</a:t>
              </a:r>
              <a:br>
                <a:rPr lang="en-GB" altLang="en-US" sz="1200" b="1" dirty="0" smtClean="0">
                  <a:latin typeface="+mn-lt"/>
                  <a:cs typeface="+mn-cs"/>
                </a:rPr>
              </a:br>
              <a:r>
                <a:rPr lang="en-GB" altLang="en-US" sz="1200" b="1" dirty="0" smtClean="0">
                  <a:latin typeface="+mn-lt"/>
                  <a:cs typeface="+mn-cs"/>
                </a:rPr>
                <a:t>large droplets</a:t>
              </a: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7995489" y="4387422"/>
              <a:ext cx="904766" cy="11777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8373" tIns="39187" rIns="78373" bIns="39187"/>
            <a:lstStyle>
              <a:lvl1pPr defTabSz="7620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571500" indent="-317500" defTabSz="7620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55588" defTabSz="7620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714500" indent="-250825" defTabSz="7620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286000" indent="-252413" defTabSz="7620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7432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32004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6576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4114800" indent="-252413" defTabSz="7620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Thin water cloud</a:t>
              </a:r>
            </a:p>
            <a:p>
              <a:pPr algn="ctr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200" b="1" dirty="0" smtClean="0">
                  <a:latin typeface="+mn-lt"/>
                  <a:cs typeface="+mn-cs"/>
                </a:rPr>
                <a:t>with small droplets</a:t>
              </a:r>
            </a:p>
          </p:txBody>
        </p:sp>
      </p:grp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4416373" y="6266468"/>
            <a:ext cx="4727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>
                <a:latin typeface="Arial" charset="0"/>
              </a:rPr>
              <a:t>* NOTE: this is the version used by the Australian </a:t>
            </a:r>
            <a:r>
              <a:rPr lang="en-AU" altLang="en-US" sz="1200" dirty="0" smtClean="0">
                <a:latin typeface="Arial" charset="0"/>
              </a:rPr>
              <a:t>Bureau of Meteorology Victoria Regional Forecasting Centre Forecasters</a:t>
            </a:r>
            <a:endParaRPr lang="en-AU" alt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3"/>
          <p:cNvSpPr>
            <a:spLocks noGrp="1"/>
          </p:cNvSpPr>
          <p:nvPr>
            <p:ph type="title" idx="4294967295"/>
          </p:nvPr>
        </p:nvSpPr>
        <p:spPr>
          <a:xfrm>
            <a:off x="-6350" y="274638"/>
            <a:ext cx="9150350" cy="8683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altLang="en-US" sz="2700" b="1" dirty="0" smtClean="0">
                <a:latin typeface="+mn-lt"/>
              </a:rPr>
              <a:t>The Day </a:t>
            </a:r>
            <a:r>
              <a:rPr lang="en-AU" altLang="en-US" sz="2700" b="1" dirty="0" smtClean="0">
                <a:latin typeface="+mn-lt"/>
              </a:rPr>
              <a:t>Convection RGB / Visible Sandwich Product"</a:t>
            </a:r>
            <a:endParaRPr lang="en-AU" altLang="en-US" sz="2700" dirty="0" smtClean="0">
              <a:latin typeface="+mn-lt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333875" y="3682660"/>
            <a:ext cx="45910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smtClean="0">
                <a:latin typeface="+mn-lt"/>
              </a:rPr>
              <a:t>Upper layer opacity set to 75% for the Day Convection RGB Sandwich Product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 smtClean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>
                <a:solidFill>
                  <a:srgbClr val="FF0000"/>
                </a:solidFill>
                <a:latin typeface="+mn-lt"/>
              </a:rPr>
              <a:t>The contrast of the HRV layer has been increased to 300 and the brightness reduced to -110</a:t>
            </a:r>
          </a:p>
        </p:txBody>
      </p:sp>
      <p:grpSp>
        <p:nvGrpSpPr>
          <p:cNvPr id="39940" name="Group 1"/>
          <p:cNvGrpSpPr>
            <a:grpSpLocks/>
          </p:cNvGrpSpPr>
          <p:nvPr/>
        </p:nvGrpSpPr>
        <p:grpSpPr bwMode="auto">
          <a:xfrm>
            <a:off x="0" y="1289050"/>
            <a:ext cx="4333875" cy="5181600"/>
            <a:chOff x="446" y="1122363"/>
            <a:chExt cx="4333430" cy="5183186"/>
          </a:xfrm>
        </p:grpSpPr>
        <p:pic>
          <p:nvPicPr>
            <p:cNvPr id="4403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51" y="3745707"/>
              <a:ext cx="3754800" cy="13239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2640000" lon="17802000" rev="1836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13" y="2213919"/>
              <a:ext cx="3754800" cy="13239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2640000" lon="17802000" rev="1836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87" name="Picture 5" descr="M:\!!! Setvak_CWG2009-Landshut-workshop\cases\NOAA15_20090709-1134utc\band4-zkoseny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2" y="1627188"/>
              <a:ext cx="3600451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88" name="Picture 2" descr="M:\!!! Setvak_CWG2009-Landshut-workshop\cases\NOAA15_20090709-1134utc\blended-zkoseny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5427663"/>
              <a:ext cx="3600451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69" name="Šipka dolů 7"/>
            <p:cNvSpPr>
              <a:spLocks noChangeArrowheads="1"/>
            </p:cNvSpPr>
            <p:nvPr/>
          </p:nvSpPr>
          <p:spPr bwMode="auto">
            <a:xfrm>
              <a:off x="3678306" y="1627343"/>
              <a:ext cx="269847" cy="1006783"/>
            </a:xfrm>
            <a:prstGeom prst="downArrow">
              <a:avLst>
                <a:gd name="adj1" fmla="val 50000"/>
                <a:gd name="adj2" fmla="val 101298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000" smtClean="0">
                <a:solidFill>
                  <a:srgbClr val="FFCC66"/>
                </a:solidFill>
                <a:latin typeface="+mn-lt"/>
              </a:endParaRPr>
            </a:p>
          </p:txBody>
        </p:sp>
        <p:sp>
          <p:nvSpPr>
            <p:cNvPr id="34870" name="Šipka dolů 7"/>
            <p:cNvSpPr>
              <a:spLocks noChangeArrowheads="1"/>
            </p:cNvSpPr>
            <p:nvPr/>
          </p:nvSpPr>
          <p:spPr bwMode="auto">
            <a:xfrm>
              <a:off x="225848" y="2130735"/>
              <a:ext cx="269847" cy="1006783"/>
            </a:xfrm>
            <a:prstGeom prst="downArrow">
              <a:avLst>
                <a:gd name="adj1" fmla="val 50000"/>
                <a:gd name="adj2" fmla="val 101298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000" smtClean="0">
                <a:solidFill>
                  <a:srgbClr val="FFCC66"/>
                </a:solidFill>
                <a:latin typeface="+mn-lt"/>
              </a:endParaRPr>
            </a:p>
          </p:txBody>
        </p:sp>
        <p:sp>
          <p:nvSpPr>
            <p:cNvPr id="34871" name="TextovéPole 9"/>
            <p:cNvSpPr txBox="1">
              <a:spLocks noChangeArrowheads="1"/>
            </p:cNvSpPr>
            <p:nvPr/>
          </p:nvSpPr>
          <p:spPr bwMode="auto">
            <a:xfrm>
              <a:off x="348073" y="3172453"/>
              <a:ext cx="3519126" cy="70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000" smtClean="0">
                  <a:solidFill>
                    <a:srgbClr val="000000"/>
                  </a:solidFill>
                  <a:latin typeface="+mn-lt"/>
                </a:rPr>
                <a:t>Bottom layer (“background”):   HRV image</a:t>
              </a:r>
            </a:p>
          </p:txBody>
        </p:sp>
        <p:sp>
          <p:nvSpPr>
            <p:cNvPr id="34872" name="TextovéPole 10"/>
            <p:cNvSpPr txBox="1">
              <a:spLocks noChangeArrowheads="1"/>
            </p:cNvSpPr>
            <p:nvPr/>
          </p:nvSpPr>
          <p:spPr bwMode="auto">
            <a:xfrm>
              <a:off x="446" y="1122363"/>
              <a:ext cx="4333430" cy="40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000" smtClean="0">
                  <a:solidFill>
                    <a:srgbClr val="000000"/>
                  </a:solidFill>
                  <a:latin typeface="+mn-lt"/>
                </a:rPr>
                <a:t>Upper layer: Day Convection RGB image</a:t>
              </a:r>
            </a:p>
          </p:txBody>
        </p:sp>
        <p:sp>
          <p:nvSpPr>
            <p:cNvPr id="34873" name="TextovéPole 11"/>
            <p:cNvSpPr txBox="1">
              <a:spLocks noChangeArrowheads="1"/>
            </p:cNvSpPr>
            <p:nvPr/>
          </p:nvSpPr>
          <p:spPr bwMode="auto">
            <a:xfrm>
              <a:off x="441726" y="4715976"/>
              <a:ext cx="3412775" cy="708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6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000" b="1" smtClean="0">
                  <a:solidFill>
                    <a:srgbClr val="FF0000"/>
                  </a:solidFill>
                  <a:latin typeface="+mn-lt"/>
                </a:rPr>
                <a:t>Blending options – applied to the upper layer</a:t>
              </a:r>
            </a:p>
          </p:txBody>
        </p:sp>
        <p:pic>
          <p:nvPicPr>
            <p:cNvPr id="4403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1" y="1207296"/>
              <a:ext cx="3744912" cy="131365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2640000" lon="17802000" rev="1836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24" y="5070474"/>
              <a:ext cx="3722689" cy="123507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2638156" lon="17803933" rev="18357493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1" y="3507755"/>
              <a:ext cx="3744912" cy="131365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2640000" lon="17802000" rev="1836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756660"/>
              </p:ext>
            </p:extLst>
          </p:nvPr>
        </p:nvGraphicFramePr>
        <p:xfrm>
          <a:off x="4397374" y="1627186"/>
          <a:ext cx="4527551" cy="1676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076"/>
                <a:gridCol w="1340581"/>
                <a:gridCol w="935894"/>
              </a:tblGrid>
              <a:tr h="579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Day Convection RGB (Mid-latitude)</a:t>
                      </a: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Range</a:t>
                      </a:r>
                      <a:endParaRPr lang="en-A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Gamma</a:t>
                      </a:r>
                      <a:endParaRPr lang="en-A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6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WV6.2 - WV7.3 BTD</a:t>
                      </a:r>
                      <a:endParaRPr lang="en-A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-35 to 5</a:t>
                      </a:r>
                      <a:endParaRPr lang="en-A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1.0</a:t>
                      </a:r>
                      <a:endParaRPr lang="en-A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6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9900"/>
                          </a:solidFill>
                          <a:latin typeface="+mn-lt"/>
                        </a:rPr>
                        <a:t>IR3.9 - IR10.8 BTD</a:t>
                      </a:r>
                      <a:endParaRPr lang="en-A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-5 </a:t>
                      </a:r>
                      <a:r>
                        <a:rPr lang="en-AU" sz="16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to 60</a:t>
                      </a:r>
                      <a:endParaRPr lang="en-AU" sz="16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0.5</a:t>
                      </a:r>
                      <a:endParaRPr lang="en-A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6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00CC"/>
                          </a:solidFill>
                          <a:latin typeface="+mn-lt"/>
                        </a:rPr>
                        <a:t>NIR1.6 - VIS0.6 REFL</a:t>
                      </a:r>
                      <a:endParaRPr lang="en-AU" sz="1600" b="1" dirty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33CC"/>
                          </a:solidFill>
                          <a:latin typeface="+mn-lt"/>
                        </a:rPr>
                        <a:t>-75 to 25%</a:t>
                      </a:r>
                      <a:endParaRPr lang="en-AU" sz="1600" b="1" dirty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33CC"/>
                          </a:solidFill>
                          <a:latin typeface="+mn-lt"/>
                        </a:rPr>
                        <a:t>1.0</a:t>
                      </a:r>
                      <a:endParaRPr lang="en-AU" sz="1600" b="1" dirty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 marL="91403" marR="9140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0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329</Words>
  <Application>Microsoft Office PowerPoint</Application>
  <PresentationFormat>On-screen Show (4:3)</PresentationFormat>
  <Paragraphs>78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East Korea Convective Development, 18 June 2017  True Colour RGB (00 to 10UTC) 2FPS vs 10FPS</vt:lpstr>
      <vt:lpstr>Additional RGB and Sandwich Products</vt:lpstr>
      <vt:lpstr>PowerPoint Presentation</vt:lpstr>
      <vt:lpstr>The Day Convection RGB / Visible Sandwich Product"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Korea Convective Development, 18 June 2017  True Colour RGB (00 to 10UTC) 2FPS vs 10FPS</dc:title>
  <dc:creator>Bodo Zeschke</dc:creator>
  <cp:lastModifiedBy>Bodo Zeschke</cp:lastModifiedBy>
  <cp:revision>1</cp:revision>
  <dcterms:created xsi:type="dcterms:W3CDTF">2017-06-26T08:22:15Z</dcterms:created>
  <dcterms:modified xsi:type="dcterms:W3CDTF">2017-06-26T08:24:00Z</dcterms:modified>
</cp:coreProperties>
</file>