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10" r:id="rId3"/>
    <p:sldId id="342" r:id="rId4"/>
    <p:sldId id="394" r:id="rId5"/>
    <p:sldId id="257" r:id="rId6"/>
    <p:sldId id="397" r:id="rId7"/>
    <p:sldId id="260" r:id="rId8"/>
    <p:sldId id="382" r:id="rId9"/>
    <p:sldId id="258" r:id="rId10"/>
    <p:sldId id="259" r:id="rId11"/>
    <p:sldId id="262" r:id="rId12"/>
    <p:sldId id="383" r:id="rId13"/>
    <p:sldId id="261" r:id="rId14"/>
    <p:sldId id="384" r:id="rId15"/>
    <p:sldId id="398" r:id="rId16"/>
    <p:sldId id="400" r:id="rId17"/>
    <p:sldId id="395" r:id="rId18"/>
    <p:sldId id="335" r:id="rId19"/>
    <p:sldId id="329" r:id="rId20"/>
    <p:sldId id="433" r:id="rId21"/>
    <p:sldId id="334" r:id="rId22"/>
    <p:sldId id="337" r:id="rId23"/>
    <p:sldId id="332" r:id="rId24"/>
    <p:sldId id="364" r:id="rId25"/>
    <p:sldId id="406" r:id="rId26"/>
    <p:sldId id="407" r:id="rId27"/>
    <p:sldId id="396" r:id="rId28"/>
    <p:sldId id="408" r:id="rId29"/>
    <p:sldId id="409" r:id="rId30"/>
    <p:sldId id="411" r:id="rId31"/>
    <p:sldId id="434" r:id="rId32"/>
    <p:sldId id="366" r:id="rId33"/>
    <p:sldId id="432" r:id="rId34"/>
    <p:sldId id="435" r:id="rId35"/>
    <p:sldId id="376" r:id="rId36"/>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99"/>
    <a:srgbClr val="FF6699"/>
    <a:srgbClr val="FF9999"/>
    <a:srgbClr val="FFCCCC"/>
    <a:srgbClr val="FF7C8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94588" autoAdjust="0"/>
  </p:normalViewPr>
  <p:slideViewPr>
    <p:cSldViewPr>
      <p:cViewPr>
        <p:scale>
          <a:sx n="100" d="100"/>
          <a:sy n="100" d="100"/>
        </p:scale>
        <p:origin x="-678" y="-96"/>
      </p:cViewPr>
      <p:guideLst>
        <p:guide orient="horz" pos="2160"/>
        <p:guide pos="2880"/>
      </p:guideLst>
    </p:cSldViewPr>
  </p:slideViewPr>
  <p:outlineViewPr>
    <p:cViewPr>
      <p:scale>
        <a:sx n="33" d="100"/>
        <a:sy n="33" d="100"/>
      </p:scale>
      <p:origin x="0" y="2458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AU"/>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F27BC67-5FB5-4B87-BB2D-99705272BF56}" type="datetimeFigureOut">
              <a:rPr lang="en-AU" smtClean="0"/>
              <a:t>30/11/2016</a:t>
            </a:fld>
            <a:endParaRPr lang="en-AU"/>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AU"/>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AU"/>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527F9325-A3CE-43F0-B9A7-0ECBFEBFA12B}" type="slidenum">
              <a:rPr lang="en-AU" smtClean="0"/>
              <a:t>‹#›</a:t>
            </a:fld>
            <a:endParaRPr lang="en-AU"/>
          </a:p>
        </p:txBody>
      </p:sp>
    </p:spTree>
    <p:extLst>
      <p:ext uri="{BB962C8B-B14F-4D97-AF65-F5344CB8AC3E}">
        <p14:creationId xmlns:p14="http://schemas.microsoft.com/office/powerpoint/2010/main" val="6022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lurry-dm.bom.gov.au:8008/radar/request_radar.ph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7F9325-A3CE-43F0-B9A7-0ECBFEBFA12B}" type="slidenum">
              <a:rPr lang="en-AU" smtClean="0"/>
              <a:t>4</a:t>
            </a:fld>
            <a:endParaRPr lang="en-AU"/>
          </a:p>
        </p:txBody>
      </p:sp>
    </p:spTree>
    <p:extLst>
      <p:ext uri="{BB962C8B-B14F-4D97-AF65-F5344CB8AC3E}">
        <p14:creationId xmlns:p14="http://schemas.microsoft.com/office/powerpoint/2010/main" val="1648831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http://www.theweatherchaser.com/radar-loop/IDR072-wyndham/2016-03-21-12/2016-03-21-23</a:t>
            </a:r>
          </a:p>
          <a:p>
            <a:pPr eaLnBrk="1" hangingPunct="1">
              <a:spcBef>
                <a:spcPct val="0"/>
              </a:spcBef>
            </a:pPr>
            <a:r>
              <a:rPr lang="en-AU" altLang="en-US" u="sng">
                <a:hlinkClick r:id="rId3" tooltip="http://flurry-dm.bom.gov.au:8008/radar/request_radar.php"/>
              </a:rPr>
              <a:t>http://flurry-dm.bom.gov.au:8008/radar/request_radar.php</a:t>
            </a:r>
            <a:endParaRPr lang="en-AU" altLang="en-US" smtClean="0"/>
          </a:p>
        </p:txBody>
      </p:sp>
      <p:sp>
        <p:nvSpPr>
          <p:cNvPr id="144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77" indent="-285722">
              <a:defRPr>
                <a:solidFill>
                  <a:schemeClr val="tx1"/>
                </a:solidFill>
                <a:latin typeface="Calibri" pitchFamily="34" charset="0"/>
              </a:defRPr>
            </a:lvl2pPr>
            <a:lvl3pPr marL="1142888" indent="-228578">
              <a:defRPr>
                <a:solidFill>
                  <a:schemeClr val="tx1"/>
                </a:solidFill>
                <a:latin typeface="Calibri" pitchFamily="34" charset="0"/>
              </a:defRPr>
            </a:lvl3pPr>
            <a:lvl4pPr marL="1600043" indent="-228578">
              <a:defRPr>
                <a:solidFill>
                  <a:schemeClr val="tx1"/>
                </a:solidFill>
                <a:latin typeface="Calibri" pitchFamily="34" charset="0"/>
              </a:defRPr>
            </a:lvl4pPr>
            <a:lvl5pPr marL="2057198" indent="-228578">
              <a:defRPr>
                <a:solidFill>
                  <a:schemeClr val="tx1"/>
                </a:solidFill>
                <a:latin typeface="Calibri" pitchFamily="34" charset="0"/>
              </a:defRPr>
            </a:lvl5pPr>
            <a:lvl6pPr marL="2514353" indent="-228578" fontAlgn="base">
              <a:spcBef>
                <a:spcPct val="0"/>
              </a:spcBef>
              <a:spcAft>
                <a:spcPct val="0"/>
              </a:spcAft>
              <a:defRPr>
                <a:solidFill>
                  <a:schemeClr val="tx1"/>
                </a:solidFill>
                <a:latin typeface="Calibri" pitchFamily="34" charset="0"/>
              </a:defRPr>
            </a:lvl6pPr>
            <a:lvl7pPr marL="2971509" indent="-228578" fontAlgn="base">
              <a:spcBef>
                <a:spcPct val="0"/>
              </a:spcBef>
              <a:spcAft>
                <a:spcPct val="0"/>
              </a:spcAft>
              <a:defRPr>
                <a:solidFill>
                  <a:schemeClr val="tx1"/>
                </a:solidFill>
                <a:latin typeface="Calibri" pitchFamily="34" charset="0"/>
              </a:defRPr>
            </a:lvl7pPr>
            <a:lvl8pPr marL="3428664" indent="-228578" fontAlgn="base">
              <a:spcBef>
                <a:spcPct val="0"/>
              </a:spcBef>
              <a:spcAft>
                <a:spcPct val="0"/>
              </a:spcAft>
              <a:defRPr>
                <a:solidFill>
                  <a:schemeClr val="tx1"/>
                </a:solidFill>
                <a:latin typeface="Calibri" pitchFamily="34" charset="0"/>
              </a:defRPr>
            </a:lvl8pPr>
            <a:lvl9pPr marL="3885819" indent="-228578"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20AA8C4-D24B-4954-9CE9-9A2A1DBA35BF}" type="slidenum">
              <a:rPr lang="en-AU" altLang="en-US" smtClean="0"/>
              <a:pPr fontAlgn="base">
                <a:spcBef>
                  <a:spcPct val="0"/>
                </a:spcBef>
                <a:spcAft>
                  <a:spcPct val="0"/>
                </a:spcAft>
                <a:defRPr/>
              </a:pPr>
              <a:t>7</a:t>
            </a:fld>
            <a:endParaRPr lang="en-AU"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7F9325-A3CE-43F0-B9A7-0ECBFEBFA12B}" type="slidenum">
              <a:rPr lang="en-AU" smtClean="0"/>
              <a:t>14</a:t>
            </a:fld>
            <a:endParaRPr lang="en-AU"/>
          </a:p>
        </p:txBody>
      </p:sp>
    </p:spTree>
    <p:extLst>
      <p:ext uri="{BB962C8B-B14F-4D97-AF65-F5344CB8AC3E}">
        <p14:creationId xmlns:p14="http://schemas.microsoft.com/office/powerpoint/2010/main" val="37648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7F9325-A3CE-43F0-B9A7-0ECBFEBFA12B}" type="slidenum">
              <a:rPr lang="en-AU" smtClean="0"/>
              <a:t>17</a:t>
            </a:fld>
            <a:endParaRPr lang="en-AU"/>
          </a:p>
        </p:txBody>
      </p:sp>
    </p:spTree>
    <p:extLst>
      <p:ext uri="{BB962C8B-B14F-4D97-AF65-F5344CB8AC3E}">
        <p14:creationId xmlns:p14="http://schemas.microsoft.com/office/powerpoint/2010/main" val="164883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4563" eaLnBrk="1" hangingPunct="1">
              <a:spcBef>
                <a:spcPct val="0"/>
              </a:spcBef>
            </a:pPr>
            <a:endParaRPr lang="en-AU" altLang="en-US" dirty="0" smtClean="0"/>
          </a:p>
        </p:txBody>
      </p:sp>
      <p:sp>
        <p:nvSpPr>
          <p:cNvPr id="9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1140" indent="-285450">
              <a:defRPr>
                <a:solidFill>
                  <a:schemeClr val="tx1"/>
                </a:solidFill>
                <a:latin typeface="Calibri" pitchFamily="34" charset="0"/>
              </a:defRPr>
            </a:lvl2pPr>
            <a:lvl3pPr marL="1141801" indent="-226985">
              <a:defRPr>
                <a:solidFill>
                  <a:schemeClr val="tx1"/>
                </a:solidFill>
                <a:latin typeface="Calibri" pitchFamily="34" charset="0"/>
              </a:defRPr>
            </a:lvl3pPr>
            <a:lvl4pPr marL="1599209" indent="-226985">
              <a:defRPr>
                <a:solidFill>
                  <a:schemeClr val="tx1"/>
                </a:solidFill>
                <a:latin typeface="Calibri" pitchFamily="34" charset="0"/>
              </a:defRPr>
            </a:lvl4pPr>
            <a:lvl5pPr marL="2056618" indent="-226985">
              <a:defRPr>
                <a:solidFill>
                  <a:schemeClr val="tx1"/>
                </a:solidFill>
                <a:latin typeface="Calibri" pitchFamily="34" charset="0"/>
              </a:defRPr>
            </a:lvl5pPr>
            <a:lvl6pPr marL="2551857" indent="-226985" fontAlgn="base">
              <a:spcBef>
                <a:spcPct val="0"/>
              </a:spcBef>
              <a:spcAft>
                <a:spcPct val="0"/>
              </a:spcAft>
              <a:defRPr>
                <a:solidFill>
                  <a:schemeClr val="tx1"/>
                </a:solidFill>
                <a:latin typeface="Calibri" pitchFamily="34" charset="0"/>
              </a:defRPr>
            </a:lvl6pPr>
            <a:lvl7pPr marL="3047096" indent="-226985" fontAlgn="base">
              <a:spcBef>
                <a:spcPct val="0"/>
              </a:spcBef>
              <a:spcAft>
                <a:spcPct val="0"/>
              </a:spcAft>
              <a:defRPr>
                <a:solidFill>
                  <a:schemeClr val="tx1"/>
                </a:solidFill>
                <a:latin typeface="Calibri" pitchFamily="34" charset="0"/>
              </a:defRPr>
            </a:lvl7pPr>
            <a:lvl8pPr marL="3542335" indent="-226985" fontAlgn="base">
              <a:spcBef>
                <a:spcPct val="0"/>
              </a:spcBef>
              <a:spcAft>
                <a:spcPct val="0"/>
              </a:spcAft>
              <a:defRPr>
                <a:solidFill>
                  <a:schemeClr val="tx1"/>
                </a:solidFill>
                <a:latin typeface="Calibri" pitchFamily="34" charset="0"/>
              </a:defRPr>
            </a:lvl8pPr>
            <a:lvl9pPr marL="4037574" indent="-22698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17CBAC6-ECE0-4B85-88F6-31DA881A86A3}" type="slidenum">
              <a:rPr lang="en-AU" altLang="en-US" sz="1200">
                <a:latin typeface="Arial" charset="0"/>
              </a:rPr>
              <a:pPr fontAlgn="base">
                <a:spcBef>
                  <a:spcPct val="0"/>
                </a:spcBef>
                <a:spcAft>
                  <a:spcPct val="0"/>
                </a:spcAft>
                <a:defRPr/>
              </a:pPr>
              <a:t>19</a:t>
            </a:fld>
            <a:endParaRPr lang="en-AU" altLang="en-US"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C52B3F9D-389D-49AC-B520-C2CB30A998C7}" type="slidenum">
              <a:rPr lang="en-AU" smtClean="0"/>
              <a:pPr>
                <a:defRPr/>
              </a:pPr>
              <a:t>22</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27F9325-A3CE-43F0-B9A7-0ECBFEBFA12B}" type="slidenum">
              <a:rPr lang="en-AU" smtClean="0"/>
              <a:t>27</a:t>
            </a:fld>
            <a:endParaRPr lang="en-AU"/>
          </a:p>
        </p:txBody>
      </p:sp>
    </p:spTree>
    <p:extLst>
      <p:ext uri="{BB962C8B-B14F-4D97-AF65-F5344CB8AC3E}">
        <p14:creationId xmlns:p14="http://schemas.microsoft.com/office/powerpoint/2010/main" val="1648831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6600" indent="-280988" eaLnBrk="0" hangingPunct="0">
              <a:spcBef>
                <a:spcPct val="30000"/>
              </a:spcBef>
              <a:defRPr sz="1200">
                <a:solidFill>
                  <a:schemeClr val="tx1"/>
                </a:solidFill>
                <a:latin typeface="Calibri" pitchFamily="34" charset="0"/>
              </a:defRPr>
            </a:lvl2pPr>
            <a:lvl3pPr marL="1138238" indent="-222250" eaLnBrk="0" hangingPunct="0">
              <a:spcBef>
                <a:spcPct val="30000"/>
              </a:spcBef>
              <a:defRPr sz="1200">
                <a:solidFill>
                  <a:schemeClr val="tx1"/>
                </a:solidFill>
                <a:latin typeface="Calibri" pitchFamily="34" charset="0"/>
              </a:defRPr>
            </a:lvl3pPr>
            <a:lvl4pPr marL="1595438" indent="-222250" eaLnBrk="0" hangingPunct="0">
              <a:spcBef>
                <a:spcPct val="30000"/>
              </a:spcBef>
              <a:defRPr sz="1200">
                <a:solidFill>
                  <a:schemeClr val="tx1"/>
                </a:solidFill>
                <a:latin typeface="Calibri" pitchFamily="34" charset="0"/>
              </a:defRPr>
            </a:lvl4pPr>
            <a:lvl5pPr marL="2052638" indent="-222250" eaLnBrk="0" hangingPunct="0">
              <a:spcBef>
                <a:spcPct val="30000"/>
              </a:spcBef>
              <a:defRPr sz="1200">
                <a:solidFill>
                  <a:schemeClr val="tx1"/>
                </a:solidFill>
                <a:latin typeface="Calibri" pitchFamily="34" charset="0"/>
              </a:defRPr>
            </a:lvl5pPr>
            <a:lvl6pPr marL="2509838" indent="-222250" eaLnBrk="0" fontAlgn="base" hangingPunct="0">
              <a:spcBef>
                <a:spcPct val="30000"/>
              </a:spcBef>
              <a:spcAft>
                <a:spcPct val="0"/>
              </a:spcAft>
              <a:defRPr sz="1200">
                <a:solidFill>
                  <a:schemeClr val="tx1"/>
                </a:solidFill>
                <a:latin typeface="Calibri" pitchFamily="34" charset="0"/>
              </a:defRPr>
            </a:lvl6pPr>
            <a:lvl7pPr marL="2967038" indent="-222250" eaLnBrk="0" fontAlgn="base" hangingPunct="0">
              <a:spcBef>
                <a:spcPct val="30000"/>
              </a:spcBef>
              <a:spcAft>
                <a:spcPct val="0"/>
              </a:spcAft>
              <a:defRPr sz="1200">
                <a:solidFill>
                  <a:schemeClr val="tx1"/>
                </a:solidFill>
                <a:latin typeface="Calibri" pitchFamily="34" charset="0"/>
              </a:defRPr>
            </a:lvl7pPr>
            <a:lvl8pPr marL="3424238" indent="-222250" eaLnBrk="0" fontAlgn="base" hangingPunct="0">
              <a:spcBef>
                <a:spcPct val="30000"/>
              </a:spcBef>
              <a:spcAft>
                <a:spcPct val="0"/>
              </a:spcAft>
              <a:defRPr sz="1200">
                <a:solidFill>
                  <a:schemeClr val="tx1"/>
                </a:solidFill>
                <a:latin typeface="Calibri" pitchFamily="34" charset="0"/>
              </a:defRPr>
            </a:lvl8pPr>
            <a:lvl9pPr marL="3881438" indent="-22225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06869A1-440C-4459-B28B-C5E6E900B162}" type="slidenum">
              <a:rPr lang="en-AU" altLang="en-US" sz="1300" smtClean="0">
                <a:cs typeface="Arial" pitchFamily="34" charset="0"/>
              </a:rPr>
              <a:pPr eaLnBrk="1" hangingPunct="1">
                <a:spcBef>
                  <a:spcPct val="0"/>
                </a:spcBef>
              </a:pPr>
              <a:t>28</a:t>
            </a:fld>
            <a:endParaRPr lang="en-AU" altLang="en-US" sz="1300" smtClean="0">
              <a:cs typeface="Arial" pitchFamily="34" charset="0"/>
            </a:endParaRPr>
          </a:p>
        </p:txBody>
      </p:sp>
      <p:sp>
        <p:nvSpPr>
          <p:cNvPr id="54275" name="Rectangle 2"/>
          <p:cNvSpPr>
            <a:spLocks noGrp="1" noRot="1" noChangeAspect="1" noChangeArrowheads="1" noTextEdit="1"/>
          </p:cNvSpPr>
          <p:nvPr>
            <p:ph type="sldImg"/>
          </p:nvPr>
        </p:nvSpPr>
        <p:spPr bwMode="auto">
          <a:xfrm>
            <a:off x="1166813" y="892175"/>
            <a:ext cx="4776787" cy="3582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xfrm>
            <a:off x="949325" y="4876800"/>
            <a:ext cx="5200650" cy="462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837" tIns="46094" rIns="93837" bIns="46094" numCol="1" anchor="t" anchorCtr="0" compatLnSpc="1">
            <a:prstTxWarp prst="textNoShape">
              <a:avLst/>
            </a:prstTxWarp>
          </a:bodyPr>
          <a:lstStyle/>
          <a:p>
            <a:pPr defTabSz="754063" eaLnBrk="1" hangingPunct="1">
              <a:spcBef>
                <a:spcPct val="0"/>
              </a:spcBef>
            </a:pPr>
            <a:endParaRPr lang="en-AU"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267124C6-11AD-4D11-9C1E-005508C45FF1}"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07418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67124C6-11AD-4D11-9C1E-005508C45FF1}"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15775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67124C6-11AD-4D11-9C1E-005508C45FF1}"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20631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pic>
        <p:nvPicPr>
          <p:cNvPr id="2" name="Picture 17" descr="바"/>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5663" y="941388"/>
            <a:ext cx="10896601"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직사각형 3"/>
          <p:cNvSpPr/>
          <p:nvPr userDrawn="1"/>
        </p:nvSpPr>
        <p:spPr>
          <a:xfrm>
            <a:off x="0" y="0"/>
            <a:ext cx="9144000" cy="385763"/>
          </a:xfrm>
          <a:prstGeom prst="rect">
            <a:avLst/>
          </a:prstGeom>
          <a:gradFill flip="none" rotWithShape="1">
            <a:gsLst>
              <a:gs pos="0">
                <a:srgbClr val="002060">
                  <a:alpha val="0"/>
                </a:srgbClr>
              </a:gs>
              <a:gs pos="94000">
                <a:srgbClr val="002060"/>
              </a:gs>
              <a:gs pos="100000">
                <a:srgbClr val="002060"/>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1400" dirty="0">
              <a:solidFill>
                <a:schemeClr val="bg1"/>
              </a:solidFill>
            </a:endParaRPr>
          </a:p>
        </p:txBody>
      </p:sp>
      <p:sp>
        <p:nvSpPr>
          <p:cNvPr id="4" name="TextBox 3"/>
          <p:cNvSpPr txBox="1">
            <a:spLocks noChangeArrowheads="1"/>
          </p:cNvSpPr>
          <p:nvPr userDrawn="1"/>
        </p:nvSpPr>
        <p:spPr bwMode="auto">
          <a:xfrm>
            <a:off x="8089900" y="66675"/>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r" eaLnBrk="1" fontAlgn="auto" latinLnBrk="1" hangingPunct="1">
              <a:lnSpc>
                <a:spcPct val="120000"/>
              </a:lnSpc>
              <a:spcBef>
                <a:spcPts val="0"/>
              </a:spcBef>
              <a:spcAft>
                <a:spcPts val="0"/>
              </a:spcAft>
              <a:defRPr/>
            </a:pPr>
            <a:fld id="{7C219B67-6A16-4CFD-9C44-E359F8FED401}" type="slidenum">
              <a:rPr lang="ko-KR" altLang="en-US" sz="1000" b="1" smtClean="0">
                <a:solidFill>
                  <a:schemeClr val="bg1">
                    <a:lumMod val="85000"/>
                  </a:schemeClr>
                </a:solidFill>
                <a:latin typeface="+mn-ea"/>
                <a:ea typeface="+mn-ea"/>
                <a:cs typeface="Arial" charset="0"/>
              </a:rPr>
              <a:pPr algn="r" eaLnBrk="1" fontAlgn="auto" latinLnBrk="1" hangingPunct="1">
                <a:lnSpc>
                  <a:spcPct val="120000"/>
                </a:lnSpc>
                <a:spcBef>
                  <a:spcPts val="0"/>
                </a:spcBef>
                <a:spcAft>
                  <a:spcPts val="0"/>
                </a:spcAft>
                <a:defRPr/>
              </a:pPr>
              <a:t>‹#›</a:t>
            </a:fld>
            <a:r>
              <a:rPr lang="ko-KR" altLang="en-US" sz="1000" b="1" dirty="0" smtClean="0">
                <a:solidFill>
                  <a:schemeClr val="bg1">
                    <a:lumMod val="85000"/>
                  </a:schemeClr>
                </a:solidFill>
                <a:latin typeface="+mn-ea"/>
                <a:ea typeface="+mn-ea"/>
                <a:cs typeface="Arial" charset="0"/>
              </a:rPr>
              <a:t> </a:t>
            </a:r>
            <a:r>
              <a:rPr kumimoji="0" lang="en-US" altLang="ko-KR" sz="1000" b="1" dirty="0" smtClean="0">
                <a:solidFill>
                  <a:schemeClr val="bg1">
                    <a:lumMod val="85000"/>
                  </a:schemeClr>
                </a:solidFill>
                <a:latin typeface="+mn-ea"/>
                <a:ea typeface="+mn-ea"/>
                <a:cs typeface="Arial" charset="0"/>
              </a:rPr>
              <a:t>/26</a:t>
            </a:r>
          </a:p>
          <a:p>
            <a:pPr algn="r" eaLnBrk="1" fontAlgn="auto" latinLnBrk="1" hangingPunct="1">
              <a:lnSpc>
                <a:spcPct val="120000"/>
              </a:lnSpc>
              <a:spcBef>
                <a:spcPts val="0"/>
              </a:spcBef>
              <a:spcAft>
                <a:spcPts val="0"/>
              </a:spcAft>
              <a:defRPr/>
            </a:pPr>
            <a:endParaRPr kumimoji="0" lang="en-US" altLang="ko-KR" sz="1000" b="1" dirty="0" smtClean="0">
              <a:solidFill>
                <a:schemeClr val="bg1">
                  <a:lumMod val="85000"/>
                </a:schemeClr>
              </a:solidFill>
              <a:latin typeface="+mn-ea"/>
              <a:ea typeface="+mn-ea"/>
              <a:cs typeface="Arial" charset="0"/>
            </a:endParaRPr>
          </a:p>
        </p:txBody>
      </p:sp>
      <p:pic>
        <p:nvPicPr>
          <p:cNvPr id="5" name="Picture 2" descr="C:\Users\user\Desktop\국가기상위성센터 새로고\새로고_국가기상위성센터_화이트.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900" y="66675"/>
            <a:ext cx="1130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06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67124C6-11AD-4D11-9C1E-005508C45FF1}"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04797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7124C6-11AD-4D11-9C1E-005508C45FF1}"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281216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267124C6-11AD-4D11-9C1E-005508C45FF1}" type="datetimeFigureOut">
              <a:rPr lang="en-AU" smtClean="0"/>
              <a:t>30/11/2016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23159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267124C6-11AD-4D11-9C1E-005508C45FF1}" type="datetimeFigureOut">
              <a:rPr lang="en-AU" smtClean="0"/>
              <a:t>30/11/2016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72775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267124C6-11AD-4D11-9C1E-005508C45FF1}" type="datetimeFigureOut">
              <a:rPr lang="en-AU" smtClean="0"/>
              <a:t>30/11/2016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331498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7124C6-11AD-4D11-9C1E-005508C45FF1}" type="datetimeFigureOut">
              <a:rPr lang="en-AU" smtClean="0"/>
              <a:t>30/11/2016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312817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7124C6-11AD-4D11-9C1E-005508C45FF1}" type="datetimeFigureOut">
              <a:rPr lang="en-AU" smtClean="0"/>
              <a:t>30/11/2016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18589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7124C6-11AD-4D11-9C1E-005508C45FF1}" type="datetimeFigureOut">
              <a:rPr lang="en-AU" smtClean="0"/>
              <a:t>30/11/2016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70B1A3A-BB54-4040-9A9E-02BBBC5AA81F}" type="slidenum">
              <a:rPr lang="en-AU" smtClean="0"/>
              <a:t>‹#›</a:t>
            </a:fld>
            <a:endParaRPr lang="en-AU"/>
          </a:p>
        </p:txBody>
      </p:sp>
    </p:spTree>
    <p:extLst>
      <p:ext uri="{BB962C8B-B14F-4D97-AF65-F5344CB8AC3E}">
        <p14:creationId xmlns:p14="http://schemas.microsoft.com/office/powerpoint/2010/main" val="271280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124C6-11AD-4D11-9C1E-005508C45FF1}" type="datetimeFigureOut">
              <a:rPr lang="en-AU" smtClean="0"/>
              <a:t>30/11/2016</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B1A3A-BB54-4040-9A9E-02BBBC5AA81F}" type="slidenum">
              <a:rPr lang="en-AU" smtClean="0"/>
              <a:t>‹#›</a:t>
            </a:fld>
            <a:endParaRPr lang="en-AU"/>
          </a:p>
        </p:txBody>
      </p:sp>
    </p:spTree>
    <p:extLst>
      <p:ext uri="{BB962C8B-B14F-4D97-AF65-F5344CB8AC3E}">
        <p14:creationId xmlns:p14="http://schemas.microsoft.com/office/powerpoint/2010/main" val="294838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3.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hyperlink" Target="http://oiswww.eumetsat.org/WEBOPS/iotm/iotm/20090923_convection/20090923_convection.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3.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3.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s://worldview.earthdata.nasa.gov/index.html"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hyperlink" Target="https://worldview.earthdata.nasa.gov/index.html"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3.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eg"/><Relationship Id="rId7"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5657850"/>
            <a:ext cx="91440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eaLnBrk="1" hangingPunct="1">
              <a:spcBef>
                <a:spcPct val="0"/>
              </a:spcBef>
              <a:buFontTx/>
              <a:buNone/>
            </a:pPr>
            <a:r>
              <a:rPr lang="en-AU" altLang="en-US" sz="1800" b="1" dirty="0">
                <a:solidFill>
                  <a:srgbClr val="FF0000"/>
                </a:solidFill>
              </a:rPr>
              <a:t>Should you use these resources please acknowledge the Australian Bureau of Meteorology Training Centre. In addition, you need to retain acknowledgement in the PowerPoint slides of EUMETSAT, the Japan Meteorological Agency, the Bureau of Meteorology and any other sources of information. </a:t>
            </a:r>
          </a:p>
        </p:txBody>
      </p:sp>
      <p:pic>
        <p:nvPicPr>
          <p:cNvPr id="5"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7338"/>
            <a:ext cx="16700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01775"/>
            <a:ext cx="7772400" cy="2339970"/>
          </a:xfrm>
        </p:spPr>
        <p:txBody>
          <a:bodyPr>
            <a:normAutofit/>
          </a:bodyPr>
          <a:lstStyle/>
          <a:p>
            <a:r>
              <a:rPr lang="en-US" sz="3200" b="1" dirty="0" smtClean="0"/>
              <a:t>Applying existing and new RGB products to Himawari-8 data. </a:t>
            </a:r>
            <a:br>
              <a:rPr lang="en-US" sz="3200" b="1" dirty="0" smtClean="0"/>
            </a:br>
            <a:r>
              <a:rPr lang="en-US" sz="2800" dirty="0"/>
              <a:t>C</a:t>
            </a:r>
            <a:r>
              <a:rPr lang="en-US" sz="2800" dirty="0" smtClean="0"/>
              <a:t>ollaborative meeting between BOM, JMA and NOAA, November 2016</a:t>
            </a:r>
            <a:endParaRPr lang="en-AU" sz="2800" dirty="0"/>
          </a:p>
        </p:txBody>
      </p:sp>
      <p:sp>
        <p:nvSpPr>
          <p:cNvPr id="3" name="Subtitle 2"/>
          <p:cNvSpPr>
            <a:spLocks noGrp="1"/>
          </p:cNvSpPr>
          <p:nvPr>
            <p:ph type="subTitle" idx="1"/>
          </p:nvPr>
        </p:nvSpPr>
        <p:spPr>
          <a:xfrm>
            <a:off x="1371600" y="3861048"/>
            <a:ext cx="6400800" cy="1752600"/>
          </a:xfrm>
        </p:spPr>
        <p:txBody>
          <a:bodyPr/>
          <a:lstStyle/>
          <a:p>
            <a:r>
              <a:rPr lang="en-AU" sz="2400" dirty="0" smtClean="0">
                <a:solidFill>
                  <a:schemeClr val="tx1"/>
                </a:solidFill>
              </a:rPr>
              <a:t>Bodo Zeschke</a:t>
            </a:r>
          </a:p>
          <a:p>
            <a:r>
              <a:rPr lang="en-AU" sz="2400" dirty="0" smtClean="0">
                <a:solidFill>
                  <a:schemeClr val="tx1"/>
                </a:solidFill>
              </a:rPr>
              <a:t>Teacher, Bureau</a:t>
            </a:r>
            <a:r>
              <a:rPr lang="en-AU" sz="2400" baseline="0" dirty="0" smtClean="0">
                <a:solidFill>
                  <a:schemeClr val="tx1"/>
                </a:solidFill>
              </a:rPr>
              <a:t> of Meteorology Training Centre</a:t>
            </a:r>
          </a:p>
          <a:p>
            <a:r>
              <a:rPr lang="en-AU" sz="2400" dirty="0" smtClean="0">
                <a:solidFill>
                  <a:schemeClr val="tx1"/>
                </a:solidFill>
              </a:rPr>
              <a:t>Australian </a:t>
            </a:r>
            <a:r>
              <a:rPr lang="en-AU" sz="2400" dirty="0" err="1" smtClean="0">
                <a:solidFill>
                  <a:schemeClr val="tx1"/>
                </a:solidFill>
              </a:rPr>
              <a:t>Vlab</a:t>
            </a:r>
            <a:r>
              <a:rPr lang="en-AU" sz="2400" dirty="0" smtClean="0">
                <a:solidFill>
                  <a:schemeClr val="tx1"/>
                </a:solidFill>
              </a:rPr>
              <a:t> Centre of Excellence Point of Contact</a:t>
            </a:r>
            <a:endParaRPr lang="en-AU" sz="2400" baseline="0" dirty="0" smtClean="0">
              <a:solidFill>
                <a:schemeClr val="tx1"/>
              </a:solidFill>
            </a:endParaRPr>
          </a:p>
          <a:p>
            <a:endParaRPr lang="en-AU" baseline="0" dirty="0" smtClean="0">
              <a:solidFill>
                <a:schemeClr val="tx1"/>
              </a:solidFill>
            </a:endParaRPr>
          </a:p>
          <a:p>
            <a:endParaRPr lang="en-AU" dirty="0"/>
          </a:p>
        </p:txBody>
      </p:sp>
      <p:sp>
        <p:nvSpPr>
          <p:cNvPr id="6"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1</a:t>
            </a:r>
          </a:p>
        </p:txBody>
      </p:sp>
    </p:spTree>
    <p:extLst>
      <p:ext uri="{BB962C8B-B14F-4D97-AF65-F5344CB8AC3E}">
        <p14:creationId xmlns:p14="http://schemas.microsoft.com/office/powerpoint/2010/main" val="1635609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H:\2016stuff\RegionalFocusGroupMeetings2016\April2016\CentralIndonesiaTuning\CentralIndonesiaIR13UTC9April.jpg"/>
          <p:cNvPicPr>
            <a:picLocks noChangeAspect="1" noChangeArrowheads="1"/>
          </p:cNvPicPr>
          <p:nvPr/>
        </p:nvPicPr>
        <p:blipFill>
          <a:blip r:embed="rId3">
            <a:extLst>
              <a:ext uri="{28A0092B-C50C-407E-A947-70E740481C1C}">
                <a14:useLocalDpi xmlns:a14="http://schemas.microsoft.com/office/drawing/2010/main" val="0"/>
              </a:ext>
            </a:extLst>
          </a:blip>
          <a:srcRect l="14108" t="6866" r="24831" b="15138"/>
          <a:stretch>
            <a:fillRect/>
          </a:stretch>
        </p:blipFill>
        <p:spPr bwMode="auto">
          <a:xfrm>
            <a:off x="4568825" y="1201738"/>
            <a:ext cx="4605338"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H:\2016stuff\RegionalFocusGroupMeetings2016\April2016\CentralIndonesiaTuning\CentralIndonesiaTROPNMRGBafterTemp7I.jpg"/>
          <p:cNvPicPr>
            <a:picLocks noChangeAspect="1" noChangeArrowheads="1"/>
          </p:cNvPicPr>
          <p:nvPr/>
        </p:nvPicPr>
        <p:blipFill>
          <a:blip r:embed="rId4">
            <a:extLst>
              <a:ext uri="{28A0092B-C50C-407E-A947-70E740481C1C}">
                <a14:useLocalDpi xmlns:a14="http://schemas.microsoft.com/office/drawing/2010/main" val="0"/>
              </a:ext>
            </a:extLst>
          </a:blip>
          <a:srcRect l="10214" t="7420" r="28906" b="14114"/>
          <a:stretch>
            <a:fillRect/>
          </a:stretch>
        </p:blipFill>
        <p:spPr bwMode="auto">
          <a:xfrm>
            <a:off x="0" y="1220788"/>
            <a:ext cx="459740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itle 1"/>
          <p:cNvSpPr>
            <a:spLocks noGrp="1"/>
          </p:cNvSpPr>
          <p:nvPr>
            <p:ph type="title"/>
          </p:nvPr>
        </p:nvSpPr>
        <p:spPr>
          <a:xfrm>
            <a:off x="76200" y="76200"/>
            <a:ext cx="8991600" cy="1143000"/>
          </a:xfrm>
        </p:spPr>
        <p:txBody>
          <a:bodyPr/>
          <a:lstStyle/>
          <a:p>
            <a:pPr eaLnBrk="1" hangingPunct="1"/>
            <a:r>
              <a:rPr lang="en-AU" altLang="en-US" sz="2800" b="1" dirty="0" smtClean="0"/>
              <a:t>Interpreting the Tropical tuned Night Microphysics RGB product – Central Indonesian region</a:t>
            </a:r>
            <a:r>
              <a:rPr lang="en-AU" altLang="en-US" sz="2800" dirty="0" smtClean="0"/>
              <a:t> </a:t>
            </a:r>
            <a:r>
              <a:rPr lang="en-AU" altLang="en-US" sz="2000" dirty="0" smtClean="0"/>
              <a:t>13UTC 9</a:t>
            </a:r>
            <a:r>
              <a:rPr lang="en-AU" altLang="en-US" sz="2000" baseline="30000" dirty="0" smtClean="0"/>
              <a:t>th</a:t>
            </a:r>
            <a:r>
              <a:rPr lang="en-AU" altLang="en-US" sz="2000" dirty="0" smtClean="0"/>
              <a:t> April 2016</a:t>
            </a:r>
          </a:p>
        </p:txBody>
      </p:sp>
      <p:pic>
        <p:nvPicPr>
          <p:cNvPr id="24582" name="Picture 4"/>
          <p:cNvPicPr>
            <a:picLocks noChangeAspect="1" noChangeArrowheads="1"/>
          </p:cNvPicPr>
          <p:nvPr/>
        </p:nvPicPr>
        <p:blipFill>
          <a:blip r:embed="rId5">
            <a:extLst>
              <a:ext uri="{28A0092B-C50C-407E-A947-70E740481C1C}">
                <a14:useLocalDpi xmlns:a14="http://schemas.microsoft.com/office/drawing/2010/main" val="0"/>
              </a:ext>
            </a:extLst>
          </a:blip>
          <a:srcRect r="30093"/>
          <a:stretch>
            <a:fillRect/>
          </a:stretch>
        </p:blipFill>
        <p:spPr bwMode="auto">
          <a:xfrm>
            <a:off x="533400" y="5257800"/>
            <a:ext cx="7993063"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3" name="TextBox 6"/>
          <p:cNvSpPr txBox="1">
            <a:spLocks noChangeArrowheads="1"/>
          </p:cNvSpPr>
          <p:nvPr/>
        </p:nvSpPr>
        <p:spPr bwMode="auto">
          <a:xfrm>
            <a:off x="-19050" y="1220788"/>
            <a:ext cx="2657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a:t>Night Microphysics RGB</a:t>
            </a:r>
          </a:p>
        </p:txBody>
      </p:sp>
      <p:sp>
        <p:nvSpPr>
          <p:cNvPr id="24584" name="TextBox 7"/>
          <p:cNvSpPr txBox="1">
            <a:spLocks noChangeArrowheads="1"/>
          </p:cNvSpPr>
          <p:nvPr/>
        </p:nvSpPr>
        <p:spPr bwMode="auto">
          <a:xfrm>
            <a:off x="4603750" y="1200150"/>
            <a:ext cx="16859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a:t>10.4 micron IR</a:t>
            </a:r>
          </a:p>
        </p:txBody>
      </p:sp>
      <p:sp>
        <p:nvSpPr>
          <p:cNvPr id="24585" name="Rectangle 3"/>
          <p:cNvSpPr>
            <a:spLocks noChangeArrowheads="1"/>
          </p:cNvSpPr>
          <p:nvPr/>
        </p:nvSpPr>
        <p:spPr bwMode="auto">
          <a:xfrm>
            <a:off x="228600" y="6019800"/>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b="1">
                <a:solidFill>
                  <a:srgbClr val="FF0000"/>
                </a:solidFill>
              </a:rPr>
              <a:t>Question: </a:t>
            </a:r>
            <a:r>
              <a:rPr lang="en-AU" altLang="en-US" sz="2000"/>
              <a:t>What clouds have these "unexpected" colours:</a:t>
            </a:r>
          </a:p>
          <a:p>
            <a:pPr eaLnBrk="1" hangingPunct="1">
              <a:spcBef>
                <a:spcPct val="0"/>
              </a:spcBef>
              <a:buFontTx/>
              <a:buNone/>
            </a:pPr>
            <a:r>
              <a:rPr lang="en-AU" altLang="en-US" sz="2000"/>
              <a:t>A: high level cloud tops   B: mid level cloud tops   C: low level cloud tops</a:t>
            </a:r>
          </a:p>
        </p:txBody>
      </p:sp>
      <p:sp>
        <p:nvSpPr>
          <p:cNvPr id="24586" name="TextBox 12"/>
          <p:cNvSpPr txBox="1">
            <a:spLocks noChangeArrowheads="1"/>
          </p:cNvSpPr>
          <p:nvPr/>
        </p:nvSpPr>
        <p:spPr bwMode="auto">
          <a:xfrm>
            <a:off x="6188544" y="6591300"/>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BOM/JMA</a:t>
            </a:r>
          </a:p>
        </p:txBody>
      </p:sp>
      <p:sp>
        <p:nvSpPr>
          <p:cNvPr id="11" name="Line Callout 1 10"/>
          <p:cNvSpPr/>
          <p:nvPr/>
        </p:nvSpPr>
        <p:spPr>
          <a:xfrm>
            <a:off x="4203700" y="3419475"/>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- 3.3C </a:t>
            </a:r>
          </a:p>
        </p:txBody>
      </p:sp>
      <p:sp>
        <p:nvSpPr>
          <p:cNvPr id="12" name="Line Callout 1 11"/>
          <p:cNvSpPr/>
          <p:nvPr/>
        </p:nvSpPr>
        <p:spPr>
          <a:xfrm>
            <a:off x="3200400" y="238125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12C </a:t>
            </a:r>
          </a:p>
        </p:txBody>
      </p:sp>
      <p:sp>
        <p:nvSpPr>
          <p:cNvPr id="13" name="Line Callout 1 12"/>
          <p:cNvSpPr/>
          <p:nvPr/>
        </p:nvSpPr>
        <p:spPr>
          <a:xfrm>
            <a:off x="4535488" y="251460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2.8C </a:t>
            </a:r>
          </a:p>
        </p:txBody>
      </p:sp>
      <p:sp>
        <p:nvSpPr>
          <p:cNvPr id="14" name="Line Callout 1 13"/>
          <p:cNvSpPr/>
          <p:nvPr/>
        </p:nvSpPr>
        <p:spPr>
          <a:xfrm>
            <a:off x="838200" y="457200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-76C </a:t>
            </a:r>
          </a:p>
        </p:txBody>
      </p:sp>
      <p:sp>
        <p:nvSpPr>
          <p:cNvPr id="15" name="Line Callout 1 14"/>
          <p:cNvSpPr/>
          <p:nvPr/>
        </p:nvSpPr>
        <p:spPr>
          <a:xfrm>
            <a:off x="1352550" y="381000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-21C </a:t>
            </a:r>
          </a:p>
        </p:txBody>
      </p:sp>
      <p:sp>
        <p:nvSpPr>
          <p:cNvPr id="16" name="Line Callout 1 15"/>
          <p:cNvSpPr/>
          <p:nvPr/>
        </p:nvSpPr>
        <p:spPr>
          <a:xfrm>
            <a:off x="3422650" y="1828800"/>
            <a:ext cx="800100" cy="228600"/>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100" b="1" dirty="0">
                <a:solidFill>
                  <a:schemeClr val="tx1"/>
                </a:solidFill>
              </a:rPr>
              <a:t>Tb = 19C </a:t>
            </a:r>
          </a:p>
        </p:txBody>
      </p:sp>
      <p:sp>
        <p:nvSpPr>
          <p:cNvPr id="24593" name="TextBox 18"/>
          <p:cNvSpPr txBox="1">
            <a:spLocks noChangeArrowheads="1"/>
          </p:cNvSpPr>
          <p:nvPr/>
        </p:nvSpPr>
        <p:spPr bwMode="auto">
          <a:xfrm>
            <a:off x="136525" y="4402138"/>
            <a:ext cx="793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solidFill>
                  <a:srgbClr val="FFFF00"/>
                </a:solidFill>
              </a:rPr>
              <a:t>Jakarta</a:t>
            </a:r>
          </a:p>
        </p:txBody>
      </p:sp>
      <p:sp>
        <p:nvSpPr>
          <p:cNvPr id="24594" name="TextBox 19"/>
          <p:cNvSpPr txBox="1">
            <a:spLocks noChangeArrowheads="1"/>
          </p:cNvSpPr>
          <p:nvPr/>
        </p:nvSpPr>
        <p:spPr bwMode="auto">
          <a:xfrm>
            <a:off x="4800600" y="4402138"/>
            <a:ext cx="792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t>Jakarta</a:t>
            </a:r>
          </a:p>
        </p:txBody>
      </p:sp>
      <p:sp>
        <p:nvSpPr>
          <p:cNvPr id="20"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9</a:t>
            </a:r>
            <a:endParaRPr lang="en-AU" altLang="en-US" b="1" dirty="0"/>
          </a:p>
        </p:txBody>
      </p:sp>
    </p:spTree>
    <p:extLst>
      <p:ext uri="{BB962C8B-B14F-4D97-AF65-F5344CB8AC3E}">
        <p14:creationId xmlns:p14="http://schemas.microsoft.com/office/powerpoint/2010/main" val="2690532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a:xfrm>
            <a:off x="0" y="166688"/>
            <a:ext cx="9144000" cy="968375"/>
          </a:xfrm>
        </p:spPr>
        <p:txBody>
          <a:bodyPr/>
          <a:lstStyle/>
          <a:p>
            <a:pPr eaLnBrk="1" hangingPunct="1"/>
            <a:r>
              <a:rPr lang="en-AU" altLang="en-US" sz="2400" b="1" smtClean="0"/>
              <a:t>Forecaster Display - Adapting the Night Microphysics RGB product to the tropics </a:t>
            </a:r>
            <a:r>
              <a:rPr lang="en-AU" altLang="en-US" sz="2000" smtClean="0"/>
              <a:t>Courtesy Rebecca Patrick NTRO </a:t>
            </a:r>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219200"/>
            <a:ext cx="7239000" cy="549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21"/>
          <p:cNvSpPr txBox="1">
            <a:spLocks noChangeArrowheads="1"/>
          </p:cNvSpPr>
          <p:nvPr/>
        </p:nvSpPr>
        <p:spPr bwMode="auto">
          <a:xfrm>
            <a:off x="7359650" y="3986213"/>
            <a:ext cx="1812925"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a:t>image courtesy BOM/JMA</a:t>
            </a:r>
          </a:p>
        </p:txBody>
      </p:sp>
      <p:sp>
        <p:nvSpPr>
          <p:cNvPr id="6" name="TextBox 2"/>
          <p:cNvSpPr txBox="1">
            <a:spLocks noChangeArrowheads="1"/>
          </p:cNvSpPr>
          <p:nvPr/>
        </p:nvSpPr>
        <p:spPr bwMode="auto">
          <a:xfrm>
            <a:off x="8244033"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10</a:t>
            </a:r>
            <a:endParaRPr lang="en-AU" altLang="en-US" b="1" dirty="0"/>
          </a:p>
        </p:txBody>
      </p:sp>
    </p:spTree>
    <p:extLst>
      <p:ext uri="{BB962C8B-B14F-4D97-AF65-F5344CB8AC3E}">
        <p14:creationId xmlns:p14="http://schemas.microsoft.com/office/powerpoint/2010/main" val="280878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175" y="1854200"/>
            <a:ext cx="2401888" cy="131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t="4141" b="6314"/>
          <a:stretch>
            <a:fillRect/>
          </a:stretch>
        </p:blipFill>
        <p:spPr bwMode="auto">
          <a:xfrm>
            <a:off x="225425" y="1854200"/>
            <a:ext cx="2381250" cy="132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2" name="Rectangle 2"/>
          <p:cNvSpPr>
            <a:spLocks noGrp="1" noChangeArrowheads="1"/>
          </p:cNvSpPr>
          <p:nvPr>
            <p:ph type="title"/>
          </p:nvPr>
        </p:nvSpPr>
        <p:spPr>
          <a:xfrm>
            <a:off x="0" y="188640"/>
            <a:ext cx="9144000" cy="863600"/>
          </a:xfrm>
        </p:spPr>
        <p:txBody>
          <a:bodyPr>
            <a:normAutofit/>
          </a:bodyPr>
          <a:lstStyle/>
          <a:p>
            <a:r>
              <a:rPr lang="en-AU" altLang="en-US" sz="2800" b="1" dirty="0" smtClean="0"/>
              <a:t>Explaining t</a:t>
            </a:r>
            <a:r>
              <a:rPr lang="en-AU" altLang="en-US" sz="2800" b="1" dirty="0" smtClean="0"/>
              <a:t>he </a:t>
            </a:r>
            <a:r>
              <a:rPr lang="en-AU" altLang="en-US" sz="2800" b="1" dirty="0" smtClean="0"/>
              <a:t>GEOCAT GOES-R fog/low cloud </a:t>
            </a:r>
            <a:r>
              <a:rPr lang="en-AU" altLang="en-US" sz="2800" b="1" dirty="0" smtClean="0"/>
              <a:t>algorithm </a:t>
            </a:r>
            <a:br>
              <a:rPr lang="en-AU" altLang="en-US" sz="2800" b="1" dirty="0" smtClean="0"/>
            </a:br>
            <a:r>
              <a:rPr lang="en-AU" altLang="en-US" sz="2200" dirty="0" smtClean="0"/>
              <a:t>(Calvert and </a:t>
            </a:r>
            <a:r>
              <a:rPr lang="en-AU" altLang="en-US" sz="2200" dirty="0" err="1" smtClean="0"/>
              <a:t>Pavolonis</a:t>
            </a:r>
            <a:r>
              <a:rPr lang="en-AU" altLang="en-US" sz="2200" dirty="0" smtClean="0"/>
              <a:t> NOAA NESDIS STAR)</a:t>
            </a:r>
            <a:endParaRPr lang="en-AU" altLang="en-US" sz="2200" dirty="0" smtClean="0"/>
          </a:p>
        </p:txBody>
      </p:sp>
      <p:sp>
        <p:nvSpPr>
          <p:cNvPr id="2053" name="Rectangle 9"/>
          <p:cNvSpPr>
            <a:spLocks noChangeArrowheads="1"/>
          </p:cNvSpPr>
          <p:nvPr/>
        </p:nvSpPr>
        <p:spPr bwMode="auto">
          <a:xfrm>
            <a:off x="171450" y="1144588"/>
            <a:ext cx="8788400" cy="53721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2800">
              <a:latin typeface="Times New Roman" pitchFamily="18" charset="0"/>
            </a:endParaRPr>
          </a:p>
        </p:txBody>
      </p:sp>
      <p:sp>
        <p:nvSpPr>
          <p:cNvPr id="24580" name="Rectangle 13"/>
          <p:cNvSpPr>
            <a:spLocks noChangeArrowheads="1"/>
          </p:cNvSpPr>
          <p:nvPr/>
        </p:nvSpPr>
        <p:spPr bwMode="auto">
          <a:xfrm>
            <a:off x="5049838" y="1220788"/>
            <a:ext cx="3824287" cy="862012"/>
          </a:xfrm>
          <a:prstGeom prst="rect">
            <a:avLst/>
          </a:prstGeom>
          <a:solidFill>
            <a:srgbClr val="00FFFF">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fontAlgn="auto" hangingPunct="1">
              <a:spcBef>
                <a:spcPct val="0"/>
              </a:spcBef>
              <a:spcAft>
                <a:spcPts val="0"/>
              </a:spcAft>
              <a:buFontTx/>
              <a:buNone/>
              <a:defRPr/>
            </a:pPr>
            <a:r>
              <a:rPr lang="en-AU" altLang="en-US" sz="1800" b="1" dirty="0" smtClean="0">
                <a:latin typeface="Arial" charset="0"/>
                <a:cs typeface="+mn-cs"/>
              </a:rPr>
              <a:t>Uses Himawari-8 data</a:t>
            </a:r>
            <a:endParaRPr lang="en-AU" altLang="en-US" sz="1800" b="1" dirty="0">
              <a:latin typeface="Arial" charset="0"/>
              <a:cs typeface="+mn-cs"/>
            </a:endParaRPr>
          </a:p>
          <a:p>
            <a:pPr marL="358775" indent="-179388" eaLnBrk="1" fontAlgn="auto" hangingPunct="1">
              <a:spcBef>
                <a:spcPct val="0"/>
              </a:spcBef>
              <a:spcAft>
                <a:spcPts val="0"/>
              </a:spcAft>
              <a:defRPr/>
            </a:pPr>
            <a:r>
              <a:rPr lang="en-AU" altLang="en-US" sz="1600" b="1" dirty="0">
                <a:latin typeface="Arial" charset="0"/>
                <a:cs typeface="+mn-cs"/>
              </a:rPr>
              <a:t>0.65, 3.9, 11 micron daytime</a:t>
            </a:r>
          </a:p>
          <a:p>
            <a:pPr marL="358775" indent="-179388" eaLnBrk="1" fontAlgn="auto" hangingPunct="1">
              <a:spcBef>
                <a:spcPct val="0"/>
              </a:spcBef>
              <a:spcAft>
                <a:spcPts val="0"/>
              </a:spcAft>
              <a:defRPr/>
            </a:pPr>
            <a:r>
              <a:rPr lang="en-AU" altLang="en-US" sz="1600" b="1" dirty="0">
                <a:latin typeface="Arial" charset="0"/>
                <a:cs typeface="+mn-cs"/>
              </a:rPr>
              <a:t>3.9, 11 micron at night</a:t>
            </a:r>
          </a:p>
        </p:txBody>
      </p:sp>
      <p:sp>
        <p:nvSpPr>
          <p:cNvPr id="24581" name="Rectangle 16"/>
          <p:cNvSpPr>
            <a:spLocks noChangeArrowheads="1"/>
          </p:cNvSpPr>
          <p:nvPr/>
        </p:nvSpPr>
        <p:spPr bwMode="auto">
          <a:xfrm>
            <a:off x="5057775" y="2322513"/>
            <a:ext cx="3808413" cy="2586037"/>
          </a:xfrm>
          <a:prstGeom prst="rect">
            <a:avLst/>
          </a:prstGeom>
          <a:solidFill>
            <a:srgbClr val="FF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fontAlgn="auto" hangingPunct="1">
              <a:spcBef>
                <a:spcPct val="0"/>
              </a:spcBef>
              <a:spcAft>
                <a:spcPts val="0"/>
              </a:spcAft>
              <a:buFontTx/>
              <a:buNone/>
              <a:defRPr/>
            </a:pPr>
            <a:r>
              <a:rPr lang="en-AU" altLang="en-US" sz="1800" b="1" dirty="0">
                <a:latin typeface="Arial" charset="0"/>
                <a:cs typeface="+mn-cs"/>
              </a:rPr>
              <a:t>Algorithm also uses:</a:t>
            </a:r>
          </a:p>
          <a:p>
            <a:pPr marL="358775" indent="-179388" eaLnBrk="1" fontAlgn="auto" hangingPunct="1">
              <a:spcBef>
                <a:spcPct val="0"/>
              </a:spcBef>
              <a:spcAft>
                <a:spcPts val="0"/>
              </a:spcAft>
              <a:defRPr/>
            </a:pPr>
            <a:r>
              <a:rPr lang="en-AU" altLang="en-US" sz="1600" b="1" dirty="0" smtClean="0">
                <a:latin typeface="Arial" charset="0"/>
                <a:cs typeface="+mn-cs"/>
              </a:rPr>
              <a:t>Modelled </a:t>
            </a:r>
            <a:r>
              <a:rPr lang="en-AU" altLang="en-US" sz="1600" b="1" dirty="0">
                <a:latin typeface="Arial" charset="0"/>
                <a:cs typeface="+mn-cs"/>
              </a:rPr>
              <a:t>relative humidity (NWP profile to find highest RH in the lowest 1000/3000 </a:t>
            </a:r>
            <a:r>
              <a:rPr lang="en-AU" altLang="en-US" sz="1600" b="1" dirty="0" err="1">
                <a:latin typeface="Arial" charset="0"/>
                <a:cs typeface="+mn-cs"/>
              </a:rPr>
              <a:t>ft</a:t>
            </a:r>
            <a:r>
              <a:rPr lang="en-AU" altLang="en-US" sz="1600" b="1" dirty="0">
                <a:latin typeface="Arial" charset="0"/>
                <a:cs typeface="+mn-cs"/>
              </a:rPr>
              <a:t> layer)</a:t>
            </a:r>
          </a:p>
          <a:p>
            <a:pPr marL="358775" indent="-179388" eaLnBrk="1" fontAlgn="auto" hangingPunct="1">
              <a:spcBef>
                <a:spcPct val="0"/>
              </a:spcBef>
              <a:spcAft>
                <a:spcPts val="0"/>
              </a:spcAft>
              <a:defRPr/>
            </a:pPr>
            <a:r>
              <a:rPr lang="en-AU" altLang="en-US" sz="1600" dirty="0">
                <a:latin typeface="Arial" charset="0"/>
                <a:cs typeface="+mn-cs"/>
              </a:rPr>
              <a:t>Textural &amp; spectral information</a:t>
            </a:r>
          </a:p>
          <a:p>
            <a:pPr marL="358775" indent="-179388" eaLnBrk="1" fontAlgn="auto" hangingPunct="1">
              <a:spcBef>
                <a:spcPct val="0"/>
              </a:spcBef>
              <a:spcAft>
                <a:spcPts val="0"/>
              </a:spcAft>
              <a:defRPr/>
            </a:pPr>
            <a:r>
              <a:rPr lang="en-AU" altLang="en-US" sz="1600" dirty="0" smtClean="0">
                <a:latin typeface="Arial" charset="0"/>
                <a:cs typeface="+mn-cs"/>
              </a:rPr>
              <a:t>Difference </a:t>
            </a:r>
            <a:r>
              <a:rPr lang="en-AU" altLang="en-US" sz="1600" dirty="0">
                <a:latin typeface="Arial" charset="0"/>
                <a:cs typeface="+mn-cs"/>
              </a:rPr>
              <a:t>between cloud radiative temperature and surface temperature</a:t>
            </a:r>
          </a:p>
          <a:p>
            <a:pPr marL="358775" indent="-179388" eaLnBrk="1" fontAlgn="auto" hangingPunct="1">
              <a:spcBef>
                <a:spcPct val="0"/>
              </a:spcBef>
              <a:spcAft>
                <a:spcPts val="0"/>
              </a:spcAft>
              <a:defRPr/>
            </a:pPr>
            <a:r>
              <a:rPr lang="en-AU" altLang="en-US" sz="1600" dirty="0">
                <a:latin typeface="Arial" charset="0"/>
                <a:cs typeface="+mn-cs"/>
              </a:rPr>
              <a:t>Cloud object based filtering </a:t>
            </a:r>
            <a:r>
              <a:rPr lang="en-AU" altLang="en-US" sz="1600" dirty="0" smtClean="0">
                <a:latin typeface="Arial" charset="0"/>
                <a:cs typeface="+mn-cs"/>
              </a:rPr>
              <a:t>technique</a:t>
            </a:r>
            <a:endParaRPr lang="en-AU" altLang="en-US" sz="1600" dirty="0">
              <a:latin typeface="Arial" charset="0"/>
              <a:cs typeface="+mn-cs"/>
            </a:endParaRPr>
          </a:p>
        </p:txBody>
      </p:sp>
      <p:sp>
        <p:nvSpPr>
          <p:cNvPr id="24582" name="Rectangle 19"/>
          <p:cNvSpPr>
            <a:spLocks noChangeArrowheads="1"/>
          </p:cNvSpPr>
          <p:nvPr/>
        </p:nvSpPr>
        <p:spPr bwMode="auto">
          <a:xfrm>
            <a:off x="5068888" y="5100638"/>
            <a:ext cx="3797300" cy="1108075"/>
          </a:xfrm>
          <a:prstGeom prst="rect">
            <a:avLst/>
          </a:prstGeom>
          <a:solidFill>
            <a:srgbClr val="FF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fontAlgn="auto" hangingPunct="1">
              <a:spcBef>
                <a:spcPct val="0"/>
              </a:spcBef>
              <a:spcAft>
                <a:spcPts val="0"/>
              </a:spcAft>
              <a:buFontTx/>
              <a:buNone/>
              <a:defRPr/>
            </a:pPr>
            <a:r>
              <a:rPr lang="en-AU" altLang="en-US" sz="1800" b="1" dirty="0">
                <a:latin typeface="Arial" charset="0"/>
                <a:cs typeface="+mn-cs"/>
              </a:rPr>
              <a:t>Key </a:t>
            </a:r>
            <a:r>
              <a:rPr lang="en-AU" altLang="en-US" sz="1800" b="1" dirty="0" smtClean="0">
                <a:latin typeface="Arial" charset="0"/>
                <a:cs typeface="+mn-cs"/>
              </a:rPr>
              <a:t>output in Visual Weather:</a:t>
            </a:r>
            <a:endParaRPr lang="en-AU" altLang="en-US" sz="1800" b="1" dirty="0">
              <a:latin typeface="Arial" charset="0"/>
              <a:cs typeface="+mn-cs"/>
            </a:endParaRPr>
          </a:p>
          <a:p>
            <a:pPr marL="358775" indent="-179388" eaLnBrk="1" fontAlgn="auto" hangingPunct="1">
              <a:spcBef>
                <a:spcPct val="0"/>
              </a:spcBef>
              <a:spcAft>
                <a:spcPts val="0"/>
              </a:spcAft>
              <a:defRPr/>
            </a:pPr>
            <a:r>
              <a:rPr lang="en-AU" altLang="en-US" sz="1600" b="1" dirty="0">
                <a:latin typeface="Arial" charset="0"/>
                <a:cs typeface="+mn-cs"/>
              </a:rPr>
              <a:t>MVFR conditions</a:t>
            </a:r>
          </a:p>
          <a:p>
            <a:pPr marL="358775" indent="-179388" eaLnBrk="1" fontAlgn="auto" hangingPunct="1">
              <a:spcBef>
                <a:spcPct val="0"/>
              </a:spcBef>
              <a:spcAft>
                <a:spcPts val="0"/>
              </a:spcAft>
              <a:defRPr/>
            </a:pPr>
            <a:r>
              <a:rPr lang="en-AU" altLang="en-US" sz="1600" b="1" dirty="0">
                <a:latin typeface="Arial" charset="0"/>
                <a:cs typeface="+mn-cs"/>
              </a:rPr>
              <a:t>IFR conditions</a:t>
            </a:r>
          </a:p>
          <a:p>
            <a:pPr marL="358775" indent="-179388" eaLnBrk="1" fontAlgn="auto" hangingPunct="1">
              <a:spcBef>
                <a:spcPct val="0"/>
              </a:spcBef>
              <a:spcAft>
                <a:spcPts val="0"/>
              </a:spcAft>
              <a:defRPr/>
            </a:pPr>
            <a:r>
              <a:rPr lang="en-AU" altLang="en-US" sz="1600" b="1" dirty="0">
                <a:latin typeface="Arial" charset="0"/>
                <a:cs typeface="+mn-cs"/>
              </a:rPr>
              <a:t>LIFR </a:t>
            </a:r>
            <a:r>
              <a:rPr lang="en-AU" altLang="en-US" sz="1600" b="1" dirty="0" smtClean="0">
                <a:latin typeface="Arial" charset="0"/>
                <a:cs typeface="+mn-cs"/>
              </a:rPr>
              <a:t>conditions</a:t>
            </a:r>
            <a:endParaRPr lang="en-AU" altLang="en-US" sz="1600" b="1" dirty="0">
              <a:latin typeface="Arial" charset="0"/>
              <a:cs typeface="+mn-cs"/>
            </a:endParaRPr>
          </a:p>
        </p:txBody>
      </p:sp>
      <p:sp>
        <p:nvSpPr>
          <p:cNvPr id="2057" name="Rectangle 20"/>
          <p:cNvSpPr>
            <a:spLocks noChangeArrowheads="1"/>
          </p:cNvSpPr>
          <p:nvPr/>
        </p:nvSpPr>
        <p:spPr bwMode="auto">
          <a:xfrm>
            <a:off x="-7938" y="6604000"/>
            <a:ext cx="1433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AU" altLang="en-US" sz="1200" dirty="0">
                <a:latin typeface="Arial" charset="0"/>
              </a:rPr>
              <a:t>Images from BOM</a:t>
            </a:r>
          </a:p>
        </p:txBody>
      </p:sp>
      <p:sp>
        <p:nvSpPr>
          <p:cNvPr id="2058" name="TextBox 21"/>
          <p:cNvSpPr txBox="1">
            <a:spLocks noChangeArrowheads="1"/>
          </p:cNvSpPr>
          <p:nvPr/>
        </p:nvSpPr>
        <p:spPr bwMode="auto">
          <a:xfrm>
            <a:off x="215900" y="1270000"/>
            <a:ext cx="239077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AU" altLang="en-US" sz="1600"/>
              <a:t>MVFR fog/low cloud Probability (below 3000ft)</a:t>
            </a:r>
            <a:endParaRPr lang="en-AU" altLang="en-US" sz="1600" b="1"/>
          </a:p>
        </p:txBody>
      </p:sp>
      <p:sp>
        <p:nvSpPr>
          <p:cNvPr id="2059" name="TextBox 22"/>
          <p:cNvSpPr txBox="1">
            <a:spLocks noChangeArrowheads="1"/>
          </p:cNvSpPr>
          <p:nvPr/>
        </p:nvSpPr>
        <p:spPr bwMode="auto">
          <a:xfrm>
            <a:off x="2651125" y="1217613"/>
            <a:ext cx="238918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AU" altLang="en-US" sz="1600"/>
              <a:t>IFR fog/low cloud Probability (below 1000ft)</a:t>
            </a:r>
            <a:endParaRPr lang="en-AU" altLang="en-US" sz="1600" b="1"/>
          </a:p>
        </p:txBody>
      </p:sp>
      <p:sp>
        <p:nvSpPr>
          <p:cNvPr id="2060" name="TextBox 24"/>
          <p:cNvSpPr txBox="1">
            <a:spLocks noChangeArrowheads="1"/>
          </p:cNvSpPr>
          <p:nvPr/>
        </p:nvSpPr>
        <p:spPr bwMode="auto">
          <a:xfrm>
            <a:off x="2632075" y="3175000"/>
            <a:ext cx="238918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AU" altLang="en-US" sz="1600"/>
              <a:t>LIFR Fog/low cloud Probability (below 500ft)</a:t>
            </a:r>
            <a:endParaRPr lang="en-AU" altLang="en-US" sz="1600" b="1"/>
          </a:p>
        </p:txBody>
      </p:sp>
      <p:pic>
        <p:nvPicPr>
          <p:cNvPr id="20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4170363"/>
            <a:ext cx="723900" cy="971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62" name="TextBox 17"/>
          <p:cNvSpPr txBox="1">
            <a:spLocks noChangeArrowheads="1"/>
          </p:cNvSpPr>
          <p:nvPr/>
        </p:nvSpPr>
        <p:spPr bwMode="auto">
          <a:xfrm>
            <a:off x="1039813" y="3524250"/>
            <a:ext cx="8731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AU" altLang="en-US" sz="1200"/>
              <a:t>LIFR, IFR, MVFR FLC probability </a:t>
            </a:r>
          </a:p>
        </p:txBody>
      </p:sp>
      <p:sp>
        <p:nvSpPr>
          <p:cNvPr id="5" name="Rectangle 4"/>
          <p:cNvSpPr/>
          <p:nvPr/>
        </p:nvSpPr>
        <p:spPr>
          <a:xfrm>
            <a:off x="628650" y="5851525"/>
            <a:ext cx="609600" cy="492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064" name="Rectangle 20"/>
          <p:cNvSpPr>
            <a:spLocks noChangeArrowheads="1"/>
          </p:cNvSpPr>
          <p:nvPr/>
        </p:nvSpPr>
        <p:spPr bwMode="auto">
          <a:xfrm>
            <a:off x="638175" y="5851525"/>
            <a:ext cx="295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AU" altLang="en-US" sz="1200" b="1">
                <a:solidFill>
                  <a:schemeClr val="bg1"/>
                </a:solidFill>
                <a:latin typeface="Arial" charset="0"/>
              </a:rPr>
              <a:t>A</a:t>
            </a:r>
          </a:p>
        </p:txBody>
      </p:sp>
      <p:sp>
        <p:nvSpPr>
          <p:cNvPr id="2065" name="TextBox 1"/>
          <p:cNvSpPr txBox="1">
            <a:spLocks noChangeArrowheads="1"/>
          </p:cNvSpPr>
          <p:nvPr/>
        </p:nvSpPr>
        <p:spPr bwMode="auto">
          <a:xfrm>
            <a:off x="268288" y="3175000"/>
            <a:ext cx="231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AU" altLang="en-US" sz="1400"/>
              <a:t>Victoria 15</a:t>
            </a:r>
            <a:r>
              <a:rPr lang="en-AU" altLang="en-US" sz="1400" baseline="30000"/>
              <a:t>th</a:t>
            </a:r>
            <a:r>
              <a:rPr lang="en-AU" altLang="en-US" sz="1400"/>
              <a:t> July 2016 20UTC</a:t>
            </a:r>
          </a:p>
        </p:txBody>
      </p:sp>
      <p:pic>
        <p:nvPicPr>
          <p:cNvPr id="2066" name="Picture 4"/>
          <p:cNvPicPr>
            <a:picLocks noChangeAspect="1" noChangeArrowheads="1"/>
          </p:cNvPicPr>
          <p:nvPr/>
        </p:nvPicPr>
        <p:blipFill>
          <a:blip r:embed="rId5">
            <a:extLst>
              <a:ext uri="{28A0092B-C50C-407E-A947-70E740481C1C}">
                <a14:useLocalDpi xmlns:a14="http://schemas.microsoft.com/office/drawing/2010/main" val="0"/>
              </a:ext>
            </a:extLst>
          </a:blip>
          <a:srcRect t="2090"/>
          <a:stretch>
            <a:fillRect/>
          </a:stretch>
        </p:blipFill>
        <p:spPr bwMode="auto">
          <a:xfrm>
            <a:off x="2686050" y="3759200"/>
            <a:ext cx="2354263"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7" name="Rectangle 20"/>
          <p:cNvSpPr>
            <a:spLocks noChangeArrowheads="1"/>
          </p:cNvSpPr>
          <p:nvPr/>
        </p:nvSpPr>
        <p:spPr bwMode="auto">
          <a:xfrm>
            <a:off x="3276600" y="4365625"/>
            <a:ext cx="963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AU" altLang="en-US" sz="1200" b="1">
                <a:solidFill>
                  <a:schemeClr val="bg1"/>
                </a:solidFill>
                <a:latin typeface="Arial" charset="0"/>
              </a:rPr>
              <a:t>Melbourne</a:t>
            </a:r>
          </a:p>
        </p:txBody>
      </p:sp>
      <p:sp>
        <p:nvSpPr>
          <p:cNvPr id="4" name="TextBox 3"/>
          <p:cNvSpPr txBox="1"/>
          <p:nvPr/>
        </p:nvSpPr>
        <p:spPr>
          <a:xfrm>
            <a:off x="4191000" y="3759200"/>
            <a:ext cx="323850" cy="369888"/>
          </a:xfrm>
          <a:prstGeom prst="rect">
            <a:avLst/>
          </a:prstGeom>
          <a:noFill/>
        </p:spPr>
        <p:txBody>
          <a:bodyPr wrap="none">
            <a:spAutoFit/>
          </a:bodyPr>
          <a:lstStyle/>
          <a:p>
            <a:pPr fontAlgn="auto">
              <a:spcBef>
                <a:spcPts val="0"/>
              </a:spcBef>
              <a:spcAft>
                <a:spcPts val="0"/>
              </a:spcAft>
              <a:defRPr/>
            </a:pPr>
            <a:r>
              <a:rPr lang="en-AU" b="1" dirty="0">
                <a:solidFill>
                  <a:schemeClr val="bg1"/>
                </a:solidFill>
                <a:effectLst>
                  <a:outerShdw blurRad="38100" dist="38100" dir="2700000" algn="tl">
                    <a:srgbClr val="000000">
                      <a:alpha val="43137"/>
                    </a:srgbClr>
                  </a:outerShdw>
                </a:effectLst>
                <a:latin typeface="+mn-lt"/>
                <a:cs typeface="+mn-cs"/>
              </a:rPr>
              <a:t>A</a:t>
            </a:r>
          </a:p>
        </p:txBody>
      </p:sp>
      <p:sp>
        <p:nvSpPr>
          <p:cNvPr id="40" name="TextBox 39"/>
          <p:cNvSpPr txBox="1"/>
          <p:nvPr/>
        </p:nvSpPr>
        <p:spPr>
          <a:xfrm>
            <a:off x="3763963" y="2336800"/>
            <a:ext cx="323850" cy="369888"/>
          </a:xfrm>
          <a:prstGeom prst="rect">
            <a:avLst/>
          </a:prstGeom>
          <a:noFill/>
        </p:spPr>
        <p:txBody>
          <a:bodyPr wrap="none">
            <a:spAutoFit/>
          </a:bodyPr>
          <a:lstStyle/>
          <a:p>
            <a:pPr fontAlgn="auto">
              <a:spcBef>
                <a:spcPts val="0"/>
              </a:spcBef>
              <a:spcAft>
                <a:spcPts val="0"/>
              </a:spcAft>
              <a:defRPr/>
            </a:pPr>
            <a:r>
              <a:rPr lang="en-AU" b="1" dirty="0">
                <a:solidFill>
                  <a:schemeClr val="bg1"/>
                </a:solidFill>
                <a:effectLst>
                  <a:outerShdw blurRad="38100" dist="38100" dir="2700000" algn="tl">
                    <a:srgbClr val="000000">
                      <a:alpha val="43137"/>
                    </a:srgbClr>
                  </a:outerShdw>
                </a:effectLst>
                <a:latin typeface="+mn-lt"/>
                <a:cs typeface="+mn-cs"/>
              </a:rPr>
              <a:t>B</a:t>
            </a:r>
          </a:p>
        </p:txBody>
      </p:sp>
      <p:sp>
        <p:nvSpPr>
          <p:cNvPr id="41" name="TextBox 40"/>
          <p:cNvSpPr txBox="1"/>
          <p:nvPr/>
        </p:nvSpPr>
        <p:spPr>
          <a:xfrm>
            <a:off x="314325" y="2673350"/>
            <a:ext cx="306388" cy="369888"/>
          </a:xfrm>
          <a:prstGeom prst="rect">
            <a:avLst/>
          </a:prstGeom>
          <a:noFill/>
        </p:spPr>
        <p:txBody>
          <a:bodyPr wrap="none">
            <a:spAutoFit/>
          </a:bodyPr>
          <a:lstStyle/>
          <a:p>
            <a:pPr fontAlgn="auto">
              <a:spcBef>
                <a:spcPts val="0"/>
              </a:spcBef>
              <a:spcAft>
                <a:spcPts val="0"/>
              </a:spcAft>
              <a:defRPr/>
            </a:pPr>
            <a:r>
              <a:rPr lang="en-AU" b="1" dirty="0">
                <a:solidFill>
                  <a:schemeClr val="bg1"/>
                </a:solidFill>
                <a:effectLst>
                  <a:outerShdw blurRad="38100" dist="38100" dir="2700000" algn="tl">
                    <a:srgbClr val="000000">
                      <a:alpha val="43137"/>
                    </a:srgbClr>
                  </a:outerShdw>
                </a:effectLst>
                <a:latin typeface="+mn-lt"/>
                <a:cs typeface="+mn-cs"/>
              </a:rPr>
              <a:t>C</a:t>
            </a:r>
          </a:p>
        </p:txBody>
      </p:sp>
      <p:sp>
        <p:nvSpPr>
          <p:cNvPr id="42" name="Content Placeholder 2"/>
          <p:cNvSpPr>
            <a:spLocks noGrp="1"/>
          </p:cNvSpPr>
          <p:nvPr>
            <p:ph idx="1"/>
          </p:nvPr>
        </p:nvSpPr>
        <p:spPr>
          <a:xfrm>
            <a:off x="685800" y="5314950"/>
            <a:ext cx="3879850" cy="893763"/>
          </a:xfrm>
        </p:spPr>
        <p:txBody>
          <a:bodyPr rtlCol="0">
            <a:normAutofit fontScale="85000" lnSpcReduction="20000"/>
          </a:bodyPr>
          <a:lstStyle/>
          <a:p>
            <a:pPr marL="0" indent="0" fontAlgn="auto">
              <a:spcAft>
                <a:spcPts val="0"/>
              </a:spcAft>
              <a:buFont typeface="Arial" pitchFamily="34" charset="0"/>
              <a:buNone/>
              <a:defRPr/>
            </a:pPr>
            <a:r>
              <a:rPr lang="en-AU" sz="2000" dirty="0" smtClean="0"/>
              <a:t>A: Valley fog/low cloud</a:t>
            </a:r>
          </a:p>
          <a:p>
            <a:pPr marL="0" indent="0" fontAlgn="auto">
              <a:spcAft>
                <a:spcPts val="0"/>
              </a:spcAft>
              <a:buFont typeface="Arial" pitchFamily="34" charset="0"/>
              <a:buNone/>
              <a:defRPr/>
            </a:pPr>
            <a:r>
              <a:rPr lang="en-AU" sz="2000" dirty="0" smtClean="0"/>
              <a:t>B: Stratus</a:t>
            </a:r>
          </a:p>
          <a:p>
            <a:pPr marL="0" indent="0" fontAlgn="auto">
              <a:spcAft>
                <a:spcPts val="0"/>
              </a:spcAft>
              <a:buFont typeface="Arial" pitchFamily="34" charset="0"/>
              <a:buNone/>
              <a:defRPr/>
            </a:pPr>
            <a:r>
              <a:rPr lang="en-AU" sz="2000" dirty="0" smtClean="0"/>
              <a:t>C: Marine Stratocumulus</a:t>
            </a:r>
            <a:endParaRPr lang="en-AU" sz="2000" dirty="0"/>
          </a:p>
        </p:txBody>
      </p:sp>
      <p:sp>
        <p:nvSpPr>
          <p:cNvPr id="2073" name="TextBox 25"/>
          <p:cNvSpPr txBox="1">
            <a:spLocks noChangeArrowheads="1"/>
          </p:cNvSpPr>
          <p:nvPr/>
        </p:nvSpPr>
        <p:spPr bwMode="auto">
          <a:xfrm>
            <a:off x="215900" y="6019800"/>
            <a:ext cx="4805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sz="1200"/>
              <a:t>From the Regional Focus Group Weather and Forecast Discussion, 7</a:t>
            </a:r>
            <a:r>
              <a:rPr lang="en-AU" altLang="en-US" sz="1200" baseline="30000"/>
              <a:t>th</a:t>
            </a:r>
            <a:r>
              <a:rPr lang="en-AU" altLang="en-US" sz="1200"/>
              <a:t> July 2016 as presented by B.Zeschke.</a:t>
            </a:r>
          </a:p>
        </p:txBody>
      </p:sp>
      <p:sp>
        <p:nvSpPr>
          <p:cNvPr id="27"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2493577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H:\2016stuff\Himawari8stuff\FogWorkshopSydney\FogCaseStudy29thFeb2016\RGBMelbourne\MelbourneLoopRGB1550to2150at50m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5025" y="1477963"/>
            <a:ext cx="7491413"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itle 1"/>
          <p:cNvSpPr>
            <a:spLocks noGrp="1"/>
          </p:cNvSpPr>
          <p:nvPr>
            <p:ph type="title"/>
          </p:nvPr>
        </p:nvSpPr>
        <p:spPr>
          <a:xfrm>
            <a:off x="17463" y="0"/>
            <a:ext cx="9126537" cy="981075"/>
          </a:xfrm>
        </p:spPr>
        <p:txBody>
          <a:bodyPr/>
          <a:lstStyle/>
          <a:p>
            <a:r>
              <a:rPr lang="en-AU" altLang="en-US" sz="2400" b="1" dirty="0" smtClean="0"/>
              <a:t>Forecaster Display - </a:t>
            </a:r>
            <a:r>
              <a:rPr lang="en-AU" altLang="en-US" sz="2500" b="1" dirty="0" smtClean="0"/>
              <a:t>Himawari-8 Night-Microphysics RGB product, Melbourne region </a:t>
            </a:r>
            <a:r>
              <a:rPr lang="en-AU" altLang="en-US" sz="2200" dirty="0" smtClean="0"/>
              <a:t>(19UTC 29</a:t>
            </a:r>
            <a:r>
              <a:rPr lang="en-AU" altLang="en-US" sz="2200" baseline="30000" dirty="0" smtClean="0"/>
              <a:t>th</a:t>
            </a:r>
            <a:r>
              <a:rPr lang="en-AU" altLang="en-US" sz="2200" dirty="0" smtClean="0"/>
              <a:t> Feb 2016)</a:t>
            </a:r>
          </a:p>
        </p:txBody>
      </p:sp>
      <p:pic>
        <p:nvPicPr>
          <p:cNvPr id="266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981075"/>
            <a:ext cx="8181975" cy="47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0" name="TextBox 2"/>
          <p:cNvSpPr txBox="1">
            <a:spLocks noChangeArrowheads="1"/>
          </p:cNvSpPr>
          <p:nvPr/>
        </p:nvSpPr>
        <p:spPr bwMode="auto">
          <a:xfrm>
            <a:off x="7938" y="1458913"/>
            <a:ext cx="20690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smtClean="0"/>
              <a:t>animation </a:t>
            </a:r>
            <a:r>
              <a:rPr lang="en-AU" altLang="en-US" sz="1200" dirty="0"/>
              <a:t>courtesy JMA/BOM</a:t>
            </a:r>
          </a:p>
        </p:txBody>
      </p:sp>
      <p:sp>
        <p:nvSpPr>
          <p:cNvPr id="7" name="TextBox 6"/>
          <p:cNvSpPr txBox="1"/>
          <p:nvPr/>
        </p:nvSpPr>
        <p:spPr>
          <a:xfrm>
            <a:off x="0" y="6457950"/>
            <a:ext cx="9151938" cy="400050"/>
          </a:xfrm>
          <a:prstGeom prst="rect">
            <a:avLst/>
          </a:prstGeom>
          <a:solidFill>
            <a:srgbClr val="FFFF00"/>
          </a:solidFill>
        </p:spPr>
        <p:txBody>
          <a:bodyPr>
            <a:spAutoFit/>
          </a:bodyPr>
          <a:lstStyle/>
          <a:p>
            <a:pPr algn="ctr">
              <a:defRPr/>
            </a:pPr>
            <a:r>
              <a:rPr lang="en-AU" sz="2000" b="1" dirty="0">
                <a:solidFill>
                  <a:srgbClr val="FF0000"/>
                </a:solidFill>
                <a:latin typeface="+mn-lt"/>
              </a:rPr>
              <a:t>NOTE: THIS IS AN EMBEDDED ANIMATION</a:t>
            </a:r>
          </a:p>
        </p:txBody>
      </p:sp>
      <p:sp>
        <p:nvSpPr>
          <p:cNvPr id="9" name="TextBox 2"/>
          <p:cNvSpPr txBox="1">
            <a:spLocks noChangeArrowheads="1"/>
          </p:cNvSpPr>
          <p:nvPr/>
        </p:nvSpPr>
        <p:spPr bwMode="auto">
          <a:xfrm>
            <a:off x="8220273" y="6499426"/>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11</a:t>
            </a:r>
            <a:endParaRPr lang="en-AU" altLang="en-US" b="1" dirty="0"/>
          </a:p>
        </p:txBody>
      </p:sp>
    </p:spTree>
    <p:extLst>
      <p:ext uri="{BB962C8B-B14F-4D97-AF65-F5344CB8AC3E}">
        <p14:creationId xmlns:p14="http://schemas.microsoft.com/office/powerpoint/2010/main" val="181299756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3784" y="332656"/>
            <a:ext cx="8229600" cy="1143000"/>
          </a:xfrm>
        </p:spPr>
        <p:txBody>
          <a:bodyPr>
            <a:normAutofit fontScale="90000"/>
          </a:bodyPr>
          <a:lstStyle/>
          <a:p>
            <a:r>
              <a:rPr lang="en-AU" sz="2800" b="1" dirty="0" smtClean="0"/>
              <a:t>Forecaster Display – the transition of the Night Microphysics RGB into visible imagery </a:t>
            </a:r>
            <a:r>
              <a:rPr lang="en-AU" sz="2200" dirty="0" smtClean="0"/>
              <a:t>(Bureau of Meteorology West Australian Regional Office development led by </a:t>
            </a:r>
            <a:r>
              <a:rPr lang="en-AU" sz="2200" dirty="0" err="1" smtClean="0"/>
              <a:t>C.Stuart</a:t>
            </a:r>
            <a:r>
              <a:rPr lang="en-AU" sz="2200" dirty="0" smtClean="0"/>
              <a:t>)</a:t>
            </a:r>
            <a:endParaRPr lang="en-AU" sz="2200" dirty="0"/>
          </a:p>
        </p:txBody>
      </p:sp>
      <p:pic>
        <p:nvPicPr>
          <p:cNvPr id="3074" name="Picture 2" descr="H:\2016stuff\KMA Training 2016\PostKMAmissionstuff\End-to-End-Casestudies\WANMRGBVIStransition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5" y="1700808"/>
            <a:ext cx="3021534"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2016stuff\KMA Training 2016\PostKMAmissionstuff\End-to-End-Casestudies\WANMRGBVIStransitio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948" y="1700808"/>
            <a:ext cx="3031052"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2016stuff\KMA Training 2016\PostKMAmissionstuff\End-to-End-Casestudies\WANMRGBVIStransitio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0250" y="1700808"/>
            <a:ext cx="3032698" cy="34563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12</a:t>
            </a:r>
            <a:endParaRPr lang="en-AU" altLang="en-US" b="1" dirty="0"/>
          </a:p>
        </p:txBody>
      </p:sp>
      <p:sp>
        <p:nvSpPr>
          <p:cNvPr id="4" name="TextBox 3"/>
          <p:cNvSpPr txBox="1"/>
          <p:nvPr/>
        </p:nvSpPr>
        <p:spPr>
          <a:xfrm>
            <a:off x="353752" y="5373216"/>
            <a:ext cx="8485694" cy="707886"/>
          </a:xfrm>
          <a:prstGeom prst="rect">
            <a:avLst/>
          </a:prstGeom>
          <a:noFill/>
        </p:spPr>
        <p:txBody>
          <a:bodyPr wrap="square" rtlCol="0">
            <a:spAutoFit/>
          </a:bodyPr>
          <a:lstStyle/>
          <a:p>
            <a:r>
              <a:rPr lang="en-AU" sz="2000" dirty="0" smtClean="0"/>
              <a:t>The algorithm displays the Night Microphysics RGB product whenever there is no signal in the visible image</a:t>
            </a:r>
            <a:endParaRPr lang="en-AU" sz="2000" dirty="0"/>
          </a:p>
        </p:txBody>
      </p:sp>
    </p:spTree>
    <p:extLst>
      <p:ext uri="{BB962C8B-B14F-4D97-AF65-F5344CB8AC3E}">
        <p14:creationId xmlns:p14="http://schemas.microsoft.com/office/powerpoint/2010/main" val="203413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15888"/>
            <a:ext cx="8458200" cy="1143000"/>
          </a:xfrm>
        </p:spPr>
        <p:txBody>
          <a:bodyPr/>
          <a:lstStyle/>
          <a:p>
            <a:pPr eaLnBrk="1" hangingPunct="1"/>
            <a:r>
              <a:rPr lang="en-AU" altLang="en-US" sz="2800" b="1" dirty="0" smtClean="0"/>
              <a:t>Summary - Bureau Forecaster feedback regarding the use of the Night Microphysics RGB product (1)</a:t>
            </a:r>
          </a:p>
        </p:txBody>
      </p:sp>
      <p:sp>
        <p:nvSpPr>
          <p:cNvPr id="28675" name="Content Placeholder 2"/>
          <p:cNvSpPr>
            <a:spLocks noGrp="1"/>
          </p:cNvSpPr>
          <p:nvPr>
            <p:ph idx="1"/>
          </p:nvPr>
        </p:nvSpPr>
        <p:spPr>
          <a:xfrm>
            <a:off x="457200" y="1412776"/>
            <a:ext cx="8229600" cy="4964212"/>
          </a:xfrm>
        </p:spPr>
        <p:txBody>
          <a:bodyPr>
            <a:normAutofit/>
          </a:bodyPr>
          <a:lstStyle/>
          <a:p>
            <a:pPr marL="0" indent="0">
              <a:spcBef>
                <a:spcPts val="0"/>
              </a:spcBef>
              <a:spcAft>
                <a:spcPts val="600"/>
              </a:spcAft>
              <a:buNone/>
            </a:pPr>
            <a:r>
              <a:rPr lang="en-AU" altLang="en-US" sz="2000" dirty="0"/>
              <a:t>This product has been developed recently for a number of reasons:</a:t>
            </a:r>
          </a:p>
          <a:p>
            <a:pPr eaLnBrk="1" hangingPunct="1">
              <a:spcBef>
                <a:spcPts val="0"/>
              </a:spcBef>
              <a:spcAft>
                <a:spcPts val="600"/>
              </a:spcAft>
            </a:pPr>
            <a:r>
              <a:rPr lang="en-AU" altLang="en-US" sz="2000" dirty="0" smtClean="0"/>
              <a:t>Forecasters are familiar with this RGB product as a similar product was constructed using MTSAT data previously.</a:t>
            </a:r>
          </a:p>
          <a:p>
            <a:pPr eaLnBrk="1" hangingPunct="1">
              <a:spcBef>
                <a:spcPts val="0"/>
              </a:spcBef>
              <a:spcAft>
                <a:spcPts val="600"/>
              </a:spcAft>
            </a:pPr>
            <a:r>
              <a:rPr lang="en-AU" altLang="en-US" sz="2000" dirty="0" smtClean="0"/>
              <a:t>The Southern Hemisphere winter season has recently concluded. During this season the fog/low cloud events are most frequent over Australia.</a:t>
            </a:r>
          </a:p>
          <a:p>
            <a:pPr eaLnBrk="1" hangingPunct="1">
              <a:spcBef>
                <a:spcPts val="0"/>
              </a:spcBef>
              <a:spcAft>
                <a:spcPts val="600"/>
              </a:spcAft>
            </a:pPr>
            <a:r>
              <a:rPr lang="en-AU" altLang="en-US" sz="2000" dirty="0" smtClean="0"/>
              <a:t>The imagery loads relatively quickly on the computer as the emissive infrared and short wave infrared channels composing the RGB product are smaller in size than the visible channel.</a:t>
            </a:r>
          </a:p>
          <a:p>
            <a:pPr eaLnBrk="1" hangingPunct="1">
              <a:spcBef>
                <a:spcPts val="0"/>
              </a:spcBef>
              <a:spcAft>
                <a:spcPts val="600"/>
              </a:spcAft>
            </a:pPr>
            <a:r>
              <a:rPr lang="en-AU" altLang="en-US" sz="2000" dirty="0" smtClean="0"/>
              <a:t>The fog/low cloud signal is quite clear and unambiguous most of the time. In many instances fog/low cloud can be monitored in the presence of higher cloud.</a:t>
            </a:r>
          </a:p>
          <a:p>
            <a:pPr eaLnBrk="1" hangingPunct="1">
              <a:spcBef>
                <a:spcPts val="0"/>
              </a:spcBef>
              <a:spcAft>
                <a:spcPts val="600"/>
              </a:spcAft>
            </a:pPr>
            <a:r>
              <a:rPr lang="en-AU" altLang="en-US" sz="2000" dirty="0" smtClean="0"/>
              <a:t>Land surfaces can be seen more clearly in the Himawari-8 data, compared to MTSAT-2 and that can help in discriminating between true fog/low cloud and false signals.</a:t>
            </a:r>
          </a:p>
        </p:txBody>
      </p:sp>
      <p:sp>
        <p:nvSpPr>
          <p:cNvPr id="2867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a:solidFill>
                  <a:srgbClr val="FF0000"/>
                </a:solidFill>
              </a:rPr>
              <a:t>NOTE SLIDE</a:t>
            </a:r>
          </a:p>
        </p:txBody>
      </p:sp>
    </p:spTree>
    <p:extLst>
      <p:ext uri="{BB962C8B-B14F-4D97-AF65-F5344CB8AC3E}">
        <p14:creationId xmlns:p14="http://schemas.microsoft.com/office/powerpoint/2010/main" val="1260539079"/>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15888"/>
            <a:ext cx="8458200" cy="1143000"/>
          </a:xfrm>
        </p:spPr>
        <p:txBody>
          <a:bodyPr/>
          <a:lstStyle/>
          <a:p>
            <a:pPr eaLnBrk="1" hangingPunct="1"/>
            <a:r>
              <a:rPr lang="en-AU" altLang="en-US" sz="2800" b="1" dirty="0" smtClean="0"/>
              <a:t>Summary - Bureau Forecaster feedback regarding the use of the Night Microphysics RGB product (2)</a:t>
            </a:r>
          </a:p>
        </p:txBody>
      </p:sp>
      <p:sp>
        <p:nvSpPr>
          <p:cNvPr id="28675" name="Content Placeholder 2"/>
          <p:cNvSpPr>
            <a:spLocks noGrp="1"/>
          </p:cNvSpPr>
          <p:nvPr>
            <p:ph idx="1"/>
          </p:nvPr>
        </p:nvSpPr>
        <p:spPr>
          <a:xfrm>
            <a:off x="457200" y="1295400"/>
            <a:ext cx="8229600" cy="5081588"/>
          </a:xfrm>
        </p:spPr>
        <p:txBody>
          <a:bodyPr>
            <a:normAutofit/>
          </a:bodyPr>
          <a:lstStyle/>
          <a:p>
            <a:pPr marL="0" indent="0">
              <a:spcBef>
                <a:spcPts val="0"/>
              </a:spcBef>
              <a:spcAft>
                <a:spcPts val="600"/>
              </a:spcAft>
              <a:buNone/>
            </a:pPr>
            <a:r>
              <a:rPr lang="en-AU" altLang="en-US" sz="2000" dirty="0" smtClean="0"/>
              <a:t>There are some limitations in the use of this product: :</a:t>
            </a:r>
            <a:endParaRPr lang="en-AU" altLang="en-US" sz="2000" dirty="0"/>
          </a:p>
          <a:p>
            <a:pPr eaLnBrk="1" hangingPunct="1">
              <a:spcBef>
                <a:spcPts val="0"/>
              </a:spcBef>
              <a:spcAft>
                <a:spcPts val="600"/>
              </a:spcAft>
            </a:pPr>
            <a:r>
              <a:rPr lang="en-AU" altLang="en-US" sz="2000" dirty="0" smtClean="0"/>
              <a:t>There are still some cases of false fog/low cloud signal over desert areas.</a:t>
            </a:r>
          </a:p>
          <a:p>
            <a:pPr>
              <a:spcBef>
                <a:spcPts val="0"/>
              </a:spcBef>
              <a:spcAft>
                <a:spcPts val="600"/>
              </a:spcAft>
            </a:pPr>
            <a:r>
              <a:rPr lang="en-US" sz="2000" dirty="0" smtClean="0"/>
              <a:t>When </a:t>
            </a:r>
            <a:r>
              <a:rPr lang="en-US" sz="2000" dirty="0"/>
              <a:t>using the night microphysical RGB images it is important to be aware of how temperature effects the images. The blue channel is sensitive to temperature, this means that fog and stratus events may look different depending on the surface </a:t>
            </a:r>
            <a:r>
              <a:rPr lang="en-US" sz="2000" dirty="0" smtClean="0"/>
              <a:t>temperature. </a:t>
            </a:r>
            <a:r>
              <a:rPr lang="en-AU" sz="2000" dirty="0" smtClean="0"/>
              <a:t>We </a:t>
            </a:r>
            <a:r>
              <a:rPr lang="en-AU" sz="2000" dirty="0"/>
              <a:t>have seen the </a:t>
            </a:r>
            <a:r>
              <a:rPr lang="en-AU" sz="2000" dirty="0" smtClean="0"/>
              <a:t>RGB colour of the fog/low cloud </a:t>
            </a:r>
            <a:r>
              <a:rPr lang="en-AU" sz="2000" dirty="0"/>
              <a:t>change between seasons. Even during the overnight period when there are large temperature changes in one night the </a:t>
            </a:r>
            <a:r>
              <a:rPr lang="en-AU" sz="2000" dirty="0" smtClean="0"/>
              <a:t>colours </a:t>
            </a:r>
            <a:r>
              <a:rPr lang="en-AU" sz="2000" dirty="0"/>
              <a:t>can change </a:t>
            </a:r>
            <a:r>
              <a:rPr lang="en-AU" sz="2000" dirty="0" smtClean="0"/>
              <a:t>dramatically (</a:t>
            </a:r>
            <a:r>
              <a:rPr lang="en-AU" sz="2000" dirty="0" err="1" smtClean="0"/>
              <a:t>N.Benger</a:t>
            </a:r>
            <a:r>
              <a:rPr lang="en-AU" sz="2000" dirty="0" smtClean="0"/>
              <a:t> South Australian Regional Office).  One way around this is to use </a:t>
            </a:r>
            <a:r>
              <a:rPr lang="en-AU" sz="2000" dirty="0" err="1" smtClean="0"/>
              <a:t>multipanel</a:t>
            </a:r>
            <a:r>
              <a:rPr lang="en-AU" sz="2000" dirty="0" smtClean="0"/>
              <a:t> displays showing, for example, the </a:t>
            </a:r>
            <a:r>
              <a:rPr lang="en-AU" sz="2000" dirty="0" err="1" smtClean="0"/>
              <a:t>midlatitude</a:t>
            </a:r>
            <a:r>
              <a:rPr lang="en-AU" sz="2000" dirty="0" smtClean="0"/>
              <a:t> and tropical tuned RGB products together with the short wave infrared and the GEOCAT Fog/Low Stratus product</a:t>
            </a:r>
            <a:endParaRPr lang="en-AU" altLang="en-US" sz="2000" dirty="0" smtClean="0"/>
          </a:p>
          <a:p>
            <a:pPr eaLnBrk="1" hangingPunct="1">
              <a:spcBef>
                <a:spcPts val="0"/>
              </a:spcBef>
              <a:spcAft>
                <a:spcPts val="600"/>
              </a:spcAft>
            </a:pPr>
            <a:r>
              <a:rPr lang="en-AU" altLang="en-US" sz="2000" dirty="0" smtClean="0"/>
              <a:t>People who have vision colour deficiency have problems in viewing this imagery. The use of Derived Products (GEOCAT Fog/Low Stratus cloud algorithm) can help overcome this.</a:t>
            </a:r>
          </a:p>
          <a:p>
            <a:pPr eaLnBrk="1" hangingPunct="1"/>
            <a:endParaRPr lang="en-AU" altLang="en-US" sz="2000" dirty="0" smtClean="0"/>
          </a:p>
        </p:txBody>
      </p:sp>
      <p:sp>
        <p:nvSpPr>
          <p:cNvPr id="2867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389027103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1" descr="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0830"/>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93675" y="1925638"/>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3" name="Rectangle 22"/>
          <p:cNvSpPr/>
          <p:nvPr/>
        </p:nvSpPr>
        <p:spPr>
          <a:xfrm>
            <a:off x="1936749" y="4130675"/>
            <a:ext cx="3522663"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14341" name="Picture 3" descr="7MuNl6OAyHMf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75" y="1411288"/>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NkUsdPza5OF1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913" y="4162425"/>
            <a:ext cx="172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p:cNvSpPr>
            <a:spLocks noGrp="1" noChangeArrowheads="1"/>
          </p:cNvSpPr>
          <p:nvPr>
            <p:ph type="title" idx="4294967295"/>
          </p:nvPr>
        </p:nvSpPr>
        <p:spPr>
          <a:xfrm>
            <a:off x="0" y="184150"/>
            <a:ext cx="9144000" cy="771525"/>
          </a:xfrm>
        </p:spPr>
        <p:txBody>
          <a:bodyPr rtlCol="0">
            <a:normAutofit fontScale="90000"/>
          </a:bodyPr>
          <a:lstStyle/>
          <a:p>
            <a:pPr>
              <a:defRPr/>
            </a:pPr>
            <a:r>
              <a:rPr lang="en-GB" altLang="en-US" sz="2800" b="1" dirty="0"/>
              <a:t>RGB products for Operational Forecasting – WMO/EUMETSAT recommendation</a:t>
            </a:r>
            <a:endParaRPr lang="en-GB" altLang="en-US" sz="2800" b="1" dirty="0" smtClean="0"/>
          </a:p>
        </p:txBody>
      </p:sp>
      <p:sp>
        <p:nvSpPr>
          <p:cNvPr id="14344" name="Rectangle 6"/>
          <p:cNvSpPr>
            <a:spLocks noChangeArrowheads="1"/>
          </p:cNvSpPr>
          <p:nvPr/>
        </p:nvSpPr>
        <p:spPr bwMode="auto">
          <a:xfrm>
            <a:off x="0" y="37099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Five application specific RGBs</a:t>
            </a:r>
          </a:p>
        </p:txBody>
      </p:sp>
      <p:sp>
        <p:nvSpPr>
          <p:cNvPr id="14346" name="Text Box 8"/>
          <p:cNvSpPr txBox="1">
            <a:spLocks noChangeArrowheads="1"/>
          </p:cNvSpPr>
          <p:nvPr/>
        </p:nvSpPr>
        <p:spPr bwMode="auto">
          <a:xfrm>
            <a:off x="5459413" y="31543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Airmass RGB</a:t>
            </a:r>
          </a:p>
        </p:txBody>
      </p:sp>
      <p:pic>
        <p:nvPicPr>
          <p:cNvPr id="14347" name="Picture 9" descr="wiD5CKlSEGDB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0" y="4175125"/>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 descr="hzwKnj0XQ2TO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4181475"/>
            <a:ext cx="17129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 descr="GSKyGVKaXMH5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2275" y="4157663"/>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2" descr="Y457SNgYnggL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25" y="4154488"/>
            <a:ext cx="17303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3" descr="M6qMs0a61h94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6913" y="416560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14"/>
          <p:cNvSpPr txBox="1">
            <a:spLocks noChangeArrowheads="1"/>
          </p:cNvSpPr>
          <p:nvPr/>
        </p:nvSpPr>
        <p:spPr bwMode="auto">
          <a:xfrm>
            <a:off x="193675" y="596106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Microphysical RGB</a:t>
            </a:r>
          </a:p>
        </p:txBody>
      </p:sp>
      <p:sp>
        <p:nvSpPr>
          <p:cNvPr id="14353" name="Text Box 15"/>
          <p:cNvSpPr txBox="1">
            <a:spLocks noChangeArrowheads="1"/>
          </p:cNvSpPr>
          <p:nvPr/>
        </p:nvSpPr>
        <p:spPr bwMode="auto">
          <a:xfrm>
            <a:off x="1936750" y="594201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14354" name="Text Box 16"/>
          <p:cNvSpPr txBox="1">
            <a:spLocks noChangeArrowheads="1"/>
          </p:cNvSpPr>
          <p:nvPr/>
        </p:nvSpPr>
        <p:spPr bwMode="auto">
          <a:xfrm>
            <a:off x="3751263" y="5942013"/>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Day Convection RGB</a:t>
            </a:r>
          </a:p>
        </p:txBody>
      </p:sp>
      <p:sp>
        <p:nvSpPr>
          <p:cNvPr id="14355" name="Text Box 17"/>
          <p:cNvSpPr txBox="1">
            <a:spLocks noChangeArrowheads="1"/>
          </p:cNvSpPr>
          <p:nvPr/>
        </p:nvSpPr>
        <p:spPr bwMode="auto">
          <a:xfrm>
            <a:off x="5495925" y="6021388"/>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Snow / fog RGB</a:t>
            </a:r>
          </a:p>
        </p:txBody>
      </p:sp>
      <p:sp>
        <p:nvSpPr>
          <p:cNvPr id="14356" name="Text Box 18"/>
          <p:cNvSpPr txBox="1">
            <a:spLocks noChangeArrowheads="1"/>
          </p:cNvSpPr>
          <p:nvPr/>
        </p:nvSpPr>
        <p:spPr bwMode="auto">
          <a:xfrm>
            <a:off x="7292975" y="5999163"/>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Natural Colours RGB</a:t>
            </a:r>
          </a:p>
        </p:txBody>
      </p:sp>
      <p:sp>
        <p:nvSpPr>
          <p:cNvPr id="14357" name="Rectangle 19"/>
          <p:cNvSpPr>
            <a:spLocks noChangeArrowheads="1"/>
          </p:cNvSpPr>
          <p:nvPr/>
        </p:nvSpPr>
        <p:spPr bwMode="auto">
          <a:xfrm>
            <a:off x="0" y="9556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Two RGB composites which complement each other</a:t>
            </a:r>
          </a:p>
        </p:txBody>
      </p:sp>
      <p:sp>
        <p:nvSpPr>
          <p:cNvPr id="14358" name="Text Box 20"/>
          <p:cNvSpPr txBox="1">
            <a:spLocks noChangeArrowheads="1"/>
          </p:cNvSpPr>
          <p:nvPr/>
        </p:nvSpPr>
        <p:spPr bwMode="auto">
          <a:xfrm>
            <a:off x="7051675" y="3429000"/>
            <a:ext cx="2092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200">
                <a:latin typeface="Arial" charset="0"/>
              </a:rPr>
              <a:t>from </a:t>
            </a:r>
            <a:r>
              <a:rPr lang="en-GB" altLang="en-US" sz="1200">
                <a:latin typeface="Arial" charset="0"/>
              </a:rPr>
              <a:t>RGB Products Overview (RGB Tutorial)</a:t>
            </a:r>
          </a:p>
          <a:p>
            <a:pPr algn="ctr" eaLnBrk="1" hangingPunct="1">
              <a:spcBef>
                <a:spcPct val="0"/>
              </a:spcBef>
              <a:buFontTx/>
              <a:buNone/>
            </a:pPr>
            <a:r>
              <a:rPr lang="en-GB" altLang="en-US" sz="1200">
                <a:latin typeface="Arial" charset="0"/>
              </a:rPr>
              <a:t>J. Kerkmann EumetSAT</a:t>
            </a:r>
            <a:endParaRPr lang="en-AU" altLang="en-US" sz="1200">
              <a:latin typeface="Arial" charset="0"/>
            </a:endParaRPr>
          </a:p>
        </p:txBody>
      </p:sp>
      <p:pic>
        <p:nvPicPr>
          <p:cNvPr id="26" name="Picture 2" descr="AUlYobU6Z7KO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2288" y="14112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90500" y="3154363"/>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28" name="Picture 4" descr="AC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6475" y="1387475"/>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2004_01_22_1200_rgb_10-09_09-07_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825" y="19256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full_dis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6475" y="24209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266700" y="2816225"/>
            <a:ext cx="739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Ash</a:t>
            </a:r>
          </a:p>
        </p:txBody>
      </p:sp>
      <p:sp>
        <p:nvSpPr>
          <p:cNvPr id="32" name="TextBox 32"/>
          <p:cNvSpPr txBox="1">
            <a:spLocks noChangeArrowheads="1"/>
          </p:cNvSpPr>
          <p:nvPr/>
        </p:nvSpPr>
        <p:spPr bwMode="auto">
          <a:xfrm>
            <a:off x="266700" y="1450975"/>
            <a:ext cx="739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Cloud</a:t>
            </a:r>
          </a:p>
        </p:txBody>
      </p:sp>
      <p:sp>
        <p:nvSpPr>
          <p:cNvPr id="33" name="TextBox 33"/>
          <p:cNvSpPr txBox="1">
            <a:spLocks noChangeArrowheads="1"/>
          </p:cNvSpPr>
          <p:nvPr/>
        </p:nvSpPr>
        <p:spPr bwMode="auto">
          <a:xfrm>
            <a:off x="1006475" y="2089150"/>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
        <p:nvSpPr>
          <p:cNvPr id="34" name="Rectangle 33"/>
          <p:cNvSpPr/>
          <p:nvPr/>
        </p:nvSpPr>
        <p:spPr>
          <a:xfrm>
            <a:off x="-34222" y="-9525"/>
            <a:ext cx="9151938"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3676253" y="4177035"/>
            <a:ext cx="1807369"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38" name="TextBox 2"/>
          <p:cNvSpPr txBox="1">
            <a:spLocks noChangeArrowheads="1"/>
          </p:cNvSpPr>
          <p:nvPr/>
        </p:nvSpPr>
        <p:spPr bwMode="auto">
          <a:xfrm>
            <a:off x="8224242"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13</a:t>
            </a:r>
            <a:endParaRPr lang="en-AU" altLang="en-US" b="1" dirty="0"/>
          </a:p>
        </p:txBody>
      </p:sp>
      <p:pic>
        <p:nvPicPr>
          <p:cNvPr id="39" name="Picture 9" descr="wiD5CKlSEGDB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0" y="4165600"/>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16"/>
          <p:cNvSpPr txBox="1">
            <a:spLocks noChangeArrowheads="1"/>
          </p:cNvSpPr>
          <p:nvPr/>
        </p:nvSpPr>
        <p:spPr bwMode="auto">
          <a:xfrm>
            <a:off x="3751263" y="5932488"/>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Convection RGB</a:t>
            </a:r>
          </a:p>
        </p:txBody>
      </p:sp>
    </p:spTree>
    <p:extLst>
      <p:ext uri="{BB962C8B-B14F-4D97-AF65-F5344CB8AC3E}">
        <p14:creationId xmlns:p14="http://schemas.microsoft.com/office/powerpoint/2010/main" val="191502455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417" y="670618"/>
            <a:ext cx="4028323" cy="283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645289"/>
            <a:ext cx="4001708" cy="293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17463" y="103480"/>
            <a:ext cx="9126537" cy="603250"/>
          </a:xfrm>
        </p:spPr>
        <p:txBody>
          <a:bodyPr/>
          <a:lstStyle/>
          <a:p>
            <a:r>
              <a:rPr lang="en-AU" altLang="en-US" sz="2800" b="1" dirty="0" smtClean="0"/>
              <a:t>The Sandwich Product and the Day Convection RGB product</a:t>
            </a:r>
          </a:p>
        </p:txBody>
      </p:sp>
      <p:sp>
        <p:nvSpPr>
          <p:cNvPr id="19459" name="Content Placeholder 2"/>
          <p:cNvSpPr>
            <a:spLocks noGrp="1"/>
          </p:cNvSpPr>
          <p:nvPr>
            <p:ph idx="1"/>
          </p:nvPr>
        </p:nvSpPr>
        <p:spPr>
          <a:xfrm>
            <a:off x="575724" y="2708920"/>
            <a:ext cx="3738153" cy="378150"/>
          </a:xfrm>
        </p:spPr>
        <p:txBody>
          <a:bodyPr>
            <a:noAutofit/>
          </a:bodyPr>
          <a:lstStyle/>
          <a:p>
            <a:pPr marL="0" indent="0">
              <a:buFontTx/>
              <a:buNone/>
            </a:pPr>
            <a:r>
              <a:rPr lang="en-AU" altLang="en-US" sz="2000" b="1" dirty="0" smtClean="0"/>
              <a:t>The Sandwich Product </a:t>
            </a:r>
            <a:r>
              <a:rPr lang="en-AU" altLang="en-US" sz="2000" dirty="0" smtClean="0"/>
              <a:t>(</a:t>
            </a:r>
            <a:r>
              <a:rPr lang="en-AU" altLang="en-US" sz="2000" dirty="0" err="1" smtClean="0"/>
              <a:t>M.Setvak</a:t>
            </a:r>
            <a:r>
              <a:rPr lang="en-AU" altLang="en-US" sz="2000" dirty="0" smtClean="0"/>
              <a:t>)</a:t>
            </a:r>
          </a:p>
        </p:txBody>
      </p:sp>
      <p:sp>
        <p:nvSpPr>
          <p:cNvPr id="8" name="TextovéPole 9"/>
          <p:cNvSpPr txBox="1">
            <a:spLocks noChangeArrowheads="1"/>
          </p:cNvSpPr>
          <p:nvPr/>
        </p:nvSpPr>
        <p:spPr bwMode="auto">
          <a:xfrm>
            <a:off x="392573" y="2264914"/>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dirty="0" smtClean="0">
                <a:solidFill>
                  <a:srgbClr val="000000"/>
                </a:solidFill>
                <a:latin typeface="+mn-lt"/>
              </a:rPr>
              <a:t>Bottom layer (“background”):   HRV image</a:t>
            </a:r>
          </a:p>
        </p:txBody>
      </p:sp>
      <p:sp>
        <p:nvSpPr>
          <p:cNvPr id="9" name="TextovéPole 10"/>
          <p:cNvSpPr txBox="1">
            <a:spLocks noChangeArrowheads="1"/>
          </p:cNvSpPr>
          <p:nvPr/>
        </p:nvSpPr>
        <p:spPr bwMode="auto">
          <a:xfrm>
            <a:off x="1014887" y="708463"/>
            <a:ext cx="2895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dirty="0" smtClean="0">
                <a:solidFill>
                  <a:srgbClr val="000000"/>
                </a:solidFill>
                <a:latin typeface="+mn-lt"/>
              </a:rPr>
              <a:t>Upper layer: IR10.4 BT image</a:t>
            </a:r>
          </a:p>
        </p:txBody>
      </p:sp>
      <p:sp>
        <p:nvSpPr>
          <p:cNvPr id="19468" name="TextovéPole 12"/>
          <p:cNvSpPr txBox="1">
            <a:spLocks noChangeArrowheads="1"/>
          </p:cNvSpPr>
          <p:nvPr/>
        </p:nvSpPr>
        <p:spPr bwMode="auto">
          <a:xfrm>
            <a:off x="5687231" y="6353176"/>
            <a:ext cx="2347309" cy="400110"/>
          </a:xfrm>
          <a:prstGeom prst="rect">
            <a:avLst/>
          </a:prstGeom>
          <a:solidFill>
            <a:srgbClr val="000000"/>
          </a:solidFill>
          <a:ln w="0">
            <a:solidFill>
              <a:schemeClr val="bg1"/>
            </a:solidFill>
            <a:miter lim="800000"/>
            <a:headEnd/>
            <a:tailEnd/>
          </a:ln>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US" altLang="en-US" sz="2000" b="1" dirty="0" smtClean="0">
                <a:solidFill>
                  <a:schemeClr val="bg1"/>
                </a:solidFill>
              </a:rPr>
              <a:t>Day Convection RGB</a:t>
            </a:r>
            <a:endParaRPr lang="en-US" altLang="en-US" sz="2000" b="1" dirty="0">
              <a:solidFill>
                <a:schemeClr val="bg1"/>
              </a:solidFill>
            </a:endParaRPr>
          </a:p>
        </p:txBody>
      </p:sp>
      <p:sp>
        <p:nvSpPr>
          <p:cNvPr id="19469" name="TextovéPole 9"/>
          <p:cNvSpPr txBox="1">
            <a:spLocks noChangeArrowheads="1"/>
          </p:cNvSpPr>
          <p:nvPr/>
        </p:nvSpPr>
        <p:spPr bwMode="auto">
          <a:xfrm>
            <a:off x="5172769" y="3247130"/>
            <a:ext cx="3013075" cy="400050"/>
          </a:xfrm>
          <a:prstGeom prst="rect">
            <a:avLst/>
          </a:prstGeom>
          <a:solidFill>
            <a:srgbClr val="000000"/>
          </a:solidFill>
          <a:ln w="0">
            <a:solidFill>
              <a:schemeClr val="bg1"/>
            </a:solidFill>
            <a:miter lim="800000"/>
            <a:headEnd/>
            <a:tailEnd/>
          </a:ln>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US" altLang="en-US" sz="2000" b="1">
                <a:solidFill>
                  <a:schemeClr val="bg1"/>
                </a:solidFill>
              </a:rPr>
              <a:t>sandwich HRV &amp; IR10.8-BT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059" y="3384476"/>
            <a:ext cx="3956894" cy="2968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14</a:t>
            </a:r>
            <a:endParaRPr lang="en-AU" altLang="en-US" b="1" dirty="0"/>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376" y="1078351"/>
            <a:ext cx="2586851" cy="115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ontent Placeholder 2"/>
          <p:cNvSpPr txBox="1">
            <a:spLocks/>
          </p:cNvSpPr>
          <p:nvPr/>
        </p:nvSpPr>
        <p:spPr>
          <a:xfrm>
            <a:off x="714920" y="6353176"/>
            <a:ext cx="3371850" cy="3781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pPr>
            <a:r>
              <a:rPr lang="en-AU" altLang="en-US" sz="2000" b="1" dirty="0" smtClean="0"/>
              <a:t>Day Convection RGB product</a:t>
            </a:r>
            <a:endParaRPr lang="en-AU" altLang="en-US" sz="2000" dirty="0" smtClean="0"/>
          </a:p>
        </p:txBody>
      </p:sp>
      <p:sp>
        <p:nvSpPr>
          <p:cNvPr id="18" name="TextBox 2"/>
          <p:cNvSpPr txBox="1">
            <a:spLocks noChangeArrowheads="1"/>
          </p:cNvSpPr>
          <p:nvPr/>
        </p:nvSpPr>
        <p:spPr bwMode="auto">
          <a:xfrm>
            <a:off x="7274122" y="503"/>
            <a:ext cx="187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JMA/BOM</a:t>
            </a:r>
          </a:p>
        </p:txBody>
      </p:sp>
    </p:spTree>
    <p:extLst>
      <p:ext uri="{BB962C8B-B14F-4D97-AF65-F5344CB8AC3E}">
        <p14:creationId xmlns:p14="http://schemas.microsoft.com/office/powerpoint/2010/main" val="238214301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9144000" cy="1143000"/>
          </a:xfrm>
        </p:spPr>
        <p:txBody>
          <a:bodyPr>
            <a:normAutofit/>
          </a:bodyPr>
          <a:lstStyle/>
          <a:p>
            <a:r>
              <a:rPr lang="en-AU" altLang="en-US" sz="2800" b="1" dirty="0" smtClean="0"/>
              <a:t>The Sandwich Product </a:t>
            </a:r>
            <a:r>
              <a:rPr lang="en-AU" altLang="en-US" sz="2000" dirty="0" smtClean="0"/>
              <a:t>(</a:t>
            </a:r>
            <a:r>
              <a:rPr lang="en-AU" altLang="en-US" sz="2000" dirty="0" err="1" smtClean="0"/>
              <a:t>M.Setvak</a:t>
            </a:r>
            <a:r>
              <a:rPr lang="en-AU" altLang="en-US" sz="2000" dirty="0" smtClean="0"/>
              <a:t> CHI)</a:t>
            </a:r>
            <a:br>
              <a:rPr lang="en-AU" altLang="en-US" sz="2000" dirty="0" smtClean="0"/>
            </a:br>
            <a:r>
              <a:rPr lang="en-GB" altLang="en-US" sz="2000" u="sng" dirty="0">
                <a:hlinkClick r:id="rId3"/>
              </a:rPr>
              <a:t>http://</a:t>
            </a:r>
            <a:r>
              <a:rPr lang="en-GB" altLang="en-US" sz="2000" u="sng" dirty="0" smtClean="0">
                <a:hlinkClick r:id="rId3"/>
              </a:rPr>
              <a:t>oiswww.eumetsat.org/WEBOPS/iotm/iotm/20090923_convection/20090923_convection.html</a:t>
            </a:r>
            <a:r>
              <a:rPr lang="en-GB" altLang="en-US" sz="2000" u="sng" dirty="0" smtClean="0"/>
              <a:t> </a:t>
            </a:r>
            <a:endParaRPr lang="en-AU" altLang="en-US" sz="2000" dirty="0" smtClean="0">
              <a:cs typeface="Arial" charset="0"/>
            </a:endParaRPr>
          </a:p>
        </p:txBody>
      </p:sp>
      <p:sp>
        <p:nvSpPr>
          <p:cNvPr id="5"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
        <p:nvSpPr>
          <p:cNvPr id="13315" name="Rectangle 1"/>
          <p:cNvSpPr>
            <a:spLocks noChangeArrowheads="1"/>
          </p:cNvSpPr>
          <p:nvPr/>
        </p:nvSpPr>
        <p:spPr bwMode="auto">
          <a:xfrm>
            <a:off x="139477" y="1248688"/>
            <a:ext cx="8856983"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900" dirty="0">
                <a:latin typeface="+mn-lt"/>
              </a:rPr>
              <a:t>The product consists of two layers: the base one, which is the High Resolution Visible (HRV) image, and the upper layer, containing the color-enhanced IR10.8 image, showing the details of the brightness temperature field. Next, there are several options how to blend these two layers together. The simplest way is to use just the partial transparency of the upper layer, setting the layer opacity somewhere between 40 to 75%</a:t>
            </a:r>
          </a:p>
          <a:p>
            <a:pPr eaLnBrk="1" hangingPunct="1">
              <a:spcBef>
                <a:spcPct val="0"/>
              </a:spcBef>
              <a:buFontTx/>
              <a:buNone/>
            </a:pPr>
            <a:r>
              <a:rPr lang="en-US" altLang="en-US" sz="1900" dirty="0">
                <a:latin typeface="+mn-lt"/>
              </a:rPr>
              <a:t>The primary advantage of sandwich products is that they merge the features of the two input images into one single image, thus enabling one to observe the characteristics of both images simultaneously in one single product. In the case of the visible – IR-window sandwich combination (VIS/IR-BT), the visible band brings to the final image the cloud-top “morphology” (shadows and textures), while the color-enhanced IR-window band adds the BT information. Such images often gain almost a 3D appearance, which is absent if the source input images are compared side-by-side. It is much easier to follow the evolution of convective storms (or any other weather phenomenon) in one single sandwich product, rather than in two windows, showing the input bands separately. Finally, the main advantage of the sandwich product is in its animation possibilities, showing the evolution of studied phenomena in one single loop. This makes the sandwich products very attractive for operational applications. As the sandwich products are based on solar bands (visible or near IR), they can’t be </a:t>
            </a:r>
            <a:r>
              <a:rPr lang="en-AU" altLang="en-US" sz="1900" dirty="0">
                <a:latin typeface="+mn-lt"/>
              </a:rPr>
              <a:t>used at night.</a:t>
            </a:r>
            <a:endParaRPr lang="en-US" altLang="en-US" sz="1900" dirty="0">
              <a:latin typeface="+mn-lt"/>
            </a:endParaRPr>
          </a:p>
        </p:txBody>
      </p:sp>
    </p:spTree>
    <p:extLst>
      <p:ext uri="{BB962C8B-B14F-4D97-AF65-F5344CB8AC3E}">
        <p14:creationId xmlns:p14="http://schemas.microsoft.com/office/powerpoint/2010/main" val="266965093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a:xfrm>
            <a:off x="11113" y="233074"/>
            <a:ext cx="9144000" cy="830262"/>
          </a:xfrm>
        </p:spPr>
        <p:txBody>
          <a:bodyPr rtlCol="0">
            <a:normAutofit/>
          </a:bodyPr>
          <a:lstStyle/>
          <a:p>
            <a:pPr eaLnBrk="1" fontAlgn="auto" hangingPunct="1">
              <a:spcAft>
                <a:spcPts val="0"/>
              </a:spcAft>
              <a:defRPr/>
            </a:pPr>
            <a:r>
              <a:rPr lang="en-AU" altLang="en-US" sz="2800" b="1" dirty="0" smtClean="0">
                <a:latin typeface="+mn-lt"/>
                <a:cs typeface="Arial" charset="0"/>
              </a:rPr>
              <a:t>Contents of this session</a:t>
            </a:r>
          </a:p>
        </p:txBody>
      </p:sp>
      <p:sp>
        <p:nvSpPr>
          <p:cNvPr id="4100" name="TextBox 1"/>
          <p:cNvSpPr txBox="1">
            <a:spLocks noChangeArrowheads="1"/>
          </p:cNvSpPr>
          <p:nvPr/>
        </p:nvSpPr>
        <p:spPr bwMode="auto">
          <a:xfrm>
            <a:off x="611558" y="1084950"/>
            <a:ext cx="820891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a:spcBef>
                <a:spcPct val="0"/>
              </a:spcBef>
              <a:spcAft>
                <a:spcPts val="1200"/>
              </a:spcAft>
              <a:buNone/>
            </a:pPr>
            <a:r>
              <a:rPr lang="en-AU" altLang="en-US" sz="2000" dirty="0" smtClean="0"/>
              <a:t>Modifications to the </a:t>
            </a:r>
            <a:r>
              <a:rPr lang="en-AU" altLang="en-US" sz="2000" b="1" dirty="0" smtClean="0"/>
              <a:t>Night Microphysics RGB product</a:t>
            </a:r>
          </a:p>
          <a:p>
            <a:pPr>
              <a:spcBef>
                <a:spcPct val="0"/>
              </a:spcBef>
              <a:spcAft>
                <a:spcPts val="1200"/>
              </a:spcAft>
              <a:buFontTx/>
              <a:buChar char="•"/>
            </a:pPr>
            <a:r>
              <a:rPr lang="en-AU" altLang="en-US" sz="2000" dirty="0" smtClean="0"/>
              <a:t>Mid-latitude and Tropical versions</a:t>
            </a:r>
          </a:p>
          <a:p>
            <a:pPr marL="0" indent="0">
              <a:spcBef>
                <a:spcPct val="0"/>
              </a:spcBef>
              <a:spcAft>
                <a:spcPts val="1200"/>
              </a:spcAft>
              <a:buNone/>
            </a:pPr>
            <a:r>
              <a:rPr lang="en-AU" altLang="en-US" sz="2000" dirty="0" smtClean="0"/>
              <a:t>Modifications to the </a:t>
            </a:r>
            <a:r>
              <a:rPr lang="en-AU" altLang="en-US" sz="2000" b="1" dirty="0" smtClean="0"/>
              <a:t>Day Convection RGB </a:t>
            </a:r>
            <a:r>
              <a:rPr lang="en-AU" altLang="en-US" sz="2000" dirty="0" smtClean="0"/>
              <a:t>product and its use in combination with the Sandwich Product</a:t>
            </a:r>
          </a:p>
          <a:p>
            <a:pPr>
              <a:spcBef>
                <a:spcPct val="0"/>
              </a:spcBef>
              <a:spcAft>
                <a:spcPts val="1200"/>
              </a:spcAft>
              <a:buFontTx/>
              <a:buChar char="•"/>
            </a:pPr>
            <a:r>
              <a:rPr lang="en-AU" altLang="en-US" sz="2000" dirty="0" smtClean="0"/>
              <a:t>Limitations in applying the Day Convection RGB product for winter storms</a:t>
            </a:r>
          </a:p>
          <a:p>
            <a:pPr marL="0" indent="0">
              <a:spcBef>
                <a:spcPct val="0"/>
              </a:spcBef>
              <a:spcAft>
                <a:spcPts val="1200"/>
              </a:spcAft>
              <a:buNone/>
            </a:pPr>
            <a:r>
              <a:rPr lang="en-AU" altLang="en-US" sz="2000" dirty="0" smtClean="0"/>
              <a:t>Application and potential modifications to the </a:t>
            </a:r>
            <a:r>
              <a:rPr lang="en-AU" altLang="en-US" sz="2000" b="1" dirty="0" smtClean="0"/>
              <a:t>Dust RGB product</a:t>
            </a:r>
          </a:p>
          <a:p>
            <a:pPr>
              <a:spcBef>
                <a:spcPct val="0"/>
              </a:spcBef>
              <a:spcAft>
                <a:spcPts val="1200"/>
              </a:spcAft>
            </a:pPr>
            <a:r>
              <a:rPr lang="en-AU" altLang="en-US" sz="2000" dirty="0" smtClean="0"/>
              <a:t>Monitoring large and small dust plumes</a:t>
            </a:r>
          </a:p>
          <a:p>
            <a:pPr>
              <a:spcBef>
                <a:spcPct val="0"/>
              </a:spcBef>
              <a:spcAft>
                <a:spcPts val="1200"/>
              </a:spcAft>
            </a:pPr>
            <a:r>
              <a:rPr lang="en-AU" altLang="en-US" sz="2000" dirty="0" smtClean="0"/>
              <a:t>Interpretation of the product using histogram analysis (example from the Korea Meteorological Administration)</a:t>
            </a:r>
            <a:endParaRPr lang="en-AU" altLang="en-US" sz="2000" dirty="0"/>
          </a:p>
          <a:p>
            <a:pPr marL="0" indent="0">
              <a:spcBef>
                <a:spcPct val="0"/>
              </a:spcBef>
              <a:spcAft>
                <a:spcPts val="1200"/>
              </a:spcAft>
              <a:buNone/>
            </a:pPr>
            <a:r>
              <a:rPr lang="en-AU" altLang="en-US" sz="2000" dirty="0"/>
              <a:t>Forecaster / stakeholder feedback regarding the effective use of </a:t>
            </a:r>
            <a:r>
              <a:rPr lang="en-AU" altLang="en-US" sz="2000" dirty="0" smtClean="0"/>
              <a:t>these RGB products, </a:t>
            </a:r>
            <a:r>
              <a:rPr lang="en-AU" altLang="en-US" sz="2000" dirty="0"/>
              <a:t>including the optimal display of this data with other information for Operational Forecasters</a:t>
            </a:r>
            <a:r>
              <a:rPr lang="en-AU" altLang="en-US" sz="2000" dirty="0" smtClean="0"/>
              <a:t>.</a:t>
            </a:r>
          </a:p>
          <a:p>
            <a:pPr marL="0" indent="0">
              <a:spcBef>
                <a:spcPct val="0"/>
              </a:spcBef>
              <a:spcAft>
                <a:spcPts val="1200"/>
              </a:spcAft>
              <a:buNone/>
            </a:pPr>
            <a:r>
              <a:rPr lang="en-AU" altLang="en-US" sz="2000" dirty="0" smtClean="0"/>
              <a:t>Australian </a:t>
            </a:r>
            <a:r>
              <a:rPr lang="en-AU" altLang="en-US" sz="2000" dirty="0" err="1" smtClean="0"/>
              <a:t>Vlab</a:t>
            </a:r>
            <a:r>
              <a:rPr lang="en-AU" altLang="en-US" sz="2000" dirty="0" smtClean="0"/>
              <a:t> Centre of Excellence Regional Focus Group meeting resources</a:t>
            </a:r>
            <a:endParaRPr lang="en-AU" altLang="en-US" sz="2000" dirty="0"/>
          </a:p>
        </p:txBody>
      </p:sp>
      <p:sp>
        <p:nvSpPr>
          <p:cNvPr id="5"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a:t>
            </a:r>
            <a:endParaRPr lang="en-AU" altLang="en-US" b="1" dirty="0"/>
          </a:p>
        </p:txBody>
      </p:sp>
    </p:spTree>
    <p:extLst>
      <p:ext uri="{BB962C8B-B14F-4D97-AF65-F5344CB8AC3E}">
        <p14:creationId xmlns:p14="http://schemas.microsoft.com/office/powerpoint/2010/main" val="2342642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417" y="670617"/>
            <a:ext cx="4010274" cy="282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3" y="3666391"/>
            <a:ext cx="4001708" cy="290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17463" y="103480"/>
            <a:ext cx="9126537" cy="603250"/>
          </a:xfrm>
        </p:spPr>
        <p:txBody>
          <a:bodyPr/>
          <a:lstStyle/>
          <a:p>
            <a:r>
              <a:rPr lang="en-AU" altLang="en-US" sz="2800" b="1" dirty="0" smtClean="0"/>
              <a:t>The Sandwich Product </a:t>
            </a:r>
            <a:r>
              <a:rPr lang="en-AU" altLang="en-US" sz="2800" b="1" dirty="0" smtClean="0"/>
              <a:t>/ </a:t>
            </a:r>
            <a:r>
              <a:rPr lang="en-AU" altLang="en-US" sz="2800" b="1" dirty="0" smtClean="0"/>
              <a:t>Day </a:t>
            </a:r>
            <a:r>
              <a:rPr lang="en-AU" altLang="en-US" sz="2800" b="1" dirty="0" smtClean="0"/>
              <a:t>Convection RGB product</a:t>
            </a:r>
          </a:p>
        </p:txBody>
      </p:sp>
      <p:sp>
        <p:nvSpPr>
          <p:cNvPr id="19459" name="Content Placeholder 2"/>
          <p:cNvSpPr>
            <a:spLocks noGrp="1"/>
          </p:cNvSpPr>
          <p:nvPr>
            <p:ph idx="1"/>
          </p:nvPr>
        </p:nvSpPr>
        <p:spPr>
          <a:xfrm>
            <a:off x="575724" y="2708920"/>
            <a:ext cx="3738153" cy="378150"/>
          </a:xfrm>
        </p:spPr>
        <p:txBody>
          <a:bodyPr>
            <a:noAutofit/>
          </a:bodyPr>
          <a:lstStyle/>
          <a:p>
            <a:pPr marL="0" indent="0">
              <a:buFontTx/>
              <a:buNone/>
            </a:pPr>
            <a:r>
              <a:rPr lang="en-AU" altLang="en-US" sz="2000" b="1" dirty="0" smtClean="0"/>
              <a:t>The Sandwich Product </a:t>
            </a:r>
            <a:r>
              <a:rPr lang="en-AU" altLang="en-US" sz="2000" dirty="0" smtClean="0"/>
              <a:t>(</a:t>
            </a:r>
            <a:r>
              <a:rPr lang="en-AU" altLang="en-US" sz="2000" dirty="0" err="1" smtClean="0"/>
              <a:t>M.Setvak</a:t>
            </a:r>
            <a:r>
              <a:rPr lang="en-AU" altLang="en-US" sz="2000" dirty="0" smtClean="0"/>
              <a:t>)</a:t>
            </a:r>
          </a:p>
        </p:txBody>
      </p:sp>
      <p:sp>
        <p:nvSpPr>
          <p:cNvPr id="8" name="TextovéPole 9"/>
          <p:cNvSpPr txBox="1">
            <a:spLocks noChangeArrowheads="1"/>
          </p:cNvSpPr>
          <p:nvPr/>
        </p:nvSpPr>
        <p:spPr bwMode="auto">
          <a:xfrm>
            <a:off x="392573" y="2264914"/>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dirty="0" smtClean="0">
                <a:solidFill>
                  <a:srgbClr val="000000"/>
                </a:solidFill>
                <a:latin typeface="+mn-lt"/>
              </a:rPr>
              <a:t>Bottom layer (“background”):   HRV image</a:t>
            </a:r>
          </a:p>
        </p:txBody>
      </p:sp>
      <p:sp>
        <p:nvSpPr>
          <p:cNvPr id="9" name="TextovéPole 10"/>
          <p:cNvSpPr txBox="1">
            <a:spLocks noChangeArrowheads="1"/>
          </p:cNvSpPr>
          <p:nvPr/>
        </p:nvSpPr>
        <p:spPr bwMode="auto">
          <a:xfrm>
            <a:off x="1014887" y="708463"/>
            <a:ext cx="2895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dirty="0" smtClean="0">
                <a:solidFill>
                  <a:srgbClr val="000000"/>
                </a:solidFill>
                <a:latin typeface="+mn-lt"/>
              </a:rPr>
              <a:t>Upper layer: IR10.4 BT image</a:t>
            </a:r>
          </a:p>
        </p:txBody>
      </p:sp>
      <p:sp>
        <p:nvSpPr>
          <p:cNvPr id="19468" name="TextovéPole 12"/>
          <p:cNvSpPr txBox="1">
            <a:spLocks noChangeArrowheads="1"/>
          </p:cNvSpPr>
          <p:nvPr/>
        </p:nvSpPr>
        <p:spPr bwMode="auto">
          <a:xfrm>
            <a:off x="4771084" y="6378955"/>
            <a:ext cx="4179606" cy="400110"/>
          </a:xfrm>
          <a:prstGeom prst="rect">
            <a:avLst/>
          </a:prstGeom>
          <a:solidFill>
            <a:srgbClr val="000000"/>
          </a:solidFill>
          <a:ln w="0">
            <a:solidFill>
              <a:schemeClr val="bg1"/>
            </a:solidFill>
            <a:miter lim="800000"/>
            <a:headEnd/>
            <a:tailEnd/>
          </a:ln>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US" altLang="en-US" sz="2000" b="1" dirty="0" smtClean="0">
                <a:solidFill>
                  <a:schemeClr val="bg1"/>
                </a:solidFill>
              </a:rPr>
              <a:t>sandwich HRV &amp; </a:t>
            </a:r>
            <a:r>
              <a:rPr lang="en-US" altLang="en-US" sz="2000" b="1" dirty="0" smtClean="0">
                <a:solidFill>
                  <a:schemeClr val="bg1"/>
                </a:solidFill>
              </a:rPr>
              <a:t>Day </a:t>
            </a:r>
            <a:r>
              <a:rPr lang="en-US" altLang="en-US" sz="2000" b="1" dirty="0" smtClean="0">
                <a:solidFill>
                  <a:schemeClr val="bg1"/>
                </a:solidFill>
              </a:rPr>
              <a:t>Convection RGB</a:t>
            </a:r>
            <a:endParaRPr lang="en-US" altLang="en-US" sz="2000" b="1" dirty="0">
              <a:solidFill>
                <a:schemeClr val="bg1"/>
              </a:solidFill>
            </a:endParaRPr>
          </a:p>
        </p:txBody>
      </p:sp>
      <p:sp>
        <p:nvSpPr>
          <p:cNvPr id="19469" name="TextovéPole 9"/>
          <p:cNvSpPr txBox="1">
            <a:spLocks noChangeArrowheads="1"/>
          </p:cNvSpPr>
          <p:nvPr/>
        </p:nvSpPr>
        <p:spPr bwMode="auto">
          <a:xfrm>
            <a:off x="5172769" y="3247130"/>
            <a:ext cx="3013075" cy="400050"/>
          </a:xfrm>
          <a:prstGeom prst="rect">
            <a:avLst/>
          </a:prstGeom>
          <a:solidFill>
            <a:srgbClr val="000000"/>
          </a:solidFill>
          <a:ln w="0">
            <a:solidFill>
              <a:schemeClr val="bg1"/>
            </a:solidFill>
            <a:miter lim="800000"/>
            <a:headEnd/>
            <a:tailEnd/>
          </a:ln>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US" altLang="en-US" sz="2000" b="1">
                <a:solidFill>
                  <a:schemeClr val="bg1"/>
                </a:solidFill>
              </a:rPr>
              <a:t>sandwich HRV &amp; IR10.8-BT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059" y="3384476"/>
            <a:ext cx="3956894" cy="2968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2"/>
          <p:cNvSpPr txBox="1">
            <a:spLocks noChangeArrowheads="1"/>
          </p:cNvSpPr>
          <p:nvPr/>
        </p:nvSpPr>
        <p:spPr bwMode="auto">
          <a:xfrm>
            <a:off x="0" y="6488668"/>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15</a:t>
            </a:r>
            <a:endParaRPr lang="en-AU" altLang="en-US" b="1" dirty="0"/>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376" y="1078351"/>
            <a:ext cx="2586851" cy="115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ontent Placeholder 2"/>
          <p:cNvSpPr txBox="1">
            <a:spLocks/>
          </p:cNvSpPr>
          <p:nvPr/>
        </p:nvSpPr>
        <p:spPr>
          <a:xfrm>
            <a:off x="714920" y="6353176"/>
            <a:ext cx="3371850" cy="3781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pPr>
            <a:r>
              <a:rPr lang="en-AU" altLang="en-US" sz="2000" b="1" dirty="0" smtClean="0"/>
              <a:t>Day Convection RGB product</a:t>
            </a:r>
            <a:endParaRPr lang="en-AU" altLang="en-US" sz="2000" dirty="0" smtClean="0"/>
          </a:p>
        </p:txBody>
      </p:sp>
      <p:sp>
        <p:nvSpPr>
          <p:cNvPr id="18" name="TextBox 2"/>
          <p:cNvSpPr txBox="1">
            <a:spLocks noChangeArrowheads="1"/>
          </p:cNvSpPr>
          <p:nvPr/>
        </p:nvSpPr>
        <p:spPr bwMode="auto">
          <a:xfrm>
            <a:off x="7274122" y="503"/>
            <a:ext cx="187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JMA/BOM</a:t>
            </a:r>
          </a:p>
        </p:txBody>
      </p:sp>
    </p:spTree>
    <p:extLst>
      <p:ext uri="{BB962C8B-B14F-4D97-AF65-F5344CB8AC3E}">
        <p14:creationId xmlns:p14="http://schemas.microsoft.com/office/powerpoint/2010/main" val="102855662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itle 1"/>
          <p:cNvSpPr>
            <a:spLocks noGrp="1"/>
          </p:cNvSpPr>
          <p:nvPr>
            <p:ph type="title"/>
          </p:nvPr>
        </p:nvSpPr>
        <p:spPr>
          <a:xfrm>
            <a:off x="-19050" y="0"/>
            <a:ext cx="9163050" cy="1628775"/>
          </a:xfrm>
        </p:spPr>
        <p:txBody>
          <a:bodyPr/>
          <a:lstStyle/>
          <a:p>
            <a:pPr eaLnBrk="1" hangingPunct="1"/>
            <a:r>
              <a:rPr lang="en-AU" altLang="en-US" sz="2400" b="1" smtClean="0"/>
              <a:t>Storm-Top Features identified in high resolution satellite data</a:t>
            </a:r>
            <a:br>
              <a:rPr lang="en-AU" altLang="en-US" sz="2400" b="1" smtClean="0"/>
            </a:br>
            <a:r>
              <a:rPr lang="en-AU" altLang="en-US" sz="2400" b="1" smtClean="0"/>
              <a:t>Australian Vlab CoE Regional Focus Group meeting of January 2016</a:t>
            </a:r>
            <a:r>
              <a:rPr lang="en-AU" altLang="en-US" sz="2200" b="1" smtClean="0"/>
              <a:t/>
            </a:r>
            <a:br>
              <a:rPr lang="en-AU" altLang="en-US" sz="2200" b="1" smtClean="0"/>
            </a:br>
            <a:r>
              <a:rPr lang="en-AU" altLang="en-US" sz="2000" smtClean="0"/>
              <a:t>http://www.virtuallab.bom.gov.au/archive/regional-focus-group-recordings/</a:t>
            </a:r>
          </a:p>
        </p:txBody>
      </p:sp>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557338"/>
            <a:ext cx="8736013" cy="523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5288" y="3213100"/>
            <a:ext cx="8353425" cy="5032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286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513" y="3933825"/>
            <a:ext cx="4244975" cy="272732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5" name="Rectangle 24"/>
          <p:cNvSpPr/>
          <p:nvPr/>
        </p:nvSpPr>
        <p:spPr>
          <a:xfrm>
            <a:off x="533400" y="5805488"/>
            <a:ext cx="1951038" cy="7921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0"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16</a:t>
            </a:r>
            <a:endParaRPr lang="en-AU" altLang="en-US" b="1" dirty="0"/>
          </a:p>
        </p:txBody>
      </p:sp>
    </p:spTree>
    <p:extLst>
      <p:ext uri="{BB962C8B-B14F-4D97-AF65-F5344CB8AC3E}">
        <p14:creationId xmlns:p14="http://schemas.microsoft.com/office/powerpoint/2010/main" val="2092465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H:\2016stuff\Himawari8stuff\CaseStudies\NWAustralia17Jan\HRVConvectionRGBSandwichProductAnimation1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5188" y="3627438"/>
            <a:ext cx="39322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2016stuff\Himawari8stuff\CaseStudies\NWAustralia17Jan\DayConvectionAnimation10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2600" y="3641725"/>
            <a:ext cx="3894138"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H:\2016stuff\Himawari8stuff\CaseStudies\NWAustralia17Jan\SandwichProductAnimation100.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27563" y="833438"/>
            <a:ext cx="402907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3" descr="H:\2016stuff\Himawari8stuff\CaseStudies\NWAustralia17Jan\SandwichProductLightningAnimation100.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0050" y="822325"/>
            <a:ext cx="404653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itle 1"/>
          <p:cNvSpPr>
            <a:spLocks noGrp="1"/>
          </p:cNvSpPr>
          <p:nvPr>
            <p:ph type="title"/>
          </p:nvPr>
        </p:nvSpPr>
        <p:spPr>
          <a:xfrm>
            <a:off x="0" y="0"/>
            <a:ext cx="9144000" cy="838200"/>
          </a:xfrm>
        </p:spPr>
        <p:txBody>
          <a:bodyPr/>
          <a:lstStyle/>
          <a:p>
            <a:r>
              <a:rPr lang="en-AU" altLang="en-US" sz="2700" b="1" dirty="0" smtClean="0"/>
              <a:t>Storms, northwest Australia, 17</a:t>
            </a:r>
            <a:r>
              <a:rPr lang="en-AU" altLang="en-US" sz="2700" b="1" baseline="30000" dirty="0" smtClean="0"/>
              <a:t>th</a:t>
            </a:r>
            <a:r>
              <a:rPr lang="en-AU" altLang="en-US" sz="2700" b="1" dirty="0" smtClean="0"/>
              <a:t> January 2016</a:t>
            </a:r>
            <a:r>
              <a:rPr lang="en-AU" altLang="en-US" sz="2700" dirty="0" smtClean="0"/>
              <a:t> </a:t>
            </a:r>
            <a:r>
              <a:rPr lang="en-AU" altLang="en-US" sz="2700" dirty="0" smtClean="0"/>
              <a:t/>
            </a:r>
            <a:br>
              <a:rPr lang="en-AU" altLang="en-US" sz="2700" dirty="0" smtClean="0"/>
            </a:br>
            <a:r>
              <a:rPr lang="en-AU" altLang="en-US" sz="2000" dirty="0" smtClean="0"/>
              <a:t>(</a:t>
            </a:r>
            <a:r>
              <a:rPr lang="en-AU" altLang="en-US" sz="2000" dirty="0" smtClean="0"/>
              <a:t>Himawari-8 10 minute data)</a:t>
            </a:r>
          </a:p>
        </p:txBody>
      </p:sp>
      <p:sp>
        <p:nvSpPr>
          <p:cNvPr id="29704" name="TextBox 8"/>
          <p:cNvSpPr txBox="1">
            <a:spLocks noChangeArrowheads="1"/>
          </p:cNvSpPr>
          <p:nvPr/>
        </p:nvSpPr>
        <p:spPr bwMode="auto">
          <a:xfrm>
            <a:off x="6536307" y="846036"/>
            <a:ext cx="21145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a:t>B: Sandwich product</a:t>
            </a:r>
          </a:p>
        </p:txBody>
      </p:sp>
      <p:sp>
        <p:nvSpPr>
          <p:cNvPr id="29705" name="TextBox 9"/>
          <p:cNvSpPr txBox="1">
            <a:spLocks noChangeArrowheads="1"/>
          </p:cNvSpPr>
          <p:nvPr/>
        </p:nvSpPr>
        <p:spPr bwMode="auto">
          <a:xfrm>
            <a:off x="4681900" y="6139467"/>
            <a:ext cx="41544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a:t>D: HRV/Convection RGB Sandwich Product</a:t>
            </a:r>
          </a:p>
        </p:txBody>
      </p:sp>
      <p:sp>
        <p:nvSpPr>
          <p:cNvPr id="29706" name="TextBox 10"/>
          <p:cNvSpPr txBox="1">
            <a:spLocks noChangeArrowheads="1"/>
          </p:cNvSpPr>
          <p:nvPr/>
        </p:nvSpPr>
        <p:spPr bwMode="auto">
          <a:xfrm>
            <a:off x="508530" y="6121400"/>
            <a:ext cx="31194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a:t>C: Day Convection RGB product</a:t>
            </a:r>
          </a:p>
        </p:txBody>
      </p:sp>
      <p:sp>
        <p:nvSpPr>
          <p:cNvPr id="29707" name="TextBox 2"/>
          <p:cNvSpPr txBox="1">
            <a:spLocks noChangeArrowheads="1"/>
          </p:cNvSpPr>
          <p:nvPr/>
        </p:nvSpPr>
        <p:spPr bwMode="auto">
          <a:xfrm>
            <a:off x="6423025" y="555625"/>
            <a:ext cx="2654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200"/>
              <a:t>satellite animations courtesy BOM/JMA</a:t>
            </a:r>
          </a:p>
        </p:txBody>
      </p:sp>
      <p:sp>
        <p:nvSpPr>
          <p:cNvPr id="29708" name="TextBox 3"/>
          <p:cNvSpPr txBox="1">
            <a:spLocks noChangeArrowheads="1"/>
          </p:cNvSpPr>
          <p:nvPr/>
        </p:nvSpPr>
        <p:spPr bwMode="auto">
          <a:xfrm>
            <a:off x="400050" y="833438"/>
            <a:ext cx="339883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a:t>A: Sandwich product and lightning</a:t>
            </a:r>
          </a:p>
        </p:txBody>
      </p:sp>
      <p:sp>
        <p:nvSpPr>
          <p:cNvPr id="29709" name="TextBox 13"/>
          <p:cNvSpPr txBox="1">
            <a:spLocks noChangeArrowheads="1"/>
          </p:cNvSpPr>
          <p:nvPr/>
        </p:nvSpPr>
        <p:spPr bwMode="auto">
          <a:xfrm>
            <a:off x="76200" y="463550"/>
            <a:ext cx="2971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200"/>
              <a:t>lightning data courtesy Global Position and Tracking Systems Pty Ltd (GPATS)</a:t>
            </a:r>
          </a:p>
        </p:txBody>
      </p:sp>
      <p:sp>
        <p:nvSpPr>
          <p:cNvPr id="29710" name="TextBox 1"/>
          <p:cNvSpPr txBox="1">
            <a:spLocks noChangeArrowheads="1"/>
          </p:cNvSpPr>
          <p:nvPr/>
        </p:nvSpPr>
        <p:spPr bwMode="auto">
          <a:xfrm>
            <a:off x="0" y="6519362"/>
            <a:ext cx="91725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pPr>
            <a:r>
              <a:rPr lang="en-AU" altLang="en-US" sz="2000" b="1" dirty="0">
                <a:solidFill>
                  <a:srgbClr val="FF0000"/>
                </a:solidFill>
              </a:rPr>
              <a:t>NOTE THESE ARE EMBEDDED ANIMATIONS</a:t>
            </a:r>
          </a:p>
        </p:txBody>
      </p:sp>
      <p:sp>
        <p:nvSpPr>
          <p:cNvPr id="15"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17</a:t>
            </a:r>
            <a:endParaRPr lang="en-AU" altLang="en-US" b="1" dirty="0"/>
          </a:p>
        </p:txBody>
      </p:sp>
    </p:spTree>
    <p:extLst>
      <p:ext uri="{BB962C8B-B14F-4D97-AF65-F5344CB8AC3E}">
        <p14:creationId xmlns:p14="http://schemas.microsoft.com/office/powerpoint/2010/main" val="4135723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76200"/>
            <a:ext cx="9144000" cy="990600"/>
          </a:xfrm>
        </p:spPr>
        <p:txBody>
          <a:bodyPr/>
          <a:lstStyle/>
          <a:p>
            <a:r>
              <a:rPr lang="en-US" altLang="en-US" sz="2400" b="1" dirty="0" smtClean="0"/>
              <a:t>Tuning the Day Convective RGB product for a lower tropopause, </a:t>
            </a:r>
            <a:r>
              <a:rPr lang="en-AU" altLang="en-US" sz="2400" b="1" dirty="0" smtClean="0"/>
              <a:t>Severe Storms New South Wales, 24</a:t>
            </a:r>
            <a:r>
              <a:rPr lang="en-AU" altLang="en-US" sz="2400" b="1" baseline="30000" dirty="0" smtClean="0"/>
              <a:t>th</a:t>
            </a:r>
            <a:r>
              <a:rPr lang="en-AU" altLang="en-US" sz="2400" b="1" dirty="0" smtClean="0"/>
              <a:t> August 2015</a:t>
            </a:r>
            <a:endParaRPr lang="en-US" altLang="en-US" sz="2400" b="1" dirty="0" smtClean="0"/>
          </a:p>
        </p:txBody>
      </p:sp>
      <p:sp>
        <p:nvSpPr>
          <p:cNvPr id="38915" name="Content Placeholder 2"/>
          <p:cNvSpPr>
            <a:spLocks noGrp="1"/>
          </p:cNvSpPr>
          <p:nvPr>
            <p:ph idx="1"/>
          </p:nvPr>
        </p:nvSpPr>
        <p:spPr>
          <a:xfrm>
            <a:off x="2993083" y="1264443"/>
            <a:ext cx="3040360" cy="2576513"/>
          </a:xfrm>
        </p:spPr>
        <p:txBody>
          <a:bodyPr/>
          <a:lstStyle/>
          <a:p>
            <a:pPr marL="0" indent="0" algn="ctr">
              <a:spcBef>
                <a:spcPct val="0"/>
              </a:spcBef>
              <a:buFontTx/>
              <a:buNone/>
            </a:pPr>
            <a:r>
              <a:rPr lang="en-US" altLang="en-US" sz="1800" dirty="0" smtClean="0"/>
              <a:t>LHS, Green beam thresholds </a:t>
            </a:r>
          </a:p>
          <a:p>
            <a:pPr marL="0" indent="0" algn="ctr">
              <a:spcBef>
                <a:spcPct val="0"/>
              </a:spcBef>
              <a:buFontTx/>
              <a:buNone/>
            </a:pPr>
            <a:r>
              <a:rPr lang="en-US" altLang="en-US" sz="1800" dirty="0" smtClean="0"/>
              <a:t>-5 to +60</a:t>
            </a:r>
          </a:p>
          <a:p>
            <a:pPr marL="0" indent="0" algn="ctr">
              <a:spcBef>
                <a:spcPct val="0"/>
              </a:spcBef>
              <a:buFontTx/>
              <a:buNone/>
            </a:pPr>
            <a:endParaRPr lang="en-US" altLang="en-US" sz="1800" dirty="0" smtClean="0"/>
          </a:p>
          <a:p>
            <a:pPr marL="0" indent="0" algn="ctr">
              <a:spcBef>
                <a:spcPct val="0"/>
              </a:spcBef>
              <a:buFontTx/>
              <a:buNone/>
            </a:pPr>
            <a:r>
              <a:rPr lang="en-US" altLang="en-US" sz="1800" dirty="0" smtClean="0"/>
              <a:t>RHS, Green beam thresholds </a:t>
            </a:r>
          </a:p>
          <a:p>
            <a:pPr marL="0" indent="0" algn="ctr">
              <a:spcBef>
                <a:spcPct val="0"/>
              </a:spcBef>
              <a:buFontTx/>
              <a:buNone/>
            </a:pPr>
            <a:r>
              <a:rPr lang="en-US" altLang="en-US" sz="1800" dirty="0" smtClean="0"/>
              <a:t>-5 to +40. Note that the active </a:t>
            </a:r>
            <a:r>
              <a:rPr lang="en-US" altLang="en-US" sz="1800" dirty="0" err="1" smtClean="0"/>
              <a:t>stormtops</a:t>
            </a:r>
            <a:r>
              <a:rPr lang="en-US" altLang="en-US" sz="1800" dirty="0" smtClean="0"/>
              <a:t> are well captured (black circles), but the mid level water clouds contaminates this signal</a:t>
            </a:r>
          </a:p>
        </p:txBody>
      </p:sp>
      <p:pic>
        <p:nvPicPr>
          <p:cNvPr id="38916" name="Picture 2" descr="F:\2015stuff\NationalHimawari8TrainingCampaign2015\NSWwinterstorms24Aug2015\MODISStormRGB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062038"/>
            <a:ext cx="29241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descr="F:\2015stuff\NationalHimawari8TrainingCampaign2015\NSWwinterstorms24Aug2015\MODISStormRGBGreen40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63" y="1042988"/>
            <a:ext cx="29051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207250" y="2286000"/>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4" name="Oval 13"/>
          <p:cNvSpPr/>
          <p:nvPr/>
        </p:nvSpPr>
        <p:spPr>
          <a:xfrm>
            <a:off x="7566025" y="1752600"/>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8" name="Oval 17"/>
          <p:cNvSpPr/>
          <p:nvPr/>
        </p:nvSpPr>
        <p:spPr>
          <a:xfrm>
            <a:off x="6400800" y="2286000"/>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8929" name="Rectangle 7"/>
          <p:cNvSpPr>
            <a:spLocks noChangeArrowheads="1"/>
          </p:cNvSpPr>
          <p:nvPr/>
        </p:nvSpPr>
        <p:spPr bwMode="auto">
          <a:xfrm>
            <a:off x="7207250" y="6154844"/>
            <a:ext cx="18732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image courtesy BOM/JMA</a:t>
            </a:r>
            <a:endParaRPr lang="en-AU" altLang="en-US" sz="1200">
              <a:ea typeface="굴림" pitchFamily="34" charset="-127"/>
            </a:endParaRPr>
          </a:p>
        </p:txBody>
      </p:sp>
      <p:sp>
        <p:nvSpPr>
          <p:cNvPr id="38930" name="Rectangle 7"/>
          <p:cNvSpPr>
            <a:spLocks noChangeArrowheads="1"/>
          </p:cNvSpPr>
          <p:nvPr/>
        </p:nvSpPr>
        <p:spPr bwMode="auto">
          <a:xfrm>
            <a:off x="3509963" y="923925"/>
            <a:ext cx="2006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images courtesy NASA FIRMS</a:t>
            </a:r>
            <a:endParaRPr lang="en-AU" altLang="en-US" sz="1200">
              <a:ea typeface="굴림" pitchFamily="34" charset="-127"/>
            </a:endParaRPr>
          </a:p>
        </p:txBody>
      </p:sp>
      <p:grpSp>
        <p:nvGrpSpPr>
          <p:cNvPr id="6" name="Group 5"/>
          <p:cNvGrpSpPr/>
          <p:nvPr/>
        </p:nvGrpSpPr>
        <p:grpSpPr>
          <a:xfrm>
            <a:off x="3581400" y="4021245"/>
            <a:ext cx="5064125" cy="2706687"/>
            <a:chOff x="4014788" y="4027488"/>
            <a:chExt cx="5064125" cy="2706687"/>
          </a:xfrm>
        </p:grpSpPr>
        <p:sp>
          <p:nvSpPr>
            <p:cNvPr id="38920" name="Text Box 9"/>
            <p:cNvSpPr txBox="1">
              <a:spLocks noChangeArrowheads="1"/>
            </p:cNvSpPr>
            <p:nvPr/>
          </p:nvSpPr>
          <p:spPr bwMode="auto">
            <a:xfrm>
              <a:off x="7156450" y="4257675"/>
              <a:ext cx="64135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400"/>
                </a:spcAft>
                <a:buFontTx/>
                <a:buNone/>
              </a:pPr>
              <a:r>
                <a:rPr lang="en-AU" altLang="en-US" sz="1600" dirty="0"/>
                <a:t>-47C</a:t>
              </a:r>
            </a:p>
            <a:p>
              <a:pPr eaLnBrk="1" hangingPunct="1">
                <a:spcBef>
                  <a:spcPct val="0"/>
                </a:spcBef>
                <a:spcAft>
                  <a:spcPts val="1400"/>
                </a:spcAft>
                <a:buFontTx/>
                <a:buNone/>
              </a:pPr>
              <a:r>
                <a:rPr lang="en-AU" altLang="en-US" sz="1600" dirty="0"/>
                <a:t>-31C</a:t>
              </a:r>
            </a:p>
            <a:p>
              <a:pPr eaLnBrk="1" hangingPunct="1">
                <a:spcBef>
                  <a:spcPct val="0"/>
                </a:spcBef>
                <a:spcAft>
                  <a:spcPts val="1400"/>
                </a:spcAft>
                <a:buFontTx/>
                <a:buNone/>
              </a:pPr>
              <a:r>
                <a:rPr lang="en-AU" altLang="en-US" sz="1600" dirty="0"/>
                <a:t>-23C</a:t>
              </a:r>
            </a:p>
            <a:p>
              <a:pPr eaLnBrk="1" hangingPunct="1">
                <a:spcBef>
                  <a:spcPct val="0"/>
                </a:spcBef>
                <a:spcAft>
                  <a:spcPts val="1400"/>
                </a:spcAft>
                <a:buFontTx/>
                <a:buNone/>
              </a:pPr>
              <a:r>
                <a:rPr lang="en-AU" altLang="en-US" sz="1600" dirty="0"/>
                <a:t>-15C</a:t>
              </a:r>
            </a:p>
            <a:p>
              <a:pPr eaLnBrk="1" hangingPunct="1">
                <a:spcBef>
                  <a:spcPct val="0"/>
                </a:spcBef>
                <a:spcAft>
                  <a:spcPts val="1400"/>
                </a:spcAft>
                <a:buFontTx/>
                <a:buNone/>
              </a:pPr>
              <a:r>
                <a:rPr lang="en-AU" altLang="en-US" sz="1600" dirty="0"/>
                <a:t>-7C</a:t>
              </a:r>
            </a:p>
          </p:txBody>
        </p:sp>
        <p:sp>
          <p:nvSpPr>
            <p:cNvPr id="38921" name="Text Box 12"/>
            <p:cNvSpPr txBox="1">
              <a:spLocks noChangeArrowheads="1"/>
            </p:cNvSpPr>
            <p:nvPr/>
          </p:nvSpPr>
          <p:spPr bwMode="auto">
            <a:xfrm>
              <a:off x="7675563" y="4716463"/>
              <a:ext cx="14033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err="1"/>
                <a:t>cloudtop</a:t>
              </a:r>
              <a:r>
                <a:rPr lang="en-AU" altLang="en-US" sz="1800" dirty="0"/>
                <a:t> brightness temperature</a:t>
              </a:r>
            </a:p>
          </p:txBody>
        </p:sp>
        <p:grpSp>
          <p:nvGrpSpPr>
            <p:cNvPr id="5" name="Group 4"/>
            <p:cNvGrpSpPr/>
            <p:nvPr/>
          </p:nvGrpSpPr>
          <p:grpSpPr>
            <a:xfrm>
              <a:off x="4014788" y="4027488"/>
              <a:ext cx="2787650" cy="2706687"/>
              <a:chOff x="4014788" y="4027488"/>
              <a:chExt cx="2787650" cy="2706687"/>
            </a:xfrm>
          </p:grpSpPr>
          <p:pic>
            <p:nvPicPr>
              <p:cNvPr id="38918" name="Picture 4" descr="F:\2015stuff\NationalHimawari8TrainingCampaign2015\NSWwinterstorms24Aug2015\MTSATIREBTOPS.jpg"/>
              <p:cNvPicPr>
                <a:picLocks noChangeAspect="1" noChangeArrowheads="1"/>
              </p:cNvPicPr>
              <p:nvPr/>
            </p:nvPicPr>
            <p:blipFill>
              <a:blip r:embed="rId4">
                <a:extLst>
                  <a:ext uri="{28A0092B-C50C-407E-A947-70E740481C1C}">
                    <a14:useLocalDpi xmlns:a14="http://schemas.microsoft.com/office/drawing/2010/main" val="0"/>
                  </a:ext>
                </a:extLst>
              </a:blip>
              <a:srcRect l="26552" t="33174" r="26256" b="15752"/>
              <a:stretch>
                <a:fillRect/>
              </a:stretch>
            </p:blipFill>
            <p:spPr bwMode="auto">
              <a:xfrm>
                <a:off x="4017963" y="4038600"/>
                <a:ext cx="27844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 Box 12"/>
              <p:cNvSpPr txBox="1">
                <a:spLocks noChangeArrowheads="1"/>
              </p:cNvSpPr>
              <p:nvPr/>
            </p:nvSpPr>
            <p:spPr bwMode="auto">
              <a:xfrm>
                <a:off x="4014788" y="4027488"/>
                <a:ext cx="27876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t>Enhanced IR image</a:t>
                </a:r>
              </a:p>
            </p:txBody>
          </p:sp>
        </p:grpSp>
        <p:sp>
          <p:nvSpPr>
            <p:cNvPr id="13" name="Oval 12"/>
            <p:cNvSpPr/>
            <p:nvPr/>
          </p:nvSpPr>
          <p:spPr>
            <a:xfrm>
              <a:off x="5033963" y="5453063"/>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6" name="Oval 15"/>
            <p:cNvSpPr/>
            <p:nvPr/>
          </p:nvSpPr>
          <p:spPr>
            <a:xfrm>
              <a:off x="5567363" y="4919663"/>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7" name="Oval 16"/>
            <p:cNvSpPr/>
            <p:nvPr/>
          </p:nvSpPr>
          <p:spPr>
            <a:xfrm>
              <a:off x="4119563" y="5575300"/>
              <a:ext cx="641350" cy="533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pic>
          <p:nvPicPr>
            <p:cNvPr id="3893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850" y="4038600"/>
              <a:ext cx="228600" cy="248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5775710" y="5132556"/>
              <a:ext cx="866006" cy="369332"/>
            </a:xfrm>
            <a:prstGeom prst="rect">
              <a:avLst/>
            </a:prstGeom>
            <a:noFill/>
          </p:spPr>
          <p:txBody>
            <a:bodyPr wrap="none" rtlCol="0">
              <a:spAutoFit/>
            </a:bodyPr>
            <a:lstStyle/>
            <a:p>
              <a:r>
                <a:rPr lang="en-AU" b="1" dirty="0" smtClean="0">
                  <a:solidFill>
                    <a:schemeClr val="tx1">
                      <a:lumMod val="95000"/>
                      <a:lumOff val="5000"/>
                    </a:schemeClr>
                  </a:solidFill>
                </a:rPr>
                <a:t>Sydney</a:t>
              </a:r>
              <a:endParaRPr lang="en-AU" b="1" dirty="0">
                <a:solidFill>
                  <a:schemeClr val="tx1">
                    <a:lumMod val="95000"/>
                    <a:lumOff val="5000"/>
                  </a:schemeClr>
                </a:solidFill>
              </a:endParaRPr>
            </a:p>
          </p:txBody>
        </p:sp>
      </p:gr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085784"/>
            <a:ext cx="2394447" cy="2642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1307939" y="1076446"/>
            <a:ext cx="1111170" cy="2893670"/>
          </a:xfrm>
          <a:custGeom>
            <a:avLst/>
            <a:gdLst>
              <a:gd name="connsiteX0" fmla="*/ 1111170 w 1111170"/>
              <a:gd name="connsiteY0" fmla="*/ 0 h 2893670"/>
              <a:gd name="connsiteX1" fmla="*/ 960699 w 1111170"/>
              <a:gd name="connsiteY1" fmla="*/ 439838 h 2893670"/>
              <a:gd name="connsiteX2" fmla="*/ 856527 w 1111170"/>
              <a:gd name="connsiteY2" fmla="*/ 567159 h 2893670"/>
              <a:gd name="connsiteX3" fmla="*/ 682907 w 1111170"/>
              <a:gd name="connsiteY3" fmla="*/ 671331 h 2893670"/>
              <a:gd name="connsiteX4" fmla="*/ 636608 w 1111170"/>
              <a:gd name="connsiteY4" fmla="*/ 879676 h 2893670"/>
              <a:gd name="connsiteX5" fmla="*/ 532436 w 1111170"/>
              <a:gd name="connsiteY5" fmla="*/ 1134319 h 2893670"/>
              <a:gd name="connsiteX6" fmla="*/ 462988 w 1111170"/>
              <a:gd name="connsiteY6" fmla="*/ 1354238 h 2893670"/>
              <a:gd name="connsiteX7" fmla="*/ 358815 w 1111170"/>
              <a:gd name="connsiteY7" fmla="*/ 1655179 h 2893670"/>
              <a:gd name="connsiteX8" fmla="*/ 173620 w 1111170"/>
              <a:gd name="connsiteY8" fmla="*/ 1956121 h 2893670"/>
              <a:gd name="connsiteX9" fmla="*/ 150471 w 1111170"/>
              <a:gd name="connsiteY9" fmla="*/ 2222339 h 2893670"/>
              <a:gd name="connsiteX10" fmla="*/ 92598 w 1111170"/>
              <a:gd name="connsiteY10" fmla="*/ 2453832 h 2893670"/>
              <a:gd name="connsiteX11" fmla="*/ 92598 w 1111170"/>
              <a:gd name="connsiteY11" fmla="*/ 2720050 h 2893670"/>
              <a:gd name="connsiteX12" fmla="*/ 69448 w 1111170"/>
              <a:gd name="connsiteY12" fmla="*/ 2835797 h 2893670"/>
              <a:gd name="connsiteX13" fmla="*/ 0 w 1111170"/>
              <a:gd name="connsiteY13" fmla="*/ 2893670 h 289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1170" h="2893670">
                <a:moveTo>
                  <a:pt x="1111170" y="0"/>
                </a:moveTo>
                <a:lnTo>
                  <a:pt x="960699" y="439838"/>
                </a:lnTo>
                <a:lnTo>
                  <a:pt x="856527" y="567159"/>
                </a:lnTo>
                <a:lnTo>
                  <a:pt x="682907" y="671331"/>
                </a:lnTo>
                <a:lnTo>
                  <a:pt x="636608" y="879676"/>
                </a:lnTo>
                <a:lnTo>
                  <a:pt x="532436" y="1134319"/>
                </a:lnTo>
                <a:lnTo>
                  <a:pt x="462988" y="1354238"/>
                </a:lnTo>
                <a:lnTo>
                  <a:pt x="358815" y="1655179"/>
                </a:lnTo>
                <a:lnTo>
                  <a:pt x="173620" y="1956121"/>
                </a:lnTo>
                <a:lnTo>
                  <a:pt x="150471" y="2222339"/>
                </a:lnTo>
                <a:lnTo>
                  <a:pt x="92598" y="2453832"/>
                </a:lnTo>
                <a:lnTo>
                  <a:pt x="92598" y="2720050"/>
                </a:lnTo>
                <a:lnTo>
                  <a:pt x="69448" y="2835797"/>
                </a:lnTo>
                <a:lnTo>
                  <a:pt x="0" y="2893670"/>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29"/>
          <p:cNvSpPr/>
          <p:nvPr/>
        </p:nvSpPr>
        <p:spPr>
          <a:xfrm>
            <a:off x="7388265" y="1042988"/>
            <a:ext cx="1111170" cy="2893670"/>
          </a:xfrm>
          <a:custGeom>
            <a:avLst/>
            <a:gdLst>
              <a:gd name="connsiteX0" fmla="*/ 1111170 w 1111170"/>
              <a:gd name="connsiteY0" fmla="*/ 0 h 2893670"/>
              <a:gd name="connsiteX1" fmla="*/ 960699 w 1111170"/>
              <a:gd name="connsiteY1" fmla="*/ 439838 h 2893670"/>
              <a:gd name="connsiteX2" fmla="*/ 856527 w 1111170"/>
              <a:gd name="connsiteY2" fmla="*/ 567159 h 2893670"/>
              <a:gd name="connsiteX3" fmla="*/ 682907 w 1111170"/>
              <a:gd name="connsiteY3" fmla="*/ 671331 h 2893670"/>
              <a:gd name="connsiteX4" fmla="*/ 636608 w 1111170"/>
              <a:gd name="connsiteY4" fmla="*/ 879676 h 2893670"/>
              <a:gd name="connsiteX5" fmla="*/ 532436 w 1111170"/>
              <a:gd name="connsiteY5" fmla="*/ 1134319 h 2893670"/>
              <a:gd name="connsiteX6" fmla="*/ 462988 w 1111170"/>
              <a:gd name="connsiteY6" fmla="*/ 1354238 h 2893670"/>
              <a:gd name="connsiteX7" fmla="*/ 358815 w 1111170"/>
              <a:gd name="connsiteY7" fmla="*/ 1655179 h 2893670"/>
              <a:gd name="connsiteX8" fmla="*/ 173620 w 1111170"/>
              <a:gd name="connsiteY8" fmla="*/ 1956121 h 2893670"/>
              <a:gd name="connsiteX9" fmla="*/ 150471 w 1111170"/>
              <a:gd name="connsiteY9" fmla="*/ 2222339 h 2893670"/>
              <a:gd name="connsiteX10" fmla="*/ 92598 w 1111170"/>
              <a:gd name="connsiteY10" fmla="*/ 2453832 h 2893670"/>
              <a:gd name="connsiteX11" fmla="*/ 92598 w 1111170"/>
              <a:gd name="connsiteY11" fmla="*/ 2720050 h 2893670"/>
              <a:gd name="connsiteX12" fmla="*/ 69448 w 1111170"/>
              <a:gd name="connsiteY12" fmla="*/ 2835797 h 2893670"/>
              <a:gd name="connsiteX13" fmla="*/ 0 w 1111170"/>
              <a:gd name="connsiteY13" fmla="*/ 2893670 h 289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1170" h="2893670">
                <a:moveTo>
                  <a:pt x="1111170" y="0"/>
                </a:moveTo>
                <a:lnTo>
                  <a:pt x="960699" y="439838"/>
                </a:lnTo>
                <a:lnTo>
                  <a:pt x="856527" y="567159"/>
                </a:lnTo>
                <a:lnTo>
                  <a:pt x="682907" y="671331"/>
                </a:lnTo>
                <a:lnTo>
                  <a:pt x="636608" y="879676"/>
                </a:lnTo>
                <a:lnTo>
                  <a:pt x="532436" y="1134319"/>
                </a:lnTo>
                <a:lnTo>
                  <a:pt x="462988" y="1354238"/>
                </a:lnTo>
                <a:lnTo>
                  <a:pt x="358815" y="1655179"/>
                </a:lnTo>
                <a:lnTo>
                  <a:pt x="173620" y="1956121"/>
                </a:lnTo>
                <a:lnTo>
                  <a:pt x="150471" y="2222339"/>
                </a:lnTo>
                <a:lnTo>
                  <a:pt x="92598" y="2453832"/>
                </a:lnTo>
                <a:lnTo>
                  <a:pt x="92598" y="2720050"/>
                </a:lnTo>
                <a:lnTo>
                  <a:pt x="69448" y="2835797"/>
                </a:lnTo>
                <a:lnTo>
                  <a:pt x="0" y="2893670"/>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7774372" y="1945651"/>
            <a:ext cx="866006" cy="369332"/>
          </a:xfrm>
          <a:prstGeom prst="rect">
            <a:avLst/>
          </a:prstGeom>
          <a:noFill/>
        </p:spPr>
        <p:txBody>
          <a:bodyPr wrap="none" rtlCol="0">
            <a:spAutoFit/>
          </a:bodyPr>
          <a:lstStyle/>
          <a:p>
            <a:r>
              <a:rPr lang="en-AU" b="1" dirty="0" smtClean="0">
                <a:solidFill>
                  <a:schemeClr val="tx1">
                    <a:lumMod val="95000"/>
                    <a:lumOff val="5000"/>
                  </a:schemeClr>
                </a:solidFill>
              </a:rPr>
              <a:t>Sydney</a:t>
            </a:r>
            <a:endParaRPr lang="en-AU" b="1" dirty="0">
              <a:solidFill>
                <a:schemeClr val="tx1">
                  <a:lumMod val="95000"/>
                  <a:lumOff val="5000"/>
                </a:schemeClr>
              </a:solidFill>
            </a:endParaRPr>
          </a:p>
        </p:txBody>
      </p:sp>
      <p:sp>
        <p:nvSpPr>
          <p:cNvPr id="22" name="TextBox 21"/>
          <p:cNvSpPr txBox="1"/>
          <p:nvPr/>
        </p:nvSpPr>
        <p:spPr>
          <a:xfrm>
            <a:off x="1691680" y="2019300"/>
            <a:ext cx="866006" cy="369332"/>
          </a:xfrm>
          <a:prstGeom prst="rect">
            <a:avLst/>
          </a:prstGeom>
          <a:noFill/>
        </p:spPr>
        <p:txBody>
          <a:bodyPr wrap="none" rtlCol="0">
            <a:spAutoFit/>
          </a:bodyPr>
          <a:lstStyle/>
          <a:p>
            <a:r>
              <a:rPr lang="en-AU" b="1" dirty="0" smtClean="0">
                <a:solidFill>
                  <a:schemeClr val="tx1">
                    <a:lumMod val="95000"/>
                    <a:lumOff val="5000"/>
                  </a:schemeClr>
                </a:solidFill>
              </a:rPr>
              <a:t>Sydney</a:t>
            </a:r>
            <a:endParaRPr lang="en-AU" b="1" dirty="0">
              <a:solidFill>
                <a:schemeClr val="tx1">
                  <a:lumMod val="95000"/>
                  <a:lumOff val="5000"/>
                </a:schemeClr>
              </a:solidFill>
            </a:endParaRPr>
          </a:p>
        </p:txBody>
      </p:sp>
      <p:sp>
        <p:nvSpPr>
          <p:cNvPr id="31" name="TextBox 2"/>
          <p:cNvSpPr txBox="1">
            <a:spLocks noChangeArrowheads="1"/>
          </p:cNvSpPr>
          <p:nvPr/>
        </p:nvSpPr>
        <p:spPr bwMode="auto">
          <a:xfrm>
            <a:off x="8212335" y="6524625"/>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18</a:t>
            </a:r>
            <a:endParaRPr lang="en-AU" altLang="en-US" b="1" dirty="0"/>
          </a:p>
        </p:txBody>
      </p:sp>
    </p:spTree>
    <p:extLst>
      <p:ext uri="{BB962C8B-B14F-4D97-AF65-F5344CB8AC3E}">
        <p14:creationId xmlns:p14="http://schemas.microsoft.com/office/powerpoint/2010/main" val="4114278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79"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4" r="14234" b="11046"/>
          <a:stretch/>
        </p:blipFill>
        <p:spPr bwMode="auto">
          <a:xfrm>
            <a:off x="124689" y="3785082"/>
            <a:ext cx="4440754" cy="246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547" y="107175"/>
            <a:ext cx="9144000" cy="864096"/>
          </a:xfrm>
        </p:spPr>
        <p:txBody>
          <a:bodyPr>
            <a:normAutofit/>
          </a:bodyPr>
          <a:lstStyle/>
          <a:p>
            <a:r>
              <a:rPr lang="en-AU" sz="2800" b="1" dirty="0" smtClean="0"/>
              <a:t>Forecaster Display – combining a number of products </a:t>
            </a:r>
            <a:r>
              <a:rPr lang="en-AU" sz="2200" dirty="0" smtClean="0"/>
              <a:t>(feedback from AOMSUC-7 and BOM/JMA/NOAA </a:t>
            </a:r>
            <a:r>
              <a:rPr lang="en-AU" sz="2200" dirty="0" smtClean="0"/>
              <a:t>29Nov meeting</a:t>
            </a:r>
            <a:r>
              <a:rPr lang="en-AU" sz="2200" dirty="0" smtClean="0"/>
              <a:t>)</a:t>
            </a:r>
            <a:endParaRPr lang="en-AU" sz="2200" dirty="0"/>
          </a:p>
        </p:txBody>
      </p:sp>
      <p:pic>
        <p:nvPicPr>
          <p:cNvPr id="4" name="Picture 6" descr="H:\2016stuff\KMA Training 2016\PostKMAmissionstuff\End-to-End-Casestudies\SatelliteImages\RADARcomposite028.jpeg"/>
          <p:cNvPicPr>
            <a:picLocks noChangeAspect="1" noChangeArrowheads="1"/>
          </p:cNvPicPr>
          <p:nvPr/>
        </p:nvPicPr>
        <p:blipFill rotWithShape="1">
          <a:blip r:embed="rId4">
            <a:extLst>
              <a:ext uri="{28A0092B-C50C-407E-A947-70E740481C1C}">
                <a14:useLocalDpi xmlns:a14="http://schemas.microsoft.com/office/drawing/2010/main" val="0"/>
              </a:ext>
            </a:extLst>
          </a:blip>
          <a:srcRect l="39760" t="57624" r="29357" b="11765"/>
          <a:stretch/>
        </p:blipFill>
        <p:spPr bwMode="auto">
          <a:xfrm>
            <a:off x="4606997" y="3788530"/>
            <a:ext cx="4466715" cy="24890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2016stuff\KMA Training 2016\PostKMAmissionstuff\End-to-End-Casestudies\SatelliteImages\EIRL0410to0510UTC00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37" y="1239121"/>
            <a:ext cx="4534858" cy="2549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2016stuff\KMA Training 2016\PostKMAmissionstuff\End-to-End-Casestudies\SatelliteImages\Image4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t="28722" r="14547" b="7175"/>
          <a:stretch/>
        </p:blipFill>
        <p:spPr bwMode="auto">
          <a:xfrm>
            <a:off x="4571238" y="1230998"/>
            <a:ext cx="4494959" cy="2539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5" y="2226214"/>
            <a:ext cx="6477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3832" y="1856882"/>
            <a:ext cx="416524" cy="369332"/>
          </a:xfrm>
          <a:prstGeom prst="rect">
            <a:avLst/>
          </a:prstGeom>
          <a:solidFill>
            <a:schemeClr val="bg1"/>
          </a:solidFill>
        </p:spPr>
        <p:txBody>
          <a:bodyPr wrap="none" rtlCol="0">
            <a:spAutoFit/>
          </a:bodyPr>
          <a:lstStyle/>
          <a:p>
            <a:r>
              <a:rPr lang="en-AU" dirty="0" smtClean="0"/>
              <a:t>BT</a:t>
            </a:r>
            <a:endParaRPr lang="en-AU" dirty="0"/>
          </a:p>
        </p:txBody>
      </p:sp>
      <p:sp>
        <p:nvSpPr>
          <p:cNvPr id="11" name="TextBox 8"/>
          <p:cNvSpPr txBox="1">
            <a:spLocks noChangeArrowheads="1"/>
          </p:cNvSpPr>
          <p:nvPr/>
        </p:nvSpPr>
        <p:spPr bwMode="auto">
          <a:xfrm>
            <a:off x="827584" y="3619478"/>
            <a:ext cx="319247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smtClean="0"/>
              <a:t>Sandwich Product and Lightning</a:t>
            </a:r>
            <a:endParaRPr lang="en-AU" altLang="en-US" sz="1800" dirty="0"/>
          </a:p>
        </p:txBody>
      </p:sp>
      <p:sp>
        <p:nvSpPr>
          <p:cNvPr id="12" name="TextBox 9"/>
          <p:cNvSpPr txBox="1">
            <a:spLocks noChangeArrowheads="1"/>
          </p:cNvSpPr>
          <p:nvPr/>
        </p:nvSpPr>
        <p:spPr bwMode="auto">
          <a:xfrm>
            <a:off x="5077776" y="3584598"/>
            <a:ext cx="389747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smtClean="0"/>
              <a:t>HRV/Convection </a:t>
            </a:r>
            <a:r>
              <a:rPr lang="en-AU" altLang="en-US" sz="1800" dirty="0"/>
              <a:t>RGB Sandwich Product</a:t>
            </a:r>
          </a:p>
        </p:txBody>
      </p:sp>
      <p:sp>
        <p:nvSpPr>
          <p:cNvPr id="13" name="TextBox 10"/>
          <p:cNvSpPr txBox="1">
            <a:spLocks noChangeArrowheads="1"/>
          </p:cNvSpPr>
          <p:nvPr/>
        </p:nvSpPr>
        <p:spPr bwMode="auto">
          <a:xfrm>
            <a:off x="6606463" y="6181686"/>
            <a:ext cx="84010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eaLnBrk="1" hangingPunct="1">
              <a:spcBef>
                <a:spcPct val="0"/>
              </a:spcBef>
              <a:buFontTx/>
              <a:buNone/>
            </a:pPr>
            <a:r>
              <a:rPr lang="en-AU" altLang="en-US" sz="1800" dirty="0" smtClean="0"/>
              <a:t>RADAR</a:t>
            </a:r>
            <a:endParaRPr lang="en-AU" altLang="en-US" sz="1800" dirty="0"/>
          </a:p>
        </p:txBody>
      </p:sp>
      <p:sp>
        <p:nvSpPr>
          <p:cNvPr id="14" name="TextBox 3"/>
          <p:cNvSpPr txBox="1">
            <a:spLocks noChangeArrowheads="1"/>
          </p:cNvSpPr>
          <p:nvPr/>
        </p:nvSpPr>
        <p:spPr bwMode="auto">
          <a:xfrm>
            <a:off x="0" y="6181686"/>
            <a:ext cx="478802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pPr>
            <a:r>
              <a:rPr lang="en-AU" altLang="en-US" sz="1800" dirty="0" smtClean="0"/>
              <a:t>Ingredients based NWP output </a:t>
            </a:r>
          </a:p>
          <a:p>
            <a:pPr algn="ctr" eaLnBrk="1" hangingPunct="1">
              <a:spcBef>
                <a:spcPct val="0"/>
              </a:spcBef>
              <a:buFontTx/>
              <a:buNone/>
            </a:pPr>
            <a:r>
              <a:rPr lang="en-AU" altLang="en-US" sz="1800" dirty="0" smtClean="0"/>
              <a:t>(layered to permit interrogation of components)</a:t>
            </a:r>
            <a:endParaRPr lang="en-AU" altLang="en-US" sz="1800" dirty="0"/>
          </a:p>
        </p:txBody>
      </p:sp>
      <p:sp>
        <p:nvSpPr>
          <p:cNvPr id="16" name="TextBox 15"/>
          <p:cNvSpPr txBox="1"/>
          <p:nvPr/>
        </p:nvSpPr>
        <p:spPr>
          <a:xfrm>
            <a:off x="6840354" y="2813073"/>
            <a:ext cx="866006" cy="369332"/>
          </a:xfrm>
          <a:prstGeom prst="rect">
            <a:avLst/>
          </a:prstGeom>
          <a:noFill/>
        </p:spPr>
        <p:txBody>
          <a:bodyPr wrap="none" rtlCol="0">
            <a:spAutoFit/>
          </a:bodyPr>
          <a:lstStyle/>
          <a:p>
            <a:r>
              <a:rPr lang="en-AU" b="1" dirty="0" smtClean="0">
                <a:solidFill>
                  <a:schemeClr val="bg1"/>
                </a:solidFill>
              </a:rPr>
              <a:t>Sydney</a:t>
            </a:r>
            <a:endParaRPr lang="en-AU" b="1" dirty="0">
              <a:solidFill>
                <a:schemeClr val="bg1"/>
              </a:solidFill>
            </a:endParaRPr>
          </a:p>
        </p:txBody>
      </p:sp>
      <p:sp>
        <p:nvSpPr>
          <p:cNvPr id="17" name="TextBox 16"/>
          <p:cNvSpPr txBox="1"/>
          <p:nvPr/>
        </p:nvSpPr>
        <p:spPr>
          <a:xfrm>
            <a:off x="2197456" y="2819920"/>
            <a:ext cx="866006" cy="369332"/>
          </a:xfrm>
          <a:prstGeom prst="rect">
            <a:avLst/>
          </a:prstGeom>
          <a:noFill/>
        </p:spPr>
        <p:txBody>
          <a:bodyPr wrap="none" rtlCol="0">
            <a:spAutoFit/>
          </a:bodyPr>
          <a:lstStyle/>
          <a:p>
            <a:r>
              <a:rPr lang="en-AU" b="1" dirty="0" smtClean="0">
                <a:solidFill>
                  <a:srgbClr val="FFFF99"/>
                </a:solidFill>
              </a:rPr>
              <a:t>Sydney</a:t>
            </a:r>
            <a:endParaRPr lang="en-AU" b="1" dirty="0">
              <a:solidFill>
                <a:srgbClr val="FFFF99"/>
              </a:solidFill>
            </a:endParaRPr>
          </a:p>
        </p:txBody>
      </p:sp>
      <p:sp>
        <p:nvSpPr>
          <p:cNvPr id="18" name="TextBox 17"/>
          <p:cNvSpPr txBox="1"/>
          <p:nvPr/>
        </p:nvSpPr>
        <p:spPr>
          <a:xfrm>
            <a:off x="6824768" y="5373216"/>
            <a:ext cx="866006" cy="369332"/>
          </a:xfrm>
          <a:prstGeom prst="rect">
            <a:avLst/>
          </a:prstGeom>
          <a:noFill/>
        </p:spPr>
        <p:txBody>
          <a:bodyPr wrap="none" rtlCol="0">
            <a:spAutoFit/>
          </a:bodyPr>
          <a:lstStyle/>
          <a:p>
            <a:r>
              <a:rPr lang="en-AU" b="1" dirty="0" smtClean="0"/>
              <a:t>Sydney</a:t>
            </a:r>
            <a:endParaRPr lang="en-AU" b="1" dirty="0"/>
          </a:p>
        </p:txBody>
      </p:sp>
      <p:sp>
        <p:nvSpPr>
          <p:cNvPr id="19" name="TextBox 2"/>
          <p:cNvSpPr txBox="1">
            <a:spLocks noChangeArrowheads="1"/>
          </p:cNvSpPr>
          <p:nvPr/>
        </p:nvSpPr>
        <p:spPr bwMode="auto">
          <a:xfrm>
            <a:off x="8201900" y="6479143"/>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19</a:t>
            </a:r>
            <a:endParaRPr lang="en-AU" altLang="en-US" b="1" dirty="0"/>
          </a:p>
        </p:txBody>
      </p:sp>
      <p:sp>
        <p:nvSpPr>
          <p:cNvPr id="20" name="TextBox 19"/>
          <p:cNvSpPr txBox="1"/>
          <p:nvPr/>
        </p:nvSpPr>
        <p:spPr>
          <a:xfrm>
            <a:off x="2555776" y="5373216"/>
            <a:ext cx="866006" cy="369332"/>
          </a:xfrm>
          <a:prstGeom prst="rect">
            <a:avLst/>
          </a:prstGeom>
          <a:noFill/>
        </p:spPr>
        <p:txBody>
          <a:bodyPr wrap="none" rtlCol="0">
            <a:spAutoFit/>
          </a:bodyPr>
          <a:lstStyle/>
          <a:p>
            <a:r>
              <a:rPr lang="en-AU" b="1" dirty="0" smtClean="0"/>
              <a:t>Sydney</a:t>
            </a:r>
            <a:endParaRPr lang="en-AU" b="1" dirty="0"/>
          </a:p>
        </p:txBody>
      </p:sp>
      <p:sp>
        <p:nvSpPr>
          <p:cNvPr id="21" name="TextBox 2"/>
          <p:cNvSpPr txBox="1">
            <a:spLocks noChangeArrowheads="1"/>
          </p:cNvSpPr>
          <p:nvPr/>
        </p:nvSpPr>
        <p:spPr bwMode="auto">
          <a:xfrm>
            <a:off x="7263687" y="942619"/>
            <a:ext cx="187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JMA/BOM</a:t>
            </a:r>
          </a:p>
        </p:txBody>
      </p:sp>
    </p:spTree>
    <p:extLst>
      <p:ext uri="{BB962C8B-B14F-4D97-AF65-F5344CB8AC3E}">
        <p14:creationId xmlns:p14="http://schemas.microsoft.com/office/powerpoint/2010/main" val="2296510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15888"/>
            <a:ext cx="8458200" cy="1143000"/>
          </a:xfrm>
        </p:spPr>
        <p:txBody>
          <a:bodyPr/>
          <a:lstStyle/>
          <a:p>
            <a:pPr eaLnBrk="1" hangingPunct="1"/>
            <a:r>
              <a:rPr lang="en-AU" altLang="en-US" sz="2800" b="1" dirty="0" smtClean="0"/>
              <a:t>Summary - feedback regarding the use of the Day Convection RGB product and the Sandwich Product (1)</a:t>
            </a:r>
          </a:p>
        </p:txBody>
      </p:sp>
      <p:sp>
        <p:nvSpPr>
          <p:cNvPr id="28675" name="Content Placeholder 2"/>
          <p:cNvSpPr>
            <a:spLocks noGrp="1"/>
          </p:cNvSpPr>
          <p:nvPr>
            <p:ph idx="1"/>
          </p:nvPr>
        </p:nvSpPr>
        <p:spPr>
          <a:xfrm>
            <a:off x="457200" y="1412776"/>
            <a:ext cx="8229600" cy="5191224"/>
          </a:xfrm>
        </p:spPr>
        <p:txBody>
          <a:bodyPr>
            <a:normAutofit lnSpcReduction="10000"/>
          </a:bodyPr>
          <a:lstStyle/>
          <a:p>
            <a:pPr>
              <a:lnSpc>
                <a:spcPct val="110000"/>
              </a:lnSpc>
              <a:spcBef>
                <a:spcPct val="0"/>
              </a:spcBef>
              <a:spcAft>
                <a:spcPts val="600"/>
              </a:spcAft>
            </a:pPr>
            <a:r>
              <a:rPr lang="en-AU" altLang="en-US" sz="2000" dirty="0" smtClean="0"/>
              <a:t>South Australian Forecasters </a:t>
            </a:r>
            <a:r>
              <a:rPr lang="en-AU" altLang="en-US" sz="2000" dirty="0"/>
              <a:t>do not use the Day Convection RGB very much as it is slow to </a:t>
            </a:r>
            <a:r>
              <a:rPr lang="en-AU" altLang="en-US" sz="2000" dirty="0" smtClean="0"/>
              <a:t>load due to the large size of the reflective channels. </a:t>
            </a:r>
            <a:r>
              <a:rPr lang="en-AU" altLang="en-US" sz="2000" dirty="0"/>
              <a:t>Using storm-top enhancements on single channel imagery works similarly and takes far less time to load</a:t>
            </a:r>
            <a:r>
              <a:rPr lang="en-AU" altLang="en-US" sz="2000" dirty="0" smtClean="0"/>
              <a:t>.</a:t>
            </a:r>
          </a:p>
          <a:p>
            <a:pPr>
              <a:lnSpc>
                <a:spcPct val="110000"/>
              </a:lnSpc>
              <a:spcBef>
                <a:spcPct val="0"/>
              </a:spcBef>
              <a:spcAft>
                <a:spcPts val="600"/>
              </a:spcAft>
            </a:pPr>
            <a:r>
              <a:rPr lang="en-AU" altLang="en-US" sz="2000" dirty="0" smtClean="0"/>
              <a:t>Queensland Forecasters have found it useful to define particular temperature thresholds in the enhanced infrared channels as important for thunderstorm monitoring.</a:t>
            </a:r>
            <a:r>
              <a:rPr lang="en-AU" altLang="en-US" sz="2000" dirty="0"/>
              <a:t> Forecasters look for </a:t>
            </a:r>
            <a:r>
              <a:rPr lang="en-AU" altLang="en-US" sz="2000" dirty="0" smtClean="0"/>
              <a:t>temperatures colder than -10C to </a:t>
            </a:r>
            <a:r>
              <a:rPr lang="en-AU" altLang="en-US" sz="2000" dirty="0"/>
              <a:t>show increased potential. </a:t>
            </a:r>
            <a:r>
              <a:rPr lang="en-AU" altLang="en-US" sz="2000" dirty="0" smtClean="0"/>
              <a:t>Temperatures colder than -20C usually </a:t>
            </a:r>
            <a:r>
              <a:rPr lang="en-AU" altLang="en-US" sz="2000" dirty="0"/>
              <a:t>corresponds to </a:t>
            </a:r>
            <a:r>
              <a:rPr lang="en-AU" altLang="en-US" sz="2000" dirty="0" smtClean="0"/>
              <a:t>thunderstorms formation. </a:t>
            </a:r>
            <a:endParaRPr lang="en-AU" altLang="en-US" sz="2000" dirty="0"/>
          </a:p>
          <a:p>
            <a:pPr>
              <a:lnSpc>
                <a:spcPct val="110000"/>
              </a:lnSpc>
              <a:spcBef>
                <a:spcPct val="0"/>
              </a:spcBef>
              <a:spcAft>
                <a:spcPts val="600"/>
              </a:spcAft>
            </a:pPr>
            <a:r>
              <a:rPr lang="en-AU" altLang="en-US" sz="2000" dirty="0" smtClean="0"/>
              <a:t>Northern Territory (tropical) </a:t>
            </a:r>
            <a:r>
              <a:rPr lang="en-AU" altLang="en-US" sz="2000" dirty="0"/>
              <a:t>Forecasters have found that the Day Convection RGB shows the yellow </a:t>
            </a:r>
            <a:r>
              <a:rPr lang="en-AU" altLang="en-US" sz="2000" dirty="0" err="1"/>
              <a:t>stormtop</a:t>
            </a:r>
            <a:r>
              <a:rPr lang="en-AU" altLang="en-US" sz="2000" dirty="0"/>
              <a:t> enhancement for many storms. There is a perception that this product has too many "false alarms" and requires tuning</a:t>
            </a:r>
            <a:r>
              <a:rPr lang="en-AU" altLang="en-US" sz="2000" dirty="0" smtClean="0"/>
              <a:t>.  Comment from Jochen </a:t>
            </a:r>
            <a:r>
              <a:rPr lang="en-AU" altLang="en-US" sz="2000" dirty="0" smtClean="0"/>
              <a:t>Kerkmann, EUMETSAT </a:t>
            </a:r>
            <a:r>
              <a:rPr lang="en-AU" altLang="en-US" sz="2000" dirty="0" smtClean="0"/>
              <a:t>is that </a:t>
            </a:r>
            <a:r>
              <a:rPr lang="en-GB" sz="2000" dirty="0" smtClean="0"/>
              <a:t>the </a:t>
            </a:r>
            <a:r>
              <a:rPr lang="en-GB" sz="2000" dirty="0"/>
              <a:t>green range of the convection RGB should be increased to -5 to +75 K, </a:t>
            </a:r>
            <a:r>
              <a:rPr lang="en-GB" sz="2000" dirty="0" smtClean="0"/>
              <a:t>for the cold cloud tops corresponding to </a:t>
            </a:r>
            <a:r>
              <a:rPr lang="en-GB" sz="2000" dirty="0"/>
              <a:t>tropical </a:t>
            </a:r>
            <a:r>
              <a:rPr lang="en-GB" sz="2000" dirty="0" smtClean="0"/>
              <a:t>conditions.</a:t>
            </a:r>
            <a:endParaRPr lang="en-AU" altLang="en-US" sz="2000" dirty="0"/>
          </a:p>
        </p:txBody>
      </p:sp>
      <p:sp>
        <p:nvSpPr>
          <p:cNvPr id="2867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15505854"/>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15888"/>
            <a:ext cx="8458200" cy="1143000"/>
          </a:xfrm>
        </p:spPr>
        <p:txBody>
          <a:bodyPr/>
          <a:lstStyle/>
          <a:p>
            <a:pPr eaLnBrk="1" hangingPunct="1"/>
            <a:r>
              <a:rPr lang="en-AU" altLang="en-US" sz="2800" b="1" dirty="0" smtClean="0"/>
              <a:t>Summary - feedback regarding the use of the Day Convection RGB product and the Sandwich Product (2)</a:t>
            </a:r>
          </a:p>
        </p:txBody>
      </p:sp>
      <p:sp>
        <p:nvSpPr>
          <p:cNvPr id="2867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a:solidFill>
                  <a:srgbClr val="FF0000"/>
                </a:solidFill>
              </a:rPr>
              <a:t>NOTE SLIDE</a:t>
            </a:r>
          </a:p>
        </p:txBody>
      </p:sp>
      <p:sp>
        <p:nvSpPr>
          <p:cNvPr id="28675" name="Content Placeholder 2"/>
          <p:cNvSpPr>
            <a:spLocks noGrp="1"/>
          </p:cNvSpPr>
          <p:nvPr>
            <p:ph idx="1"/>
          </p:nvPr>
        </p:nvSpPr>
        <p:spPr>
          <a:xfrm>
            <a:off x="323528" y="1299270"/>
            <a:ext cx="8568952" cy="5335240"/>
          </a:xfrm>
        </p:spPr>
        <p:txBody>
          <a:bodyPr>
            <a:normAutofit lnSpcReduction="10000"/>
          </a:bodyPr>
          <a:lstStyle/>
          <a:p>
            <a:pPr marL="0" indent="0">
              <a:lnSpc>
                <a:spcPct val="110000"/>
              </a:lnSpc>
              <a:spcBef>
                <a:spcPts val="0"/>
              </a:spcBef>
              <a:spcAft>
                <a:spcPts val="600"/>
              </a:spcAft>
              <a:buNone/>
              <a:defRPr/>
            </a:pPr>
            <a:r>
              <a:rPr lang="en-GB" sz="2000" dirty="0" smtClean="0"/>
              <a:t>Further comments from Jochen Kerkmann (EUMETSAT):</a:t>
            </a:r>
          </a:p>
          <a:p>
            <a:pPr>
              <a:lnSpc>
                <a:spcPct val="110000"/>
              </a:lnSpc>
              <a:spcBef>
                <a:spcPts val="0"/>
              </a:spcBef>
              <a:spcAft>
                <a:spcPts val="600"/>
              </a:spcAft>
              <a:defRPr/>
            </a:pPr>
            <a:r>
              <a:rPr lang="en-AU" altLang="en-US" sz="2000" dirty="0"/>
              <a:t>The Day Convection RGB product is most useful in detecting the initial stages of the development of severe thunderstorms with small ice crystals spewing out of their tops. </a:t>
            </a:r>
            <a:r>
              <a:rPr lang="en-GB" sz="2000" dirty="0"/>
              <a:t>The later stages, when the anvil grows and small and large ice particles mix, are less interesting.  Certainly new convective towers can shoot up through the </a:t>
            </a:r>
            <a:r>
              <a:rPr lang="en-GB" sz="2000" dirty="0" smtClean="0"/>
              <a:t>anvil, which </a:t>
            </a:r>
            <a:r>
              <a:rPr lang="en-GB" sz="2000" dirty="0"/>
              <a:t>then have to be monitored.</a:t>
            </a:r>
            <a:endParaRPr lang="en-AU" altLang="en-US" sz="2000" dirty="0"/>
          </a:p>
          <a:p>
            <a:pPr>
              <a:lnSpc>
                <a:spcPct val="110000"/>
              </a:lnSpc>
              <a:spcBef>
                <a:spcPts val="0"/>
              </a:spcBef>
              <a:spcAft>
                <a:spcPts val="600"/>
              </a:spcAft>
              <a:defRPr/>
            </a:pPr>
            <a:r>
              <a:rPr lang="en-GB" sz="2000" dirty="0" smtClean="0"/>
              <a:t>The </a:t>
            </a:r>
            <a:r>
              <a:rPr lang="en-GB" sz="2000" dirty="0" smtClean="0"/>
              <a:t>Day Convection </a:t>
            </a:r>
            <a:r>
              <a:rPr lang="en-GB" sz="2000" dirty="0"/>
              <a:t>RGB only sees high level clouds, so it is not useful for monitoring low level features like outflow boundaries.  </a:t>
            </a:r>
            <a:r>
              <a:rPr lang="en-GB" sz="2000" dirty="0" smtClean="0"/>
              <a:t>Therefore it is useful to combine the Day Convection RGB product with the high resolution </a:t>
            </a:r>
            <a:r>
              <a:rPr lang="en-GB" sz="2000" dirty="0" smtClean="0"/>
              <a:t>visible (HRV) </a:t>
            </a:r>
            <a:r>
              <a:rPr lang="en-GB" sz="2000" dirty="0" smtClean="0"/>
              <a:t>product to capture all phases of storm formation and </a:t>
            </a:r>
            <a:r>
              <a:rPr lang="en-GB" sz="2000" dirty="0" smtClean="0"/>
              <a:t>development (see slides 15 and 17) . </a:t>
            </a:r>
            <a:endParaRPr lang="en-GB" sz="2000" dirty="0" smtClean="0"/>
          </a:p>
          <a:p>
            <a:pPr>
              <a:lnSpc>
                <a:spcPct val="110000"/>
              </a:lnSpc>
              <a:spcBef>
                <a:spcPts val="0"/>
              </a:spcBef>
              <a:spcAft>
                <a:spcPts val="600"/>
              </a:spcAft>
              <a:defRPr/>
            </a:pPr>
            <a:r>
              <a:rPr lang="en-GB" altLang="en-US" sz="2000" dirty="0"/>
              <a:t>For wintertime convection (not deep), the Day Convection RGB product is not suited well.  </a:t>
            </a:r>
            <a:r>
              <a:rPr lang="en-GB" altLang="en-US" sz="2000" dirty="0" smtClean="0"/>
              <a:t>It is possible to change the range of the Green Beam to -</a:t>
            </a:r>
            <a:r>
              <a:rPr lang="en-GB" altLang="en-US" sz="2000" dirty="0"/>
              <a:t>5 to +40 </a:t>
            </a:r>
            <a:r>
              <a:rPr lang="en-GB" altLang="en-US" sz="2000" dirty="0" smtClean="0"/>
              <a:t>K in order to detect the most active storms, but </a:t>
            </a:r>
            <a:r>
              <a:rPr lang="en-GB" altLang="en-US" sz="2000" dirty="0"/>
              <a:t>at the cost of enhancing also other cloud types, in particular mid-level </a:t>
            </a:r>
            <a:r>
              <a:rPr lang="en-GB" altLang="en-US" sz="2000" dirty="0" err="1"/>
              <a:t>supercooled</a:t>
            </a:r>
            <a:r>
              <a:rPr lang="en-GB" altLang="en-US" sz="2000" dirty="0"/>
              <a:t> clouds (for cold water cloud, the signal IR3.9 – IR10.8 gets quite large</a:t>
            </a:r>
            <a:r>
              <a:rPr lang="en-GB" altLang="en-US" sz="2000" dirty="0" smtClean="0"/>
              <a:t>), see slide 18.</a:t>
            </a:r>
            <a:r>
              <a:rPr lang="en-GB" altLang="en-US" sz="2000" dirty="0"/>
              <a:t>  </a:t>
            </a:r>
          </a:p>
        </p:txBody>
      </p:sp>
    </p:spTree>
    <p:extLst>
      <p:ext uri="{BB962C8B-B14F-4D97-AF65-F5344CB8AC3E}">
        <p14:creationId xmlns:p14="http://schemas.microsoft.com/office/powerpoint/2010/main" val="111220829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1" descr="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0830"/>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93675" y="1925638"/>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3" name="Rectangle 22"/>
          <p:cNvSpPr/>
          <p:nvPr/>
        </p:nvSpPr>
        <p:spPr>
          <a:xfrm>
            <a:off x="1936749" y="4130675"/>
            <a:ext cx="3522663"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14341" name="Picture 3" descr="7MuNl6OAyHMf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75" y="1411288"/>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NkUsdPza5OF1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913" y="4162425"/>
            <a:ext cx="172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p:cNvSpPr>
            <a:spLocks noGrp="1" noChangeArrowheads="1"/>
          </p:cNvSpPr>
          <p:nvPr>
            <p:ph type="title" idx="4294967295"/>
          </p:nvPr>
        </p:nvSpPr>
        <p:spPr>
          <a:xfrm>
            <a:off x="0" y="184150"/>
            <a:ext cx="9144000" cy="771525"/>
          </a:xfrm>
        </p:spPr>
        <p:txBody>
          <a:bodyPr rtlCol="0">
            <a:normAutofit fontScale="90000"/>
          </a:bodyPr>
          <a:lstStyle/>
          <a:p>
            <a:pPr>
              <a:defRPr/>
            </a:pPr>
            <a:r>
              <a:rPr lang="en-GB" altLang="en-US" sz="2800" b="1" dirty="0"/>
              <a:t>RGB products for Operational Forecasting – WMO/EUMETSAT recommendation</a:t>
            </a:r>
            <a:endParaRPr lang="en-GB" altLang="en-US" sz="2800" b="1" dirty="0" smtClean="0"/>
          </a:p>
        </p:txBody>
      </p:sp>
      <p:sp>
        <p:nvSpPr>
          <p:cNvPr id="14344" name="Rectangle 6"/>
          <p:cNvSpPr>
            <a:spLocks noChangeArrowheads="1"/>
          </p:cNvSpPr>
          <p:nvPr/>
        </p:nvSpPr>
        <p:spPr bwMode="auto">
          <a:xfrm>
            <a:off x="0" y="37099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Five application specific RGBs</a:t>
            </a:r>
          </a:p>
        </p:txBody>
      </p:sp>
      <p:sp>
        <p:nvSpPr>
          <p:cNvPr id="14346" name="Text Box 8"/>
          <p:cNvSpPr txBox="1">
            <a:spLocks noChangeArrowheads="1"/>
          </p:cNvSpPr>
          <p:nvPr/>
        </p:nvSpPr>
        <p:spPr bwMode="auto">
          <a:xfrm>
            <a:off x="5459413" y="31543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Airmass RGB</a:t>
            </a:r>
          </a:p>
        </p:txBody>
      </p:sp>
      <p:pic>
        <p:nvPicPr>
          <p:cNvPr id="14347" name="Picture 9" descr="wiD5CKlSEGDB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0" y="4175125"/>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 descr="hzwKnj0XQ2TO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4181475"/>
            <a:ext cx="17129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 descr="GSKyGVKaXMH5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2275" y="4157663"/>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2" descr="Y457SNgYnggL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25" y="4154488"/>
            <a:ext cx="17303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3" descr="M6qMs0a61h94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6913" y="416560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14"/>
          <p:cNvSpPr txBox="1">
            <a:spLocks noChangeArrowheads="1"/>
          </p:cNvSpPr>
          <p:nvPr/>
        </p:nvSpPr>
        <p:spPr bwMode="auto">
          <a:xfrm>
            <a:off x="193675" y="596106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Microphysical RGB</a:t>
            </a:r>
          </a:p>
        </p:txBody>
      </p:sp>
      <p:sp>
        <p:nvSpPr>
          <p:cNvPr id="14353" name="Text Box 15"/>
          <p:cNvSpPr txBox="1">
            <a:spLocks noChangeArrowheads="1"/>
          </p:cNvSpPr>
          <p:nvPr/>
        </p:nvSpPr>
        <p:spPr bwMode="auto">
          <a:xfrm>
            <a:off x="1936750" y="594201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14354" name="Text Box 16"/>
          <p:cNvSpPr txBox="1">
            <a:spLocks noChangeArrowheads="1"/>
          </p:cNvSpPr>
          <p:nvPr/>
        </p:nvSpPr>
        <p:spPr bwMode="auto">
          <a:xfrm>
            <a:off x="3751263" y="5942013"/>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Day Convection RGB</a:t>
            </a:r>
          </a:p>
        </p:txBody>
      </p:sp>
      <p:sp>
        <p:nvSpPr>
          <p:cNvPr id="14355" name="Text Box 17"/>
          <p:cNvSpPr txBox="1">
            <a:spLocks noChangeArrowheads="1"/>
          </p:cNvSpPr>
          <p:nvPr/>
        </p:nvSpPr>
        <p:spPr bwMode="auto">
          <a:xfrm>
            <a:off x="5495925" y="6021388"/>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Snow / fog RGB</a:t>
            </a:r>
          </a:p>
        </p:txBody>
      </p:sp>
      <p:sp>
        <p:nvSpPr>
          <p:cNvPr id="14356" name="Text Box 18"/>
          <p:cNvSpPr txBox="1">
            <a:spLocks noChangeArrowheads="1"/>
          </p:cNvSpPr>
          <p:nvPr/>
        </p:nvSpPr>
        <p:spPr bwMode="auto">
          <a:xfrm>
            <a:off x="7292975" y="5999163"/>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Natural Colours RGB</a:t>
            </a:r>
          </a:p>
        </p:txBody>
      </p:sp>
      <p:sp>
        <p:nvSpPr>
          <p:cNvPr id="14357" name="Rectangle 19"/>
          <p:cNvSpPr>
            <a:spLocks noChangeArrowheads="1"/>
          </p:cNvSpPr>
          <p:nvPr/>
        </p:nvSpPr>
        <p:spPr bwMode="auto">
          <a:xfrm>
            <a:off x="0" y="9556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Two RGB composites which complement each other</a:t>
            </a:r>
          </a:p>
        </p:txBody>
      </p:sp>
      <p:sp>
        <p:nvSpPr>
          <p:cNvPr id="14358" name="Text Box 20"/>
          <p:cNvSpPr txBox="1">
            <a:spLocks noChangeArrowheads="1"/>
          </p:cNvSpPr>
          <p:nvPr/>
        </p:nvSpPr>
        <p:spPr bwMode="auto">
          <a:xfrm>
            <a:off x="7051675" y="3429000"/>
            <a:ext cx="2092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200">
                <a:latin typeface="Arial" charset="0"/>
              </a:rPr>
              <a:t>from </a:t>
            </a:r>
            <a:r>
              <a:rPr lang="en-GB" altLang="en-US" sz="1200">
                <a:latin typeface="Arial" charset="0"/>
              </a:rPr>
              <a:t>RGB Products Overview (RGB Tutorial)</a:t>
            </a:r>
          </a:p>
          <a:p>
            <a:pPr algn="ctr" eaLnBrk="1" hangingPunct="1">
              <a:spcBef>
                <a:spcPct val="0"/>
              </a:spcBef>
              <a:buFontTx/>
              <a:buNone/>
            </a:pPr>
            <a:r>
              <a:rPr lang="en-GB" altLang="en-US" sz="1200">
                <a:latin typeface="Arial" charset="0"/>
              </a:rPr>
              <a:t>J. Kerkmann EumetSAT</a:t>
            </a:r>
            <a:endParaRPr lang="en-AU" altLang="en-US" sz="1200">
              <a:latin typeface="Arial" charset="0"/>
            </a:endParaRPr>
          </a:p>
        </p:txBody>
      </p:sp>
      <p:pic>
        <p:nvPicPr>
          <p:cNvPr id="26" name="Picture 2" descr="AUlYobU6Z7KO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2288" y="14112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90500" y="3154363"/>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28" name="Picture 4" descr="AC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6475" y="1387475"/>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2004_01_22_1200_rgb_10-09_09-07_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825" y="19256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full_dis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6475" y="24209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266700" y="2816225"/>
            <a:ext cx="739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Ash</a:t>
            </a:r>
          </a:p>
        </p:txBody>
      </p:sp>
      <p:sp>
        <p:nvSpPr>
          <p:cNvPr id="32" name="TextBox 32"/>
          <p:cNvSpPr txBox="1">
            <a:spLocks noChangeArrowheads="1"/>
          </p:cNvSpPr>
          <p:nvPr/>
        </p:nvSpPr>
        <p:spPr bwMode="auto">
          <a:xfrm>
            <a:off x="266700" y="1450975"/>
            <a:ext cx="739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Cloud</a:t>
            </a:r>
          </a:p>
        </p:txBody>
      </p:sp>
      <p:sp>
        <p:nvSpPr>
          <p:cNvPr id="33" name="TextBox 33"/>
          <p:cNvSpPr txBox="1">
            <a:spLocks noChangeArrowheads="1"/>
          </p:cNvSpPr>
          <p:nvPr/>
        </p:nvSpPr>
        <p:spPr bwMode="auto">
          <a:xfrm>
            <a:off x="1006475" y="2089150"/>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
        <p:nvSpPr>
          <p:cNvPr id="34" name="Rectangle 33"/>
          <p:cNvSpPr/>
          <p:nvPr/>
        </p:nvSpPr>
        <p:spPr>
          <a:xfrm>
            <a:off x="0" y="19050"/>
            <a:ext cx="9151938"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20</a:t>
            </a:r>
            <a:endParaRPr lang="en-AU" altLang="en-US" b="1" dirty="0"/>
          </a:p>
        </p:txBody>
      </p:sp>
      <p:sp>
        <p:nvSpPr>
          <p:cNvPr id="36" name="Rectangle 35"/>
          <p:cNvSpPr/>
          <p:nvPr/>
        </p:nvSpPr>
        <p:spPr>
          <a:xfrm>
            <a:off x="199764" y="1927225"/>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41" name="Picture 2" descr="AUlYobU6Z7KO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8377" y="1412875"/>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7"/>
          <p:cNvSpPr txBox="1">
            <a:spLocks noChangeArrowheads="1"/>
          </p:cNvSpPr>
          <p:nvPr/>
        </p:nvSpPr>
        <p:spPr bwMode="auto">
          <a:xfrm>
            <a:off x="196589" y="3155950"/>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43" name="Picture 4" descr="AC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2564" y="1389062"/>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2004_01_22_1200_rgb_10-09_09-07_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6914" y="1927225"/>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full_dis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2564" y="2422525"/>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33"/>
          <p:cNvSpPr txBox="1">
            <a:spLocks noChangeArrowheads="1"/>
          </p:cNvSpPr>
          <p:nvPr/>
        </p:nvSpPr>
        <p:spPr bwMode="auto">
          <a:xfrm>
            <a:off x="1012564" y="2090737"/>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Tree>
    <p:extLst>
      <p:ext uri="{BB962C8B-B14F-4D97-AF65-F5344CB8AC3E}">
        <p14:creationId xmlns:p14="http://schemas.microsoft.com/office/powerpoint/2010/main" val="28339890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
          <p:cNvPicPr>
            <a:picLocks noChangeAspect="1" noChangeArrowheads="1"/>
          </p:cNvPicPr>
          <p:nvPr/>
        </p:nvPicPr>
        <p:blipFill>
          <a:blip r:embed="rId4">
            <a:extLst>
              <a:ext uri="{28A0092B-C50C-407E-A947-70E740481C1C}">
                <a14:useLocalDpi xmlns:a14="http://schemas.microsoft.com/office/drawing/2010/main" val="0"/>
              </a:ext>
            </a:extLst>
          </a:blip>
          <a:srcRect t="851" r="1892"/>
          <a:stretch>
            <a:fillRect/>
          </a:stretch>
        </p:blipFill>
        <p:spPr bwMode="auto">
          <a:xfrm>
            <a:off x="5257800" y="2960688"/>
            <a:ext cx="2863850" cy="31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7"/>
          <p:cNvPicPr>
            <a:picLocks noChangeAspect="1" noChangeArrowheads="1"/>
          </p:cNvPicPr>
          <p:nvPr/>
        </p:nvPicPr>
        <p:blipFill>
          <a:blip r:embed="rId5">
            <a:extLst>
              <a:ext uri="{28A0092B-C50C-407E-A947-70E740481C1C}">
                <a14:useLocalDpi xmlns:a14="http://schemas.microsoft.com/office/drawing/2010/main" val="0"/>
              </a:ext>
            </a:extLst>
          </a:blip>
          <a:srcRect t="14867"/>
          <a:stretch>
            <a:fillRect/>
          </a:stretch>
        </p:blipFill>
        <p:spPr bwMode="auto">
          <a:xfrm>
            <a:off x="26988" y="3724275"/>
            <a:ext cx="4545012" cy="260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2"/>
          <p:cNvSpPr>
            <a:spLocks noGrp="1" noChangeArrowheads="1"/>
          </p:cNvSpPr>
          <p:nvPr>
            <p:ph type="title" idx="4294967295"/>
          </p:nvPr>
        </p:nvSpPr>
        <p:spPr>
          <a:xfrm>
            <a:off x="7938" y="157163"/>
            <a:ext cx="9136062" cy="501650"/>
          </a:xfrm>
        </p:spPr>
        <p:txBody>
          <a:bodyPr/>
          <a:lstStyle/>
          <a:p>
            <a:pPr eaLnBrk="1" hangingPunct="1"/>
            <a:r>
              <a:rPr lang="en-AU" altLang="en-US" sz="2500" b="1" smtClean="0">
                <a:solidFill>
                  <a:srgbClr val="000000"/>
                </a:solidFill>
              </a:rPr>
              <a:t>Processing of the Himawari-8 data – the Dust RGB</a:t>
            </a:r>
          </a:p>
        </p:txBody>
      </p:sp>
      <p:sp>
        <p:nvSpPr>
          <p:cNvPr id="13318" name="Text Box 8"/>
          <p:cNvSpPr txBox="1">
            <a:spLocks noChangeArrowheads="1"/>
          </p:cNvSpPr>
          <p:nvPr/>
        </p:nvSpPr>
        <p:spPr bwMode="auto">
          <a:xfrm>
            <a:off x="423863" y="6318250"/>
            <a:ext cx="376872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373" tIns="39187" rIns="78373" bIns="39187">
            <a:spAutoFit/>
          </a:bodyPr>
          <a:lstStyle>
            <a:lvl1pPr defTabSz="784225" eaLnBrk="0" hangingPunct="0">
              <a:spcBef>
                <a:spcPct val="20000"/>
              </a:spcBef>
              <a:buFont typeface="Arial" pitchFamily="34" charset="0"/>
              <a:buChar char="•"/>
              <a:defRPr sz="3200">
                <a:solidFill>
                  <a:schemeClr val="tx1"/>
                </a:solidFill>
                <a:latin typeface="Calibri" pitchFamily="34" charset="0"/>
              </a:defRPr>
            </a:lvl1pPr>
            <a:lvl2pPr marL="742950" indent="-285750" defTabSz="784225" eaLnBrk="0" hangingPunct="0">
              <a:spcBef>
                <a:spcPct val="20000"/>
              </a:spcBef>
              <a:buFont typeface="Arial" pitchFamily="34" charset="0"/>
              <a:buChar char="–"/>
              <a:defRPr sz="2800">
                <a:solidFill>
                  <a:schemeClr val="tx1"/>
                </a:solidFill>
                <a:latin typeface="Calibri" pitchFamily="34" charset="0"/>
              </a:defRPr>
            </a:lvl2pPr>
            <a:lvl3pPr marL="1143000" indent="-228600" defTabSz="784225" eaLnBrk="0" hangingPunct="0">
              <a:spcBef>
                <a:spcPct val="20000"/>
              </a:spcBef>
              <a:buFont typeface="Arial" pitchFamily="34" charset="0"/>
              <a:buChar char="•"/>
              <a:defRPr sz="2400">
                <a:solidFill>
                  <a:schemeClr val="tx1"/>
                </a:solidFill>
                <a:latin typeface="Calibri" pitchFamily="34" charset="0"/>
              </a:defRPr>
            </a:lvl3pPr>
            <a:lvl4pPr marL="1600200" indent="-228600" defTabSz="784225" eaLnBrk="0" hangingPunct="0">
              <a:spcBef>
                <a:spcPct val="20000"/>
              </a:spcBef>
              <a:buFont typeface="Arial" pitchFamily="34" charset="0"/>
              <a:buChar char="–"/>
              <a:defRPr sz="2000">
                <a:solidFill>
                  <a:schemeClr val="tx1"/>
                </a:solidFill>
                <a:latin typeface="Calibri" pitchFamily="34" charset="0"/>
              </a:defRPr>
            </a:lvl4pPr>
            <a:lvl5pPr marL="2057400" indent="-228600" defTabSz="784225" eaLnBrk="0" hangingPunct="0">
              <a:spcBef>
                <a:spcPct val="20000"/>
              </a:spcBef>
              <a:buFont typeface="Arial" pitchFamily="34" charset="0"/>
              <a:buChar char="»"/>
              <a:defRPr sz="2000">
                <a:solidFill>
                  <a:schemeClr val="tx1"/>
                </a:solidFill>
                <a:latin typeface="Calibri" pitchFamily="34" charset="0"/>
              </a:defRPr>
            </a:lvl5pPr>
            <a:lvl6pPr marL="25146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AU" altLang="en-US" sz="2000" b="1">
                <a:latin typeface="Arial" pitchFamily="34" charset="0"/>
              </a:rPr>
              <a:t>Colour interpretation palette</a:t>
            </a:r>
          </a:p>
        </p:txBody>
      </p:sp>
      <p:sp>
        <p:nvSpPr>
          <p:cNvPr id="13319" name="Rectangle 7"/>
          <p:cNvSpPr>
            <a:spLocks noChangeArrowheads="1"/>
          </p:cNvSpPr>
          <p:nvPr/>
        </p:nvSpPr>
        <p:spPr bwMode="auto">
          <a:xfrm>
            <a:off x="6931025" y="0"/>
            <a:ext cx="22209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Gulim" pitchFamily="34" charset="-127"/>
              </a:rPr>
              <a:t>images courtesy JMA / Eumetsat</a:t>
            </a:r>
            <a:endParaRPr lang="en-AU" altLang="en-US" sz="1200">
              <a:ea typeface="Gulim" pitchFamily="34" charset="-127"/>
            </a:endParaRPr>
          </a:p>
        </p:txBody>
      </p:sp>
      <p:sp>
        <p:nvSpPr>
          <p:cNvPr id="13320" name="AutoShape 11"/>
          <p:cNvSpPr>
            <a:spLocks noChangeArrowheads="1"/>
          </p:cNvSpPr>
          <p:nvPr/>
        </p:nvSpPr>
        <p:spPr bwMode="auto">
          <a:xfrm rot="5400000">
            <a:off x="3685382" y="2709069"/>
            <a:ext cx="1397000" cy="14239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solidFill>
          <a:ln w="635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13321" name="Text Box 6"/>
          <p:cNvSpPr txBox="1">
            <a:spLocks noChangeArrowheads="1"/>
          </p:cNvSpPr>
          <p:nvPr/>
        </p:nvSpPr>
        <p:spPr bwMode="auto">
          <a:xfrm>
            <a:off x="749300" y="3006725"/>
            <a:ext cx="2706688"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373" tIns="39187" rIns="78373" bIns="39187">
            <a:spAutoFit/>
          </a:bodyPr>
          <a:lstStyle>
            <a:lvl1pPr defTabSz="784225" eaLnBrk="0" hangingPunct="0">
              <a:spcBef>
                <a:spcPct val="20000"/>
              </a:spcBef>
              <a:buFont typeface="Arial" pitchFamily="34" charset="0"/>
              <a:buChar char="•"/>
              <a:defRPr sz="3200">
                <a:solidFill>
                  <a:schemeClr val="tx1"/>
                </a:solidFill>
                <a:latin typeface="Calibri" pitchFamily="34" charset="0"/>
              </a:defRPr>
            </a:lvl1pPr>
            <a:lvl2pPr marL="742950" indent="-285750" defTabSz="784225" eaLnBrk="0" hangingPunct="0">
              <a:spcBef>
                <a:spcPct val="20000"/>
              </a:spcBef>
              <a:buFont typeface="Arial" pitchFamily="34" charset="0"/>
              <a:buChar char="–"/>
              <a:defRPr sz="2800">
                <a:solidFill>
                  <a:schemeClr val="tx1"/>
                </a:solidFill>
                <a:latin typeface="Calibri" pitchFamily="34" charset="0"/>
              </a:defRPr>
            </a:lvl2pPr>
            <a:lvl3pPr marL="1143000" indent="-228600" defTabSz="784225" eaLnBrk="0" hangingPunct="0">
              <a:spcBef>
                <a:spcPct val="20000"/>
              </a:spcBef>
              <a:buFont typeface="Arial" pitchFamily="34" charset="0"/>
              <a:buChar char="•"/>
              <a:defRPr sz="2400">
                <a:solidFill>
                  <a:schemeClr val="tx1"/>
                </a:solidFill>
                <a:latin typeface="Calibri" pitchFamily="34" charset="0"/>
              </a:defRPr>
            </a:lvl3pPr>
            <a:lvl4pPr marL="1600200" indent="-228600" defTabSz="784225" eaLnBrk="0" hangingPunct="0">
              <a:spcBef>
                <a:spcPct val="20000"/>
              </a:spcBef>
              <a:buFont typeface="Arial" pitchFamily="34" charset="0"/>
              <a:buChar char="–"/>
              <a:defRPr sz="2000">
                <a:solidFill>
                  <a:schemeClr val="tx1"/>
                </a:solidFill>
                <a:latin typeface="Calibri" pitchFamily="34" charset="0"/>
              </a:defRPr>
            </a:lvl4pPr>
            <a:lvl5pPr marL="2057400" indent="-228600" defTabSz="784225" eaLnBrk="0" hangingPunct="0">
              <a:spcBef>
                <a:spcPct val="20000"/>
              </a:spcBef>
              <a:buFont typeface="Arial" pitchFamily="34" charset="0"/>
              <a:buChar char="»"/>
              <a:defRPr sz="2000">
                <a:solidFill>
                  <a:schemeClr val="tx1"/>
                </a:solidFill>
                <a:latin typeface="Calibri" pitchFamily="34" charset="0"/>
              </a:defRPr>
            </a:lvl5pPr>
            <a:lvl6pPr marL="25146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AU" altLang="en-US" sz="2000" b="1">
                <a:latin typeface="Arial" pitchFamily="34" charset="0"/>
              </a:rPr>
              <a:t>Himawari-8 channels</a:t>
            </a:r>
          </a:p>
        </p:txBody>
      </p:sp>
      <p:pic>
        <p:nvPicPr>
          <p:cNvPr id="13322" name="Picture 8" descr="http://www.jma.go.jp/jma/jma-eng/satellite/materials/Himawari89/Himawari89_large.jpg"/>
          <p:cNvPicPr>
            <a:picLocks noChangeAspect="1" noChangeArrowheads="1"/>
          </p:cNvPicPr>
          <p:nvPr/>
        </p:nvPicPr>
        <p:blipFill>
          <a:blip r:embed="rId6">
            <a:extLst>
              <a:ext uri="{28A0092B-C50C-407E-A947-70E740481C1C}">
                <a14:useLocalDpi xmlns:a14="http://schemas.microsoft.com/office/drawing/2010/main" val="0"/>
              </a:ext>
            </a:extLst>
          </a:blip>
          <a:srcRect l="-702" r="2"/>
          <a:stretch>
            <a:fillRect/>
          </a:stretch>
        </p:blipFill>
        <p:spPr bwMode="auto">
          <a:xfrm>
            <a:off x="312738" y="676275"/>
            <a:ext cx="3268662"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pic>
      <p:sp>
        <p:nvSpPr>
          <p:cNvPr id="13323" name="Text Box 6"/>
          <p:cNvSpPr txBox="1">
            <a:spLocks noChangeArrowheads="1"/>
          </p:cNvSpPr>
          <p:nvPr/>
        </p:nvSpPr>
        <p:spPr bwMode="auto">
          <a:xfrm>
            <a:off x="3851275" y="2198688"/>
            <a:ext cx="513397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373" tIns="39187" rIns="78373" bIns="39187">
            <a:spAutoFit/>
          </a:bodyPr>
          <a:lstStyle>
            <a:lvl1pPr defTabSz="784225" eaLnBrk="0" hangingPunct="0">
              <a:spcBef>
                <a:spcPct val="20000"/>
              </a:spcBef>
              <a:buFont typeface="Arial" pitchFamily="34" charset="0"/>
              <a:buChar char="•"/>
              <a:defRPr sz="3200">
                <a:solidFill>
                  <a:schemeClr val="tx1"/>
                </a:solidFill>
                <a:latin typeface="Calibri" pitchFamily="34" charset="0"/>
              </a:defRPr>
            </a:lvl1pPr>
            <a:lvl2pPr marL="742950" indent="-285750" defTabSz="784225" eaLnBrk="0" hangingPunct="0">
              <a:spcBef>
                <a:spcPct val="20000"/>
              </a:spcBef>
              <a:buFont typeface="Arial" pitchFamily="34" charset="0"/>
              <a:buChar char="–"/>
              <a:defRPr sz="2800">
                <a:solidFill>
                  <a:schemeClr val="tx1"/>
                </a:solidFill>
                <a:latin typeface="Calibri" pitchFamily="34" charset="0"/>
              </a:defRPr>
            </a:lvl2pPr>
            <a:lvl3pPr marL="1143000" indent="-228600" defTabSz="784225" eaLnBrk="0" hangingPunct="0">
              <a:spcBef>
                <a:spcPct val="20000"/>
              </a:spcBef>
              <a:buFont typeface="Arial" pitchFamily="34" charset="0"/>
              <a:buChar char="•"/>
              <a:defRPr sz="2400">
                <a:solidFill>
                  <a:schemeClr val="tx1"/>
                </a:solidFill>
                <a:latin typeface="Calibri" pitchFamily="34" charset="0"/>
              </a:defRPr>
            </a:lvl3pPr>
            <a:lvl4pPr marL="1600200" indent="-228600" defTabSz="784225" eaLnBrk="0" hangingPunct="0">
              <a:spcBef>
                <a:spcPct val="20000"/>
              </a:spcBef>
              <a:buFont typeface="Arial" pitchFamily="34" charset="0"/>
              <a:buChar char="–"/>
              <a:defRPr sz="2000">
                <a:solidFill>
                  <a:schemeClr val="tx1"/>
                </a:solidFill>
                <a:latin typeface="Calibri" pitchFamily="34" charset="0"/>
              </a:defRPr>
            </a:lvl4pPr>
            <a:lvl5pPr marL="2057400" indent="-228600" defTabSz="784225" eaLnBrk="0" hangingPunct="0">
              <a:spcBef>
                <a:spcPct val="20000"/>
              </a:spcBef>
              <a:buFont typeface="Arial" pitchFamily="34" charset="0"/>
              <a:buChar char="»"/>
              <a:defRPr sz="2000">
                <a:solidFill>
                  <a:schemeClr val="tx1"/>
                </a:solidFill>
                <a:latin typeface="Calibri" pitchFamily="34" charset="0"/>
              </a:defRPr>
            </a:lvl5pPr>
            <a:lvl6pPr marL="25146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AU" altLang="en-US" sz="2100" b="1">
                <a:solidFill>
                  <a:srgbClr val="FF0000"/>
                </a:solidFill>
                <a:latin typeface="Arial" pitchFamily="34" charset="0"/>
              </a:rPr>
              <a:t>CHANNEL COMBINATION (JMA recipe)</a:t>
            </a:r>
          </a:p>
        </p:txBody>
      </p:sp>
      <p:graphicFrame>
        <p:nvGraphicFramePr>
          <p:cNvPr id="19" name="Table 18"/>
          <p:cNvGraphicFramePr>
            <a:graphicFrameLocks noGrp="1"/>
          </p:cNvGraphicFramePr>
          <p:nvPr/>
        </p:nvGraphicFramePr>
        <p:xfrm>
          <a:off x="3995738" y="700088"/>
          <a:ext cx="4675186" cy="1482724"/>
        </p:xfrm>
        <a:graphic>
          <a:graphicData uri="http://schemas.openxmlformats.org/drawingml/2006/table">
            <a:tbl>
              <a:tblPr firstRow="1" bandRow="1">
                <a:tableStyleId>{5C22544A-7EE6-4342-B048-85BDC9FD1C3A}</a:tableStyleId>
              </a:tblPr>
              <a:tblGrid>
                <a:gridCol w="2088320"/>
                <a:gridCol w="1545739"/>
                <a:gridCol w="1041127"/>
              </a:tblGrid>
              <a:tr h="369748">
                <a:tc>
                  <a:txBody>
                    <a:bodyPr/>
                    <a:lstStyle/>
                    <a:p>
                      <a:pPr algn="ctr"/>
                      <a:r>
                        <a:rPr lang="en-AU" sz="1700" dirty="0" smtClean="0">
                          <a:solidFill>
                            <a:schemeClr val="tx1"/>
                          </a:solidFill>
                        </a:rPr>
                        <a:t>Dust RGB</a:t>
                      </a:r>
                      <a:endParaRPr lang="en-AU" sz="1700" dirty="0">
                        <a:solidFill>
                          <a:schemeClr val="tx1"/>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700" dirty="0" smtClean="0">
                          <a:solidFill>
                            <a:schemeClr val="tx1"/>
                          </a:solidFill>
                        </a:rPr>
                        <a:t>Range</a:t>
                      </a:r>
                      <a:endParaRPr lang="en-AU" sz="1700" dirty="0">
                        <a:solidFill>
                          <a:schemeClr val="tx1"/>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700" dirty="0" smtClean="0">
                          <a:solidFill>
                            <a:schemeClr val="tx1"/>
                          </a:solidFill>
                        </a:rPr>
                        <a:t>Gamma</a:t>
                      </a:r>
                      <a:endParaRPr lang="en-AU" sz="1700" dirty="0">
                        <a:solidFill>
                          <a:schemeClr val="tx1"/>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992">
                <a:tc>
                  <a:txBody>
                    <a:bodyPr/>
                    <a:lstStyle/>
                    <a:p>
                      <a:r>
                        <a:rPr lang="en-AU" sz="1800" b="1" dirty="0" smtClean="0">
                          <a:solidFill>
                            <a:srgbClr val="FF0000"/>
                          </a:solidFill>
                        </a:rPr>
                        <a:t>12.0 – 10.4 micron</a:t>
                      </a:r>
                      <a:endParaRPr lang="en-AU" sz="1800" b="1" dirty="0">
                        <a:solidFill>
                          <a:srgbClr val="FF0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FF0000"/>
                          </a:solidFill>
                        </a:rPr>
                        <a:t>-6.7</a:t>
                      </a:r>
                      <a:r>
                        <a:rPr lang="en-AU" sz="1800" b="1" baseline="0" dirty="0" smtClean="0">
                          <a:solidFill>
                            <a:srgbClr val="FF0000"/>
                          </a:solidFill>
                        </a:rPr>
                        <a:t> to 2.6</a:t>
                      </a:r>
                      <a:endParaRPr lang="en-AU" sz="1800" b="1" dirty="0">
                        <a:solidFill>
                          <a:srgbClr val="FF0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FF0000"/>
                          </a:solidFill>
                        </a:rPr>
                        <a:t>1.0</a:t>
                      </a:r>
                      <a:endParaRPr lang="en-AU" sz="1800" b="1" dirty="0">
                        <a:solidFill>
                          <a:srgbClr val="FF0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992">
                <a:tc>
                  <a:txBody>
                    <a:bodyPr/>
                    <a:lstStyle/>
                    <a:p>
                      <a:r>
                        <a:rPr lang="en-AU" sz="1800" b="1" dirty="0" smtClean="0">
                          <a:solidFill>
                            <a:srgbClr val="008000"/>
                          </a:solidFill>
                        </a:rPr>
                        <a:t>11.2 – 8.7</a:t>
                      </a:r>
                      <a:r>
                        <a:rPr lang="en-AU" sz="1800" b="1" baseline="0" dirty="0" smtClean="0">
                          <a:solidFill>
                            <a:srgbClr val="008000"/>
                          </a:solidFill>
                        </a:rPr>
                        <a:t> micron</a:t>
                      </a:r>
                      <a:endParaRPr lang="en-AU" sz="1800" b="1" dirty="0">
                        <a:solidFill>
                          <a:srgbClr val="008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008000"/>
                          </a:solidFill>
                        </a:rPr>
                        <a:t>-0.5</a:t>
                      </a:r>
                      <a:r>
                        <a:rPr lang="en-AU" sz="1800" b="1" baseline="0" dirty="0" smtClean="0">
                          <a:solidFill>
                            <a:srgbClr val="008000"/>
                          </a:solidFill>
                        </a:rPr>
                        <a:t> to 20.0</a:t>
                      </a:r>
                      <a:endParaRPr lang="en-AU" sz="1800" b="1" dirty="0">
                        <a:solidFill>
                          <a:srgbClr val="008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008000"/>
                          </a:solidFill>
                        </a:rPr>
                        <a:t>2.5</a:t>
                      </a:r>
                      <a:endParaRPr lang="en-AU" sz="1800" b="1" dirty="0">
                        <a:solidFill>
                          <a:srgbClr val="008000"/>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992">
                <a:tc>
                  <a:txBody>
                    <a:bodyPr/>
                    <a:lstStyle/>
                    <a:p>
                      <a:r>
                        <a:rPr lang="en-AU" sz="1800" b="1" dirty="0" smtClean="0">
                          <a:solidFill>
                            <a:srgbClr val="0000FF"/>
                          </a:solidFill>
                        </a:rPr>
                        <a:t>10.4</a:t>
                      </a:r>
                      <a:r>
                        <a:rPr lang="en-AU" sz="1800" b="1" baseline="0" dirty="0" smtClean="0">
                          <a:solidFill>
                            <a:srgbClr val="0000FF"/>
                          </a:solidFill>
                        </a:rPr>
                        <a:t> micron</a:t>
                      </a:r>
                      <a:endParaRPr lang="en-AU" sz="1800" b="1" dirty="0">
                        <a:solidFill>
                          <a:srgbClr val="0000FF"/>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0000FF"/>
                          </a:solidFill>
                        </a:rPr>
                        <a:t>261.2 to 288.7</a:t>
                      </a:r>
                      <a:endParaRPr lang="en-AU" sz="1800" b="1" dirty="0">
                        <a:solidFill>
                          <a:srgbClr val="0000FF"/>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800" b="1" dirty="0" smtClean="0">
                          <a:solidFill>
                            <a:srgbClr val="0000FF"/>
                          </a:solidFill>
                        </a:rPr>
                        <a:t>1.0</a:t>
                      </a:r>
                      <a:endParaRPr lang="en-AU" sz="1800" b="1" dirty="0">
                        <a:solidFill>
                          <a:srgbClr val="0000FF"/>
                        </a:solidFill>
                      </a:endParaRPr>
                    </a:p>
                  </a:txBody>
                  <a:tcPr marL="91434" marR="91434" marT="45738" marB="457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346" name="Text Box 10"/>
          <p:cNvSpPr txBox="1">
            <a:spLocks noChangeArrowheads="1"/>
          </p:cNvSpPr>
          <p:nvPr/>
        </p:nvSpPr>
        <p:spPr bwMode="auto">
          <a:xfrm>
            <a:off x="4572000" y="6116638"/>
            <a:ext cx="394017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373" tIns="39187" rIns="78373" bIns="39187">
            <a:spAutoFit/>
          </a:bodyPr>
          <a:lstStyle>
            <a:lvl1pPr defTabSz="784225" eaLnBrk="0" hangingPunct="0">
              <a:spcBef>
                <a:spcPct val="20000"/>
              </a:spcBef>
              <a:buFont typeface="Arial" pitchFamily="34" charset="0"/>
              <a:buChar char="•"/>
              <a:defRPr sz="3200">
                <a:solidFill>
                  <a:schemeClr val="tx1"/>
                </a:solidFill>
                <a:latin typeface="Calibri" pitchFamily="34" charset="0"/>
              </a:defRPr>
            </a:lvl1pPr>
            <a:lvl2pPr marL="742950" indent="-285750" defTabSz="784225" eaLnBrk="0" hangingPunct="0">
              <a:spcBef>
                <a:spcPct val="20000"/>
              </a:spcBef>
              <a:buFont typeface="Arial" pitchFamily="34" charset="0"/>
              <a:buChar char="–"/>
              <a:defRPr sz="2800">
                <a:solidFill>
                  <a:schemeClr val="tx1"/>
                </a:solidFill>
                <a:latin typeface="Calibri" pitchFamily="34" charset="0"/>
              </a:defRPr>
            </a:lvl2pPr>
            <a:lvl3pPr marL="1143000" indent="-228600" defTabSz="784225" eaLnBrk="0" hangingPunct="0">
              <a:spcBef>
                <a:spcPct val="20000"/>
              </a:spcBef>
              <a:buFont typeface="Arial" pitchFamily="34" charset="0"/>
              <a:buChar char="•"/>
              <a:defRPr sz="2400">
                <a:solidFill>
                  <a:schemeClr val="tx1"/>
                </a:solidFill>
                <a:latin typeface="Calibri" pitchFamily="34" charset="0"/>
              </a:defRPr>
            </a:lvl3pPr>
            <a:lvl4pPr marL="1600200" indent="-228600" defTabSz="784225" eaLnBrk="0" hangingPunct="0">
              <a:spcBef>
                <a:spcPct val="20000"/>
              </a:spcBef>
              <a:buFont typeface="Arial" pitchFamily="34" charset="0"/>
              <a:buChar char="–"/>
              <a:defRPr sz="2000">
                <a:solidFill>
                  <a:schemeClr val="tx1"/>
                </a:solidFill>
                <a:latin typeface="Calibri" pitchFamily="34" charset="0"/>
              </a:defRPr>
            </a:lvl4pPr>
            <a:lvl5pPr marL="2057400" indent="-228600" defTabSz="784225" eaLnBrk="0" hangingPunct="0">
              <a:spcBef>
                <a:spcPct val="20000"/>
              </a:spcBef>
              <a:buFont typeface="Arial" pitchFamily="34" charset="0"/>
              <a:buChar char="»"/>
              <a:defRPr sz="2000">
                <a:solidFill>
                  <a:schemeClr val="tx1"/>
                </a:solidFill>
                <a:latin typeface="Calibri" pitchFamily="34" charset="0"/>
              </a:defRPr>
            </a:lvl5pPr>
            <a:lvl6pPr marL="25146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784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AU" altLang="en-US" sz="2100" b="1">
                <a:solidFill>
                  <a:srgbClr val="000000"/>
                </a:solidFill>
                <a:latin typeface="Arial" pitchFamily="34" charset="0"/>
              </a:rPr>
              <a:t>Himawari-8 RGB Composite</a:t>
            </a:r>
          </a:p>
        </p:txBody>
      </p:sp>
      <p:sp>
        <p:nvSpPr>
          <p:cNvPr id="14"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21</a:t>
            </a:r>
            <a:endParaRPr lang="en-AU" altLang="en-US" b="1" dirty="0"/>
          </a:p>
        </p:txBody>
      </p:sp>
    </p:spTree>
    <p:extLst>
      <p:ext uri="{BB962C8B-B14F-4D97-AF65-F5344CB8AC3E}">
        <p14:creationId xmlns:p14="http://schemas.microsoft.com/office/powerpoint/2010/main" val="108677582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812800"/>
            <a:ext cx="4338638"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3468688"/>
            <a:ext cx="4338638"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7" name="TextBox 1"/>
          <p:cNvSpPr txBox="1">
            <a:spLocks noChangeArrowheads="1"/>
          </p:cNvSpPr>
          <p:nvPr/>
        </p:nvSpPr>
        <p:spPr bwMode="auto">
          <a:xfrm>
            <a:off x="4600575" y="796925"/>
            <a:ext cx="16176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2000"/>
              <a:t>19 Feb 00UTC</a:t>
            </a:r>
          </a:p>
        </p:txBody>
      </p:sp>
      <p:sp>
        <p:nvSpPr>
          <p:cNvPr id="28678" name="TextBox 1"/>
          <p:cNvSpPr txBox="1">
            <a:spLocks noChangeArrowheads="1"/>
          </p:cNvSpPr>
          <p:nvPr/>
        </p:nvSpPr>
        <p:spPr bwMode="auto">
          <a:xfrm>
            <a:off x="4600575" y="3478213"/>
            <a:ext cx="16176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2000"/>
              <a:t>19 Feb 06UTC</a:t>
            </a:r>
          </a:p>
        </p:txBody>
      </p:sp>
      <p:pic>
        <p:nvPicPr>
          <p:cNvPr id="286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5" y="3463925"/>
            <a:ext cx="4332288"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0" name="TextBox 1"/>
          <p:cNvSpPr txBox="1">
            <a:spLocks noChangeArrowheads="1"/>
          </p:cNvSpPr>
          <p:nvPr/>
        </p:nvSpPr>
        <p:spPr bwMode="auto">
          <a:xfrm>
            <a:off x="187325" y="3468688"/>
            <a:ext cx="16176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2000"/>
              <a:t>19 Feb 03UTC</a:t>
            </a:r>
          </a:p>
        </p:txBody>
      </p:sp>
      <p:pic>
        <p:nvPicPr>
          <p:cNvPr id="2868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 y="863600"/>
            <a:ext cx="4338638"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2" name="TextBox 1"/>
          <p:cNvSpPr txBox="1">
            <a:spLocks noChangeArrowheads="1"/>
          </p:cNvSpPr>
          <p:nvPr/>
        </p:nvSpPr>
        <p:spPr bwMode="auto">
          <a:xfrm>
            <a:off x="180975" y="838200"/>
            <a:ext cx="16176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2000"/>
              <a:t>18 Feb 21UTC</a:t>
            </a:r>
          </a:p>
        </p:txBody>
      </p:sp>
      <p:sp>
        <p:nvSpPr>
          <p:cNvPr id="28683" name="Title 1"/>
          <p:cNvSpPr>
            <a:spLocks noGrp="1"/>
          </p:cNvSpPr>
          <p:nvPr>
            <p:ph type="title"/>
          </p:nvPr>
        </p:nvSpPr>
        <p:spPr>
          <a:xfrm>
            <a:off x="0" y="0"/>
            <a:ext cx="9067800" cy="990600"/>
          </a:xfrm>
        </p:spPr>
        <p:txBody>
          <a:bodyPr/>
          <a:lstStyle/>
          <a:p>
            <a:r>
              <a:rPr lang="en-AU" altLang="en-US" sz="2800" b="1" dirty="0" smtClean="0"/>
              <a:t>China dust storm, Dust RGB, 18-19 Feb 2016</a:t>
            </a:r>
          </a:p>
        </p:txBody>
      </p:sp>
      <p:sp>
        <p:nvSpPr>
          <p:cNvPr id="28684" name="Content Placeholder 2"/>
          <p:cNvSpPr>
            <a:spLocks noGrp="1"/>
          </p:cNvSpPr>
          <p:nvPr>
            <p:ph idx="1"/>
          </p:nvPr>
        </p:nvSpPr>
        <p:spPr>
          <a:xfrm>
            <a:off x="0" y="6515100"/>
            <a:ext cx="9144000" cy="304800"/>
          </a:xfrm>
        </p:spPr>
        <p:txBody>
          <a:bodyPr/>
          <a:lstStyle/>
          <a:p>
            <a:pPr marL="0" indent="0" algn="ctr">
              <a:buFontTx/>
              <a:buNone/>
            </a:pPr>
            <a:r>
              <a:rPr lang="en-AU" altLang="en-US" sz="1400" dirty="0" smtClean="0"/>
              <a:t>Images forwarded by Jochen Kerkmann, EUMETSAT, 19</a:t>
            </a:r>
            <a:r>
              <a:rPr lang="en-AU" altLang="en-US" sz="1400" baseline="30000" dirty="0" smtClean="0"/>
              <a:t>th</a:t>
            </a:r>
            <a:r>
              <a:rPr lang="en-AU" altLang="en-US" sz="1400" dirty="0" smtClean="0"/>
              <a:t> February</a:t>
            </a:r>
          </a:p>
        </p:txBody>
      </p:sp>
      <p:pic>
        <p:nvPicPr>
          <p:cNvPr id="2868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3" y="6072188"/>
            <a:ext cx="86772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687" name="Group 1"/>
          <p:cNvGrpSpPr>
            <a:grpSpLocks/>
          </p:cNvGrpSpPr>
          <p:nvPr/>
        </p:nvGrpSpPr>
        <p:grpSpPr bwMode="auto">
          <a:xfrm>
            <a:off x="609600" y="1620838"/>
            <a:ext cx="3871913" cy="863600"/>
            <a:chOff x="609600" y="1620109"/>
            <a:chExt cx="3872407" cy="864012"/>
          </a:xfrm>
        </p:grpSpPr>
        <p:sp>
          <p:nvSpPr>
            <p:cNvPr id="28710" name="TextBox 4"/>
            <p:cNvSpPr txBox="1">
              <a:spLocks noChangeArrowheads="1"/>
            </p:cNvSpPr>
            <p:nvPr/>
          </p:nvSpPr>
          <p:spPr bwMode="auto">
            <a:xfrm>
              <a:off x="3859721" y="197629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b="1">
                  <a:solidFill>
                    <a:schemeClr val="bg1"/>
                  </a:solidFill>
                </a:rPr>
                <a:t>Beijing</a:t>
              </a:r>
            </a:p>
          </p:txBody>
        </p:sp>
        <p:sp>
          <p:nvSpPr>
            <p:cNvPr id="28711" name="TextBox 12"/>
            <p:cNvSpPr txBox="1">
              <a:spLocks noChangeArrowheads="1"/>
            </p:cNvSpPr>
            <p:nvPr/>
          </p:nvSpPr>
          <p:spPr bwMode="auto">
            <a:xfrm>
              <a:off x="609600" y="2022456"/>
              <a:ext cx="1023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Takla Makan </a:t>
              </a:r>
            </a:p>
            <a:p>
              <a:pPr algn="ctr" eaLnBrk="1" hangingPunct="1">
                <a:spcBef>
                  <a:spcPct val="0"/>
                </a:spcBef>
                <a:buFontTx/>
                <a:buNone/>
              </a:pPr>
              <a:r>
                <a:rPr lang="en-AU" altLang="en-US" sz="1200" b="1">
                  <a:solidFill>
                    <a:schemeClr val="bg1"/>
                  </a:solidFill>
                </a:rPr>
                <a:t>Deset</a:t>
              </a:r>
            </a:p>
          </p:txBody>
        </p:sp>
        <p:sp>
          <p:nvSpPr>
            <p:cNvPr id="28712" name="TextBox 12"/>
            <p:cNvSpPr txBox="1">
              <a:spLocks noChangeArrowheads="1"/>
            </p:cNvSpPr>
            <p:nvPr/>
          </p:nvSpPr>
          <p:spPr bwMode="auto">
            <a:xfrm>
              <a:off x="2876550" y="1620109"/>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Gobi Desert</a:t>
              </a:r>
            </a:p>
          </p:txBody>
        </p:sp>
      </p:grpSp>
      <p:grpSp>
        <p:nvGrpSpPr>
          <p:cNvPr id="28688" name="Group 27"/>
          <p:cNvGrpSpPr>
            <a:grpSpLocks/>
          </p:cNvGrpSpPr>
          <p:nvPr/>
        </p:nvGrpSpPr>
        <p:grpSpPr bwMode="auto">
          <a:xfrm>
            <a:off x="5038725" y="1522413"/>
            <a:ext cx="3871913" cy="863600"/>
            <a:chOff x="609600" y="1620109"/>
            <a:chExt cx="3872407" cy="864012"/>
          </a:xfrm>
        </p:grpSpPr>
        <p:sp>
          <p:nvSpPr>
            <p:cNvPr id="28707" name="TextBox 4"/>
            <p:cNvSpPr txBox="1">
              <a:spLocks noChangeArrowheads="1"/>
            </p:cNvSpPr>
            <p:nvPr/>
          </p:nvSpPr>
          <p:spPr bwMode="auto">
            <a:xfrm>
              <a:off x="3859721" y="197629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b="1">
                  <a:solidFill>
                    <a:schemeClr val="bg1"/>
                  </a:solidFill>
                </a:rPr>
                <a:t>Beijing</a:t>
              </a:r>
            </a:p>
          </p:txBody>
        </p:sp>
        <p:sp>
          <p:nvSpPr>
            <p:cNvPr id="28708" name="TextBox 12"/>
            <p:cNvSpPr txBox="1">
              <a:spLocks noChangeArrowheads="1"/>
            </p:cNvSpPr>
            <p:nvPr/>
          </p:nvSpPr>
          <p:spPr bwMode="auto">
            <a:xfrm>
              <a:off x="609600" y="2022456"/>
              <a:ext cx="1023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Takla Makan </a:t>
              </a:r>
            </a:p>
            <a:p>
              <a:pPr algn="ctr" eaLnBrk="1" hangingPunct="1">
                <a:spcBef>
                  <a:spcPct val="0"/>
                </a:spcBef>
                <a:buFontTx/>
                <a:buNone/>
              </a:pPr>
              <a:r>
                <a:rPr lang="en-AU" altLang="en-US" sz="1200" b="1">
                  <a:solidFill>
                    <a:schemeClr val="bg1"/>
                  </a:solidFill>
                </a:rPr>
                <a:t>Deset</a:t>
              </a:r>
            </a:p>
          </p:txBody>
        </p:sp>
        <p:sp>
          <p:nvSpPr>
            <p:cNvPr id="28709" name="TextBox 12"/>
            <p:cNvSpPr txBox="1">
              <a:spLocks noChangeArrowheads="1"/>
            </p:cNvSpPr>
            <p:nvPr/>
          </p:nvSpPr>
          <p:spPr bwMode="auto">
            <a:xfrm>
              <a:off x="2876550" y="1620109"/>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Gobi Desert</a:t>
              </a:r>
            </a:p>
          </p:txBody>
        </p:sp>
      </p:grpSp>
      <p:grpSp>
        <p:nvGrpSpPr>
          <p:cNvPr id="28689" name="Group 31"/>
          <p:cNvGrpSpPr>
            <a:grpSpLocks/>
          </p:cNvGrpSpPr>
          <p:nvPr/>
        </p:nvGrpSpPr>
        <p:grpSpPr bwMode="auto">
          <a:xfrm>
            <a:off x="609600" y="4176713"/>
            <a:ext cx="3871913" cy="865187"/>
            <a:chOff x="609600" y="1620109"/>
            <a:chExt cx="3872407" cy="864012"/>
          </a:xfrm>
        </p:grpSpPr>
        <p:sp>
          <p:nvSpPr>
            <p:cNvPr id="28704" name="TextBox 4"/>
            <p:cNvSpPr txBox="1">
              <a:spLocks noChangeArrowheads="1"/>
            </p:cNvSpPr>
            <p:nvPr/>
          </p:nvSpPr>
          <p:spPr bwMode="auto">
            <a:xfrm>
              <a:off x="3859721" y="197629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b="1">
                  <a:solidFill>
                    <a:schemeClr val="bg1"/>
                  </a:solidFill>
                </a:rPr>
                <a:t>Beijing</a:t>
              </a:r>
            </a:p>
          </p:txBody>
        </p:sp>
        <p:sp>
          <p:nvSpPr>
            <p:cNvPr id="28705" name="TextBox 12"/>
            <p:cNvSpPr txBox="1">
              <a:spLocks noChangeArrowheads="1"/>
            </p:cNvSpPr>
            <p:nvPr/>
          </p:nvSpPr>
          <p:spPr bwMode="auto">
            <a:xfrm>
              <a:off x="609600" y="2022456"/>
              <a:ext cx="1023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Takla Makan </a:t>
              </a:r>
            </a:p>
            <a:p>
              <a:pPr algn="ctr" eaLnBrk="1" hangingPunct="1">
                <a:spcBef>
                  <a:spcPct val="0"/>
                </a:spcBef>
                <a:buFontTx/>
                <a:buNone/>
              </a:pPr>
              <a:r>
                <a:rPr lang="en-AU" altLang="en-US" sz="1200" b="1">
                  <a:solidFill>
                    <a:schemeClr val="bg1"/>
                  </a:solidFill>
                </a:rPr>
                <a:t>Deset</a:t>
              </a:r>
            </a:p>
          </p:txBody>
        </p:sp>
        <p:sp>
          <p:nvSpPr>
            <p:cNvPr id="28706" name="TextBox 12"/>
            <p:cNvSpPr txBox="1">
              <a:spLocks noChangeArrowheads="1"/>
            </p:cNvSpPr>
            <p:nvPr/>
          </p:nvSpPr>
          <p:spPr bwMode="auto">
            <a:xfrm>
              <a:off x="2876550" y="1620109"/>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Gobi Desert</a:t>
              </a:r>
            </a:p>
          </p:txBody>
        </p:sp>
      </p:grpSp>
      <p:grpSp>
        <p:nvGrpSpPr>
          <p:cNvPr id="28690" name="Group 35"/>
          <p:cNvGrpSpPr>
            <a:grpSpLocks/>
          </p:cNvGrpSpPr>
          <p:nvPr/>
        </p:nvGrpSpPr>
        <p:grpSpPr bwMode="auto">
          <a:xfrm>
            <a:off x="5029200" y="4225925"/>
            <a:ext cx="3871913" cy="863600"/>
            <a:chOff x="609600" y="1620109"/>
            <a:chExt cx="3872407" cy="864012"/>
          </a:xfrm>
        </p:grpSpPr>
        <p:sp>
          <p:nvSpPr>
            <p:cNvPr id="28701" name="TextBox 4"/>
            <p:cNvSpPr txBox="1">
              <a:spLocks noChangeArrowheads="1"/>
            </p:cNvSpPr>
            <p:nvPr/>
          </p:nvSpPr>
          <p:spPr bwMode="auto">
            <a:xfrm>
              <a:off x="3859721" y="197629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b="1">
                  <a:solidFill>
                    <a:schemeClr val="bg1"/>
                  </a:solidFill>
                </a:rPr>
                <a:t>Beijing</a:t>
              </a:r>
            </a:p>
          </p:txBody>
        </p:sp>
        <p:sp>
          <p:nvSpPr>
            <p:cNvPr id="28702" name="TextBox 12"/>
            <p:cNvSpPr txBox="1">
              <a:spLocks noChangeArrowheads="1"/>
            </p:cNvSpPr>
            <p:nvPr/>
          </p:nvSpPr>
          <p:spPr bwMode="auto">
            <a:xfrm>
              <a:off x="609600" y="2022456"/>
              <a:ext cx="1023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Takla Makan </a:t>
              </a:r>
            </a:p>
            <a:p>
              <a:pPr algn="ctr" eaLnBrk="1" hangingPunct="1">
                <a:spcBef>
                  <a:spcPct val="0"/>
                </a:spcBef>
                <a:buFontTx/>
                <a:buNone/>
              </a:pPr>
              <a:r>
                <a:rPr lang="en-AU" altLang="en-US" sz="1200" b="1">
                  <a:solidFill>
                    <a:schemeClr val="bg1"/>
                  </a:solidFill>
                </a:rPr>
                <a:t>Deset</a:t>
              </a:r>
            </a:p>
          </p:txBody>
        </p:sp>
        <p:sp>
          <p:nvSpPr>
            <p:cNvPr id="28703" name="TextBox 12"/>
            <p:cNvSpPr txBox="1">
              <a:spLocks noChangeArrowheads="1"/>
            </p:cNvSpPr>
            <p:nvPr/>
          </p:nvSpPr>
          <p:spPr bwMode="auto">
            <a:xfrm>
              <a:off x="2876550" y="1620109"/>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200" b="1">
                  <a:solidFill>
                    <a:schemeClr val="bg1"/>
                  </a:solidFill>
                </a:rPr>
                <a:t>Gobi Desert</a:t>
              </a:r>
            </a:p>
          </p:txBody>
        </p:sp>
      </p:grpSp>
      <p:pic>
        <p:nvPicPr>
          <p:cNvPr id="28691" name="Picture 31" descr="C:\Users\bodoz\AppData\Local\Microsoft\Windows\Temporary Internet Files\Content.IE5\L64IJB3Z\nightskywithmoonandstars[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9213" y="854075"/>
            <a:ext cx="68421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31" descr="C:\Users\bodoz\AppData\Local\Microsoft\Windows\Temporary Internet Files\Content.IE5\L64IJB3Z\nightskywithmoonandstars[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9288" y="812800"/>
            <a:ext cx="68421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93" name="Group 2"/>
          <p:cNvGrpSpPr>
            <a:grpSpLocks/>
          </p:cNvGrpSpPr>
          <p:nvPr/>
        </p:nvGrpSpPr>
        <p:grpSpPr bwMode="auto">
          <a:xfrm>
            <a:off x="3865563" y="3468688"/>
            <a:ext cx="657225" cy="676275"/>
            <a:chOff x="3915124" y="3418037"/>
            <a:chExt cx="657736" cy="676275"/>
          </a:xfrm>
        </p:grpSpPr>
        <p:sp>
          <p:nvSpPr>
            <p:cNvPr id="2" name="Rectangle 1"/>
            <p:cNvSpPr/>
            <p:nvPr/>
          </p:nvSpPr>
          <p:spPr>
            <a:xfrm>
              <a:off x="3915124" y="3418037"/>
              <a:ext cx="657736" cy="676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28700" name="Picture 34" descr="C:\Users\bodoz\AppData\Local\Microsoft\Windows\Temporary Internet Files\Content.IE5\2PL0OR82\16842-illustration-of-a-sun-pv[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4937" y="3458369"/>
              <a:ext cx="598111" cy="5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94" name="Group 37"/>
          <p:cNvGrpSpPr>
            <a:grpSpLocks/>
          </p:cNvGrpSpPr>
          <p:nvPr/>
        </p:nvGrpSpPr>
        <p:grpSpPr bwMode="auto">
          <a:xfrm>
            <a:off x="8285163" y="3468688"/>
            <a:ext cx="658812" cy="676275"/>
            <a:chOff x="3915124" y="3418037"/>
            <a:chExt cx="657736" cy="676275"/>
          </a:xfrm>
        </p:grpSpPr>
        <p:sp>
          <p:nvSpPr>
            <p:cNvPr id="39" name="Rectangle 38"/>
            <p:cNvSpPr/>
            <p:nvPr/>
          </p:nvSpPr>
          <p:spPr>
            <a:xfrm>
              <a:off x="3915124" y="3418037"/>
              <a:ext cx="657736" cy="676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28698" name="Picture 34" descr="C:\Users\bodoz\AppData\Local\Microsoft\Windows\Temporary Internet Files\Content.IE5\2PL0OR82\16842-illustration-of-a-sun-pv[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4937" y="3458369"/>
              <a:ext cx="598111" cy="5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95" name="Picture 40" descr="C:\Users\bodoz\AppData\Local\Microsoft\Windows\Temporary Internet Files\Content.IE5\L64IJB3Z\nightskywithmoonandstars[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000" y="3459163"/>
            <a:ext cx="6842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22</a:t>
            </a:r>
            <a:endParaRPr lang="en-AU" altLang="en-US" b="1" dirty="0"/>
          </a:p>
        </p:txBody>
      </p:sp>
    </p:spTree>
    <p:extLst>
      <p:ext uri="{BB962C8B-B14F-4D97-AF65-F5344CB8AC3E}">
        <p14:creationId xmlns:p14="http://schemas.microsoft.com/office/powerpoint/2010/main" val="37568295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0830"/>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93675" y="1925638"/>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3" name="Rectangle 22"/>
          <p:cNvSpPr/>
          <p:nvPr/>
        </p:nvSpPr>
        <p:spPr>
          <a:xfrm>
            <a:off x="1936749" y="4130675"/>
            <a:ext cx="3522663"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14341" name="Picture 3" descr="7MuNl6OAyHMf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875" y="1411288"/>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NkUsdPza5OF1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6913" y="4162425"/>
            <a:ext cx="172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p:cNvSpPr>
            <a:spLocks noGrp="1" noChangeArrowheads="1"/>
          </p:cNvSpPr>
          <p:nvPr>
            <p:ph type="title" idx="4294967295"/>
          </p:nvPr>
        </p:nvSpPr>
        <p:spPr>
          <a:xfrm>
            <a:off x="0" y="184150"/>
            <a:ext cx="9144000" cy="771525"/>
          </a:xfrm>
        </p:spPr>
        <p:txBody>
          <a:bodyPr rtlCol="0">
            <a:normAutofit fontScale="90000"/>
          </a:bodyPr>
          <a:lstStyle/>
          <a:p>
            <a:pPr eaLnBrk="1" fontAlgn="auto" hangingPunct="1">
              <a:spcAft>
                <a:spcPts val="0"/>
              </a:spcAft>
              <a:defRPr/>
            </a:pPr>
            <a:r>
              <a:rPr lang="en-GB" altLang="en-US" sz="2800" b="1" dirty="0" smtClean="0"/>
              <a:t>RGB products for Operational Forecasting – WMO/EUMETSAT recommendation</a:t>
            </a:r>
          </a:p>
        </p:txBody>
      </p:sp>
      <p:sp>
        <p:nvSpPr>
          <p:cNvPr id="14344" name="Rectangle 6"/>
          <p:cNvSpPr>
            <a:spLocks noChangeArrowheads="1"/>
          </p:cNvSpPr>
          <p:nvPr/>
        </p:nvSpPr>
        <p:spPr bwMode="auto">
          <a:xfrm>
            <a:off x="0" y="37099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Five application specific RGBs</a:t>
            </a:r>
          </a:p>
        </p:txBody>
      </p:sp>
      <p:sp>
        <p:nvSpPr>
          <p:cNvPr id="14346" name="Text Box 8"/>
          <p:cNvSpPr txBox="1">
            <a:spLocks noChangeArrowheads="1"/>
          </p:cNvSpPr>
          <p:nvPr/>
        </p:nvSpPr>
        <p:spPr bwMode="auto">
          <a:xfrm>
            <a:off x="5459413" y="31543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Airmass RGB</a:t>
            </a:r>
          </a:p>
        </p:txBody>
      </p:sp>
      <p:pic>
        <p:nvPicPr>
          <p:cNvPr id="14347" name="Picture 9" descr="wiD5CKlSEGDB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6500" y="4175125"/>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 descr="hzwKnj0XQ2TO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181475"/>
            <a:ext cx="17129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 descr="GSKyGVKaXMH5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2275" y="4157663"/>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2" descr="Y457SNgYnggL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6625" y="4154488"/>
            <a:ext cx="17303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3" descr="M6qMs0a61h94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6913" y="416560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14"/>
          <p:cNvSpPr txBox="1">
            <a:spLocks noChangeArrowheads="1"/>
          </p:cNvSpPr>
          <p:nvPr/>
        </p:nvSpPr>
        <p:spPr bwMode="auto">
          <a:xfrm>
            <a:off x="193675" y="596106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Microphysical RGB</a:t>
            </a:r>
          </a:p>
        </p:txBody>
      </p:sp>
      <p:sp>
        <p:nvSpPr>
          <p:cNvPr id="14353" name="Text Box 15"/>
          <p:cNvSpPr txBox="1">
            <a:spLocks noChangeArrowheads="1"/>
          </p:cNvSpPr>
          <p:nvPr/>
        </p:nvSpPr>
        <p:spPr bwMode="auto">
          <a:xfrm>
            <a:off x="1936750" y="594201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14354" name="Text Box 16"/>
          <p:cNvSpPr txBox="1">
            <a:spLocks noChangeArrowheads="1"/>
          </p:cNvSpPr>
          <p:nvPr/>
        </p:nvSpPr>
        <p:spPr bwMode="auto">
          <a:xfrm>
            <a:off x="3751263" y="5942013"/>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Convection RGB</a:t>
            </a:r>
          </a:p>
        </p:txBody>
      </p:sp>
      <p:sp>
        <p:nvSpPr>
          <p:cNvPr id="14355" name="Text Box 17"/>
          <p:cNvSpPr txBox="1">
            <a:spLocks noChangeArrowheads="1"/>
          </p:cNvSpPr>
          <p:nvPr/>
        </p:nvSpPr>
        <p:spPr bwMode="auto">
          <a:xfrm>
            <a:off x="5495925" y="6021388"/>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Snow / fog RGB</a:t>
            </a:r>
          </a:p>
        </p:txBody>
      </p:sp>
      <p:sp>
        <p:nvSpPr>
          <p:cNvPr id="14357" name="Rectangle 19"/>
          <p:cNvSpPr>
            <a:spLocks noChangeArrowheads="1"/>
          </p:cNvSpPr>
          <p:nvPr/>
        </p:nvSpPr>
        <p:spPr bwMode="auto">
          <a:xfrm>
            <a:off x="0" y="9556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Two RGB composites which complement each other</a:t>
            </a:r>
          </a:p>
        </p:txBody>
      </p:sp>
      <p:sp>
        <p:nvSpPr>
          <p:cNvPr id="14358" name="Text Box 20"/>
          <p:cNvSpPr txBox="1">
            <a:spLocks noChangeArrowheads="1"/>
          </p:cNvSpPr>
          <p:nvPr/>
        </p:nvSpPr>
        <p:spPr bwMode="auto">
          <a:xfrm>
            <a:off x="7051675" y="3429000"/>
            <a:ext cx="2092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200">
                <a:latin typeface="Arial" charset="0"/>
              </a:rPr>
              <a:t>from </a:t>
            </a:r>
            <a:r>
              <a:rPr lang="en-GB" altLang="en-US" sz="1200">
                <a:latin typeface="Arial" charset="0"/>
              </a:rPr>
              <a:t>RGB Products Overview (RGB Tutorial)</a:t>
            </a:r>
          </a:p>
          <a:p>
            <a:pPr algn="ctr" eaLnBrk="1" hangingPunct="1">
              <a:spcBef>
                <a:spcPct val="0"/>
              </a:spcBef>
              <a:buFontTx/>
              <a:buNone/>
            </a:pPr>
            <a:r>
              <a:rPr lang="en-GB" altLang="en-US" sz="1200">
                <a:latin typeface="Arial" charset="0"/>
              </a:rPr>
              <a:t>J. Kerkmann EumetSAT</a:t>
            </a:r>
            <a:endParaRPr lang="en-AU" altLang="en-US" sz="1200">
              <a:latin typeface="Arial" charset="0"/>
            </a:endParaRPr>
          </a:p>
        </p:txBody>
      </p:sp>
      <p:pic>
        <p:nvPicPr>
          <p:cNvPr id="26" name="Picture 2" descr="AUlYobU6Z7KO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2288" y="14112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90500" y="3154363"/>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28" name="Picture 4" descr="AC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6475" y="1387475"/>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2004_01_22_1200_rgb_10-09_09-07_0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19256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full_dis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6475" y="24209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266700" y="2816225"/>
            <a:ext cx="739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Ash</a:t>
            </a:r>
          </a:p>
        </p:txBody>
      </p:sp>
      <p:sp>
        <p:nvSpPr>
          <p:cNvPr id="32" name="TextBox 32"/>
          <p:cNvSpPr txBox="1">
            <a:spLocks noChangeArrowheads="1"/>
          </p:cNvSpPr>
          <p:nvPr/>
        </p:nvSpPr>
        <p:spPr bwMode="auto">
          <a:xfrm>
            <a:off x="266700" y="1450975"/>
            <a:ext cx="739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Cloud</a:t>
            </a:r>
          </a:p>
        </p:txBody>
      </p:sp>
      <p:sp>
        <p:nvSpPr>
          <p:cNvPr id="33" name="TextBox 33"/>
          <p:cNvSpPr txBox="1">
            <a:spLocks noChangeArrowheads="1"/>
          </p:cNvSpPr>
          <p:nvPr/>
        </p:nvSpPr>
        <p:spPr bwMode="auto">
          <a:xfrm>
            <a:off x="1006475" y="2089150"/>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
        <p:nvSpPr>
          <p:cNvPr id="34"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3</a:t>
            </a:r>
            <a:endParaRPr lang="en-AU" altLang="en-US" b="1" dirty="0"/>
          </a:p>
        </p:txBody>
      </p:sp>
      <p:sp>
        <p:nvSpPr>
          <p:cNvPr id="14356" name="Text Box 18"/>
          <p:cNvSpPr txBox="1">
            <a:spLocks noChangeArrowheads="1"/>
          </p:cNvSpPr>
          <p:nvPr/>
        </p:nvSpPr>
        <p:spPr bwMode="auto">
          <a:xfrm>
            <a:off x="7292975" y="5999163"/>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Natural Colours RGB</a:t>
            </a:r>
          </a:p>
        </p:txBody>
      </p:sp>
    </p:spTree>
    <p:extLst>
      <p:ext uri="{BB962C8B-B14F-4D97-AF65-F5344CB8AC3E}">
        <p14:creationId xmlns:p14="http://schemas.microsoft.com/office/powerpoint/2010/main" val="292387921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a:xfrm>
            <a:off x="-20638" y="1588"/>
            <a:ext cx="9164638" cy="908050"/>
          </a:xfrm>
        </p:spPr>
        <p:txBody>
          <a:bodyPr/>
          <a:lstStyle/>
          <a:p>
            <a:r>
              <a:rPr lang="en-AU" altLang="en-US" sz="2800" b="1" smtClean="0"/>
              <a:t>Comparing various products for a weak dust plume </a:t>
            </a:r>
            <a:r>
              <a:rPr lang="en-AU" altLang="en-US" sz="2000" smtClean="0"/>
              <a:t>(northwestern Australia, 4 March 2016)</a:t>
            </a:r>
          </a:p>
        </p:txBody>
      </p:sp>
      <p:pic>
        <p:nvPicPr>
          <p:cNvPr id="47108" name="Picture 2" descr="H:\2016stuff\KMA Training 2016\KMAmissionresources\Lecture 2 Environmental Phenomena\Dust\VIIRSimage.png"/>
          <p:cNvPicPr>
            <a:picLocks noChangeAspect="1" noChangeArrowheads="1"/>
          </p:cNvPicPr>
          <p:nvPr/>
        </p:nvPicPr>
        <p:blipFill>
          <a:blip r:embed="rId3">
            <a:extLst>
              <a:ext uri="{28A0092B-C50C-407E-A947-70E740481C1C}">
                <a14:useLocalDpi xmlns:a14="http://schemas.microsoft.com/office/drawing/2010/main" val="0"/>
              </a:ext>
            </a:extLst>
          </a:blip>
          <a:srcRect l="25801" r="27908" b="32396"/>
          <a:stretch>
            <a:fillRect/>
          </a:stretch>
        </p:blipFill>
        <p:spPr bwMode="auto">
          <a:xfrm>
            <a:off x="827088" y="3714750"/>
            <a:ext cx="3465512"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9"/>
          <p:cNvSpPr txBox="1">
            <a:spLocks noChangeArrowheads="1"/>
          </p:cNvSpPr>
          <p:nvPr/>
        </p:nvSpPr>
        <p:spPr bwMode="auto">
          <a:xfrm>
            <a:off x="107950" y="6324600"/>
            <a:ext cx="4760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Soumi NPP VIIRS True Colour image (~0450UTC)</a:t>
            </a:r>
          </a:p>
        </p:txBody>
      </p:sp>
      <p:pic>
        <p:nvPicPr>
          <p:cNvPr id="47110" name="Picture 3" descr="H:\2016stuff\KMA Training 2016\KMAmissionresources\Lecture 2 Environmental Phenomena\Dust\MODISimage.png"/>
          <p:cNvPicPr>
            <a:picLocks noChangeAspect="1" noChangeArrowheads="1"/>
          </p:cNvPicPr>
          <p:nvPr/>
        </p:nvPicPr>
        <p:blipFill>
          <a:blip r:embed="rId4">
            <a:extLst>
              <a:ext uri="{28A0092B-C50C-407E-A947-70E740481C1C}">
                <a14:useLocalDpi xmlns:a14="http://schemas.microsoft.com/office/drawing/2010/main" val="0"/>
              </a:ext>
            </a:extLst>
          </a:blip>
          <a:srcRect l="32481" t="7994" r="28537" b="33002"/>
          <a:stretch>
            <a:fillRect/>
          </a:stretch>
        </p:blipFill>
        <p:spPr bwMode="auto">
          <a:xfrm>
            <a:off x="5003800" y="3705225"/>
            <a:ext cx="338455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0" descr="H:\2016stuff\Himawari8stuff\CaseStudies\BLDUGianni\DustRGB\DustRGB018.jpeg"/>
          <p:cNvPicPr>
            <a:picLocks noChangeAspect="1" noChangeArrowheads="1"/>
          </p:cNvPicPr>
          <p:nvPr/>
        </p:nvPicPr>
        <p:blipFill>
          <a:blip r:embed="rId5">
            <a:extLst>
              <a:ext uri="{28A0092B-C50C-407E-A947-70E740481C1C}">
                <a14:useLocalDpi xmlns:a14="http://schemas.microsoft.com/office/drawing/2010/main" val="0"/>
              </a:ext>
            </a:extLst>
          </a:blip>
          <a:srcRect l="11417" t="22449" r="11725"/>
          <a:stretch>
            <a:fillRect/>
          </a:stretch>
        </p:blipFill>
        <p:spPr bwMode="auto">
          <a:xfrm>
            <a:off x="5027613" y="893763"/>
            <a:ext cx="33115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Box 13"/>
          <p:cNvSpPr txBox="1">
            <a:spLocks noChangeArrowheads="1"/>
          </p:cNvSpPr>
          <p:nvPr/>
        </p:nvSpPr>
        <p:spPr bwMode="auto">
          <a:xfrm>
            <a:off x="4997450" y="3324225"/>
            <a:ext cx="337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Dust Microphysics RGB (0300UTC)</a:t>
            </a:r>
          </a:p>
        </p:txBody>
      </p:sp>
      <p:pic>
        <p:nvPicPr>
          <p:cNvPr id="47114" name="Picture 11"/>
          <p:cNvPicPr>
            <a:picLocks noChangeAspect="1" noChangeArrowheads="1"/>
          </p:cNvPicPr>
          <p:nvPr/>
        </p:nvPicPr>
        <p:blipFill>
          <a:blip r:embed="rId6">
            <a:extLst>
              <a:ext uri="{28A0092B-C50C-407E-A947-70E740481C1C}">
                <a14:useLocalDpi xmlns:a14="http://schemas.microsoft.com/office/drawing/2010/main" val="0"/>
              </a:ext>
            </a:extLst>
          </a:blip>
          <a:srcRect l="18150" t="19994"/>
          <a:stretch>
            <a:fillRect/>
          </a:stretch>
        </p:blipFill>
        <p:spPr bwMode="auto">
          <a:xfrm>
            <a:off x="900113" y="903288"/>
            <a:ext cx="3392487"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15" name="TextBox 13"/>
          <p:cNvSpPr txBox="1">
            <a:spLocks noChangeArrowheads="1"/>
          </p:cNvSpPr>
          <p:nvPr/>
        </p:nvSpPr>
        <p:spPr bwMode="auto">
          <a:xfrm>
            <a:off x="900113" y="3333750"/>
            <a:ext cx="3041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Natural Colour RGB (0300UTC)</a:t>
            </a:r>
          </a:p>
        </p:txBody>
      </p:sp>
      <p:sp>
        <p:nvSpPr>
          <p:cNvPr id="47116" name="TextBox 2"/>
          <p:cNvSpPr txBox="1">
            <a:spLocks noChangeArrowheads="1"/>
          </p:cNvSpPr>
          <p:nvPr/>
        </p:nvSpPr>
        <p:spPr bwMode="auto">
          <a:xfrm>
            <a:off x="2162175" y="5229225"/>
            <a:ext cx="122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b="1"/>
              <a:t>Learmonth</a:t>
            </a:r>
          </a:p>
        </p:txBody>
      </p:sp>
      <p:sp>
        <p:nvSpPr>
          <p:cNvPr id="47117" name="Rectangle 1"/>
          <p:cNvSpPr>
            <a:spLocks noChangeArrowheads="1"/>
          </p:cNvSpPr>
          <p:nvPr/>
        </p:nvSpPr>
        <p:spPr bwMode="auto">
          <a:xfrm>
            <a:off x="0" y="65817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a:t>Soumi NPP and MODIS images from NASA Worldview Earthdata at </a:t>
            </a:r>
            <a:r>
              <a:rPr lang="en-AU" altLang="en-US" sz="1200">
                <a:hlinkClick r:id="rId7"/>
              </a:rPr>
              <a:t>https://worldview.earthdata.nasa.gov/index.html</a:t>
            </a:r>
            <a:r>
              <a:rPr lang="en-AU" altLang="en-US" sz="1200"/>
              <a:t> </a:t>
            </a:r>
          </a:p>
        </p:txBody>
      </p:sp>
      <p:sp>
        <p:nvSpPr>
          <p:cNvPr id="47118" name="Rectangle 7"/>
          <p:cNvSpPr>
            <a:spLocks noChangeArrowheads="1"/>
          </p:cNvSpPr>
          <p:nvPr/>
        </p:nvSpPr>
        <p:spPr bwMode="auto">
          <a:xfrm>
            <a:off x="6519863" y="606425"/>
            <a:ext cx="2632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Gulim" pitchFamily="34" charset="-127"/>
              </a:rPr>
              <a:t>Himawari-8 images courtesy BOM/JMA</a:t>
            </a:r>
            <a:endParaRPr lang="en-AU" altLang="en-US" sz="1200">
              <a:ea typeface="Gulim" pitchFamily="34" charset="-127"/>
            </a:endParaRPr>
          </a:p>
        </p:txBody>
      </p:sp>
      <p:sp>
        <p:nvSpPr>
          <p:cNvPr id="15"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23</a:t>
            </a:r>
            <a:endParaRPr lang="en-AU" altLang="en-US" b="1" dirty="0"/>
          </a:p>
        </p:txBody>
      </p:sp>
      <p:sp>
        <p:nvSpPr>
          <p:cNvPr id="47111" name="TextBox 13"/>
          <p:cNvSpPr txBox="1">
            <a:spLocks noChangeArrowheads="1"/>
          </p:cNvSpPr>
          <p:nvPr/>
        </p:nvSpPr>
        <p:spPr bwMode="auto">
          <a:xfrm>
            <a:off x="4887913" y="6330950"/>
            <a:ext cx="364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dirty="0"/>
              <a:t>MODIS True Colour image (0305UTC)</a:t>
            </a:r>
          </a:p>
        </p:txBody>
      </p:sp>
    </p:spTree>
    <p:extLst>
      <p:ext uri="{BB962C8B-B14F-4D97-AF65-F5344CB8AC3E}">
        <p14:creationId xmlns:p14="http://schemas.microsoft.com/office/powerpoint/2010/main" val="1075285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8951"/>
          <a:stretch>
            <a:fillRect/>
          </a:stretch>
        </p:blipFill>
        <p:spPr bwMode="auto">
          <a:xfrm>
            <a:off x="750888" y="893763"/>
            <a:ext cx="3617912"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itle 1"/>
          <p:cNvSpPr>
            <a:spLocks noGrp="1"/>
          </p:cNvSpPr>
          <p:nvPr>
            <p:ph type="title"/>
          </p:nvPr>
        </p:nvSpPr>
        <p:spPr>
          <a:xfrm>
            <a:off x="-20638" y="1588"/>
            <a:ext cx="9164638" cy="908050"/>
          </a:xfrm>
        </p:spPr>
        <p:txBody>
          <a:bodyPr/>
          <a:lstStyle/>
          <a:p>
            <a:r>
              <a:rPr lang="en-AU" altLang="en-US" sz="2800" b="1" smtClean="0"/>
              <a:t>Comparing various products for a weak dust plume </a:t>
            </a:r>
            <a:r>
              <a:rPr lang="en-AU" altLang="en-US" sz="2000" smtClean="0"/>
              <a:t>(northwestern Australia, 4 March 2016)</a:t>
            </a:r>
          </a:p>
        </p:txBody>
      </p:sp>
      <p:pic>
        <p:nvPicPr>
          <p:cNvPr id="48133" name="Picture 2" descr="H:\2016stuff\KMA Training 2016\KMAmissionresources\Lecture 2 Environmental Phenomena\Dust\VIIRSimage.png"/>
          <p:cNvPicPr>
            <a:picLocks noChangeAspect="1" noChangeArrowheads="1"/>
          </p:cNvPicPr>
          <p:nvPr/>
        </p:nvPicPr>
        <p:blipFill>
          <a:blip r:embed="rId4">
            <a:extLst>
              <a:ext uri="{28A0092B-C50C-407E-A947-70E740481C1C}">
                <a14:useLocalDpi xmlns:a14="http://schemas.microsoft.com/office/drawing/2010/main" val="0"/>
              </a:ext>
            </a:extLst>
          </a:blip>
          <a:srcRect l="25801" r="27908" b="32396"/>
          <a:stretch>
            <a:fillRect/>
          </a:stretch>
        </p:blipFill>
        <p:spPr bwMode="auto">
          <a:xfrm>
            <a:off x="827088" y="3714750"/>
            <a:ext cx="3465512"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9"/>
          <p:cNvSpPr txBox="1">
            <a:spLocks noChangeArrowheads="1"/>
          </p:cNvSpPr>
          <p:nvPr/>
        </p:nvSpPr>
        <p:spPr bwMode="auto">
          <a:xfrm>
            <a:off x="107950" y="6324600"/>
            <a:ext cx="4760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Soumi NPP VIIRS True Colour image (~0450UTC)</a:t>
            </a:r>
          </a:p>
        </p:txBody>
      </p:sp>
      <p:pic>
        <p:nvPicPr>
          <p:cNvPr id="48135" name="Picture 3" descr="H:\2016stuff\KMA Training 2016\KMAmissionresources\Lecture 2 Environmental Phenomena\Dust\MODISimage.png"/>
          <p:cNvPicPr>
            <a:picLocks noChangeAspect="1" noChangeArrowheads="1"/>
          </p:cNvPicPr>
          <p:nvPr/>
        </p:nvPicPr>
        <p:blipFill>
          <a:blip r:embed="rId5">
            <a:extLst>
              <a:ext uri="{28A0092B-C50C-407E-A947-70E740481C1C}">
                <a14:useLocalDpi xmlns:a14="http://schemas.microsoft.com/office/drawing/2010/main" val="0"/>
              </a:ext>
            </a:extLst>
          </a:blip>
          <a:srcRect l="32481" t="7994" r="28537" b="33002"/>
          <a:stretch>
            <a:fillRect/>
          </a:stretch>
        </p:blipFill>
        <p:spPr bwMode="auto">
          <a:xfrm>
            <a:off x="5003800" y="3705225"/>
            <a:ext cx="338455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0" descr="H:\2016stuff\Himawari8stuff\CaseStudies\BLDUGianni\DustRGB\DustRGB018.jpeg"/>
          <p:cNvPicPr>
            <a:picLocks noChangeAspect="1" noChangeArrowheads="1"/>
          </p:cNvPicPr>
          <p:nvPr/>
        </p:nvPicPr>
        <p:blipFill>
          <a:blip r:embed="rId6">
            <a:extLst>
              <a:ext uri="{28A0092B-C50C-407E-A947-70E740481C1C}">
                <a14:useLocalDpi xmlns:a14="http://schemas.microsoft.com/office/drawing/2010/main" val="0"/>
              </a:ext>
            </a:extLst>
          </a:blip>
          <a:srcRect l="11417" t="22449" r="11725"/>
          <a:stretch>
            <a:fillRect/>
          </a:stretch>
        </p:blipFill>
        <p:spPr bwMode="auto">
          <a:xfrm>
            <a:off x="5027613" y="893763"/>
            <a:ext cx="33115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Box 13"/>
          <p:cNvSpPr txBox="1">
            <a:spLocks noChangeArrowheads="1"/>
          </p:cNvSpPr>
          <p:nvPr/>
        </p:nvSpPr>
        <p:spPr bwMode="auto">
          <a:xfrm>
            <a:off x="4997450" y="3324225"/>
            <a:ext cx="337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Dust Microphysics RGB (0300UTC)</a:t>
            </a:r>
          </a:p>
        </p:txBody>
      </p:sp>
      <p:sp>
        <p:nvSpPr>
          <p:cNvPr id="48139" name="TextBox 13"/>
          <p:cNvSpPr txBox="1">
            <a:spLocks noChangeArrowheads="1"/>
          </p:cNvSpPr>
          <p:nvPr/>
        </p:nvSpPr>
        <p:spPr bwMode="auto">
          <a:xfrm>
            <a:off x="900113" y="3333750"/>
            <a:ext cx="3011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a:t>Himawari-8 Band 3 (0300UTC)</a:t>
            </a:r>
          </a:p>
        </p:txBody>
      </p:sp>
      <p:sp>
        <p:nvSpPr>
          <p:cNvPr id="48140" name="Rectangle 11"/>
          <p:cNvSpPr>
            <a:spLocks noChangeArrowheads="1"/>
          </p:cNvSpPr>
          <p:nvPr/>
        </p:nvSpPr>
        <p:spPr bwMode="auto">
          <a:xfrm>
            <a:off x="0" y="65817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200"/>
              <a:t>Soumi NPP and MODIS images from NASA Worldview Earthdata at </a:t>
            </a:r>
            <a:r>
              <a:rPr lang="en-AU" altLang="en-US" sz="1200">
                <a:hlinkClick r:id="rId7"/>
              </a:rPr>
              <a:t>https://worldview.earthdata.nasa.gov/index.html</a:t>
            </a:r>
            <a:r>
              <a:rPr lang="en-AU" altLang="en-US" sz="1200"/>
              <a:t> </a:t>
            </a:r>
          </a:p>
        </p:txBody>
      </p:sp>
      <p:sp>
        <p:nvSpPr>
          <p:cNvPr id="48141" name="Rectangle 7"/>
          <p:cNvSpPr>
            <a:spLocks noChangeArrowheads="1"/>
          </p:cNvSpPr>
          <p:nvPr/>
        </p:nvSpPr>
        <p:spPr bwMode="auto">
          <a:xfrm>
            <a:off x="6519863" y="606425"/>
            <a:ext cx="2632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Gulim" pitchFamily="34" charset="-127"/>
              </a:rPr>
              <a:t>Himawari-8 images courtesy BOM/JMA</a:t>
            </a:r>
            <a:endParaRPr lang="en-AU" altLang="en-US" sz="1200">
              <a:ea typeface="Gulim" pitchFamily="34" charset="-127"/>
            </a:endParaRPr>
          </a:p>
        </p:txBody>
      </p:sp>
      <p:sp>
        <p:nvSpPr>
          <p:cNvPr id="14"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24</a:t>
            </a:r>
            <a:endParaRPr lang="en-AU" altLang="en-US" b="1" dirty="0"/>
          </a:p>
        </p:txBody>
      </p:sp>
      <p:sp>
        <p:nvSpPr>
          <p:cNvPr id="48136" name="TextBox 13"/>
          <p:cNvSpPr txBox="1">
            <a:spLocks noChangeArrowheads="1"/>
          </p:cNvSpPr>
          <p:nvPr/>
        </p:nvSpPr>
        <p:spPr bwMode="auto">
          <a:xfrm>
            <a:off x="4887913" y="6330950"/>
            <a:ext cx="364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800" dirty="0"/>
              <a:t>MODIS True Colour image (0305UTC)</a:t>
            </a:r>
          </a:p>
        </p:txBody>
      </p:sp>
    </p:spTree>
    <p:extLst>
      <p:ext uri="{BB962C8B-B14F-4D97-AF65-F5344CB8AC3E}">
        <p14:creationId xmlns:p14="http://schemas.microsoft.com/office/powerpoint/2010/main" val="3816275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938" y="1094946"/>
            <a:ext cx="9199562" cy="5413375"/>
            <a:chOff x="7938" y="822325"/>
            <a:chExt cx="9199562" cy="5413375"/>
          </a:xfrm>
        </p:grpSpPr>
        <p:grpSp>
          <p:nvGrpSpPr>
            <p:cNvPr id="29698" name="그룹 1"/>
            <p:cNvGrpSpPr>
              <a:grpSpLocks/>
            </p:cNvGrpSpPr>
            <p:nvPr/>
          </p:nvGrpSpPr>
          <p:grpSpPr bwMode="auto">
            <a:xfrm>
              <a:off x="219075" y="1403350"/>
              <a:ext cx="4319588" cy="2965450"/>
              <a:chOff x="7777" y="1268759"/>
              <a:chExt cx="4320000" cy="2964278"/>
            </a:xfrm>
          </p:grpSpPr>
          <p:pic>
            <p:nvPicPr>
              <p:cNvPr id="29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 y="1268759"/>
                <a:ext cx="4320000" cy="22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0" y="3495771"/>
                <a:ext cx="1440000" cy="73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000" y="3495771"/>
                <a:ext cx="1440000" cy="73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 y="3495771"/>
                <a:ext cx="1440000" cy="73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직사각형 6"/>
            <p:cNvSpPr/>
            <p:nvPr/>
          </p:nvSpPr>
          <p:spPr>
            <a:xfrm>
              <a:off x="425450" y="2200275"/>
              <a:ext cx="1152525" cy="503238"/>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000" b="1" dirty="0" err="1">
                  <a:latin typeface="맑은 고딕" pitchFamily="50" charset="-127"/>
                </a:rPr>
                <a:t>Takla</a:t>
              </a:r>
              <a:r>
                <a:rPr lang="en-US" altLang="ko-KR" sz="1000" b="1" dirty="0">
                  <a:latin typeface="맑은 고딕" pitchFamily="50" charset="-127"/>
                </a:rPr>
                <a:t> </a:t>
              </a:r>
              <a:r>
                <a:rPr lang="en-US" altLang="ko-KR" sz="1000" b="1" dirty="0" err="1">
                  <a:latin typeface="맑은 고딕" pitchFamily="50" charset="-127"/>
                </a:rPr>
                <a:t>Makan</a:t>
              </a:r>
              <a:endParaRPr lang="ko-KR" altLang="en-US" sz="1000" b="1" dirty="0">
                <a:latin typeface="맑은 고딕" pitchFamily="50" charset="-127"/>
              </a:endParaRPr>
            </a:p>
          </p:txBody>
        </p:sp>
        <p:sp>
          <p:nvSpPr>
            <p:cNvPr id="8" name="직사각형 7"/>
            <p:cNvSpPr/>
            <p:nvPr/>
          </p:nvSpPr>
          <p:spPr>
            <a:xfrm rot="5400000">
              <a:off x="2513405" y="1819608"/>
              <a:ext cx="398337" cy="361882"/>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lIns="36000" rIns="36000" anchor="ctr"/>
            <a:lstStyle/>
            <a:p>
              <a:pPr algn="ctr">
                <a:defRPr/>
              </a:pPr>
              <a:r>
                <a:rPr lang="en-US" altLang="ko-KR" sz="1000" b="1" spc="-50" dirty="0">
                  <a:latin typeface="맑은 고딕" pitchFamily="50" charset="-127"/>
                </a:rPr>
                <a:t>Dus</a:t>
              </a:r>
              <a:r>
                <a:rPr lang="en-US" altLang="ko-KR" sz="1000" b="1" dirty="0">
                  <a:latin typeface="맑은 고딕" pitchFamily="50" charset="-127"/>
                </a:rPr>
                <a:t>t</a:t>
              </a:r>
              <a:endParaRPr lang="ko-KR" altLang="en-US" sz="1000" b="1" dirty="0">
                <a:latin typeface="맑은 고딕" pitchFamily="50" charset="-127"/>
              </a:endParaRPr>
            </a:p>
          </p:txBody>
        </p:sp>
        <p:sp>
          <p:nvSpPr>
            <p:cNvPr id="9" name="직사각형 8"/>
            <p:cNvSpPr/>
            <p:nvPr/>
          </p:nvSpPr>
          <p:spPr>
            <a:xfrm rot="5400000">
              <a:off x="2927521" y="1830779"/>
              <a:ext cx="828000" cy="504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altLang="ko-KR" sz="1000" b="1" dirty="0">
                  <a:latin typeface="맑은 고딕" pitchFamily="50" charset="-127"/>
                </a:rPr>
                <a:t>Cloud</a:t>
              </a:r>
              <a:endParaRPr lang="ko-KR" altLang="en-US" sz="1000" b="1" dirty="0">
                <a:latin typeface="맑은 고딕" pitchFamily="50" charset="-127"/>
              </a:endParaRPr>
            </a:p>
          </p:txBody>
        </p:sp>
        <p:sp>
          <p:nvSpPr>
            <p:cNvPr id="10" name="직사각형 9"/>
            <p:cNvSpPr/>
            <p:nvPr/>
          </p:nvSpPr>
          <p:spPr>
            <a:xfrm rot="5400000">
              <a:off x="3901001" y="2436514"/>
              <a:ext cx="297068" cy="890929"/>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altLang="ko-KR" sz="1000" b="1" dirty="0">
                  <a:solidFill>
                    <a:schemeClr val="bg1"/>
                  </a:solidFill>
                  <a:latin typeface="맑은 고딕" pitchFamily="50" charset="-127"/>
                </a:rPr>
                <a:t>Clear Ocean</a:t>
              </a:r>
              <a:endParaRPr lang="ko-KR" altLang="en-US" sz="1000" b="1" dirty="0">
                <a:solidFill>
                  <a:schemeClr val="bg1"/>
                </a:solidFill>
                <a:latin typeface="맑은 고딕" pitchFamily="50" charset="-127"/>
              </a:endParaRPr>
            </a:p>
          </p:txBody>
        </p:sp>
        <p:pic>
          <p:nvPicPr>
            <p:cNvPr id="2970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833438"/>
              <a:ext cx="4219575" cy="54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직사각형 11"/>
            <p:cNvSpPr/>
            <p:nvPr/>
          </p:nvSpPr>
          <p:spPr>
            <a:xfrm>
              <a:off x="7254875" y="4560888"/>
              <a:ext cx="1090613" cy="1484312"/>
            </a:xfrm>
            <a:prstGeom prst="rect">
              <a:avLst/>
            </a:prstGeom>
            <a:noFill/>
            <a:ln w="190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C00000"/>
                </a:solidFill>
              </a:endParaRPr>
            </a:p>
          </p:txBody>
        </p:sp>
        <p:sp>
          <p:nvSpPr>
            <p:cNvPr id="13" name="직사각형 12"/>
            <p:cNvSpPr/>
            <p:nvPr/>
          </p:nvSpPr>
          <p:spPr>
            <a:xfrm>
              <a:off x="6038850" y="936625"/>
              <a:ext cx="1181100" cy="1484313"/>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b="1" dirty="0"/>
            </a:p>
          </p:txBody>
        </p:sp>
        <p:sp>
          <p:nvSpPr>
            <p:cNvPr id="14" name="직사각형 13"/>
            <p:cNvSpPr/>
            <p:nvPr/>
          </p:nvSpPr>
          <p:spPr>
            <a:xfrm>
              <a:off x="6804025" y="2755900"/>
              <a:ext cx="1979613" cy="1484313"/>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nvGrpSpPr>
            <p:cNvPr id="29707" name="그룹 14"/>
            <p:cNvGrpSpPr>
              <a:grpSpLocks/>
            </p:cNvGrpSpPr>
            <p:nvPr/>
          </p:nvGrpSpPr>
          <p:grpSpPr bwMode="auto">
            <a:xfrm>
              <a:off x="5908675" y="935038"/>
              <a:ext cx="3298825" cy="3887787"/>
              <a:chOff x="5909262" y="934941"/>
              <a:chExt cx="3297884" cy="3887869"/>
            </a:xfrm>
          </p:grpSpPr>
          <p:sp>
            <p:nvSpPr>
              <p:cNvPr id="29716" name="TextBox 15"/>
              <p:cNvSpPr txBox="1">
                <a:spLocks noChangeArrowheads="1"/>
              </p:cNvSpPr>
              <p:nvPr/>
            </p:nvSpPr>
            <p:spPr bwMode="auto">
              <a:xfrm>
                <a:off x="5909262" y="935142"/>
                <a:ext cx="1749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0</a:t>
                </a:r>
                <a:endParaRPr lang="ko-KR" altLang="en-US" sz="1100" b="1"/>
              </a:p>
            </p:txBody>
          </p:sp>
          <p:sp>
            <p:nvSpPr>
              <p:cNvPr id="29717" name="TextBox 16"/>
              <p:cNvSpPr txBox="1">
                <a:spLocks noChangeArrowheads="1"/>
              </p:cNvSpPr>
              <p:nvPr/>
            </p:nvSpPr>
            <p:spPr bwMode="auto">
              <a:xfrm>
                <a:off x="7257768" y="934941"/>
                <a:ext cx="4586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255</a:t>
                </a:r>
                <a:endParaRPr lang="ko-KR" altLang="en-US" sz="1100" b="1"/>
              </a:p>
            </p:txBody>
          </p:sp>
          <p:sp>
            <p:nvSpPr>
              <p:cNvPr id="29718" name="TextBox 17"/>
              <p:cNvSpPr txBox="1">
                <a:spLocks noChangeArrowheads="1"/>
              </p:cNvSpPr>
              <p:nvPr/>
            </p:nvSpPr>
            <p:spPr bwMode="auto">
              <a:xfrm>
                <a:off x="6269302" y="2755515"/>
                <a:ext cx="1749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0</a:t>
                </a:r>
                <a:endParaRPr lang="ko-KR" altLang="en-US" sz="1100" b="1"/>
              </a:p>
            </p:txBody>
          </p:sp>
          <p:sp>
            <p:nvSpPr>
              <p:cNvPr id="29719" name="TextBox 18"/>
              <p:cNvSpPr txBox="1">
                <a:spLocks noChangeArrowheads="1"/>
              </p:cNvSpPr>
              <p:nvPr/>
            </p:nvSpPr>
            <p:spPr bwMode="auto">
              <a:xfrm>
                <a:off x="8748464" y="2755314"/>
                <a:ext cx="4586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255</a:t>
                </a:r>
                <a:endParaRPr lang="ko-KR" altLang="en-US" sz="1100" b="1"/>
              </a:p>
            </p:txBody>
          </p:sp>
          <p:sp>
            <p:nvSpPr>
              <p:cNvPr id="29720" name="TextBox 19"/>
              <p:cNvSpPr txBox="1">
                <a:spLocks noChangeArrowheads="1"/>
              </p:cNvSpPr>
              <p:nvPr/>
            </p:nvSpPr>
            <p:spPr bwMode="auto">
              <a:xfrm>
                <a:off x="7097094" y="4561200"/>
                <a:ext cx="1749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0</a:t>
                </a:r>
                <a:endParaRPr lang="ko-KR" altLang="en-US" sz="1100" b="1"/>
              </a:p>
            </p:txBody>
          </p:sp>
          <p:sp>
            <p:nvSpPr>
              <p:cNvPr id="29721" name="TextBox 20"/>
              <p:cNvSpPr txBox="1">
                <a:spLocks noChangeArrowheads="1"/>
              </p:cNvSpPr>
              <p:nvPr/>
            </p:nvSpPr>
            <p:spPr bwMode="auto">
              <a:xfrm>
                <a:off x="8362800" y="4561200"/>
                <a:ext cx="4586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100" b="1"/>
                  <a:t>255</a:t>
                </a:r>
                <a:endParaRPr lang="ko-KR" altLang="en-US" sz="1100" b="1"/>
              </a:p>
            </p:txBody>
          </p:sp>
        </p:grpSp>
        <p:sp>
          <p:nvSpPr>
            <p:cNvPr id="29708" name="직사각형 21"/>
            <p:cNvSpPr>
              <a:spLocks noChangeArrowheads="1"/>
            </p:cNvSpPr>
            <p:nvPr/>
          </p:nvSpPr>
          <p:spPr bwMode="auto">
            <a:xfrm>
              <a:off x="200025" y="4394200"/>
              <a:ext cx="1465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ko-KR" sz="1200" b="1">
                  <a:solidFill>
                    <a:srgbClr val="FF0000"/>
                  </a:solidFill>
                </a:rPr>
                <a:t>RED : IR12.3-IR10.4</a:t>
              </a:r>
            </a:p>
            <a:p>
              <a:pPr eaLnBrk="1" hangingPunct="1">
                <a:spcBef>
                  <a:spcPct val="0"/>
                </a:spcBef>
                <a:buFontTx/>
                <a:buNone/>
              </a:pPr>
              <a:r>
                <a:rPr lang="en-US" altLang="ko-KR" sz="1200" b="1">
                  <a:solidFill>
                    <a:srgbClr val="FF0000"/>
                  </a:solidFill>
                </a:rPr>
                <a:t>Range:  -4 </a:t>
              </a:r>
              <a:r>
                <a:rPr lang="en-US" altLang="ko-KR" sz="1200">
                  <a:solidFill>
                    <a:srgbClr val="FF0000"/>
                  </a:solidFill>
                  <a:latin typeface="Arial" pitchFamily="34" charset="0"/>
                </a:rPr>
                <a:t>~ </a:t>
              </a:r>
              <a:r>
                <a:rPr lang="en-US" altLang="ko-KR" sz="1200" b="1">
                  <a:solidFill>
                    <a:srgbClr val="FF0000"/>
                  </a:solidFill>
                </a:rPr>
                <a:t>2K</a:t>
              </a:r>
              <a:endParaRPr lang="ko-KR" altLang="en-US" sz="1200">
                <a:solidFill>
                  <a:srgbClr val="FF0000"/>
                </a:solidFill>
              </a:endParaRPr>
            </a:p>
          </p:txBody>
        </p:sp>
        <p:sp>
          <p:nvSpPr>
            <p:cNvPr id="29709" name="직사각형 22"/>
            <p:cNvSpPr>
              <a:spLocks noChangeArrowheads="1"/>
            </p:cNvSpPr>
            <p:nvPr/>
          </p:nvSpPr>
          <p:spPr bwMode="auto">
            <a:xfrm>
              <a:off x="1643063" y="4387850"/>
              <a:ext cx="1512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ko-KR" sz="1200" b="1" dirty="0">
                  <a:solidFill>
                    <a:srgbClr val="00B050"/>
                  </a:solidFill>
                </a:rPr>
                <a:t>GREEN : IR10.4-IR8.6</a:t>
              </a:r>
            </a:p>
            <a:p>
              <a:pPr eaLnBrk="1" hangingPunct="1">
                <a:spcBef>
                  <a:spcPct val="0"/>
                </a:spcBef>
                <a:buFontTx/>
                <a:buNone/>
              </a:pPr>
              <a:r>
                <a:rPr lang="en-US" altLang="ko-KR" sz="1200" b="1" dirty="0">
                  <a:solidFill>
                    <a:srgbClr val="00B050"/>
                  </a:solidFill>
                </a:rPr>
                <a:t> Range :  0 </a:t>
              </a:r>
              <a:r>
                <a:rPr lang="en-US" altLang="ko-KR" sz="1200" dirty="0">
                  <a:solidFill>
                    <a:srgbClr val="00B050"/>
                  </a:solidFill>
                  <a:latin typeface="Arial" pitchFamily="34" charset="0"/>
                </a:rPr>
                <a:t>~ </a:t>
              </a:r>
              <a:r>
                <a:rPr lang="en-US" altLang="ko-KR" sz="1200" b="1" dirty="0">
                  <a:solidFill>
                    <a:srgbClr val="00B050"/>
                  </a:solidFill>
                </a:rPr>
                <a:t>15K</a:t>
              </a:r>
              <a:endParaRPr lang="ko-KR" altLang="en-US" sz="1200" dirty="0">
                <a:solidFill>
                  <a:srgbClr val="00B050"/>
                </a:solidFill>
              </a:endParaRPr>
            </a:p>
          </p:txBody>
        </p:sp>
        <p:sp>
          <p:nvSpPr>
            <p:cNvPr id="29710" name="직사각형 23"/>
            <p:cNvSpPr>
              <a:spLocks noChangeArrowheads="1"/>
            </p:cNvSpPr>
            <p:nvPr/>
          </p:nvSpPr>
          <p:spPr bwMode="auto">
            <a:xfrm>
              <a:off x="3278188" y="4389438"/>
              <a:ext cx="14144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ko-KR" sz="1200" b="1" dirty="0">
                  <a:solidFill>
                    <a:srgbClr val="0000FF"/>
                  </a:solidFill>
                </a:rPr>
                <a:t>BLUE : IR10.4</a:t>
              </a:r>
            </a:p>
            <a:p>
              <a:pPr eaLnBrk="1" hangingPunct="1">
                <a:spcBef>
                  <a:spcPct val="0"/>
                </a:spcBef>
                <a:buFontTx/>
                <a:buNone/>
              </a:pPr>
              <a:r>
                <a:rPr lang="en-US" altLang="ko-KR" sz="1200" b="1" dirty="0">
                  <a:solidFill>
                    <a:srgbClr val="0000FF"/>
                  </a:solidFill>
                </a:rPr>
                <a:t>Range: 261 </a:t>
              </a:r>
              <a:r>
                <a:rPr lang="en-US" altLang="ko-KR" sz="1200" dirty="0">
                  <a:solidFill>
                    <a:srgbClr val="0000FF"/>
                  </a:solidFill>
                  <a:latin typeface="Arial" pitchFamily="34" charset="0"/>
                </a:rPr>
                <a:t>~ </a:t>
              </a:r>
              <a:r>
                <a:rPr lang="en-US" altLang="ko-KR" sz="1200" b="1" dirty="0">
                  <a:solidFill>
                    <a:srgbClr val="0000FF"/>
                  </a:solidFill>
                </a:rPr>
                <a:t>289K</a:t>
              </a:r>
              <a:endParaRPr lang="ko-KR" altLang="en-US" sz="1200" dirty="0">
                <a:solidFill>
                  <a:srgbClr val="0000FF"/>
                </a:solidFill>
              </a:endParaRPr>
            </a:p>
          </p:txBody>
        </p:sp>
        <p:sp>
          <p:nvSpPr>
            <p:cNvPr id="29711" name="Rectangle 19"/>
            <p:cNvSpPr>
              <a:spLocks noChangeArrowheads="1"/>
            </p:cNvSpPr>
            <p:nvPr/>
          </p:nvSpPr>
          <p:spPr bwMode="auto">
            <a:xfrm>
              <a:off x="476250" y="5087938"/>
              <a:ext cx="914400" cy="285750"/>
            </a:xfrm>
            <a:prstGeom prst="rect">
              <a:avLst/>
            </a:prstGeom>
            <a:solidFill>
              <a:srgbClr val="FF66FF"/>
            </a:solidFill>
            <a:ln w="25400">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400" dirty="0"/>
                <a:t>   </a:t>
              </a:r>
              <a:r>
                <a:rPr lang="en-AU" altLang="en-US" sz="2400" dirty="0"/>
                <a:t>Dust    =RED+BLUE</a:t>
              </a:r>
            </a:p>
          </p:txBody>
        </p:sp>
        <p:pic>
          <p:nvPicPr>
            <p:cNvPr id="297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063" y="822325"/>
              <a:ext cx="424815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4" name="Rectangle 3"/>
            <p:cNvSpPr>
              <a:spLocks noChangeArrowheads="1"/>
            </p:cNvSpPr>
            <p:nvPr/>
          </p:nvSpPr>
          <p:spPr bwMode="auto">
            <a:xfrm>
              <a:off x="7938" y="5589588"/>
              <a:ext cx="3603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ko-KR" sz="1200" dirty="0">
                  <a:ea typeface="HY견고딕"/>
                  <a:cs typeface="HY견고딕"/>
                </a:rPr>
                <a:t>From "Dust Detection Method using Various Satellite Products" Australian </a:t>
              </a:r>
              <a:r>
                <a:rPr lang="en-US" altLang="ko-KR" sz="1200" dirty="0" err="1">
                  <a:ea typeface="HY견고딕"/>
                  <a:cs typeface="HY견고딕"/>
                </a:rPr>
                <a:t>Vlab</a:t>
              </a:r>
              <a:r>
                <a:rPr lang="en-US" altLang="ko-KR" sz="1200" dirty="0">
                  <a:ea typeface="HY견고딕"/>
                  <a:cs typeface="HY견고딕"/>
                </a:rPr>
                <a:t> Centre of Excellence presentation of August 2016 by Dr </a:t>
              </a:r>
              <a:r>
                <a:rPr lang="en-US" altLang="ko-KR" sz="1200" dirty="0" err="1">
                  <a:ea typeface="HY견고딕"/>
                  <a:cs typeface="HY견고딕"/>
                </a:rPr>
                <a:t>Hyesook</a:t>
              </a:r>
              <a:r>
                <a:rPr lang="en-US" altLang="ko-KR" sz="1200" dirty="0">
                  <a:ea typeface="HY견고딕"/>
                  <a:cs typeface="HY견고딕"/>
                </a:rPr>
                <a:t> Park</a:t>
              </a:r>
            </a:p>
          </p:txBody>
        </p:sp>
      </p:grpSp>
      <p:sp>
        <p:nvSpPr>
          <p:cNvPr id="29"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25</a:t>
            </a:r>
            <a:endParaRPr lang="en-AU" altLang="en-US" b="1" dirty="0"/>
          </a:p>
        </p:txBody>
      </p:sp>
      <p:sp>
        <p:nvSpPr>
          <p:cNvPr id="2" name="Title 1"/>
          <p:cNvSpPr>
            <a:spLocks noGrp="1"/>
          </p:cNvSpPr>
          <p:nvPr>
            <p:ph type="title" idx="4294967295"/>
          </p:nvPr>
        </p:nvSpPr>
        <p:spPr>
          <a:xfrm>
            <a:off x="0" y="404664"/>
            <a:ext cx="9144000" cy="558800"/>
          </a:xfrm>
        </p:spPr>
        <p:txBody>
          <a:bodyPr>
            <a:normAutofit/>
          </a:bodyPr>
          <a:lstStyle/>
          <a:p>
            <a:r>
              <a:rPr lang="en-AU" sz="2400" b="1" dirty="0" smtClean="0"/>
              <a:t>Some work conducted by the Korea Meteorological</a:t>
            </a:r>
            <a:r>
              <a:rPr lang="en-AU" sz="2400" b="1" baseline="0" dirty="0" smtClean="0"/>
              <a:t> Administration</a:t>
            </a:r>
            <a:endParaRPr lang="en-AU" sz="2400" b="1" dirty="0"/>
          </a:p>
        </p:txBody>
      </p:sp>
    </p:spTree>
    <p:extLst>
      <p:ext uri="{BB962C8B-B14F-4D97-AF65-F5344CB8AC3E}">
        <p14:creationId xmlns:p14="http://schemas.microsoft.com/office/powerpoint/2010/main" val="160458958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7" name="Title 1"/>
          <p:cNvSpPr>
            <a:spLocks noGrp="1"/>
          </p:cNvSpPr>
          <p:nvPr>
            <p:ph type="title"/>
          </p:nvPr>
        </p:nvSpPr>
        <p:spPr>
          <a:xfrm>
            <a:off x="287338" y="333375"/>
            <a:ext cx="8569325" cy="836613"/>
          </a:xfrm>
        </p:spPr>
        <p:txBody>
          <a:bodyPr>
            <a:noAutofit/>
          </a:bodyPr>
          <a:lstStyle/>
          <a:p>
            <a:r>
              <a:rPr lang="en-AU" altLang="en-US" sz="2800" b="1" dirty="0"/>
              <a:t>Summary - </a:t>
            </a:r>
            <a:r>
              <a:rPr lang="en-AU" altLang="en-US" sz="2800" b="1" dirty="0" smtClean="0"/>
              <a:t>feedback </a:t>
            </a:r>
            <a:r>
              <a:rPr lang="en-AU" altLang="en-US" sz="2800" b="1" dirty="0"/>
              <a:t>regarding the use of the </a:t>
            </a:r>
            <a:r>
              <a:rPr lang="en-AU" altLang="en-US" sz="2800" b="1" dirty="0" smtClean="0"/>
              <a:t>Dust RGB </a:t>
            </a:r>
            <a:r>
              <a:rPr lang="en-AU" altLang="en-US" sz="2800" b="1" dirty="0" smtClean="0"/>
              <a:t>product (1)</a:t>
            </a:r>
            <a:endParaRPr lang="en-AU" altLang="en-US" sz="2800" b="1" dirty="0" smtClean="0">
              <a:solidFill>
                <a:srgbClr val="FF0000"/>
              </a:solidFill>
            </a:endParaRPr>
          </a:p>
        </p:txBody>
      </p:sp>
      <p:sp>
        <p:nvSpPr>
          <p:cNvPr id="82948" name="Content Placeholder 2"/>
          <p:cNvSpPr>
            <a:spLocks noGrp="1"/>
          </p:cNvSpPr>
          <p:nvPr>
            <p:ph idx="1"/>
          </p:nvPr>
        </p:nvSpPr>
        <p:spPr>
          <a:xfrm>
            <a:off x="467544" y="1340768"/>
            <a:ext cx="8208912" cy="5400600"/>
          </a:xfrm>
        </p:spPr>
        <p:txBody>
          <a:bodyPr>
            <a:normAutofit/>
          </a:bodyPr>
          <a:lstStyle/>
          <a:p>
            <a:pPr eaLnBrk="1" hangingPunct="1">
              <a:spcBef>
                <a:spcPct val="0"/>
              </a:spcBef>
              <a:spcAft>
                <a:spcPts val="600"/>
              </a:spcAft>
            </a:pPr>
            <a:r>
              <a:rPr lang="en-AU" altLang="en-US" sz="2000" dirty="0" smtClean="0"/>
              <a:t>Tropical Forecasters in the Bureau do not use the Dust RGB much, as they have had limited success in using this product. For example, a West Australian Forecaster sent me an example of a dust plume near Learmonth which did not show up in the Dust RGB product but did  shows up well in the Natural Colour RGB </a:t>
            </a:r>
            <a:r>
              <a:rPr lang="en-AU" altLang="en-US" sz="2000" dirty="0" smtClean="0"/>
              <a:t>product (see slides 23 and 24). </a:t>
            </a:r>
            <a:endParaRPr lang="en-AU" altLang="en-US" sz="2000" dirty="0" smtClean="0"/>
          </a:p>
          <a:p>
            <a:pPr eaLnBrk="1" hangingPunct="1">
              <a:spcBef>
                <a:spcPct val="0"/>
              </a:spcBef>
              <a:spcAft>
                <a:spcPts val="600"/>
              </a:spcAft>
            </a:pPr>
            <a:r>
              <a:rPr lang="en-AU" altLang="en-US" sz="2000" dirty="0" smtClean="0"/>
              <a:t>Mid latitude, South Australian Forecasters have noted that a number of dust reports at stations do not show up in the Dust RGB product. They have found the visible imagery more useful for detecting and monitoring this dust, particularly very small dust plumes. On the other hand, the thick dust observed near Adelaide on the 3 December 2015 could be seen in the RGB product. </a:t>
            </a:r>
          </a:p>
          <a:p>
            <a:pPr eaLnBrk="1" hangingPunct="1">
              <a:spcBef>
                <a:spcPct val="0"/>
              </a:spcBef>
              <a:spcAft>
                <a:spcPts val="600"/>
              </a:spcAft>
            </a:pPr>
            <a:r>
              <a:rPr lang="en-AU" altLang="en-US" sz="2000" dirty="0" smtClean="0"/>
              <a:t>Jochen Kerkmann (EUMETSAT) has noted that </a:t>
            </a:r>
            <a:r>
              <a:rPr lang="en-GB" sz="2000" dirty="0" smtClean="0"/>
              <a:t>the </a:t>
            </a:r>
            <a:r>
              <a:rPr lang="en-GB" sz="2000" dirty="0"/>
              <a:t>range of the Green Beam is best </a:t>
            </a:r>
            <a:r>
              <a:rPr lang="en-GB" sz="2000" dirty="0" smtClean="0"/>
              <a:t>from </a:t>
            </a:r>
            <a:r>
              <a:rPr lang="en-GB" sz="2000" dirty="0"/>
              <a:t>1.0 to 10.9.  </a:t>
            </a:r>
            <a:r>
              <a:rPr lang="en-GB" sz="2000" dirty="0" smtClean="0"/>
              <a:t>(</a:t>
            </a:r>
            <a:r>
              <a:rPr lang="en-GB" sz="2000" dirty="0"/>
              <a:t>email of 4</a:t>
            </a:r>
            <a:r>
              <a:rPr lang="en-GB" sz="2000" baseline="30000" dirty="0"/>
              <a:t>th</a:t>
            </a:r>
            <a:r>
              <a:rPr lang="en-GB" sz="2000" dirty="0"/>
              <a:t> November 2016</a:t>
            </a:r>
            <a:r>
              <a:rPr lang="en-GB" sz="2000" dirty="0" smtClean="0"/>
              <a:t>). </a:t>
            </a:r>
          </a:p>
          <a:p>
            <a:pPr>
              <a:spcBef>
                <a:spcPct val="0"/>
              </a:spcBef>
              <a:spcAft>
                <a:spcPts val="600"/>
              </a:spcAft>
            </a:pPr>
            <a:r>
              <a:rPr lang="en-GB" sz="2000" dirty="0" smtClean="0"/>
              <a:t>It is also noted that very cold, snow covered surfaces (</a:t>
            </a:r>
            <a:r>
              <a:rPr lang="en-GB" sz="2000" dirty="0" err="1" smtClean="0"/>
              <a:t>eg</a:t>
            </a:r>
            <a:r>
              <a:rPr lang="en-GB" sz="2000" dirty="0" smtClean="0"/>
              <a:t> Siberia in winter) will have a similar signal to dust at </a:t>
            </a:r>
            <a:r>
              <a:rPr lang="en-GB" sz="2000" dirty="0" smtClean="0"/>
              <a:t>night (see slide 22).</a:t>
            </a:r>
            <a:endParaRPr lang="en-AU" sz="2000" dirty="0"/>
          </a:p>
        </p:txBody>
      </p:sp>
      <p:sp>
        <p:nvSpPr>
          <p:cNvPr id="5"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115232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7" name="Title 1"/>
          <p:cNvSpPr>
            <a:spLocks noGrp="1"/>
          </p:cNvSpPr>
          <p:nvPr>
            <p:ph type="title"/>
          </p:nvPr>
        </p:nvSpPr>
        <p:spPr>
          <a:xfrm>
            <a:off x="287338" y="333375"/>
            <a:ext cx="8569325" cy="836613"/>
          </a:xfrm>
        </p:spPr>
        <p:txBody>
          <a:bodyPr>
            <a:noAutofit/>
          </a:bodyPr>
          <a:lstStyle/>
          <a:p>
            <a:r>
              <a:rPr lang="en-AU" altLang="en-US" sz="2800" b="1" dirty="0"/>
              <a:t>Summary - </a:t>
            </a:r>
            <a:r>
              <a:rPr lang="en-AU" altLang="en-US" sz="2800" b="1" dirty="0" smtClean="0"/>
              <a:t>feedback </a:t>
            </a:r>
            <a:r>
              <a:rPr lang="en-AU" altLang="en-US" sz="2800" b="1" dirty="0"/>
              <a:t>regarding the use of the </a:t>
            </a:r>
            <a:r>
              <a:rPr lang="en-AU" altLang="en-US" sz="2800" b="1" dirty="0" smtClean="0"/>
              <a:t>Dust RGB </a:t>
            </a:r>
            <a:r>
              <a:rPr lang="en-AU" altLang="en-US" sz="2800" b="1" dirty="0" smtClean="0"/>
              <a:t>product (2)</a:t>
            </a:r>
            <a:endParaRPr lang="en-AU" altLang="en-US" sz="2800" b="1" dirty="0" smtClean="0">
              <a:solidFill>
                <a:srgbClr val="FF0000"/>
              </a:solidFill>
            </a:endParaRPr>
          </a:p>
        </p:txBody>
      </p:sp>
      <p:sp>
        <p:nvSpPr>
          <p:cNvPr id="82948" name="Content Placeholder 2"/>
          <p:cNvSpPr>
            <a:spLocks noGrp="1"/>
          </p:cNvSpPr>
          <p:nvPr>
            <p:ph idx="1"/>
          </p:nvPr>
        </p:nvSpPr>
        <p:spPr>
          <a:xfrm>
            <a:off x="467544" y="1412776"/>
            <a:ext cx="8208912" cy="5328592"/>
          </a:xfrm>
        </p:spPr>
        <p:txBody>
          <a:bodyPr>
            <a:normAutofit/>
          </a:bodyPr>
          <a:lstStyle/>
          <a:p>
            <a:pPr>
              <a:spcBef>
                <a:spcPct val="0"/>
              </a:spcBef>
              <a:spcAft>
                <a:spcPts val="600"/>
              </a:spcAft>
            </a:pPr>
            <a:r>
              <a:rPr lang="en-AU" altLang="en-US" sz="2000" dirty="0" smtClean="0"/>
              <a:t>During the Australian </a:t>
            </a:r>
            <a:r>
              <a:rPr lang="en-AU" altLang="en-US" sz="2000" dirty="0" err="1" smtClean="0"/>
              <a:t>VLab</a:t>
            </a:r>
            <a:r>
              <a:rPr lang="en-AU" altLang="en-US" sz="2000" dirty="0" smtClean="0"/>
              <a:t> Centre of Excellence Regional Focus Group meeting of August 2016, Dr </a:t>
            </a:r>
            <a:r>
              <a:rPr lang="en-AU" altLang="en-US" sz="2000" dirty="0" err="1" smtClean="0"/>
              <a:t>Hyesook</a:t>
            </a:r>
            <a:r>
              <a:rPr lang="en-AU" altLang="en-US" sz="2000" dirty="0" smtClean="0"/>
              <a:t> Park of the Korea Meteorological Administration showed an example of statistical analysis conducted on the beams of the Dust RGB product for a dust outbreak over China (see slide 25). Further analysis of this type is also possible using the HYDRA software as demonstrated by Kathy </a:t>
            </a:r>
            <a:r>
              <a:rPr lang="en-AU" altLang="en-US" sz="2000" dirty="0" err="1" smtClean="0"/>
              <a:t>Strabala</a:t>
            </a:r>
            <a:r>
              <a:rPr lang="en-AU" altLang="en-US" sz="2000" dirty="0" smtClean="0"/>
              <a:t> </a:t>
            </a:r>
            <a:r>
              <a:rPr lang="en-AU" altLang="en-US" sz="2000" dirty="0"/>
              <a:t>(CIMSS University of Wisconsin, Madison)  </a:t>
            </a:r>
            <a:r>
              <a:rPr lang="en-AU" altLang="en-US" sz="2000" dirty="0" smtClean="0"/>
              <a:t>and Graham Martin (SSEC University of Wisconsin, Madison) during the AOMSUC-7 Training Event conducted in South Korea during October 2016. </a:t>
            </a:r>
            <a:endParaRPr lang="en-AU" sz="2000" dirty="0"/>
          </a:p>
        </p:txBody>
      </p:sp>
      <p:sp>
        <p:nvSpPr>
          <p:cNvPr id="5"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1774383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itle 1"/>
          <p:cNvSpPr>
            <a:spLocks noGrp="1"/>
          </p:cNvSpPr>
          <p:nvPr>
            <p:ph type="title"/>
          </p:nvPr>
        </p:nvSpPr>
        <p:spPr>
          <a:xfrm>
            <a:off x="-2" y="98078"/>
            <a:ext cx="9144000" cy="882650"/>
          </a:xfrm>
        </p:spPr>
        <p:txBody>
          <a:bodyPr/>
          <a:lstStyle/>
          <a:p>
            <a:pPr eaLnBrk="1" hangingPunct="1"/>
            <a:r>
              <a:rPr lang="en-AU" altLang="en-US" sz="2800" b="1" dirty="0" smtClean="0"/>
              <a:t>Summary</a:t>
            </a:r>
          </a:p>
        </p:txBody>
      </p:sp>
      <p:sp>
        <p:nvSpPr>
          <p:cNvPr id="5" name="TextBox 1"/>
          <p:cNvSpPr txBox="1">
            <a:spLocks noChangeArrowheads="1"/>
          </p:cNvSpPr>
          <p:nvPr/>
        </p:nvSpPr>
        <p:spPr bwMode="auto">
          <a:xfrm>
            <a:off x="539550" y="980728"/>
            <a:ext cx="806489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spcAft>
                <a:spcPts val="600"/>
              </a:spcAft>
            </a:pPr>
            <a:r>
              <a:rPr lang="en-AU" altLang="en-US" sz="2000" dirty="0" smtClean="0"/>
              <a:t>Mid-latitude and Tropical versions of the Night Microphysics RGB product have been presented</a:t>
            </a:r>
          </a:p>
          <a:p>
            <a:pPr>
              <a:spcBef>
                <a:spcPct val="0"/>
              </a:spcBef>
              <a:spcAft>
                <a:spcPts val="600"/>
              </a:spcAft>
            </a:pPr>
            <a:r>
              <a:rPr lang="en-AU" altLang="en-US" sz="2000" dirty="0" smtClean="0"/>
              <a:t>Have introduced modifications to the Day Convection RGB product and its use in combination with the Sandwich Product, including limitations in applying the RGB product for winter storms.</a:t>
            </a:r>
          </a:p>
          <a:p>
            <a:pPr>
              <a:spcBef>
                <a:spcPct val="0"/>
              </a:spcBef>
              <a:spcAft>
                <a:spcPts val="600"/>
              </a:spcAft>
            </a:pPr>
            <a:r>
              <a:rPr lang="en-AU" altLang="en-US" sz="2000" dirty="0" smtClean="0"/>
              <a:t>Have introduced the application of the Dust RGB product and potential modifications to this product, including the monitoring of large and small dust plumes, also the interpretation of the product using histogram analysis.</a:t>
            </a:r>
          </a:p>
          <a:p>
            <a:pPr>
              <a:spcBef>
                <a:spcPct val="0"/>
              </a:spcBef>
              <a:spcAft>
                <a:spcPts val="600"/>
              </a:spcAft>
            </a:pPr>
            <a:r>
              <a:rPr lang="en-AU" altLang="en-US" sz="2000" dirty="0" smtClean="0"/>
              <a:t>Forecaster / stakeholder feedback regarding the effective use of the Day Convection, Night Microphysics and Dust RGB products has been presented, including the optimal display of this data with other information for Operational Forecasters.</a:t>
            </a:r>
          </a:p>
          <a:p>
            <a:pPr>
              <a:spcBef>
                <a:spcPct val="0"/>
              </a:spcBef>
              <a:spcAft>
                <a:spcPts val="600"/>
              </a:spcAft>
            </a:pPr>
            <a:r>
              <a:rPr lang="en-AU" altLang="en-US" sz="2000" dirty="0" smtClean="0"/>
              <a:t>Australian </a:t>
            </a:r>
            <a:r>
              <a:rPr lang="en-AU" altLang="en-US" sz="2000" dirty="0" err="1" smtClean="0"/>
              <a:t>VLab</a:t>
            </a:r>
            <a:r>
              <a:rPr lang="en-AU" altLang="en-US" sz="2000" dirty="0" smtClean="0"/>
              <a:t> Centre of Excellence Regional Focus Group meeting recordings have a lot of information pertaining to the application of Himawari-8 RGB products to case studies in the Australasian-Pacific region.</a:t>
            </a:r>
          </a:p>
        </p:txBody>
      </p:sp>
      <p:sp>
        <p:nvSpPr>
          <p:cNvPr id="7" name="TextBox 2"/>
          <p:cNvSpPr txBox="1">
            <a:spLocks noChangeArrowheads="1"/>
          </p:cNvSpPr>
          <p:nvPr/>
        </p:nvSpPr>
        <p:spPr bwMode="auto">
          <a:xfrm>
            <a:off x="8247391" y="6508321"/>
            <a:ext cx="931665" cy="369332"/>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26</a:t>
            </a:r>
            <a:endParaRPr lang="en-AU" altLang="en-US" b="1" dirty="0"/>
          </a:p>
        </p:txBody>
      </p:sp>
    </p:spTree>
    <p:extLst>
      <p:ext uri="{BB962C8B-B14F-4D97-AF65-F5344CB8AC3E}">
        <p14:creationId xmlns:p14="http://schemas.microsoft.com/office/powerpoint/2010/main" val="3635939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1" descr="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90830"/>
            <a:ext cx="13462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93675" y="1925638"/>
            <a:ext cx="1598614" cy="78898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23" name="Rectangle 22"/>
          <p:cNvSpPr/>
          <p:nvPr/>
        </p:nvSpPr>
        <p:spPr>
          <a:xfrm>
            <a:off x="1936749" y="4130675"/>
            <a:ext cx="3522663"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14341" name="Picture 3" descr="7MuNl6OAyHMf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75" y="1411288"/>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NkUsdPza5OF1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913" y="4162425"/>
            <a:ext cx="172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
          <p:cNvSpPr>
            <a:spLocks noGrp="1" noChangeArrowheads="1"/>
          </p:cNvSpPr>
          <p:nvPr>
            <p:ph type="title" idx="4294967295"/>
          </p:nvPr>
        </p:nvSpPr>
        <p:spPr>
          <a:xfrm>
            <a:off x="0" y="184150"/>
            <a:ext cx="9144000" cy="771525"/>
          </a:xfrm>
        </p:spPr>
        <p:txBody>
          <a:bodyPr rtlCol="0">
            <a:normAutofit fontScale="90000"/>
          </a:bodyPr>
          <a:lstStyle/>
          <a:p>
            <a:pPr>
              <a:defRPr/>
            </a:pPr>
            <a:r>
              <a:rPr lang="en-GB" altLang="en-US" sz="2800" b="1" dirty="0"/>
              <a:t>RGB products for Operational Forecasting – WMO/EUMETSAT recommendation</a:t>
            </a:r>
            <a:endParaRPr lang="en-GB" altLang="en-US" sz="2800" b="1" dirty="0" smtClean="0"/>
          </a:p>
        </p:txBody>
      </p:sp>
      <p:sp>
        <p:nvSpPr>
          <p:cNvPr id="14344" name="Rectangle 6"/>
          <p:cNvSpPr>
            <a:spLocks noChangeArrowheads="1"/>
          </p:cNvSpPr>
          <p:nvPr/>
        </p:nvSpPr>
        <p:spPr bwMode="auto">
          <a:xfrm>
            <a:off x="0" y="37099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Five application specific RGBs</a:t>
            </a:r>
          </a:p>
        </p:txBody>
      </p:sp>
      <p:sp>
        <p:nvSpPr>
          <p:cNvPr id="14346" name="Text Box 8"/>
          <p:cNvSpPr txBox="1">
            <a:spLocks noChangeArrowheads="1"/>
          </p:cNvSpPr>
          <p:nvPr/>
        </p:nvSpPr>
        <p:spPr bwMode="auto">
          <a:xfrm>
            <a:off x="5459413" y="31543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Airmass RGB</a:t>
            </a:r>
          </a:p>
        </p:txBody>
      </p:sp>
      <p:pic>
        <p:nvPicPr>
          <p:cNvPr id="14347" name="Picture 9" descr="wiD5CKlSEGDB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0" y="4175125"/>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 descr="hzwKnj0XQ2TO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4181475"/>
            <a:ext cx="17129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1" descr="GSKyGVKaXMH5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2275" y="4157663"/>
            <a:ext cx="1720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2" descr="Y457SNgYnggL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25" y="4154488"/>
            <a:ext cx="17303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3" descr="M6qMs0a61h94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6913" y="416560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14"/>
          <p:cNvSpPr txBox="1">
            <a:spLocks noChangeArrowheads="1"/>
          </p:cNvSpPr>
          <p:nvPr/>
        </p:nvSpPr>
        <p:spPr bwMode="auto">
          <a:xfrm>
            <a:off x="193675" y="596106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Day Microphysical RGB</a:t>
            </a:r>
          </a:p>
        </p:txBody>
      </p:sp>
      <p:sp>
        <p:nvSpPr>
          <p:cNvPr id="14353" name="Text Box 15"/>
          <p:cNvSpPr txBox="1">
            <a:spLocks noChangeArrowheads="1"/>
          </p:cNvSpPr>
          <p:nvPr/>
        </p:nvSpPr>
        <p:spPr bwMode="auto">
          <a:xfrm>
            <a:off x="1936750" y="5942013"/>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14354" name="Text Box 16"/>
          <p:cNvSpPr txBox="1">
            <a:spLocks noChangeArrowheads="1"/>
          </p:cNvSpPr>
          <p:nvPr/>
        </p:nvSpPr>
        <p:spPr bwMode="auto">
          <a:xfrm>
            <a:off x="3751263" y="5942013"/>
            <a:ext cx="1735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Day Convection RGB</a:t>
            </a:r>
          </a:p>
        </p:txBody>
      </p:sp>
      <p:sp>
        <p:nvSpPr>
          <p:cNvPr id="14355" name="Text Box 17"/>
          <p:cNvSpPr txBox="1">
            <a:spLocks noChangeArrowheads="1"/>
          </p:cNvSpPr>
          <p:nvPr/>
        </p:nvSpPr>
        <p:spPr bwMode="auto">
          <a:xfrm>
            <a:off x="5495925" y="6021388"/>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Snow / fog RGB</a:t>
            </a:r>
          </a:p>
        </p:txBody>
      </p:sp>
      <p:sp>
        <p:nvSpPr>
          <p:cNvPr id="14356" name="Text Box 18"/>
          <p:cNvSpPr txBox="1">
            <a:spLocks noChangeArrowheads="1"/>
          </p:cNvSpPr>
          <p:nvPr/>
        </p:nvSpPr>
        <p:spPr bwMode="auto">
          <a:xfrm>
            <a:off x="7292975" y="5999163"/>
            <a:ext cx="1735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charset="0"/>
              </a:rPr>
              <a:t>Natural Colours RGB</a:t>
            </a:r>
          </a:p>
        </p:txBody>
      </p:sp>
      <p:sp>
        <p:nvSpPr>
          <p:cNvPr id="14357" name="Rectangle 19"/>
          <p:cNvSpPr>
            <a:spLocks noChangeArrowheads="1"/>
          </p:cNvSpPr>
          <p:nvPr/>
        </p:nvSpPr>
        <p:spPr bwMode="auto">
          <a:xfrm>
            <a:off x="0" y="9556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800"/>
              </a:spcBef>
              <a:buFontTx/>
              <a:buNone/>
            </a:pPr>
            <a:r>
              <a:rPr lang="en-GB" altLang="en-US" sz="2400"/>
              <a:t>Two RGB composites which complement each other</a:t>
            </a:r>
          </a:p>
        </p:txBody>
      </p:sp>
      <p:sp>
        <p:nvSpPr>
          <p:cNvPr id="14358" name="Text Box 20"/>
          <p:cNvSpPr txBox="1">
            <a:spLocks noChangeArrowheads="1"/>
          </p:cNvSpPr>
          <p:nvPr/>
        </p:nvSpPr>
        <p:spPr bwMode="auto">
          <a:xfrm>
            <a:off x="7051675" y="3429000"/>
            <a:ext cx="2092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200">
                <a:latin typeface="Arial" charset="0"/>
              </a:rPr>
              <a:t>from </a:t>
            </a:r>
            <a:r>
              <a:rPr lang="en-GB" altLang="en-US" sz="1200">
                <a:latin typeface="Arial" charset="0"/>
              </a:rPr>
              <a:t>RGB Products Overview (RGB Tutorial)</a:t>
            </a:r>
          </a:p>
          <a:p>
            <a:pPr algn="ctr" eaLnBrk="1" hangingPunct="1">
              <a:spcBef>
                <a:spcPct val="0"/>
              </a:spcBef>
              <a:buFontTx/>
              <a:buNone/>
            </a:pPr>
            <a:r>
              <a:rPr lang="en-GB" altLang="en-US" sz="1200">
                <a:latin typeface="Arial" charset="0"/>
              </a:rPr>
              <a:t>J. Kerkmann EumetSAT</a:t>
            </a:r>
            <a:endParaRPr lang="en-AU" altLang="en-US" sz="1200">
              <a:latin typeface="Arial" charset="0"/>
            </a:endParaRPr>
          </a:p>
        </p:txBody>
      </p:sp>
      <p:pic>
        <p:nvPicPr>
          <p:cNvPr id="26" name="Picture 2" descr="AUlYobU6Z7KO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2288" y="14112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90500" y="3154363"/>
            <a:ext cx="379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800">
                <a:latin typeface="Arial" pitchFamily="34" charset="0"/>
              </a:rPr>
              <a:t>24 hour Microphysical RGB</a:t>
            </a:r>
          </a:p>
        </p:txBody>
      </p:sp>
      <p:pic>
        <p:nvPicPr>
          <p:cNvPr id="28" name="Picture 4" descr="AC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6475" y="1387475"/>
            <a:ext cx="7858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2004_01_22_1200_rgb_10-09_09-07_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825" y="19256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full_dis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6475" y="2420938"/>
            <a:ext cx="7858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266700" y="2816225"/>
            <a:ext cx="739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Ash</a:t>
            </a:r>
          </a:p>
        </p:txBody>
      </p:sp>
      <p:sp>
        <p:nvSpPr>
          <p:cNvPr id="32" name="TextBox 32"/>
          <p:cNvSpPr txBox="1">
            <a:spLocks noChangeArrowheads="1"/>
          </p:cNvSpPr>
          <p:nvPr/>
        </p:nvSpPr>
        <p:spPr bwMode="auto">
          <a:xfrm>
            <a:off x="266700" y="1450975"/>
            <a:ext cx="739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Cloud</a:t>
            </a:r>
          </a:p>
        </p:txBody>
      </p:sp>
      <p:sp>
        <p:nvSpPr>
          <p:cNvPr id="33" name="TextBox 33"/>
          <p:cNvSpPr txBox="1">
            <a:spLocks noChangeArrowheads="1"/>
          </p:cNvSpPr>
          <p:nvPr/>
        </p:nvSpPr>
        <p:spPr bwMode="auto">
          <a:xfrm>
            <a:off x="1006475" y="2089150"/>
            <a:ext cx="555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AU" altLang="en-US" sz="1600" b="1"/>
              <a:t>dust</a:t>
            </a:r>
          </a:p>
        </p:txBody>
      </p:sp>
      <p:sp>
        <p:nvSpPr>
          <p:cNvPr id="34" name="Rectangle 33"/>
          <p:cNvSpPr/>
          <p:nvPr/>
        </p:nvSpPr>
        <p:spPr>
          <a:xfrm>
            <a:off x="-7938" y="1588"/>
            <a:ext cx="9151938"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1939131" y="4130675"/>
            <a:ext cx="1807369" cy="2674938"/>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pic>
        <p:nvPicPr>
          <p:cNvPr id="35" name="Picture 13" descr="M6qMs0a61h94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2799" y="4167188"/>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5"/>
          <p:cNvSpPr txBox="1">
            <a:spLocks noChangeArrowheads="1"/>
          </p:cNvSpPr>
          <p:nvPr/>
        </p:nvSpPr>
        <p:spPr bwMode="auto">
          <a:xfrm>
            <a:off x="1952636" y="5943601"/>
            <a:ext cx="173513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latin typeface="Arial" charset="0"/>
              </a:rPr>
              <a:t>Night Microphysical RGB</a:t>
            </a:r>
          </a:p>
        </p:txBody>
      </p:sp>
      <p:sp>
        <p:nvSpPr>
          <p:cNvPr id="38"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4</a:t>
            </a:r>
            <a:endParaRPr lang="en-AU" altLang="en-US" b="1" dirty="0"/>
          </a:p>
        </p:txBody>
      </p:sp>
    </p:spTree>
    <p:extLst>
      <p:ext uri="{BB962C8B-B14F-4D97-AF65-F5344CB8AC3E}">
        <p14:creationId xmlns:p14="http://schemas.microsoft.com/office/powerpoint/2010/main" val="206520510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2286000"/>
            <a:ext cx="2332037"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468519044"/>
              </p:ext>
            </p:extLst>
          </p:nvPr>
        </p:nvGraphicFramePr>
        <p:xfrm>
          <a:off x="298450" y="4797152"/>
          <a:ext cx="8618537" cy="1751540"/>
        </p:xfrm>
        <a:graphic>
          <a:graphicData uri="http://schemas.openxmlformats.org/drawingml/2006/table">
            <a:tbl>
              <a:tblPr firstRow="1" bandRow="1">
                <a:tableStyleId>{5940675A-B579-460E-94D1-54222C63F5DA}</a:tableStyleId>
              </a:tblPr>
              <a:tblGrid>
                <a:gridCol w="2280851"/>
                <a:gridCol w="2088556"/>
                <a:gridCol w="2304613"/>
                <a:gridCol w="1944517"/>
              </a:tblGrid>
              <a:tr h="350308">
                <a:tc>
                  <a:txBody>
                    <a:bodyPr/>
                    <a:lstStyle/>
                    <a:p>
                      <a:endParaRPr lang="en-AU" sz="1600" dirty="0">
                        <a:solidFill>
                          <a:schemeClr val="tx1"/>
                        </a:solidFill>
                        <a:latin typeface="Calibri" panose="020F0502020204030204" pitchFamily="34" charset="0"/>
                      </a:endParaRPr>
                    </a:p>
                  </a:txBody>
                  <a:tcPr marL="91467" marR="91467" marT="45769" marB="45769"/>
                </a:tc>
                <a:tc>
                  <a:txBody>
                    <a:bodyPr/>
                    <a:lstStyle/>
                    <a:p>
                      <a:r>
                        <a:rPr lang="en-AU" sz="1600" b="1" dirty="0" smtClean="0">
                          <a:solidFill>
                            <a:srgbClr val="FF0000"/>
                          </a:solidFill>
                          <a:latin typeface="Calibri" panose="020F0502020204030204" pitchFamily="34" charset="0"/>
                        </a:rPr>
                        <a:t>RED</a:t>
                      </a:r>
                      <a:r>
                        <a:rPr lang="en-AU" sz="1600" b="1" baseline="0" dirty="0" smtClean="0">
                          <a:solidFill>
                            <a:srgbClr val="FF0000"/>
                          </a:solidFill>
                          <a:latin typeface="Calibri" panose="020F0502020204030204" pitchFamily="34" charset="0"/>
                        </a:rPr>
                        <a:t> (</a:t>
                      </a:r>
                      <a:r>
                        <a:rPr lang="en-AU" sz="1600" b="1" dirty="0" smtClean="0">
                          <a:solidFill>
                            <a:srgbClr val="FF0000"/>
                          </a:solidFill>
                          <a:latin typeface="Calibri" panose="020F0502020204030204" pitchFamily="34" charset="0"/>
                        </a:rPr>
                        <a:t>IR12.0 – IR10.4)</a:t>
                      </a:r>
                      <a:endParaRPr lang="en-AU" sz="1600" b="1" dirty="0">
                        <a:solidFill>
                          <a:srgbClr val="FF0000"/>
                        </a:solidFill>
                        <a:latin typeface="Calibri" panose="020F0502020204030204" pitchFamily="34" charset="0"/>
                      </a:endParaRPr>
                    </a:p>
                  </a:txBody>
                  <a:tcPr marL="91467" marR="91467" marT="45769" marB="45769"/>
                </a:tc>
                <a:tc>
                  <a:txBody>
                    <a:bodyPr/>
                    <a:lstStyle/>
                    <a:p>
                      <a:r>
                        <a:rPr lang="en-AU" sz="1600" b="1" dirty="0" smtClean="0">
                          <a:solidFill>
                            <a:srgbClr val="006600"/>
                          </a:solidFill>
                          <a:latin typeface="Calibri" panose="020F0502020204030204" pitchFamily="34" charset="0"/>
                        </a:rPr>
                        <a:t>GREEN</a:t>
                      </a:r>
                      <a:r>
                        <a:rPr lang="en-AU" sz="1600" b="1" baseline="0" dirty="0" smtClean="0">
                          <a:solidFill>
                            <a:srgbClr val="006600"/>
                          </a:solidFill>
                          <a:latin typeface="Calibri" panose="020F0502020204030204" pitchFamily="34" charset="0"/>
                        </a:rPr>
                        <a:t> (</a:t>
                      </a:r>
                      <a:r>
                        <a:rPr lang="en-AU" sz="1600" b="1" dirty="0" smtClean="0">
                          <a:solidFill>
                            <a:srgbClr val="006600"/>
                          </a:solidFill>
                          <a:latin typeface="Calibri" panose="020F0502020204030204" pitchFamily="34" charset="0"/>
                        </a:rPr>
                        <a:t>IR10.4-NIR3.9)</a:t>
                      </a:r>
                      <a:endParaRPr lang="en-AU" sz="1600" b="1" dirty="0">
                        <a:solidFill>
                          <a:srgbClr val="006600"/>
                        </a:solidFill>
                        <a:latin typeface="Calibri" panose="020F0502020204030204" pitchFamily="34" charset="0"/>
                      </a:endParaRPr>
                    </a:p>
                  </a:txBody>
                  <a:tcPr marL="91467" marR="91467" marT="45769" marB="45769"/>
                </a:tc>
                <a:tc>
                  <a:txBody>
                    <a:bodyPr/>
                    <a:lstStyle/>
                    <a:p>
                      <a:r>
                        <a:rPr lang="en-AU" sz="1600" b="1" dirty="0" smtClean="0">
                          <a:solidFill>
                            <a:srgbClr val="0000CC"/>
                          </a:solidFill>
                          <a:latin typeface="Calibri" panose="020F0502020204030204" pitchFamily="34" charset="0"/>
                        </a:rPr>
                        <a:t>BLUE (C)</a:t>
                      </a:r>
                      <a:r>
                        <a:rPr lang="en-AU" sz="1600" b="1" baseline="0" dirty="0" smtClean="0">
                          <a:solidFill>
                            <a:srgbClr val="0000CC"/>
                          </a:solidFill>
                          <a:latin typeface="Calibri" panose="020F0502020204030204" pitchFamily="34" charset="0"/>
                        </a:rPr>
                        <a:t> (</a:t>
                      </a:r>
                      <a:r>
                        <a:rPr lang="en-AU" sz="1600" b="1" dirty="0" smtClean="0">
                          <a:solidFill>
                            <a:srgbClr val="0000CC"/>
                          </a:solidFill>
                          <a:latin typeface="Calibri" panose="020F0502020204030204" pitchFamily="34" charset="0"/>
                        </a:rPr>
                        <a:t>IR</a:t>
                      </a:r>
                      <a:r>
                        <a:rPr lang="en-AU" sz="1600" b="1" baseline="0" dirty="0" smtClean="0">
                          <a:solidFill>
                            <a:srgbClr val="0000CC"/>
                          </a:solidFill>
                          <a:latin typeface="Calibri" panose="020F0502020204030204" pitchFamily="34" charset="0"/>
                        </a:rPr>
                        <a:t>10.4)</a:t>
                      </a:r>
                      <a:endParaRPr lang="en-AU" sz="1600" b="1" dirty="0">
                        <a:solidFill>
                          <a:srgbClr val="0000CC"/>
                        </a:solidFill>
                        <a:latin typeface="Calibri" panose="020F0502020204030204" pitchFamily="34" charset="0"/>
                      </a:endParaRPr>
                    </a:p>
                  </a:txBody>
                  <a:tcPr marL="91467" marR="91467" marT="45769" marB="45769"/>
                </a:tc>
              </a:tr>
              <a:tr h="350308">
                <a:tc>
                  <a:txBody>
                    <a:bodyPr/>
                    <a:lstStyle/>
                    <a:p>
                      <a:r>
                        <a:rPr lang="en-AU" sz="1600" b="1" dirty="0" smtClean="0">
                          <a:latin typeface="Calibri" panose="020F0502020204030204" pitchFamily="34" charset="0"/>
                        </a:rPr>
                        <a:t>A:</a:t>
                      </a:r>
                      <a:r>
                        <a:rPr lang="en-AU" sz="1600" b="1" baseline="0" dirty="0" smtClean="0">
                          <a:latin typeface="Calibri" panose="020F0502020204030204" pitchFamily="34" charset="0"/>
                        </a:rPr>
                        <a:t> SEVIRI RECIPE</a:t>
                      </a:r>
                      <a:endParaRPr lang="en-AU" sz="1600" b="1" dirty="0">
                        <a:latin typeface="Calibri" panose="020F0502020204030204" pitchFamily="34" charset="0"/>
                      </a:endParaRPr>
                    </a:p>
                  </a:txBody>
                  <a:tcPr marL="91467" marR="91467" marT="45769" marB="45769">
                    <a:solidFill>
                      <a:srgbClr val="FFFF00"/>
                    </a:solidFill>
                  </a:tcPr>
                </a:tc>
                <a:tc>
                  <a:txBody>
                    <a:bodyPr/>
                    <a:lstStyle/>
                    <a:p>
                      <a:r>
                        <a:rPr lang="en-AU" sz="1600" b="1" dirty="0" smtClean="0">
                          <a:solidFill>
                            <a:srgbClr val="FF0000"/>
                          </a:solidFill>
                          <a:latin typeface="Calibri" panose="020F0502020204030204" pitchFamily="34" charset="0"/>
                        </a:rPr>
                        <a:t>-4 to 2</a:t>
                      </a:r>
                      <a:endParaRPr lang="en-AU" sz="1600" b="1" dirty="0">
                        <a:solidFill>
                          <a:srgbClr val="FF0000"/>
                        </a:solidFill>
                        <a:latin typeface="Calibri" panose="020F0502020204030204" pitchFamily="34" charset="0"/>
                      </a:endParaRPr>
                    </a:p>
                  </a:txBody>
                  <a:tcPr marL="91467" marR="91467" marT="45769" marB="45769">
                    <a:solidFill>
                      <a:srgbClr val="FFFF00"/>
                    </a:solidFill>
                  </a:tcPr>
                </a:tc>
                <a:tc>
                  <a:txBody>
                    <a:bodyPr/>
                    <a:lstStyle/>
                    <a:p>
                      <a:r>
                        <a:rPr lang="en-AU" sz="1600" b="1" dirty="0" smtClean="0">
                          <a:solidFill>
                            <a:srgbClr val="006600"/>
                          </a:solidFill>
                          <a:latin typeface="Calibri" panose="020F0502020204030204" pitchFamily="34" charset="0"/>
                        </a:rPr>
                        <a:t>0 to 10</a:t>
                      </a:r>
                      <a:endParaRPr lang="en-AU" sz="1600" b="1" dirty="0">
                        <a:solidFill>
                          <a:srgbClr val="006600"/>
                        </a:solidFill>
                        <a:latin typeface="Calibri" panose="020F0502020204030204" pitchFamily="34" charset="0"/>
                      </a:endParaRPr>
                    </a:p>
                  </a:txBody>
                  <a:tcPr marL="91467" marR="91467" marT="45769" marB="45769">
                    <a:solidFill>
                      <a:srgbClr val="FFFF00"/>
                    </a:solidFill>
                  </a:tcPr>
                </a:tc>
                <a:tc>
                  <a:txBody>
                    <a:bodyPr/>
                    <a:lstStyle/>
                    <a:p>
                      <a:r>
                        <a:rPr lang="en-AU" sz="1600" b="1" dirty="0" smtClean="0">
                          <a:solidFill>
                            <a:srgbClr val="0000CC"/>
                          </a:solidFill>
                          <a:latin typeface="Calibri" panose="020F0502020204030204" pitchFamily="34" charset="0"/>
                        </a:rPr>
                        <a:t>-30 to 20</a:t>
                      </a:r>
                      <a:endParaRPr lang="en-AU" sz="1600" b="1" dirty="0">
                        <a:solidFill>
                          <a:srgbClr val="0000CC"/>
                        </a:solidFill>
                        <a:latin typeface="Calibri" panose="020F0502020204030204" pitchFamily="34" charset="0"/>
                      </a:endParaRPr>
                    </a:p>
                  </a:txBody>
                  <a:tcPr marL="91467" marR="91467" marT="45769" marB="45769">
                    <a:solidFill>
                      <a:srgbClr val="FFFF00"/>
                    </a:solidFill>
                  </a:tcPr>
                </a:tc>
              </a:tr>
              <a:tr h="350308">
                <a:tc>
                  <a:txBody>
                    <a:bodyPr/>
                    <a:lstStyle/>
                    <a:p>
                      <a:r>
                        <a:rPr lang="en-AU" sz="1600" b="1" dirty="0" smtClean="0">
                          <a:latin typeface="Calibri" panose="020F0502020204030204" pitchFamily="34" charset="0"/>
                        </a:rPr>
                        <a:t>B: NCMP-TROP</a:t>
                      </a:r>
                      <a:endParaRPr lang="en-AU" sz="1600" b="1" dirty="0">
                        <a:latin typeface="Calibri" panose="020F0502020204030204" pitchFamily="34" charset="0"/>
                      </a:endParaRPr>
                    </a:p>
                  </a:txBody>
                  <a:tcPr marL="91467" marR="91467" marT="45769" marB="45769">
                    <a:solidFill>
                      <a:srgbClr val="FF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0000"/>
                          </a:solidFill>
                          <a:latin typeface="Calibri" panose="020F0502020204030204" pitchFamily="34" charset="0"/>
                        </a:rPr>
                        <a:t>-4 to 2</a:t>
                      </a:r>
                    </a:p>
                  </a:txBody>
                  <a:tcPr marL="91467" marR="91467" marT="45769" marB="45769">
                    <a:solidFill>
                      <a:srgbClr val="FFFF99"/>
                    </a:solidFill>
                  </a:tcPr>
                </a:tc>
                <a:tc>
                  <a:txBody>
                    <a:bodyPr/>
                    <a:lstStyle/>
                    <a:p>
                      <a:r>
                        <a:rPr lang="en-AU" sz="1600" b="1" dirty="0" smtClean="0">
                          <a:solidFill>
                            <a:srgbClr val="006600"/>
                          </a:solidFill>
                          <a:latin typeface="Calibri" panose="020F0502020204030204" pitchFamily="34" charset="0"/>
                        </a:rPr>
                        <a:t>0 to 5</a:t>
                      </a:r>
                      <a:endParaRPr lang="en-AU" sz="1600" b="1" dirty="0">
                        <a:solidFill>
                          <a:srgbClr val="006600"/>
                        </a:solidFill>
                        <a:latin typeface="Calibri" panose="020F0502020204030204" pitchFamily="34" charset="0"/>
                      </a:endParaRPr>
                    </a:p>
                  </a:txBody>
                  <a:tcPr marL="91467" marR="91467" marT="45769" marB="45769">
                    <a:solidFill>
                      <a:srgbClr val="FFFF99"/>
                    </a:solidFill>
                  </a:tcPr>
                </a:tc>
                <a:tc>
                  <a:txBody>
                    <a:bodyPr/>
                    <a:lstStyle/>
                    <a:p>
                      <a:r>
                        <a:rPr lang="en-AU" sz="1600" b="1" dirty="0" smtClean="0">
                          <a:solidFill>
                            <a:srgbClr val="0000CC"/>
                          </a:solidFill>
                          <a:latin typeface="Calibri" panose="020F0502020204030204" pitchFamily="34" charset="0"/>
                        </a:rPr>
                        <a:t>0 to 27</a:t>
                      </a:r>
                      <a:endParaRPr lang="en-AU" sz="1600" b="1" dirty="0">
                        <a:solidFill>
                          <a:srgbClr val="0000CC"/>
                        </a:solidFill>
                        <a:latin typeface="Calibri" panose="020F0502020204030204" pitchFamily="34" charset="0"/>
                      </a:endParaRPr>
                    </a:p>
                  </a:txBody>
                  <a:tcPr marL="91467" marR="91467" marT="45769" marB="45769">
                    <a:solidFill>
                      <a:srgbClr val="FFFF99"/>
                    </a:solidFill>
                  </a:tcPr>
                </a:tc>
              </a:tr>
              <a:tr h="350308">
                <a:tc>
                  <a:txBody>
                    <a:bodyPr/>
                    <a:lstStyle/>
                    <a:p>
                      <a:r>
                        <a:rPr lang="en-AU" sz="1600" b="1" dirty="0" smtClean="0">
                          <a:latin typeface="Calibri" panose="020F0502020204030204" pitchFamily="34" charset="0"/>
                        </a:rPr>
                        <a:t>C: JMA version 2</a:t>
                      </a:r>
                      <a:endParaRPr lang="en-AU" sz="1600" b="1" dirty="0">
                        <a:latin typeface="Calibri" panose="020F0502020204030204" pitchFamily="34" charset="0"/>
                      </a:endParaRPr>
                    </a:p>
                  </a:txBody>
                  <a:tcPr marL="91467" marR="91467" marT="45769" marB="45769">
                    <a:solidFill>
                      <a:srgbClr val="FF7C8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0000"/>
                          </a:solidFill>
                          <a:latin typeface="Calibri" panose="020F0502020204030204" pitchFamily="34" charset="0"/>
                        </a:rPr>
                        <a:t>-6.7 to 2.6</a:t>
                      </a:r>
                    </a:p>
                  </a:txBody>
                  <a:tcPr marL="91437" marR="91437" marT="45741" marB="45741">
                    <a:solidFill>
                      <a:srgbClr val="FF7C80"/>
                    </a:solidFill>
                  </a:tcPr>
                </a:tc>
                <a:tc>
                  <a:txBody>
                    <a:bodyPr/>
                    <a:lstStyle/>
                    <a:p>
                      <a:r>
                        <a:rPr lang="en-AU" sz="1600" b="1" dirty="0" smtClean="0">
                          <a:solidFill>
                            <a:srgbClr val="006600"/>
                          </a:solidFill>
                          <a:latin typeface="Calibri" panose="020F0502020204030204" pitchFamily="34" charset="0"/>
                        </a:rPr>
                        <a:t>-3.1 to 5.2</a:t>
                      </a:r>
                      <a:endParaRPr lang="en-AU" sz="1600" b="1" dirty="0">
                        <a:solidFill>
                          <a:srgbClr val="006600"/>
                        </a:solidFill>
                        <a:latin typeface="Calibri" panose="020F0502020204030204" pitchFamily="34" charset="0"/>
                      </a:endParaRPr>
                    </a:p>
                  </a:txBody>
                  <a:tcPr marL="91437" marR="91437" marT="45741" marB="45741">
                    <a:solidFill>
                      <a:srgbClr val="FF7C8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00CC"/>
                          </a:solidFill>
                          <a:latin typeface="Calibri" panose="020F0502020204030204" pitchFamily="34" charset="0"/>
                        </a:rPr>
                        <a:t>-29.4 to 19.4</a:t>
                      </a:r>
                    </a:p>
                  </a:txBody>
                  <a:tcPr marL="91437" marR="91437" marT="45741" marB="45741">
                    <a:solidFill>
                      <a:srgbClr val="FF7C80"/>
                    </a:solidFill>
                  </a:tcPr>
                </a:tc>
              </a:tr>
              <a:tr h="350308">
                <a:tc>
                  <a:txBody>
                    <a:bodyPr/>
                    <a:lstStyle/>
                    <a:p>
                      <a:r>
                        <a:rPr lang="en-AU" sz="1600" b="1" dirty="0" smtClean="0">
                          <a:latin typeface="Calibri" panose="020F0502020204030204" pitchFamily="34" charset="0"/>
                        </a:rPr>
                        <a:t>D: TROP</a:t>
                      </a:r>
                      <a:r>
                        <a:rPr lang="en-AU" sz="1600" b="1" baseline="0" dirty="0" smtClean="0">
                          <a:latin typeface="Calibri" panose="020F0502020204030204" pitchFamily="34" charset="0"/>
                        </a:rPr>
                        <a:t> </a:t>
                      </a:r>
                      <a:r>
                        <a:rPr lang="en-AU" sz="1600" b="1" dirty="0" smtClean="0">
                          <a:latin typeface="Calibri" panose="020F0502020204030204" pitchFamily="34" charset="0"/>
                        </a:rPr>
                        <a:t>Hybrid (scaled)</a:t>
                      </a:r>
                      <a:endParaRPr lang="en-AU" sz="1600" b="1" dirty="0">
                        <a:latin typeface="Calibri" panose="020F0502020204030204" pitchFamily="34" charset="0"/>
                      </a:endParaRPr>
                    </a:p>
                  </a:txBody>
                  <a:tcPr marL="91467" marR="91467" marT="45769" marB="45769">
                    <a:solidFill>
                      <a:srgbClr val="FF9999">
                        <a:alpha val="29804"/>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0000"/>
                          </a:solidFill>
                          <a:latin typeface="Calibri" panose="020F0502020204030204" pitchFamily="34" charset="0"/>
                        </a:rPr>
                        <a:t>-6.7 to 2.6</a:t>
                      </a:r>
                    </a:p>
                  </a:txBody>
                  <a:tcPr marL="91467" marR="91467" marT="45769" marB="45769">
                    <a:solidFill>
                      <a:srgbClr val="FF9999">
                        <a:alpha val="29804"/>
                      </a:srgbClr>
                    </a:solidFill>
                  </a:tcPr>
                </a:tc>
                <a:tc>
                  <a:txBody>
                    <a:bodyPr/>
                    <a:lstStyle/>
                    <a:p>
                      <a:r>
                        <a:rPr lang="en-AU" sz="1600" b="1" dirty="0" smtClean="0">
                          <a:solidFill>
                            <a:srgbClr val="006600"/>
                          </a:solidFill>
                          <a:latin typeface="Calibri" panose="020F0502020204030204" pitchFamily="34" charset="0"/>
                        </a:rPr>
                        <a:t>-3.1 to 2.6</a:t>
                      </a:r>
                      <a:endParaRPr lang="en-AU" sz="1600" b="1" dirty="0">
                        <a:solidFill>
                          <a:srgbClr val="006600"/>
                        </a:solidFill>
                        <a:latin typeface="Calibri" panose="020F0502020204030204" pitchFamily="34" charset="0"/>
                      </a:endParaRPr>
                    </a:p>
                  </a:txBody>
                  <a:tcPr marL="91467" marR="91467" marT="45769" marB="45769">
                    <a:solidFill>
                      <a:srgbClr val="FF9999">
                        <a:alpha val="29804"/>
                      </a:srgbClr>
                    </a:solidFill>
                  </a:tcPr>
                </a:tc>
                <a:tc>
                  <a:txBody>
                    <a:bodyPr/>
                    <a:lstStyle/>
                    <a:p>
                      <a:r>
                        <a:rPr lang="en-AU" sz="1600" b="1" dirty="0" smtClean="0">
                          <a:solidFill>
                            <a:srgbClr val="0000CC"/>
                          </a:solidFill>
                          <a:latin typeface="Calibri" panose="020F0502020204030204" pitchFamily="34" charset="0"/>
                        </a:rPr>
                        <a:t>0.6 to 26.4</a:t>
                      </a:r>
                      <a:endParaRPr lang="en-AU" sz="1600" b="1" dirty="0">
                        <a:solidFill>
                          <a:srgbClr val="0000CC"/>
                        </a:solidFill>
                        <a:latin typeface="Calibri" panose="020F0502020204030204" pitchFamily="34" charset="0"/>
                      </a:endParaRPr>
                    </a:p>
                  </a:txBody>
                  <a:tcPr marL="91467" marR="91467" marT="45769" marB="45769">
                    <a:solidFill>
                      <a:srgbClr val="FF9999">
                        <a:alpha val="29804"/>
                      </a:srgbClr>
                    </a:solidFill>
                  </a:tcPr>
                </a:tc>
              </a:tr>
            </a:tbl>
          </a:graphicData>
        </a:graphic>
      </p:graphicFrame>
      <p:sp>
        <p:nvSpPr>
          <p:cNvPr id="8" name="Title 7"/>
          <p:cNvSpPr>
            <a:spLocks noGrp="1"/>
          </p:cNvSpPr>
          <p:nvPr>
            <p:ph type="title"/>
          </p:nvPr>
        </p:nvSpPr>
        <p:spPr>
          <a:xfrm>
            <a:off x="-3175" y="115888"/>
            <a:ext cx="9147175" cy="936625"/>
          </a:xfrm>
        </p:spPr>
        <p:txBody>
          <a:bodyPr rtlCol="0">
            <a:normAutofit fontScale="90000"/>
          </a:bodyPr>
          <a:lstStyle/>
          <a:p>
            <a:pPr eaLnBrk="1" fontAlgn="auto" hangingPunct="1">
              <a:spcAft>
                <a:spcPts val="0"/>
              </a:spcAft>
              <a:defRPr/>
            </a:pPr>
            <a:r>
              <a:rPr lang="en-AU" altLang="en-US" sz="2800" b="1" dirty="0" smtClean="0"/>
              <a:t>Tuning the Night Microphysics RGB </a:t>
            </a:r>
            <a:r>
              <a:rPr lang="en-AU" altLang="en-US" sz="2800" b="1" dirty="0"/>
              <a:t>products by Forecasters and stakeholders to suit local </a:t>
            </a:r>
            <a:r>
              <a:rPr lang="en-AU" altLang="en-US" sz="2800" b="1" dirty="0" smtClean="0"/>
              <a:t>conditions</a:t>
            </a:r>
            <a:endParaRPr lang="en-AU" sz="2800" b="1" dirty="0"/>
          </a:p>
        </p:txBody>
      </p:sp>
      <p:sp>
        <p:nvSpPr>
          <p:cNvPr id="22570" name="Rectangle 21"/>
          <p:cNvSpPr>
            <a:spLocks noChangeArrowheads="1"/>
          </p:cNvSpPr>
          <p:nvPr/>
        </p:nvSpPr>
        <p:spPr bwMode="auto">
          <a:xfrm>
            <a:off x="0" y="1679575"/>
            <a:ext cx="4613275"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600" b="1"/>
              <a:t>Most tuning required in the </a:t>
            </a:r>
            <a:r>
              <a:rPr lang="en-AU" altLang="en-US" sz="1600" b="1">
                <a:solidFill>
                  <a:srgbClr val="FF0000"/>
                </a:solidFill>
              </a:rPr>
              <a:t>Red</a:t>
            </a:r>
            <a:r>
              <a:rPr lang="en-AU" altLang="en-US" sz="1600" b="1"/>
              <a:t> and </a:t>
            </a:r>
            <a:r>
              <a:rPr lang="en-AU" altLang="en-US" sz="1600" b="1">
                <a:solidFill>
                  <a:srgbClr val="336600"/>
                </a:solidFill>
              </a:rPr>
              <a:t>Green</a:t>
            </a:r>
            <a:r>
              <a:rPr lang="en-AU" altLang="en-US" sz="1600" b="1"/>
              <a:t> beams</a:t>
            </a:r>
          </a:p>
        </p:txBody>
      </p:sp>
      <p:pic>
        <p:nvPicPr>
          <p:cNvPr id="22571" name="Picture 4"/>
          <p:cNvPicPr>
            <a:picLocks noChangeAspect="1" noChangeArrowheads="1"/>
          </p:cNvPicPr>
          <p:nvPr/>
        </p:nvPicPr>
        <p:blipFill>
          <a:blip r:embed="rId4">
            <a:extLst>
              <a:ext uri="{28A0092B-C50C-407E-A947-70E740481C1C}">
                <a14:useLocalDpi xmlns:a14="http://schemas.microsoft.com/office/drawing/2010/main" val="0"/>
              </a:ext>
            </a:extLst>
          </a:blip>
          <a:srcRect r="30093"/>
          <a:stretch>
            <a:fillRect/>
          </a:stretch>
        </p:blipFill>
        <p:spPr bwMode="auto">
          <a:xfrm>
            <a:off x="611188" y="1009650"/>
            <a:ext cx="7993062"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72" name="Picture 2" descr="H:\2016stuff\Himawari8stuff\FogWorkshopSydney\NightMicroHimawarivsMeteos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 y="2028825"/>
            <a:ext cx="428466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3"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708150"/>
            <a:ext cx="3644900" cy="5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74" name="Picture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2600" y="2286000"/>
            <a:ext cx="232092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75" name="TextBox 1"/>
          <p:cNvSpPr txBox="1">
            <a:spLocks noChangeArrowheads="1"/>
          </p:cNvSpPr>
          <p:nvPr/>
        </p:nvSpPr>
        <p:spPr bwMode="auto">
          <a:xfrm>
            <a:off x="8801100" y="4230688"/>
            <a:ext cx="3513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latin typeface="Arial" charset="0"/>
              </a:rPr>
              <a:t>D</a:t>
            </a:r>
            <a:endParaRPr lang="en-AU" altLang="en-US" sz="1800" dirty="0">
              <a:latin typeface="Arial" charset="0"/>
            </a:endParaRPr>
          </a:p>
        </p:txBody>
      </p:sp>
      <p:sp>
        <p:nvSpPr>
          <p:cNvPr id="22576" name="TextBox 15"/>
          <p:cNvSpPr txBox="1">
            <a:spLocks noChangeArrowheads="1"/>
          </p:cNvSpPr>
          <p:nvPr/>
        </p:nvSpPr>
        <p:spPr bwMode="auto">
          <a:xfrm>
            <a:off x="6430963" y="4230688"/>
            <a:ext cx="35083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latin typeface="Arial" charset="0"/>
              </a:rPr>
              <a:t>C</a:t>
            </a:r>
            <a:endParaRPr lang="en-AU" altLang="en-US" sz="1800" dirty="0">
              <a:latin typeface="Arial" charset="0"/>
            </a:endParaRPr>
          </a:p>
        </p:txBody>
      </p:sp>
      <p:sp>
        <p:nvSpPr>
          <p:cNvPr id="22577" name="TextBox 16"/>
          <p:cNvSpPr txBox="1">
            <a:spLocks noChangeArrowheads="1"/>
          </p:cNvSpPr>
          <p:nvPr/>
        </p:nvSpPr>
        <p:spPr bwMode="auto">
          <a:xfrm>
            <a:off x="2138363" y="3135313"/>
            <a:ext cx="3381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latin typeface="Arial" charset="0"/>
              </a:rPr>
              <a:t>A</a:t>
            </a:r>
          </a:p>
        </p:txBody>
      </p:sp>
      <p:sp>
        <p:nvSpPr>
          <p:cNvPr id="22578" name="Rectangle 7"/>
          <p:cNvSpPr>
            <a:spLocks noChangeArrowheads="1"/>
          </p:cNvSpPr>
          <p:nvPr/>
        </p:nvSpPr>
        <p:spPr bwMode="auto">
          <a:xfrm>
            <a:off x="0" y="-4763"/>
            <a:ext cx="66632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AU" altLang="ko-KR" sz="1200" dirty="0">
                <a:ea typeface="굴림" pitchFamily="34" charset="-127"/>
              </a:rPr>
              <a:t>METEOSAT images courtesy EUMETSAT, Himawari-8 images courtesy Japan Meteorological </a:t>
            </a:r>
            <a:r>
              <a:rPr lang="en-AU" altLang="ko-KR" sz="1200" dirty="0" smtClean="0">
                <a:ea typeface="굴림" pitchFamily="34" charset="-127"/>
              </a:rPr>
              <a:t>Agency (JMA)</a:t>
            </a:r>
            <a:endParaRPr lang="en-AU" altLang="en-US" sz="1200" dirty="0">
              <a:ea typeface="굴림" pitchFamily="34" charset="-127"/>
            </a:endParaRPr>
          </a:p>
        </p:txBody>
      </p:sp>
      <p:sp>
        <p:nvSpPr>
          <p:cNvPr id="15"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5</a:t>
            </a:r>
            <a:endParaRPr lang="en-AU" altLang="en-US" b="1" dirty="0"/>
          </a:p>
        </p:txBody>
      </p:sp>
    </p:spTree>
    <p:extLst>
      <p:ext uri="{BB962C8B-B14F-4D97-AF65-F5344CB8AC3E}">
        <p14:creationId xmlns:p14="http://schemas.microsoft.com/office/powerpoint/2010/main" val="4281631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67544" y="1412776"/>
            <a:ext cx="8229600" cy="4535834"/>
          </a:xfrm>
        </p:spPr>
        <p:txBody>
          <a:bodyPr>
            <a:normAutofit/>
          </a:bodyPr>
          <a:lstStyle/>
          <a:p>
            <a:pPr marL="0" indent="0" eaLnBrk="1" hangingPunct="1">
              <a:buFontTx/>
              <a:buNone/>
            </a:pPr>
            <a:r>
              <a:rPr lang="en-AU" altLang="en-US" sz="2000" dirty="0" smtClean="0"/>
              <a:t>From correspondence with Jochen Kerkmann, EUMETSAT, there are two versions of the Night Microphysics as used for the SEVIRI instrument data of the METEOSAT Second Generation satellite:  one for Europe (or extra tropics) and one for tropical moist regions, the Night Cloud Microphysics Tropical  (NCMP-TROP). The recipes are given in examples A and B in the preceding </a:t>
            </a:r>
            <a:r>
              <a:rPr lang="en-AU" altLang="en-US" sz="2000" dirty="0" smtClean="0"/>
              <a:t>slide 5.</a:t>
            </a:r>
            <a:endParaRPr lang="en-AU" altLang="en-US" sz="2000" dirty="0" smtClean="0"/>
          </a:p>
          <a:p>
            <a:pPr marL="0" indent="0" eaLnBrk="1" hangingPunct="1">
              <a:buFontTx/>
              <a:buNone/>
            </a:pPr>
            <a:endParaRPr lang="en-AU" altLang="en-US" sz="2000" dirty="0" smtClean="0"/>
          </a:p>
          <a:p>
            <a:pPr marL="0" indent="0" eaLnBrk="1" hangingPunct="1">
              <a:buFontTx/>
              <a:buNone/>
            </a:pPr>
            <a:r>
              <a:rPr lang="en-AU" altLang="en-US" sz="2000" dirty="0" smtClean="0"/>
              <a:t>The recipe for the Night Microphysics RGB product as tuned for Himawari-8 by the Japan Meteorological Agency is given in example C.</a:t>
            </a:r>
          </a:p>
          <a:p>
            <a:pPr marL="0" indent="0" eaLnBrk="1" hangingPunct="1">
              <a:buFontTx/>
              <a:buNone/>
            </a:pPr>
            <a:endParaRPr lang="en-AU" altLang="en-US" sz="2000" dirty="0" smtClean="0"/>
          </a:p>
          <a:p>
            <a:pPr marL="0" indent="0" eaLnBrk="1" hangingPunct="1">
              <a:buFontTx/>
              <a:buNone/>
            </a:pPr>
            <a:r>
              <a:rPr lang="en-AU" altLang="en-US" sz="2000" dirty="0" smtClean="0"/>
              <a:t>Knowing the above recipes we can derive a "first order" approximation of the tropical tuned Night Microphysics RGB product suitable for the Himawari-8 AHI data and this is given in example D.</a:t>
            </a:r>
          </a:p>
        </p:txBody>
      </p:sp>
      <p:sp>
        <p:nvSpPr>
          <p:cNvPr id="21507" name="Title 3"/>
          <p:cNvSpPr>
            <a:spLocks noGrp="1"/>
          </p:cNvSpPr>
          <p:nvPr>
            <p:ph type="title"/>
          </p:nvPr>
        </p:nvSpPr>
        <p:spPr>
          <a:xfrm>
            <a:off x="0" y="116632"/>
            <a:ext cx="9144000" cy="1143000"/>
          </a:xfrm>
        </p:spPr>
        <p:txBody>
          <a:bodyPr/>
          <a:lstStyle/>
          <a:p>
            <a:r>
              <a:rPr lang="en-AU" altLang="en-US" sz="2800" b="1" dirty="0"/>
              <a:t>Tuning the Night Microphysics RGB products by Forecasters and stakeholders to suit local conditions</a:t>
            </a:r>
            <a:endParaRPr lang="en-AU" altLang="en-US" sz="2800" b="1" dirty="0" smtClean="0"/>
          </a:p>
        </p:txBody>
      </p:sp>
      <p:sp>
        <p:nvSpPr>
          <p:cNvPr id="6" name="TextBox 13"/>
          <p:cNvSpPr txBox="1">
            <a:spLocks noChangeArrowheads="1"/>
          </p:cNvSpPr>
          <p:nvPr/>
        </p:nvSpPr>
        <p:spPr bwMode="auto">
          <a:xfrm>
            <a:off x="7097713" y="6342063"/>
            <a:ext cx="20510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800" b="1" dirty="0">
                <a:solidFill>
                  <a:srgbClr val="FF0000"/>
                </a:solidFill>
              </a:rPr>
              <a:t>NOTE SLIDE</a:t>
            </a:r>
          </a:p>
        </p:txBody>
      </p:sp>
    </p:spTree>
    <p:extLst>
      <p:ext uri="{BB962C8B-B14F-4D97-AF65-F5344CB8AC3E}">
        <p14:creationId xmlns:p14="http://schemas.microsoft.com/office/powerpoint/2010/main" val="353048757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main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26288" y="115888"/>
            <a:ext cx="2017712" cy="1697037"/>
          </a:xfrm>
        </p:spPr>
        <p:txBody>
          <a:bodyPr rtlCol="0">
            <a:normAutofit fontScale="90000"/>
          </a:bodyPr>
          <a:lstStyle/>
          <a:p>
            <a:pPr eaLnBrk="1" fontAlgn="auto" hangingPunct="1">
              <a:spcAft>
                <a:spcPts val="0"/>
              </a:spcAft>
              <a:defRPr/>
            </a:pPr>
            <a:r>
              <a:rPr lang="en-AU" sz="3100" b="1" dirty="0" smtClean="0"/>
              <a:t>Northern Territory, </a:t>
            </a:r>
            <a:br>
              <a:rPr lang="en-AU" sz="3100" b="1" dirty="0" smtClean="0"/>
            </a:br>
            <a:r>
              <a:rPr lang="en-AU" sz="2200" dirty="0" smtClean="0"/>
              <a:t>21</a:t>
            </a:r>
            <a:r>
              <a:rPr lang="en-AU" sz="2200" baseline="30000" dirty="0" smtClean="0"/>
              <a:t>st</a:t>
            </a:r>
            <a:r>
              <a:rPr lang="en-AU" sz="2200" dirty="0" smtClean="0"/>
              <a:t> March 2016, 14 – 22UTC</a:t>
            </a:r>
            <a:endParaRPr lang="en-AU" sz="2200" dirty="0"/>
          </a:p>
        </p:txBody>
      </p:sp>
      <p:pic>
        <p:nvPicPr>
          <p:cNvPr id="25604" name="Picture 2" descr="H:\2016stuff\Himawari8stuff\FogWorkshopSydney\TropDomain21stMarch2016\SquallLineCentred\JMAtunedTropSquallCent75ms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356552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descr="H:\2016stuff\Himawari8stuff\FogWorkshopSydney\TropDomain21stMarch2016\SquallLineCentred\TROPtunedTropSquallCent75ms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31750"/>
            <a:ext cx="3525838"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H:\2016stuff\Himawari8stuff\FogWorkshopSydney\TropDomain21stMarch2016\SquallLineCentred\IRandVISTropSquallCent75ms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644900"/>
            <a:ext cx="35655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H:\2016stuff\Himawari8stuff\FogWorkshopSydney\TropDomain21stMarch2016\SquallLineCentred\WyndhamRADARanimation.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70300" y="3644900"/>
            <a:ext cx="34559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12"/>
          <p:cNvSpPr txBox="1">
            <a:spLocks noChangeArrowheads="1"/>
          </p:cNvSpPr>
          <p:nvPr/>
        </p:nvSpPr>
        <p:spPr bwMode="auto">
          <a:xfrm>
            <a:off x="0" y="260350"/>
            <a:ext cx="17399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A: JMA version 2</a:t>
            </a:r>
          </a:p>
        </p:txBody>
      </p:sp>
      <p:sp>
        <p:nvSpPr>
          <p:cNvPr id="25609" name="TextBox 13"/>
          <p:cNvSpPr txBox="1">
            <a:spLocks noChangeArrowheads="1"/>
          </p:cNvSpPr>
          <p:nvPr/>
        </p:nvSpPr>
        <p:spPr bwMode="auto">
          <a:xfrm>
            <a:off x="3635375" y="271463"/>
            <a:ext cx="23891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B: TROP Hybrid (scaled)</a:t>
            </a:r>
          </a:p>
        </p:txBody>
      </p:sp>
      <p:sp>
        <p:nvSpPr>
          <p:cNvPr id="25610" name="TextBox 14"/>
          <p:cNvSpPr txBox="1">
            <a:spLocks noChangeArrowheads="1"/>
          </p:cNvSpPr>
          <p:nvPr/>
        </p:nvSpPr>
        <p:spPr bwMode="auto">
          <a:xfrm>
            <a:off x="0" y="3616325"/>
            <a:ext cx="15367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10.4 micron IR</a:t>
            </a:r>
          </a:p>
        </p:txBody>
      </p:sp>
      <p:sp>
        <p:nvSpPr>
          <p:cNvPr id="25611" name="TextBox 15"/>
          <p:cNvSpPr txBox="1">
            <a:spLocks noChangeArrowheads="1"/>
          </p:cNvSpPr>
          <p:nvPr/>
        </p:nvSpPr>
        <p:spPr bwMode="auto">
          <a:xfrm>
            <a:off x="3635375" y="3659188"/>
            <a:ext cx="18573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Wyndham RADAR</a:t>
            </a:r>
          </a:p>
        </p:txBody>
      </p:sp>
      <p:grpSp>
        <p:nvGrpSpPr>
          <p:cNvPr id="25612" name="Group 17"/>
          <p:cNvGrpSpPr>
            <a:grpSpLocks/>
          </p:cNvGrpSpPr>
          <p:nvPr/>
        </p:nvGrpSpPr>
        <p:grpSpPr bwMode="auto">
          <a:xfrm>
            <a:off x="7229475" y="1824038"/>
            <a:ext cx="1806575" cy="2122487"/>
            <a:chOff x="7596336" y="3340595"/>
            <a:chExt cx="1482701" cy="1815889"/>
          </a:xfrm>
        </p:grpSpPr>
        <p:pic>
          <p:nvPicPr>
            <p:cNvPr id="25619" name="Picture 2"/>
            <p:cNvPicPr>
              <a:picLocks noChangeAspect="1" noChangeArrowheads="1"/>
            </p:cNvPicPr>
            <p:nvPr/>
          </p:nvPicPr>
          <p:blipFill>
            <a:blip r:embed="rId8">
              <a:extLst>
                <a:ext uri="{28A0092B-C50C-407E-A947-70E740481C1C}">
                  <a14:useLocalDpi xmlns:a14="http://schemas.microsoft.com/office/drawing/2010/main" val="0"/>
                </a:ext>
              </a:extLst>
            </a:blip>
            <a:srcRect r="66339"/>
            <a:stretch>
              <a:fillRect/>
            </a:stretch>
          </p:blipFill>
          <p:spPr bwMode="auto">
            <a:xfrm>
              <a:off x="7608284" y="3340595"/>
              <a:ext cx="1176124"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20" name="Picture 3"/>
            <p:cNvPicPr>
              <a:picLocks noChangeAspect="1" noChangeArrowheads="1"/>
            </p:cNvPicPr>
            <p:nvPr/>
          </p:nvPicPr>
          <p:blipFill>
            <a:blip r:embed="rId9">
              <a:extLst>
                <a:ext uri="{28A0092B-C50C-407E-A947-70E740481C1C}">
                  <a14:useLocalDpi xmlns:a14="http://schemas.microsoft.com/office/drawing/2010/main" val="0"/>
                </a:ext>
              </a:extLst>
            </a:blip>
            <a:srcRect t="4736" r="43153" b="-2"/>
            <a:stretch>
              <a:fillRect/>
            </a:stretch>
          </p:blipFill>
          <p:spPr bwMode="auto">
            <a:xfrm>
              <a:off x="7596336" y="4245471"/>
              <a:ext cx="1482701"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21" name="Picture 2"/>
            <p:cNvPicPr>
              <a:picLocks noChangeAspect="1" noChangeArrowheads="1"/>
            </p:cNvPicPr>
            <p:nvPr/>
          </p:nvPicPr>
          <p:blipFill>
            <a:blip r:embed="rId8">
              <a:extLst>
                <a:ext uri="{28A0092B-C50C-407E-A947-70E740481C1C}">
                  <a14:useLocalDpi xmlns:a14="http://schemas.microsoft.com/office/drawing/2010/main" val="0"/>
                </a:ext>
              </a:extLst>
            </a:blip>
            <a:srcRect l="50000" r="8118"/>
            <a:stretch>
              <a:fillRect/>
            </a:stretch>
          </p:blipFill>
          <p:spPr bwMode="auto">
            <a:xfrm>
              <a:off x="7596336" y="3793033"/>
              <a:ext cx="1463429"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22" name="Picture 3"/>
            <p:cNvPicPr>
              <a:picLocks noChangeAspect="1" noChangeArrowheads="1"/>
            </p:cNvPicPr>
            <p:nvPr/>
          </p:nvPicPr>
          <p:blipFill>
            <a:blip r:embed="rId9">
              <a:extLst>
                <a:ext uri="{28A0092B-C50C-407E-A947-70E740481C1C}">
                  <a14:useLocalDpi xmlns:a14="http://schemas.microsoft.com/office/drawing/2010/main" val="0"/>
                </a:ext>
              </a:extLst>
            </a:blip>
            <a:srcRect l="67918" t="4736" b="-2"/>
            <a:stretch>
              <a:fillRect/>
            </a:stretch>
          </p:blipFill>
          <p:spPr bwMode="auto">
            <a:xfrm>
              <a:off x="7596336" y="4689759"/>
              <a:ext cx="83676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613" name="TextBox 5"/>
          <p:cNvSpPr txBox="1">
            <a:spLocks noChangeArrowheads="1"/>
          </p:cNvSpPr>
          <p:nvPr/>
        </p:nvSpPr>
        <p:spPr bwMode="auto">
          <a:xfrm>
            <a:off x="7126288" y="3986213"/>
            <a:ext cx="2017712" cy="2554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b="1" dirty="0">
                <a:solidFill>
                  <a:srgbClr val="FF0000"/>
                </a:solidFill>
              </a:rPr>
              <a:t>Question: </a:t>
            </a:r>
            <a:r>
              <a:rPr lang="en-AU" altLang="en-US" sz="2000" dirty="0"/>
              <a:t>What RGB product do you prefer?</a:t>
            </a:r>
          </a:p>
          <a:p>
            <a:pPr eaLnBrk="1" hangingPunct="1">
              <a:spcBef>
                <a:spcPct val="0"/>
              </a:spcBef>
              <a:buFontTx/>
              <a:buNone/>
            </a:pPr>
            <a:endParaRPr lang="en-AU" altLang="en-US" sz="2000" dirty="0"/>
          </a:p>
          <a:p>
            <a:pPr eaLnBrk="1" hangingPunct="1">
              <a:spcBef>
                <a:spcPct val="0"/>
              </a:spcBef>
              <a:buFontTx/>
              <a:buNone/>
            </a:pPr>
            <a:r>
              <a:rPr lang="en-AU" altLang="en-US" sz="2000" dirty="0"/>
              <a:t>What are the advantages in using the RGB product?</a:t>
            </a:r>
          </a:p>
        </p:txBody>
      </p:sp>
      <p:sp>
        <p:nvSpPr>
          <p:cNvPr id="25614" name="Rectangle 7"/>
          <p:cNvSpPr>
            <a:spLocks noChangeArrowheads="1"/>
          </p:cNvSpPr>
          <p:nvPr/>
        </p:nvSpPr>
        <p:spPr bwMode="auto">
          <a:xfrm>
            <a:off x="7002463" y="4983163"/>
            <a:ext cx="2141537"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radar animation courtesy BOM</a:t>
            </a:r>
            <a:endParaRPr lang="en-AU" altLang="en-US" sz="1200">
              <a:ea typeface="굴림" pitchFamily="34" charset="-127"/>
            </a:endParaRPr>
          </a:p>
        </p:txBody>
      </p:sp>
      <p:sp>
        <p:nvSpPr>
          <p:cNvPr id="25615" name="TextBox 19"/>
          <p:cNvSpPr txBox="1">
            <a:spLocks noChangeArrowheads="1"/>
          </p:cNvSpPr>
          <p:nvPr/>
        </p:nvSpPr>
        <p:spPr bwMode="auto">
          <a:xfrm>
            <a:off x="1009650" y="5029200"/>
            <a:ext cx="1054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dirty="0">
                <a:solidFill>
                  <a:schemeClr val="bg1"/>
                </a:solidFill>
              </a:rPr>
              <a:t>Port Keats</a:t>
            </a:r>
          </a:p>
        </p:txBody>
      </p:sp>
      <p:sp>
        <p:nvSpPr>
          <p:cNvPr id="25616" name="TextBox 20"/>
          <p:cNvSpPr txBox="1">
            <a:spLocks noChangeArrowheads="1"/>
          </p:cNvSpPr>
          <p:nvPr/>
        </p:nvSpPr>
        <p:spPr bwMode="auto">
          <a:xfrm>
            <a:off x="2286000" y="3671888"/>
            <a:ext cx="803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t>Darwin</a:t>
            </a:r>
          </a:p>
        </p:txBody>
      </p:sp>
      <p:sp>
        <p:nvSpPr>
          <p:cNvPr id="25617" name="Rectangle 7"/>
          <p:cNvSpPr>
            <a:spLocks noChangeArrowheads="1"/>
          </p:cNvSpPr>
          <p:nvPr/>
        </p:nvSpPr>
        <p:spPr bwMode="auto">
          <a:xfrm>
            <a:off x="6477000" y="9525"/>
            <a:ext cx="26749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satellite animation courtesy BOM/JMA</a:t>
            </a:r>
            <a:endParaRPr lang="en-AU" altLang="en-US" sz="1200">
              <a:ea typeface="굴림" pitchFamily="34" charset="-127"/>
            </a:endParaRPr>
          </a:p>
        </p:txBody>
      </p:sp>
      <p:sp>
        <p:nvSpPr>
          <p:cNvPr id="22" name="TextBox 21"/>
          <p:cNvSpPr txBox="1"/>
          <p:nvPr/>
        </p:nvSpPr>
        <p:spPr>
          <a:xfrm>
            <a:off x="0" y="6457950"/>
            <a:ext cx="9151938" cy="400050"/>
          </a:xfrm>
          <a:prstGeom prst="rect">
            <a:avLst/>
          </a:prstGeom>
          <a:solidFill>
            <a:srgbClr val="FFFF00"/>
          </a:solidFill>
        </p:spPr>
        <p:txBody>
          <a:bodyPr>
            <a:spAutoFit/>
          </a:bodyPr>
          <a:lstStyle/>
          <a:p>
            <a:pPr algn="ctr">
              <a:spcBef>
                <a:spcPct val="0"/>
              </a:spcBef>
            </a:pPr>
            <a:r>
              <a:rPr lang="en-AU" altLang="en-US" sz="2000" b="1" dirty="0">
                <a:solidFill>
                  <a:srgbClr val="FF0000"/>
                </a:solidFill>
              </a:rPr>
              <a:t>NOTE THESE ARE EMBEDDED ANIMATIONS</a:t>
            </a:r>
          </a:p>
        </p:txBody>
      </p:sp>
      <p:sp>
        <p:nvSpPr>
          <p:cNvPr id="23"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6</a:t>
            </a:r>
            <a:endParaRPr lang="en-AU" altLang="en-US" b="1" dirty="0"/>
          </a:p>
        </p:txBody>
      </p:sp>
    </p:spTree>
    <p:extLst>
      <p:ext uri="{BB962C8B-B14F-4D97-AF65-F5344CB8AC3E}">
        <p14:creationId xmlns:p14="http://schemas.microsoft.com/office/powerpoint/2010/main" val="3438978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2016stuff\RemoteSessionwithUSA23UTC28Nov\TropEnhancedOutflow\TropEnhSquallLineCentred023.jpeg"/>
          <p:cNvPicPr>
            <a:picLocks noChangeAspect="1" noChangeArrowheads="1"/>
          </p:cNvPicPr>
          <p:nvPr/>
        </p:nvPicPr>
        <p:blipFill rotWithShape="1">
          <a:blip r:embed="rId2">
            <a:extLst>
              <a:ext uri="{28A0092B-C50C-407E-A947-70E740481C1C}">
                <a14:useLocalDpi xmlns:a14="http://schemas.microsoft.com/office/drawing/2010/main" val="0"/>
              </a:ext>
            </a:extLst>
          </a:blip>
          <a:srcRect l="22443" r="20822" b="7630"/>
          <a:stretch/>
        </p:blipFill>
        <p:spPr bwMode="auto">
          <a:xfrm>
            <a:off x="3314407" y="-13706"/>
            <a:ext cx="3162593" cy="34169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H:\2016stuff\RemoteSessionwithUSA23UTC28Nov\TropEnhancedOutflow\TropEnhSquallLineCentred017.jpeg"/>
          <p:cNvPicPr>
            <a:picLocks noChangeAspect="1" noChangeArrowheads="1"/>
          </p:cNvPicPr>
          <p:nvPr/>
        </p:nvPicPr>
        <p:blipFill rotWithShape="1">
          <a:blip r:embed="rId3">
            <a:extLst>
              <a:ext uri="{28A0092B-C50C-407E-A947-70E740481C1C}">
                <a14:useLocalDpi xmlns:a14="http://schemas.microsoft.com/office/drawing/2010/main" val="0"/>
              </a:ext>
            </a:extLst>
          </a:blip>
          <a:srcRect l="22688" r="20886" b="8114"/>
          <a:stretch/>
        </p:blipFill>
        <p:spPr bwMode="auto">
          <a:xfrm>
            <a:off x="54149" y="-2722"/>
            <a:ext cx="3149699" cy="3403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p:cNvSpPr txBox="1">
            <a:spLocks noChangeArrowheads="1"/>
          </p:cNvSpPr>
          <p:nvPr/>
        </p:nvSpPr>
        <p:spPr bwMode="auto">
          <a:xfrm>
            <a:off x="0" y="9525"/>
            <a:ext cx="7970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17UTC</a:t>
            </a:r>
            <a:endParaRPr lang="en-AU" altLang="en-US" sz="1800" dirty="0"/>
          </a:p>
        </p:txBody>
      </p:sp>
      <p:grpSp>
        <p:nvGrpSpPr>
          <p:cNvPr id="8" name="Group 17"/>
          <p:cNvGrpSpPr>
            <a:grpSpLocks/>
          </p:cNvGrpSpPr>
          <p:nvPr/>
        </p:nvGrpSpPr>
        <p:grpSpPr bwMode="auto">
          <a:xfrm>
            <a:off x="6941344" y="1824038"/>
            <a:ext cx="1806575" cy="2122487"/>
            <a:chOff x="7596336" y="3340595"/>
            <a:chExt cx="1482701" cy="1815889"/>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r="66339"/>
            <a:stretch>
              <a:fillRect/>
            </a:stretch>
          </p:blipFill>
          <p:spPr bwMode="auto">
            <a:xfrm>
              <a:off x="7608284" y="3340595"/>
              <a:ext cx="1176124"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t="4736" r="43153" b="-2"/>
            <a:stretch>
              <a:fillRect/>
            </a:stretch>
          </p:blipFill>
          <p:spPr bwMode="auto">
            <a:xfrm>
              <a:off x="7596336" y="4245471"/>
              <a:ext cx="1482701"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l="50000" r="8118"/>
            <a:stretch>
              <a:fillRect/>
            </a:stretch>
          </p:blipFill>
          <p:spPr bwMode="auto">
            <a:xfrm>
              <a:off x="7596336" y="3793033"/>
              <a:ext cx="1463429"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l="67918" t="4736" b="-2"/>
            <a:stretch>
              <a:fillRect/>
            </a:stretch>
          </p:blipFill>
          <p:spPr bwMode="auto">
            <a:xfrm>
              <a:off x="7596336" y="4689759"/>
              <a:ext cx="83676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5"/>
          <p:cNvSpPr txBox="1">
            <a:spLocks noChangeArrowheads="1"/>
          </p:cNvSpPr>
          <p:nvPr/>
        </p:nvSpPr>
        <p:spPr bwMode="auto">
          <a:xfrm>
            <a:off x="6573710" y="4025789"/>
            <a:ext cx="2411760"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dirty="0" smtClean="0"/>
              <a:t>Monitoring of the storm outflow / gust front  and the development of secondary convection using the Night Microphysics RGB product </a:t>
            </a:r>
            <a:endParaRPr lang="en-AU" altLang="en-US" sz="2000" dirty="0"/>
          </a:p>
        </p:txBody>
      </p:sp>
      <p:sp>
        <p:nvSpPr>
          <p:cNvPr id="14" name="Rectangle 7"/>
          <p:cNvSpPr>
            <a:spLocks noChangeArrowheads="1"/>
          </p:cNvSpPr>
          <p:nvPr/>
        </p:nvSpPr>
        <p:spPr bwMode="auto">
          <a:xfrm>
            <a:off x="6477000" y="9525"/>
            <a:ext cx="26749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ko-KR" sz="1200">
                <a:ea typeface="굴림" pitchFamily="34" charset="-127"/>
              </a:rPr>
              <a:t>satellite animation courtesy BOM/JMA</a:t>
            </a:r>
            <a:endParaRPr lang="en-AU" altLang="en-US" sz="1200">
              <a:ea typeface="굴림" pitchFamily="34" charset="-127"/>
            </a:endParaRPr>
          </a:p>
        </p:txBody>
      </p:sp>
      <p:sp>
        <p:nvSpPr>
          <p:cNvPr id="17" name="Title 1"/>
          <p:cNvSpPr>
            <a:spLocks noGrp="1"/>
          </p:cNvSpPr>
          <p:nvPr>
            <p:ph type="title"/>
          </p:nvPr>
        </p:nvSpPr>
        <p:spPr>
          <a:xfrm>
            <a:off x="6477000" y="115888"/>
            <a:ext cx="2667000" cy="1697037"/>
          </a:xfrm>
        </p:spPr>
        <p:txBody>
          <a:bodyPr rtlCol="0">
            <a:normAutofit fontScale="90000"/>
          </a:bodyPr>
          <a:lstStyle/>
          <a:p>
            <a:pPr eaLnBrk="1" fontAlgn="auto" hangingPunct="1">
              <a:spcAft>
                <a:spcPts val="0"/>
              </a:spcAft>
              <a:defRPr/>
            </a:pPr>
            <a:r>
              <a:rPr lang="en-AU" sz="3100" b="1" dirty="0" smtClean="0"/>
              <a:t>Northern Territory, </a:t>
            </a:r>
            <a:br>
              <a:rPr lang="en-AU" sz="3100" b="1" dirty="0" smtClean="0"/>
            </a:br>
            <a:r>
              <a:rPr lang="en-AU" sz="2200" dirty="0" smtClean="0"/>
              <a:t>21</a:t>
            </a:r>
            <a:r>
              <a:rPr lang="en-AU" sz="2200" baseline="30000" dirty="0" smtClean="0"/>
              <a:t>st</a:t>
            </a:r>
            <a:r>
              <a:rPr lang="en-AU" sz="2200" dirty="0" smtClean="0"/>
              <a:t> March 2016, 17 – 20UTC</a:t>
            </a:r>
            <a:endParaRPr lang="en-AU" sz="2200" dirty="0"/>
          </a:p>
        </p:txBody>
      </p:sp>
      <p:pic>
        <p:nvPicPr>
          <p:cNvPr id="18" name="Picture 2" descr="H:\2016stuff\RemoteSessionwithUSA23UTC28Nov\TropEnhancedOutflow\TropEnhSquallLineCentred034.jpeg"/>
          <p:cNvPicPr>
            <a:picLocks noChangeAspect="1" noChangeArrowheads="1"/>
          </p:cNvPicPr>
          <p:nvPr/>
        </p:nvPicPr>
        <p:blipFill rotWithShape="1">
          <a:blip r:embed="rId6">
            <a:extLst>
              <a:ext uri="{28A0092B-C50C-407E-A947-70E740481C1C}">
                <a14:useLocalDpi xmlns:a14="http://schemas.microsoft.com/office/drawing/2010/main" val="0"/>
              </a:ext>
            </a:extLst>
          </a:blip>
          <a:srcRect l="22863" r="20219" b="7313"/>
          <a:stretch/>
        </p:blipFill>
        <p:spPr bwMode="auto">
          <a:xfrm>
            <a:off x="3314408" y="3440349"/>
            <a:ext cx="3162592" cy="34176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2016stuff\RemoteSessionwithUSA23UTC28Nov\TropEnhancedOutflow\TropEnhSquallLineCentred029.jpeg"/>
          <p:cNvPicPr>
            <a:picLocks noChangeAspect="1" noChangeArrowheads="1"/>
          </p:cNvPicPr>
          <p:nvPr/>
        </p:nvPicPr>
        <p:blipFill rotWithShape="1">
          <a:blip r:embed="rId7">
            <a:extLst>
              <a:ext uri="{28A0092B-C50C-407E-A947-70E740481C1C}">
                <a14:useLocalDpi xmlns:a14="http://schemas.microsoft.com/office/drawing/2010/main" val="0"/>
              </a:ext>
            </a:extLst>
          </a:blip>
          <a:srcRect l="22592" r="20934" b="7659"/>
          <a:stretch/>
        </p:blipFill>
        <p:spPr bwMode="auto">
          <a:xfrm>
            <a:off x="54148" y="3440349"/>
            <a:ext cx="3149699" cy="34176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2"/>
          <p:cNvSpPr txBox="1">
            <a:spLocks noChangeArrowheads="1"/>
          </p:cNvSpPr>
          <p:nvPr/>
        </p:nvSpPr>
        <p:spPr bwMode="auto">
          <a:xfrm>
            <a:off x="3314408" y="9525"/>
            <a:ext cx="7970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18UTC</a:t>
            </a:r>
            <a:endParaRPr lang="en-AU" altLang="en-US" sz="1800" dirty="0"/>
          </a:p>
        </p:txBody>
      </p:sp>
      <p:sp>
        <p:nvSpPr>
          <p:cNvPr id="21" name="TextBox 12"/>
          <p:cNvSpPr txBox="1">
            <a:spLocks noChangeArrowheads="1"/>
          </p:cNvSpPr>
          <p:nvPr/>
        </p:nvSpPr>
        <p:spPr bwMode="auto">
          <a:xfrm>
            <a:off x="38426" y="3454089"/>
            <a:ext cx="7970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19UTC</a:t>
            </a:r>
            <a:endParaRPr lang="en-AU" altLang="en-US" sz="1800" dirty="0"/>
          </a:p>
        </p:txBody>
      </p:sp>
      <p:sp>
        <p:nvSpPr>
          <p:cNvPr id="22" name="TextBox 12"/>
          <p:cNvSpPr txBox="1">
            <a:spLocks noChangeArrowheads="1"/>
          </p:cNvSpPr>
          <p:nvPr/>
        </p:nvSpPr>
        <p:spPr bwMode="auto">
          <a:xfrm>
            <a:off x="3314408" y="3444564"/>
            <a:ext cx="7970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20UTC</a:t>
            </a:r>
            <a:endParaRPr lang="en-AU" altLang="en-US" sz="1800" dirty="0"/>
          </a:p>
        </p:txBody>
      </p:sp>
      <p:sp>
        <p:nvSpPr>
          <p:cNvPr id="23"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7</a:t>
            </a:r>
            <a:endParaRPr lang="en-AU" altLang="en-US" b="1" dirty="0"/>
          </a:p>
        </p:txBody>
      </p:sp>
    </p:spTree>
    <p:extLst>
      <p:ext uri="{BB962C8B-B14F-4D97-AF65-F5344CB8AC3E}">
        <p14:creationId xmlns:p14="http://schemas.microsoft.com/office/powerpoint/2010/main" val="692702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H:\2016stuff\RegionalFocusGroupMeetings2016\April2016\CentralIndonesiaTuning\CentralIndonesiaIR13UTC9April.jpg"/>
          <p:cNvPicPr>
            <a:picLocks noChangeAspect="1" noChangeArrowheads="1"/>
          </p:cNvPicPr>
          <p:nvPr/>
        </p:nvPicPr>
        <p:blipFill>
          <a:blip r:embed="rId3">
            <a:extLst>
              <a:ext uri="{28A0092B-C50C-407E-A947-70E740481C1C}">
                <a14:useLocalDpi xmlns:a14="http://schemas.microsoft.com/office/drawing/2010/main" val="0"/>
              </a:ext>
            </a:extLst>
          </a:blip>
          <a:srcRect l="14108" t="6866" r="24831" b="15138"/>
          <a:stretch>
            <a:fillRect/>
          </a:stretch>
        </p:blipFill>
        <p:spPr bwMode="auto">
          <a:xfrm>
            <a:off x="4568825" y="1201738"/>
            <a:ext cx="4605338"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H:\2016stuff\RegionalFocusGroupMeetings2016\April2016\CentralIndonesiaTuning\CentralIndonesiaTROPNMRGBafterTemp7I.jpg"/>
          <p:cNvPicPr>
            <a:picLocks noChangeAspect="1" noChangeArrowheads="1"/>
          </p:cNvPicPr>
          <p:nvPr/>
        </p:nvPicPr>
        <p:blipFill>
          <a:blip r:embed="rId4">
            <a:extLst>
              <a:ext uri="{28A0092B-C50C-407E-A947-70E740481C1C}">
                <a14:useLocalDpi xmlns:a14="http://schemas.microsoft.com/office/drawing/2010/main" val="0"/>
              </a:ext>
            </a:extLst>
          </a:blip>
          <a:srcRect l="10214" t="7420" r="28906" b="14114"/>
          <a:stretch>
            <a:fillRect/>
          </a:stretch>
        </p:blipFill>
        <p:spPr bwMode="auto">
          <a:xfrm>
            <a:off x="0" y="1220788"/>
            <a:ext cx="459740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itle 1"/>
          <p:cNvSpPr>
            <a:spLocks noGrp="1"/>
          </p:cNvSpPr>
          <p:nvPr>
            <p:ph type="title"/>
          </p:nvPr>
        </p:nvSpPr>
        <p:spPr>
          <a:xfrm>
            <a:off x="76200" y="76200"/>
            <a:ext cx="8991600" cy="1143000"/>
          </a:xfrm>
        </p:spPr>
        <p:txBody>
          <a:bodyPr/>
          <a:lstStyle/>
          <a:p>
            <a:pPr eaLnBrk="1" hangingPunct="1"/>
            <a:r>
              <a:rPr lang="en-AU" altLang="en-US" sz="2800" b="1" dirty="0" smtClean="0"/>
              <a:t>Interpreting the Tropical tuned Night Microphysics RGB product – Central Indonesian region</a:t>
            </a:r>
            <a:r>
              <a:rPr lang="en-AU" altLang="en-US" sz="2800" dirty="0" smtClean="0"/>
              <a:t> </a:t>
            </a:r>
            <a:r>
              <a:rPr lang="en-AU" altLang="en-US" sz="2000" dirty="0" smtClean="0"/>
              <a:t>13UTC 9</a:t>
            </a:r>
            <a:r>
              <a:rPr lang="en-AU" altLang="en-US" sz="2000" baseline="30000" dirty="0" smtClean="0"/>
              <a:t>th</a:t>
            </a:r>
            <a:r>
              <a:rPr lang="en-AU" altLang="en-US" sz="2000" dirty="0" smtClean="0"/>
              <a:t> April 2016</a:t>
            </a:r>
          </a:p>
        </p:txBody>
      </p:sp>
      <p:pic>
        <p:nvPicPr>
          <p:cNvPr id="23558" name="Picture 4"/>
          <p:cNvPicPr>
            <a:picLocks noChangeAspect="1" noChangeArrowheads="1"/>
          </p:cNvPicPr>
          <p:nvPr/>
        </p:nvPicPr>
        <p:blipFill>
          <a:blip r:embed="rId5">
            <a:extLst>
              <a:ext uri="{28A0092B-C50C-407E-A947-70E740481C1C}">
                <a14:useLocalDpi xmlns:a14="http://schemas.microsoft.com/office/drawing/2010/main" val="0"/>
              </a:ext>
            </a:extLst>
          </a:blip>
          <a:srcRect r="30093"/>
          <a:stretch>
            <a:fillRect/>
          </a:stretch>
        </p:blipFill>
        <p:spPr bwMode="auto">
          <a:xfrm>
            <a:off x="533400" y="5257800"/>
            <a:ext cx="7993063" cy="66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9" name="TextBox 6"/>
          <p:cNvSpPr txBox="1">
            <a:spLocks noChangeArrowheads="1"/>
          </p:cNvSpPr>
          <p:nvPr/>
        </p:nvSpPr>
        <p:spPr bwMode="auto">
          <a:xfrm>
            <a:off x="-19050" y="1220788"/>
            <a:ext cx="2657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a:t>Night Microphysics RGB</a:t>
            </a:r>
          </a:p>
        </p:txBody>
      </p:sp>
      <p:sp>
        <p:nvSpPr>
          <p:cNvPr id="23560" name="TextBox 7"/>
          <p:cNvSpPr txBox="1">
            <a:spLocks noChangeArrowheads="1"/>
          </p:cNvSpPr>
          <p:nvPr/>
        </p:nvSpPr>
        <p:spPr bwMode="auto">
          <a:xfrm>
            <a:off x="4603750" y="1200150"/>
            <a:ext cx="16859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a:t>10.4 micron IR</a:t>
            </a:r>
          </a:p>
        </p:txBody>
      </p:sp>
      <p:sp>
        <p:nvSpPr>
          <p:cNvPr id="23561" name="Rectangle 3"/>
          <p:cNvSpPr>
            <a:spLocks noChangeArrowheads="1"/>
          </p:cNvSpPr>
          <p:nvPr/>
        </p:nvSpPr>
        <p:spPr bwMode="auto">
          <a:xfrm>
            <a:off x="228600" y="6019800"/>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2000" b="1">
                <a:solidFill>
                  <a:srgbClr val="FF0000"/>
                </a:solidFill>
              </a:rPr>
              <a:t>Question: </a:t>
            </a:r>
            <a:r>
              <a:rPr lang="en-AU" altLang="en-US" sz="2000"/>
              <a:t>Any unexpected colours in the RGB product that do not match the EUMETSAT RGB palette?</a:t>
            </a:r>
          </a:p>
        </p:txBody>
      </p:sp>
      <p:sp>
        <p:nvSpPr>
          <p:cNvPr id="23562" name="TextBox 12"/>
          <p:cNvSpPr txBox="1">
            <a:spLocks noChangeArrowheads="1"/>
          </p:cNvSpPr>
          <p:nvPr/>
        </p:nvSpPr>
        <p:spPr bwMode="auto">
          <a:xfrm>
            <a:off x="6207125" y="6598655"/>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images courtesy BOM/JMA</a:t>
            </a:r>
          </a:p>
        </p:txBody>
      </p:sp>
      <p:sp>
        <p:nvSpPr>
          <p:cNvPr id="23563" name="TextBox 1"/>
          <p:cNvSpPr txBox="1">
            <a:spLocks noChangeArrowheads="1"/>
          </p:cNvSpPr>
          <p:nvPr/>
        </p:nvSpPr>
        <p:spPr bwMode="auto">
          <a:xfrm>
            <a:off x="136525" y="4402138"/>
            <a:ext cx="793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solidFill>
                  <a:srgbClr val="FFFF00"/>
                </a:solidFill>
              </a:rPr>
              <a:t>Jakarta</a:t>
            </a:r>
          </a:p>
        </p:txBody>
      </p:sp>
      <p:sp>
        <p:nvSpPr>
          <p:cNvPr id="23564" name="TextBox 11"/>
          <p:cNvSpPr txBox="1">
            <a:spLocks noChangeArrowheads="1"/>
          </p:cNvSpPr>
          <p:nvPr/>
        </p:nvSpPr>
        <p:spPr bwMode="auto">
          <a:xfrm>
            <a:off x="4800600" y="4402138"/>
            <a:ext cx="792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600" b="1"/>
              <a:t>Jakarta</a:t>
            </a:r>
          </a:p>
        </p:txBody>
      </p:sp>
      <p:sp>
        <p:nvSpPr>
          <p:cNvPr id="13" name="TextBox 2"/>
          <p:cNvSpPr txBox="1">
            <a:spLocks noChangeArrowheads="1"/>
          </p:cNvSpPr>
          <p:nvPr/>
        </p:nvSpPr>
        <p:spPr bwMode="auto">
          <a:xfrm>
            <a:off x="8340725" y="6524625"/>
            <a:ext cx="814388" cy="368300"/>
          </a:xfrm>
          <a:prstGeom prst="rect">
            <a:avLst/>
          </a:prstGeom>
          <a:solidFill>
            <a:schemeClr val="bg1"/>
          </a:solidFill>
          <a:ln>
            <a:noFill/>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AU" altLang="en-US" b="1" dirty="0"/>
              <a:t>Slide </a:t>
            </a:r>
            <a:r>
              <a:rPr lang="en-AU" altLang="en-US" b="1" dirty="0" smtClean="0"/>
              <a:t>8</a:t>
            </a:r>
            <a:endParaRPr lang="en-AU" altLang="en-US" b="1" dirty="0"/>
          </a:p>
        </p:txBody>
      </p:sp>
    </p:spTree>
    <p:extLst>
      <p:ext uri="{BB962C8B-B14F-4D97-AF65-F5344CB8AC3E}">
        <p14:creationId xmlns:p14="http://schemas.microsoft.com/office/powerpoint/2010/main" val="399328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2020</TotalTime>
  <Words>3119</Words>
  <Application>Microsoft Office PowerPoint</Application>
  <PresentationFormat>On-screen Show (4:3)</PresentationFormat>
  <Paragraphs>397</Paragraphs>
  <Slides>35</Slides>
  <Notes>8</Notes>
  <HiddenSlides>9</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Applying existing and new RGB products to Himawari-8 data.  Collaborative meeting between BOM, JMA and NOAA, November 2016</vt:lpstr>
      <vt:lpstr>Contents of this session</vt:lpstr>
      <vt:lpstr>RGB products for Operational Forecasting – WMO/EUMETSAT recommendation</vt:lpstr>
      <vt:lpstr>RGB products for Operational Forecasting – WMO/EUMETSAT recommendation</vt:lpstr>
      <vt:lpstr>Tuning the Night Microphysics RGB products by Forecasters and stakeholders to suit local conditions</vt:lpstr>
      <vt:lpstr>Tuning the Night Microphysics RGB products by Forecasters and stakeholders to suit local conditions</vt:lpstr>
      <vt:lpstr>Northern Territory,  21st March 2016, 14 – 22UTC</vt:lpstr>
      <vt:lpstr>Northern Territory,  21st March 2016, 17 – 20UTC</vt:lpstr>
      <vt:lpstr>Interpreting the Tropical tuned Night Microphysics RGB product – Central Indonesian region 13UTC 9th April 2016</vt:lpstr>
      <vt:lpstr>Interpreting the Tropical tuned Night Microphysics RGB product – Central Indonesian region 13UTC 9th April 2016</vt:lpstr>
      <vt:lpstr>Forecaster Display - Adapting the Night Microphysics RGB product to the tropics Courtesy Rebecca Patrick NTRO </vt:lpstr>
      <vt:lpstr>Explaining the GEOCAT GOES-R fog/low cloud algorithm  (Calvert and Pavolonis NOAA NESDIS STAR)</vt:lpstr>
      <vt:lpstr>Forecaster Display - Himawari-8 Night-Microphysics RGB product, Melbourne region (19UTC 29th Feb 2016)</vt:lpstr>
      <vt:lpstr>Forecaster Display – the transition of the Night Microphysics RGB into visible imagery (Bureau of Meteorology West Australian Regional Office development led by C.Stuart)</vt:lpstr>
      <vt:lpstr>Summary - Bureau Forecaster feedback regarding the use of the Night Microphysics RGB product (1)</vt:lpstr>
      <vt:lpstr>Summary - Bureau Forecaster feedback regarding the use of the Night Microphysics RGB product (2)</vt:lpstr>
      <vt:lpstr>RGB products for Operational Forecasting – WMO/EUMETSAT recommendation</vt:lpstr>
      <vt:lpstr>The Sandwich Product and the Day Convection RGB product</vt:lpstr>
      <vt:lpstr>The Sandwich Product (M.Setvak CHI) http://oiswww.eumetsat.org/WEBOPS/iotm/iotm/20090923_convection/20090923_convection.html </vt:lpstr>
      <vt:lpstr>The Sandwich Product / Day Convection RGB product</vt:lpstr>
      <vt:lpstr>Storm-Top Features identified in high resolution satellite data Australian Vlab CoE Regional Focus Group meeting of January 2016 http://www.virtuallab.bom.gov.au/archive/regional-focus-group-recordings/</vt:lpstr>
      <vt:lpstr>Storms, northwest Australia, 17th January 2016  (Himawari-8 10 minute data)</vt:lpstr>
      <vt:lpstr>Tuning the Day Convective RGB product for a lower tropopause, Severe Storms New South Wales, 24th August 2015</vt:lpstr>
      <vt:lpstr>Forecaster Display – combining a number of products (feedback from AOMSUC-7 and BOM/JMA/NOAA 29Nov meeting)</vt:lpstr>
      <vt:lpstr>Summary - feedback regarding the use of the Day Convection RGB product and the Sandwich Product (1)</vt:lpstr>
      <vt:lpstr>Summary - feedback regarding the use of the Day Convection RGB product and the Sandwich Product (2)</vt:lpstr>
      <vt:lpstr>RGB products for Operational Forecasting – WMO/EUMETSAT recommendation</vt:lpstr>
      <vt:lpstr>Processing of the Himawari-8 data – the Dust RGB</vt:lpstr>
      <vt:lpstr>China dust storm, Dust RGB, 18-19 Feb 2016</vt:lpstr>
      <vt:lpstr>Comparing various products for a weak dust plume (northwestern Australia, 4 March 2016)</vt:lpstr>
      <vt:lpstr>Comparing various products for a weak dust plume (northwestern Australia, 4 March 2016)</vt:lpstr>
      <vt:lpstr>Some work conducted by the Korea Meteorological Administration</vt:lpstr>
      <vt:lpstr>Summary - feedback regarding the use of the Dust RGB product (1)</vt:lpstr>
      <vt:lpstr>Summary - feedback regarding the use of the Dust RGB product (2)</vt:lpstr>
      <vt:lpstr>Summary</vt:lpstr>
    </vt:vector>
  </TitlesOfParts>
  <Company>Bureau of Meteorology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 for US remote session</dc:title>
  <dc:creator>Bodo Zeschke</dc:creator>
  <cp:lastModifiedBy>Bodo Zeschke</cp:lastModifiedBy>
  <cp:revision>121</cp:revision>
  <cp:lastPrinted>2016-11-14T07:47:58Z</cp:lastPrinted>
  <dcterms:created xsi:type="dcterms:W3CDTF">2016-11-14T05:02:33Z</dcterms:created>
  <dcterms:modified xsi:type="dcterms:W3CDTF">2016-11-30T01:08:15Z</dcterms:modified>
</cp:coreProperties>
</file>