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2"/>
  </p:notesMasterIdLst>
  <p:sldIdLst>
    <p:sldId id="265" r:id="rId2"/>
    <p:sldId id="266" r:id="rId3"/>
    <p:sldId id="257" r:id="rId4"/>
    <p:sldId id="267" r:id="rId5"/>
    <p:sldId id="268" r:id="rId6"/>
    <p:sldId id="259" r:id="rId7"/>
    <p:sldId id="260" r:id="rId8"/>
    <p:sldId id="261" r:id="rId9"/>
    <p:sldId id="262" r:id="rId10"/>
    <p:sldId id="264" r:id="rId11"/>
  </p:sldIdLst>
  <p:sldSz cx="9144000" cy="6858000" type="screen4x3"/>
  <p:notesSz cx="6858000" cy="9144000"/>
  <p:defaultTextStyle>
    <a:defPPr>
      <a:defRPr lang="en-US"/>
    </a:defPPr>
    <a:lvl1pPr algn="l" defTabSz="457200" rtl="0" fontAlgn="base">
      <a:spcBef>
        <a:spcPct val="0"/>
      </a:spcBef>
      <a:spcAft>
        <a:spcPct val="0"/>
      </a:spcAft>
      <a:defRPr sz="1400" kern="1200">
        <a:solidFill>
          <a:schemeClr val="tx1"/>
        </a:solidFill>
        <a:latin typeface="Arial" charset="0"/>
        <a:ea typeface="+mn-ea"/>
        <a:cs typeface="Arial" charset="0"/>
      </a:defRPr>
    </a:lvl1pPr>
    <a:lvl2pPr marL="457200" algn="l" defTabSz="457200" rtl="0" fontAlgn="base">
      <a:spcBef>
        <a:spcPct val="0"/>
      </a:spcBef>
      <a:spcAft>
        <a:spcPct val="0"/>
      </a:spcAft>
      <a:defRPr sz="1400" kern="1200">
        <a:solidFill>
          <a:schemeClr val="tx1"/>
        </a:solidFill>
        <a:latin typeface="Arial" charset="0"/>
        <a:ea typeface="+mn-ea"/>
        <a:cs typeface="Arial" charset="0"/>
      </a:defRPr>
    </a:lvl2pPr>
    <a:lvl3pPr marL="914400" algn="l" defTabSz="457200" rtl="0" fontAlgn="base">
      <a:spcBef>
        <a:spcPct val="0"/>
      </a:spcBef>
      <a:spcAft>
        <a:spcPct val="0"/>
      </a:spcAft>
      <a:defRPr sz="1400" kern="1200">
        <a:solidFill>
          <a:schemeClr val="tx1"/>
        </a:solidFill>
        <a:latin typeface="Arial" charset="0"/>
        <a:ea typeface="+mn-ea"/>
        <a:cs typeface="Arial" charset="0"/>
      </a:defRPr>
    </a:lvl3pPr>
    <a:lvl4pPr marL="1371600" algn="l" defTabSz="457200" rtl="0" fontAlgn="base">
      <a:spcBef>
        <a:spcPct val="0"/>
      </a:spcBef>
      <a:spcAft>
        <a:spcPct val="0"/>
      </a:spcAft>
      <a:defRPr sz="1400" kern="1200">
        <a:solidFill>
          <a:schemeClr val="tx1"/>
        </a:solidFill>
        <a:latin typeface="Arial" charset="0"/>
        <a:ea typeface="+mn-ea"/>
        <a:cs typeface="Arial" charset="0"/>
      </a:defRPr>
    </a:lvl4pPr>
    <a:lvl5pPr marL="1828800" algn="l" defTabSz="457200"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15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AEF247E-2697-4E18-BB56-3A0875EC5EDC}" type="datetimeFigureOut">
              <a:rPr lang="en-ZA"/>
              <a:pPr>
                <a:defRPr/>
              </a:pPr>
              <a:t>2013/07/30</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cs typeface="Arial" panose="020B0604020202020204" pitchFamily="34" charset="0"/>
              </a:defRPr>
            </a:lvl1pPr>
          </a:lstStyle>
          <a:p>
            <a:pPr>
              <a:defRPr/>
            </a:pPr>
            <a:fld id="{20D5807A-258D-47CC-81A6-42A7F7ACBFD7}" type="slidenum">
              <a:rPr lang="en-ZA"/>
              <a:pPr>
                <a:defRPr/>
              </a:pPr>
              <a:t>‹#›</a:t>
            </a:fld>
            <a:endParaRPr lang="en-Z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smtClean="0"/>
          </a:p>
        </p:txBody>
      </p:sp>
      <p:sp>
        <p:nvSpPr>
          <p:cNvPr id="16387" name="Slide Number Placeholder 3"/>
          <p:cNvSpPr>
            <a:spLocks noGrp="1"/>
          </p:cNvSpPr>
          <p:nvPr>
            <p:ph type="sldNum" sz="quarter" idx="5"/>
          </p:nvPr>
        </p:nvSpPr>
        <p:spPr bwMode="auto">
          <a:noFill/>
          <a:ln>
            <a:miter lim="800000"/>
            <a:headEnd/>
            <a:tailEnd/>
          </a:ln>
        </p:spPr>
        <p:txBody>
          <a:bodyPr/>
          <a:lstStyle/>
          <a:p>
            <a:fld id="{CA24509F-6C41-4130-8DCC-6C94DC098FC5}" type="slidenum">
              <a:rPr lang="en-ZA" smtClean="0">
                <a:cs typeface="Arial" charset="0"/>
              </a:rPr>
              <a:pPr/>
              <a:t>2</a:t>
            </a:fld>
            <a:endParaRPr lang="en-ZA"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However it is very often the presence of clouds adjacent to these cloud free areas that can signify the presence of turbulence</a:t>
            </a:r>
            <a:endParaRPr lang="en-ZA" smtClean="0"/>
          </a:p>
        </p:txBody>
      </p:sp>
      <p:sp>
        <p:nvSpPr>
          <p:cNvPr id="18435" name="Slide Number Placeholder 3"/>
          <p:cNvSpPr>
            <a:spLocks noGrp="1"/>
          </p:cNvSpPr>
          <p:nvPr>
            <p:ph type="sldNum" sz="quarter" idx="5"/>
          </p:nvPr>
        </p:nvSpPr>
        <p:spPr bwMode="auto">
          <a:noFill/>
          <a:ln>
            <a:miter lim="800000"/>
            <a:headEnd/>
            <a:tailEnd/>
          </a:ln>
        </p:spPr>
        <p:txBody>
          <a:bodyPr/>
          <a:lstStyle/>
          <a:p>
            <a:fld id="{CEF708A6-F71E-4BFD-A0EE-B48B9A8070CD}" type="slidenum">
              <a:rPr lang="en-ZA" smtClean="0">
                <a:cs typeface="Arial" charset="0"/>
              </a:rPr>
              <a:pPr/>
              <a:t>3</a:t>
            </a:fld>
            <a:endParaRPr lang="en-ZA"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Identify the possible location of a cold front?</a:t>
            </a:r>
            <a:endParaRPr lang="en-ZA" smtClean="0"/>
          </a:p>
        </p:txBody>
      </p:sp>
      <p:sp>
        <p:nvSpPr>
          <p:cNvPr id="21507" name="Slide Number Placeholder 3"/>
          <p:cNvSpPr>
            <a:spLocks noGrp="1"/>
          </p:cNvSpPr>
          <p:nvPr>
            <p:ph type="sldNum" sz="quarter" idx="5"/>
          </p:nvPr>
        </p:nvSpPr>
        <p:spPr bwMode="auto">
          <a:noFill/>
          <a:ln>
            <a:miter lim="800000"/>
            <a:headEnd/>
            <a:tailEnd/>
          </a:ln>
        </p:spPr>
        <p:txBody>
          <a:bodyPr/>
          <a:lstStyle/>
          <a:p>
            <a:fld id="{E423F551-9C12-461B-96F7-DFFA9E0FE7B4}" type="slidenum">
              <a:rPr lang="en-ZA" smtClean="0">
                <a:cs typeface="Arial" charset="0"/>
              </a:rPr>
              <a:pPr/>
              <a:t>5</a:t>
            </a:fld>
            <a:endParaRPr lang="en-ZA"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When using satellite imagery alone, turbulent signatures can be identified as wave-like features oriented perpendicular (at right angles) to the dominant wind direction. At which points can turbulence be noted </a:t>
            </a:r>
            <a:endParaRPr lang="en-ZA" smtClean="0"/>
          </a:p>
          <a:p>
            <a:r>
              <a:rPr lang="en-US" smtClean="0"/>
              <a:t>A and B</a:t>
            </a:r>
            <a:endParaRPr lang="en-ZA" smtClean="0"/>
          </a:p>
          <a:p>
            <a:r>
              <a:rPr lang="en-US" smtClean="0"/>
              <a:t>A and C</a:t>
            </a:r>
            <a:endParaRPr lang="en-ZA" smtClean="0"/>
          </a:p>
          <a:p>
            <a:r>
              <a:rPr lang="en-US" b="1" smtClean="0">
                <a:solidFill>
                  <a:srgbClr val="FFFF00"/>
                </a:solidFill>
              </a:rPr>
              <a:t>B and C</a:t>
            </a:r>
            <a:endParaRPr lang="en-ZA" b="1" smtClean="0">
              <a:solidFill>
                <a:srgbClr val="FFFF00"/>
              </a:solidFill>
            </a:endParaRPr>
          </a:p>
          <a:p>
            <a:r>
              <a:rPr lang="en-US" smtClean="0"/>
              <a:t>A and D</a:t>
            </a:r>
            <a:endParaRPr lang="en-ZA" smtClean="0"/>
          </a:p>
          <a:p>
            <a:endParaRPr lang="en-ZA" smtClean="0"/>
          </a:p>
        </p:txBody>
      </p:sp>
      <p:sp>
        <p:nvSpPr>
          <p:cNvPr id="23555" name="Slide Number Placeholder 3"/>
          <p:cNvSpPr>
            <a:spLocks noGrp="1"/>
          </p:cNvSpPr>
          <p:nvPr>
            <p:ph type="sldNum" sz="quarter" idx="5"/>
          </p:nvPr>
        </p:nvSpPr>
        <p:spPr bwMode="auto">
          <a:noFill/>
          <a:ln>
            <a:miter lim="800000"/>
            <a:headEnd/>
            <a:tailEnd/>
          </a:ln>
        </p:spPr>
        <p:txBody>
          <a:bodyPr/>
          <a:lstStyle/>
          <a:p>
            <a:fld id="{BCA5EB68-CDF6-42D3-8599-F8D8161003E3}" type="slidenum">
              <a:rPr lang="en-ZA" smtClean="0">
                <a:cs typeface="Arial" charset="0"/>
              </a:rPr>
              <a:pPr/>
              <a:t>6</a:t>
            </a:fld>
            <a:endParaRPr lang="en-ZA"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However at the same time, areas devoid of cloud were indicating mid to upper level turbulence (Eastern cape). Indicate where possible turbulent signatures can be identified within the cloud free area.</a:t>
            </a:r>
            <a:endParaRPr lang="en-ZA" smtClean="0"/>
          </a:p>
        </p:txBody>
      </p:sp>
      <p:sp>
        <p:nvSpPr>
          <p:cNvPr id="25603" name="Slide Number Placeholder 3"/>
          <p:cNvSpPr>
            <a:spLocks noGrp="1"/>
          </p:cNvSpPr>
          <p:nvPr>
            <p:ph type="sldNum" sz="quarter" idx="5"/>
          </p:nvPr>
        </p:nvSpPr>
        <p:spPr bwMode="auto">
          <a:noFill/>
          <a:ln>
            <a:miter lim="800000"/>
            <a:headEnd/>
            <a:tailEnd/>
          </a:ln>
        </p:spPr>
        <p:txBody>
          <a:bodyPr/>
          <a:lstStyle/>
          <a:p>
            <a:fld id="{DB5ABB13-18A5-4431-B1D3-7280B5D2CC5D}" type="slidenum">
              <a:rPr lang="en-ZA" smtClean="0">
                <a:cs typeface="Arial" charset="0"/>
              </a:rPr>
              <a:pPr/>
              <a:t>7</a:t>
            </a:fld>
            <a:endParaRPr lang="en-ZA"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What feature on this tephi gram could support mid to upper level turbulence?</a:t>
            </a:r>
            <a:endParaRPr lang="en-ZA" smtClean="0"/>
          </a:p>
        </p:txBody>
      </p:sp>
      <p:sp>
        <p:nvSpPr>
          <p:cNvPr id="27651" name="Slide Number Placeholder 3"/>
          <p:cNvSpPr>
            <a:spLocks noGrp="1"/>
          </p:cNvSpPr>
          <p:nvPr>
            <p:ph type="sldNum" sz="quarter" idx="5"/>
          </p:nvPr>
        </p:nvSpPr>
        <p:spPr bwMode="auto">
          <a:noFill/>
          <a:ln>
            <a:miter lim="800000"/>
            <a:headEnd/>
            <a:tailEnd/>
          </a:ln>
        </p:spPr>
        <p:txBody>
          <a:bodyPr/>
          <a:lstStyle/>
          <a:p>
            <a:fld id="{22B9A9DA-A34C-463E-8280-47026BCB1E28}" type="slidenum">
              <a:rPr lang="en-ZA" smtClean="0">
                <a:cs typeface="Arial" charset="0"/>
              </a:rPr>
              <a:pPr/>
              <a:t>8</a:t>
            </a:fld>
            <a:endParaRPr lang="en-ZA"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How many knots per 1000 ft is the wind shear in this example – correct answer is c)</a:t>
            </a:r>
            <a:endParaRPr lang="en-ZA" smtClean="0"/>
          </a:p>
        </p:txBody>
      </p:sp>
      <p:sp>
        <p:nvSpPr>
          <p:cNvPr id="29699" name="Slide Number Placeholder 3"/>
          <p:cNvSpPr>
            <a:spLocks noGrp="1"/>
          </p:cNvSpPr>
          <p:nvPr>
            <p:ph type="sldNum" sz="quarter" idx="5"/>
          </p:nvPr>
        </p:nvSpPr>
        <p:spPr bwMode="auto">
          <a:noFill/>
          <a:ln>
            <a:miter lim="800000"/>
            <a:headEnd/>
            <a:tailEnd/>
          </a:ln>
        </p:spPr>
        <p:txBody>
          <a:bodyPr/>
          <a:lstStyle/>
          <a:p>
            <a:fld id="{45B54B80-4765-4CC9-A663-8218EFE3D88B}" type="slidenum">
              <a:rPr lang="en-ZA" smtClean="0">
                <a:cs typeface="Arial" charset="0"/>
              </a:rPr>
              <a:pPr/>
              <a:t>9</a:t>
            </a:fld>
            <a:endParaRPr lang="en-ZA"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32CF5F6-B5EF-4BA8-A27E-B0840B3FFC58}" type="datetime1">
              <a:rPr lang="en-US"/>
              <a:pPr>
                <a:defRPr/>
              </a:pPr>
              <a:t>7/30/2013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BBA49D-FB2D-49A7-9EE7-47D7ABB0F81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B9E2E74-AA9F-4A78-8A64-D4E0253F5417}" type="datetime1">
              <a:rPr lang="en-US"/>
              <a:pPr>
                <a:defRPr/>
              </a:pPr>
              <a:t>7/30/2013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719E1F-2D2A-4894-AE94-EAEFF93BC08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DBA4A89-C081-49C8-A405-51F13CD001BD}" type="datetime1">
              <a:rPr lang="en-US"/>
              <a:pPr>
                <a:defRPr/>
              </a:pPr>
              <a:t>7/30/2013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A0731E-936F-4AEE-B752-1EB0413B06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9EA719F-3982-4907-9B77-F2D7F4977D36}" type="datetime1">
              <a:rPr lang="en-US"/>
              <a:pPr>
                <a:defRPr/>
              </a:pPr>
              <a:t>7/30/2013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A26835-4BBF-49E8-83C9-588984D75F0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0A2DF1C-1614-42B8-B67B-D942E2A1A337}" type="datetime1">
              <a:rPr lang="en-US"/>
              <a:pPr>
                <a:defRPr/>
              </a:pPr>
              <a:t>7/30/2013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2027EE-5638-4BB5-BDB8-64CAE47FD69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F4719B1-6EC5-47A4-843A-460636AF8973}" type="datetime1">
              <a:rPr lang="en-US"/>
              <a:pPr>
                <a:defRPr/>
              </a:pPr>
              <a:t>7/30/2013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484368-7386-4E30-8D67-2A51824D051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7FCB431-48E5-46EE-BF09-CBE661DED485}" type="datetime1">
              <a:rPr lang="en-US"/>
              <a:pPr>
                <a:defRPr/>
              </a:pPr>
              <a:t>7/30/2013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F1F1161-C701-4F61-A29A-59856F3BD56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1D67F61-4720-42F1-AE52-8701F55F2ED6}" type="datetime1">
              <a:rPr lang="en-US"/>
              <a:pPr>
                <a:defRPr/>
              </a:pPr>
              <a:t>7/30/2013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73EA39-E848-4582-BA07-5E389F7EEE8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665A975-DD10-4259-8AB2-D3ACCD346CF8}" type="datetime1">
              <a:rPr lang="en-US"/>
              <a:pPr>
                <a:defRPr/>
              </a:pPr>
              <a:t>7/30/2013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D6542B-647C-4DCD-941F-6450199B72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EDB6D9-ABE0-49F9-87BB-F5431F42A9D5}" type="datetime1">
              <a:rPr lang="en-US"/>
              <a:pPr>
                <a:defRPr/>
              </a:pPr>
              <a:t>7/30/2013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93E71A-AEB4-41C5-ABD2-DFF46102E7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D764267-155B-4BF7-9217-75793C230234}" type="datetime1">
              <a:rPr lang="en-US"/>
              <a:pPr>
                <a:defRPr/>
              </a:pPr>
              <a:t>7/30/2013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9E549B-1A19-49AA-AA2C-25DA9092B5C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mtClean="0">
                <a:latin typeface="Arial" charset="0"/>
                <a:cs typeface="+mn-cs"/>
              </a:defRPr>
            </a:lvl1pPr>
          </a:lstStyle>
          <a:p>
            <a:pPr>
              <a:defRPr/>
            </a:pPr>
            <a:fld id="{079CCBA2-8C91-4F52-9C57-CAF9FA781D01}" type="datetime1">
              <a:rPr lang="en-US"/>
              <a:pPr>
                <a:defRPr/>
              </a:pPr>
              <a:t>7/30/2013</a:t>
            </a:fld>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Arial" charset="0"/>
                <a:cs typeface="+mn-cs"/>
              </a:defRPr>
            </a:lvl1pPr>
          </a:lstStyle>
          <a:p>
            <a:pPr>
              <a:defRPr/>
            </a:pPr>
            <a:r>
              <a:rPr lang="pt-BR"/>
              <a:t>Templ ref: PPT-ISO-colour.001   Doc Ref no:</a:t>
            </a:r>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panose="020B0604020202020204" pitchFamily="34" charset="0"/>
                <a:cs typeface="Arial" panose="020B0604020202020204" pitchFamily="34" charset="0"/>
              </a:defRPr>
            </a:lvl1pPr>
          </a:lstStyle>
          <a:p>
            <a:pPr>
              <a:defRPr/>
            </a:pPr>
            <a:fld id="{41939517-F27F-4B91-8EFC-9D35FAFFB0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r>
              <a:rPr lang="en-US" smtClean="0"/>
              <a:t/>
            </a:r>
            <a:br>
              <a:rPr lang="en-US" smtClean="0"/>
            </a:br>
            <a:r>
              <a:rPr lang="en-US" smtClean="0"/>
              <a:t>Clear air Turbulence (CAT)</a:t>
            </a:r>
            <a:endParaRPr lang="en-ZA" smtClean="0"/>
          </a:p>
        </p:txBody>
      </p:sp>
      <p:sp>
        <p:nvSpPr>
          <p:cNvPr id="14338" name="Subtitle 2"/>
          <p:cNvSpPr>
            <a:spLocks noGrp="1"/>
          </p:cNvSpPr>
          <p:nvPr>
            <p:ph type="subTitle" idx="1"/>
          </p:nvPr>
        </p:nvSpPr>
        <p:spPr/>
        <p:txBody>
          <a:bodyPr/>
          <a:lstStyle/>
          <a:p>
            <a:r>
              <a:rPr lang="en-US" smtClean="0"/>
              <a:t>South Africa</a:t>
            </a:r>
            <a:endParaRPr lang="en-ZA" smtClean="0"/>
          </a:p>
        </p:txBody>
      </p:sp>
      <p:sp>
        <p:nvSpPr>
          <p:cNvPr id="14339" name="Slide Number Placeholder 3"/>
          <p:cNvSpPr>
            <a:spLocks noGrp="1"/>
          </p:cNvSpPr>
          <p:nvPr>
            <p:ph type="sldNum" sz="quarter" idx="12"/>
          </p:nvPr>
        </p:nvSpPr>
        <p:spPr>
          <a:noFill/>
        </p:spPr>
        <p:txBody>
          <a:bodyPr/>
          <a:lstStyle/>
          <a:p>
            <a:fld id="{6F6ECBD7-BBA4-4A06-8439-2AB2351BFE51}" type="slidenum">
              <a:rPr lang="en-US" smtClean="0">
                <a:latin typeface="Arial" charset="0"/>
                <a:cs typeface="Arial" charset="0"/>
              </a:rPr>
              <a:pPr/>
              <a:t>1</a:t>
            </a:fld>
            <a:endParaRPr lang="en-US" smtClean="0">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p:cNvSpPr>
            <a:spLocks noGrp="1"/>
          </p:cNvSpPr>
          <p:nvPr>
            <p:ph type="title"/>
          </p:nvPr>
        </p:nvSpPr>
        <p:spPr>
          <a:xfrm>
            <a:off x="0" y="0"/>
            <a:ext cx="9144000" cy="1077913"/>
          </a:xfrm>
        </p:spPr>
        <p:txBody>
          <a:bodyPr/>
          <a:lstStyle/>
          <a:p>
            <a:r>
              <a:rPr lang="en-US" sz="6000" b="1" u="sng" smtClean="0"/>
              <a:t>Conclusion</a:t>
            </a:r>
            <a:endParaRPr lang="en-ZA" sz="6000" b="1" u="sng" smtClean="0"/>
          </a:p>
        </p:txBody>
      </p:sp>
      <p:sp>
        <p:nvSpPr>
          <p:cNvPr id="30722" name="Content Placeholder 5"/>
          <p:cNvSpPr>
            <a:spLocks noGrp="1"/>
          </p:cNvSpPr>
          <p:nvPr>
            <p:ph idx="1"/>
          </p:nvPr>
        </p:nvSpPr>
        <p:spPr/>
        <p:txBody>
          <a:bodyPr/>
          <a:lstStyle/>
          <a:p>
            <a:r>
              <a:rPr lang="en-US" smtClean="0"/>
              <a:t>WV imagery is very use full in identifying turbulent signatures in real time.</a:t>
            </a:r>
          </a:p>
          <a:p>
            <a:endParaRPr lang="en-US" smtClean="0"/>
          </a:p>
          <a:p>
            <a:r>
              <a:rPr lang="en-US" smtClean="0"/>
              <a:t>These can be further correlated with upper air soundings and NWP. </a:t>
            </a:r>
          </a:p>
          <a:p>
            <a:endParaRPr lang="en-US" smtClean="0"/>
          </a:p>
          <a:p>
            <a:r>
              <a:rPr lang="en-US" smtClean="0"/>
              <a:t>This provides a forecasting method for this hazard.</a:t>
            </a:r>
            <a:endParaRPr lang="en-ZA" smtClean="0"/>
          </a:p>
        </p:txBody>
      </p:sp>
      <p:sp>
        <p:nvSpPr>
          <p:cNvPr id="30723" name="Slide Number Placeholder 6"/>
          <p:cNvSpPr>
            <a:spLocks noGrp="1"/>
          </p:cNvSpPr>
          <p:nvPr>
            <p:ph type="sldNum" sz="quarter" idx="12"/>
          </p:nvPr>
        </p:nvSpPr>
        <p:spPr>
          <a:noFill/>
        </p:spPr>
        <p:txBody>
          <a:bodyPr/>
          <a:lstStyle/>
          <a:p>
            <a:fld id="{EBA36ACD-B4DD-4A02-BC5D-43628DA63EC5}" type="slidenum">
              <a:rPr lang="en-US" smtClean="0">
                <a:latin typeface="Arial" charset="0"/>
                <a:cs typeface="Arial" charset="0"/>
              </a:rPr>
              <a:pPr/>
              <a:t>10</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0" y="-3175"/>
            <a:ext cx="9144000" cy="966788"/>
          </a:xfrm>
        </p:spPr>
        <p:txBody>
          <a:bodyPr/>
          <a:lstStyle/>
          <a:p>
            <a:r>
              <a:rPr lang="en-US" b="1" u="sng" smtClean="0"/>
              <a:t>Purpose of this presentation</a:t>
            </a:r>
            <a:endParaRPr lang="en-ZA" b="1" u="sng" smtClean="0"/>
          </a:p>
        </p:txBody>
      </p:sp>
      <p:sp>
        <p:nvSpPr>
          <p:cNvPr id="15362" name="Content Placeholder 2"/>
          <p:cNvSpPr>
            <a:spLocks noGrp="1"/>
          </p:cNvSpPr>
          <p:nvPr>
            <p:ph idx="1"/>
          </p:nvPr>
        </p:nvSpPr>
        <p:spPr>
          <a:xfrm>
            <a:off x="0" y="963613"/>
            <a:ext cx="9144000" cy="4683125"/>
          </a:xfrm>
        </p:spPr>
        <p:txBody>
          <a:bodyPr/>
          <a:lstStyle/>
          <a:p>
            <a:r>
              <a:rPr lang="en-US" smtClean="0"/>
              <a:t>Reinforce the theoretical concept of CAT – wind shear criteria and hazard to aviation.</a:t>
            </a:r>
          </a:p>
          <a:p>
            <a:endParaRPr lang="en-US" smtClean="0"/>
          </a:p>
          <a:p>
            <a:r>
              <a:rPr lang="en-US" smtClean="0"/>
              <a:t>Identify the hazard in real time with the use of satellite and Aerological diagrams.</a:t>
            </a:r>
          </a:p>
          <a:p>
            <a:endParaRPr lang="en-US" smtClean="0"/>
          </a:p>
          <a:p>
            <a:r>
              <a:rPr lang="en-US" smtClean="0"/>
              <a:t>Forecast the hazard with the use of NWP. </a:t>
            </a:r>
          </a:p>
          <a:p>
            <a:endParaRPr lang="en-US" smtClean="0"/>
          </a:p>
          <a:p>
            <a:endParaRPr lang="en-ZA" smtClean="0"/>
          </a:p>
        </p:txBody>
      </p:sp>
      <p:sp>
        <p:nvSpPr>
          <p:cNvPr id="4" name="Rectangle 3"/>
          <p:cNvSpPr/>
          <p:nvPr/>
        </p:nvSpPr>
        <p:spPr>
          <a:xfrm>
            <a:off x="0" y="6604000"/>
            <a:ext cx="5618163" cy="254000"/>
          </a:xfrm>
          <a:prstGeom prst="rect">
            <a:avLst/>
          </a:prstGeom>
        </p:spPr>
        <p:txBody>
          <a:bodyPr>
            <a:spAutoFit/>
          </a:bodyPr>
          <a:lstStyle/>
          <a:p>
            <a:pPr>
              <a:spcBef>
                <a:spcPct val="50000"/>
              </a:spcBef>
              <a:defRPr/>
            </a:pPr>
            <a:r>
              <a:rPr lang="en-US" sz="1050" dirty="0">
                <a:latin typeface="Arial" panose="020B0604020202020204" pitchFamily="34" charset="0"/>
                <a:cs typeface="Arial" panose="020B0604020202020204" pitchFamily="34" charset="0"/>
              </a:rPr>
              <a:t>2013- </a:t>
            </a:r>
            <a:r>
              <a:rPr lang="en-US" sz="1050" dirty="0">
                <a:latin typeface="Arial" panose="020B0604020202020204" pitchFamily="34" charset="0"/>
                <a:cs typeface="Arial" panose="020B0604020202020204" pitchFamily="34" charset="0"/>
              </a:rPr>
              <a:t>Advanced Forecaster Course                            </a:t>
            </a:r>
            <a:r>
              <a:rPr lang="en-US" sz="1050" dirty="0">
                <a:latin typeface="Arial" panose="020B0604020202020204" pitchFamily="34" charset="0"/>
                <a:cs typeface="Arial" panose="020B0604020202020204" pitchFamily="34" charset="0"/>
              </a:rPr>
              <a:t>18 July 2013</a:t>
            </a:r>
            <a:endParaRPr lang="en-US" sz="1050" dirty="0">
              <a:latin typeface="Arial" panose="020B0604020202020204" pitchFamily="34" charset="0"/>
              <a:cs typeface="Arial" panose="020B0604020202020204" pitchFamily="34" charset="0"/>
            </a:endParaRPr>
          </a:p>
        </p:txBody>
      </p:sp>
      <p:sp>
        <p:nvSpPr>
          <p:cNvPr id="15364" name="Slide Number Placeholder 4"/>
          <p:cNvSpPr>
            <a:spLocks noGrp="1"/>
          </p:cNvSpPr>
          <p:nvPr>
            <p:ph type="sldNum" sz="quarter" idx="12"/>
          </p:nvPr>
        </p:nvSpPr>
        <p:spPr>
          <a:noFill/>
        </p:spPr>
        <p:txBody>
          <a:bodyPr/>
          <a:lstStyle/>
          <a:p>
            <a:fld id="{36E442FA-5B5F-4479-8ED7-B598B594A408}" type="slidenum">
              <a:rPr lang="en-US" smtClean="0">
                <a:latin typeface="Arial" charset="0"/>
                <a:cs typeface="Arial" charset="0"/>
              </a:rPr>
              <a:pPr/>
              <a:t>2</a:t>
            </a:fld>
            <a:endParaRPr lang="en-US" smtClean="0">
              <a:latin typeface="Arial"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0" y="0"/>
            <a:ext cx="9144000" cy="871538"/>
          </a:xfrm>
        </p:spPr>
        <p:txBody>
          <a:bodyPr/>
          <a:lstStyle/>
          <a:p>
            <a:pPr eaLnBrk="1" hangingPunct="1"/>
            <a:r>
              <a:rPr lang="en-US" b="1" u="sng" smtClean="0"/>
              <a:t>Introduction</a:t>
            </a:r>
            <a:endParaRPr lang="en-ZA" b="1" u="sng" smtClean="0"/>
          </a:p>
        </p:txBody>
      </p:sp>
      <p:sp>
        <p:nvSpPr>
          <p:cNvPr id="3075" name="Content Placeholder 2"/>
          <p:cNvSpPr>
            <a:spLocks noGrp="1"/>
          </p:cNvSpPr>
          <p:nvPr>
            <p:ph idx="4294967295"/>
          </p:nvPr>
        </p:nvSpPr>
        <p:spPr>
          <a:xfrm>
            <a:off x="0" y="979488"/>
            <a:ext cx="9144000" cy="5146675"/>
          </a:xfrm>
        </p:spPr>
        <p:txBody>
          <a:bodyPr/>
          <a:lstStyle/>
          <a:p>
            <a:pPr eaLnBrk="1" hangingPunct="1">
              <a:defRPr/>
            </a:pPr>
            <a:r>
              <a:rPr lang="en-US" sz="2800" dirty="0" smtClean="0"/>
              <a:t>Clear </a:t>
            </a:r>
            <a:r>
              <a:rPr lang="en-US" sz="2800" dirty="0"/>
              <a:t>Air Turbulence (CAT) is defined as turbulence encountered by an aircraft when flying through airspace devoid of </a:t>
            </a:r>
            <a:r>
              <a:rPr lang="en-US" sz="2800" dirty="0" smtClean="0"/>
              <a:t>clouds</a:t>
            </a:r>
            <a:r>
              <a:rPr lang="en-US" sz="2800" dirty="0"/>
              <a:t> </a:t>
            </a:r>
            <a:r>
              <a:rPr lang="en-US" sz="2800" dirty="0" smtClean="0"/>
              <a:t>(AMS, 1989)</a:t>
            </a:r>
          </a:p>
          <a:p>
            <a:pPr marL="0" indent="0" eaLnBrk="1" hangingPunct="1">
              <a:buFontTx/>
              <a:buNone/>
              <a:defRPr/>
            </a:pPr>
            <a:endParaRPr lang="en-US" sz="2800" dirty="0" smtClean="0"/>
          </a:p>
          <a:p>
            <a:pPr eaLnBrk="1" hangingPunct="1">
              <a:defRPr/>
            </a:pPr>
            <a:r>
              <a:rPr lang="en-US" sz="2800" dirty="0" smtClean="0"/>
              <a:t>Turbulence</a:t>
            </a:r>
            <a:r>
              <a:rPr lang="en-US" sz="2800" dirty="0"/>
              <a:t>, (whether lower or upper level) </a:t>
            </a:r>
            <a:r>
              <a:rPr lang="en-US" sz="2800" dirty="0" smtClean="0"/>
              <a:t>is </a:t>
            </a:r>
            <a:r>
              <a:rPr lang="en-US" sz="2800" dirty="0"/>
              <a:t>a major forecasting concern for the Aviation Industry due to its hazardous impact on </a:t>
            </a:r>
            <a:r>
              <a:rPr lang="en-US" sz="2800" dirty="0" smtClean="0"/>
              <a:t>aircraft.</a:t>
            </a:r>
          </a:p>
          <a:p>
            <a:pPr eaLnBrk="1" hangingPunct="1">
              <a:defRPr/>
            </a:pPr>
            <a:endParaRPr lang="en-US" sz="2800" dirty="0"/>
          </a:p>
          <a:p>
            <a:pPr eaLnBrk="1" hangingPunct="1">
              <a:defRPr/>
            </a:pPr>
            <a:r>
              <a:rPr lang="en-US" sz="2800" dirty="0" smtClean="0"/>
              <a:t>As such it is required by ICAO/WMO that all AMF can demonstrate competency in their ability to detect and forecast this hazard to its customer</a:t>
            </a:r>
          </a:p>
        </p:txBody>
      </p:sp>
      <p:sp>
        <p:nvSpPr>
          <p:cNvPr id="5" name="Rectangle 4"/>
          <p:cNvSpPr/>
          <p:nvPr/>
        </p:nvSpPr>
        <p:spPr>
          <a:xfrm>
            <a:off x="0" y="6604000"/>
            <a:ext cx="5618163" cy="254000"/>
          </a:xfrm>
          <a:prstGeom prst="rect">
            <a:avLst/>
          </a:prstGeom>
        </p:spPr>
        <p:txBody>
          <a:bodyPr>
            <a:spAutoFit/>
          </a:bodyPr>
          <a:lstStyle/>
          <a:p>
            <a:pPr>
              <a:spcBef>
                <a:spcPct val="50000"/>
              </a:spcBef>
              <a:defRPr/>
            </a:pPr>
            <a:r>
              <a:rPr lang="en-US" sz="1050" dirty="0">
                <a:latin typeface="Arial" panose="020B0604020202020204" pitchFamily="34" charset="0"/>
                <a:cs typeface="Arial" panose="020B0604020202020204" pitchFamily="34" charset="0"/>
              </a:rPr>
              <a:t>2013- </a:t>
            </a:r>
            <a:r>
              <a:rPr lang="en-US" sz="1050" dirty="0">
                <a:latin typeface="Arial" panose="020B0604020202020204" pitchFamily="34" charset="0"/>
                <a:cs typeface="Arial" panose="020B0604020202020204" pitchFamily="34" charset="0"/>
              </a:rPr>
              <a:t>Advanced Forecaster Course                            </a:t>
            </a:r>
            <a:r>
              <a:rPr lang="en-US" sz="1050" dirty="0">
                <a:latin typeface="Arial" panose="020B0604020202020204" pitchFamily="34" charset="0"/>
                <a:cs typeface="Arial" panose="020B0604020202020204" pitchFamily="34" charset="0"/>
              </a:rPr>
              <a:t>18 July 2013</a:t>
            </a:r>
            <a:endParaRPr lang="en-US" sz="1050" dirty="0">
              <a:latin typeface="Arial" panose="020B0604020202020204" pitchFamily="34" charset="0"/>
              <a:cs typeface="Arial" panose="020B0604020202020204" pitchFamily="34" charset="0"/>
            </a:endParaRPr>
          </a:p>
        </p:txBody>
      </p:sp>
      <p:sp>
        <p:nvSpPr>
          <p:cNvPr id="17412" name="Slide Number Placeholder 1"/>
          <p:cNvSpPr>
            <a:spLocks noGrp="1"/>
          </p:cNvSpPr>
          <p:nvPr>
            <p:ph type="sldNum" sz="quarter" idx="12"/>
          </p:nvPr>
        </p:nvSpPr>
        <p:spPr>
          <a:noFill/>
        </p:spPr>
        <p:txBody>
          <a:bodyPr/>
          <a:lstStyle/>
          <a:p>
            <a:fld id="{73113F27-FDED-4846-B41E-C410D191BF18}" type="slidenum">
              <a:rPr lang="en-US" smtClean="0">
                <a:latin typeface="Arial" charset="0"/>
                <a:cs typeface="Arial" charset="0"/>
              </a:rPr>
              <a:pPr/>
              <a:t>3</a:t>
            </a:fld>
            <a:endParaRPr lang="en-US" smtClean="0">
              <a:latin typeface="Arial"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4763"/>
            <a:ext cx="9144000" cy="1143000"/>
          </a:xfrm>
        </p:spPr>
        <p:txBody>
          <a:bodyPr/>
          <a:lstStyle/>
          <a:p>
            <a:r>
              <a:rPr lang="en-US" u="sng" smtClean="0"/>
              <a:t/>
            </a:r>
            <a:br>
              <a:rPr lang="en-US" u="sng" smtClean="0"/>
            </a:br>
            <a:r>
              <a:rPr lang="en-US" u="sng" smtClean="0"/>
              <a:t>DEFINED WIND SHEAR CRITERIA</a:t>
            </a:r>
            <a:r>
              <a:rPr lang="en-ZA" sz="3200" smtClean="0">
                <a:latin typeface="Calibri" pitchFamily="34" charset="0"/>
                <a:ea typeface="Calibri" pitchFamily="34" charset="0"/>
                <a:cs typeface="Times New Roman" pitchFamily="18" charset="0"/>
              </a:rPr>
              <a:t/>
            </a:r>
            <a:br>
              <a:rPr lang="en-ZA" sz="3200" smtClean="0">
                <a:latin typeface="Calibri" pitchFamily="34" charset="0"/>
                <a:ea typeface="Calibri" pitchFamily="34" charset="0"/>
                <a:cs typeface="Times New Roman" pitchFamily="18" charset="0"/>
              </a:rPr>
            </a:br>
            <a:endParaRPr lang="en-ZA" smtClean="0"/>
          </a:p>
        </p:txBody>
      </p:sp>
      <p:graphicFrame>
        <p:nvGraphicFramePr>
          <p:cNvPr id="5" name="Content Placeholder 4"/>
          <p:cNvGraphicFramePr>
            <a:graphicFrameLocks noGrp="1"/>
          </p:cNvGraphicFramePr>
          <p:nvPr>
            <p:ph idx="1"/>
          </p:nvPr>
        </p:nvGraphicFramePr>
        <p:xfrm>
          <a:off x="653144" y="1147990"/>
          <a:ext cx="8175172" cy="4802069"/>
        </p:xfrm>
        <a:graphic>
          <a:graphicData uri="http://schemas.openxmlformats.org/drawingml/2006/table">
            <a:tbl>
              <a:tblPr firstRow="1" firstCol="1" bandRow="1">
                <a:tableStyleId>{8A107856-5554-42FB-B03E-39F5DBC370BA}</a:tableStyleId>
              </a:tblPr>
              <a:tblGrid>
                <a:gridCol w="2043793"/>
                <a:gridCol w="2043793"/>
                <a:gridCol w="2043793"/>
                <a:gridCol w="2043793"/>
              </a:tblGrid>
              <a:tr h="477203">
                <a:tc gridSpan="4">
                  <a:txBody>
                    <a:bodyPr/>
                    <a:lstStyle/>
                    <a:p>
                      <a:pPr marL="0" marR="0" algn="ctr">
                        <a:lnSpc>
                          <a:spcPct val="115000"/>
                        </a:lnSpc>
                        <a:spcBef>
                          <a:spcPts val="0"/>
                        </a:spcBef>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r>
              <a:tr h="740582">
                <a:tc>
                  <a:txBody>
                    <a:bodyPr/>
                    <a:lstStyle/>
                    <a:p>
                      <a:pPr marL="0" marR="0">
                        <a:lnSpc>
                          <a:spcPct val="115000"/>
                        </a:lnSpc>
                        <a:spcBef>
                          <a:spcPts val="0"/>
                        </a:spcBef>
                        <a:spcAft>
                          <a:spcPts val="0"/>
                        </a:spcAft>
                      </a:pPr>
                      <a:r>
                        <a:rPr lang="en-US" sz="2000" dirty="0">
                          <a:effectLst/>
                          <a:highlight>
                            <a:srgbClr val="00FF00"/>
                          </a:highligh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u="sng" dirty="0">
                          <a:effectLst/>
                        </a:rPr>
                        <a:t>Moderate CAT</a:t>
                      </a:r>
                      <a:endParaRPr lang="en-ZA" sz="2000" b="1" dirty="0">
                        <a:effectLst/>
                      </a:endParaRPr>
                    </a:p>
                    <a:p>
                      <a:pPr marL="0" marR="0" algn="ctr">
                        <a:lnSpc>
                          <a:spcPct val="115000"/>
                        </a:lnSpc>
                        <a:spcBef>
                          <a:spcPts val="0"/>
                        </a:spcBef>
                        <a:spcAft>
                          <a:spcPts val="0"/>
                        </a:spcAft>
                      </a:pPr>
                      <a:r>
                        <a:rPr lang="en-US" sz="2000" b="1" dirty="0">
                          <a:effectLst/>
                          <a:highlight>
                            <a:srgbClr val="00FF00"/>
                          </a:highlight>
                        </a:rPr>
                        <a:t> </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u="sng" dirty="0">
                          <a:effectLst/>
                        </a:rPr>
                        <a:t>Moderate to Severe CAT</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u="sng" dirty="0">
                          <a:effectLst/>
                        </a:rPr>
                        <a:t>Severe CAT</a:t>
                      </a:r>
                      <a:endParaRPr lang="en-ZA" sz="2000" b="1" dirty="0">
                        <a:effectLst/>
                      </a:endParaRPr>
                    </a:p>
                    <a:p>
                      <a:pPr marL="0" marR="0" algn="ctr">
                        <a:lnSpc>
                          <a:spcPct val="115000"/>
                        </a:lnSpc>
                        <a:spcBef>
                          <a:spcPts val="0"/>
                        </a:spcBef>
                        <a:spcAft>
                          <a:spcPts val="0"/>
                        </a:spcAft>
                      </a:pPr>
                      <a:r>
                        <a:rPr lang="en-US" sz="2000" b="1" dirty="0">
                          <a:effectLst/>
                          <a:highlight>
                            <a:srgbClr val="00FF00"/>
                          </a:highlight>
                        </a:rPr>
                        <a:t> </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7989">
                <a:tc>
                  <a:txBody>
                    <a:bodyPr/>
                    <a:lstStyle/>
                    <a:p>
                      <a:pPr marL="0" marR="0">
                        <a:lnSpc>
                          <a:spcPct val="115000"/>
                        </a:lnSpc>
                        <a:spcBef>
                          <a:spcPts val="0"/>
                        </a:spcBef>
                        <a:spcAft>
                          <a:spcPts val="0"/>
                        </a:spcAft>
                      </a:pPr>
                      <a:r>
                        <a:rPr lang="en-US" sz="2000" u="sng" dirty="0">
                          <a:effectLst/>
                        </a:rPr>
                        <a:t>Vertical wind shear</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dirty="0">
                          <a:effectLst/>
                        </a:rPr>
                        <a:t>≥ 6kt/1000 </a:t>
                      </a:r>
                      <a:r>
                        <a:rPr lang="en-US" sz="2000" dirty="0" err="1">
                          <a:effectLst/>
                        </a:rPr>
                        <a:t>ft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a:effectLst/>
                        </a:rPr>
                        <a:t>≥ 9kt/1000 ft</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40582">
                <a:tc>
                  <a:txBody>
                    <a:bodyPr/>
                    <a:lstStyle/>
                    <a:p>
                      <a:pPr marL="0" marR="0">
                        <a:lnSpc>
                          <a:spcPct val="115000"/>
                        </a:lnSpc>
                        <a:spcBef>
                          <a:spcPts val="0"/>
                        </a:spcBef>
                        <a:spcAft>
                          <a:spcPts val="0"/>
                        </a:spcAft>
                      </a:pPr>
                      <a:r>
                        <a:rPr lang="en-US" sz="2000" u="sng" dirty="0">
                          <a:effectLst/>
                        </a:rPr>
                        <a:t>Horizontal wind shear</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dirty="0">
                          <a:effectLst/>
                        </a:rPr>
                        <a:t>≥ 20kt/1</a:t>
                      </a:r>
                      <a:r>
                        <a:rPr lang="en-US" sz="2000" baseline="30000" dirty="0">
                          <a:effectLst/>
                        </a:rPr>
                        <a:t>o</a:t>
                      </a:r>
                      <a:r>
                        <a:rPr lang="en-US" sz="2000" dirty="0">
                          <a:effectLst/>
                        </a:rPr>
                        <a:t> latitude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dirty="0">
                          <a:effectLst/>
                        </a:rPr>
                        <a:t>≥ 30kt/1</a:t>
                      </a:r>
                      <a:r>
                        <a:rPr lang="en-US" sz="2000" baseline="30000" dirty="0">
                          <a:effectLst/>
                        </a:rPr>
                        <a:t>o</a:t>
                      </a:r>
                      <a:r>
                        <a:rPr lang="en-US" sz="2000" dirty="0">
                          <a:effectLst/>
                        </a:rPr>
                        <a:t> latitude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40582">
                <a:tc>
                  <a:txBody>
                    <a:bodyPr/>
                    <a:lstStyle/>
                    <a:p>
                      <a:pPr marL="0" marR="0">
                        <a:lnSpc>
                          <a:spcPct val="115000"/>
                        </a:lnSpc>
                        <a:spcBef>
                          <a:spcPts val="0"/>
                        </a:spcBef>
                        <a:spcAft>
                          <a:spcPts val="0"/>
                        </a:spcAft>
                      </a:pPr>
                      <a:r>
                        <a:rPr lang="en-US" sz="2000" u="sng" dirty="0">
                          <a:effectLst/>
                        </a:rPr>
                        <a:t>Wind speed deceleration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dirty="0">
                          <a:effectLst/>
                        </a:rPr>
                        <a:t>&gt;40kt /10</a:t>
                      </a:r>
                      <a:r>
                        <a:rPr lang="en-US" sz="2000" baseline="30000" dirty="0">
                          <a:effectLst/>
                        </a:rPr>
                        <a:t> o</a:t>
                      </a:r>
                      <a:r>
                        <a:rPr lang="en-US" sz="2000" dirty="0">
                          <a:effectLst/>
                        </a:rPr>
                        <a:t> latitude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dirty="0">
                          <a:effectLst/>
                        </a:rPr>
                        <a:t>&gt;60kt /10</a:t>
                      </a:r>
                      <a:r>
                        <a:rPr lang="en-US" sz="2000" baseline="30000" dirty="0">
                          <a:effectLst/>
                        </a:rPr>
                        <a:t> o</a:t>
                      </a:r>
                      <a:r>
                        <a:rPr lang="en-US" sz="2000" dirty="0">
                          <a:effectLst/>
                        </a:rPr>
                        <a:t> latitude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dirty="0">
                          <a:effectLst/>
                        </a:rPr>
                        <a:t>&gt;125kt /10</a:t>
                      </a:r>
                      <a:r>
                        <a:rPr lang="en-US" sz="2000" baseline="30000" dirty="0">
                          <a:effectLst/>
                        </a:rPr>
                        <a:t> o</a:t>
                      </a:r>
                      <a:r>
                        <a:rPr lang="en-US" sz="2000" dirty="0">
                          <a:effectLst/>
                        </a:rPr>
                        <a:t> latitude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123175">
                <a:tc>
                  <a:txBody>
                    <a:bodyPr/>
                    <a:lstStyle/>
                    <a:p>
                      <a:pPr marL="0" marR="0">
                        <a:lnSpc>
                          <a:spcPct val="115000"/>
                        </a:lnSpc>
                        <a:spcBef>
                          <a:spcPts val="0"/>
                        </a:spcBef>
                        <a:spcAft>
                          <a:spcPts val="0"/>
                        </a:spcAft>
                      </a:pPr>
                      <a:r>
                        <a:rPr lang="en-US" sz="2000" u="sng" dirty="0">
                          <a:effectLst/>
                        </a:rPr>
                        <a:t>Wind direction shear</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dirty="0">
                          <a:effectLst/>
                        </a:rPr>
                        <a:t>75</a:t>
                      </a:r>
                      <a:r>
                        <a:rPr lang="en-US" sz="2000" baseline="30000" dirty="0">
                          <a:effectLst/>
                        </a:rPr>
                        <a:t>o</a:t>
                      </a:r>
                      <a:r>
                        <a:rPr lang="en-US" sz="2000" dirty="0">
                          <a:effectLst/>
                        </a:rPr>
                        <a:t> wind shift near to a temperature gradient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6" name="Rectangle 5"/>
          <p:cNvSpPr/>
          <p:nvPr/>
        </p:nvSpPr>
        <p:spPr>
          <a:xfrm>
            <a:off x="0" y="6604000"/>
            <a:ext cx="5618163" cy="254000"/>
          </a:xfrm>
          <a:prstGeom prst="rect">
            <a:avLst/>
          </a:prstGeom>
        </p:spPr>
        <p:txBody>
          <a:bodyPr>
            <a:spAutoFit/>
          </a:bodyPr>
          <a:lstStyle/>
          <a:p>
            <a:pPr>
              <a:spcBef>
                <a:spcPct val="50000"/>
              </a:spcBef>
              <a:defRPr/>
            </a:pPr>
            <a:r>
              <a:rPr lang="en-US" sz="1050" dirty="0">
                <a:latin typeface="Arial" panose="020B0604020202020204" pitchFamily="34" charset="0"/>
                <a:cs typeface="Arial" panose="020B0604020202020204" pitchFamily="34" charset="0"/>
              </a:rPr>
              <a:t>2013- </a:t>
            </a:r>
            <a:r>
              <a:rPr lang="en-US" sz="1050" dirty="0">
                <a:latin typeface="Arial" panose="020B0604020202020204" pitchFamily="34" charset="0"/>
                <a:cs typeface="Arial" panose="020B0604020202020204" pitchFamily="34" charset="0"/>
              </a:rPr>
              <a:t>Advanced Forecaster Course                            </a:t>
            </a:r>
            <a:r>
              <a:rPr lang="en-US" sz="1050" dirty="0">
                <a:latin typeface="Arial" panose="020B0604020202020204" pitchFamily="34" charset="0"/>
                <a:cs typeface="Arial" panose="020B0604020202020204" pitchFamily="34" charset="0"/>
              </a:rPr>
              <a:t>18 July 2013</a:t>
            </a:r>
            <a:endParaRPr lang="en-US" sz="1050" dirty="0">
              <a:latin typeface="Arial" panose="020B0604020202020204" pitchFamily="34" charset="0"/>
              <a:cs typeface="Arial" panose="020B0604020202020204" pitchFamily="34" charset="0"/>
            </a:endParaRPr>
          </a:p>
        </p:txBody>
      </p:sp>
      <p:sp>
        <p:nvSpPr>
          <p:cNvPr id="19460" name="Slide Number Placeholder 2"/>
          <p:cNvSpPr>
            <a:spLocks noGrp="1"/>
          </p:cNvSpPr>
          <p:nvPr>
            <p:ph type="sldNum" sz="quarter" idx="12"/>
          </p:nvPr>
        </p:nvSpPr>
        <p:spPr>
          <a:noFill/>
        </p:spPr>
        <p:txBody>
          <a:bodyPr/>
          <a:lstStyle/>
          <a:p>
            <a:fld id="{7576A4DE-D22A-4325-98FC-182F27D6E33A}" type="slidenum">
              <a:rPr lang="en-US" smtClean="0">
                <a:latin typeface="Arial" charset="0"/>
                <a:cs typeface="Arial" charset="0"/>
              </a:rPr>
              <a:pPr/>
              <a:t>4</a:t>
            </a:fld>
            <a:endParaRPr lang="en-US" smtClean="0">
              <a:latin typeface="Arial"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0" y="0"/>
            <a:ext cx="9144000" cy="1417638"/>
          </a:xfrm>
        </p:spPr>
        <p:txBody>
          <a:bodyPr/>
          <a:lstStyle/>
          <a:p>
            <a:r>
              <a:rPr lang="en-US" b="1" u="sng" smtClean="0"/>
              <a:t>Diagnosing the hazard using satellite imagery </a:t>
            </a:r>
            <a:endParaRPr lang="en-ZA" smtClean="0"/>
          </a:p>
        </p:txBody>
      </p:sp>
      <p:pic>
        <p:nvPicPr>
          <p:cNvPr id="20482" name="Content Placeholder 4"/>
          <p:cNvPicPr>
            <a:picLocks noGrp="1"/>
          </p:cNvPicPr>
          <p:nvPr>
            <p:ph idx="1"/>
          </p:nvPr>
        </p:nvPicPr>
        <p:blipFill>
          <a:blip r:embed="rId3"/>
          <a:srcRect l="25655" t="35661" r="31267" b="26810"/>
          <a:stretch>
            <a:fillRect/>
          </a:stretch>
        </p:blipFill>
        <p:spPr>
          <a:xfrm>
            <a:off x="1208088" y="1535113"/>
            <a:ext cx="6911975" cy="4298950"/>
          </a:xfrm>
        </p:spPr>
      </p:pic>
      <p:sp>
        <p:nvSpPr>
          <p:cNvPr id="20483" name="TextBox 5"/>
          <p:cNvSpPr txBox="1">
            <a:spLocks noChangeArrowheads="1"/>
          </p:cNvSpPr>
          <p:nvPr/>
        </p:nvSpPr>
        <p:spPr bwMode="auto">
          <a:xfrm>
            <a:off x="6848475" y="1535113"/>
            <a:ext cx="1343025" cy="307975"/>
          </a:xfrm>
          <a:prstGeom prst="rect">
            <a:avLst/>
          </a:prstGeom>
          <a:noFill/>
          <a:ln w="9525">
            <a:noFill/>
            <a:miter lim="800000"/>
            <a:headEnd/>
            <a:tailEnd/>
          </a:ln>
        </p:spPr>
        <p:txBody>
          <a:bodyPr wrap="none">
            <a:spAutoFit/>
          </a:bodyPr>
          <a:lstStyle/>
          <a:p>
            <a:r>
              <a:rPr lang="en-US" b="1">
                <a:solidFill>
                  <a:schemeClr val="bg1"/>
                </a:solidFill>
              </a:rPr>
              <a:t>Airmass RGB</a:t>
            </a:r>
            <a:endParaRPr lang="en-ZA" b="1">
              <a:solidFill>
                <a:schemeClr val="bg1"/>
              </a:solidFill>
            </a:endParaRPr>
          </a:p>
        </p:txBody>
      </p:sp>
      <p:sp>
        <p:nvSpPr>
          <p:cNvPr id="20484" name="TextBox 6"/>
          <p:cNvSpPr txBox="1">
            <a:spLocks noChangeArrowheads="1"/>
          </p:cNvSpPr>
          <p:nvPr/>
        </p:nvSpPr>
        <p:spPr bwMode="auto">
          <a:xfrm>
            <a:off x="1138238" y="1512888"/>
            <a:ext cx="1173162" cy="307975"/>
          </a:xfrm>
          <a:prstGeom prst="rect">
            <a:avLst/>
          </a:prstGeom>
          <a:noFill/>
          <a:ln w="9525">
            <a:noFill/>
            <a:miter lim="800000"/>
            <a:headEnd/>
            <a:tailEnd/>
          </a:ln>
        </p:spPr>
        <p:txBody>
          <a:bodyPr wrap="none">
            <a:spAutoFit/>
          </a:bodyPr>
          <a:lstStyle/>
          <a:p>
            <a:r>
              <a:rPr lang="en-US" b="1">
                <a:solidFill>
                  <a:schemeClr val="bg1"/>
                </a:solidFill>
              </a:rPr>
              <a:t>© Eumetsat</a:t>
            </a:r>
            <a:endParaRPr lang="en-ZA" b="1">
              <a:solidFill>
                <a:schemeClr val="bg1"/>
              </a:solidFill>
            </a:endParaRPr>
          </a:p>
        </p:txBody>
      </p:sp>
      <p:sp>
        <p:nvSpPr>
          <p:cNvPr id="8" name="Rectangle 7"/>
          <p:cNvSpPr/>
          <p:nvPr/>
        </p:nvSpPr>
        <p:spPr>
          <a:xfrm>
            <a:off x="0" y="6604000"/>
            <a:ext cx="5618163" cy="254000"/>
          </a:xfrm>
          <a:prstGeom prst="rect">
            <a:avLst/>
          </a:prstGeom>
        </p:spPr>
        <p:txBody>
          <a:bodyPr>
            <a:spAutoFit/>
          </a:bodyPr>
          <a:lstStyle/>
          <a:p>
            <a:pPr>
              <a:spcBef>
                <a:spcPct val="50000"/>
              </a:spcBef>
              <a:defRPr/>
            </a:pPr>
            <a:r>
              <a:rPr lang="en-US" sz="1050" dirty="0">
                <a:latin typeface="Arial" panose="020B0604020202020204" pitchFamily="34" charset="0"/>
                <a:cs typeface="Arial" panose="020B0604020202020204" pitchFamily="34" charset="0"/>
              </a:rPr>
              <a:t>2013- </a:t>
            </a:r>
            <a:r>
              <a:rPr lang="en-US" sz="1050" dirty="0">
                <a:latin typeface="Arial" panose="020B0604020202020204" pitchFamily="34" charset="0"/>
                <a:cs typeface="Arial" panose="020B0604020202020204" pitchFamily="34" charset="0"/>
              </a:rPr>
              <a:t>Advanced Forecaster Course                            </a:t>
            </a:r>
            <a:r>
              <a:rPr lang="en-US" sz="1050" dirty="0">
                <a:latin typeface="Arial" panose="020B0604020202020204" pitchFamily="34" charset="0"/>
                <a:cs typeface="Arial" panose="020B0604020202020204" pitchFamily="34" charset="0"/>
              </a:rPr>
              <a:t>18 July 2013</a:t>
            </a:r>
            <a:endParaRPr lang="en-US" sz="1050" dirty="0">
              <a:latin typeface="Arial" panose="020B0604020202020204" pitchFamily="34" charset="0"/>
              <a:cs typeface="Arial" panose="020B0604020202020204" pitchFamily="34" charset="0"/>
            </a:endParaRPr>
          </a:p>
        </p:txBody>
      </p:sp>
      <p:sp>
        <p:nvSpPr>
          <p:cNvPr id="20486" name="TextBox 2"/>
          <p:cNvSpPr txBox="1">
            <a:spLocks noChangeArrowheads="1"/>
          </p:cNvSpPr>
          <p:nvPr/>
        </p:nvSpPr>
        <p:spPr bwMode="auto">
          <a:xfrm>
            <a:off x="4005263" y="4054475"/>
            <a:ext cx="407987" cy="460375"/>
          </a:xfrm>
          <a:prstGeom prst="rect">
            <a:avLst/>
          </a:prstGeom>
          <a:noFill/>
          <a:ln w="9525">
            <a:noFill/>
            <a:miter lim="800000"/>
            <a:headEnd/>
            <a:tailEnd/>
          </a:ln>
        </p:spPr>
        <p:txBody>
          <a:bodyPr wrap="none">
            <a:spAutoFit/>
          </a:bodyPr>
          <a:lstStyle/>
          <a:p>
            <a:r>
              <a:rPr lang="en-US" sz="2400" b="1"/>
              <a:t>B</a:t>
            </a:r>
            <a:endParaRPr lang="en-ZA" sz="2400" b="1"/>
          </a:p>
        </p:txBody>
      </p:sp>
      <p:sp>
        <p:nvSpPr>
          <p:cNvPr id="20487" name="TextBox 8"/>
          <p:cNvSpPr txBox="1">
            <a:spLocks noChangeArrowheads="1"/>
          </p:cNvSpPr>
          <p:nvPr/>
        </p:nvSpPr>
        <p:spPr bwMode="auto">
          <a:xfrm>
            <a:off x="1724025" y="4537075"/>
            <a:ext cx="407988" cy="461963"/>
          </a:xfrm>
          <a:prstGeom prst="rect">
            <a:avLst/>
          </a:prstGeom>
          <a:noFill/>
          <a:ln w="9525">
            <a:noFill/>
            <a:miter lim="800000"/>
            <a:headEnd/>
            <a:tailEnd/>
          </a:ln>
        </p:spPr>
        <p:txBody>
          <a:bodyPr wrap="none">
            <a:spAutoFit/>
          </a:bodyPr>
          <a:lstStyle/>
          <a:p>
            <a:r>
              <a:rPr lang="en-US" sz="2400" b="1"/>
              <a:t>A</a:t>
            </a:r>
            <a:endParaRPr lang="en-ZA" sz="2400" b="1"/>
          </a:p>
        </p:txBody>
      </p:sp>
      <p:sp>
        <p:nvSpPr>
          <p:cNvPr id="20488" name="TextBox 9"/>
          <p:cNvSpPr txBox="1">
            <a:spLocks noChangeArrowheads="1"/>
          </p:cNvSpPr>
          <p:nvPr/>
        </p:nvSpPr>
        <p:spPr bwMode="auto">
          <a:xfrm>
            <a:off x="5780088" y="3063875"/>
            <a:ext cx="407987" cy="460375"/>
          </a:xfrm>
          <a:prstGeom prst="rect">
            <a:avLst/>
          </a:prstGeom>
          <a:noFill/>
          <a:ln w="9525">
            <a:noFill/>
            <a:miter lim="800000"/>
            <a:headEnd/>
            <a:tailEnd/>
          </a:ln>
        </p:spPr>
        <p:txBody>
          <a:bodyPr wrap="none">
            <a:spAutoFit/>
          </a:bodyPr>
          <a:lstStyle/>
          <a:p>
            <a:r>
              <a:rPr lang="en-US" sz="2400" b="1"/>
              <a:t>C</a:t>
            </a:r>
            <a:endParaRPr lang="en-ZA" sz="2400" b="1"/>
          </a:p>
        </p:txBody>
      </p:sp>
      <p:sp>
        <p:nvSpPr>
          <p:cNvPr id="20489" name="Slide Number Placeholder 3"/>
          <p:cNvSpPr>
            <a:spLocks noGrp="1"/>
          </p:cNvSpPr>
          <p:nvPr>
            <p:ph type="sldNum" sz="quarter" idx="12"/>
          </p:nvPr>
        </p:nvSpPr>
        <p:spPr>
          <a:noFill/>
        </p:spPr>
        <p:txBody>
          <a:bodyPr/>
          <a:lstStyle/>
          <a:p>
            <a:fld id="{7F0A0BF5-53A3-4B2D-8770-A45627A3EFDE}" type="slidenum">
              <a:rPr lang="en-US" smtClean="0">
                <a:latin typeface="Arial" charset="0"/>
                <a:cs typeface="Arial" charset="0"/>
              </a:rPr>
              <a:pPr/>
              <a:t>5</a:t>
            </a:fld>
            <a:endParaRPr lang="en-US" smtClean="0">
              <a:latin typeface="Arial" charset="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a:xfrm>
            <a:off x="0" y="0"/>
            <a:ext cx="9144000" cy="1246188"/>
          </a:xfrm>
        </p:spPr>
        <p:txBody>
          <a:bodyPr/>
          <a:lstStyle/>
          <a:p>
            <a:endParaRPr lang="en-ZA" b="1" u="sng" smtClean="0"/>
          </a:p>
        </p:txBody>
      </p:sp>
      <p:pic>
        <p:nvPicPr>
          <p:cNvPr id="22530" name="Content Placeholder 8" descr="C:\Documents and Settings\jannie.Stander\Desktop\Learning Case for ASMET 7\Picture1.jpg"/>
          <p:cNvPicPr>
            <a:picLocks noGrp="1"/>
          </p:cNvPicPr>
          <p:nvPr>
            <p:ph idx="1"/>
          </p:nvPr>
        </p:nvPicPr>
        <p:blipFill>
          <a:blip r:embed="rId3"/>
          <a:srcRect/>
          <a:stretch>
            <a:fillRect/>
          </a:stretch>
        </p:blipFill>
        <p:spPr>
          <a:xfrm>
            <a:off x="533400" y="1665288"/>
            <a:ext cx="7685088" cy="4168775"/>
          </a:xfrm>
        </p:spPr>
      </p:pic>
      <p:sp>
        <p:nvSpPr>
          <p:cNvPr id="22531" name="TextBox 9"/>
          <p:cNvSpPr txBox="1">
            <a:spLocks noChangeArrowheads="1"/>
          </p:cNvSpPr>
          <p:nvPr/>
        </p:nvSpPr>
        <p:spPr bwMode="auto">
          <a:xfrm>
            <a:off x="533400" y="1689100"/>
            <a:ext cx="2355850" cy="307975"/>
          </a:xfrm>
          <a:prstGeom prst="rect">
            <a:avLst/>
          </a:prstGeom>
          <a:noFill/>
          <a:ln w="9525">
            <a:noFill/>
            <a:miter lim="800000"/>
            <a:headEnd/>
            <a:tailEnd/>
          </a:ln>
        </p:spPr>
        <p:txBody>
          <a:bodyPr wrap="none">
            <a:spAutoFit/>
          </a:bodyPr>
          <a:lstStyle/>
          <a:p>
            <a:r>
              <a:rPr lang="en-US" b="1">
                <a:solidFill>
                  <a:schemeClr val="bg1"/>
                </a:solidFill>
              </a:rPr>
              <a:t>Day Natural Colours RGB</a:t>
            </a:r>
            <a:endParaRPr lang="en-ZA" b="1">
              <a:solidFill>
                <a:schemeClr val="bg1"/>
              </a:solidFill>
            </a:endParaRPr>
          </a:p>
        </p:txBody>
      </p:sp>
      <p:sp>
        <p:nvSpPr>
          <p:cNvPr id="22532" name="TextBox 10"/>
          <p:cNvSpPr txBox="1">
            <a:spLocks noChangeArrowheads="1"/>
          </p:cNvSpPr>
          <p:nvPr/>
        </p:nvSpPr>
        <p:spPr bwMode="auto">
          <a:xfrm>
            <a:off x="7045325" y="1700213"/>
            <a:ext cx="1173163" cy="307975"/>
          </a:xfrm>
          <a:prstGeom prst="rect">
            <a:avLst/>
          </a:prstGeom>
          <a:noFill/>
          <a:ln w="9525">
            <a:noFill/>
            <a:miter lim="800000"/>
            <a:headEnd/>
            <a:tailEnd/>
          </a:ln>
        </p:spPr>
        <p:txBody>
          <a:bodyPr wrap="none">
            <a:spAutoFit/>
          </a:bodyPr>
          <a:lstStyle/>
          <a:p>
            <a:r>
              <a:rPr lang="en-US" b="1">
                <a:solidFill>
                  <a:schemeClr val="bg1"/>
                </a:solidFill>
              </a:rPr>
              <a:t>© Eumetsat</a:t>
            </a:r>
            <a:endParaRPr lang="en-ZA" b="1">
              <a:solidFill>
                <a:schemeClr val="bg1"/>
              </a:solidFill>
            </a:endParaRPr>
          </a:p>
        </p:txBody>
      </p:sp>
      <p:sp>
        <p:nvSpPr>
          <p:cNvPr id="12" name="Rectangle 11"/>
          <p:cNvSpPr/>
          <p:nvPr/>
        </p:nvSpPr>
        <p:spPr>
          <a:xfrm>
            <a:off x="0" y="6604000"/>
            <a:ext cx="5618163" cy="254000"/>
          </a:xfrm>
          <a:prstGeom prst="rect">
            <a:avLst/>
          </a:prstGeom>
        </p:spPr>
        <p:txBody>
          <a:bodyPr>
            <a:spAutoFit/>
          </a:bodyPr>
          <a:lstStyle/>
          <a:p>
            <a:pPr>
              <a:spcBef>
                <a:spcPct val="50000"/>
              </a:spcBef>
              <a:defRPr/>
            </a:pPr>
            <a:r>
              <a:rPr lang="en-US" sz="1050" dirty="0">
                <a:latin typeface="Arial" panose="020B0604020202020204" pitchFamily="34" charset="0"/>
                <a:cs typeface="Arial" panose="020B0604020202020204" pitchFamily="34" charset="0"/>
              </a:rPr>
              <a:t>2013- </a:t>
            </a:r>
            <a:r>
              <a:rPr lang="en-US" sz="1050" dirty="0">
                <a:latin typeface="Arial" panose="020B0604020202020204" pitchFamily="34" charset="0"/>
                <a:cs typeface="Arial" panose="020B0604020202020204" pitchFamily="34" charset="0"/>
              </a:rPr>
              <a:t>Advanced Forecaster Course                            </a:t>
            </a:r>
            <a:r>
              <a:rPr lang="en-US" sz="1050" dirty="0">
                <a:latin typeface="Arial" panose="020B0604020202020204" pitchFamily="34" charset="0"/>
                <a:cs typeface="Arial" panose="020B0604020202020204" pitchFamily="34" charset="0"/>
              </a:rPr>
              <a:t>18 July 2013</a:t>
            </a:r>
            <a:endParaRPr lang="en-US" sz="1050" dirty="0">
              <a:latin typeface="Arial" panose="020B0604020202020204" pitchFamily="34" charset="0"/>
              <a:cs typeface="Arial" panose="020B0604020202020204" pitchFamily="34" charset="0"/>
            </a:endParaRPr>
          </a:p>
        </p:txBody>
      </p:sp>
      <p:sp>
        <p:nvSpPr>
          <p:cNvPr id="22534" name="Slide Number Placeholder 1"/>
          <p:cNvSpPr>
            <a:spLocks noGrp="1"/>
          </p:cNvSpPr>
          <p:nvPr>
            <p:ph type="sldNum" sz="quarter" idx="12"/>
          </p:nvPr>
        </p:nvSpPr>
        <p:spPr>
          <a:noFill/>
        </p:spPr>
        <p:txBody>
          <a:bodyPr/>
          <a:lstStyle/>
          <a:p>
            <a:fld id="{E4E7BDAD-C850-4A07-9ADC-3894E7D05895}" type="slidenum">
              <a:rPr lang="en-US" smtClean="0">
                <a:latin typeface="Arial" charset="0"/>
                <a:cs typeface="Arial" charset="0"/>
              </a:rPr>
              <a:pPr/>
              <a:t>6</a:t>
            </a:fld>
            <a:endParaRPr lang="en-US" smtClean="0">
              <a:latin typeface="Arial"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Content Placeholder 9"/>
          <p:cNvPicPr>
            <a:picLocks noGrp="1"/>
          </p:cNvPicPr>
          <p:nvPr>
            <p:ph idx="1"/>
          </p:nvPr>
        </p:nvPicPr>
        <p:blipFill>
          <a:blip r:embed="rId3"/>
          <a:srcRect/>
          <a:stretch>
            <a:fillRect/>
          </a:stretch>
        </p:blipFill>
        <p:spPr>
          <a:xfrm>
            <a:off x="261938" y="674688"/>
            <a:ext cx="8620125" cy="5159375"/>
          </a:xfrm>
        </p:spPr>
      </p:pic>
      <p:sp>
        <p:nvSpPr>
          <p:cNvPr id="24578" name="TextBox 10"/>
          <p:cNvSpPr txBox="1">
            <a:spLocks noChangeArrowheads="1"/>
          </p:cNvSpPr>
          <p:nvPr/>
        </p:nvSpPr>
        <p:spPr bwMode="auto">
          <a:xfrm>
            <a:off x="7251700" y="1058863"/>
            <a:ext cx="1630363" cy="307975"/>
          </a:xfrm>
          <a:prstGeom prst="rect">
            <a:avLst/>
          </a:prstGeom>
          <a:noFill/>
          <a:ln w="9525">
            <a:noFill/>
            <a:miter lim="800000"/>
            <a:headEnd/>
            <a:tailEnd/>
          </a:ln>
        </p:spPr>
        <p:txBody>
          <a:bodyPr wrap="none">
            <a:spAutoFit/>
          </a:bodyPr>
          <a:lstStyle/>
          <a:p>
            <a:r>
              <a:rPr lang="en-US" b="1">
                <a:solidFill>
                  <a:schemeClr val="bg1"/>
                </a:solidFill>
              </a:rPr>
              <a:t>Water Vapour 6.2</a:t>
            </a:r>
            <a:endParaRPr lang="en-ZA" b="1">
              <a:solidFill>
                <a:schemeClr val="bg1"/>
              </a:solidFill>
            </a:endParaRPr>
          </a:p>
        </p:txBody>
      </p:sp>
      <p:sp>
        <p:nvSpPr>
          <p:cNvPr id="24579" name="TextBox 11"/>
          <p:cNvSpPr txBox="1">
            <a:spLocks noChangeArrowheads="1"/>
          </p:cNvSpPr>
          <p:nvPr/>
        </p:nvSpPr>
        <p:spPr bwMode="auto">
          <a:xfrm>
            <a:off x="7707313" y="674688"/>
            <a:ext cx="1174750" cy="307975"/>
          </a:xfrm>
          <a:prstGeom prst="rect">
            <a:avLst/>
          </a:prstGeom>
          <a:noFill/>
          <a:ln w="9525">
            <a:noFill/>
            <a:miter lim="800000"/>
            <a:headEnd/>
            <a:tailEnd/>
          </a:ln>
        </p:spPr>
        <p:txBody>
          <a:bodyPr wrap="none">
            <a:spAutoFit/>
          </a:bodyPr>
          <a:lstStyle/>
          <a:p>
            <a:r>
              <a:rPr lang="en-US" b="1">
                <a:solidFill>
                  <a:schemeClr val="bg1"/>
                </a:solidFill>
              </a:rPr>
              <a:t>© Eumetsat</a:t>
            </a:r>
            <a:endParaRPr lang="en-ZA" b="1">
              <a:solidFill>
                <a:schemeClr val="bg1"/>
              </a:solidFill>
            </a:endParaRPr>
          </a:p>
        </p:txBody>
      </p:sp>
      <p:sp>
        <p:nvSpPr>
          <p:cNvPr id="13" name="Rectangle 12"/>
          <p:cNvSpPr/>
          <p:nvPr/>
        </p:nvSpPr>
        <p:spPr>
          <a:xfrm>
            <a:off x="0" y="6604000"/>
            <a:ext cx="5618163" cy="254000"/>
          </a:xfrm>
          <a:prstGeom prst="rect">
            <a:avLst/>
          </a:prstGeom>
        </p:spPr>
        <p:txBody>
          <a:bodyPr>
            <a:spAutoFit/>
          </a:bodyPr>
          <a:lstStyle/>
          <a:p>
            <a:pPr>
              <a:spcBef>
                <a:spcPct val="50000"/>
              </a:spcBef>
              <a:defRPr/>
            </a:pPr>
            <a:r>
              <a:rPr lang="en-US" sz="1050" dirty="0">
                <a:latin typeface="Arial" panose="020B0604020202020204" pitchFamily="34" charset="0"/>
                <a:cs typeface="Arial" panose="020B0604020202020204" pitchFamily="34" charset="0"/>
              </a:rPr>
              <a:t>2013- </a:t>
            </a:r>
            <a:r>
              <a:rPr lang="en-US" sz="1050" dirty="0">
                <a:latin typeface="Arial" panose="020B0604020202020204" pitchFamily="34" charset="0"/>
                <a:cs typeface="Arial" panose="020B0604020202020204" pitchFamily="34" charset="0"/>
              </a:rPr>
              <a:t>Advanced Forecaster Course                            </a:t>
            </a:r>
            <a:r>
              <a:rPr lang="en-US" sz="1050" dirty="0">
                <a:latin typeface="Arial" panose="020B0604020202020204" pitchFamily="34" charset="0"/>
                <a:cs typeface="Arial" panose="020B0604020202020204" pitchFamily="34" charset="0"/>
              </a:rPr>
              <a:t>18 July 2013</a:t>
            </a:r>
            <a:endParaRPr lang="en-US" sz="1050" dirty="0">
              <a:latin typeface="Arial" panose="020B0604020202020204" pitchFamily="34" charset="0"/>
              <a:cs typeface="Arial" panose="020B0604020202020204" pitchFamily="34" charset="0"/>
            </a:endParaRPr>
          </a:p>
        </p:txBody>
      </p:sp>
      <p:sp>
        <p:nvSpPr>
          <p:cNvPr id="2" name="Freeform 1"/>
          <p:cNvSpPr/>
          <p:nvPr/>
        </p:nvSpPr>
        <p:spPr>
          <a:xfrm>
            <a:off x="2724150" y="1162050"/>
            <a:ext cx="4584700" cy="3532188"/>
          </a:xfrm>
          <a:custGeom>
            <a:avLst/>
            <a:gdLst>
              <a:gd name="connsiteX0" fmla="*/ 95282 w 4584517"/>
              <a:gd name="connsiteY0" fmla="*/ 1232390 h 3531391"/>
              <a:gd name="connsiteX1" fmla="*/ 911711 w 4584517"/>
              <a:gd name="connsiteY1" fmla="*/ 1907304 h 3531391"/>
              <a:gd name="connsiteX2" fmla="*/ 1978511 w 4584517"/>
              <a:gd name="connsiteY2" fmla="*/ 3072076 h 3531391"/>
              <a:gd name="connsiteX3" fmla="*/ 2686082 w 4584517"/>
              <a:gd name="connsiteY3" fmla="*/ 3507504 h 3531391"/>
              <a:gd name="connsiteX4" fmla="*/ 3350111 w 4584517"/>
              <a:gd name="connsiteY4" fmla="*/ 3344219 h 3531391"/>
              <a:gd name="connsiteX5" fmla="*/ 3752882 w 4584517"/>
              <a:gd name="connsiteY5" fmla="*/ 2266533 h 3531391"/>
              <a:gd name="connsiteX6" fmla="*/ 4275396 w 4584517"/>
              <a:gd name="connsiteY6" fmla="*/ 1471876 h 3531391"/>
              <a:gd name="connsiteX7" fmla="*/ 4449568 w 4584517"/>
              <a:gd name="connsiteY7" fmla="*/ 927590 h 3531391"/>
              <a:gd name="connsiteX8" fmla="*/ 2228882 w 4584517"/>
              <a:gd name="connsiteY8" fmla="*/ 56733 h 3531391"/>
              <a:gd name="connsiteX9" fmla="*/ 889939 w 4584517"/>
              <a:gd name="connsiteY9" fmla="*/ 132933 h 3531391"/>
              <a:gd name="connsiteX10" fmla="*/ 149711 w 4584517"/>
              <a:gd name="connsiteY10" fmla="*/ 524819 h 3531391"/>
              <a:gd name="connsiteX11" fmla="*/ 19082 w 4584517"/>
              <a:gd name="connsiteY11" fmla="*/ 851390 h 3531391"/>
              <a:gd name="connsiteX12" fmla="*/ 95282 w 4584517"/>
              <a:gd name="connsiteY12" fmla="*/ 1232390 h 3531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84517" h="3531391">
                <a:moveTo>
                  <a:pt x="95282" y="1232390"/>
                </a:moveTo>
                <a:cubicBezTo>
                  <a:pt x="244053" y="1408376"/>
                  <a:pt x="597840" y="1600690"/>
                  <a:pt x="911711" y="1907304"/>
                </a:cubicBezTo>
                <a:cubicBezTo>
                  <a:pt x="1225582" y="2213918"/>
                  <a:pt x="1682783" y="2805376"/>
                  <a:pt x="1978511" y="3072076"/>
                </a:cubicBezTo>
                <a:cubicBezTo>
                  <a:pt x="2274239" y="3338776"/>
                  <a:pt x="2457482" y="3462147"/>
                  <a:pt x="2686082" y="3507504"/>
                </a:cubicBezTo>
                <a:cubicBezTo>
                  <a:pt x="2914682" y="3552861"/>
                  <a:pt x="3172311" y="3551047"/>
                  <a:pt x="3350111" y="3344219"/>
                </a:cubicBezTo>
                <a:cubicBezTo>
                  <a:pt x="3527911" y="3137391"/>
                  <a:pt x="3598668" y="2578590"/>
                  <a:pt x="3752882" y="2266533"/>
                </a:cubicBezTo>
                <a:cubicBezTo>
                  <a:pt x="3907096" y="1954476"/>
                  <a:pt x="4159282" y="1695033"/>
                  <a:pt x="4275396" y="1471876"/>
                </a:cubicBezTo>
                <a:cubicBezTo>
                  <a:pt x="4391510" y="1248719"/>
                  <a:pt x="4790654" y="1163447"/>
                  <a:pt x="4449568" y="927590"/>
                </a:cubicBezTo>
                <a:cubicBezTo>
                  <a:pt x="4108482" y="691733"/>
                  <a:pt x="2822153" y="189176"/>
                  <a:pt x="2228882" y="56733"/>
                </a:cubicBezTo>
                <a:cubicBezTo>
                  <a:pt x="1635611" y="-75710"/>
                  <a:pt x="1236468" y="54919"/>
                  <a:pt x="889939" y="132933"/>
                </a:cubicBezTo>
                <a:cubicBezTo>
                  <a:pt x="543411" y="210947"/>
                  <a:pt x="294854" y="405076"/>
                  <a:pt x="149711" y="524819"/>
                </a:cubicBezTo>
                <a:cubicBezTo>
                  <a:pt x="4568" y="644562"/>
                  <a:pt x="22711" y="731647"/>
                  <a:pt x="19082" y="851390"/>
                </a:cubicBezTo>
                <a:cubicBezTo>
                  <a:pt x="15453" y="971133"/>
                  <a:pt x="-53489" y="1056404"/>
                  <a:pt x="95282" y="1232390"/>
                </a:cubicBezTo>
                <a:close/>
              </a:path>
            </a:pathLst>
          </a:custGeom>
          <a:no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ZA"/>
          </a:p>
        </p:txBody>
      </p:sp>
      <p:sp>
        <p:nvSpPr>
          <p:cNvPr id="3" name="TextBox 2"/>
          <p:cNvSpPr txBox="1"/>
          <p:nvPr/>
        </p:nvSpPr>
        <p:spPr>
          <a:xfrm>
            <a:off x="5127625" y="1955800"/>
            <a:ext cx="1417638" cy="306388"/>
          </a:xfrm>
          <a:prstGeom prst="rect">
            <a:avLst/>
          </a:prstGeom>
          <a:noFill/>
        </p:spPr>
        <p:txBody>
          <a:bodyPr wrap="none">
            <a:spAutoFit/>
          </a:bodyPr>
          <a:lstStyle/>
          <a:p>
            <a:pPr>
              <a:defRPr/>
            </a:pPr>
            <a:r>
              <a:rPr lang="en-US" dirty="0">
                <a:solidFill>
                  <a:schemeClr val="accent3"/>
                </a:solidFill>
                <a:latin typeface="Arial" panose="020B0604020202020204" pitchFamily="34" charset="0"/>
                <a:cs typeface="Arial" panose="020B0604020202020204" pitchFamily="34" charset="0"/>
              </a:rPr>
              <a:t>Cloud free area</a:t>
            </a:r>
            <a:endParaRPr lang="en-ZA" dirty="0">
              <a:solidFill>
                <a:schemeClr val="accent3"/>
              </a:solidFill>
              <a:latin typeface="Arial" panose="020B0604020202020204" pitchFamily="34" charset="0"/>
              <a:cs typeface="Arial" panose="020B0604020202020204" pitchFamily="34" charset="0"/>
            </a:endParaRPr>
          </a:p>
        </p:txBody>
      </p:sp>
      <p:sp>
        <p:nvSpPr>
          <p:cNvPr id="24583" name="Slide Number Placeholder 3"/>
          <p:cNvSpPr>
            <a:spLocks noGrp="1"/>
          </p:cNvSpPr>
          <p:nvPr>
            <p:ph type="sldNum" sz="quarter" idx="12"/>
          </p:nvPr>
        </p:nvSpPr>
        <p:spPr>
          <a:noFill/>
        </p:spPr>
        <p:txBody>
          <a:bodyPr/>
          <a:lstStyle/>
          <a:p>
            <a:fld id="{94EC9588-ED08-4A76-8E13-6E2FCABD5D1C}" type="slidenum">
              <a:rPr lang="en-US" smtClean="0">
                <a:latin typeface="Arial" charset="0"/>
                <a:cs typeface="Arial" charset="0"/>
              </a:rPr>
              <a:pPr/>
              <a:t>7</a:t>
            </a:fld>
            <a:endParaRPr lang="en-US" smtClean="0">
              <a:latin typeface="Arial"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0" y="0"/>
            <a:ext cx="9144000" cy="1417638"/>
          </a:xfrm>
        </p:spPr>
        <p:txBody>
          <a:bodyPr/>
          <a:lstStyle/>
          <a:p>
            <a:pPr eaLnBrk="1" hangingPunct="1"/>
            <a:r>
              <a:rPr lang="en-US" b="1" u="sng" smtClean="0"/>
              <a:t>Diagnosing the hazard using vertical sounding</a:t>
            </a:r>
            <a:endParaRPr lang="en-ZA" smtClean="0"/>
          </a:p>
        </p:txBody>
      </p:sp>
      <p:pic>
        <p:nvPicPr>
          <p:cNvPr id="26626" name="Picture 3"/>
          <p:cNvPicPr>
            <a:picLocks noChangeAspect="1" noChangeArrowheads="1"/>
          </p:cNvPicPr>
          <p:nvPr/>
        </p:nvPicPr>
        <p:blipFill>
          <a:blip r:embed="rId3"/>
          <a:srcRect l="30142" t="5009" r="13422" b="4408"/>
          <a:stretch>
            <a:fillRect/>
          </a:stretch>
        </p:blipFill>
        <p:spPr bwMode="auto">
          <a:xfrm>
            <a:off x="1676400" y="1417638"/>
            <a:ext cx="5432425" cy="5026025"/>
          </a:xfrm>
          <a:prstGeom prst="rect">
            <a:avLst/>
          </a:prstGeom>
          <a:noFill/>
          <a:ln w="9525">
            <a:noFill/>
            <a:miter lim="800000"/>
            <a:headEnd/>
            <a:tailEnd/>
          </a:ln>
        </p:spPr>
      </p:pic>
      <p:sp>
        <p:nvSpPr>
          <p:cNvPr id="26627" name="TextBox 4"/>
          <p:cNvSpPr txBox="1">
            <a:spLocks noChangeArrowheads="1"/>
          </p:cNvSpPr>
          <p:nvPr/>
        </p:nvSpPr>
        <p:spPr bwMode="auto">
          <a:xfrm>
            <a:off x="1927225" y="1463675"/>
            <a:ext cx="896938" cy="307975"/>
          </a:xfrm>
          <a:prstGeom prst="rect">
            <a:avLst/>
          </a:prstGeom>
          <a:noFill/>
          <a:ln w="9525">
            <a:noFill/>
            <a:miter lim="800000"/>
            <a:headEnd/>
            <a:tailEnd/>
          </a:ln>
        </p:spPr>
        <p:txBody>
          <a:bodyPr wrap="none">
            <a:spAutoFit/>
          </a:bodyPr>
          <a:lstStyle/>
          <a:p>
            <a:r>
              <a:rPr lang="en-US" b="1"/>
              <a:t>© SAWS</a:t>
            </a:r>
            <a:endParaRPr lang="en-ZA" b="1"/>
          </a:p>
        </p:txBody>
      </p:sp>
      <p:sp>
        <p:nvSpPr>
          <p:cNvPr id="6" name="Rectangle 5"/>
          <p:cNvSpPr/>
          <p:nvPr/>
        </p:nvSpPr>
        <p:spPr>
          <a:xfrm>
            <a:off x="0" y="6604000"/>
            <a:ext cx="5618163" cy="254000"/>
          </a:xfrm>
          <a:prstGeom prst="rect">
            <a:avLst/>
          </a:prstGeom>
        </p:spPr>
        <p:txBody>
          <a:bodyPr>
            <a:spAutoFit/>
          </a:bodyPr>
          <a:lstStyle/>
          <a:p>
            <a:pPr>
              <a:spcBef>
                <a:spcPct val="50000"/>
              </a:spcBef>
              <a:defRPr/>
            </a:pPr>
            <a:r>
              <a:rPr lang="en-US" sz="1050" dirty="0">
                <a:latin typeface="Arial" panose="020B0604020202020204" pitchFamily="34" charset="0"/>
                <a:cs typeface="Arial" panose="020B0604020202020204" pitchFamily="34" charset="0"/>
              </a:rPr>
              <a:t>2013- </a:t>
            </a:r>
            <a:r>
              <a:rPr lang="en-US" sz="1050" dirty="0">
                <a:latin typeface="Arial" panose="020B0604020202020204" pitchFamily="34" charset="0"/>
                <a:cs typeface="Arial" panose="020B0604020202020204" pitchFamily="34" charset="0"/>
              </a:rPr>
              <a:t>Advanced Forecaster Course                            </a:t>
            </a:r>
            <a:r>
              <a:rPr lang="en-US" sz="1050" dirty="0">
                <a:latin typeface="Arial" panose="020B0604020202020204" pitchFamily="34" charset="0"/>
                <a:cs typeface="Arial" panose="020B0604020202020204" pitchFamily="34" charset="0"/>
              </a:rPr>
              <a:t>18 July 2013</a:t>
            </a:r>
            <a:endParaRPr lang="en-US" sz="1050" dirty="0">
              <a:latin typeface="Arial" panose="020B0604020202020204" pitchFamily="34" charset="0"/>
              <a:cs typeface="Arial" panose="020B0604020202020204" pitchFamily="34" charset="0"/>
            </a:endParaRPr>
          </a:p>
        </p:txBody>
      </p:sp>
      <p:sp>
        <p:nvSpPr>
          <p:cNvPr id="26629" name="Slide Number Placeholder 1"/>
          <p:cNvSpPr>
            <a:spLocks noGrp="1"/>
          </p:cNvSpPr>
          <p:nvPr>
            <p:ph type="sldNum" sz="quarter" idx="12"/>
          </p:nvPr>
        </p:nvSpPr>
        <p:spPr>
          <a:noFill/>
        </p:spPr>
        <p:txBody>
          <a:bodyPr/>
          <a:lstStyle/>
          <a:p>
            <a:fld id="{2ABDB08E-0B5D-4AF6-8E43-092AAF27A88A}" type="slidenum">
              <a:rPr lang="en-US" smtClean="0">
                <a:latin typeface="Arial" charset="0"/>
                <a:cs typeface="Arial" charset="0"/>
              </a:rPr>
              <a:pPr/>
              <a:t>8</a:t>
            </a:fld>
            <a:endParaRPr lang="en-US" smtClean="0">
              <a:latin typeface="Arial"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Documents and Settings\jannie.Stander\Desktop\Learning Case for ASMET 7\Picture8.png"/>
          <p:cNvPicPr>
            <a:picLocks noChangeAspect="1" noChangeArrowheads="1"/>
          </p:cNvPicPr>
          <p:nvPr/>
        </p:nvPicPr>
        <p:blipFill>
          <a:blip r:embed="rId3"/>
          <a:srcRect t="50467" r="33929"/>
          <a:stretch>
            <a:fillRect/>
          </a:stretch>
        </p:blipFill>
        <p:spPr bwMode="auto">
          <a:xfrm>
            <a:off x="0" y="1360488"/>
            <a:ext cx="9144000" cy="3951287"/>
          </a:xfrm>
          <a:prstGeom prst="rect">
            <a:avLst/>
          </a:prstGeom>
          <a:noFill/>
          <a:ln w="9525">
            <a:noFill/>
            <a:miter lim="800000"/>
            <a:headEnd/>
            <a:tailEnd/>
          </a:ln>
        </p:spPr>
      </p:pic>
      <p:sp>
        <p:nvSpPr>
          <p:cNvPr id="4" name="Rectangle 3"/>
          <p:cNvSpPr/>
          <p:nvPr/>
        </p:nvSpPr>
        <p:spPr>
          <a:xfrm>
            <a:off x="0" y="0"/>
            <a:ext cx="9144000" cy="1446213"/>
          </a:xfrm>
          <a:prstGeom prst="rect">
            <a:avLst/>
          </a:prstGeom>
        </p:spPr>
        <p:txBody>
          <a:bodyPr>
            <a:spAutoFit/>
          </a:bodyPr>
          <a:lstStyle/>
          <a:p>
            <a:pPr algn="ctr">
              <a:defRPr/>
            </a:pPr>
            <a:r>
              <a:rPr lang="en-US" sz="4400" b="1" u="sng" dirty="0">
                <a:latin typeface="+mj-lt"/>
                <a:cs typeface="Arial" panose="020B0604020202020204" pitchFamily="34" charset="0"/>
              </a:rPr>
              <a:t>Diagnosing the hazard using </a:t>
            </a:r>
            <a:r>
              <a:rPr lang="en-US" sz="4400" b="1" u="sng" dirty="0">
                <a:latin typeface="+mj-lt"/>
                <a:cs typeface="Arial" panose="020B0604020202020204" pitchFamily="34" charset="0"/>
              </a:rPr>
              <a:t>NWP</a:t>
            </a:r>
            <a:endParaRPr lang="en-ZA" sz="4400" dirty="0">
              <a:latin typeface="+mj-lt"/>
              <a:cs typeface="Arial" panose="020B0604020202020204" pitchFamily="34" charset="0"/>
            </a:endParaRPr>
          </a:p>
        </p:txBody>
      </p:sp>
      <p:sp>
        <p:nvSpPr>
          <p:cNvPr id="5" name="Rectangle 4"/>
          <p:cNvSpPr/>
          <p:nvPr/>
        </p:nvSpPr>
        <p:spPr>
          <a:xfrm>
            <a:off x="0" y="6604000"/>
            <a:ext cx="5618163" cy="254000"/>
          </a:xfrm>
          <a:prstGeom prst="rect">
            <a:avLst/>
          </a:prstGeom>
        </p:spPr>
        <p:txBody>
          <a:bodyPr>
            <a:spAutoFit/>
          </a:bodyPr>
          <a:lstStyle/>
          <a:p>
            <a:pPr>
              <a:spcBef>
                <a:spcPct val="50000"/>
              </a:spcBef>
              <a:defRPr/>
            </a:pPr>
            <a:r>
              <a:rPr lang="en-US" sz="1050" dirty="0">
                <a:latin typeface="Arial" panose="020B0604020202020204" pitchFamily="34" charset="0"/>
                <a:cs typeface="Arial" panose="020B0604020202020204" pitchFamily="34" charset="0"/>
              </a:rPr>
              <a:t>2013- </a:t>
            </a:r>
            <a:r>
              <a:rPr lang="en-US" sz="1050" dirty="0">
                <a:latin typeface="Arial" panose="020B0604020202020204" pitchFamily="34" charset="0"/>
                <a:cs typeface="Arial" panose="020B0604020202020204" pitchFamily="34" charset="0"/>
              </a:rPr>
              <a:t>Advanced Forecaster Course                            </a:t>
            </a:r>
            <a:r>
              <a:rPr lang="en-US" sz="1050" dirty="0">
                <a:latin typeface="Arial" panose="020B0604020202020204" pitchFamily="34" charset="0"/>
                <a:cs typeface="Arial" panose="020B0604020202020204" pitchFamily="34" charset="0"/>
              </a:rPr>
              <a:t>18 July 2013</a:t>
            </a:r>
            <a:endParaRPr lang="en-US" sz="1050" dirty="0">
              <a:latin typeface="Arial" panose="020B0604020202020204" pitchFamily="34" charset="0"/>
              <a:cs typeface="Arial" panose="020B0604020202020204" pitchFamily="34" charset="0"/>
            </a:endParaRPr>
          </a:p>
        </p:txBody>
      </p:sp>
      <p:sp>
        <p:nvSpPr>
          <p:cNvPr id="28676" name="TextBox 1"/>
          <p:cNvSpPr txBox="1">
            <a:spLocks noChangeArrowheads="1"/>
          </p:cNvSpPr>
          <p:nvPr/>
        </p:nvSpPr>
        <p:spPr bwMode="auto">
          <a:xfrm>
            <a:off x="0" y="5519738"/>
            <a:ext cx="7478713" cy="922337"/>
          </a:xfrm>
          <a:prstGeom prst="rect">
            <a:avLst/>
          </a:prstGeom>
          <a:noFill/>
          <a:ln w="9525">
            <a:noFill/>
            <a:miter lim="800000"/>
            <a:headEnd/>
            <a:tailEnd/>
          </a:ln>
        </p:spPr>
        <p:txBody>
          <a:bodyPr>
            <a:spAutoFit/>
          </a:bodyPr>
          <a:lstStyle/>
          <a:p>
            <a:pPr marL="342900" indent="-342900">
              <a:buFontTx/>
              <a:buAutoNum type="alphaLcParenR"/>
            </a:pPr>
            <a:r>
              <a:rPr lang="en-US" sz="1800" b="1"/>
              <a:t>5 kts per 1000 ft</a:t>
            </a:r>
          </a:p>
          <a:p>
            <a:pPr marL="342900" indent="-342900">
              <a:buFontTx/>
              <a:buAutoNum type="alphaLcParenR"/>
            </a:pPr>
            <a:r>
              <a:rPr lang="en-US" sz="1800" b="1"/>
              <a:t>7 kts per 1000 ft</a:t>
            </a:r>
          </a:p>
          <a:p>
            <a:pPr marL="342900" indent="-342900">
              <a:buFontTx/>
              <a:buAutoNum type="alphaLcParenR"/>
            </a:pPr>
            <a:r>
              <a:rPr lang="en-US" sz="1800" b="1"/>
              <a:t>10 kts per 1000 ft</a:t>
            </a:r>
            <a:endParaRPr lang="en-ZA" sz="1800" b="1"/>
          </a:p>
        </p:txBody>
      </p:sp>
      <p:sp>
        <p:nvSpPr>
          <p:cNvPr id="28677" name="Slide Number Placeholder 5"/>
          <p:cNvSpPr>
            <a:spLocks noGrp="1"/>
          </p:cNvSpPr>
          <p:nvPr>
            <p:ph type="sldNum" sz="quarter" idx="12"/>
          </p:nvPr>
        </p:nvSpPr>
        <p:spPr>
          <a:noFill/>
        </p:spPr>
        <p:txBody>
          <a:bodyPr/>
          <a:lstStyle/>
          <a:p>
            <a:fld id="{BA4760A8-706C-4360-8E51-A5C06E92E102}" type="slidenum">
              <a:rPr lang="en-US" smtClean="0">
                <a:latin typeface="Arial" charset="0"/>
                <a:cs typeface="Arial" charset="0"/>
              </a:rPr>
              <a:pPr/>
              <a:t>9</a:t>
            </a:fld>
            <a:endParaRPr lang="en-US" smtClean="0">
              <a:latin typeface="Arial" charset="0"/>
              <a:cs typeface="Arial" charset="0"/>
            </a:endParaRPr>
          </a:p>
        </p:txBody>
      </p:sp>
    </p:spTree>
  </p:cSld>
  <p:clrMapOvr>
    <a:masterClrMapping/>
  </p:clrMapOvr>
</p:sld>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108</TotalTime>
  <Words>408</Words>
  <Application>Microsoft Office PowerPoint</Application>
  <PresentationFormat>On-screen Show (4:3)</PresentationFormat>
  <Paragraphs>73</Paragraphs>
  <Slides>10</Slides>
  <Notes>7</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10</vt:i4>
      </vt:variant>
    </vt:vector>
  </HeadingPairs>
  <TitlesOfParts>
    <vt:vector size="14" baseType="lpstr">
      <vt:lpstr>Arial</vt:lpstr>
      <vt:lpstr>Calibri</vt:lpstr>
      <vt:lpstr>Times New Roman</vt:lpstr>
      <vt:lpstr>Template</vt:lpstr>
      <vt:lpstr> Clear air Turbulence (CAT)</vt:lpstr>
      <vt:lpstr>Purpose of this presentation</vt:lpstr>
      <vt:lpstr>Introduction</vt:lpstr>
      <vt:lpstr> DEFINED WIND SHEAR CRITERIA </vt:lpstr>
      <vt:lpstr>Diagnosing the hazard using satellite imagery </vt:lpstr>
      <vt:lpstr>Slide 6</vt:lpstr>
      <vt:lpstr>Slide 7</vt:lpstr>
      <vt:lpstr>Diagnosing the hazard using vertical sounding</vt:lpstr>
      <vt:lpstr>Slide 9</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Arista</dc:creator>
  <cp:lastModifiedBy>bodoz</cp:lastModifiedBy>
  <cp:revision>24</cp:revision>
  <dcterms:created xsi:type="dcterms:W3CDTF">2012-09-03T09:15:14Z</dcterms:created>
  <dcterms:modified xsi:type="dcterms:W3CDTF">2013-07-30T06:55:30Z</dcterms:modified>
</cp:coreProperties>
</file>