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90742" r:id="rId1"/>
  </p:sldMasterIdLst>
  <p:notesMasterIdLst>
    <p:notesMasterId r:id="rId33"/>
  </p:notesMasterIdLst>
  <p:sldIdLst>
    <p:sldId id="268" r:id="rId2"/>
    <p:sldId id="257" r:id="rId3"/>
    <p:sldId id="263" r:id="rId4"/>
    <p:sldId id="264" r:id="rId5"/>
    <p:sldId id="266" r:id="rId6"/>
    <p:sldId id="265" r:id="rId7"/>
    <p:sldId id="269" r:id="rId8"/>
    <p:sldId id="286" r:id="rId9"/>
    <p:sldId id="270" r:id="rId10"/>
    <p:sldId id="271" r:id="rId11"/>
    <p:sldId id="272" r:id="rId12"/>
    <p:sldId id="277" r:id="rId13"/>
    <p:sldId id="267" r:id="rId14"/>
    <p:sldId id="289" r:id="rId15"/>
    <p:sldId id="290" r:id="rId16"/>
    <p:sldId id="291" r:id="rId17"/>
    <p:sldId id="275" r:id="rId18"/>
    <p:sldId id="278" r:id="rId19"/>
    <p:sldId id="279" r:id="rId20"/>
    <p:sldId id="273" r:id="rId21"/>
    <p:sldId id="292" r:id="rId22"/>
    <p:sldId id="276" r:id="rId23"/>
    <p:sldId id="280" r:id="rId24"/>
    <p:sldId id="281" r:id="rId25"/>
    <p:sldId id="282" r:id="rId26"/>
    <p:sldId id="283" r:id="rId27"/>
    <p:sldId id="284" r:id="rId28"/>
    <p:sldId id="285" r:id="rId29"/>
    <p:sldId id="274" r:id="rId30"/>
    <p:sldId id="288" r:id="rId31"/>
    <p:sldId id="293" r:id="rId32"/>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ヒラギノ角ゴ Pro W3" pitchFamily="16"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02F"/>
    <a:srgbClr val="E0E20C"/>
    <a:srgbClr val="A9F5BD"/>
    <a:srgbClr val="FD2F3E"/>
    <a:srgbClr val="F5C56F"/>
    <a:srgbClr val="0000FF"/>
    <a:srgbClr val="FF6600"/>
    <a:srgbClr val="006A8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131" autoAdjust="0"/>
  </p:normalViewPr>
  <p:slideViewPr>
    <p:cSldViewPr>
      <p:cViewPr>
        <p:scale>
          <a:sx n="66" d="100"/>
          <a:sy n="66" d="100"/>
        </p:scale>
        <p:origin x="-462"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82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pitchFamily="16" charset="-128"/>
                <a:cs typeface="+mn-cs"/>
              </a:defRPr>
            </a:lvl1pPr>
          </a:lstStyle>
          <a:p>
            <a:pPr>
              <a:defRPr/>
            </a:pPr>
            <a:endParaRPr lang="en-GB"/>
          </a:p>
        </p:txBody>
      </p:sp>
      <p:sp>
        <p:nvSpPr>
          <p:cNvPr id="6147" name="Rectangle 3"/>
          <p:cNvSpPr>
            <a:spLocks noGrp="1" noChangeArrowheads="1"/>
          </p:cNvSpPr>
          <p:nvPr>
            <p:ph type="dt"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16" charset="-128"/>
                <a:cs typeface="+mn-cs"/>
              </a:defRPr>
            </a:lvl1pPr>
          </a:lstStyle>
          <a:p>
            <a:pPr>
              <a:defRPr/>
            </a:pPr>
            <a:endParaRPr lang="en-GB"/>
          </a:p>
        </p:txBody>
      </p:sp>
      <p:sp>
        <p:nvSpPr>
          <p:cNvPr id="2467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768" y="4715153"/>
            <a:ext cx="5438140" cy="44669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ヒラギノ角ゴ Pro W3" pitchFamily="16" charset="-128"/>
                <a:cs typeface="+mn-cs"/>
              </a:defRPr>
            </a:lvl1pPr>
          </a:lstStyle>
          <a:p>
            <a:pPr>
              <a:defRPr/>
            </a:pPr>
            <a:endParaRPr lang="en-GB"/>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ヒラギノ角ゴ Pro W3" pitchFamily="16" charset="-128"/>
                <a:cs typeface="+mn-cs"/>
              </a:defRPr>
            </a:lvl1pPr>
          </a:lstStyle>
          <a:p>
            <a:pPr>
              <a:defRPr/>
            </a:pPr>
            <a:fld id="{F88D6F3E-B5AF-43AD-994D-AACB07775F28}" type="slidenum">
              <a:rPr lang="en-GB"/>
              <a:pPr>
                <a:defRPr/>
              </a:pPr>
              <a:t>‹#›</a:t>
            </a:fld>
            <a:endParaRPr lang="en-GB"/>
          </a:p>
        </p:txBody>
      </p:sp>
    </p:spTree>
    <p:extLst>
      <p:ext uri="{BB962C8B-B14F-4D97-AF65-F5344CB8AC3E}">
        <p14:creationId xmlns:p14="http://schemas.microsoft.com/office/powerpoint/2010/main" val="2409428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6"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Few planes over NZZO,</a:t>
            </a:r>
            <a:r>
              <a:rPr lang="en-NZ" baseline="0" dirty="0" smtClean="0"/>
              <a:t> west of </a:t>
            </a:r>
            <a:r>
              <a:rPr lang="en-NZ" baseline="0" dirty="0" err="1" smtClean="0"/>
              <a:t>Aus</a:t>
            </a:r>
            <a:r>
              <a:rPr lang="en-NZ" baseline="0" dirty="0" smtClean="0"/>
              <a:t>, Pacific in general</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1</a:t>
            </a:fld>
            <a:endParaRPr lang="en-GB"/>
          </a:p>
        </p:txBody>
      </p:sp>
    </p:spTree>
    <p:extLst>
      <p:ext uri="{BB962C8B-B14F-4D97-AF65-F5344CB8AC3E}">
        <p14:creationId xmlns:p14="http://schemas.microsoft.com/office/powerpoint/2010/main" val="213665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None</a:t>
            </a:r>
            <a:r>
              <a:rPr lang="en-NZ" baseline="0" dirty="0" smtClean="0"/>
              <a:t> </a:t>
            </a:r>
            <a:r>
              <a:rPr lang="en-NZ" dirty="0" smtClean="0"/>
              <a:t>of these parameters directly</a:t>
            </a:r>
            <a:r>
              <a:rPr lang="en-NZ" baseline="0" dirty="0" smtClean="0"/>
              <a:t> observable right through the atmosphere (cloud motion vectors only few areas and heights). G</a:t>
            </a:r>
            <a:r>
              <a:rPr lang="en-NZ" dirty="0" smtClean="0"/>
              <a:t>oing to use NWP if going to be effective. Forecaster can’t look at all these fields individually (physical</a:t>
            </a:r>
            <a:r>
              <a:rPr lang="en-NZ" baseline="0" dirty="0" smtClean="0"/>
              <a:t> parameters), each implies a probability when looked at in conjunction with others.  Use combined index which are always empirically based (in thresholds if not in formulation).  Commercial aircraft really kicked off in the 50s+60s hence interest in 70s.  </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13</a:t>
            </a:fld>
            <a:endParaRPr lang="en-GB"/>
          </a:p>
        </p:txBody>
      </p:sp>
    </p:spTree>
    <p:extLst>
      <p:ext uri="{BB962C8B-B14F-4D97-AF65-F5344CB8AC3E}">
        <p14:creationId xmlns:p14="http://schemas.microsoft.com/office/powerpoint/2010/main" val="224520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None</a:t>
            </a:r>
            <a:r>
              <a:rPr lang="en-NZ" baseline="0" dirty="0" smtClean="0"/>
              <a:t> </a:t>
            </a:r>
            <a:r>
              <a:rPr lang="en-NZ" dirty="0" smtClean="0"/>
              <a:t>of these parameters directly</a:t>
            </a:r>
            <a:r>
              <a:rPr lang="en-NZ" baseline="0" dirty="0" smtClean="0"/>
              <a:t> observable right through the atmosphere (cloud motion vectors only few areas and heights). G</a:t>
            </a:r>
            <a:r>
              <a:rPr lang="en-NZ" dirty="0" smtClean="0"/>
              <a:t>oing to use NWP if going to be effective. Forecaster can’t look at all these fields individually (physical</a:t>
            </a:r>
            <a:r>
              <a:rPr lang="en-NZ" baseline="0" dirty="0" smtClean="0"/>
              <a:t> parameters), each implies a probability when looked at in conjunction with others.  Use combined index which are always empirically based (in thresholds if not in formulation).  Commercial aircraft really kicked off in the 50s+60s hence interest in 70s.  </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14</a:t>
            </a:fld>
            <a:endParaRPr lang="en-GB"/>
          </a:p>
        </p:txBody>
      </p:sp>
    </p:spTree>
    <p:extLst>
      <p:ext uri="{BB962C8B-B14F-4D97-AF65-F5344CB8AC3E}">
        <p14:creationId xmlns:p14="http://schemas.microsoft.com/office/powerpoint/2010/main" val="2245200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None</a:t>
            </a:r>
            <a:r>
              <a:rPr lang="en-NZ" baseline="0" dirty="0" smtClean="0"/>
              <a:t> </a:t>
            </a:r>
            <a:r>
              <a:rPr lang="en-NZ" dirty="0" smtClean="0"/>
              <a:t>of these parameters directly</a:t>
            </a:r>
            <a:r>
              <a:rPr lang="en-NZ" baseline="0" dirty="0" smtClean="0"/>
              <a:t> observable right through the atmosphere (cloud motion vectors only few areas and heights). G</a:t>
            </a:r>
            <a:r>
              <a:rPr lang="en-NZ" dirty="0" smtClean="0"/>
              <a:t>oing to use NWP if going to be effective. Forecaster can’t look at all these fields individually (physical</a:t>
            </a:r>
            <a:r>
              <a:rPr lang="en-NZ" baseline="0" dirty="0" smtClean="0"/>
              <a:t> parameters), each implies a probability when looked at in conjunction with others.  Use combined index which are always empirically based (in thresholds if not in formulation).  Commercial aircraft really kicked off in the 50s+60s hence interest in 70s.  </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15</a:t>
            </a:fld>
            <a:endParaRPr lang="en-GB"/>
          </a:p>
        </p:txBody>
      </p:sp>
    </p:spTree>
    <p:extLst>
      <p:ext uri="{BB962C8B-B14F-4D97-AF65-F5344CB8AC3E}">
        <p14:creationId xmlns:p14="http://schemas.microsoft.com/office/powerpoint/2010/main" val="224520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None</a:t>
            </a:r>
            <a:r>
              <a:rPr lang="en-NZ" baseline="0" dirty="0" smtClean="0"/>
              <a:t> </a:t>
            </a:r>
            <a:r>
              <a:rPr lang="en-NZ" dirty="0" smtClean="0"/>
              <a:t>of these parameters directly</a:t>
            </a:r>
            <a:r>
              <a:rPr lang="en-NZ" baseline="0" dirty="0" smtClean="0"/>
              <a:t> observable right through the atmosphere (cloud motion vectors only few areas and heights). G</a:t>
            </a:r>
            <a:r>
              <a:rPr lang="en-NZ" dirty="0" smtClean="0"/>
              <a:t>oing to use NWP if going to be effective. Forecaster can’t look at all these fields individually (physical</a:t>
            </a:r>
            <a:r>
              <a:rPr lang="en-NZ" baseline="0" dirty="0" smtClean="0"/>
              <a:t> parameters), each implies a probability when looked at in conjunction with others.  Use combined index which are always empirically based (in thresholds if not in formulation).  Commercial aircraft really kicked off in the 50s+60s hence interest in 70s.  </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16</a:t>
            </a:fld>
            <a:endParaRPr lang="en-GB"/>
          </a:p>
        </p:txBody>
      </p:sp>
    </p:spTree>
    <p:extLst>
      <p:ext uri="{BB962C8B-B14F-4D97-AF65-F5344CB8AC3E}">
        <p14:creationId xmlns:p14="http://schemas.microsoft.com/office/powerpoint/2010/main" val="224520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19</a:t>
            </a:fld>
            <a:endParaRPr lang="en-GB"/>
          </a:p>
        </p:txBody>
      </p:sp>
    </p:spTree>
    <p:extLst>
      <p:ext uri="{BB962C8B-B14F-4D97-AF65-F5344CB8AC3E}">
        <p14:creationId xmlns:p14="http://schemas.microsoft.com/office/powerpoint/2010/main" val="168048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0.013% fact – like travelling round the world 100 times and only encountering </a:t>
            </a:r>
            <a:r>
              <a:rPr lang="en-NZ" dirty="0" err="1" smtClean="0"/>
              <a:t>sev</a:t>
            </a:r>
            <a:r>
              <a:rPr lang="en-NZ" dirty="0" smtClean="0"/>
              <a:t> </a:t>
            </a:r>
            <a:r>
              <a:rPr lang="en-NZ" dirty="0" err="1" smtClean="0"/>
              <a:t>turb</a:t>
            </a:r>
            <a:r>
              <a:rPr lang="en-NZ" dirty="0" smtClean="0"/>
              <a:t> once as you</a:t>
            </a:r>
            <a:r>
              <a:rPr lang="en-NZ" baseline="0" dirty="0" smtClean="0"/>
              <a:t> crossed </a:t>
            </a:r>
            <a:r>
              <a:rPr lang="en-NZ" dirty="0" smtClean="0"/>
              <a:t>over NSW.  Less bias as back then forecasted CAT over about 20% of</a:t>
            </a:r>
            <a:r>
              <a:rPr lang="en-NZ" baseline="0" dirty="0" smtClean="0"/>
              <a:t> airspace so less flying around it!</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20</a:t>
            </a:fld>
            <a:endParaRPr lang="en-GB"/>
          </a:p>
        </p:txBody>
      </p:sp>
    </p:spTree>
    <p:extLst>
      <p:ext uri="{BB962C8B-B14F-4D97-AF65-F5344CB8AC3E}">
        <p14:creationId xmlns:p14="http://schemas.microsoft.com/office/powerpoint/2010/main" val="352728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Can measure</a:t>
            </a:r>
            <a:r>
              <a:rPr lang="en-NZ" baseline="0" dirty="0" smtClean="0"/>
              <a:t> RH + temp by satellite with soundings (with error), and to a lesser degree droplet phase + size which can be used as a proxy for collection efficiency.  Upwards motion is hard to derive, but much needed parameter, and used as proxy for collection rate.  In short, need high concentrations of SLW, or moderate concentrations and decent upwards motion.</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23</a:t>
            </a:fld>
            <a:endParaRPr lang="en-GB"/>
          </a:p>
        </p:txBody>
      </p:sp>
    </p:spTree>
    <p:extLst>
      <p:ext uri="{BB962C8B-B14F-4D97-AF65-F5344CB8AC3E}">
        <p14:creationId xmlns:p14="http://schemas.microsoft.com/office/powerpoint/2010/main" val="1656241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As dealing with oceanic icing, not covering MTWs</a:t>
            </a:r>
            <a:r>
              <a:rPr lang="en-NZ" baseline="0" dirty="0" smtClean="0"/>
              <a:t>.</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24</a:t>
            </a:fld>
            <a:endParaRPr lang="en-GB"/>
          </a:p>
        </p:txBody>
      </p:sp>
    </p:spTree>
    <p:extLst>
      <p:ext uri="{BB962C8B-B14F-4D97-AF65-F5344CB8AC3E}">
        <p14:creationId xmlns:p14="http://schemas.microsoft.com/office/powerpoint/2010/main" val="3679461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smtClean="0"/>
              <a:t>BTD better for smaller droplet sizes (e.g. fog).  </a:t>
            </a:r>
            <a:br>
              <a:rPr lang="en-NZ" dirty="0" smtClean="0"/>
            </a:br>
            <a:r>
              <a:rPr lang="en-NZ" dirty="0" smtClean="0"/>
              <a:t>Droplet size increases with height within a cloud</a:t>
            </a:r>
            <a:r>
              <a:rPr lang="en-NZ" baseline="0" dirty="0" smtClean="0"/>
              <a:t>.  </a:t>
            </a:r>
            <a:endParaRPr lang="en-NZ" dirty="0" smtClean="0"/>
          </a:p>
          <a:p>
            <a:r>
              <a:rPr lang="en-NZ" dirty="0" smtClean="0"/>
              <a:t>New channels for </a:t>
            </a:r>
            <a:r>
              <a:rPr lang="en-NZ" dirty="0" err="1" smtClean="0"/>
              <a:t>Himawari</a:t>
            </a:r>
            <a:r>
              <a:rPr lang="en-NZ" dirty="0" smtClean="0"/>
              <a:t> 8 may show this better?  No idea?</a:t>
            </a:r>
          </a:p>
          <a:p>
            <a:r>
              <a:rPr lang="en-NZ" dirty="0" smtClean="0"/>
              <a:t>Study</a:t>
            </a:r>
            <a:r>
              <a:rPr lang="en-NZ" baseline="0" dirty="0" smtClean="0"/>
              <a:t> over NZZC this </a:t>
            </a:r>
            <a:r>
              <a:rPr lang="en-NZ" baseline="0" dirty="0" err="1" smtClean="0"/>
              <a:t>stratiform</a:t>
            </a:r>
            <a:r>
              <a:rPr lang="en-NZ" baseline="0" dirty="0" smtClean="0"/>
              <a:t> case nearly always obscured by ice cloud due to strong upwards motion.</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25</a:t>
            </a:fld>
            <a:endParaRPr lang="en-GB"/>
          </a:p>
        </p:txBody>
      </p:sp>
    </p:spTree>
    <p:extLst>
      <p:ext uri="{BB962C8B-B14F-4D97-AF65-F5344CB8AC3E}">
        <p14:creationId xmlns:p14="http://schemas.microsoft.com/office/powerpoint/2010/main" val="1510473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smtClean="0"/>
              <a:t>Moisture content very variable within a cloud (icing very patchy).  IR soundings with footprints of several </a:t>
            </a:r>
            <a:r>
              <a:rPr lang="en-NZ" dirty="0" err="1" smtClean="0"/>
              <a:t>kms</a:t>
            </a:r>
            <a:r>
              <a:rPr lang="en-NZ" dirty="0" smtClean="0"/>
              <a:t> won’t resolve the pockets of high LWC necessary for icing.  Also know convection scale smaller than most NWP models, so won’t be explicitly resolved either</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26</a:t>
            </a:fld>
            <a:endParaRPr lang="en-GB"/>
          </a:p>
        </p:txBody>
      </p:sp>
    </p:spTree>
    <p:extLst>
      <p:ext uri="{BB962C8B-B14F-4D97-AF65-F5344CB8AC3E}">
        <p14:creationId xmlns:p14="http://schemas.microsoft.com/office/powerpoint/2010/main" val="245622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What is sig </a:t>
            </a:r>
            <a:r>
              <a:rPr lang="en-NZ" dirty="0" err="1" smtClean="0"/>
              <a:t>wx</a:t>
            </a:r>
            <a:r>
              <a:rPr lang="en-NZ" dirty="0" smtClean="0"/>
              <a:t>?  Dust and sand storms, radioactive clouds, volcanic ash clouds and tropical cyclones.  These are not</a:t>
            </a:r>
            <a:r>
              <a:rPr lang="en-NZ" baseline="0" dirty="0" smtClean="0"/>
              <a:t> covered as have quite specialised procedures, except </a:t>
            </a:r>
            <a:r>
              <a:rPr lang="en-NZ" baseline="0" dirty="0" err="1" smtClean="0"/>
              <a:t>duststorms</a:t>
            </a:r>
            <a:r>
              <a:rPr lang="en-NZ" baseline="0" dirty="0" smtClean="0"/>
              <a:t> which haven’t got a clue about in NZ!</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3</a:t>
            </a:fld>
            <a:endParaRPr lang="en-GB"/>
          </a:p>
        </p:txBody>
      </p:sp>
    </p:spTree>
    <p:extLst>
      <p:ext uri="{BB962C8B-B14F-4D97-AF65-F5344CB8AC3E}">
        <p14:creationId xmlns:p14="http://schemas.microsoft.com/office/powerpoint/2010/main" val="2127555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Think three dimensionally – explore</a:t>
            </a:r>
            <a:r>
              <a:rPr lang="en-NZ" baseline="0" dirty="0" smtClean="0"/>
              <a:t> as many pressure levels as possible.</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27</a:t>
            </a:fld>
            <a:endParaRPr lang="en-GB"/>
          </a:p>
        </p:txBody>
      </p:sp>
    </p:spTree>
    <p:extLst>
      <p:ext uri="{BB962C8B-B14F-4D97-AF65-F5344CB8AC3E}">
        <p14:creationId xmlns:p14="http://schemas.microsoft.com/office/powerpoint/2010/main" val="2169094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Examples of guidance used at </a:t>
            </a:r>
            <a:r>
              <a:rPr lang="en-NZ" dirty="0" err="1" smtClean="0"/>
              <a:t>Metservice</a:t>
            </a:r>
            <a:r>
              <a:rPr lang="en-NZ" dirty="0" smtClean="0"/>
              <a:t> – High res -8D from local WRF models</a:t>
            </a:r>
            <a:r>
              <a:rPr lang="en-NZ" baseline="0" dirty="0" smtClean="0"/>
              <a:t> and global 8D with 8D overlay on </a:t>
            </a:r>
            <a:r>
              <a:rPr lang="en-NZ" baseline="0" dirty="0" err="1" smtClean="0"/>
              <a:t>tephigram</a:t>
            </a:r>
            <a:r>
              <a:rPr lang="en-NZ" baseline="0" dirty="0" smtClean="0"/>
              <a:t>.</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28</a:t>
            </a:fld>
            <a:endParaRPr lang="en-GB"/>
          </a:p>
        </p:txBody>
      </p:sp>
    </p:spTree>
    <p:extLst>
      <p:ext uri="{BB962C8B-B14F-4D97-AF65-F5344CB8AC3E}">
        <p14:creationId xmlns:p14="http://schemas.microsoft.com/office/powerpoint/2010/main" val="970630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on 8D.  T-Td always negative, but will be closer to zero when</a:t>
            </a:r>
            <a:r>
              <a:rPr lang="en-NZ" baseline="0" dirty="0" smtClean="0"/>
              <a:t> very saturated.  So if very saturated for low T, conditions will be met.</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31</a:t>
            </a:fld>
            <a:endParaRPr lang="en-GB"/>
          </a:p>
        </p:txBody>
      </p:sp>
    </p:spTree>
    <p:extLst>
      <p:ext uri="{BB962C8B-B14F-4D97-AF65-F5344CB8AC3E}">
        <p14:creationId xmlns:p14="http://schemas.microsoft.com/office/powerpoint/2010/main" val="200150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Also turbulence (CAT + MTW), icing and thunderstorms.</a:t>
            </a:r>
            <a:r>
              <a:rPr lang="en-NZ" baseline="0" dirty="0" smtClean="0"/>
              <a:t>  These are fairly common occurrences in the south pacific region.</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4</a:t>
            </a:fld>
            <a:endParaRPr lang="en-GB"/>
          </a:p>
        </p:txBody>
      </p:sp>
    </p:spTree>
    <p:extLst>
      <p:ext uri="{BB962C8B-B14F-4D97-AF65-F5344CB8AC3E}">
        <p14:creationId xmlns:p14="http://schemas.microsoft.com/office/powerpoint/2010/main" val="216215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How do we communicate this with pilots?  </a:t>
            </a:r>
            <a:r>
              <a:rPr lang="en-NZ" dirty="0" err="1" smtClean="0"/>
              <a:t>Sigmets</a:t>
            </a:r>
            <a:r>
              <a:rPr lang="en-NZ" dirty="0" smtClean="0"/>
              <a:t> – validity 4 hours.</a:t>
            </a:r>
            <a:r>
              <a:rPr lang="en-NZ" baseline="0" dirty="0" smtClean="0"/>
              <a:t>  Oceanic sig weather charts for +18hours, and domestic sig </a:t>
            </a:r>
            <a:r>
              <a:rPr lang="en-NZ" baseline="0" dirty="0" err="1" smtClean="0"/>
              <a:t>wx</a:t>
            </a:r>
            <a:r>
              <a:rPr lang="en-NZ" baseline="0" dirty="0" smtClean="0"/>
              <a:t> forecasts for +18ish.  Elements of these also feed into other forecasts, e.g. TAFs and ARFORs.</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5</a:t>
            </a:fld>
            <a:endParaRPr lang="en-GB"/>
          </a:p>
        </p:txBody>
      </p:sp>
    </p:spTree>
    <p:extLst>
      <p:ext uri="{BB962C8B-B14F-4D97-AF65-F5344CB8AC3E}">
        <p14:creationId xmlns:p14="http://schemas.microsoft.com/office/powerpoint/2010/main" val="16124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Forecast based on real</a:t>
            </a:r>
            <a:r>
              <a:rPr lang="en-NZ" baseline="0" dirty="0" smtClean="0"/>
              <a:t> observations.  </a:t>
            </a:r>
            <a:r>
              <a:rPr lang="en-NZ" baseline="0" dirty="0" err="1" smtClean="0"/>
              <a:t>Pireps</a:t>
            </a:r>
            <a:r>
              <a:rPr lang="en-NZ" baseline="0" dirty="0" smtClean="0"/>
              <a:t>, radar, soundings, surface </a:t>
            </a:r>
            <a:r>
              <a:rPr lang="en-NZ" baseline="0" dirty="0" err="1" smtClean="0"/>
              <a:t>obs</a:t>
            </a:r>
            <a:r>
              <a:rPr lang="en-NZ" baseline="0" dirty="0" smtClean="0"/>
              <a:t> and satellite data (IR and WV).  Best of these are direct </a:t>
            </a:r>
            <a:r>
              <a:rPr lang="en-NZ" baseline="0" dirty="0" err="1" smtClean="0"/>
              <a:t>obs</a:t>
            </a:r>
            <a:r>
              <a:rPr lang="en-NZ" baseline="0" dirty="0" smtClean="0"/>
              <a:t> – </a:t>
            </a:r>
            <a:r>
              <a:rPr lang="en-NZ" baseline="0" dirty="0" err="1" smtClean="0"/>
              <a:t>Pireps</a:t>
            </a:r>
            <a:r>
              <a:rPr lang="en-NZ" baseline="0" dirty="0" smtClean="0"/>
              <a:t>, CBs in sat data, high </a:t>
            </a:r>
            <a:r>
              <a:rPr lang="en-NZ" baseline="0" dirty="0" err="1" smtClean="0"/>
              <a:t>reflectivities</a:t>
            </a:r>
            <a:r>
              <a:rPr lang="en-NZ" baseline="0" dirty="0" smtClean="0"/>
              <a:t> above FZL in radar.  Other indirect measures – signatures such as channel differencing in IR for SLW, transverse banding in IR for CAT, large vertical shears in soundings all give strong signals of sig </a:t>
            </a:r>
            <a:r>
              <a:rPr lang="en-NZ" baseline="0" dirty="0" err="1" smtClean="0"/>
              <a:t>wx</a:t>
            </a:r>
            <a:r>
              <a:rPr lang="en-NZ" baseline="0" dirty="0" smtClean="0"/>
              <a:t>. However, over oceanic areas only have satellite data.  Much less to go on.  Lack of verification can lead to systematic bias</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6</a:t>
            </a:fld>
            <a:endParaRPr lang="en-GB"/>
          </a:p>
        </p:txBody>
      </p:sp>
    </p:spTree>
    <p:extLst>
      <p:ext uri="{BB962C8B-B14F-4D97-AF65-F5344CB8AC3E}">
        <p14:creationId xmlns:p14="http://schemas.microsoft.com/office/powerpoint/2010/main" val="164593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NWP.  Synoptic situation.  CAT</a:t>
            </a:r>
            <a:r>
              <a:rPr lang="en-NZ" baseline="0" dirty="0" smtClean="0"/>
              <a:t> on cold side of jet in X section (going S – N)</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7</a:t>
            </a:fld>
            <a:endParaRPr lang="en-GB"/>
          </a:p>
        </p:txBody>
      </p:sp>
    </p:spTree>
    <p:extLst>
      <p:ext uri="{BB962C8B-B14F-4D97-AF65-F5344CB8AC3E}">
        <p14:creationId xmlns:p14="http://schemas.microsoft.com/office/powerpoint/2010/main" val="230593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Causes of turbulence</a:t>
            </a:r>
          </a:p>
          <a:p>
            <a:endParaRPr lang="en-NZ" dirty="0" smtClean="0"/>
          </a:p>
          <a:p>
            <a:r>
              <a:rPr lang="en-NZ" dirty="0" smtClean="0"/>
              <a:t>Turbulent vertical motions use gravity</a:t>
            </a:r>
            <a:r>
              <a:rPr lang="en-NZ" baseline="0" dirty="0" smtClean="0"/>
              <a:t> as restoring force so dissipate quickly in unstable conditions. Using variations of Richardson number for local gradients can accurately predict the onset of turbulence, but across large (bulk) scales harder as don’t know exact local gradients.</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9</a:t>
            </a:fld>
            <a:endParaRPr lang="en-GB"/>
          </a:p>
        </p:txBody>
      </p:sp>
    </p:spTree>
    <p:extLst>
      <p:ext uri="{BB962C8B-B14F-4D97-AF65-F5344CB8AC3E}">
        <p14:creationId xmlns:p14="http://schemas.microsoft.com/office/powerpoint/2010/main" val="371817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Turbulence occurs at many size scales simultaneously.</a:t>
            </a:r>
            <a:r>
              <a:rPr lang="en-NZ" baseline="0" dirty="0" smtClean="0"/>
              <a:t> </a:t>
            </a:r>
            <a:r>
              <a:rPr lang="en-NZ" dirty="0" smtClean="0"/>
              <a:t>If stable</a:t>
            </a:r>
            <a:r>
              <a:rPr lang="en-NZ" baseline="0" dirty="0" smtClean="0"/>
              <a:t> and shear enough, turbulence can build to size where effects aircraft.  Can also contain components bigger than aircraft and not </a:t>
            </a:r>
            <a:r>
              <a:rPr lang="en-NZ" baseline="0" dirty="0" err="1" smtClean="0"/>
              <a:t>turb</a:t>
            </a:r>
            <a:r>
              <a:rPr lang="en-NZ" baseline="0" dirty="0" smtClean="0"/>
              <a:t> inducing</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10</a:t>
            </a:fld>
            <a:endParaRPr lang="en-GB"/>
          </a:p>
        </p:txBody>
      </p:sp>
    </p:spTree>
    <p:extLst>
      <p:ext uri="{BB962C8B-B14F-4D97-AF65-F5344CB8AC3E}">
        <p14:creationId xmlns:p14="http://schemas.microsoft.com/office/powerpoint/2010/main" val="159949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Use satellite</a:t>
            </a:r>
            <a:r>
              <a:rPr lang="en-NZ" baseline="0" dirty="0" smtClean="0"/>
              <a:t> imagery and synoptic situation (good info on web more detail), essentially looking where fluid stressed, check with WV.</a:t>
            </a:r>
            <a:endParaRPr lang="en-NZ" dirty="0"/>
          </a:p>
        </p:txBody>
      </p:sp>
      <p:sp>
        <p:nvSpPr>
          <p:cNvPr id="4" name="Slide Number Placeholder 3"/>
          <p:cNvSpPr>
            <a:spLocks noGrp="1"/>
          </p:cNvSpPr>
          <p:nvPr>
            <p:ph type="sldNum" sz="quarter" idx="10"/>
          </p:nvPr>
        </p:nvSpPr>
        <p:spPr/>
        <p:txBody>
          <a:bodyPr/>
          <a:lstStyle/>
          <a:p>
            <a:pPr>
              <a:defRPr/>
            </a:pPr>
            <a:fld id="{F88D6F3E-B5AF-43AD-994D-AACB07775F28}" type="slidenum">
              <a:rPr lang="en-GB" smtClean="0"/>
              <a:pPr>
                <a:defRPr/>
              </a:pPr>
              <a:t>12</a:t>
            </a:fld>
            <a:endParaRPr lang="en-GB"/>
          </a:p>
        </p:txBody>
      </p:sp>
    </p:spTree>
    <p:extLst>
      <p:ext uri="{BB962C8B-B14F-4D97-AF65-F5344CB8AC3E}">
        <p14:creationId xmlns:p14="http://schemas.microsoft.com/office/powerpoint/2010/main" val="3960431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1008063" y="5013325"/>
            <a:ext cx="7667625" cy="0"/>
          </a:xfrm>
          <a:prstGeom prst="line">
            <a:avLst/>
          </a:prstGeom>
          <a:noFill/>
          <a:ln w="9525" algn="ctr">
            <a:solidFill>
              <a:srgbClr val="032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2" name="Rectangle 2"/>
          <p:cNvSpPr>
            <a:spLocks noGrp="1" noChangeArrowheads="1"/>
          </p:cNvSpPr>
          <p:nvPr>
            <p:ph type="ctrTitle"/>
          </p:nvPr>
        </p:nvSpPr>
        <p:spPr>
          <a:xfrm>
            <a:off x="890801" y="5085184"/>
            <a:ext cx="7785655" cy="1143000"/>
          </a:xfrm>
        </p:spPr>
        <p:txBody>
          <a:bodyPr anchor="t"/>
          <a:lstStyle>
            <a:lvl1pPr>
              <a:defRPr sz="2800" baseline="0">
                <a:solidFill>
                  <a:srgbClr val="03202F"/>
                </a:solidFill>
              </a:defRPr>
            </a:lvl1pPr>
          </a:lstStyle>
          <a:p>
            <a:pPr lvl="0"/>
            <a:r>
              <a:rPr lang="en-US" noProof="0" smtClean="0"/>
              <a:t>Click to edit Master title style</a:t>
            </a:r>
            <a:endParaRPr lang="en-GB" noProof="0" dirty="0" smtClean="0"/>
          </a:p>
        </p:txBody>
      </p:sp>
      <p:sp>
        <p:nvSpPr>
          <p:cNvPr id="14" name="Text Placeholder 2"/>
          <p:cNvSpPr>
            <a:spLocks noGrp="1"/>
          </p:cNvSpPr>
          <p:nvPr>
            <p:ph type="body" idx="1"/>
          </p:nvPr>
        </p:nvSpPr>
        <p:spPr>
          <a:xfrm>
            <a:off x="904056" y="4437112"/>
            <a:ext cx="7772400" cy="492075"/>
          </a:xfrm>
        </p:spPr>
        <p:txBody>
          <a:bodyPr anchor="b"/>
          <a:lstStyle>
            <a:lvl1pPr marL="0" indent="0">
              <a:buNone/>
              <a:defRPr sz="1200" cap="all" baseline="0">
                <a:solidFill>
                  <a:srgbClr val="03202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581141" y="404664"/>
            <a:ext cx="3340901" cy="630450"/>
          </a:xfrm>
          <a:prstGeom prst="rect">
            <a:avLst/>
          </a:prstGeom>
        </p:spPr>
      </p:pic>
    </p:spTree>
    <p:extLst>
      <p:ext uri="{BB962C8B-B14F-4D97-AF65-F5344CB8AC3E}">
        <p14:creationId xmlns:p14="http://schemas.microsoft.com/office/powerpoint/2010/main" val="243676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idx="1"/>
          </p:nvPr>
        </p:nvSpPr>
        <p:spPr>
          <a:xfrm>
            <a:off x="1008063" y="1268413"/>
            <a:ext cx="3491929" cy="4827587"/>
          </a:xfrm>
        </p:spPr>
        <p:txBody>
          <a:bodyPr/>
          <a:lstStyle>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0"/>
          </p:nvPr>
        </p:nvSpPr>
        <p:spPr>
          <a:xfrm>
            <a:off x="4680471" y="1268760"/>
            <a:ext cx="3491929" cy="4827587"/>
          </a:xfrm>
        </p:spPr>
        <p:txBody>
          <a:bodyPr/>
          <a:lstStyle>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000669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0E20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5" name="Content Placeholder 2"/>
          <p:cNvSpPr>
            <a:spLocks noGrp="1"/>
          </p:cNvSpPr>
          <p:nvPr>
            <p:ph idx="1"/>
          </p:nvPr>
        </p:nvSpPr>
        <p:spPr>
          <a:xfrm>
            <a:off x="1007603" y="1268413"/>
            <a:ext cx="3492000" cy="4827587"/>
          </a:xfrm>
        </p:spPr>
        <p:txBody>
          <a:bodyPr/>
          <a:lstStyle>
            <a:lvl1pPr marL="457200" indent="-457200">
              <a:buFont typeface="+mj-lt"/>
              <a:buAutoNum type="arabicPeriod"/>
              <a:defRPr/>
            </a:lvl1pPr>
            <a:lvl2pPr marL="742950" indent="-285750">
              <a:buClr>
                <a:srgbClr val="03202F"/>
              </a:buClr>
              <a:buFont typeface="Arial" pitchFamily="34" charset="0"/>
              <a:buChar char="•"/>
              <a:defRPr>
                <a:solidFill>
                  <a:srgbClr val="03202F"/>
                </a:solidFill>
              </a:defRPr>
            </a:lvl2pPr>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p:txBody>
      </p:sp>
      <p:sp>
        <p:nvSpPr>
          <p:cNvPr id="3" name="Rectangle 2"/>
          <p:cNvSpPr/>
          <p:nvPr userDrawn="1"/>
        </p:nvSpPr>
        <p:spPr bwMode="auto">
          <a:xfrm>
            <a:off x="6948264" y="6453336"/>
            <a:ext cx="1800200" cy="365125"/>
          </a:xfrm>
          <a:prstGeom prst="rect">
            <a:avLst/>
          </a:prstGeom>
          <a:solidFill>
            <a:srgbClr val="E0E20C"/>
          </a:solidFill>
          <a:ln w="9525" cap="flat" cmpd="sng" algn="ctr">
            <a:solidFill>
              <a:srgbClr val="E0E20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9" name="Straight Connector 10"/>
          <p:cNvCxnSpPr>
            <a:cxnSpLocks noChangeShapeType="1"/>
          </p:cNvCxnSpPr>
          <p:nvPr userDrawn="1"/>
        </p:nvCxnSpPr>
        <p:spPr bwMode="auto">
          <a:xfrm>
            <a:off x="467544" y="6381750"/>
            <a:ext cx="8208144" cy="0"/>
          </a:xfrm>
          <a:prstGeom prst="line">
            <a:avLst/>
          </a:prstGeom>
          <a:no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Date Placeholder 1"/>
          <p:cNvSpPr txBox="1">
            <a:spLocks/>
          </p:cNvSpPr>
          <p:nvPr userDrawn="1"/>
        </p:nvSpPr>
        <p:spPr>
          <a:xfrm>
            <a:off x="4428107" y="6453336"/>
            <a:ext cx="2592165" cy="365125"/>
          </a:xfrm>
          <a:prstGeom prst="rect">
            <a:avLst/>
          </a:prstGeom>
          <a:solidFill>
            <a:srgbClr val="E0E20C"/>
          </a:solidFill>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chemeClr val="bg1"/>
                </a:solidFill>
              </a:rPr>
              <a:t>POWERFUL WEATHER INTELLIGENCE.</a:t>
            </a:r>
            <a:endParaRPr lang="en-NZ" dirty="0">
              <a:solidFill>
                <a:schemeClr val="bg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61994" y="6490302"/>
            <a:ext cx="1500732" cy="28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680400" y="1268760"/>
            <a:ext cx="3492000" cy="4827587"/>
          </a:xfrm>
        </p:spPr>
        <p:txBody>
          <a:bodyPr/>
          <a:lstStyle>
            <a:lvl1pPr marL="457200" indent="-457200">
              <a:buFont typeface="+mj-lt"/>
              <a:buAutoNum type="arabicPeriod"/>
              <a:defRPr/>
            </a:lvl1pPr>
            <a:lvl2pPr marL="742950" indent="-285750">
              <a:buClr>
                <a:srgbClr val="03202F"/>
              </a:buClr>
              <a:buFont typeface="Arial" pitchFamily="34" charset="0"/>
              <a:buChar char="•"/>
              <a:defRPr>
                <a:solidFill>
                  <a:srgbClr val="03202F"/>
                </a:solidFill>
              </a:defRPr>
            </a:lvl2pPr>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5256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03202F"/>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6948264" y="6488325"/>
            <a:ext cx="1728192" cy="287111"/>
          </a:xfrm>
          <a:prstGeom prst="rect">
            <a:avLst/>
          </a:prstGeom>
          <a:solidFill>
            <a:srgbClr val="03202F"/>
          </a:solidFill>
          <a:ln w="9525" cap="flat" cmpd="sng" algn="ctr">
            <a:solidFill>
              <a:srgbClr val="03202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 name="Title 1"/>
          <p:cNvSpPr>
            <a:spLocks noGrp="1"/>
          </p:cNvSpPr>
          <p:nvPr>
            <p:ph type="title"/>
          </p:nvPr>
        </p:nvSpPr>
        <p:spPr/>
        <p:txBody>
          <a:bodyPr/>
          <a:lstStyle>
            <a:lvl1pPr>
              <a:defRPr>
                <a:solidFill>
                  <a:srgbClr val="E0E20C"/>
                </a:solidFill>
              </a:defRPr>
            </a:lvl1pPr>
          </a:lstStyle>
          <a:p>
            <a:r>
              <a:rPr lang="en-US" smtClean="0"/>
              <a:t>Click to edit Master title style</a:t>
            </a:r>
            <a:endParaRPr lang="en-NZ" dirty="0"/>
          </a:p>
        </p:txBody>
      </p:sp>
      <p:sp>
        <p:nvSpPr>
          <p:cNvPr id="5" name="Content Placeholder 2"/>
          <p:cNvSpPr>
            <a:spLocks noGrp="1"/>
          </p:cNvSpPr>
          <p:nvPr>
            <p:ph idx="1"/>
          </p:nvPr>
        </p:nvSpPr>
        <p:spPr>
          <a:xfrm>
            <a:off x="1007604" y="1268413"/>
            <a:ext cx="3492000" cy="4827587"/>
          </a:xfrm>
        </p:spPr>
        <p:txBody>
          <a:bodyPr/>
          <a:lstStyle>
            <a:lvl1pPr marL="457200" indent="-457200">
              <a:buFont typeface="+mj-lt"/>
              <a:buAutoNum type="arabicPeriod"/>
              <a:defRPr>
                <a:solidFill>
                  <a:srgbClr val="E0E20C"/>
                </a:solidFill>
              </a:defRPr>
            </a:lvl1pPr>
            <a:lvl2pPr marL="742950" indent="-285750">
              <a:buFont typeface="Arial" pitchFamily="34" charset="0"/>
              <a:buChar char="•"/>
              <a:defRPr/>
            </a:lvl2pPr>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p:txBody>
      </p:sp>
      <p:pic>
        <p:nvPicPr>
          <p:cNvPr id="6"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64691" y="6490302"/>
            <a:ext cx="1495338" cy="283157"/>
          </a:xfrm>
          <a:prstGeom prst="rect">
            <a:avLst/>
          </a:prstGeom>
          <a:noFill/>
          <a:ln>
            <a:noFill/>
          </a:ln>
          <a:extLst/>
        </p:spPr>
      </p:pic>
      <p:sp>
        <p:nvSpPr>
          <p:cNvPr id="7" name="Date Placeholder 1"/>
          <p:cNvSpPr txBox="1">
            <a:spLocks/>
          </p:cNvSpPr>
          <p:nvPr userDrawn="1"/>
        </p:nvSpPr>
        <p:spPr>
          <a:xfrm>
            <a:off x="4428107" y="6453336"/>
            <a:ext cx="2592165"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rgbClr val="E0E20C"/>
                </a:solidFill>
              </a:rPr>
              <a:t>POWERFUL WEATHER INTELLIGENCE.</a:t>
            </a:r>
            <a:endParaRPr lang="en-NZ" dirty="0">
              <a:solidFill>
                <a:srgbClr val="E0E20C"/>
              </a:solidFill>
            </a:endParaRPr>
          </a:p>
        </p:txBody>
      </p:sp>
      <p:cxnSp>
        <p:nvCxnSpPr>
          <p:cNvPr id="8" name="Straight Connector 10"/>
          <p:cNvCxnSpPr>
            <a:cxnSpLocks noChangeShapeType="1"/>
          </p:cNvCxnSpPr>
          <p:nvPr userDrawn="1"/>
        </p:nvCxnSpPr>
        <p:spPr bwMode="auto">
          <a:xfrm>
            <a:off x="467544" y="6381750"/>
            <a:ext cx="8208144" cy="0"/>
          </a:xfrm>
          <a:prstGeom prst="line">
            <a:avLst/>
          </a:prstGeom>
          <a:noFill/>
          <a:ln w="9525" algn="ctr">
            <a:solidFill>
              <a:srgbClr val="E0E20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ontent Placeholder 2"/>
          <p:cNvSpPr>
            <a:spLocks noGrp="1"/>
          </p:cNvSpPr>
          <p:nvPr>
            <p:ph idx="10"/>
          </p:nvPr>
        </p:nvSpPr>
        <p:spPr>
          <a:xfrm>
            <a:off x="4680400" y="1268760"/>
            <a:ext cx="3492000" cy="4827587"/>
          </a:xfrm>
        </p:spPr>
        <p:txBody>
          <a:bodyPr/>
          <a:lstStyle>
            <a:lvl1pPr marL="457200" indent="-457200">
              <a:buFont typeface="+mj-lt"/>
              <a:buAutoNum type="arabicPeriod"/>
              <a:defRPr>
                <a:solidFill>
                  <a:srgbClr val="E0E20C"/>
                </a:solidFill>
              </a:defRPr>
            </a:lvl1pPr>
            <a:lvl2pPr marL="742950" indent="-285750">
              <a:buFont typeface="Arial" pitchFamily="34" charset="0"/>
              <a:buChar char="•"/>
              <a:defRPr/>
            </a:lvl2pPr>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3848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16443883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119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3202F"/>
        </a:solidFill>
        <a:effectLst/>
      </p:bgPr>
    </p:bg>
    <p:spTree>
      <p:nvGrpSpPr>
        <p:cNvPr id="1" name=""/>
        <p:cNvGrpSpPr/>
        <p:nvPr/>
      </p:nvGrpSpPr>
      <p:grpSpPr>
        <a:xfrm>
          <a:off x="0" y="0"/>
          <a:ext cx="0" cy="0"/>
          <a:chOff x="0" y="0"/>
          <a:chExt cx="0" cy="0"/>
        </a:xfrm>
      </p:grpSpPr>
      <p:pic>
        <p:nvPicPr>
          <p:cNvPr id="7"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80951" y="308065"/>
            <a:ext cx="3302147" cy="62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4"/>
          <p:cNvCxnSpPr>
            <a:cxnSpLocks noChangeShapeType="1"/>
          </p:cNvCxnSpPr>
          <p:nvPr/>
        </p:nvCxnSpPr>
        <p:spPr bwMode="auto">
          <a:xfrm>
            <a:off x="1008063" y="5013325"/>
            <a:ext cx="7667625" cy="0"/>
          </a:xfrm>
          <a:prstGeom prst="line">
            <a:avLst/>
          </a:prstGeom>
          <a:noFill/>
          <a:ln w="9525" algn="ctr">
            <a:solidFill>
              <a:srgbClr val="032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2" name="Rectangle 2"/>
          <p:cNvSpPr>
            <a:spLocks noGrp="1" noChangeArrowheads="1"/>
          </p:cNvSpPr>
          <p:nvPr>
            <p:ph type="ctrTitle"/>
          </p:nvPr>
        </p:nvSpPr>
        <p:spPr>
          <a:xfrm>
            <a:off x="890801" y="5085184"/>
            <a:ext cx="7785655" cy="1143000"/>
          </a:xfrm>
        </p:spPr>
        <p:txBody>
          <a:bodyPr anchor="t"/>
          <a:lstStyle>
            <a:lvl1pPr>
              <a:defRPr sz="2800" baseline="0">
                <a:solidFill>
                  <a:srgbClr val="E0E20C"/>
                </a:solidFill>
              </a:defRPr>
            </a:lvl1pPr>
          </a:lstStyle>
          <a:p>
            <a:pPr lvl="0"/>
            <a:r>
              <a:rPr lang="en-US" noProof="0" smtClean="0"/>
              <a:t>Click to edit Master title style</a:t>
            </a:r>
            <a:endParaRPr lang="en-GB" noProof="0" dirty="0" smtClean="0"/>
          </a:p>
        </p:txBody>
      </p:sp>
      <p:sp>
        <p:nvSpPr>
          <p:cNvPr id="14" name="Text Placeholder 2"/>
          <p:cNvSpPr>
            <a:spLocks noGrp="1"/>
          </p:cNvSpPr>
          <p:nvPr>
            <p:ph type="body" idx="1"/>
          </p:nvPr>
        </p:nvSpPr>
        <p:spPr>
          <a:xfrm>
            <a:off x="904056" y="4437112"/>
            <a:ext cx="7772400" cy="492075"/>
          </a:xfrm>
        </p:spPr>
        <p:txBody>
          <a:bodyPr anchor="b"/>
          <a:lstStyle>
            <a:lvl1pPr marL="0" indent="0">
              <a:buNone/>
              <a:defRPr sz="1200" cap="all" baseline="0">
                <a:solidFill>
                  <a:srgbClr val="E0E20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8"/>
          <p:cNvSpPr/>
          <p:nvPr userDrawn="1"/>
        </p:nvSpPr>
        <p:spPr bwMode="auto">
          <a:xfrm>
            <a:off x="6948264" y="6488325"/>
            <a:ext cx="1728192" cy="287111"/>
          </a:xfrm>
          <a:prstGeom prst="rect">
            <a:avLst/>
          </a:prstGeom>
          <a:solidFill>
            <a:srgbClr val="03202F"/>
          </a:solidFill>
          <a:ln w="9525" cap="flat" cmpd="sng" algn="ctr">
            <a:solidFill>
              <a:srgbClr val="03202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0"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064691" y="6490302"/>
            <a:ext cx="1495338" cy="283157"/>
          </a:xfrm>
          <a:prstGeom prst="rect">
            <a:avLst/>
          </a:prstGeom>
          <a:noFill/>
          <a:ln>
            <a:noFill/>
          </a:ln>
          <a:extLst/>
        </p:spPr>
      </p:pic>
      <p:sp>
        <p:nvSpPr>
          <p:cNvPr id="11" name="Date Placeholder 1"/>
          <p:cNvSpPr txBox="1">
            <a:spLocks/>
          </p:cNvSpPr>
          <p:nvPr userDrawn="1"/>
        </p:nvSpPr>
        <p:spPr>
          <a:xfrm>
            <a:off x="4428107" y="6453336"/>
            <a:ext cx="2592165"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rgbClr val="E0E20C"/>
                </a:solidFill>
              </a:rPr>
              <a:t>POWERFUL WEATHER INTELLIGENCE.</a:t>
            </a:r>
            <a:endParaRPr lang="en-NZ" dirty="0">
              <a:solidFill>
                <a:srgbClr val="E0E20C"/>
              </a:solidFill>
            </a:endParaRPr>
          </a:p>
        </p:txBody>
      </p:sp>
      <p:cxnSp>
        <p:nvCxnSpPr>
          <p:cNvPr id="12" name="Straight Connector 10"/>
          <p:cNvCxnSpPr>
            <a:cxnSpLocks noChangeShapeType="1"/>
          </p:cNvCxnSpPr>
          <p:nvPr userDrawn="1"/>
        </p:nvCxnSpPr>
        <p:spPr bwMode="auto">
          <a:xfrm>
            <a:off x="467544" y="6381750"/>
            <a:ext cx="8208144" cy="0"/>
          </a:xfrm>
          <a:prstGeom prst="line">
            <a:avLst/>
          </a:prstGeom>
          <a:noFill/>
          <a:ln w="9525" algn="ctr">
            <a:solidFill>
              <a:srgbClr val="E0E20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446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idx="1"/>
          </p:nvPr>
        </p:nvSpPr>
        <p:spPr/>
        <p:txBody>
          <a:bodyPr/>
          <a:lstStyle>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8902374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E0E20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5" name="Content Placeholder 2"/>
          <p:cNvSpPr>
            <a:spLocks noGrp="1"/>
          </p:cNvSpPr>
          <p:nvPr>
            <p:ph idx="1"/>
          </p:nvPr>
        </p:nvSpPr>
        <p:spPr>
          <a:xfrm>
            <a:off x="1007604" y="1268413"/>
            <a:ext cx="7164796" cy="4827587"/>
          </a:xfrm>
        </p:spPr>
        <p:txBody>
          <a:bodyPr/>
          <a:lstStyle>
            <a:lvl1pPr marL="457200" indent="-457200">
              <a:buFont typeface="+mj-lt"/>
              <a:buAutoNum type="arabicPeriod"/>
              <a:defRPr/>
            </a:lvl1pPr>
            <a:lvl2pPr marL="742950" indent="-285750">
              <a:buClr>
                <a:srgbClr val="03202F"/>
              </a:buClr>
              <a:buFont typeface="Arial" pitchFamily="34" charset="0"/>
              <a:buChar char="•"/>
              <a:defRPr>
                <a:solidFill>
                  <a:srgbClr val="03202F"/>
                </a:solidFill>
              </a:defRPr>
            </a:lvl2pPr>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p:txBody>
      </p:sp>
      <p:sp>
        <p:nvSpPr>
          <p:cNvPr id="3" name="Rectangle 2"/>
          <p:cNvSpPr/>
          <p:nvPr userDrawn="1"/>
        </p:nvSpPr>
        <p:spPr bwMode="auto">
          <a:xfrm>
            <a:off x="6948264" y="6453336"/>
            <a:ext cx="1800200" cy="365125"/>
          </a:xfrm>
          <a:prstGeom prst="rect">
            <a:avLst/>
          </a:prstGeom>
          <a:solidFill>
            <a:srgbClr val="E0E20C"/>
          </a:solidFill>
          <a:ln w="9525" cap="flat" cmpd="sng" algn="ctr">
            <a:solidFill>
              <a:srgbClr val="E0E20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9" name="Straight Connector 10"/>
          <p:cNvCxnSpPr>
            <a:cxnSpLocks noChangeShapeType="1"/>
          </p:cNvCxnSpPr>
          <p:nvPr userDrawn="1"/>
        </p:nvCxnSpPr>
        <p:spPr bwMode="auto">
          <a:xfrm>
            <a:off x="467544" y="6381750"/>
            <a:ext cx="8208144" cy="0"/>
          </a:xfrm>
          <a:prstGeom prst="line">
            <a:avLst/>
          </a:prstGeom>
          <a:no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Date Placeholder 1"/>
          <p:cNvSpPr txBox="1">
            <a:spLocks/>
          </p:cNvSpPr>
          <p:nvPr userDrawn="1"/>
        </p:nvSpPr>
        <p:spPr>
          <a:xfrm>
            <a:off x="4428107" y="6453336"/>
            <a:ext cx="2592165" cy="365125"/>
          </a:xfrm>
          <a:prstGeom prst="rect">
            <a:avLst/>
          </a:prstGeom>
          <a:solidFill>
            <a:srgbClr val="E0E20C"/>
          </a:solidFill>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chemeClr val="bg1"/>
                </a:solidFill>
              </a:rPr>
              <a:t>POWERFUL WEATHER INTELLIGENCE.</a:t>
            </a:r>
            <a:endParaRPr lang="en-NZ" dirty="0">
              <a:solidFill>
                <a:schemeClr val="bg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61994" y="6490302"/>
            <a:ext cx="1500732" cy="28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60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03202F"/>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6948264" y="6488325"/>
            <a:ext cx="1728192" cy="287111"/>
          </a:xfrm>
          <a:prstGeom prst="rect">
            <a:avLst/>
          </a:prstGeom>
          <a:solidFill>
            <a:srgbClr val="03202F"/>
          </a:solidFill>
          <a:ln w="9525" cap="flat" cmpd="sng" algn="ctr">
            <a:solidFill>
              <a:srgbClr val="03202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 name="Title 1"/>
          <p:cNvSpPr>
            <a:spLocks noGrp="1"/>
          </p:cNvSpPr>
          <p:nvPr>
            <p:ph type="title"/>
          </p:nvPr>
        </p:nvSpPr>
        <p:spPr/>
        <p:txBody>
          <a:bodyPr/>
          <a:lstStyle>
            <a:lvl1pPr>
              <a:defRPr>
                <a:solidFill>
                  <a:srgbClr val="E0E20C"/>
                </a:solidFill>
              </a:defRPr>
            </a:lvl1pPr>
          </a:lstStyle>
          <a:p>
            <a:r>
              <a:rPr lang="en-US" smtClean="0"/>
              <a:t>Click to edit Master title style</a:t>
            </a:r>
            <a:endParaRPr lang="en-NZ" dirty="0"/>
          </a:p>
        </p:txBody>
      </p:sp>
      <p:sp>
        <p:nvSpPr>
          <p:cNvPr id="5" name="Content Placeholder 2"/>
          <p:cNvSpPr>
            <a:spLocks noGrp="1"/>
          </p:cNvSpPr>
          <p:nvPr>
            <p:ph idx="1"/>
          </p:nvPr>
        </p:nvSpPr>
        <p:spPr>
          <a:xfrm>
            <a:off x="1007604" y="1268413"/>
            <a:ext cx="7164796" cy="4827587"/>
          </a:xfrm>
        </p:spPr>
        <p:txBody>
          <a:bodyPr/>
          <a:lstStyle>
            <a:lvl1pPr marL="457200" indent="-457200">
              <a:buFont typeface="+mj-lt"/>
              <a:buAutoNum type="arabicPeriod"/>
              <a:defRPr>
                <a:solidFill>
                  <a:srgbClr val="E0E20C"/>
                </a:solidFill>
              </a:defRPr>
            </a:lvl1pPr>
            <a:lvl2pPr marL="742950" indent="-285750">
              <a:buFont typeface="Arial" pitchFamily="34" charset="0"/>
              <a:buChar char="•"/>
              <a:defRPr/>
            </a:lvl2pPr>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p:txBody>
      </p:sp>
      <p:pic>
        <p:nvPicPr>
          <p:cNvPr id="6"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64691" y="6490302"/>
            <a:ext cx="1495338" cy="283157"/>
          </a:xfrm>
          <a:prstGeom prst="rect">
            <a:avLst/>
          </a:prstGeom>
          <a:noFill/>
          <a:ln>
            <a:noFill/>
          </a:ln>
          <a:extLst/>
        </p:spPr>
      </p:pic>
      <p:sp>
        <p:nvSpPr>
          <p:cNvPr id="7" name="Date Placeholder 1"/>
          <p:cNvSpPr txBox="1">
            <a:spLocks/>
          </p:cNvSpPr>
          <p:nvPr userDrawn="1"/>
        </p:nvSpPr>
        <p:spPr>
          <a:xfrm>
            <a:off x="4428107" y="6453336"/>
            <a:ext cx="2592165"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rgbClr val="E0E20C"/>
                </a:solidFill>
              </a:rPr>
              <a:t>POWERFUL WEATHER INTELLIGENCE.</a:t>
            </a:r>
            <a:endParaRPr lang="en-NZ" dirty="0">
              <a:solidFill>
                <a:srgbClr val="E0E20C"/>
              </a:solidFill>
            </a:endParaRPr>
          </a:p>
        </p:txBody>
      </p:sp>
      <p:cxnSp>
        <p:nvCxnSpPr>
          <p:cNvPr id="8" name="Straight Connector 10"/>
          <p:cNvCxnSpPr>
            <a:cxnSpLocks noChangeShapeType="1"/>
          </p:cNvCxnSpPr>
          <p:nvPr userDrawn="1"/>
        </p:nvCxnSpPr>
        <p:spPr bwMode="auto">
          <a:xfrm>
            <a:off x="467544" y="6381750"/>
            <a:ext cx="8208144" cy="0"/>
          </a:xfrm>
          <a:prstGeom prst="line">
            <a:avLst/>
          </a:prstGeom>
          <a:noFill/>
          <a:ln w="9525" algn="ctr">
            <a:solidFill>
              <a:srgbClr val="E0E20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217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4355976" cy="6858000"/>
          </a:xfrm>
        </p:spPr>
        <p:txBody>
          <a:bodyPr/>
          <a:lstStyle/>
          <a:p>
            <a:pPr lvl="0"/>
            <a:r>
              <a:rPr lang="en-US" noProof="0" smtClean="0"/>
              <a:t>Click icon to add picture</a:t>
            </a:r>
            <a:endParaRPr lang="en-NZ" noProof="0"/>
          </a:p>
        </p:txBody>
      </p:sp>
      <p:sp>
        <p:nvSpPr>
          <p:cNvPr id="2" name="Title 1"/>
          <p:cNvSpPr>
            <a:spLocks noGrp="1"/>
          </p:cNvSpPr>
          <p:nvPr>
            <p:ph type="title"/>
          </p:nvPr>
        </p:nvSpPr>
        <p:spPr>
          <a:xfrm>
            <a:off x="4716016" y="332582"/>
            <a:ext cx="3960440" cy="792162"/>
          </a:xfrm>
        </p:spPr>
        <p:txBody>
          <a:bodyPr anchor="b"/>
          <a:lstStyle/>
          <a:p>
            <a:r>
              <a:rPr lang="en-US" smtClean="0"/>
              <a:t>Click to edit Master title style</a:t>
            </a:r>
            <a:endParaRPr lang="en-NZ" dirty="0"/>
          </a:p>
        </p:txBody>
      </p:sp>
      <p:sp>
        <p:nvSpPr>
          <p:cNvPr id="8" name="Content Placeholder 2"/>
          <p:cNvSpPr>
            <a:spLocks noGrp="1"/>
          </p:cNvSpPr>
          <p:nvPr>
            <p:ph idx="1"/>
          </p:nvPr>
        </p:nvSpPr>
        <p:spPr>
          <a:xfrm>
            <a:off x="4716016" y="1268413"/>
            <a:ext cx="3960440" cy="4827587"/>
          </a:xfrm>
        </p:spPr>
        <p:txBody>
          <a:bodyPr/>
          <a:lstStyle>
            <a:lvl3pPr marL="1143000" indent="-228600">
              <a:buClr>
                <a:srgbClr val="E0E20C"/>
              </a:buClr>
              <a:buFont typeface="Calibri" pitchFamily="34" charset="0"/>
              <a:buChar char="̵"/>
              <a:defRPr sz="1400" i="1">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7862520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bg>
      <p:bgPr>
        <a:solidFill>
          <a:srgbClr val="03202F"/>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4355976" cy="6858000"/>
          </a:xfrm>
        </p:spPr>
        <p:txBody>
          <a:bodyPr/>
          <a:lstStyle>
            <a:lvl1pPr>
              <a:defRPr>
                <a:solidFill>
                  <a:schemeClr val="bg1"/>
                </a:solidFill>
              </a:defRPr>
            </a:lvl1pPr>
          </a:lstStyle>
          <a:p>
            <a:pPr lvl="0"/>
            <a:r>
              <a:rPr lang="en-US" noProof="0" smtClean="0"/>
              <a:t>Click icon to add picture</a:t>
            </a:r>
            <a:endParaRPr lang="en-NZ" noProof="0" dirty="0"/>
          </a:p>
        </p:txBody>
      </p:sp>
      <p:sp>
        <p:nvSpPr>
          <p:cNvPr id="2" name="Title 1"/>
          <p:cNvSpPr>
            <a:spLocks noGrp="1"/>
          </p:cNvSpPr>
          <p:nvPr>
            <p:ph type="title"/>
          </p:nvPr>
        </p:nvSpPr>
        <p:spPr>
          <a:xfrm>
            <a:off x="4716016" y="332582"/>
            <a:ext cx="3960440" cy="792162"/>
          </a:xfrm>
        </p:spPr>
        <p:txBody>
          <a:bodyPr anchor="b"/>
          <a:lstStyle>
            <a:lvl1pPr>
              <a:defRPr>
                <a:solidFill>
                  <a:srgbClr val="E0E20C"/>
                </a:solidFill>
              </a:defRPr>
            </a:lvl1pPr>
          </a:lstStyle>
          <a:p>
            <a:r>
              <a:rPr lang="en-US" smtClean="0"/>
              <a:t>Click to edit Master title style</a:t>
            </a:r>
            <a:endParaRPr lang="en-NZ" dirty="0"/>
          </a:p>
        </p:txBody>
      </p:sp>
      <p:sp>
        <p:nvSpPr>
          <p:cNvPr id="8" name="Content Placeholder 2"/>
          <p:cNvSpPr>
            <a:spLocks noGrp="1"/>
          </p:cNvSpPr>
          <p:nvPr>
            <p:ph idx="1"/>
          </p:nvPr>
        </p:nvSpPr>
        <p:spPr>
          <a:xfrm>
            <a:off x="4716016" y="1268413"/>
            <a:ext cx="3960440" cy="4827587"/>
          </a:xfrm>
        </p:spPr>
        <p:txBody>
          <a:bodyPr/>
          <a:lstStyle>
            <a:lvl1pPr>
              <a:defRPr>
                <a:solidFill>
                  <a:schemeClr val="bg1"/>
                </a:solidFill>
              </a:defRPr>
            </a:lvl1pPr>
            <a:lvl2pPr>
              <a:defRPr>
                <a:solidFill>
                  <a:schemeClr val="bg1"/>
                </a:solidFill>
              </a:defRPr>
            </a:lvl2pPr>
            <a:lvl3pPr marL="1143000" indent="-228600">
              <a:buClr>
                <a:srgbClr val="E0E20C"/>
              </a:buClr>
              <a:buFont typeface="Calibri" pitchFamily="34" charset="0"/>
              <a:buChar char="̵"/>
              <a:defRPr sz="1400" i="1">
                <a:solidFill>
                  <a:schemeClr val="bg1"/>
                </a:solidFill>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6" name="Rectangle 5"/>
          <p:cNvSpPr/>
          <p:nvPr userDrawn="1"/>
        </p:nvSpPr>
        <p:spPr bwMode="auto">
          <a:xfrm>
            <a:off x="6948264" y="6488325"/>
            <a:ext cx="1728192" cy="287111"/>
          </a:xfrm>
          <a:prstGeom prst="rect">
            <a:avLst/>
          </a:prstGeom>
          <a:solidFill>
            <a:srgbClr val="03202F"/>
          </a:solidFill>
          <a:ln w="9525" cap="flat" cmpd="sng" algn="ctr">
            <a:solidFill>
              <a:srgbClr val="03202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9"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64691" y="6490302"/>
            <a:ext cx="1495338" cy="283157"/>
          </a:xfrm>
          <a:prstGeom prst="rect">
            <a:avLst/>
          </a:prstGeom>
          <a:noFill/>
          <a:ln>
            <a:noFill/>
          </a:ln>
          <a:extLst/>
        </p:spPr>
      </p:pic>
      <p:sp>
        <p:nvSpPr>
          <p:cNvPr id="7" name="Date Placeholder 1"/>
          <p:cNvSpPr txBox="1">
            <a:spLocks/>
          </p:cNvSpPr>
          <p:nvPr userDrawn="1"/>
        </p:nvSpPr>
        <p:spPr>
          <a:xfrm>
            <a:off x="4428107" y="6453336"/>
            <a:ext cx="2592165"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rgbClr val="E0E20C"/>
                </a:solidFill>
              </a:rPr>
              <a:t>POWERFUL WEATHER INTELLIGENCE.</a:t>
            </a:r>
            <a:endParaRPr lang="en-NZ" dirty="0">
              <a:solidFill>
                <a:srgbClr val="E0E20C"/>
              </a:solidFill>
            </a:endParaRPr>
          </a:p>
        </p:txBody>
      </p:sp>
      <p:cxnSp>
        <p:nvCxnSpPr>
          <p:cNvPr id="11" name="Straight Connector 10"/>
          <p:cNvCxnSpPr>
            <a:cxnSpLocks noChangeShapeType="1"/>
          </p:cNvCxnSpPr>
          <p:nvPr userDrawn="1"/>
        </p:nvCxnSpPr>
        <p:spPr bwMode="auto">
          <a:xfrm>
            <a:off x="467544" y="6381750"/>
            <a:ext cx="8208144" cy="0"/>
          </a:xfrm>
          <a:prstGeom prst="line">
            <a:avLst/>
          </a:prstGeom>
          <a:noFill/>
          <a:ln w="9525" algn="ctr">
            <a:solidFill>
              <a:srgbClr val="E0E20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329452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E0E20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604" y="2996952"/>
            <a:ext cx="7164796" cy="792162"/>
          </a:xfrm>
        </p:spPr>
        <p:txBody>
          <a:bodyPr/>
          <a:lstStyle/>
          <a:p>
            <a:r>
              <a:rPr lang="en-US" smtClean="0"/>
              <a:t>Click to edit Master title style</a:t>
            </a:r>
            <a:endParaRPr lang="en-NZ"/>
          </a:p>
        </p:txBody>
      </p:sp>
      <p:sp>
        <p:nvSpPr>
          <p:cNvPr id="13" name="Rectangle 12"/>
          <p:cNvSpPr/>
          <p:nvPr userDrawn="1"/>
        </p:nvSpPr>
        <p:spPr bwMode="auto">
          <a:xfrm>
            <a:off x="6948264" y="6453336"/>
            <a:ext cx="1800200" cy="365125"/>
          </a:xfrm>
          <a:prstGeom prst="rect">
            <a:avLst/>
          </a:prstGeom>
          <a:solidFill>
            <a:srgbClr val="E0E20C"/>
          </a:solidFill>
          <a:ln w="9525" cap="flat" cmpd="sng" algn="ctr">
            <a:solidFill>
              <a:srgbClr val="E0E20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14" name="Straight Connector 10"/>
          <p:cNvCxnSpPr>
            <a:cxnSpLocks noChangeShapeType="1"/>
          </p:cNvCxnSpPr>
          <p:nvPr userDrawn="1"/>
        </p:nvCxnSpPr>
        <p:spPr bwMode="auto">
          <a:xfrm>
            <a:off x="467544" y="6381750"/>
            <a:ext cx="8208144" cy="0"/>
          </a:xfrm>
          <a:prstGeom prst="line">
            <a:avLst/>
          </a:prstGeom>
          <a:no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Date Placeholder 1"/>
          <p:cNvSpPr txBox="1">
            <a:spLocks/>
          </p:cNvSpPr>
          <p:nvPr userDrawn="1"/>
        </p:nvSpPr>
        <p:spPr>
          <a:xfrm>
            <a:off x="4428107" y="6453336"/>
            <a:ext cx="2592165" cy="365125"/>
          </a:xfrm>
          <a:prstGeom prst="rect">
            <a:avLst/>
          </a:prstGeom>
          <a:solidFill>
            <a:srgbClr val="E0E20C"/>
          </a:solidFill>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chemeClr val="bg1"/>
                </a:solidFill>
              </a:rPr>
              <a:t>POWERFUL WEATHER INTELLIGENCE.</a:t>
            </a:r>
            <a:endParaRPr lang="en-NZ" dirty="0">
              <a:solidFill>
                <a:schemeClr val="bg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61994" y="6490302"/>
            <a:ext cx="1500732" cy="28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11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320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604" y="2996952"/>
            <a:ext cx="7164796" cy="792162"/>
          </a:xfrm>
        </p:spPr>
        <p:txBody>
          <a:bodyPr/>
          <a:lstStyle>
            <a:lvl1pPr>
              <a:defRPr>
                <a:solidFill>
                  <a:srgbClr val="E0E20C"/>
                </a:solidFill>
              </a:defRPr>
            </a:lvl1pPr>
          </a:lstStyle>
          <a:p>
            <a:r>
              <a:rPr lang="en-US" smtClean="0"/>
              <a:t>Click to edit Master title style</a:t>
            </a:r>
            <a:endParaRPr lang="en-NZ" dirty="0"/>
          </a:p>
        </p:txBody>
      </p:sp>
      <p:sp>
        <p:nvSpPr>
          <p:cNvPr id="14" name="Rectangle 13"/>
          <p:cNvSpPr/>
          <p:nvPr userDrawn="1"/>
        </p:nvSpPr>
        <p:spPr bwMode="auto">
          <a:xfrm>
            <a:off x="6948264" y="6488325"/>
            <a:ext cx="1728192" cy="287111"/>
          </a:xfrm>
          <a:prstGeom prst="rect">
            <a:avLst/>
          </a:prstGeom>
          <a:solidFill>
            <a:srgbClr val="03202F"/>
          </a:solidFill>
          <a:ln w="9525" cap="flat" cmpd="sng" algn="ctr">
            <a:solidFill>
              <a:srgbClr val="03202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5"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64691" y="6490302"/>
            <a:ext cx="1495338" cy="283157"/>
          </a:xfrm>
          <a:prstGeom prst="rect">
            <a:avLst/>
          </a:prstGeom>
          <a:noFill/>
          <a:ln>
            <a:noFill/>
          </a:ln>
          <a:extLst/>
        </p:spPr>
      </p:pic>
      <p:sp>
        <p:nvSpPr>
          <p:cNvPr id="6" name="Date Placeholder 1"/>
          <p:cNvSpPr txBox="1">
            <a:spLocks/>
          </p:cNvSpPr>
          <p:nvPr userDrawn="1"/>
        </p:nvSpPr>
        <p:spPr>
          <a:xfrm>
            <a:off x="4428107" y="6453336"/>
            <a:ext cx="2592165"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rgbClr val="E0E20C"/>
                </a:solidFill>
              </a:rPr>
              <a:t>POWERFUL WEATHER INTELLIGENCE.</a:t>
            </a:r>
            <a:endParaRPr lang="en-NZ" dirty="0">
              <a:solidFill>
                <a:srgbClr val="E0E20C"/>
              </a:solidFill>
            </a:endParaRPr>
          </a:p>
        </p:txBody>
      </p:sp>
      <p:cxnSp>
        <p:nvCxnSpPr>
          <p:cNvPr id="7" name="Straight Connector 10"/>
          <p:cNvCxnSpPr>
            <a:cxnSpLocks noChangeShapeType="1"/>
          </p:cNvCxnSpPr>
          <p:nvPr userDrawn="1"/>
        </p:nvCxnSpPr>
        <p:spPr bwMode="auto">
          <a:xfrm>
            <a:off x="467544" y="6381750"/>
            <a:ext cx="8208144" cy="0"/>
          </a:xfrm>
          <a:prstGeom prst="line">
            <a:avLst/>
          </a:prstGeom>
          <a:noFill/>
          <a:ln w="9525" algn="ctr">
            <a:solidFill>
              <a:srgbClr val="E0E20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554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008063" y="333375"/>
            <a:ext cx="7164387"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5363" name="Rectangle 3"/>
          <p:cNvSpPr>
            <a:spLocks noGrp="1" noChangeArrowheads="1"/>
          </p:cNvSpPr>
          <p:nvPr>
            <p:ph type="body" idx="1"/>
          </p:nvPr>
        </p:nvSpPr>
        <p:spPr bwMode="auto">
          <a:xfrm>
            <a:off x="1008063" y="1268413"/>
            <a:ext cx="7164387" cy="482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endParaRPr lang="en-GB" dirty="0" smtClean="0"/>
          </a:p>
        </p:txBody>
      </p:sp>
      <p:cxnSp>
        <p:nvCxnSpPr>
          <p:cNvPr id="15367" name="Straight Connector 10"/>
          <p:cNvCxnSpPr>
            <a:cxnSpLocks noChangeShapeType="1"/>
          </p:cNvCxnSpPr>
          <p:nvPr/>
        </p:nvCxnSpPr>
        <p:spPr bwMode="auto">
          <a:xfrm>
            <a:off x="467544" y="6381750"/>
            <a:ext cx="8208144" cy="0"/>
          </a:xfrm>
          <a:prstGeom prst="line">
            <a:avLst/>
          </a:prstGeom>
          <a:noFill/>
          <a:ln w="9525" algn="ctr">
            <a:solidFill>
              <a:srgbClr val="032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Date Placeholder 1"/>
          <p:cNvSpPr txBox="1">
            <a:spLocks/>
          </p:cNvSpPr>
          <p:nvPr/>
        </p:nvSpPr>
        <p:spPr>
          <a:xfrm>
            <a:off x="4428107" y="6453336"/>
            <a:ext cx="2592165"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Calibri" pitchFamily="34" charset="0"/>
                <a:ea typeface="ヒラギノ角ゴ Pro W3" pitchFamily="16" charset="-128"/>
                <a:cs typeface="Calibri" pitchFamily="34"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6" charset="-128"/>
                <a:cs typeface="+mn-cs"/>
              </a:defRPr>
            </a:lvl5pPr>
            <a:lvl6pPr marL="2286000" algn="l" defTabSz="914400" rtl="0" eaLnBrk="1" latinLnBrk="0" hangingPunct="1">
              <a:defRPr sz="2400" kern="1200">
                <a:solidFill>
                  <a:schemeClr val="tx1"/>
                </a:solidFill>
                <a:latin typeface="Arial" charset="0"/>
                <a:ea typeface="ヒラギノ角ゴ Pro W3" pitchFamily="16" charset="-128"/>
                <a:cs typeface="+mn-cs"/>
              </a:defRPr>
            </a:lvl6pPr>
            <a:lvl7pPr marL="2743200" algn="l" defTabSz="914400" rtl="0" eaLnBrk="1" latinLnBrk="0" hangingPunct="1">
              <a:defRPr sz="2400" kern="1200">
                <a:solidFill>
                  <a:schemeClr val="tx1"/>
                </a:solidFill>
                <a:latin typeface="Arial" charset="0"/>
                <a:ea typeface="ヒラギノ角ゴ Pro W3" pitchFamily="16" charset="-128"/>
                <a:cs typeface="+mn-cs"/>
              </a:defRPr>
            </a:lvl7pPr>
            <a:lvl8pPr marL="3200400" algn="l" defTabSz="914400" rtl="0" eaLnBrk="1" latinLnBrk="0" hangingPunct="1">
              <a:defRPr sz="2400" kern="1200">
                <a:solidFill>
                  <a:schemeClr val="tx1"/>
                </a:solidFill>
                <a:latin typeface="Arial" charset="0"/>
                <a:ea typeface="ヒラギノ角ゴ Pro W3" pitchFamily="16" charset="-128"/>
                <a:cs typeface="+mn-cs"/>
              </a:defRPr>
            </a:lvl8pPr>
            <a:lvl9pPr marL="3657600" algn="l" defTabSz="914400" rtl="0" eaLnBrk="1" latinLnBrk="0" hangingPunct="1">
              <a:defRPr sz="2400" kern="1200">
                <a:solidFill>
                  <a:schemeClr val="tx1"/>
                </a:solidFill>
                <a:latin typeface="Arial" charset="0"/>
                <a:ea typeface="ヒラギノ角ゴ Pro W3" pitchFamily="16" charset="-128"/>
                <a:cs typeface="+mn-cs"/>
              </a:defRPr>
            </a:lvl9pPr>
          </a:lstStyle>
          <a:p>
            <a:pPr>
              <a:defRPr/>
            </a:pPr>
            <a:r>
              <a:rPr lang="en-NZ" dirty="0" smtClean="0">
                <a:solidFill>
                  <a:srgbClr val="03202F"/>
                </a:solidFill>
              </a:rPr>
              <a:t>POWERFUL WEATHER INTELLIGENCE.</a:t>
            </a:r>
            <a:endParaRPr lang="en-NZ" dirty="0">
              <a:solidFill>
                <a:srgbClr val="03202F"/>
              </a:solidFill>
            </a:endParaRPr>
          </a:p>
        </p:txBody>
      </p:sp>
      <p:pic>
        <p:nvPicPr>
          <p:cNvPr id="10"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7054250" y="6488325"/>
            <a:ext cx="1516219" cy="28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067" r:id="rId1"/>
    <p:sldLayoutId id="2147491072" r:id="rId2"/>
    <p:sldLayoutId id="2147490909" r:id="rId3"/>
    <p:sldLayoutId id="2147491068" r:id="rId4"/>
    <p:sldLayoutId id="2147491070" r:id="rId5"/>
    <p:sldLayoutId id="2147490910" r:id="rId6"/>
    <p:sldLayoutId id="2147491073" r:id="rId7"/>
    <p:sldLayoutId id="2147491069" r:id="rId8"/>
    <p:sldLayoutId id="2147491071" r:id="rId9"/>
    <p:sldLayoutId id="2147491074" r:id="rId10"/>
    <p:sldLayoutId id="2147491075" r:id="rId11"/>
    <p:sldLayoutId id="2147491076" r:id="rId12"/>
    <p:sldLayoutId id="2147490911" r:id="rId13"/>
    <p:sldLayoutId id="2147490912" r:id="rId14"/>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03202F"/>
          </a:solidFill>
          <a:latin typeface="Calibri" pitchFamily="34" charset="0"/>
          <a:ea typeface="+mj-ea"/>
          <a:cs typeface="Calibri" pitchFamily="34" charset="0"/>
        </a:defRPr>
      </a:lvl1pPr>
      <a:lvl2pPr algn="l" rtl="0" eaLnBrk="1" fontAlgn="base" hangingPunct="1">
        <a:spcBef>
          <a:spcPct val="0"/>
        </a:spcBef>
        <a:spcAft>
          <a:spcPct val="0"/>
        </a:spcAft>
        <a:defRPr sz="2800" b="1">
          <a:solidFill>
            <a:srgbClr val="03202F"/>
          </a:solidFill>
          <a:latin typeface="Calibri" pitchFamily="34" charset="0"/>
          <a:ea typeface="ヒラギノ角ゴ Pro W3" pitchFamily="16" charset="-128"/>
          <a:cs typeface="Calibri" pitchFamily="34" charset="0"/>
        </a:defRPr>
      </a:lvl2pPr>
      <a:lvl3pPr algn="l" rtl="0" eaLnBrk="1" fontAlgn="base" hangingPunct="1">
        <a:spcBef>
          <a:spcPct val="0"/>
        </a:spcBef>
        <a:spcAft>
          <a:spcPct val="0"/>
        </a:spcAft>
        <a:defRPr sz="2800" b="1">
          <a:solidFill>
            <a:srgbClr val="03202F"/>
          </a:solidFill>
          <a:latin typeface="Calibri" pitchFamily="34" charset="0"/>
          <a:ea typeface="ヒラギノ角ゴ Pro W3" pitchFamily="16" charset="-128"/>
          <a:cs typeface="Calibri" pitchFamily="34" charset="0"/>
        </a:defRPr>
      </a:lvl3pPr>
      <a:lvl4pPr algn="l" rtl="0" eaLnBrk="1" fontAlgn="base" hangingPunct="1">
        <a:spcBef>
          <a:spcPct val="0"/>
        </a:spcBef>
        <a:spcAft>
          <a:spcPct val="0"/>
        </a:spcAft>
        <a:defRPr sz="2800" b="1">
          <a:solidFill>
            <a:srgbClr val="03202F"/>
          </a:solidFill>
          <a:latin typeface="Calibri" pitchFamily="34" charset="0"/>
          <a:ea typeface="ヒラギノ角ゴ Pro W3" pitchFamily="16" charset="-128"/>
          <a:cs typeface="Calibri" pitchFamily="34" charset="0"/>
        </a:defRPr>
      </a:lvl4pPr>
      <a:lvl5pPr algn="l" rtl="0" eaLnBrk="1" fontAlgn="base" hangingPunct="1">
        <a:spcBef>
          <a:spcPct val="0"/>
        </a:spcBef>
        <a:spcAft>
          <a:spcPct val="0"/>
        </a:spcAft>
        <a:defRPr sz="2800" b="1">
          <a:solidFill>
            <a:srgbClr val="03202F"/>
          </a:solidFill>
          <a:latin typeface="Calibri" pitchFamily="34" charset="0"/>
          <a:ea typeface="ヒラギノ角ゴ Pro W3" pitchFamily="16" charset="-128"/>
          <a:cs typeface="Calibri" pitchFamily="34" charset="0"/>
        </a:defRPr>
      </a:lvl5pPr>
      <a:lvl6pPr marL="457200" algn="l" rtl="0" eaLnBrk="1" fontAlgn="base" hangingPunct="1">
        <a:spcBef>
          <a:spcPct val="0"/>
        </a:spcBef>
        <a:spcAft>
          <a:spcPct val="0"/>
        </a:spcAft>
        <a:defRPr sz="3200">
          <a:solidFill>
            <a:schemeClr val="tx1"/>
          </a:solidFill>
          <a:latin typeface="Garamond" pitchFamily="18" charset="0"/>
          <a:ea typeface="ヒラギノ角ゴ Pro W3" pitchFamily="16" charset="-128"/>
        </a:defRPr>
      </a:lvl6pPr>
      <a:lvl7pPr marL="914400" algn="l" rtl="0" eaLnBrk="1" fontAlgn="base" hangingPunct="1">
        <a:spcBef>
          <a:spcPct val="0"/>
        </a:spcBef>
        <a:spcAft>
          <a:spcPct val="0"/>
        </a:spcAft>
        <a:defRPr sz="3200">
          <a:solidFill>
            <a:schemeClr val="tx1"/>
          </a:solidFill>
          <a:latin typeface="Garamond" pitchFamily="18" charset="0"/>
          <a:ea typeface="ヒラギノ角ゴ Pro W3" pitchFamily="16" charset="-128"/>
        </a:defRPr>
      </a:lvl7pPr>
      <a:lvl8pPr marL="1371600" algn="l" rtl="0" eaLnBrk="1" fontAlgn="base" hangingPunct="1">
        <a:spcBef>
          <a:spcPct val="0"/>
        </a:spcBef>
        <a:spcAft>
          <a:spcPct val="0"/>
        </a:spcAft>
        <a:defRPr sz="3200">
          <a:solidFill>
            <a:schemeClr val="tx1"/>
          </a:solidFill>
          <a:latin typeface="Garamond" pitchFamily="18" charset="0"/>
          <a:ea typeface="ヒラギノ角ゴ Pro W3" pitchFamily="16" charset="-128"/>
        </a:defRPr>
      </a:lvl8pPr>
      <a:lvl9pPr marL="1828800" algn="l" rtl="0" eaLnBrk="1" fontAlgn="base" hangingPunct="1">
        <a:spcBef>
          <a:spcPct val="0"/>
        </a:spcBef>
        <a:spcAft>
          <a:spcPct val="0"/>
        </a:spcAft>
        <a:defRPr sz="3200">
          <a:solidFill>
            <a:schemeClr val="tx1"/>
          </a:solidFill>
          <a:latin typeface="Garamond" pitchFamily="18" charset="0"/>
          <a:ea typeface="ヒラギノ角ゴ Pro W3" pitchFamily="16" charset="-128"/>
        </a:defRPr>
      </a:lvl9pPr>
    </p:titleStyle>
    <p:bodyStyle>
      <a:lvl1pPr algn="l" rtl="0" eaLnBrk="1" fontAlgn="base" hangingPunct="1">
        <a:spcBef>
          <a:spcPct val="20000"/>
        </a:spcBef>
        <a:spcAft>
          <a:spcPct val="0"/>
        </a:spcAft>
        <a:defRPr sz="2000">
          <a:solidFill>
            <a:srgbClr val="03202F"/>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rgbClr val="E0E20C"/>
        </a:buClr>
        <a:buFont typeface="Arial" charset="0"/>
        <a:buChar char="•"/>
        <a:defRPr>
          <a:solidFill>
            <a:srgbClr val="03202F"/>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3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p:cNvGrpSpPr>
            <a:grpSpLocks noChangeAspect="1"/>
          </p:cNvGrpSpPr>
          <p:nvPr/>
        </p:nvGrpSpPr>
        <p:grpSpPr>
          <a:xfrm>
            <a:off x="0" y="980728"/>
            <a:ext cx="9144000" cy="4946835"/>
            <a:chOff x="-1496872" y="489426"/>
            <a:chExt cx="10265869" cy="5558241"/>
          </a:xfrm>
        </p:grpSpPr>
        <p:pic>
          <p:nvPicPr>
            <p:cNvPr id="6" name="Picture 2" descr="http://sneil.typepad.com/.a/6a00e54f9164528834019102a9607c970c-p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86678" y="489426"/>
              <a:ext cx="5382319" cy="55582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neil.typepad.com/.a/6a00e54f9164528834019102a9607c970c-p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6872" y="489426"/>
              <a:ext cx="4883550" cy="555632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6762746" y="6165304"/>
            <a:ext cx="2376264" cy="215444"/>
          </a:xfrm>
          <a:prstGeom prst="rect">
            <a:avLst/>
          </a:prstGeom>
          <a:noFill/>
        </p:spPr>
        <p:txBody>
          <a:bodyPr wrap="square" rtlCol="0">
            <a:spAutoFit/>
          </a:bodyPr>
          <a:lstStyle/>
          <a:p>
            <a:r>
              <a:rPr lang="en-NZ" sz="800" i="1" dirty="0" smtClean="0">
                <a:solidFill>
                  <a:schemeClr val="bg1"/>
                </a:solidFill>
                <a:effectLst/>
              </a:rPr>
              <a:t>Image by Michael </a:t>
            </a:r>
            <a:r>
              <a:rPr lang="en-NZ" sz="800" i="1" dirty="0" err="1" smtClean="0">
                <a:solidFill>
                  <a:schemeClr val="bg1"/>
                </a:solidFill>
                <a:effectLst/>
              </a:rPr>
              <a:t>Markieta</a:t>
            </a:r>
            <a:r>
              <a:rPr lang="en-NZ" sz="800" i="1" dirty="0" smtClean="0">
                <a:solidFill>
                  <a:schemeClr val="bg1"/>
                </a:solidFill>
                <a:effectLst/>
              </a:rPr>
              <a:t> based on 2011 data</a:t>
            </a:r>
            <a:endParaRPr lang="en-NZ" sz="800" i="1" dirty="0">
              <a:solidFill>
                <a:schemeClr val="bg1"/>
              </a:solidFill>
            </a:endParaRPr>
          </a:p>
        </p:txBody>
      </p:sp>
      <p:sp>
        <p:nvSpPr>
          <p:cNvPr id="2" name="Title 1"/>
          <p:cNvSpPr>
            <a:spLocks noGrp="1"/>
          </p:cNvSpPr>
          <p:nvPr>
            <p:ph type="ctrTitle"/>
          </p:nvPr>
        </p:nvSpPr>
        <p:spPr>
          <a:xfrm>
            <a:off x="899592" y="5174753"/>
            <a:ext cx="7785655" cy="1143000"/>
          </a:xfrm>
        </p:spPr>
        <p:txBody>
          <a:bodyPr/>
          <a:lstStyle/>
          <a:p>
            <a:r>
              <a:rPr lang="en-NZ" dirty="0" smtClean="0">
                <a:solidFill>
                  <a:schemeClr val="bg1"/>
                </a:solidFill>
              </a:rPr>
              <a:t>SIGMETS without PIREPs</a:t>
            </a:r>
            <a:endParaRPr lang="en-NZ" dirty="0">
              <a:solidFill>
                <a:schemeClr val="bg1"/>
              </a:solidFill>
            </a:endParaRPr>
          </a:p>
        </p:txBody>
      </p:sp>
      <p:sp>
        <p:nvSpPr>
          <p:cNvPr id="8" name="Text Placeholder 7"/>
          <p:cNvSpPr>
            <a:spLocks noGrp="1"/>
          </p:cNvSpPr>
          <p:nvPr>
            <p:ph type="body" idx="1"/>
          </p:nvPr>
        </p:nvSpPr>
        <p:spPr>
          <a:xfrm>
            <a:off x="899592" y="5389550"/>
            <a:ext cx="7772400" cy="791508"/>
          </a:xfrm>
        </p:spPr>
        <p:txBody>
          <a:bodyPr/>
          <a:lstStyle/>
          <a:p>
            <a:r>
              <a:rPr lang="en-NZ" sz="2000" dirty="0" smtClean="0"/>
              <a:t>Forecasting aviation weather hazards in a quiet airspace</a:t>
            </a:r>
          </a:p>
          <a:p>
            <a:pPr algn="r"/>
            <a:r>
              <a:rPr lang="en-NZ" dirty="0" smtClean="0"/>
              <a:t>			Tom Adams and Chris </a:t>
            </a:r>
            <a:r>
              <a:rPr lang="en-NZ" dirty="0"/>
              <a:t>Webster July </a:t>
            </a:r>
            <a:r>
              <a:rPr lang="en-NZ" dirty="0" smtClean="0"/>
              <a:t>2015</a:t>
            </a:r>
            <a:endParaRPr lang="en-NZ" dirty="0"/>
          </a:p>
        </p:txBody>
      </p:sp>
    </p:spTree>
    <p:extLst>
      <p:ext uri="{BB962C8B-B14F-4D97-AF65-F5344CB8AC3E}">
        <p14:creationId xmlns:p14="http://schemas.microsoft.com/office/powerpoint/2010/main" val="107082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Clear Air Turbulence (CAT</a:t>
            </a:r>
            <a:r>
              <a:rPr lang="en-NZ" dirty="0" smtClean="0"/>
              <a:t>) Basic theory</a:t>
            </a:r>
            <a:endParaRPr lang="en-NZ" dirty="0"/>
          </a:p>
        </p:txBody>
      </p:sp>
      <p:pic>
        <p:nvPicPr>
          <p:cNvPr id="8194" name="Picture 2" descr="C:\Users\tadams\AppData\Local\Microsoft\Windows\Temporary Internet Files\Content.Outlook\ZRHX1RW4\Wavelengths_vs_aircraft_si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28800"/>
            <a:ext cx="8405546" cy="359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4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CAT Basic theory</a:t>
            </a:r>
            <a:endParaRPr lang="en-NZ" dirty="0"/>
          </a:p>
        </p:txBody>
      </p:sp>
      <p:sp>
        <p:nvSpPr>
          <p:cNvPr id="3" name="Content Placeholder 2"/>
          <p:cNvSpPr>
            <a:spLocks noGrp="1"/>
          </p:cNvSpPr>
          <p:nvPr>
            <p:ph idx="1"/>
          </p:nvPr>
        </p:nvSpPr>
        <p:spPr/>
        <p:txBody>
          <a:bodyPr/>
          <a:lstStyle/>
          <a:p>
            <a:r>
              <a:rPr lang="en-NZ" dirty="0" smtClean="0"/>
              <a:t>Cat is dependant on local gradients at scales not explicitly modelled. </a:t>
            </a:r>
          </a:p>
          <a:p>
            <a:r>
              <a:rPr lang="en-NZ" dirty="0" smtClean="0"/>
              <a:t>NWP does not </a:t>
            </a:r>
            <a:r>
              <a:rPr lang="en-NZ" dirty="0" err="1" smtClean="0"/>
              <a:t>explictly</a:t>
            </a:r>
            <a:r>
              <a:rPr lang="en-NZ" dirty="0" smtClean="0"/>
              <a:t> forecast CAT, just areas where CAT is likely.</a:t>
            </a:r>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sz="1200" dirty="0" smtClean="0"/>
          </a:p>
          <a:p>
            <a:r>
              <a:rPr lang="en-NZ" sz="1200" dirty="0" smtClean="0"/>
              <a:t>Dutton</a:t>
            </a:r>
            <a:r>
              <a:rPr lang="en-NZ" sz="1200" dirty="0"/>
              <a:t>, M. J. O. (1980). PROBABILITY FORECASTS OF CLEAR-AIR TURBULENCE BASED ON NUMERICAL-MODEL OUTPUT. </a:t>
            </a:r>
            <a:r>
              <a:rPr lang="en-NZ" sz="1200" i="1" dirty="0"/>
              <a:t>Meteorological Magazine</a:t>
            </a:r>
            <a:r>
              <a:rPr lang="en-NZ" sz="1200" dirty="0"/>
              <a:t>, </a:t>
            </a:r>
            <a:r>
              <a:rPr lang="en-NZ" sz="1200" i="1" dirty="0"/>
              <a:t>109</a:t>
            </a:r>
            <a:r>
              <a:rPr lang="en-NZ" sz="1200" dirty="0"/>
              <a:t>(1299), 293-306</a:t>
            </a:r>
            <a:r>
              <a:rPr lang="en-NZ" sz="1200" dirty="0" smtClean="0"/>
              <a:t>.</a:t>
            </a:r>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smtClean="0"/>
          </a:p>
          <a:p>
            <a:endParaRPr lang="en-NZ" dirty="0"/>
          </a:p>
        </p:txBody>
      </p:sp>
      <p:sp>
        <p:nvSpPr>
          <p:cNvPr id="5" name="TextBox 4"/>
          <p:cNvSpPr txBox="1"/>
          <p:nvPr/>
        </p:nvSpPr>
        <p:spPr>
          <a:xfrm>
            <a:off x="611560" y="2564904"/>
            <a:ext cx="8064896" cy="2677656"/>
          </a:xfrm>
          <a:prstGeom prst="rect">
            <a:avLst/>
          </a:prstGeom>
          <a:solidFill>
            <a:srgbClr val="FFFF00"/>
          </a:solidFill>
          <a:ln>
            <a:solidFill>
              <a:srgbClr val="FFC000"/>
            </a:solidFill>
          </a:ln>
        </p:spPr>
        <p:txBody>
          <a:bodyPr wrap="square" rtlCol="0">
            <a:spAutoFit/>
          </a:bodyPr>
          <a:lstStyle/>
          <a:p>
            <a:r>
              <a:rPr lang="en-NZ" dirty="0"/>
              <a:t>In a large-scale turbulence survey in </a:t>
            </a:r>
            <a:r>
              <a:rPr lang="en-NZ" dirty="0" smtClean="0"/>
              <a:t>1976, </a:t>
            </a:r>
            <a:r>
              <a:rPr lang="en-NZ" dirty="0"/>
              <a:t>it was found that if one aeroplane reported moderate or severe CAT in a 100km x 100km region, another aeroplane flying through the same region within an hour would only have a 23% chance of also experiencing mod-severe CAT.  This probability reduced to only 4% by three hours.</a:t>
            </a:r>
          </a:p>
          <a:p>
            <a:pPr algn="r"/>
            <a:r>
              <a:rPr lang="en-NZ" dirty="0" smtClean="0"/>
              <a:t>	 					Dutton 1980</a:t>
            </a:r>
            <a:endParaRPr lang="en-NZ" dirty="0"/>
          </a:p>
        </p:txBody>
      </p:sp>
    </p:spTree>
    <p:extLst>
      <p:ext uri="{BB962C8B-B14F-4D97-AF65-F5344CB8AC3E}">
        <p14:creationId xmlns:p14="http://schemas.microsoft.com/office/powerpoint/2010/main" val="3155405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CAT Forecasting</a:t>
            </a:r>
            <a:endParaRPr lang="en-NZ"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99992" y="1237162"/>
            <a:ext cx="4279740" cy="250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56" y="1432981"/>
            <a:ext cx="3995936" cy="461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3934896"/>
            <a:ext cx="14001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3751673"/>
            <a:ext cx="3098458" cy="236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85900" y="1444640"/>
            <a:ext cx="2232248" cy="830997"/>
          </a:xfrm>
          <a:prstGeom prst="rect">
            <a:avLst/>
          </a:prstGeom>
          <a:noFill/>
        </p:spPr>
        <p:txBody>
          <a:bodyPr wrap="square" rtlCol="0">
            <a:spAutoFit/>
          </a:bodyPr>
          <a:lstStyle/>
          <a:p>
            <a:r>
              <a:rPr lang="en-NZ" dirty="0" smtClean="0"/>
              <a:t>IR satellite imagery</a:t>
            </a:r>
            <a:endParaRPr lang="en-NZ" dirty="0"/>
          </a:p>
        </p:txBody>
      </p:sp>
      <p:sp>
        <p:nvSpPr>
          <p:cNvPr id="9" name="TextBox 8"/>
          <p:cNvSpPr txBox="1"/>
          <p:nvPr/>
        </p:nvSpPr>
        <p:spPr>
          <a:xfrm>
            <a:off x="6012160" y="3739077"/>
            <a:ext cx="2232248" cy="830997"/>
          </a:xfrm>
          <a:prstGeom prst="rect">
            <a:avLst/>
          </a:prstGeom>
          <a:noFill/>
        </p:spPr>
        <p:txBody>
          <a:bodyPr wrap="square" rtlCol="0">
            <a:spAutoFit/>
          </a:bodyPr>
          <a:lstStyle/>
          <a:p>
            <a:r>
              <a:rPr lang="en-NZ" dirty="0" smtClean="0"/>
              <a:t>Water vapour imagery</a:t>
            </a:r>
            <a:endParaRPr lang="en-NZ" dirty="0"/>
          </a:p>
        </p:txBody>
      </p:sp>
      <p:sp>
        <p:nvSpPr>
          <p:cNvPr id="10" name="TextBox 9"/>
          <p:cNvSpPr txBox="1"/>
          <p:nvPr/>
        </p:nvSpPr>
        <p:spPr>
          <a:xfrm>
            <a:off x="4499992" y="932515"/>
            <a:ext cx="4392488" cy="338554"/>
          </a:xfrm>
          <a:prstGeom prst="rect">
            <a:avLst/>
          </a:prstGeom>
          <a:noFill/>
        </p:spPr>
        <p:txBody>
          <a:bodyPr wrap="square" rtlCol="0">
            <a:spAutoFit/>
          </a:bodyPr>
          <a:lstStyle/>
          <a:p>
            <a:r>
              <a:rPr lang="en-NZ" sz="1600" dirty="0" smtClean="0"/>
              <a:t>Upper flows with typical CAT locations (S.H.)</a:t>
            </a:r>
            <a:endParaRPr lang="en-NZ" sz="1600" dirty="0"/>
          </a:p>
        </p:txBody>
      </p:sp>
    </p:spTree>
    <p:extLst>
      <p:ext uri="{BB962C8B-B14F-4D97-AF65-F5344CB8AC3E}">
        <p14:creationId xmlns:p14="http://schemas.microsoft.com/office/powerpoint/2010/main" val="3995363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CAT Forecasting</a:t>
            </a:r>
          </a:p>
        </p:txBody>
      </p:sp>
      <p:sp>
        <p:nvSpPr>
          <p:cNvPr id="3" name="Content Placeholder 2"/>
          <p:cNvSpPr>
            <a:spLocks noGrp="1"/>
          </p:cNvSpPr>
          <p:nvPr>
            <p:ph idx="1"/>
          </p:nvPr>
        </p:nvSpPr>
        <p:spPr>
          <a:xfrm>
            <a:off x="467544" y="1268413"/>
            <a:ext cx="4176463" cy="4827587"/>
          </a:xfrm>
        </p:spPr>
        <p:txBody>
          <a:bodyPr/>
          <a:lstStyle/>
          <a:p>
            <a:r>
              <a:rPr lang="en-NZ" b="0" dirty="0" smtClean="0">
                <a:latin typeface="Cambria" panose="02040503050406030204" pitchFamily="18" charset="0"/>
              </a:rPr>
              <a:t>CAT  is a function of:</a:t>
            </a:r>
          </a:p>
          <a:p>
            <a:pPr marL="342900" indent="-342900">
              <a:buFont typeface="Arial" panose="020B0604020202020204" pitchFamily="34" charset="0"/>
              <a:buChar char="•"/>
            </a:pPr>
            <a:r>
              <a:rPr lang="en-NZ" b="1" dirty="0" smtClean="0">
                <a:latin typeface="Cambria" panose="02040503050406030204" pitchFamily="18" charset="0"/>
              </a:rPr>
              <a:t>Vertical wind shear</a:t>
            </a:r>
          </a:p>
          <a:p>
            <a:pPr marL="342900" indent="-342900">
              <a:buFont typeface="Arial" panose="020B0604020202020204" pitchFamily="34" charset="0"/>
              <a:buChar char="•"/>
            </a:pPr>
            <a:r>
              <a:rPr lang="en-NZ" b="1" dirty="0" smtClean="0">
                <a:latin typeface="Cambria" panose="02040503050406030204" pitchFamily="18" charset="0"/>
              </a:rPr>
              <a:t>Stability</a:t>
            </a:r>
          </a:p>
          <a:p>
            <a:pPr marL="342900" indent="-342900">
              <a:buFont typeface="Arial" panose="020B0604020202020204" pitchFamily="34" charset="0"/>
              <a:buChar char="•"/>
            </a:pPr>
            <a:r>
              <a:rPr lang="en-NZ" b="1" dirty="0" smtClean="0">
                <a:latin typeface="Cambria" panose="02040503050406030204" pitchFamily="18" charset="0"/>
              </a:rPr>
              <a:t>Divergence</a:t>
            </a:r>
          </a:p>
          <a:p>
            <a:pPr marL="342900" indent="-342900">
              <a:buFont typeface="Arial" panose="020B0604020202020204" pitchFamily="34" charset="0"/>
              <a:buChar char="•"/>
            </a:pPr>
            <a:r>
              <a:rPr lang="en-NZ" b="0" dirty="0" smtClean="0">
                <a:latin typeface="Cambria" panose="02040503050406030204" pitchFamily="18" charset="0"/>
              </a:rPr>
              <a:t>Stretching deformation</a:t>
            </a:r>
          </a:p>
          <a:p>
            <a:pPr marL="342900" indent="-342900">
              <a:buFont typeface="Arial" panose="020B0604020202020204" pitchFamily="34" charset="0"/>
              <a:buChar char="•"/>
            </a:pPr>
            <a:r>
              <a:rPr lang="en-NZ" dirty="0" smtClean="0">
                <a:latin typeface="Cambria" panose="02040503050406030204" pitchFamily="18" charset="0"/>
              </a:rPr>
              <a:t>Shearing deformation</a:t>
            </a:r>
          </a:p>
          <a:p>
            <a:pPr marL="342900" indent="-342900">
              <a:buFont typeface="Arial" panose="020B0604020202020204" pitchFamily="34" charset="0"/>
              <a:buChar char="•"/>
            </a:pPr>
            <a:r>
              <a:rPr lang="en-NZ" b="0" dirty="0" smtClean="0">
                <a:latin typeface="Cambria" panose="02040503050406030204" pitchFamily="18" charset="0"/>
              </a:rPr>
              <a:t>Rate of change of divergence</a:t>
            </a:r>
          </a:p>
          <a:p>
            <a:pPr marL="342900" indent="-342900">
              <a:buFont typeface="Arial" panose="020B0604020202020204" pitchFamily="34" charset="0"/>
              <a:buChar char="•"/>
            </a:pPr>
            <a:r>
              <a:rPr lang="en-NZ" dirty="0" smtClean="0">
                <a:latin typeface="Cambria" panose="02040503050406030204" pitchFamily="18" charset="0"/>
              </a:rPr>
              <a:t>Rate of change of stability</a:t>
            </a:r>
            <a:br>
              <a:rPr lang="en-NZ" dirty="0" smtClean="0">
                <a:latin typeface="Cambria" panose="02040503050406030204" pitchFamily="18" charset="0"/>
              </a:rPr>
            </a:br>
            <a:r>
              <a:rPr lang="en-NZ" dirty="0" smtClean="0">
                <a:latin typeface="Cambria" panose="02040503050406030204" pitchFamily="18" charset="0"/>
              </a:rPr>
              <a:t>Horizontal wind shear</a:t>
            </a:r>
          </a:p>
          <a:p>
            <a:pPr marL="342900" indent="-342900">
              <a:buFont typeface="Arial" panose="020B0604020202020204" pitchFamily="34" charset="0"/>
              <a:buChar char="•"/>
            </a:pPr>
            <a:r>
              <a:rPr lang="en-NZ" b="0" dirty="0" smtClean="0">
                <a:latin typeface="Cambria" panose="02040503050406030204" pitchFamily="18" charset="0"/>
              </a:rPr>
              <a:t>Wind speed</a:t>
            </a:r>
          </a:p>
          <a:p>
            <a:pPr marL="342900" indent="-342900">
              <a:buFont typeface="Arial" panose="020B0604020202020204" pitchFamily="34" charset="0"/>
              <a:buChar char="•"/>
            </a:pPr>
            <a:r>
              <a:rPr lang="en-NZ" dirty="0" smtClean="0">
                <a:latin typeface="Cambria" panose="02040503050406030204" pitchFamily="18" charset="0"/>
              </a:rPr>
              <a:t>Richardson number</a:t>
            </a:r>
            <a:endParaRPr lang="en-NZ" b="0" dirty="0" smtClean="0">
              <a:latin typeface="Cambria" panose="02040503050406030204" pitchFamily="18" charset="0"/>
            </a:endParaRPr>
          </a:p>
        </p:txBody>
      </p:sp>
      <p:sp>
        <p:nvSpPr>
          <p:cNvPr id="4" name="Content Placeholder 3"/>
          <p:cNvSpPr>
            <a:spLocks noGrp="1"/>
          </p:cNvSpPr>
          <p:nvPr>
            <p:ph idx="10"/>
          </p:nvPr>
        </p:nvSpPr>
        <p:spPr>
          <a:xfrm>
            <a:off x="4680471" y="1268760"/>
            <a:ext cx="3995985" cy="4827587"/>
          </a:xfrm>
        </p:spPr>
        <p:txBody>
          <a:bodyPr/>
          <a:lstStyle/>
          <a:p>
            <a:r>
              <a:rPr lang="en-NZ" dirty="0" smtClean="0"/>
              <a:t>1883 – Reynolds Number</a:t>
            </a:r>
          </a:p>
          <a:p>
            <a:r>
              <a:rPr lang="en-NZ" dirty="0" smtClean="0"/>
              <a:t>1920s – Richardson number</a:t>
            </a:r>
          </a:p>
          <a:p>
            <a:r>
              <a:rPr lang="en-NZ" dirty="0" smtClean="0"/>
              <a:t>1973 – Brown number</a:t>
            </a:r>
          </a:p>
          <a:p>
            <a:r>
              <a:rPr lang="en-NZ" dirty="0" smtClean="0"/>
              <a:t>1976 – Sparks number</a:t>
            </a:r>
          </a:p>
          <a:p>
            <a:r>
              <a:rPr lang="en-NZ" dirty="0" smtClean="0"/>
              <a:t>1980 – Dutton number</a:t>
            </a:r>
          </a:p>
          <a:p>
            <a:r>
              <a:rPr lang="en-NZ" dirty="0" smtClean="0"/>
              <a:t>1992 – </a:t>
            </a:r>
            <a:r>
              <a:rPr lang="en-NZ" dirty="0" err="1" smtClean="0"/>
              <a:t>Ellrod</a:t>
            </a:r>
            <a:r>
              <a:rPr lang="en-NZ" dirty="0" smtClean="0"/>
              <a:t> TI1</a:t>
            </a:r>
          </a:p>
          <a:p>
            <a:r>
              <a:rPr lang="en-NZ" dirty="0" smtClean="0"/>
              <a:t>1992 – </a:t>
            </a:r>
            <a:r>
              <a:rPr lang="en-NZ" dirty="0" err="1" smtClean="0"/>
              <a:t>Ellrod</a:t>
            </a:r>
            <a:r>
              <a:rPr lang="en-NZ" dirty="0" smtClean="0"/>
              <a:t> TI2</a:t>
            </a:r>
          </a:p>
          <a:p>
            <a:r>
              <a:rPr lang="en-NZ" dirty="0" smtClean="0"/>
              <a:t>2006 – GTG2</a:t>
            </a:r>
          </a:p>
          <a:p>
            <a:r>
              <a:rPr lang="en-NZ" dirty="0" smtClean="0"/>
              <a:t>2010 – </a:t>
            </a:r>
            <a:r>
              <a:rPr lang="en-NZ" dirty="0" err="1" smtClean="0"/>
              <a:t>Ellrod</a:t>
            </a:r>
            <a:r>
              <a:rPr lang="en-NZ" dirty="0" smtClean="0"/>
              <a:t>-Knox DTI</a:t>
            </a:r>
          </a:p>
          <a:p>
            <a:r>
              <a:rPr lang="en-NZ" dirty="0" smtClean="0"/>
              <a:t>2011 - </a:t>
            </a:r>
            <a:r>
              <a:rPr lang="en-NZ" dirty="0" err="1" smtClean="0"/>
              <a:t>TBindex</a:t>
            </a:r>
            <a:endParaRPr lang="en-NZ" dirty="0" smtClean="0"/>
          </a:p>
          <a:p>
            <a:endParaRPr lang="en-NZ" dirty="0"/>
          </a:p>
        </p:txBody>
      </p:sp>
    </p:spTree>
    <p:extLst>
      <p:ext uri="{BB962C8B-B14F-4D97-AF65-F5344CB8AC3E}">
        <p14:creationId xmlns:p14="http://schemas.microsoft.com/office/powerpoint/2010/main" val="3241185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CAT Forecasting</a:t>
            </a:r>
          </a:p>
        </p:txBody>
      </p:sp>
      <p:sp>
        <p:nvSpPr>
          <p:cNvPr id="3" name="Content Placeholder 2"/>
          <p:cNvSpPr>
            <a:spLocks noGrp="1"/>
          </p:cNvSpPr>
          <p:nvPr>
            <p:ph idx="1"/>
          </p:nvPr>
        </p:nvSpPr>
        <p:spPr>
          <a:xfrm>
            <a:off x="467544" y="1268413"/>
            <a:ext cx="4176463" cy="4827587"/>
          </a:xfrm>
        </p:spPr>
        <p:txBody>
          <a:bodyPr/>
          <a:lstStyle/>
          <a:p>
            <a:r>
              <a:rPr lang="en-NZ" b="0" dirty="0" smtClean="0">
                <a:latin typeface="Cambria" panose="02040503050406030204" pitchFamily="18" charset="0"/>
              </a:rPr>
              <a:t>CAT  is a function of:</a:t>
            </a:r>
          </a:p>
          <a:p>
            <a:pPr marL="342900" indent="-342900">
              <a:buFont typeface="Arial" panose="020B0604020202020204" pitchFamily="34" charset="0"/>
              <a:buChar char="•"/>
            </a:pPr>
            <a:r>
              <a:rPr lang="en-NZ" b="1" dirty="0" smtClean="0">
                <a:latin typeface="Cambria" panose="02040503050406030204" pitchFamily="18" charset="0"/>
              </a:rPr>
              <a:t>Vertical wind shear</a:t>
            </a:r>
          </a:p>
          <a:p>
            <a:pPr marL="342900" indent="-342900">
              <a:buFont typeface="Arial" panose="020B0604020202020204" pitchFamily="34" charset="0"/>
              <a:buChar char="•"/>
            </a:pPr>
            <a:r>
              <a:rPr lang="en-NZ" b="1" dirty="0" smtClean="0">
                <a:latin typeface="Cambria" panose="02040503050406030204" pitchFamily="18" charset="0"/>
              </a:rPr>
              <a:t>Stability</a:t>
            </a:r>
          </a:p>
          <a:p>
            <a:pPr marL="342900" indent="-342900">
              <a:buFont typeface="Arial" panose="020B0604020202020204" pitchFamily="34" charset="0"/>
              <a:buChar char="•"/>
            </a:pPr>
            <a:r>
              <a:rPr lang="en-NZ" b="1" dirty="0" smtClean="0">
                <a:latin typeface="Cambria" panose="02040503050406030204" pitchFamily="18" charset="0"/>
              </a:rPr>
              <a:t>Divergence</a:t>
            </a:r>
          </a:p>
          <a:p>
            <a:pPr marL="342900" indent="-342900">
              <a:buFont typeface="Arial" panose="020B0604020202020204" pitchFamily="34" charset="0"/>
              <a:buChar char="•"/>
            </a:pPr>
            <a:r>
              <a:rPr lang="en-NZ" b="0" dirty="0" smtClean="0">
                <a:latin typeface="Cambria" panose="02040503050406030204" pitchFamily="18" charset="0"/>
              </a:rPr>
              <a:t>Stretching deformation</a:t>
            </a:r>
          </a:p>
          <a:p>
            <a:pPr marL="342900" indent="-342900">
              <a:buFont typeface="Arial" panose="020B0604020202020204" pitchFamily="34" charset="0"/>
              <a:buChar char="•"/>
            </a:pPr>
            <a:r>
              <a:rPr lang="en-NZ" dirty="0" smtClean="0">
                <a:latin typeface="Cambria" panose="02040503050406030204" pitchFamily="18" charset="0"/>
              </a:rPr>
              <a:t>Shearing deformation</a:t>
            </a:r>
          </a:p>
          <a:p>
            <a:pPr marL="342900" indent="-342900">
              <a:buFont typeface="Arial" panose="020B0604020202020204" pitchFamily="34" charset="0"/>
              <a:buChar char="•"/>
            </a:pPr>
            <a:r>
              <a:rPr lang="en-NZ" b="0" dirty="0" smtClean="0">
                <a:latin typeface="Cambria" panose="02040503050406030204" pitchFamily="18" charset="0"/>
              </a:rPr>
              <a:t>Rate of change of divergence</a:t>
            </a:r>
          </a:p>
          <a:p>
            <a:pPr marL="342900" indent="-342900">
              <a:buFont typeface="Arial" panose="020B0604020202020204" pitchFamily="34" charset="0"/>
              <a:buChar char="•"/>
            </a:pPr>
            <a:r>
              <a:rPr lang="en-NZ" dirty="0" smtClean="0">
                <a:latin typeface="Cambria" panose="02040503050406030204" pitchFamily="18" charset="0"/>
              </a:rPr>
              <a:t>Rate of change of stability</a:t>
            </a:r>
            <a:br>
              <a:rPr lang="en-NZ" dirty="0" smtClean="0">
                <a:latin typeface="Cambria" panose="02040503050406030204" pitchFamily="18" charset="0"/>
              </a:rPr>
            </a:br>
            <a:r>
              <a:rPr lang="en-NZ" dirty="0" smtClean="0">
                <a:latin typeface="Cambria" panose="02040503050406030204" pitchFamily="18" charset="0"/>
              </a:rPr>
              <a:t>Horizontal wind shear</a:t>
            </a:r>
          </a:p>
          <a:p>
            <a:pPr marL="342900" indent="-342900">
              <a:buFont typeface="Arial" panose="020B0604020202020204" pitchFamily="34" charset="0"/>
              <a:buChar char="•"/>
            </a:pPr>
            <a:r>
              <a:rPr lang="en-NZ" b="0" dirty="0" smtClean="0">
                <a:latin typeface="Cambria" panose="02040503050406030204" pitchFamily="18" charset="0"/>
              </a:rPr>
              <a:t>Wind speed</a:t>
            </a:r>
          </a:p>
          <a:p>
            <a:pPr marL="342900" indent="-342900">
              <a:buFont typeface="Arial" panose="020B0604020202020204" pitchFamily="34" charset="0"/>
              <a:buChar char="•"/>
            </a:pPr>
            <a:r>
              <a:rPr lang="en-NZ" dirty="0" smtClean="0">
                <a:latin typeface="Cambria" panose="02040503050406030204" pitchFamily="18" charset="0"/>
              </a:rPr>
              <a:t>Richardson number</a:t>
            </a:r>
            <a:endParaRPr lang="en-NZ" b="0" dirty="0" smtClean="0">
              <a:latin typeface="Cambria" panose="02040503050406030204" pitchFamily="18" charset="0"/>
            </a:endParaRPr>
          </a:p>
        </p:txBody>
      </p:sp>
      <p:sp>
        <p:nvSpPr>
          <p:cNvPr id="4" name="Content Placeholder 3"/>
          <p:cNvSpPr>
            <a:spLocks noGrp="1"/>
          </p:cNvSpPr>
          <p:nvPr>
            <p:ph idx="10"/>
          </p:nvPr>
        </p:nvSpPr>
        <p:spPr>
          <a:xfrm>
            <a:off x="4680471" y="1268760"/>
            <a:ext cx="3995985" cy="4827587"/>
          </a:xfrm>
        </p:spPr>
        <p:txBody>
          <a:bodyPr/>
          <a:lstStyle/>
          <a:p>
            <a:r>
              <a:rPr lang="en-NZ" dirty="0" smtClean="0"/>
              <a:t>1883 – Reynolds Number</a:t>
            </a:r>
          </a:p>
          <a:p>
            <a:r>
              <a:rPr lang="en-NZ" dirty="0" smtClean="0"/>
              <a:t>1920s – Richardson number</a:t>
            </a:r>
          </a:p>
          <a:p>
            <a:r>
              <a:rPr lang="en-NZ" dirty="0" smtClean="0"/>
              <a:t>1973 – Brown number</a:t>
            </a:r>
          </a:p>
          <a:p>
            <a:r>
              <a:rPr lang="en-NZ" dirty="0" smtClean="0"/>
              <a:t>1976 – Sparks number</a:t>
            </a:r>
          </a:p>
          <a:p>
            <a:r>
              <a:rPr lang="en-NZ" dirty="0" smtClean="0"/>
              <a:t>1980 – Dutton number</a:t>
            </a:r>
          </a:p>
          <a:p>
            <a:r>
              <a:rPr lang="en-NZ" dirty="0" smtClean="0"/>
              <a:t>1992 – </a:t>
            </a:r>
            <a:r>
              <a:rPr lang="en-NZ" dirty="0" err="1" smtClean="0"/>
              <a:t>Ellrod</a:t>
            </a:r>
            <a:r>
              <a:rPr lang="en-NZ" dirty="0" smtClean="0"/>
              <a:t> TI1</a:t>
            </a:r>
          </a:p>
          <a:p>
            <a:r>
              <a:rPr lang="en-NZ" dirty="0" smtClean="0"/>
              <a:t>1992 – </a:t>
            </a:r>
            <a:r>
              <a:rPr lang="en-NZ" dirty="0" err="1" smtClean="0"/>
              <a:t>Ellrod</a:t>
            </a:r>
            <a:r>
              <a:rPr lang="en-NZ" dirty="0" smtClean="0"/>
              <a:t> TI2</a:t>
            </a:r>
          </a:p>
          <a:p>
            <a:r>
              <a:rPr lang="en-NZ" dirty="0" smtClean="0"/>
              <a:t>2006 – GTG2</a:t>
            </a:r>
          </a:p>
          <a:p>
            <a:r>
              <a:rPr lang="en-NZ" dirty="0" smtClean="0"/>
              <a:t>2010 – </a:t>
            </a:r>
            <a:r>
              <a:rPr lang="en-NZ" dirty="0" err="1" smtClean="0"/>
              <a:t>Ellrod</a:t>
            </a:r>
            <a:r>
              <a:rPr lang="en-NZ" dirty="0" smtClean="0"/>
              <a:t>-Knox DTI</a:t>
            </a:r>
          </a:p>
          <a:p>
            <a:r>
              <a:rPr lang="en-NZ" dirty="0" smtClean="0"/>
              <a:t>2011 - </a:t>
            </a:r>
            <a:r>
              <a:rPr lang="en-NZ" dirty="0" err="1" smtClean="0"/>
              <a:t>TBindex</a:t>
            </a:r>
            <a:endParaRPr lang="en-NZ" dirty="0" smtClean="0"/>
          </a:p>
          <a:p>
            <a:endParaRPr lang="en-NZ" dirty="0"/>
          </a:p>
        </p:txBody>
      </p:sp>
      <p:grpSp>
        <p:nvGrpSpPr>
          <p:cNvPr id="28" name="Group 27"/>
          <p:cNvGrpSpPr/>
          <p:nvPr/>
        </p:nvGrpSpPr>
        <p:grpSpPr>
          <a:xfrm>
            <a:off x="2771800" y="1340768"/>
            <a:ext cx="5688632" cy="4350097"/>
            <a:chOff x="2771800" y="1340768"/>
            <a:chExt cx="5688632" cy="4350097"/>
          </a:xfrm>
        </p:grpSpPr>
        <p:sp>
          <p:nvSpPr>
            <p:cNvPr id="5" name="Oval 4"/>
            <p:cNvSpPr/>
            <p:nvPr/>
          </p:nvSpPr>
          <p:spPr bwMode="auto">
            <a:xfrm>
              <a:off x="4644008" y="1340768"/>
              <a:ext cx="3816424" cy="720080"/>
            </a:xfrm>
            <a:prstGeom prst="ellipse">
              <a:avLst/>
            </a:prstGeom>
            <a:solidFill>
              <a:srgbClr val="92D050">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771800" y="5229200"/>
              <a:ext cx="1728192" cy="461665"/>
            </a:xfrm>
            <a:prstGeom prst="rect">
              <a:avLst/>
            </a:prstGeom>
            <a:noFill/>
          </p:spPr>
          <p:txBody>
            <a:bodyPr wrap="square" rtlCol="0">
              <a:spAutoFit/>
            </a:bodyPr>
            <a:lstStyle/>
            <a:p>
              <a:r>
                <a:rPr lang="en-NZ" dirty="0" smtClean="0"/>
                <a:t>Physics</a:t>
              </a:r>
              <a:endParaRPr lang="en-NZ" dirty="0"/>
            </a:p>
          </p:txBody>
        </p:sp>
        <p:cxnSp>
          <p:nvCxnSpPr>
            <p:cNvPr id="8" name="Straight Arrow Connector 7"/>
            <p:cNvCxnSpPr>
              <a:endCxn id="5" idx="2"/>
            </p:cNvCxnSpPr>
            <p:nvPr/>
          </p:nvCxnSpPr>
          <p:spPr bwMode="auto">
            <a:xfrm flipV="1">
              <a:off x="3563888" y="1700808"/>
              <a:ext cx="1080120" cy="36724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9"/>
            <p:cNvSpPr/>
            <p:nvPr/>
          </p:nvSpPr>
          <p:spPr bwMode="auto">
            <a:xfrm>
              <a:off x="4644008" y="3140968"/>
              <a:ext cx="3816424" cy="720080"/>
            </a:xfrm>
            <a:prstGeom prst="ellipse">
              <a:avLst/>
            </a:prstGeom>
            <a:solidFill>
              <a:srgbClr val="92D050">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Oval 10"/>
            <p:cNvSpPr/>
            <p:nvPr/>
          </p:nvSpPr>
          <p:spPr bwMode="auto">
            <a:xfrm>
              <a:off x="4644008" y="4149080"/>
              <a:ext cx="3816424" cy="504056"/>
            </a:xfrm>
            <a:prstGeom prst="ellipse">
              <a:avLst/>
            </a:prstGeom>
            <a:solidFill>
              <a:srgbClr val="92D050">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14" name="Straight Arrow Connector 13"/>
            <p:cNvCxnSpPr>
              <a:endCxn id="10" idx="2"/>
            </p:cNvCxnSpPr>
            <p:nvPr/>
          </p:nvCxnSpPr>
          <p:spPr bwMode="auto">
            <a:xfrm flipV="1">
              <a:off x="3779912" y="3501008"/>
              <a:ext cx="864096" cy="18722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V="1">
              <a:off x="3932312" y="4401108"/>
              <a:ext cx="711696" cy="10589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0306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CAT Forecasting</a:t>
            </a:r>
          </a:p>
        </p:txBody>
      </p:sp>
      <p:sp>
        <p:nvSpPr>
          <p:cNvPr id="3" name="Content Placeholder 2"/>
          <p:cNvSpPr>
            <a:spLocks noGrp="1"/>
          </p:cNvSpPr>
          <p:nvPr>
            <p:ph idx="1"/>
          </p:nvPr>
        </p:nvSpPr>
        <p:spPr>
          <a:xfrm>
            <a:off x="467544" y="1268413"/>
            <a:ext cx="4176463" cy="4827587"/>
          </a:xfrm>
        </p:spPr>
        <p:txBody>
          <a:bodyPr/>
          <a:lstStyle/>
          <a:p>
            <a:r>
              <a:rPr lang="en-NZ" b="0" dirty="0" smtClean="0">
                <a:latin typeface="Cambria" panose="02040503050406030204" pitchFamily="18" charset="0"/>
              </a:rPr>
              <a:t>CAT  is a function of:</a:t>
            </a:r>
          </a:p>
          <a:p>
            <a:pPr marL="342900" indent="-342900">
              <a:buFont typeface="Arial" panose="020B0604020202020204" pitchFamily="34" charset="0"/>
              <a:buChar char="•"/>
            </a:pPr>
            <a:r>
              <a:rPr lang="en-NZ" b="1" dirty="0" smtClean="0">
                <a:latin typeface="Cambria" panose="02040503050406030204" pitchFamily="18" charset="0"/>
              </a:rPr>
              <a:t>Vertical wind shear</a:t>
            </a:r>
          </a:p>
          <a:p>
            <a:pPr marL="342900" indent="-342900">
              <a:buFont typeface="Arial" panose="020B0604020202020204" pitchFamily="34" charset="0"/>
              <a:buChar char="•"/>
            </a:pPr>
            <a:r>
              <a:rPr lang="en-NZ" b="1" dirty="0" smtClean="0">
                <a:latin typeface="Cambria" panose="02040503050406030204" pitchFamily="18" charset="0"/>
              </a:rPr>
              <a:t>Stability</a:t>
            </a:r>
          </a:p>
          <a:p>
            <a:pPr marL="342900" indent="-342900">
              <a:buFont typeface="Arial" panose="020B0604020202020204" pitchFamily="34" charset="0"/>
              <a:buChar char="•"/>
            </a:pPr>
            <a:r>
              <a:rPr lang="en-NZ" b="1" dirty="0" smtClean="0">
                <a:latin typeface="Cambria" panose="02040503050406030204" pitchFamily="18" charset="0"/>
              </a:rPr>
              <a:t>Divergence</a:t>
            </a:r>
          </a:p>
          <a:p>
            <a:pPr marL="342900" indent="-342900">
              <a:buFont typeface="Arial" panose="020B0604020202020204" pitchFamily="34" charset="0"/>
              <a:buChar char="•"/>
            </a:pPr>
            <a:r>
              <a:rPr lang="en-NZ" b="0" dirty="0" smtClean="0">
                <a:latin typeface="Cambria" panose="02040503050406030204" pitchFamily="18" charset="0"/>
              </a:rPr>
              <a:t>Stretching deformation</a:t>
            </a:r>
          </a:p>
          <a:p>
            <a:pPr marL="342900" indent="-342900">
              <a:buFont typeface="Arial" panose="020B0604020202020204" pitchFamily="34" charset="0"/>
              <a:buChar char="•"/>
            </a:pPr>
            <a:r>
              <a:rPr lang="en-NZ" dirty="0" smtClean="0">
                <a:latin typeface="Cambria" panose="02040503050406030204" pitchFamily="18" charset="0"/>
              </a:rPr>
              <a:t>Shearing deformation</a:t>
            </a:r>
          </a:p>
          <a:p>
            <a:pPr marL="342900" indent="-342900">
              <a:buFont typeface="Arial" panose="020B0604020202020204" pitchFamily="34" charset="0"/>
              <a:buChar char="•"/>
            </a:pPr>
            <a:r>
              <a:rPr lang="en-NZ" b="0" dirty="0" smtClean="0">
                <a:latin typeface="Cambria" panose="02040503050406030204" pitchFamily="18" charset="0"/>
              </a:rPr>
              <a:t>Rate of change of divergence</a:t>
            </a:r>
          </a:p>
          <a:p>
            <a:pPr marL="342900" indent="-342900">
              <a:buFont typeface="Arial" panose="020B0604020202020204" pitchFamily="34" charset="0"/>
              <a:buChar char="•"/>
            </a:pPr>
            <a:r>
              <a:rPr lang="en-NZ" dirty="0" smtClean="0">
                <a:latin typeface="Cambria" panose="02040503050406030204" pitchFamily="18" charset="0"/>
              </a:rPr>
              <a:t>Rate of change of stability</a:t>
            </a:r>
            <a:br>
              <a:rPr lang="en-NZ" dirty="0" smtClean="0">
                <a:latin typeface="Cambria" panose="02040503050406030204" pitchFamily="18" charset="0"/>
              </a:rPr>
            </a:br>
            <a:r>
              <a:rPr lang="en-NZ" dirty="0" smtClean="0">
                <a:latin typeface="Cambria" panose="02040503050406030204" pitchFamily="18" charset="0"/>
              </a:rPr>
              <a:t>Horizontal wind shear</a:t>
            </a:r>
          </a:p>
          <a:p>
            <a:pPr marL="342900" indent="-342900">
              <a:buFont typeface="Arial" panose="020B0604020202020204" pitchFamily="34" charset="0"/>
              <a:buChar char="•"/>
            </a:pPr>
            <a:r>
              <a:rPr lang="en-NZ" b="0" dirty="0" smtClean="0">
                <a:latin typeface="Cambria" panose="02040503050406030204" pitchFamily="18" charset="0"/>
              </a:rPr>
              <a:t>Wind speed</a:t>
            </a:r>
          </a:p>
          <a:p>
            <a:pPr marL="342900" indent="-342900">
              <a:buFont typeface="Arial" panose="020B0604020202020204" pitchFamily="34" charset="0"/>
              <a:buChar char="•"/>
            </a:pPr>
            <a:r>
              <a:rPr lang="en-NZ" dirty="0" smtClean="0">
                <a:latin typeface="Cambria" panose="02040503050406030204" pitchFamily="18" charset="0"/>
              </a:rPr>
              <a:t>Richardson number</a:t>
            </a:r>
            <a:endParaRPr lang="en-NZ" b="0" dirty="0" smtClean="0">
              <a:latin typeface="Cambria" panose="02040503050406030204" pitchFamily="18" charset="0"/>
            </a:endParaRPr>
          </a:p>
        </p:txBody>
      </p:sp>
      <p:sp>
        <p:nvSpPr>
          <p:cNvPr id="4" name="Content Placeholder 3"/>
          <p:cNvSpPr>
            <a:spLocks noGrp="1"/>
          </p:cNvSpPr>
          <p:nvPr>
            <p:ph idx="10"/>
          </p:nvPr>
        </p:nvSpPr>
        <p:spPr>
          <a:xfrm>
            <a:off x="4680471" y="1268760"/>
            <a:ext cx="3995985" cy="4827587"/>
          </a:xfrm>
        </p:spPr>
        <p:txBody>
          <a:bodyPr/>
          <a:lstStyle/>
          <a:p>
            <a:r>
              <a:rPr lang="en-NZ" dirty="0" smtClean="0"/>
              <a:t>1883 – Reynolds Number</a:t>
            </a:r>
          </a:p>
          <a:p>
            <a:r>
              <a:rPr lang="en-NZ" dirty="0" smtClean="0"/>
              <a:t>1920s – Richardson number</a:t>
            </a:r>
          </a:p>
          <a:p>
            <a:r>
              <a:rPr lang="en-NZ" dirty="0" smtClean="0"/>
              <a:t>1973 – Brown number</a:t>
            </a:r>
          </a:p>
          <a:p>
            <a:r>
              <a:rPr lang="en-NZ" dirty="0" smtClean="0"/>
              <a:t>1976 – Sparks number</a:t>
            </a:r>
          </a:p>
          <a:p>
            <a:r>
              <a:rPr lang="en-NZ" dirty="0" smtClean="0"/>
              <a:t>1980 – Dutton number</a:t>
            </a:r>
          </a:p>
          <a:p>
            <a:r>
              <a:rPr lang="en-NZ" dirty="0" smtClean="0"/>
              <a:t>1992 – </a:t>
            </a:r>
            <a:r>
              <a:rPr lang="en-NZ" dirty="0" err="1" smtClean="0"/>
              <a:t>Ellrod</a:t>
            </a:r>
            <a:r>
              <a:rPr lang="en-NZ" dirty="0" smtClean="0"/>
              <a:t> TI1</a:t>
            </a:r>
          </a:p>
          <a:p>
            <a:r>
              <a:rPr lang="en-NZ" dirty="0" smtClean="0"/>
              <a:t>1992 – </a:t>
            </a:r>
            <a:r>
              <a:rPr lang="en-NZ" dirty="0" err="1" smtClean="0"/>
              <a:t>Ellrod</a:t>
            </a:r>
            <a:r>
              <a:rPr lang="en-NZ" dirty="0" smtClean="0"/>
              <a:t> TI2</a:t>
            </a:r>
          </a:p>
          <a:p>
            <a:r>
              <a:rPr lang="en-NZ" dirty="0" smtClean="0"/>
              <a:t>2006 – GTG2</a:t>
            </a:r>
          </a:p>
          <a:p>
            <a:r>
              <a:rPr lang="en-NZ" dirty="0" smtClean="0"/>
              <a:t>2010 – </a:t>
            </a:r>
            <a:r>
              <a:rPr lang="en-NZ" dirty="0" err="1" smtClean="0"/>
              <a:t>Ellrod</a:t>
            </a:r>
            <a:r>
              <a:rPr lang="en-NZ" dirty="0" smtClean="0"/>
              <a:t>-Knox DTI</a:t>
            </a:r>
          </a:p>
          <a:p>
            <a:r>
              <a:rPr lang="en-NZ" dirty="0" smtClean="0"/>
              <a:t>2011 - </a:t>
            </a:r>
            <a:r>
              <a:rPr lang="en-NZ" dirty="0" err="1" smtClean="0"/>
              <a:t>TBindex</a:t>
            </a:r>
            <a:endParaRPr lang="en-NZ" dirty="0" smtClean="0"/>
          </a:p>
          <a:p>
            <a:endParaRPr lang="en-NZ" dirty="0"/>
          </a:p>
        </p:txBody>
      </p:sp>
      <p:grpSp>
        <p:nvGrpSpPr>
          <p:cNvPr id="29" name="Group 28"/>
          <p:cNvGrpSpPr/>
          <p:nvPr/>
        </p:nvGrpSpPr>
        <p:grpSpPr>
          <a:xfrm>
            <a:off x="3068216" y="1044483"/>
            <a:ext cx="5392216" cy="2096485"/>
            <a:chOff x="3068216" y="1044483"/>
            <a:chExt cx="5392216" cy="2096485"/>
          </a:xfrm>
        </p:grpSpPr>
        <p:sp>
          <p:nvSpPr>
            <p:cNvPr id="9" name="Oval 8"/>
            <p:cNvSpPr/>
            <p:nvPr/>
          </p:nvSpPr>
          <p:spPr bwMode="auto">
            <a:xfrm>
              <a:off x="4644008" y="2132856"/>
              <a:ext cx="3816424" cy="1008112"/>
            </a:xfrm>
            <a:prstGeom prst="ellipse">
              <a:avLst/>
            </a:prstGeom>
            <a:solidFill>
              <a:srgbClr val="FFC000">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1" name="TextBox 20"/>
            <p:cNvSpPr txBox="1"/>
            <p:nvPr/>
          </p:nvSpPr>
          <p:spPr>
            <a:xfrm>
              <a:off x="3068216" y="1044483"/>
              <a:ext cx="1728192" cy="461665"/>
            </a:xfrm>
            <a:prstGeom prst="rect">
              <a:avLst/>
            </a:prstGeom>
            <a:noFill/>
          </p:spPr>
          <p:txBody>
            <a:bodyPr wrap="square" rtlCol="0">
              <a:spAutoFit/>
            </a:bodyPr>
            <a:lstStyle/>
            <a:p>
              <a:r>
                <a:rPr lang="en-NZ" dirty="0" smtClean="0"/>
                <a:t>Regression</a:t>
              </a:r>
              <a:endParaRPr lang="en-NZ" dirty="0"/>
            </a:p>
          </p:txBody>
        </p:sp>
        <p:cxnSp>
          <p:nvCxnSpPr>
            <p:cNvPr id="23" name="Straight Arrow Connector 22"/>
            <p:cNvCxnSpPr>
              <a:endCxn id="9" idx="2"/>
            </p:cNvCxnSpPr>
            <p:nvPr/>
          </p:nvCxnSpPr>
          <p:spPr bwMode="auto">
            <a:xfrm>
              <a:off x="3932312" y="1484784"/>
              <a:ext cx="711696" cy="11521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0306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CAT Forecasting</a:t>
            </a:r>
          </a:p>
        </p:txBody>
      </p:sp>
      <p:sp>
        <p:nvSpPr>
          <p:cNvPr id="3" name="Content Placeholder 2"/>
          <p:cNvSpPr>
            <a:spLocks noGrp="1"/>
          </p:cNvSpPr>
          <p:nvPr>
            <p:ph idx="1"/>
          </p:nvPr>
        </p:nvSpPr>
        <p:spPr>
          <a:xfrm>
            <a:off x="467544" y="1268413"/>
            <a:ext cx="4176463" cy="4827587"/>
          </a:xfrm>
        </p:spPr>
        <p:txBody>
          <a:bodyPr/>
          <a:lstStyle/>
          <a:p>
            <a:r>
              <a:rPr lang="en-NZ" b="0" dirty="0" smtClean="0">
                <a:latin typeface="Cambria" panose="02040503050406030204" pitchFamily="18" charset="0"/>
              </a:rPr>
              <a:t>CAT  is a function of:</a:t>
            </a:r>
          </a:p>
          <a:p>
            <a:pPr marL="342900" indent="-342900">
              <a:buFont typeface="Arial" panose="020B0604020202020204" pitchFamily="34" charset="0"/>
              <a:buChar char="•"/>
            </a:pPr>
            <a:r>
              <a:rPr lang="en-NZ" b="1" dirty="0" smtClean="0">
                <a:latin typeface="Cambria" panose="02040503050406030204" pitchFamily="18" charset="0"/>
              </a:rPr>
              <a:t>Vertical wind shear</a:t>
            </a:r>
          </a:p>
          <a:p>
            <a:pPr marL="342900" indent="-342900">
              <a:buFont typeface="Arial" panose="020B0604020202020204" pitchFamily="34" charset="0"/>
              <a:buChar char="•"/>
            </a:pPr>
            <a:r>
              <a:rPr lang="en-NZ" b="1" dirty="0" smtClean="0">
                <a:latin typeface="Cambria" panose="02040503050406030204" pitchFamily="18" charset="0"/>
              </a:rPr>
              <a:t>Stability</a:t>
            </a:r>
          </a:p>
          <a:p>
            <a:pPr marL="342900" indent="-342900">
              <a:buFont typeface="Arial" panose="020B0604020202020204" pitchFamily="34" charset="0"/>
              <a:buChar char="•"/>
            </a:pPr>
            <a:r>
              <a:rPr lang="en-NZ" b="1" dirty="0" smtClean="0">
                <a:latin typeface="Cambria" panose="02040503050406030204" pitchFamily="18" charset="0"/>
              </a:rPr>
              <a:t>Divergence</a:t>
            </a:r>
          </a:p>
          <a:p>
            <a:pPr marL="342900" indent="-342900">
              <a:buFont typeface="Arial" panose="020B0604020202020204" pitchFamily="34" charset="0"/>
              <a:buChar char="•"/>
            </a:pPr>
            <a:r>
              <a:rPr lang="en-NZ" b="0" dirty="0" smtClean="0">
                <a:latin typeface="Cambria" panose="02040503050406030204" pitchFamily="18" charset="0"/>
              </a:rPr>
              <a:t>Stretching deformation</a:t>
            </a:r>
          </a:p>
          <a:p>
            <a:pPr marL="342900" indent="-342900">
              <a:buFont typeface="Arial" panose="020B0604020202020204" pitchFamily="34" charset="0"/>
              <a:buChar char="•"/>
            </a:pPr>
            <a:r>
              <a:rPr lang="en-NZ" dirty="0" smtClean="0">
                <a:latin typeface="Cambria" panose="02040503050406030204" pitchFamily="18" charset="0"/>
              </a:rPr>
              <a:t>Shearing deformation</a:t>
            </a:r>
          </a:p>
          <a:p>
            <a:pPr marL="342900" indent="-342900">
              <a:buFont typeface="Arial" panose="020B0604020202020204" pitchFamily="34" charset="0"/>
              <a:buChar char="•"/>
            </a:pPr>
            <a:r>
              <a:rPr lang="en-NZ" b="0" dirty="0" smtClean="0">
                <a:latin typeface="Cambria" panose="02040503050406030204" pitchFamily="18" charset="0"/>
              </a:rPr>
              <a:t>Rate of change of divergence</a:t>
            </a:r>
          </a:p>
          <a:p>
            <a:pPr marL="342900" indent="-342900">
              <a:buFont typeface="Arial" panose="020B0604020202020204" pitchFamily="34" charset="0"/>
              <a:buChar char="•"/>
            </a:pPr>
            <a:r>
              <a:rPr lang="en-NZ" dirty="0" smtClean="0">
                <a:latin typeface="Cambria" panose="02040503050406030204" pitchFamily="18" charset="0"/>
              </a:rPr>
              <a:t>Rate of change of stability</a:t>
            </a:r>
            <a:br>
              <a:rPr lang="en-NZ" dirty="0" smtClean="0">
                <a:latin typeface="Cambria" panose="02040503050406030204" pitchFamily="18" charset="0"/>
              </a:rPr>
            </a:br>
            <a:r>
              <a:rPr lang="en-NZ" dirty="0" smtClean="0">
                <a:latin typeface="Cambria" panose="02040503050406030204" pitchFamily="18" charset="0"/>
              </a:rPr>
              <a:t>Horizontal wind shear</a:t>
            </a:r>
          </a:p>
          <a:p>
            <a:pPr marL="342900" indent="-342900">
              <a:buFont typeface="Arial" panose="020B0604020202020204" pitchFamily="34" charset="0"/>
              <a:buChar char="•"/>
            </a:pPr>
            <a:r>
              <a:rPr lang="en-NZ" b="0" dirty="0" smtClean="0">
                <a:latin typeface="Cambria" panose="02040503050406030204" pitchFamily="18" charset="0"/>
              </a:rPr>
              <a:t>Wind speed</a:t>
            </a:r>
          </a:p>
          <a:p>
            <a:pPr marL="342900" indent="-342900">
              <a:buFont typeface="Arial" panose="020B0604020202020204" pitchFamily="34" charset="0"/>
              <a:buChar char="•"/>
            </a:pPr>
            <a:r>
              <a:rPr lang="en-NZ" dirty="0" smtClean="0">
                <a:latin typeface="Cambria" panose="02040503050406030204" pitchFamily="18" charset="0"/>
              </a:rPr>
              <a:t>Richardson number</a:t>
            </a:r>
            <a:endParaRPr lang="en-NZ" b="0" dirty="0" smtClean="0">
              <a:latin typeface="Cambria" panose="02040503050406030204" pitchFamily="18" charset="0"/>
            </a:endParaRPr>
          </a:p>
        </p:txBody>
      </p:sp>
      <p:sp>
        <p:nvSpPr>
          <p:cNvPr id="4" name="Content Placeholder 3"/>
          <p:cNvSpPr>
            <a:spLocks noGrp="1"/>
          </p:cNvSpPr>
          <p:nvPr>
            <p:ph idx="10"/>
          </p:nvPr>
        </p:nvSpPr>
        <p:spPr>
          <a:xfrm>
            <a:off x="4680471" y="1268760"/>
            <a:ext cx="3995985" cy="4827587"/>
          </a:xfrm>
        </p:spPr>
        <p:txBody>
          <a:bodyPr/>
          <a:lstStyle/>
          <a:p>
            <a:r>
              <a:rPr lang="en-NZ" dirty="0" smtClean="0"/>
              <a:t>1883 – Reynolds Number</a:t>
            </a:r>
          </a:p>
          <a:p>
            <a:r>
              <a:rPr lang="en-NZ" dirty="0" smtClean="0"/>
              <a:t>1920s – Richardson number</a:t>
            </a:r>
          </a:p>
          <a:p>
            <a:r>
              <a:rPr lang="en-NZ" dirty="0" smtClean="0"/>
              <a:t>1973 – Brown number</a:t>
            </a:r>
          </a:p>
          <a:p>
            <a:r>
              <a:rPr lang="en-NZ" dirty="0" smtClean="0"/>
              <a:t>1976 – Sparks number</a:t>
            </a:r>
          </a:p>
          <a:p>
            <a:r>
              <a:rPr lang="en-NZ" dirty="0" smtClean="0"/>
              <a:t>1980 – Dutton number</a:t>
            </a:r>
          </a:p>
          <a:p>
            <a:r>
              <a:rPr lang="en-NZ" dirty="0" smtClean="0"/>
              <a:t>1992 – </a:t>
            </a:r>
            <a:r>
              <a:rPr lang="en-NZ" dirty="0" err="1" smtClean="0"/>
              <a:t>Ellrod</a:t>
            </a:r>
            <a:r>
              <a:rPr lang="en-NZ" dirty="0" smtClean="0"/>
              <a:t> TI1</a:t>
            </a:r>
          </a:p>
          <a:p>
            <a:r>
              <a:rPr lang="en-NZ" dirty="0" smtClean="0"/>
              <a:t>1992 – </a:t>
            </a:r>
            <a:r>
              <a:rPr lang="en-NZ" dirty="0" err="1" smtClean="0"/>
              <a:t>Ellrod</a:t>
            </a:r>
            <a:r>
              <a:rPr lang="en-NZ" dirty="0" smtClean="0"/>
              <a:t> TI2</a:t>
            </a:r>
          </a:p>
          <a:p>
            <a:r>
              <a:rPr lang="en-NZ" dirty="0" smtClean="0"/>
              <a:t>2006 – GTG2</a:t>
            </a:r>
          </a:p>
          <a:p>
            <a:r>
              <a:rPr lang="en-NZ" dirty="0" smtClean="0"/>
              <a:t>2010 – </a:t>
            </a:r>
            <a:r>
              <a:rPr lang="en-NZ" dirty="0" err="1" smtClean="0"/>
              <a:t>Ellrod</a:t>
            </a:r>
            <a:r>
              <a:rPr lang="en-NZ" dirty="0" smtClean="0"/>
              <a:t>-Knox DTI</a:t>
            </a:r>
          </a:p>
          <a:p>
            <a:r>
              <a:rPr lang="en-NZ" dirty="0" smtClean="0"/>
              <a:t>2011 - </a:t>
            </a:r>
            <a:r>
              <a:rPr lang="en-NZ" dirty="0" err="1" smtClean="0"/>
              <a:t>TBindex</a:t>
            </a:r>
            <a:endParaRPr lang="en-NZ" dirty="0" smtClean="0"/>
          </a:p>
          <a:p>
            <a:endParaRPr lang="en-NZ" dirty="0"/>
          </a:p>
        </p:txBody>
      </p:sp>
      <p:grpSp>
        <p:nvGrpSpPr>
          <p:cNvPr id="37" name="Group 36"/>
          <p:cNvGrpSpPr/>
          <p:nvPr/>
        </p:nvGrpSpPr>
        <p:grpSpPr>
          <a:xfrm>
            <a:off x="4644008" y="3861048"/>
            <a:ext cx="4440439" cy="2223988"/>
            <a:chOff x="4644008" y="3861048"/>
            <a:chExt cx="4440439" cy="2223988"/>
          </a:xfrm>
        </p:grpSpPr>
        <p:sp>
          <p:nvSpPr>
            <p:cNvPr id="24" name="Oval 23"/>
            <p:cNvSpPr/>
            <p:nvPr/>
          </p:nvSpPr>
          <p:spPr bwMode="auto">
            <a:xfrm>
              <a:off x="4644008" y="3861048"/>
              <a:ext cx="3816424" cy="288032"/>
            </a:xfrm>
            <a:prstGeom prst="ellipse">
              <a:avLst/>
            </a:prstGeom>
            <a:solidFill>
              <a:srgbClr val="7030A0">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5" name="Oval 24"/>
            <p:cNvSpPr/>
            <p:nvPr/>
          </p:nvSpPr>
          <p:spPr bwMode="auto">
            <a:xfrm>
              <a:off x="4644008" y="4622184"/>
              <a:ext cx="3816424" cy="288032"/>
            </a:xfrm>
            <a:prstGeom prst="ellipse">
              <a:avLst/>
            </a:prstGeom>
            <a:solidFill>
              <a:srgbClr val="7030A0">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0" name="TextBox 29"/>
            <p:cNvSpPr txBox="1"/>
            <p:nvPr/>
          </p:nvSpPr>
          <p:spPr>
            <a:xfrm>
              <a:off x="7356255" y="5254039"/>
              <a:ext cx="1728192" cy="830997"/>
            </a:xfrm>
            <a:prstGeom prst="rect">
              <a:avLst/>
            </a:prstGeom>
            <a:noFill/>
          </p:spPr>
          <p:txBody>
            <a:bodyPr wrap="square" rtlCol="0">
              <a:spAutoFit/>
            </a:bodyPr>
            <a:lstStyle/>
            <a:p>
              <a:r>
                <a:rPr lang="en-NZ" dirty="0" smtClean="0"/>
                <a:t>Index regression</a:t>
              </a:r>
              <a:endParaRPr lang="en-NZ" dirty="0"/>
            </a:p>
          </p:txBody>
        </p:sp>
        <p:cxnSp>
          <p:nvCxnSpPr>
            <p:cNvPr id="32" name="Straight Arrow Connector 31"/>
            <p:cNvCxnSpPr/>
            <p:nvPr/>
          </p:nvCxnSpPr>
          <p:spPr bwMode="auto">
            <a:xfrm flipH="1" flipV="1">
              <a:off x="8460432" y="4061413"/>
              <a:ext cx="144016" cy="16081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endCxn id="25" idx="5"/>
            </p:cNvCxnSpPr>
            <p:nvPr/>
          </p:nvCxnSpPr>
          <p:spPr bwMode="auto">
            <a:xfrm flipH="1" flipV="1">
              <a:off x="7901530" y="4868035"/>
              <a:ext cx="558902" cy="59199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0306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CAT Forecasting</a:t>
            </a:r>
          </a:p>
        </p:txBody>
      </p:sp>
      <p:cxnSp>
        <p:nvCxnSpPr>
          <p:cNvPr id="5" name="Straight Arrow Connector 4"/>
          <p:cNvCxnSpPr/>
          <p:nvPr/>
        </p:nvCxnSpPr>
        <p:spPr bwMode="auto">
          <a:xfrm flipV="1">
            <a:off x="2123728" y="1808820"/>
            <a:ext cx="0" cy="32403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2123728" y="5049180"/>
            <a:ext cx="331236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572000" y="5157192"/>
            <a:ext cx="2160240" cy="461665"/>
          </a:xfrm>
          <a:prstGeom prst="rect">
            <a:avLst/>
          </a:prstGeom>
          <a:noFill/>
        </p:spPr>
        <p:txBody>
          <a:bodyPr wrap="square" rtlCol="0">
            <a:spAutoFit/>
          </a:bodyPr>
          <a:lstStyle/>
          <a:p>
            <a:r>
              <a:rPr lang="en-NZ" dirty="0" smtClean="0"/>
              <a:t>Wind speed</a:t>
            </a:r>
            <a:endParaRPr lang="en-NZ" dirty="0"/>
          </a:p>
        </p:txBody>
      </p:sp>
      <p:sp>
        <p:nvSpPr>
          <p:cNvPr id="11" name="TextBox 10"/>
          <p:cNvSpPr txBox="1"/>
          <p:nvPr/>
        </p:nvSpPr>
        <p:spPr>
          <a:xfrm rot="16200000">
            <a:off x="683729" y="2910136"/>
            <a:ext cx="2160240" cy="461665"/>
          </a:xfrm>
          <a:prstGeom prst="rect">
            <a:avLst/>
          </a:prstGeom>
          <a:noFill/>
        </p:spPr>
        <p:txBody>
          <a:bodyPr wrap="square" rtlCol="0">
            <a:spAutoFit/>
          </a:bodyPr>
          <a:lstStyle/>
          <a:p>
            <a:r>
              <a:rPr lang="en-NZ" dirty="0" smtClean="0"/>
              <a:t>Altitude</a:t>
            </a:r>
            <a:endParaRPr lang="en-NZ" dirty="0"/>
          </a:p>
        </p:txBody>
      </p:sp>
      <p:sp>
        <p:nvSpPr>
          <p:cNvPr id="14" name="Freeform 13"/>
          <p:cNvSpPr/>
          <p:nvPr/>
        </p:nvSpPr>
        <p:spPr bwMode="auto">
          <a:xfrm>
            <a:off x="2130725" y="1845150"/>
            <a:ext cx="2941607" cy="3201303"/>
          </a:xfrm>
          <a:custGeom>
            <a:avLst/>
            <a:gdLst>
              <a:gd name="connsiteX0" fmla="*/ 0 w 2941607"/>
              <a:gd name="connsiteY0" fmla="*/ 3201303 h 3201303"/>
              <a:gd name="connsiteX1" fmla="*/ 77637 w 2941607"/>
              <a:gd name="connsiteY1" fmla="*/ 3184050 h 3201303"/>
              <a:gd name="connsiteX2" fmla="*/ 103517 w 2941607"/>
              <a:gd name="connsiteY2" fmla="*/ 3175424 h 3201303"/>
              <a:gd name="connsiteX3" fmla="*/ 138022 w 2941607"/>
              <a:gd name="connsiteY3" fmla="*/ 3158171 h 3201303"/>
              <a:gd name="connsiteX4" fmla="*/ 163901 w 2941607"/>
              <a:gd name="connsiteY4" fmla="*/ 3140918 h 3201303"/>
              <a:gd name="connsiteX5" fmla="*/ 215660 w 2941607"/>
              <a:gd name="connsiteY5" fmla="*/ 3123665 h 3201303"/>
              <a:gd name="connsiteX6" fmla="*/ 241539 w 2941607"/>
              <a:gd name="connsiteY6" fmla="*/ 3115039 h 3201303"/>
              <a:gd name="connsiteX7" fmla="*/ 310550 w 2941607"/>
              <a:gd name="connsiteY7" fmla="*/ 3097786 h 3201303"/>
              <a:gd name="connsiteX8" fmla="*/ 370935 w 2941607"/>
              <a:gd name="connsiteY8" fmla="*/ 3063280 h 3201303"/>
              <a:gd name="connsiteX9" fmla="*/ 422694 w 2941607"/>
              <a:gd name="connsiteY9" fmla="*/ 3037401 h 3201303"/>
              <a:gd name="connsiteX10" fmla="*/ 448573 w 2941607"/>
              <a:gd name="connsiteY10" fmla="*/ 3020148 h 3201303"/>
              <a:gd name="connsiteX11" fmla="*/ 500332 w 2941607"/>
              <a:gd name="connsiteY11" fmla="*/ 3002895 h 3201303"/>
              <a:gd name="connsiteX12" fmla="*/ 526211 w 2941607"/>
              <a:gd name="connsiteY12" fmla="*/ 2985642 h 3201303"/>
              <a:gd name="connsiteX13" fmla="*/ 577969 w 2941607"/>
              <a:gd name="connsiteY13" fmla="*/ 2968390 h 3201303"/>
              <a:gd name="connsiteX14" fmla="*/ 629728 w 2941607"/>
              <a:gd name="connsiteY14" fmla="*/ 2933884 h 3201303"/>
              <a:gd name="connsiteX15" fmla="*/ 690113 w 2941607"/>
              <a:gd name="connsiteY15" fmla="*/ 2908005 h 3201303"/>
              <a:gd name="connsiteX16" fmla="*/ 715992 w 2941607"/>
              <a:gd name="connsiteY16" fmla="*/ 2899378 h 3201303"/>
              <a:gd name="connsiteX17" fmla="*/ 767750 w 2941607"/>
              <a:gd name="connsiteY17" fmla="*/ 2856246 h 3201303"/>
              <a:gd name="connsiteX18" fmla="*/ 793630 w 2941607"/>
              <a:gd name="connsiteY18" fmla="*/ 2847620 h 3201303"/>
              <a:gd name="connsiteX19" fmla="*/ 819509 w 2941607"/>
              <a:gd name="connsiteY19" fmla="*/ 2830367 h 3201303"/>
              <a:gd name="connsiteX20" fmla="*/ 871267 w 2941607"/>
              <a:gd name="connsiteY20" fmla="*/ 2804488 h 3201303"/>
              <a:gd name="connsiteX21" fmla="*/ 940279 w 2941607"/>
              <a:gd name="connsiteY21" fmla="*/ 2744103 h 3201303"/>
              <a:gd name="connsiteX22" fmla="*/ 1017917 w 2941607"/>
              <a:gd name="connsiteY22" fmla="*/ 2675092 h 3201303"/>
              <a:gd name="connsiteX23" fmla="*/ 1035169 w 2941607"/>
              <a:gd name="connsiteY23" fmla="*/ 2649212 h 3201303"/>
              <a:gd name="connsiteX24" fmla="*/ 1086928 w 2941607"/>
              <a:gd name="connsiteY24" fmla="*/ 2606080 h 3201303"/>
              <a:gd name="connsiteX25" fmla="*/ 1138686 w 2941607"/>
              <a:gd name="connsiteY25" fmla="*/ 2528442 h 3201303"/>
              <a:gd name="connsiteX26" fmla="*/ 1173192 w 2941607"/>
              <a:gd name="connsiteY26" fmla="*/ 2476684 h 3201303"/>
              <a:gd name="connsiteX27" fmla="*/ 1190445 w 2941607"/>
              <a:gd name="connsiteY27" fmla="*/ 2450805 h 3201303"/>
              <a:gd name="connsiteX28" fmla="*/ 1207698 w 2941607"/>
              <a:gd name="connsiteY28" fmla="*/ 2399046 h 3201303"/>
              <a:gd name="connsiteX29" fmla="*/ 1224950 w 2941607"/>
              <a:gd name="connsiteY29" fmla="*/ 2373167 h 3201303"/>
              <a:gd name="connsiteX30" fmla="*/ 1242203 w 2941607"/>
              <a:gd name="connsiteY30" fmla="*/ 2321408 h 3201303"/>
              <a:gd name="connsiteX31" fmla="*/ 1250830 w 2941607"/>
              <a:gd name="connsiteY31" fmla="*/ 2295529 h 3201303"/>
              <a:gd name="connsiteX32" fmla="*/ 1276709 w 2941607"/>
              <a:gd name="connsiteY32" fmla="*/ 2217892 h 3201303"/>
              <a:gd name="connsiteX33" fmla="*/ 1285335 w 2941607"/>
              <a:gd name="connsiteY33" fmla="*/ 2192012 h 3201303"/>
              <a:gd name="connsiteX34" fmla="*/ 1302588 w 2941607"/>
              <a:gd name="connsiteY34" fmla="*/ 2114375 h 3201303"/>
              <a:gd name="connsiteX35" fmla="*/ 1311215 w 2941607"/>
              <a:gd name="connsiteY35" fmla="*/ 1881461 h 3201303"/>
              <a:gd name="connsiteX36" fmla="*/ 1328467 w 2941607"/>
              <a:gd name="connsiteY36" fmla="*/ 1717559 h 3201303"/>
              <a:gd name="connsiteX37" fmla="*/ 1337094 w 2941607"/>
              <a:gd name="connsiteY37" fmla="*/ 1691680 h 3201303"/>
              <a:gd name="connsiteX38" fmla="*/ 1362973 w 2941607"/>
              <a:gd name="connsiteY38" fmla="*/ 1588163 h 3201303"/>
              <a:gd name="connsiteX39" fmla="*/ 1388852 w 2941607"/>
              <a:gd name="connsiteY39" fmla="*/ 1562284 h 3201303"/>
              <a:gd name="connsiteX40" fmla="*/ 1406105 w 2941607"/>
              <a:gd name="connsiteY40" fmla="*/ 1536405 h 3201303"/>
              <a:gd name="connsiteX41" fmla="*/ 1509622 w 2941607"/>
              <a:gd name="connsiteY41" fmla="*/ 1510525 h 3201303"/>
              <a:gd name="connsiteX42" fmla="*/ 1578633 w 2941607"/>
              <a:gd name="connsiteY42" fmla="*/ 1493273 h 3201303"/>
              <a:gd name="connsiteX43" fmla="*/ 1673524 w 2941607"/>
              <a:gd name="connsiteY43" fmla="*/ 1476020 h 3201303"/>
              <a:gd name="connsiteX44" fmla="*/ 1699403 w 2941607"/>
              <a:gd name="connsiteY44" fmla="*/ 1467393 h 3201303"/>
              <a:gd name="connsiteX45" fmla="*/ 1733909 w 2941607"/>
              <a:gd name="connsiteY45" fmla="*/ 1458767 h 3201303"/>
              <a:gd name="connsiteX46" fmla="*/ 1759788 w 2941607"/>
              <a:gd name="connsiteY46" fmla="*/ 1450141 h 3201303"/>
              <a:gd name="connsiteX47" fmla="*/ 1871932 w 2941607"/>
              <a:gd name="connsiteY47" fmla="*/ 1432888 h 3201303"/>
              <a:gd name="connsiteX48" fmla="*/ 1906437 w 2941607"/>
              <a:gd name="connsiteY48" fmla="*/ 1424261 h 3201303"/>
              <a:gd name="connsiteX49" fmla="*/ 1966822 w 2941607"/>
              <a:gd name="connsiteY49" fmla="*/ 1407008 h 3201303"/>
              <a:gd name="connsiteX50" fmla="*/ 2009954 w 2941607"/>
              <a:gd name="connsiteY50" fmla="*/ 1398382 h 3201303"/>
              <a:gd name="connsiteX51" fmla="*/ 2061713 w 2941607"/>
              <a:gd name="connsiteY51" fmla="*/ 1381129 h 3201303"/>
              <a:gd name="connsiteX52" fmla="*/ 2096218 w 2941607"/>
              <a:gd name="connsiteY52" fmla="*/ 1372503 h 3201303"/>
              <a:gd name="connsiteX53" fmla="*/ 2139350 w 2941607"/>
              <a:gd name="connsiteY53" fmla="*/ 1355250 h 3201303"/>
              <a:gd name="connsiteX54" fmla="*/ 2191109 w 2941607"/>
              <a:gd name="connsiteY54" fmla="*/ 1346624 h 3201303"/>
              <a:gd name="connsiteX55" fmla="*/ 2268747 w 2941607"/>
              <a:gd name="connsiteY55" fmla="*/ 1312118 h 3201303"/>
              <a:gd name="connsiteX56" fmla="*/ 2320505 w 2941607"/>
              <a:gd name="connsiteY56" fmla="*/ 1294865 h 3201303"/>
              <a:gd name="connsiteX57" fmla="*/ 2432649 w 2941607"/>
              <a:gd name="connsiteY57" fmla="*/ 1277612 h 3201303"/>
              <a:gd name="connsiteX58" fmla="*/ 2458528 w 2941607"/>
              <a:gd name="connsiteY58" fmla="*/ 1268986 h 3201303"/>
              <a:gd name="connsiteX59" fmla="*/ 2510286 w 2941607"/>
              <a:gd name="connsiteY59" fmla="*/ 1217227 h 3201303"/>
              <a:gd name="connsiteX60" fmla="*/ 2527539 w 2941607"/>
              <a:gd name="connsiteY60" fmla="*/ 1165469 h 3201303"/>
              <a:gd name="connsiteX61" fmla="*/ 2536166 w 2941607"/>
              <a:gd name="connsiteY61" fmla="*/ 941182 h 3201303"/>
              <a:gd name="connsiteX62" fmla="*/ 2553418 w 2941607"/>
              <a:gd name="connsiteY62" fmla="*/ 889424 h 3201303"/>
              <a:gd name="connsiteX63" fmla="*/ 2562045 w 2941607"/>
              <a:gd name="connsiteY63" fmla="*/ 863544 h 3201303"/>
              <a:gd name="connsiteX64" fmla="*/ 2613803 w 2941607"/>
              <a:gd name="connsiteY64" fmla="*/ 803159 h 3201303"/>
              <a:gd name="connsiteX65" fmla="*/ 2631056 w 2941607"/>
              <a:gd name="connsiteY65" fmla="*/ 777280 h 3201303"/>
              <a:gd name="connsiteX66" fmla="*/ 2639683 w 2941607"/>
              <a:gd name="connsiteY66" fmla="*/ 751401 h 3201303"/>
              <a:gd name="connsiteX67" fmla="*/ 2674188 w 2941607"/>
              <a:gd name="connsiteY67" fmla="*/ 699642 h 3201303"/>
              <a:gd name="connsiteX68" fmla="*/ 2700067 w 2941607"/>
              <a:gd name="connsiteY68" fmla="*/ 647884 h 3201303"/>
              <a:gd name="connsiteX69" fmla="*/ 2725947 w 2941607"/>
              <a:gd name="connsiteY69" fmla="*/ 596125 h 3201303"/>
              <a:gd name="connsiteX70" fmla="*/ 2751826 w 2941607"/>
              <a:gd name="connsiteY70" fmla="*/ 535741 h 3201303"/>
              <a:gd name="connsiteX71" fmla="*/ 2786332 w 2941607"/>
              <a:gd name="connsiteY71" fmla="*/ 483982 h 3201303"/>
              <a:gd name="connsiteX72" fmla="*/ 2794958 w 2941607"/>
              <a:gd name="connsiteY72" fmla="*/ 449476 h 3201303"/>
              <a:gd name="connsiteX73" fmla="*/ 2803584 w 2941607"/>
              <a:gd name="connsiteY73" fmla="*/ 423597 h 3201303"/>
              <a:gd name="connsiteX74" fmla="*/ 2820837 w 2941607"/>
              <a:gd name="connsiteY74" fmla="*/ 337333 h 3201303"/>
              <a:gd name="connsiteX75" fmla="*/ 2829464 w 2941607"/>
              <a:gd name="connsiteY75" fmla="*/ 311454 h 3201303"/>
              <a:gd name="connsiteX76" fmla="*/ 2838090 w 2941607"/>
              <a:gd name="connsiteY76" fmla="*/ 268322 h 3201303"/>
              <a:gd name="connsiteX77" fmla="*/ 2872596 w 2941607"/>
              <a:gd name="connsiteY77" fmla="*/ 216563 h 3201303"/>
              <a:gd name="connsiteX78" fmla="*/ 2881222 w 2941607"/>
              <a:gd name="connsiteY78" fmla="*/ 190684 h 3201303"/>
              <a:gd name="connsiteX79" fmla="*/ 2898475 w 2941607"/>
              <a:gd name="connsiteY79" fmla="*/ 164805 h 3201303"/>
              <a:gd name="connsiteX80" fmla="*/ 2907101 w 2941607"/>
              <a:gd name="connsiteY80" fmla="*/ 52661 h 3201303"/>
              <a:gd name="connsiteX81" fmla="*/ 2932981 w 2941607"/>
              <a:gd name="connsiteY81" fmla="*/ 903 h 3201303"/>
              <a:gd name="connsiteX82" fmla="*/ 2941607 w 2941607"/>
              <a:gd name="connsiteY82" fmla="*/ 903 h 320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41607" h="3201303">
                <a:moveTo>
                  <a:pt x="0" y="3201303"/>
                </a:moveTo>
                <a:cubicBezTo>
                  <a:pt x="29644" y="3195374"/>
                  <a:pt x="49214" y="3192170"/>
                  <a:pt x="77637" y="3184050"/>
                </a:cubicBezTo>
                <a:cubicBezTo>
                  <a:pt x="86380" y="3181552"/>
                  <a:pt x="95159" y="3179006"/>
                  <a:pt x="103517" y="3175424"/>
                </a:cubicBezTo>
                <a:cubicBezTo>
                  <a:pt x="115337" y="3170359"/>
                  <a:pt x="126857" y="3164551"/>
                  <a:pt x="138022" y="3158171"/>
                </a:cubicBezTo>
                <a:cubicBezTo>
                  <a:pt x="147024" y="3153027"/>
                  <a:pt x="154427" y="3145129"/>
                  <a:pt x="163901" y="3140918"/>
                </a:cubicBezTo>
                <a:cubicBezTo>
                  <a:pt x="180520" y="3133532"/>
                  <a:pt x="198407" y="3129416"/>
                  <a:pt x="215660" y="3123665"/>
                </a:cubicBezTo>
                <a:cubicBezTo>
                  <a:pt x="224286" y="3120790"/>
                  <a:pt x="232718" y="3117244"/>
                  <a:pt x="241539" y="3115039"/>
                </a:cubicBezTo>
                <a:lnTo>
                  <a:pt x="310550" y="3097786"/>
                </a:lnTo>
                <a:cubicBezTo>
                  <a:pt x="373603" y="3055751"/>
                  <a:pt x="294321" y="3107060"/>
                  <a:pt x="370935" y="3063280"/>
                </a:cubicBezTo>
                <a:cubicBezTo>
                  <a:pt x="417756" y="3036525"/>
                  <a:pt x="375249" y="3053215"/>
                  <a:pt x="422694" y="3037401"/>
                </a:cubicBezTo>
                <a:cubicBezTo>
                  <a:pt x="431320" y="3031650"/>
                  <a:pt x="439099" y="3024359"/>
                  <a:pt x="448573" y="3020148"/>
                </a:cubicBezTo>
                <a:cubicBezTo>
                  <a:pt x="465192" y="3012762"/>
                  <a:pt x="485200" y="3012983"/>
                  <a:pt x="500332" y="3002895"/>
                </a:cubicBezTo>
                <a:cubicBezTo>
                  <a:pt x="508958" y="2997144"/>
                  <a:pt x="516737" y="2989853"/>
                  <a:pt x="526211" y="2985642"/>
                </a:cubicBezTo>
                <a:cubicBezTo>
                  <a:pt x="542829" y="2978256"/>
                  <a:pt x="577969" y="2968390"/>
                  <a:pt x="577969" y="2968390"/>
                </a:cubicBezTo>
                <a:cubicBezTo>
                  <a:pt x="595222" y="2956888"/>
                  <a:pt x="610056" y="2940441"/>
                  <a:pt x="629728" y="2933884"/>
                </a:cubicBezTo>
                <a:cubicBezTo>
                  <a:pt x="690409" y="2913658"/>
                  <a:pt x="615508" y="2939979"/>
                  <a:pt x="690113" y="2908005"/>
                </a:cubicBezTo>
                <a:cubicBezTo>
                  <a:pt x="698471" y="2904423"/>
                  <a:pt x="707859" y="2903445"/>
                  <a:pt x="715992" y="2899378"/>
                </a:cubicBezTo>
                <a:cubicBezTo>
                  <a:pt x="772448" y="2871149"/>
                  <a:pt x="710504" y="2894409"/>
                  <a:pt x="767750" y="2856246"/>
                </a:cubicBezTo>
                <a:cubicBezTo>
                  <a:pt x="775316" y="2851202"/>
                  <a:pt x="785003" y="2850495"/>
                  <a:pt x="793630" y="2847620"/>
                </a:cubicBezTo>
                <a:cubicBezTo>
                  <a:pt x="802256" y="2841869"/>
                  <a:pt x="810236" y="2835004"/>
                  <a:pt x="819509" y="2830367"/>
                </a:cubicBezTo>
                <a:cubicBezTo>
                  <a:pt x="890938" y="2794652"/>
                  <a:pt x="797101" y="2853933"/>
                  <a:pt x="871267" y="2804488"/>
                </a:cubicBezTo>
                <a:cubicBezTo>
                  <a:pt x="920153" y="2731158"/>
                  <a:pt x="839632" y="2844752"/>
                  <a:pt x="940279" y="2744103"/>
                </a:cubicBezTo>
                <a:cubicBezTo>
                  <a:pt x="999368" y="2685013"/>
                  <a:pt x="971735" y="2705878"/>
                  <a:pt x="1017917" y="2675092"/>
                </a:cubicBezTo>
                <a:cubicBezTo>
                  <a:pt x="1023668" y="2666465"/>
                  <a:pt x="1027838" y="2656543"/>
                  <a:pt x="1035169" y="2649212"/>
                </a:cubicBezTo>
                <a:cubicBezTo>
                  <a:pt x="1085016" y="2599364"/>
                  <a:pt x="1037461" y="2669681"/>
                  <a:pt x="1086928" y="2606080"/>
                </a:cubicBezTo>
                <a:cubicBezTo>
                  <a:pt x="1086933" y="2606074"/>
                  <a:pt x="1130058" y="2541385"/>
                  <a:pt x="1138686" y="2528442"/>
                </a:cubicBezTo>
                <a:lnTo>
                  <a:pt x="1173192" y="2476684"/>
                </a:lnTo>
                <a:lnTo>
                  <a:pt x="1190445" y="2450805"/>
                </a:lnTo>
                <a:cubicBezTo>
                  <a:pt x="1196196" y="2433552"/>
                  <a:pt x="1197610" y="2414178"/>
                  <a:pt x="1207698" y="2399046"/>
                </a:cubicBezTo>
                <a:cubicBezTo>
                  <a:pt x="1213449" y="2390420"/>
                  <a:pt x="1220739" y="2382641"/>
                  <a:pt x="1224950" y="2373167"/>
                </a:cubicBezTo>
                <a:cubicBezTo>
                  <a:pt x="1232336" y="2356548"/>
                  <a:pt x="1236452" y="2338661"/>
                  <a:pt x="1242203" y="2321408"/>
                </a:cubicBezTo>
                <a:lnTo>
                  <a:pt x="1250830" y="2295529"/>
                </a:lnTo>
                <a:lnTo>
                  <a:pt x="1276709" y="2217892"/>
                </a:lnTo>
                <a:cubicBezTo>
                  <a:pt x="1279584" y="2209265"/>
                  <a:pt x="1283129" y="2200834"/>
                  <a:pt x="1285335" y="2192012"/>
                </a:cubicBezTo>
                <a:cubicBezTo>
                  <a:pt x="1297518" y="2143283"/>
                  <a:pt x="1291637" y="2169132"/>
                  <a:pt x="1302588" y="2114375"/>
                </a:cubicBezTo>
                <a:cubicBezTo>
                  <a:pt x="1305464" y="2036737"/>
                  <a:pt x="1307335" y="1959055"/>
                  <a:pt x="1311215" y="1881461"/>
                </a:cubicBezTo>
                <a:cubicBezTo>
                  <a:pt x="1313613" y="1833504"/>
                  <a:pt x="1317209" y="1768219"/>
                  <a:pt x="1328467" y="1717559"/>
                </a:cubicBezTo>
                <a:cubicBezTo>
                  <a:pt x="1330440" y="1708683"/>
                  <a:pt x="1334218" y="1700306"/>
                  <a:pt x="1337094" y="1691680"/>
                </a:cubicBezTo>
                <a:cubicBezTo>
                  <a:pt x="1339945" y="1674573"/>
                  <a:pt x="1349302" y="1601834"/>
                  <a:pt x="1362973" y="1588163"/>
                </a:cubicBezTo>
                <a:cubicBezTo>
                  <a:pt x="1371599" y="1579537"/>
                  <a:pt x="1381042" y="1571656"/>
                  <a:pt x="1388852" y="1562284"/>
                </a:cubicBezTo>
                <a:cubicBezTo>
                  <a:pt x="1395489" y="1554319"/>
                  <a:pt x="1398140" y="1543042"/>
                  <a:pt x="1406105" y="1536405"/>
                </a:cubicBezTo>
                <a:cubicBezTo>
                  <a:pt x="1437224" y="1510473"/>
                  <a:pt x="1471337" y="1517703"/>
                  <a:pt x="1509622" y="1510525"/>
                </a:cubicBezTo>
                <a:cubicBezTo>
                  <a:pt x="1532927" y="1506155"/>
                  <a:pt x="1555244" y="1497171"/>
                  <a:pt x="1578633" y="1493273"/>
                </a:cubicBezTo>
                <a:cubicBezTo>
                  <a:pt x="1601691" y="1489430"/>
                  <a:pt x="1649423" y="1482045"/>
                  <a:pt x="1673524" y="1476020"/>
                </a:cubicBezTo>
                <a:cubicBezTo>
                  <a:pt x="1682346" y="1473815"/>
                  <a:pt x="1690660" y="1469891"/>
                  <a:pt x="1699403" y="1467393"/>
                </a:cubicBezTo>
                <a:cubicBezTo>
                  <a:pt x="1710803" y="1464136"/>
                  <a:pt x="1722509" y="1462024"/>
                  <a:pt x="1733909" y="1458767"/>
                </a:cubicBezTo>
                <a:cubicBezTo>
                  <a:pt x="1742652" y="1456269"/>
                  <a:pt x="1750967" y="1452346"/>
                  <a:pt x="1759788" y="1450141"/>
                </a:cubicBezTo>
                <a:cubicBezTo>
                  <a:pt x="1799315" y="1440259"/>
                  <a:pt x="1830016" y="1438127"/>
                  <a:pt x="1871932" y="1432888"/>
                </a:cubicBezTo>
                <a:cubicBezTo>
                  <a:pt x="1883434" y="1430012"/>
                  <a:pt x="1894999" y="1427381"/>
                  <a:pt x="1906437" y="1424261"/>
                </a:cubicBezTo>
                <a:cubicBezTo>
                  <a:pt x="1926633" y="1418753"/>
                  <a:pt x="1946513" y="1412085"/>
                  <a:pt x="1966822" y="1407008"/>
                </a:cubicBezTo>
                <a:cubicBezTo>
                  <a:pt x="1981046" y="1403452"/>
                  <a:pt x="1995809" y="1402240"/>
                  <a:pt x="2009954" y="1398382"/>
                </a:cubicBezTo>
                <a:cubicBezTo>
                  <a:pt x="2027499" y="1393597"/>
                  <a:pt x="2044070" y="1385540"/>
                  <a:pt x="2061713" y="1381129"/>
                </a:cubicBezTo>
                <a:cubicBezTo>
                  <a:pt x="2073215" y="1378254"/>
                  <a:pt x="2084971" y="1376252"/>
                  <a:pt x="2096218" y="1372503"/>
                </a:cubicBezTo>
                <a:cubicBezTo>
                  <a:pt x="2110908" y="1367606"/>
                  <a:pt x="2124411" y="1359324"/>
                  <a:pt x="2139350" y="1355250"/>
                </a:cubicBezTo>
                <a:cubicBezTo>
                  <a:pt x="2156225" y="1350648"/>
                  <a:pt x="2173856" y="1349499"/>
                  <a:pt x="2191109" y="1346624"/>
                </a:cubicBezTo>
                <a:cubicBezTo>
                  <a:pt x="2227269" y="1328544"/>
                  <a:pt x="2228361" y="1326804"/>
                  <a:pt x="2268747" y="1312118"/>
                </a:cubicBezTo>
                <a:cubicBezTo>
                  <a:pt x="2285838" y="1305903"/>
                  <a:pt x="2302502" y="1297437"/>
                  <a:pt x="2320505" y="1294865"/>
                </a:cubicBezTo>
                <a:cubicBezTo>
                  <a:pt x="2339783" y="1292111"/>
                  <a:pt x="2411092" y="1282403"/>
                  <a:pt x="2432649" y="1277612"/>
                </a:cubicBezTo>
                <a:cubicBezTo>
                  <a:pt x="2441525" y="1275639"/>
                  <a:pt x="2449902" y="1271861"/>
                  <a:pt x="2458528" y="1268986"/>
                </a:cubicBezTo>
                <a:cubicBezTo>
                  <a:pt x="2475781" y="1251733"/>
                  <a:pt x="2502570" y="1240374"/>
                  <a:pt x="2510286" y="1217227"/>
                </a:cubicBezTo>
                <a:lnTo>
                  <a:pt x="2527539" y="1165469"/>
                </a:lnTo>
                <a:cubicBezTo>
                  <a:pt x="2530415" y="1090707"/>
                  <a:pt x="2529183" y="1015673"/>
                  <a:pt x="2536166" y="941182"/>
                </a:cubicBezTo>
                <a:cubicBezTo>
                  <a:pt x="2537863" y="923076"/>
                  <a:pt x="2547667" y="906677"/>
                  <a:pt x="2553418" y="889424"/>
                </a:cubicBezTo>
                <a:cubicBezTo>
                  <a:pt x="2556294" y="880797"/>
                  <a:pt x="2555615" y="869974"/>
                  <a:pt x="2562045" y="863544"/>
                </a:cubicBezTo>
                <a:cubicBezTo>
                  <a:pt x="2593397" y="832192"/>
                  <a:pt x="2586136" y="841893"/>
                  <a:pt x="2613803" y="803159"/>
                </a:cubicBezTo>
                <a:cubicBezTo>
                  <a:pt x="2619829" y="794723"/>
                  <a:pt x="2626419" y="786553"/>
                  <a:pt x="2631056" y="777280"/>
                </a:cubicBezTo>
                <a:cubicBezTo>
                  <a:pt x="2635123" y="769147"/>
                  <a:pt x="2635267" y="759350"/>
                  <a:pt x="2639683" y="751401"/>
                </a:cubicBezTo>
                <a:cubicBezTo>
                  <a:pt x="2649753" y="733275"/>
                  <a:pt x="2667630" y="719313"/>
                  <a:pt x="2674188" y="699642"/>
                </a:cubicBezTo>
                <a:cubicBezTo>
                  <a:pt x="2695872" y="634594"/>
                  <a:pt x="2666622" y="714774"/>
                  <a:pt x="2700067" y="647884"/>
                </a:cubicBezTo>
                <a:cubicBezTo>
                  <a:pt x="2735780" y="576457"/>
                  <a:pt x="2676505" y="670290"/>
                  <a:pt x="2725947" y="596125"/>
                </a:cubicBezTo>
                <a:cubicBezTo>
                  <a:pt x="2734871" y="569351"/>
                  <a:pt x="2735835" y="562392"/>
                  <a:pt x="2751826" y="535741"/>
                </a:cubicBezTo>
                <a:cubicBezTo>
                  <a:pt x="2762494" y="517960"/>
                  <a:pt x="2786332" y="483982"/>
                  <a:pt x="2786332" y="483982"/>
                </a:cubicBezTo>
                <a:cubicBezTo>
                  <a:pt x="2789207" y="472480"/>
                  <a:pt x="2791701" y="460876"/>
                  <a:pt x="2794958" y="449476"/>
                </a:cubicBezTo>
                <a:cubicBezTo>
                  <a:pt x="2797456" y="440733"/>
                  <a:pt x="2801611" y="432473"/>
                  <a:pt x="2803584" y="423597"/>
                </a:cubicBezTo>
                <a:cubicBezTo>
                  <a:pt x="2820524" y="347367"/>
                  <a:pt x="2803655" y="397468"/>
                  <a:pt x="2820837" y="337333"/>
                </a:cubicBezTo>
                <a:cubicBezTo>
                  <a:pt x="2823335" y="328590"/>
                  <a:pt x="2827259" y="320276"/>
                  <a:pt x="2829464" y="311454"/>
                </a:cubicBezTo>
                <a:cubicBezTo>
                  <a:pt x="2833020" y="297230"/>
                  <a:pt x="2832023" y="281670"/>
                  <a:pt x="2838090" y="268322"/>
                </a:cubicBezTo>
                <a:cubicBezTo>
                  <a:pt x="2846670" y="249445"/>
                  <a:pt x="2872596" y="216563"/>
                  <a:pt x="2872596" y="216563"/>
                </a:cubicBezTo>
                <a:cubicBezTo>
                  <a:pt x="2875471" y="207937"/>
                  <a:pt x="2877156" y="198817"/>
                  <a:pt x="2881222" y="190684"/>
                </a:cubicBezTo>
                <a:cubicBezTo>
                  <a:pt x="2885859" y="181411"/>
                  <a:pt x="2896564" y="174995"/>
                  <a:pt x="2898475" y="164805"/>
                </a:cubicBezTo>
                <a:cubicBezTo>
                  <a:pt x="2905384" y="127955"/>
                  <a:pt x="2902451" y="89863"/>
                  <a:pt x="2907101" y="52661"/>
                </a:cubicBezTo>
                <a:cubicBezTo>
                  <a:pt x="2909106" y="36625"/>
                  <a:pt x="2921973" y="11911"/>
                  <a:pt x="2932981" y="903"/>
                </a:cubicBezTo>
                <a:cubicBezTo>
                  <a:pt x="2935014" y="-1130"/>
                  <a:pt x="2938732" y="903"/>
                  <a:pt x="2941607" y="903"/>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dirty="0" smtClean="0">
              <a:ln>
                <a:noFill/>
              </a:ln>
              <a:solidFill>
                <a:schemeClr val="tx1"/>
              </a:solidFill>
              <a:effectLst/>
              <a:latin typeface="Arial" charset="0"/>
              <a:ea typeface="ヒラギノ角ゴ Pro W3" pitchFamily="16" charset="-128"/>
            </a:endParaRPr>
          </a:p>
        </p:txBody>
      </p:sp>
      <p:grpSp>
        <p:nvGrpSpPr>
          <p:cNvPr id="40" name="Group 39"/>
          <p:cNvGrpSpPr/>
          <p:nvPr/>
        </p:nvGrpSpPr>
        <p:grpSpPr>
          <a:xfrm>
            <a:off x="2123728" y="1859606"/>
            <a:ext cx="3729446" cy="3172390"/>
            <a:chOff x="2130725" y="1871932"/>
            <a:chExt cx="3729446" cy="3172390"/>
          </a:xfrm>
        </p:grpSpPr>
        <p:cxnSp>
          <p:nvCxnSpPr>
            <p:cNvPr id="16" name="Straight Connector 15"/>
            <p:cNvCxnSpPr/>
            <p:nvPr/>
          </p:nvCxnSpPr>
          <p:spPr bwMode="auto">
            <a:xfrm>
              <a:off x="2130725" y="2482012"/>
              <a:ext cx="3729446" cy="0"/>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2130725" y="3118874"/>
              <a:ext cx="3729446" cy="0"/>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130725" y="3726611"/>
              <a:ext cx="3729446" cy="0"/>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2130725" y="4392598"/>
              <a:ext cx="3729446" cy="0"/>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 name="Group 34"/>
            <p:cNvGrpSpPr/>
            <p:nvPr/>
          </p:nvGrpSpPr>
          <p:grpSpPr>
            <a:xfrm>
              <a:off x="2158022" y="1871932"/>
              <a:ext cx="2914309" cy="3172390"/>
              <a:chOff x="2158022" y="1871932"/>
              <a:chExt cx="2914309" cy="3172390"/>
            </a:xfrm>
          </p:grpSpPr>
          <p:cxnSp>
            <p:nvCxnSpPr>
              <p:cNvPr id="24" name="Straight Connector 23"/>
              <p:cNvCxnSpPr>
                <a:endCxn id="14" idx="35"/>
              </p:cNvCxnSpPr>
              <p:nvPr/>
            </p:nvCxnSpPr>
            <p:spPr bwMode="auto">
              <a:xfrm flipV="1">
                <a:off x="3269411" y="3726611"/>
                <a:ext cx="172529" cy="643496"/>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endCxn id="14" idx="25"/>
              </p:cNvCxnSpPr>
              <p:nvPr/>
            </p:nvCxnSpPr>
            <p:spPr bwMode="auto">
              <a:xfrm flipV="1">
                <a:off x="2158022" y="4373592"/>
                <a:ext cx="1111389" cy="67073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14" idx="35"/>
                <a:endCxn id="14" idx="58"/>
              </p:cNvCxnSpPr>
              <p:nvPr/>
            </p:nvCxnSpPr>
            <p:spPr bwMode="auto">
              <a:xfrm flipV="1">
                <a:off x="3441940" y="3114136"/>
                <a:ext cx="1147313" cy="612475"/>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4" idx="58"/>
                <a:endCxn id="14" idx="68"/>
              </p:cNvCxnSpPr>
              <p:nvPr/>
            </p:nvCxnSpPr>
            <p:spPr bwMode="auto">
              <a:xfrm flipV="1">
                <a:off x="4589253" y="2493034"/>
                <a:ext cx="241539" cy="621102"/>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V="1">
                <a:off x="4830792" y="1871932"/>
                <a:ext cx="241539" cy="621102"/>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20" name="Straight Connector 19"/>
          <p:cNvCxnSpPr/>
          <p:nvPr/>
        </p:nvCxnSpPr>
        <p:spPr bwMode="auto">
          <a:xfrm>
            <a:off x="6272449" y="4357781"/>
            <a:ext cx="648072" cy="0"/>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6272449" y="2502751"/>
            <a:ext cx="648072" cy="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6272449" y="3430267"/>
            <a:ext cx="648072" cy="0"/>
          </a:xfrm>
          <a:prstGeom prst="line">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7019224" y="2179587"/>
            <a:ext cx="1656184" cy="646331"/>
          </a:xfrm>
          <a:prstGeom prst="rect">
            <a:avLst/>
          </a:prstGeom>
          <a:noFill/>
        </p:spPr>
        <p:txBody>
          <a:bodyPr wrap="square" rtlCol="0">
            <a:spAutoFit/>
          </a:bodyPr>
          <a:lstStyle/>
          <a:p>
            <a:r>
              <a:rPr lang="en-NZ" sz="1800" dirty="0" smtClean="0"/>
              <a:t>Environmental wind profile</a:t>
            </a:r>
            <a:endParaRPr lang="en-NZ" sz="1800" dirty="0"/>
          </a:p>
        </p:txBody>
      </p:sp>
      <p:sp>
        <p:nvSpPr>
          <p:cNvPr id="31" name="TextBox 30"/>
          <p:cNvSpPr txBox="1"/>
          <p:nvPr/>
        </p:nvSpPr>
        <p:spPr>
          <a:xfrm>
            <a:off x="7019224" y="3107101"/>
            <a:ext cx="1656184" cy="646331"/>
          </a:xfrm>
          <a:prstGeom prst="rect">
            <a:avLst/>
          </a:prstGeom>
          <a:noFill/>
        </p:spPr>
        <p:txBody>
          <a:bodyPr wrap="square" rtlCol="0">
            <a:spAutoFit/>
          </a:bodyPr>
          <a:lstStyle/>
          <a:p>
            <a:r>
              <a:rPr lang="en-NZ" sz="1800" dirty="0" smtClean="0"/>
              <a:t>Modelled pressure level</a:t>
            </a:r>
            <a:endParaRPr lang="en-NZ" sz="1800" dirty="0"/>
          </a:p>
        </p:txBody>
      </p:sp>
      <p:sp>
        <p:nvSpPr>
          <p:cNvPr id="32" name="TextBox 31"/>
          <p:cNvSpPr txBox="1"/>
          <p:nvPr/>
        </p:nvSpPr>
        <p:spPr>
          <a:xfrm>
            <a:off x="7019224" y="4034615"/>
            <a:ext cx="1656184" cy="646331"/>
          </a:xfrm>
          <a:prstGeom prst="rect">
            <a:avLst/>
          </a:prstGeom>
          <a:noFill/>
        </p:spPr>
        <p:txBody>
          <a:bodyPr wrap="square" rtlCol="0">
            <a:spAutoFit/>
          </a:bodyPr>
          <a:lstStyle/>
          <a:p>
            <a:r>
              <a:rPr lang="en-NZ" sz="1800" dirty="0" smtClean="0"/>
              <a:t>Modelled wind profile</a:t>
            </a:r>
            <a:endParaRPr lang="en-NZ" sz="1800" dirty="0"/>
          </a:p>
        </p:txBody>
      </p:sp>
    </p:spTree>
    <p:extLst>
      <p:ext uri="{BB962C8B-B14F-4D97-AF65-F5344CB8AC3E}">
        <p14:creationId xmlns:p14="http://schemas.microsoft.com/office/powerpoint/2010/main" val="2755671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CAT Forecasting</a:t>
            </a:r>
          </a:p>
        </p:txBody>
      </p:sp>
      <p:cxnSp>
        <p:nvCxnSpPr>
          <p:cNvPr id="5" name="Straight Arrow Connector 4"/>
          <p:cNvCxnSpPr/>
          <p:nvPr/>
        </p:nvCxnSpPr>
        <p:spPr bwMode="auto">
          <a:xfrm flipV="1">
            <a:off x="2123728" y="1808820"/>
            <a:ext cx="0" cy="32403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2123728" y="5049180"/>
            <a:ext cx="331236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572000" y="5157192"/>
            <a:ext cx="2160240" cy="461665"/>
          </a:xfrm>
          <a:prstGeom prst="rect">
            <a:avLst/>
          </a:prstGeom>
          <a:noFill/>
        </p:spPr>
        <p:txBody>
          <a:bodyPr wrap="square" rtlCol="0">
            <a:spAutoFit/>
          </a:bodyPr>
          <a:lstStyle/>
          <a:p>
            <a:r>
              <a:rPr lang="en-NZ" dirty="0" smtClean="0"/>
              <a:t>Wind speed</a:t>
            </a:r>
            <a:endParaRPr lang="en-NZ" dirty="0"/>
          </a:p>
        </p:txBody>
      </p:sp>
      <p:sp>
        <p:nvSpPr>
          <p:cNvPr id="11" name="TextBox 10"/>
          <p:cNvSpPr txBox="1"/>
          <p:nvPr/>
        </p:nvSpPr>
        <p:spPr>
          <a:xfrm rot="16200000">
            <a:off x="683729" y="2910136"/>
            <a:ext cx="2160240" cy="461665"/>
          </a:xfrm>
          <a:prstGeom prst="rect">
            <a:avLst/>
          </a:prstGeom>
          <a:noFill/>
        </p:spPr>
        <p:txBody>
          <a:bodyPr wrap="square" rtlCol="0">
            <a:spAutoFit/>
          </a:bodyPr>
          <a:lstStyle/>
          <a:p>
            <a:r>
              <a:rPr lang="en-NZ" dirty="0" smtClean="0"/>
              <a:t>Altitude</a:t>
            </a:r>
            <a:endParaRPr lang="en-NZ" dirty="0"/>
          </a:p>
        </p:txBody>
      </p:sp>
      <p:sp>
        <p:nvSpPr>
          <p:cNvPr id="14" name="Freeform 13"/>
          <p:cNvSpPr/>
          <p:nvPr/>
        </p:nvSpPr>
        <p:spPr bwMode="auto">
          <a:xfrm>
            <a:off x="2130725" y="1845150"/>
            <a:ext cx="2941607" cy="3201303"/>
          </a:xfrm>
          <a:custGeom>
            <a:avLst/>
            <a:gdLst>
              <a:gd name="connsiteX0" fmla="*/ 0 w 2941607"/>
              <a:gd name="connsiteY0" fmla="*/ 3201303 h 3201303"/>
              <a:gd name="connsiteX1" fmla="*/ 77637 w 2941607"/>
              <a:gd name="connsiteY1" fmla="*/ 3184050 h 3201303"/>
              <a:gd name="connsiteX2" fmla="*/ 103517 w 2941607"/>
              <a:gd name="connsiteY2" fmla="*/ 3175424 h 3201303"/>
              <a:gd name="connsiteX3" fmla="*/ 138022 w 2941607"/>
              <a:gd name="connsiteY3" fmla="*/ 3158171 h 3201303"/>
              <a:gd name="connsiteX4" fmla="*/ 163901 w 2941607"/>
              <a:gd name="connsiteY4" fmla="*/ 3140918 h 3201303"/>
              <a:gd name="connsiteX5" fmla="*/ 215660 w 2941607"/>
              <a:gd name="connsiteY5" fmla="*/ 3123665 h 3201303"/>
              <a:gd name="connsiteX6" fmla="*/ 241539 w 2941607"/>
              <a:gd name="connsiteY6" fmla="*/ 3115039 h 3201303"/>
              <a:gd name="connsiteX7" fmla="*/ 310550 w 2941607"/>
              <a:gd name="connsiteY7" fmla="*/ 3097786 h 3201303"/>
              <a:gd name="connsiteX8" fmla="*/ 370935 w 2941607"/>
              <a:gd name="connsiteY8" fmla="*/ 3063280 h 3201303"/>
              <a:gd name="connsiteX9" fmla="*/ 422694 w 2941607"/>
              <a:gd name="connsiteY9" fmla="*/ 3037401 h 3201303"/>
              <a:gd name="connsiteX10" fmla="*/ 448573 w 2941607"/>
              <a:gd name="connsiteY10" fmla="*/ 3020148 h 3201303"/>
              <a:gd name="connsiteX11" fmla="*/ 500332 w 2941607"/>
              <a:gd name="connsiteY11" fmla="*/ 3002895 h 3201303"/>
              <a:gd name="connsiteX12" fmla="*/ 526211 w 2941607"/>
              <a:gd name="connsiteY12" fmla="*/ 2985642 h 3201303"/>
              <a:gd name="connsiteX13" fmla="*/ 577969 w 2941607"/>
              <a:gd name="connsiteY13" fmla="*/ 2968390 h 3201303"/>
              <a:gd name="connsiteX14" fmla="*/ 629728 w 2941607"/>
              <a:gd name="connsiteY14" fmla="*/ 2933884 h 3201303"/>
              <a:gd name="connsiteX15" fmla="*/ 690113 w 2941607"/>
              <a:gd name="connsiteY15" fmla="*/ 2908005 h 3201303"/>
              <a:gd name="connsiteX16" fmla="*/ 715992 w 2941607"/>
              <a:gd name="connsiteY16" fmla="*/ 2899378 h 3201303"/>
              <a:gd name="connsiteX17" fmla="*/ 767750 w 2941607"/>
              <a:gd name="connsiteY17" fmla="*/ 2856246 h 3201303"/>
              <a:gd name="connsiteX18" fmla="*/ 793630 w 2941607"/>
              <a:gd name="connsiteY18" fmla="*/ 2847620 h 3201303"/>
              <a:gd name="connsiteX19" fmla="*/ 819509 w 2941607"/>
              <a:gd name="connsiteY19" fmla="*/ 2830367 h 3201303"/>
              <a:gd name="connsiteX20" fmla="*/ 871267 w 2941607"/>
              <a:gd name="connsiteY20" fmla="*/ 2804488 h 3201303"/>
              <a:gd name="connsiteX21" fmla="*/ 940279 w 2941607"/>
              <a:gd name="connsiteY21" fmla="*/ 2744103 h 3201303"/>
              <a:gd name="connsiteX22" fmla="*/ 1017917 w 2941607"/>
              <a:gd name="connsiteY22" fmla="*/ 2675092 h 3201303"/>
              <a:gd name="connsiteX23" fmla="*/ 1035169 w 2941607"/>
              <a:gd name="connsiteY23" fmla="*/ 2649212 h 3201303"/>
              <a:gd name="connsiteX24" fmla="*/ 1086928 w 2941607"/>
              <a:gd name="connsiteY24" fmla="*/ 2606080 h 3201303"/>
              <a:gd name="connsiteX25" fmla="*/ 1138686 w 2941607"/>
              <a:gd name="connsiteY25" fmla="*/ 2528442 h 3201303"/>
              <a:gd name="connsiteX26" fmla="*/ 1173192 w 2941607"/>
              <a:gd name="connsiteY26" fmla="*/ 2476684 h 3201303"/>
              <a:gd name="connsiteX27" fmla="*/ 1190445 w 2941607"/>
              <a:gd name="connsiteY27" fmla="*/ 2450805 h 3201303"/>
              <a:gd name="connsiteX28" fmla="*/ 1207698 w 2941607"/>
              <a:gd name="connsiteY28" fmla="*/ 2399046 h 3201303"/>
              <a:gd name="connsiteX29" fmla="*/ 1224950 w 2941607"/>
              <a:gd name="connsiteY29" fmla="*/ 2373167 h 3201303"/>
              <a:gd name="connsiteX30" fmla="*/ 1242203 w 2941607"/>
              <a:gd name="connsiteY30" fmla="*/ 2321408 h 3201303"/>
              <a:gd name="connsiteX31" fmla="*/ 1250830 w 2941607"/>
              <a:gd name="connsiteY31" fmla="*/ 2295529 h 3201303"/>
              <a:gd name="connsiteX32" fmla="*/ 1276709 w 2941607"/>
              <a:gd name="connsiteY32" fmla="*/ 2217892 h 3201303"/>
              <a:gd name="connsiteX33" fmla="*/ 1285335 w 2941607"/>
              <a:gd name="connsiteY33" fmla="*/ 2192012 h 3201303"/>
              <a:gd name="connsiteX34" fmla="*/ 1302588 w 2941607"/>
              <a:gd name="connsiteY34" fmla="*/ 2114375 h 3201303"/>
              <a:gd name="connsiteX35" fmla="*/ 1311215 w 2941607"/>
              <a:gd name="connsiteY35" fmla="*/ 1881461 h 3201303"/>
              <a:gd name="connsiteX36" fmla="*/ 1328467 w 2941607"/>
              <a:gd name="connsiteY36" fmla="*/ 1717559 h 3201303"/>
              <a:gd name="connsiteX37" fmla="*/ 1337094 w 2941607"/>
              <a:gd name="connsiteY37" fmla="*/ 1691680 h 3201303"/>
              <a:gd name="connsiteX38" fmla="*/ 1362973 w 2941607"/>
              <a:gd name="connsiteY38" fmla="*/ 1588163 h 3201303"/>
              <a:gd name="connsiteX39" fmla="*/ 1388852 w 2941607"/>
              <a:gd name="connsiteY39" fmla="*/ 1562284 h 3201303"/>
              <a:gd name="connsiteX40" fmla="*/ 1406105 w 2941607"/>
              <a:gd name="connsiteY40" fmla="*/ 1536405 h 3201303"/>
              <a:gd name="connsiteX41" fmla="*/ 1509622 w 2941607"/>
              <a:gd name="connsiteY41" fmla="*/ 1510525 h 3201303"/>
              <a:gd name="connsiteX42" fmla="*/ 1578633 w 2941607"/>
              <a:gd name="connsiteY42" fmla="*/ 1493273 h 3201303"/>
              <a:gd name="connsiteX43" fmla="*/ 1673524 w 2941607"/>
              <a:gd name="connsiteY43" fmla="*/ 1476020 h 3201303"/>
              <a:gd name="connsiteX44" fmla="*/ 1699403 w 2941607"/>
              <a:gd name="connsiteY44" fmla="*/ 1467393 h 3201303"/>
              <a:gd name="connsiteX45" fmla="*/ 1733909 w 2941607"/>
              <a:gd name="connsiteY45" fmla="*/ 1458767 h 3201303"/>
              <a:gd name="connsiteX46" fmla="*/ 1759788 w 2941607"/>
              <a:gd name="connsiteY46" fmla="*/ 1450141 h 3201303"/>
              <a:gd name="connsiteX47" fmla="*/ 1871932 w 2941607"/>
              <a:gd name="connsiteY47" fmla="*/ 1432888 h 3201303"/>
              <a:gd name="connsiteX48" fmla="*/ 1906437 w 2941607"/>
              <a:gd name="connsiteY48" fmla="*/ 1424261 h 3201303"/>
              <a:gd name="connsiteX49" fmla="*/ 1966822 w 2941607"/>
              <a:gd name="connsiteY49" fmla="*/ 1407008 h 3201303"/>
              <a:gd name="connsiteX50" fmla="*/ 2009954 w 2941607"/>
              <a:gd name="connsiteY50" fmla="*/ 1398382 h 3201303"/>
              <a:gd name="connsiteX51" fmla="*/ 2061713 w 2941607"/>
              <a:gd name="connsiteY51" fmla="*/ 1381129 h 3201303"/>
              <a:gd name="connsiteX52" fmla="*/ 2096218 w 2941607"/>
              <a:gd name="connsiteY52" fmla="*/ 1372503 h 3201303"/>
              <a:gd name="connsiteX53" fmla="*/ 2139350 w 2941607"/>
              <a:gd name="connsiteY53" fmla="*/ 1355250 h 3201303"/>
              <a:gd name="connsiteX54" fmla="*/ 2191109 w 2941607"/>
              <a:gd name="connsiteY54" fmla="*/ 1346624 h 3201303"/>
              <a:gd name="connsiteX55" fmla="*/ 2268747 w 2941607"/>
              <a:gd name="connsiteY55" fmla="*/ 1312118 h 3201303"/>
              <a:gd name="connsiteX56" fmla="*/ 2320505 w 2941607"/>
              <a:gd name="connsiteY56" fmla="*/ 1294865 h 3201303"/>
              <a:gd name="connsiteX57" fmla="*/ 2432649 w 2941607"/>
              <a:gd name="connsiteY57" fmla="*/ 1277612 h 3201303"/>
              <a:gd name="connsiteX58" fmla="*/ 2458528 w 2941607"/>
              <a:gd name="connsiteY58" fmla="*/ 1268986 h 3201303"/>
              <a:gd name="connsiteX59" fmla="*/ 2510286 w 2941607"/>
              <a:gd name="connsiteY59" fmla="*/ 1217227 h 3201303"/>
              <a:gd name="connsiteX60" fmla="*/ 2527539 w 2941607"/>
              <a:gd name="connsiteY60" fmla="*/ 1165469 h 3201303"/>
              <a:gd name="connsiteX61" fmla="*/ 2536166 w 2941607"/>
              <a:gd name="connsiteY61" fmla="*/ 941182 h 3201303"/>
              <a:gd name="connsiteX62" fmla="*/ 2553418 w 2941607"/>
              <a:gd name="connsiteY62" fmla="*/ 889424 h 3201303"/>
              <a:gd name="connsiteX63" fmla="*/ 2562045 w 2941607"/>
              <a:gd name="connsiteY63" fmla="*/ 863544 h 3201303"/>
              <a:gd name="connsiteX64" fmla="*/ 2613803 w 2941607"/>
              <a:gd name="connsiteY64" fmla="*/ 803159 h 3201303"/>
              <a:gd name="connsiteX65" fmla="*/ 2631056 w 2941607"/>
              <a:gd name="connsiteY65" fmla="*/ 777280 h 3201303"/>
              <a:gd name="connsiteX66" fmla="*/ 2639683 w 2941607"/>
              <a:gd name="connsiteY66" fmla="*/ 751401 h 3201303"/>
              <a:gd name="connsiteX67" fmla="*/ 2674188 w 2941607"/>
              <a:gd name="connsiteY67" fmla="*/ 699642 h 3201303"/>
              <a:gd name="connsiteX68" fmla="*/ 2700067 w 2941607"/>
              <a:gd name="connsiteY68" fmla="*/ 647884 h 3201303"/>
              <a:gd name="connsiteX69" fmla="*/ 2725947 w 2941607"/>
              <a:gd name="connsiteY69" fmla="*/ 596125 h 3201303"/>
              <a:gd name="connsiteX70" fmla="*/ 2751826 w 2941607"/>
              <a:gd name="connsiteY70" fmla="*/ 535741 h 3201303"/>
              <a:gd name="connsiteX71" fmla="*/ 2786332 w 2941607"/>
              <a:gd name="connsiteY71" fmla="*/ 483982 h 3201303"/>
              <a:gd name="connsiteX72" fmla="*/ 2794958 w 2941607"/>
              <a:gd name="connsiteY72" fmla="*/ 449476 h 3201303"/>
              <a:gd name="connsiteX73" fmla="*/ 2803584 w 2941607"/>
              <a:gd name="connsiteY73" fmla="*/ 423597 h 3201303"/>
              <a:gd name="connsiteX74" fmla="*/ 2820837 w 2941607"/>
              <a:gd name="connsiteY74" fmla="*/ 337333 h 3201303"/>
              <a:gd name="connsiteX75" fmla="*/ 2829464 w 2941607"/>
              <a:gd name="connsiteY75" fmla="*/ 311454 h 3201303"/>
              <a:gd name="connsiteX76" fmla="*/ 2838090 w 2941607"/>
              <a:gd name="connsiteY76" fmla="*/ 268322 h 3201303"/>
              <a:gd name="connsiteX77" fmla="*/ 2872596 w 2941607"/>
              <a:gd name="connsiteY77" fmla="*/ 216563 h 3201303"/>
              <a:gd name="connsiteX78" fmla="*/ 2881222 w 2941607"/>
              <a:gd name="connsiteY78" fmla="*/ 190684 h 3201303"/>
              <a:gd name="connsiteX79" fmla="*/ 2898475 w 2941607"/>
              <a:gd name="connsiteY79" fmla="*/ 164805 h 3201303"/>
              <a:gd name="connsiteX80" fmla="*/ 2907101 w 2941607"/>
              <a:gd name="connsiteY80" fmla="*/ 52661 h 3201303"/>
              <a:gd name="connsiteX81" fmla="*/ 2932981 w 2941607"/>
              <a:gd name="connsiteY81" fmla="*/ 903 h 3201303"/>
              <a:gd name="connsiteX82" fmla="*/ 2941607 w 2941607"/>
              <a:gd name="connsiteY82" fmla="*/ 903 h 320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41607" h="3201303">
                <a:moveTo>
                  <a:pt x="0" y="3201303"/>
                </a:moveTo>
                <a:cubicBezTo>
                  <a:pt x="29644" y="3195374"/>
                  <a:pt x="49214" y="3192170"/>
                  <a:pt x="77637" y="3184050"/>
                </a:cubicBezTo>
                <a:cubicBezTo>
                  <a:pt x="86380" y="3181552"/>
                  <a:pt x="95159" y="3179006"/>
                  <a:pt x="103517" y="3175424"/>
                </a:cubicBezTo>
                <a:cubicBezTo>
                  <a:pt x="115337" y="3170359"/>
                  <a:pt x="126857" y="3164551"/>
                  <a:pt x="138022" y="3158171"/>
                </a:cubicBezTo>
                <a:cubicBezTo>
                  <a:pt x="147024" y="3153027"/>
                  <a:pt x="154427" y="3145129"/>
                  <a:pt x="163901" y="3140918"/>
                </a:cubicBezTo>
                <a:cubicBezTo>
                  <a:pt x="180520" y="3133532"/>
                  <a:pt x="198407" y="3129416"/>
                  <a:pt x="215660" y="3123665"/>
                </a:cubicBezTo>
                <a:cubicBezTo>
                  <a:pt x="224286" y="3120790"/>
                  <a:pt x="232718" y="3117244"/>
                  <a:pt x="241539" y="3115039"/>
                </a:cubicBezTo>
                <a:lnTo>
                  <a:pt x="310550" y="3097786"/>
                </a:lnTo>
                <a:cubicBezTo>
                  <a:pt x="373603" y="3055751"/>
                  <a:pt x="294321" y="3107060"/>
                  <a:pt x="370935" y="3063280"/>
                </a:cubicBezTo>
                <a:cubicBezTo>
                  <a:pt x="417756" y="3036525"/>
                  <a:pt x="375249" y="3053215"/>
                  <a:pt x="422694" y="3037401"/>
                </a:cubicBezTo>
                <a:cubicBezTo>
                  <a:pt x="431320" y="3031650"/>
                  <a:pt x="439099" y="3024359"/>
                  <a:pt x="448573" y="3020148"/>
                </a:cubicBezTo>
                <a:cubicBezTo>
                  <a:pt x="465192" y="3012762"/>
                  <a:pt x="485200" y="3012983"/>
                  <a:pt x="500332" y="3002895"/>
                </a:cubicBezTo>
                <a:cubicBezTo>
                  <a:pt x="508958" y="2997144"/>
                  <a:pt x="516737" y="2989853"/>
                  <a:pt x="526211" y="2985642"/>
                </a:cubicBezTo>
                <a:cubicBezTo>
                  <a:pt x="542829" y="2978256"/>
                  <a:pt x="577969" y="2968390"/>
                  <a:pt x="577969" y="2968390"/>
                </a:cubicBezTo>
                <a:cubicBezTo>
                  <a:pt x="595222" y="2956888"/>
                  <a:pt x="610056" y="2940441"/>
                  <a:pt x="629728" y="2933884"/>
                </a:cubicBezTo>
                <a:cubicBezTo>
                  <a:pt x="690409" y="2913658"/>
                  <a:pt x="615508" y="2939979"/>
                  <a:pt x="690113" y="2908005"/>
                </a:cubicBezTo>
                <a:cubicBezTo>
                  <a:pt x="698471" y="2904423"/>
                  <a:pt x="707859" y="2903445"/>
                  <a:pt x="715992" y="2899378"/>
                </a:cubicBezTo>
                <a:cubicBezTo>
                  <a:pt x="772448" y="2871149"/>
                  <a:pt x="710504" y="2894409"/>
                  <a:pt x="767750" y="2856246"/>
                </a:cubicBezTo>
                <a:cubicBezTo>
                  <a:pt x="775316" y="2851202"/>
                  <a:pt x="785003" y="2850495"/>
                  <a:pt x="793630" y="2847620"/>
                </a:cubicBezTo>
                <a:cubicBezTo>
                  <a:pt x="802256" y="2841869"/>
                  <a:pt x="810236" y="2835004"/>
                  <a:pt x="819509" y="2830367"/>
                </a:cubicBezTo>
                <a:cubicBezTo>
                  <a:pt x="890938" y="2794652"/>
                  <a:pt x="797101" y="2853933"/>
                  <a:pt x="871267" y="2804488"/>
                </a:cubicBezTo>
                <a:cubicBezTo>
                  <a:pt x="920153" y="2731158"/>
                  <a:pt x="839632" y="2844752"/>
                  <a:pt x="940279" y="2744103"/>
                </a:cubicBezTo>
                <a:cubicBezTo>
                  <a:pt x="999368" y="2685013"/>
                  <a:pt x="971735" y="2705878"/>
                  <a:pt x="1017917" y="2675092"/>
                </a:cubicBezTo>
                <a:cubicBezTo>
                  <a:pt x="1023668" y="2666465"/>
                  <a:pt x="1027838" y="2656543"/>
                  <a:pt x="1035169" y="2649212"/>
                </a:cubicBezTo>
                <a:cubicBezTo>
                  <a:pt x="1085016" y="2599364"/>
                  <a:pt x="1037461" y="2669681"/>
                  <a:pt x="1086928" y="2606080"/>
                </a:cubicBezTo>
                <a:cubicBezTo>
                  <a:pt x="1086933" y="2606074"/>
                  <a:pt x="1130058" y="2541385"/>
                  <a:pt x="1138686" y="2528442"/>
                </a:cubicBezTo>
                <a:lnTo>
                  <a:pt x="1173192" y="2476684"/>
                </a:lnTo>
                <a:lnTo>
                  <a:pt x="1190445" y="2450805"/>
                </a:lnTo>
                <a:cubicBezTo>
                  <a:pt x="1196196" y="2433552"/>
                  <a:pt x="1197610" y="2414178"/>
                  <a:pt x="1207698" y="2399046"/>
                </a:cubicBezTo>
                <a:cubicBezTo>
                  <a:pt x="1213449" y="2390420"/>
                  <a:pt x="1220739" y="2382641"/>
                  <a:pt x="1224950" y="2373167"/>
                </a:cubicBezTo>
                <a:cubicBezTo>
                  <a:pt x="1232336" y="2356548"/>
                  <a:pt x="1236452" y="2338661"/>
                  <a:pt x="1242203" y="2321408"/>
                </a:cubicBezTo>
                <a:lnTo>
                  <a:pt x="1250830" y="2295529"/>
                </a:lnTo>
                <a:lnTo>
                  <a:pt x="1276709" y="2217892"/>
                </a:lnTo>
                <a:cubicBezTo>
                  <a:pt x="1279584" y="2209265"/>
                  <a:pt x="1283129" y="2200834"/>
                  <a:pt x="1285335" y="2192012"/>
                </a:cubicBezTo>
                <a:cubicBezTo>
                  <a:pt x="1297518" y="2143283"/>
                  <a:pt x="1291637" y="2169132"/>
                  <a:pt x="1302588" y="2114375"/>
                </a:cubicBezTo>
                <a:cubicBezTo>
                  <a:pt x="1305464" y="2036737"/>
                  <a:pt x="1307335" y="1959055"/>
                  <a:pt x="1311215" y="1881461"/>
                </a:cubicBezTo>
                <a:cubicBezTo>
                  <a:pt x="1313613" y="1833504"/>
                  <a:pt x="1317209" y="1768219"/>
                  <a:pt x="1328467" y="1717559"/>
                </a:cubicBezTo>
                <a:cubicBezTo>
                  <a:pt x="1330440" y="1708683"/>
                  <a:pt x="1334218" y="1700306"/>
                  <a:pt x="1337094" y="1691680"/>
                </a:cubicBezTo>
                <a:cubicBezTo>
                  <a:pt x="1339945" y="1674573"/>
                  <a:pt x="1349302" y="1601834"/>
                  <a:pt x="1362973" y="1588163"/>
                </a:cubicBezTo>
                <a:cubicBezTo>
                  <a:pt x="1371599" y="1579537"/>
                  <a:pt x="1381042" y="1571656"/>
                  <a:pt x="1388852" y="1562284"/>
                </a:cubicBezTo>
                <a:cubicBezTo>
                  <a:pt x="1395489" y="1554319"/>
                  <a:pt x="1398140" y="1543042"/>
                  <a:pt x="1406105" y="1536405"/>
                </a:cubicBezTo>
                <a:cubicBezTo>
                  <a:pt x="1437224" y="1510473"/>
                  <a:pt x="1471337" y="1517703"/>
                  <a:pt x="1509622" y="1510525"/>
                </a:cubicBezTo>
                <a:cubicBezTo>
                  <a:pt x="1532927" y="1506155"/>
                  <a:pt x="1555244" y="1497171"/>
                  <a:pt x="1578633" y="1493273"/>
                </a:cubicBezTo>
                <a:cubicBezTo>
                  <a:pt x="1601691" y="1489430"/>
                  <a:pt x="1649423" y="1482045"/>
                  <a:pt x="1673524" y="1476020"/>
                </a:cubicBezTo>
                <a:cubicBezTo>
                  <a:pt x="1682346" y="1473815"/>
                  <a:pt x="1690660" y="1469891"/>
                  <a:pt x="1699403" y="1467393"/>
                </a:cubicBezTo>
                <a:cubicBezTo>
                  <a:pt x="1710803" y="1464136"/>
                  <a:pt x="1722509" y="1462024"/>
                  <a:pt x="1733909" y="1458767"/>
                </a:cubicBezTo>
                <a:cubicBezTo>
                  <a:pt x="1742652" y="1456269"/>
                  <a:pt x="1750967" y="1452346"/>
                  <a:pt x="1759788" y="1450141"/>
                </a:cubicBezTo>
                <a:cubicBezTo>
                  <a:pt x="1799315" y="1440259"/>
                  <a:pt x="1830016" y="1438127"/>
                  <a:pt x="1871932" y="1432888"/>
                </a:cubicBezTo>
                <a:cubicBezTo>
                  <a:pt x="1883434" y="1430012"/>
                  <a:pt x="1894999" y="1427381"/>
                  <a:pt x="1906437" y="1424261"/>
                </a:cubicBezTo>
                <a:cubicBezTo>
                  <a:pt x="1926633" y="1418753"/>
                  <a:pt x="1946513" y="1412085"/>
                  <a:pt x="1966822" y="1407008"/>
                </a:cubicBezTo>
                <a:cubicBezTo>
                  <a:pt x="1981046" y="1403452"/>
                  <a:pt x="1995809" y="1402240"/>
                  <a:pt x="2009954" y="1398382"/>
                </a:cubicBezTo>
                <a:cubicBezTo>
                  <a:pt x="2027499" y="1393597"/>
                  <a:pt x="2044070" y="1385540"/>
                  <a:pt x="2061713" y="1381129"/>
                </a:cubicBezTo>
                <a:cubicBezTo>
                  <a:pt x="2073215" y="1378254"/>
                  <a:pt x="2084971" y="1376252"/>
                  <a:pt x="2096218" y="1372503"/>
                </a:cubicBezTo>
                <a:cubicBezTo>
                  <a:pt x="2110908" y="1367606"/>
                  <a:pt x="2124411" y="1359324"/>
                  <a:pt x="2139350" y="1355250"/>
                </a:cubicBezTo>
                <a:cubicBezTo>
                  <a:pt x="2156225" y="1350648"/>
                  <a:pt x="2173856" y="1349499"/>
                  <a:pt x="2191109" y="1346624"/>
                </a:cubicBezTo>
                <a:cubicBezTo>
                  <a:pt x="2227269" y="1328544"/>
                  <a:pt x="2228361" y="1326804"/>
                  <a:pt x="2268747" y="1312118"/>
                </a:cubicBezTo>
                <a:cubicBezTo>
                  <a:pt x="2285838" y="1305903"/>
                  <a:pt x="2302502" y="1297437"/>
                  <a:pt x="2320505" y="1294865"/>
                </a:cubicBezTo>
                <a:cubicBezTo>
                  <a:pt x="2339783" y="1292111"/>
                  <a:pt x="2411092" y="1282403"/>
                  <a:pt x="2432649" y="1277612"/>
                </a:cubicBezTo>
                <a:cubicBezTo>
                  <a:pt x="2441525" y="1275639"/>
                  <a:pt x="2449902" y="1271861"/>
                  <a:pt x="2458528" y="1268986"/>
                </a:cubicBezTo>
                <a:cubicBezTo>
                  <a:pt x="2475781" y="1251733"/>
                  <a:pt x="2502570" y="1240374"/>
                  <a:pt x="2510286" y="1217227"/>
                </a:cubicBezTo>
                <a:lnTo>
                  <a:pt x="2527539" y="1165469"/>
                </a:lnTo>
                <a:cubicBezTo>
                  <a:pt x="2530415" y="1090707"/>
                  <a:pt x="2529183" y="1015673"/>
                  <a:pt x="2536166" y="941182"/>
                </a:cubicBezTo>
                <a:cubicBezTo>
                  <a:pt x="2537863" y="923076"/>
                  <a:pt x="2547667" y="906677"/>
                  <a:pt x="2553418" y="889424"/>
                </a:cubicBezTo>
                <a:cubicBezTo>
                  <a:pt x="2556294" y="880797"/>
                  <a:pt x="2555615" y="869974"/>
                  <a:pt x="2562045" y="863544"/>
                </a:cubicBezTo>
                <a:cubicBezTo>
                  <a:pt x="2593397" y="832192"/>
                  <a:pt x="2586136" y="841893"/>
                  <a:pt x="2613803" y="803159"/>
                </a:cubicBezTo>
                <a:cubicBezTo>
                  <a:pt x="2619829" y="794723"/>
                  <a:pt x="2626419" y="786553"/>
                  <a:pt x="2631056" y="777280"/>
                </a:cubicBezTo>
                <a:cubicBezTo>
                  <a:pt x="2635123" y="769147"/>
                  <a:pt x="2635267" y="759350"/>
                  <a:pt x="2639683" y="751401"/>
                </a:cubicBezTo>
                <a:cubicBezTo>
                  <a:pt x="2649753" y="733275"/>
                  <a:pt x="2667630" y="719313"/>
                  <a:pt x="2674188" y="699642"/>
                </a:cubicBezTo>
                <a:cubicBezTo>
                  <a:pt x="2695872" y="634594"/>
                  <a:pt x="2666622" y="714774"/>
                  <a:pt x="2700067" y="647884"/>
                </a:cubicBezTo>
                <a:cubicBezTo>
                  <a:pt x="2735780" y="576457"/>
                  <a:pt x="2676505" y="670290"/>
                  <a:pt x="2725947" y="596125"/>
                </a:cubicBezTo>
                <a:cubicBezTo>
                  <a:pt x="2734871" y="569351"/>
                  <a:pt x="2735835" y="562392"/>
                  <a:pt x="2751826" y="535741"/>
                </a:cubicBezTo>
                <a:cubicBezTo>
                  <a:pt x="2762494" y="517960"/>
                  <a:pt x="2786332" y="483982"/>
                  <a:pt x="2786332" y="483982"/>
                </a:cubicBezTo>
                <a:cubicBezTo>
                  <a:pt x="2789207" y="472480"/>
                  <a:pt x="2791701" y="460876"/>
                  <a:pt x="2794958" y="449476"/>
                </a:cubicBezTo>
                <a:cubicBezTo>
                  <a:pt x="2797456" y="440733"/>
                  <a:pt x="2801611" y="432473"/>
                  <a:pt x="2803584" y="423597"/>
                </a:cubicBezTo>
                <a:cubicBezTo>
                  <a:pt x="2820524" y="347367"/>
                  <a:pt x="2803655" y="397468"/>
                  <a:pt x="2820837" y="337333"/>
                </a:cubicBezTo>
                <a:cubicBezTo>
                  <a:pt x="2823335" y="328590"/>
                  <a:pt x="2827259" y="320276"/>
                  <a:pt x="2829464" y="311454"/>
                </a:cubicBezTo>
                <a:cubicBezTo>
                  <a:pt x="2833020" y="297230"/>
                  <a:pt x="2832023" y="281670"/>
                  <a:pt x="2838090" y="268322"/>
                </a:cubicBezTo>
                <a:cubicBezTo>
                  <a:pt x="2846670" y="249445"/>
                  <a:pt x="2872596" y="216563"/>
                  <a:pt x="2872596" y="216563"/>
                </a:cubicBezTo>
                <a:cubicBezTo>
                  <a:pt x="2875471" y="207937"/>
                  <a:pt x="2877156" y="198817"/>
                  <a:pt x="2881222" y="190684"/>
                </a:cubicBezTo>
                <a:cubicBezTo>
                  <a:pt x="2885859" y="181411"/>
                  <a:pt x="2896564" y="174995"/>
                  <a:pt x="2898475" y="164805"/>
                </a:cubicBezTo>
                <a:cubicBezTo>
                  <a:pt x="2905384" y="127955"/>
                  <a:pt x="2902451" y="89863"/>
                  <a:pt x="2907101" y="52661"/>
                </a:cubicBezTo>
                <a:cubicBezTo>
                  <a:pt x="2909106" y="36625"/>
                  <a:pt x="2921973" y="11911"/>
                  <a:pt x="2932981" y="903"/>
                </a:cubicBezTo>
                <a:cubicBezTo>
                  <a:pt x="2935014" y="-1130"/>
                  <a:pt x="2938732" y="903"/>
                  <a:pt x="2941607" y="903"/>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dirty="0" smtClean="0">
              <a:ln>
                <a:noFill/>
              </a:ln>
              <a:solidFill>
                <a:schemeClr val="tx1"/>
              </a:solidFill>
              <a:effectLst/>
              <a:latin typeface="Arial" charset="0"/>
              <a:ea typeface="ヒラギノ角ゴ Pro W3" pitchFamily="16" charset="-128"/>
            </a:endParaRPr>
          </a:p>
        </p:txBody>
      </p:sp>
      <p:grpSp>
        <p:nvGrpSpPr>
          <p:cNvPr id="137" name="Group 136"/>
          <p:cNvGrpSpPr/>
          <p:nvPr/>
        </p:nvGrpSpPr>
        <p:grpSpPr>
          <a:xfrm>
            <a:off x="2096941" y="1983780"/>
            <a:ext cx="3735300" cy="3057613"/>
            <a:chOff x="2096941" y="1983780"/>
            <a:chExt cx="3735300" cy="3057613"/>
          </a:xfrm>
        </p:grpSpPr>
        <p:cxnSp>
          <p:nvCxnSpPr>
            <p:cNvPr id="104" name="Straight Connector 103"/>
            <p:cNvCxnSpPr/>
            <p:nvPr/>
          </p:nvCxnSpPr>
          <p:spPr bwMode="auto">
            <a:xfrm>
              <a:off x="2102795" y="2919086"/>
              <a:ext cx="3729446"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a:off x="2096941" y="3386739"/>
              <a:ext cx="3729446"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a:off x="2102795" y="4789696"/>
              <a:ext cx="3729446"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2096941" y="2451433"/>
              <a:ext cx="3729446"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2102795" y="3854392"/>
              <a:ext cx="3729446"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p:cNvCxnSpPr/>
            <p:nvPr/>
          </p:nvCxnSpPr>
          <p:spPr bwMode="auto">
            <a:xfrm>
              <a:off x="2102795" y="4322045"/>
              <a:ext cx="3729446"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p:cNvCxnSpPr/>
            <p:nvPr/>
          </p:nvCxnSpPr>
          <p:spPr bwMode="auto">
            <a:xfrm>
              <a:off x="2102795" y="1983780"/>
              <a:ext cx="3729446"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3" name="Group 112"/>
            <p:cNvGrpSpPr/>
            <p:nvPr/>
          </p:nvGrpSpPr>
          <p:grpSpPr>
            <a:xfrm>
              <a:off x="2102795" y="2009955"/>
              <a:ext cx="2926405" cy="3031438"/>
              <a:chOff x="2130725" y="2015015"/>
              <a:chExt cx="2926405" cy="3031438"/>
            </a:xfrm>
          </p:grpSpPr>
          <p:cxnSp>
            <p:nvCxnSpPr>
              <p:cNvPr id="114" name="Straight Connector 113"/>
              <p:cNvCxnSpPr/>
              <p:nvPr/>
            </p:nvCxnSpPr>
            <p:spPr bwMode="auto">
              <a:xfrm flipV="1">
                <a:off x="2130725" y="4779034"/>
                <a:ext cx="629728" cy="267419"/>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114"/>
              <p:cNvCxnSpPr>
                <a:endCxn id="14" idx="26"/>
              </p:cNvCxnSpPr>
              <p:nvPr/>
            </p:nvCxnSpPr>
            <p:spPr bwMode="auto">
              <a:xfrm flipV="1">
                <a:off x="2760453" y="4326894"/>
                <a:ext cx="571394" cy="45214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a:stCxn id="14" idx="26"/>
              </p:cNvCxnSpPr>
              <p:nvPr/>
            </p:nvCxnSpPr>
            <p:spPr bwMode="auto">
              <a:xfrm flipV="1">
                <a:off x="3331847" y="3859452"/>
                <a:ext cx="123032" cy="467442"/>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p:cNvCxnSpPr>
                <a:endCxn id="14" idx="40"/>
              </p:cNvCxnSpPr>
              <p:nvPr/>
            </p:nvCxnSpPr>
            <p:spPr bwMode="auto">
              <a:xfrm flipV="1">
                <a:off x="3447802" y="3386615"/>
                <a:ext cx="116958" cy="472838"/>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p:cNvCxnSpPr>
                <a:stCxn id="14" idx="40"/>
              </p:cNvCxnSpPr>
              <p:nvPr/>
            </p:nvCxnSpPr>
            <p:spPr bwMode="auto">
              <a:xfrm flipV="1">
                <a:off x="3564760" y="2924146"/>
                <a:ext cx="1107178" cy="462469"/>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p:cNvCxnSpPr>
                <a:endCxn id="14" idx="69"/>
              </p:cNvCxnSpPr>
              <p:nvPr/>
            </p:nvCxnSpPr>
            <p:spPr bwMode="auto">
              <a:xfrm flipV="1">
                <a:off x="4671938" y="2446335"/>
                <a:ext cx="212664" cy="477811"/>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p:cNvCxnSpPr>
                <a:stCxn id="14" idx="69"/>
                <a:endCxn id="14" idx="79"/>
              </p:cNvCxnSpPr>
              <p:nvPr/>
            </p:nvCxnSpPr>
            <p:spPr bwMode="auto">
              <a:xfrm flipV="1">
                <a:off x="4884602" y="2015015"/>
                <a:ext cx="172528" cy="43132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24" name="Straight Connector 23"/>
          <p:cNvCxnSpPr/>
          <p:nvPr/>
        </p:nvCxnSpPr>
        <p:spPr bwMode="auto">
          <a:xfrm>
            <a:off x="6272449" y="4357781"/>
            <a:ext cx="648072"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6272449" y="2502751"/>
            <a:ext cx="648072" cy="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6272449" y="3430267"/>
            <a:ext cx="648072"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7019224" y="2179587"/>
            <a:ext cx="1656184" cy="646331"/>
          </a:xfrm>
          <a:prstGeom prst="rect">
            <a:avLst/>
          </a:prstGeom>
          <a:noFill/>
        </p:spPr>
        <p:txBody>
          <a:bodyPr wrap="square" rtlCol="0">
            <a:spAutoFit/>
          </a:bodyPr>
          <a:lstStyle/>
          <a:p>
            <a:r>
              <a:rPr lang="en-NZ" sz="1800" dirty="0" smtClean="0"/>
              <a:t>Environmental wind profile</a:t>
            </a:r>
            <a:endParaRPr lang="en-NZ" sz="1800" dirty="0"/>
          </a:p>
        </p:txBody>
      </p:sp>
      <p:sp>
        <p:nvSpPr>
          <p:cNvPr id="28" name="TextBox 27"/>
          <p:cNvSpPr txBox="1"/>
          <p:nvPr/>
        </p:nvSpPr>
        <p:spPr>
          <a:xfrm>
            <a:off x="7019224" y="3107101"/>
            <a:ext cx="1656184" cy="646331"/>
          </a:xfrm>
          <a:prstGeom prst="rect">
            <a:avLst/>
          </a:prstGeom>
          <a:noFill/>
        </p:spPr>
        <p:txBody>
          <a:bodyPr wrap="square" rtlCol="0">
            <a:spAutoFit/>
          </a:bodyPr>
          <a:lstStyle/>
          <a:p>
            <a:r>
              <a:rPr lang="en-NZ" sz="1800" dirty="0" smtClean="0"/>
              <a:t>Modelled pressure level</a:t>
            </a:r>
            <a:endParaRPr lang="en-NZ" sz="1800" dirty="0"/>
          </a:p>
        </p:txBody>
      </p:sp>
      <p:sp>
        <p:nvSpPr>
          <p:cNvPr id="29" name="TextBox 28"/>
          <p:cNvSpPr txBox="1"/>
          <p:nvPr/>
        </p:nvSpPr>
        <p:spPr>
          <a:xfrm>
            <a:off x="7019224" y="4034615"/>
            <a:ext cx="1656184" cy="646331"/>
          </a:xfrm>
          <a:prstGeom prst="rect">
            <a:avLst/>
          </a:prstGeom>
          <a:noFill/>
        </p:spPr>
        <p:txBody>
          <a:bodyPr wrap="square" rtlCol="0">
            <a:spAutoFit/>
          </a:bodyPr>
          <a:lstStyle/>
          <a:p>
            <a:r>
              <a:rPr lang="en-NZ" sz="1800" dirty="0" smtClean="0"/>
              <a:t>Modelled wind profile</a:t>
            </a:r>
            <a:endParaRPr lang="en-NZ" sz="1800" dirty="0"/>
          </a:p>
        </p:txBody>
      </p:sp>
    </p:spTree>
    <p:extLst>
      <p:ext uri="{BB962C8B-B14F-4D97-AF65-F5344CB8AC3E}">
        <p14:creationId xmlns:p14="http://schemas.microsoft.com/office/powerpoint/2010/main" val="58124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CAT Forecasting</a:t>
            </a:r>
          </a:p>
        </p:txBody>
      </p:sp>
      <p:cxnSp>
        <p:nvCxnSpPr>
          <p:cNvPr id="5" name="Straight Arrow Connector 4"/>
          <p:cNvCxnSpPr/>
          <p:nvPr/>
        </p:nvCxnSpPr>
        <p:spPr bwMode="auto">
          <a:xfrm flipV="1">
            <a:off x="2123728" y="1808820"/>
            <a:ext cx="0" cy="324036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2123728" y="5049180"/>
            <a:ext cx="331236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572000" y="5157192"/>
            <a:ext cx="2160240" cy="461665"/>
          </a:xfrm>
          <a:prstGeom prst="rect">
            <a:avLst/>
          </a:prstGeom>
          <a:noFill/>
        </p:spPr>
        <p:txBody>
          <a:bodyPr wrap="square" rtlCol="0">
            <a:spAutoFit/>
          </a:bodyPr>
          <a:lstStyle/>
          <a:p>
            <a:r>
              <a:rPr lang="en-NZ" dirty="0" smtClean="0"/>
              <a:t>Wind speed</a:t>
            </a:r>
            <a:endParaRPr lang="en-NZ" dirty="0"/>
          </a:p>
        </p:txBody>
      </p:sp>
      <p:sp>
        <p:nvSpPr>
          <p:cNvPr id="11" name="TextBox 10"/>
          <p:cNvSpPr txBox="1"/>
          <p:nvPr/>
        </p:nvSpPr>
        <p:spPr>
          <a:xfrm rot="16200000">
            <a:off x="683729" y="2910136"/>
            <a:ext cx="2160240" cy="461665"/>
          </a:xfrm>
          <a:prstGeom prst="rect">
            <a:avLst/>
          </a:prstGeom>
          <a:noFill/>
        </p:spPr>
        <p:txBody>
          <a:bodyPr wrap="square" rtlCol="0">
            <a:spAutoFit/>
          </a:bodyPr>
          <a:lstStyle/>
          <a:p>
            <a:r>
              <a:rPr lang="en-NZ" dirty="0" smtClean="0"/>
              <a:t>Altitude</a:t>
            </a:r>
            <a:endParaRPr lang="en-NZ" dirty="0"/>
          </a:p>
        </p:txBody>
      </p:sp>
      <p:sp>
        <p:nvSpPr>
          <p:cNvPr id="14" name="Freeform 13"/>
          <p:cNvSpPr/>
          <p:nvPr/>
        </p:nvSpPr>
        <p:spPr bwMode="auto">
          <a:xfrm>
            <a:off x="2130725" y="1845150"/>
            <a:ext cx="2941607" cy="3201303"/>
          </a:xfrm>
          <a:custGeom>
            <a:avLst/>
            <a:gdLst>
              <a:gd name="connsiteX0" fmla="*/ 0 w 2941607"/>
              <a:gd name="connsiteY0" fmla="*/ 3201303 h 3201303"/>
              <a:gd name="connsiteX1" fmla="*/ 77637 w 2941607"/>
              <a:gd name="connsiteY1" fmla="*/ 3184050 h 3201303"/>
              <a:gd name="connsiteX2" fmla="*/ 103517 w 2941607"/>
              <a:gd name="connsiteY2" fmla="*/ 3175424 h 3201303"/>
              <a:gd name="connsiteX3" fmla="*/ 138022 w 2941607"/>
              <a:gd name="connsiteY3" fmla="*/ 3158171 h 3201303"/>
              <a:gd name="connsiteX4" fmla="*/ 163901 w 2941607"/>
              <a:gd name="connsiteY4" fmla="*/ 3140918 h 3201303"/>
              <a:gd name="connsiteX5" fmla="*/ 215660 w 2941607"/>
              <a:gd name="connsiteY5" fmla="*/ 3123665 h 3201303"/>
              <a:gd name="connsiteX6" fmla="*/ 241539 w 2941607"/>
              <a:gd name="connsiteY6" fmla="*/ 3115039 h 3201303"/>
              <a:gd name="connsiteX7" fmla="*/ 310550 w 2941607"/>
              <a:gd name="connsiteY7" fmla="*/ 3097786 h 3201303"/>
              <a:gd name="connsiteX8" fmla="*/ 370935 w 2941607"/>
              <a:gd name="connsiteY8" fmla="*/ 3063280 h 3201303"/>
              <a:gd name="connsiteX9" fmla="*/ 422694 w 2941607"/>
              <a:gd name="connsiteY9" fmla="*/ 3037401 h 3201303"/>
              <a:gd name="connsiteX10" fmla="*/ 448573 w 2941607"/>
              <a:gd name="connsiteY10" fmla="*/ 3020148 h 3201303"/>
              <a:gd name="connsiteX11" fmla="*/ 500332 w 2941607"/>
              <a:gd name="connsiteY11" fmla="*/ 3002895 h 3201303"/>
              <a:gd name="connsiteX12" fmla="*/ 526211 w 2941607"/>
              <a:gd name="connsiteY12" fmla="*/ 2985642 h 3201303"/>
              <a:gd name="connsiteX13" fmla="*/ 577969 w 2941607"/>
              <a:gd name="connsiteY13" fmla="*/ 2968390 h 3201303"/>
              <a:gd name="connsiteX14" fmla="*/ 629728 w 2941607"/>
              <a:gd name="connsiteY14" fmla="*/ 2933884 h 3201303"/>
              <a:gd name="connsiteX15" fmla="*/ 690113 w 2941607"/>
              <a:gd name="connsiteY15" fmla="*/ 2908005 h 3201303"/>
              <a:gd name="connsiteX16" fmla="*/ 715992 w 2941607"/>
              <a:gd name="connsiteY16" fmla="*/ 2899378 h 3201303"/>
              <a:gd name="connsiteX17" fmla="*/ 767750 w 2941607"/>
              <a:gd name="connsiteY17" fmla="*/ 2856246 h 3201303"/>
              <a:gd name="connsiteX18" fmla="*/ 793630 w 2941607"/>
              <a:gd name="connsiteY18" fmla="*/ 2847620 h 3201303"/>
              <a:gd name="connsiteX19" fmla="*/ 819509 w 2941607"/>
              <a:gd name="connsiteY19" fmla="*/ 2830367 h 3201303"/>
              <a:gd name="connsiteX20" fmla="*/ 871267 w 2941607"/>
              <a:gd name="connsiteY20" fmla="*/ 2804488 h 3201303"/>
              <a:gd name="connsiteX21" fmla="*/ 940279 w 2941607"/>
              <a:gd name="connsiteY21" fmla="*/ 2744103 h 3201303"/>
              <a:gd name="connsiteX22" fmla="*/ 1017917 w 2941607"/>
              <a:gd name="connsiteY22" fmla="*/ 2675092 h 3201303"/>
              <a:gd name="connsiteX23" fmla="*/ 1035169 w 2941607"/>
              <a:gd name="connsiteY23" fmla="*/ 2649212 h 3201303"/>
              <a:gd name="connsiteX24" fmla="*/ 1086928 w 2941607"/>
              <a:gd name="connsiteY24" fmla="*/ 2606080 h 3201303"/>
              <a:gd name="connsiteX25" fmla="*/ 1138686 w 2941607"/>
              <a:gd name="connsiteY25" fmla="*/ 2528442 h 3201303"/>
              <a:gd name="connsiteX26" fmla="*/ 1173192 w 2941607"/>
              <a:gd name="connsiteY26" fmla="*/ 2476684 h 3201303"/>
              <a:gd name="connsiteX27" fmla="*/ 1190445 w 2941607"/>
              <a:gd name="connsiteY27" fmla="*/ 2450805 h 3201303"/>
              <a:gd name="connsiteX28" fmla="*/ 1207698 w 2941607"/>
              <a:gd name="connsiteY28" fmla="*/ 2399046 h 3201303"/>
              <a:gd name="connsiteX29" fmla="*/ 1224950 w 2941607"/>
              <a:gd name="connsiteY29" fmla="*/ 2373167 h 3201303"/>
              <a:gd name="connsiteX30" fmla="*/ 1242203 w 2941607"/>
              <a:gd name="connsiteY30" fmla="*/ 2321408 h 3201303"/>
              <a:gd name="connsiteX31" fmla="*/ 1250830 w 2941607"/>
              <a:gd name="connsiteY31" fmla="*/ 2295529 h 3201303"/>
              <a:gd name="connsiteX32" fmla="*/ 1276709 w 2941607"/>
              <a:gd name="connsiteY32" fmla="*/ 2217892 h 3201303"/>
              <a:gd name="connsiteX33" fmla="*/ 1285335 w 2941607"/>
              <a:gd name="connsiteY33" fmla="*/ 2192012 h 3201303"/>
              <a:gd name="connsiteX34" fmla="*/ 1302588 w 2941607"/>
              <a:gd name="connsiteY34" fmla="*/ 2114375 h 3201303"/>
              <a:gd name="connsiteX35" fmla="*/ 1311215 w 2941607"/>
              <a:gd name="connsiteY35" fmla="*/ 1881461 h 3201303"/>
              <a:gd name="connsiteX36" fmla="*/ 1328467 w 2941607"/>
              <a:gd name="connsiteY36" fmla="*/ 1717559 h 3201303"/>
              <a:gd name="connsiteX37" fmla="*/ 1337094 w 2941607"/>
              <a:gd name="connsiteY37" fmla="*/ 1691680 h 3201303"/>
              <a:gd name="connsiteX38" fmla="*/ 1362973 w 2941607"/>
              <a:gd name="connsiteY38" fmla="*/ 1588163 h 3201303"/>
              <a:gd name="connsiteX39" fmla="*/ 1388852 w 2941607"/>
              <a:gd name="connsiteY39" fmla="*/ 1562284 h 3201303"/>
              <a:gd name="connsiteX40" fmla="*/ 1406105 w 2941607"/>
              <a:gd name="connsiteY40" fmla="*/ 1536405 h 3201303"/>
              <a:gd name="connsiteX41" fmla="*/ 1509622 w 2941607"/>
              <a:gd name="connsiteY41" fmla="*/ 1510525 h 3201303"/>
              <a:gd name="connsiteX42" fmla="*/ 1578633 w 2941607"/>
              <a:gd name="connsiteY42" fmla="*/ 1493273 h 3201303"/>
              <a:gd name="connsiteX43" fmla="*/ 1673524 w 2941607"/>
              <a:gd name="connsiteY43" fmla="*/ 1476020 h 3201303"/>
              <a:gd name="connsiteX44" fmla="*/ 1699403 w 2941607"/>
              <a:gd name="connsiteY44" fmla="*/ 1467393 h 3201303"/>
              <a:gd name="connsiteX45" fmla="*/ 1733909 w 2941607"/>
              <a:gd name="connsiteY45" fmla="*/ 1458767 h 3201303"/>
              <a:gd name="connsiteX46" fmla="*/ 1759788 w 2941607"/>
              <a:gd name="connsiteY46" fmla="*/ 1450141 h 3201303"/>
              <a:gd name="connsiteX47" fmla="*/ 1871932 w 2941607"/>
              <a:gd name="connsiteY47" fmla="*/ 1432888 h 3201303"/>
              <a:gd name="connsiteX48" fmla="*/ 1906437 w 2941607"/>
              <a:gd name="connsiteY48" fmla="*/ 1424261 h 3201303"/>
              <a:gd name="connsiteX49" fmla="*/ 1966822 w 2941607"/>
              <a:gd name="connsiteY49" fmla="*/ 1407008 h 3201303"/>
              <a:gd name="connsiteX50" fmla="*/ 2009954 w 2941607"/>
              <a:gd name="connsiteY50" fmla="*/ 1398382 h 3201303"/>
              <a:gd name="connsiteX51" fmla="*/ 2061713 w 2941607"/>
              <a:gd name="connsiteY51" fmla="*/ 1381129 h 3201303"/>
              <a:gd name="connsiteX52" fmla="*/ 2096218 w 2941607"/>
              <a:gd name="connsiteY52" fmla="*/ 1372503 h 3201303"/>
              <a:gd name="connsiteX53" fmla="*/ 2139350 w 2941607"/>
              <a:gd name="connsiteY53" fmla="*/ 1355250 h 3201303"/>
              <a:gd name="connsiteX54" fmla="*/ 2191109 w 2941607"/>
              <a:gd name="connsiteY54" fmla="*/ 1346624 h 3201303"/>
              <a:gd name="connsiteX55" fmla="*/ 2268747 w 2941607"/>
              <a:gd name="connsiteY55" fmla="*/ 1312118 h 3201303"/>
              <a:gd name="connsiteX56" fmla="*/ 2320505 w 2941607"/>
              <a:gd name="connsiteY56" fmla="*/ 1294865 h 3201303"/>
              <a:gd name="connsiteX57" fmla="*/ 2432649 w 2941607"/>
              <a:gd name="connsiteY57" fmla="*/ 1277612 h 3201303"/>
              <a:gd name="connsiteX58" fmla="*/ 2458528 w 2941607"/>
              <a:gd name="connsiteY58" fmla="*/ 1268986 h 3201303"/>
              <a:gd name="connsiteX59" fmla="*/ 2510286 w 2941607"/>
              <a:gd name="connsiteY59" fmla="*/ 1217227 h 3201303"/>
              <a:gd name="connsiteX60" fmla="*/ 2527539 w 2941607"/>
              <a:gd name="connsiteY60" fmla="*/ 1165469 h 3201303"/>
              <a:gd name="connsiteX61" fmla="*/ 2536166 w 2941607"/>
              <a:gd name="connsiteY61" fmla="*/ 941182 h 3201303"/>
              <a:gd name="connsiteX62" fmla="*/ 2553418 w 2941607"/>
              <a:gd name="connsiteY62" fmla="*/ 889424 h 3201303"/>
              <a:gd name="connsiteX63" fmla="*/ 2562045 w 2941607"/>
              <a:gd name="connsiteY63" fmla="*/ 863544 h 3201303"/>
              <a:gd name="connsiteX64" fmla="*/ 2613803 w 2941607"/>
              <a:gd name="connsiteY64" fmla="*/ 803159 h 3201303"/>
              <a:gd name="connsiteX65" fmla="*/ 2631056 w 2941607"/>
              <a:gd name="connsiteY65" fmla="*/ 777280 h 3201303"/>
              <a:gd name="connsiteX66" fmla="*/ 2639683 w 2941607"/>
              <a:gd name="connsiteY66" fmla="*/ 751401 h 3201303"/>
              <a:gd name="connsiteX67" fmla="*/ 2674188 w 2941607"/>
              <a:gd name="connsiteY67" fmla="*/ 699642 h 3201303"/>
              <a:gd name="connsiteX68" fmla="*/ 2700067 w 2941607"/>
              <a:gd name="connsiteY68" fmla="*/ 647884 h 3201303"/>
              <a:gd name="connsiteX69" fmla="*/ 2725947 w 2941607"/>
              <a:gd name="connsiteY69" fmla="*/ 596125 h 3201303"/>
              <a:gd name="connsiteX70" fmla="*/ 2751826 w 2941607"/>
              <a:gd name="connsiteY70" fmla="*/ 535741 h 3201303"/>
              <a:gd name="connsiteX71" fmla="*/ 2786332 w 2941607"/>
              <a:gd name="connsiteY71" fmla="*/ 483982 h 3201303"/>
              <a:gd name="connsiteX72" fmla="*/ 2794958 w 2941607"/>
              <a:gd name="connsiteY72" fmla="*/ 449476 h 3201303"/>
              <a:gd name="connsiteX73" fmla="*/ 2803584 w 2941607"/>
              <a:gd name="connsiteY73" fmla="*/ 423597 h 3201303"/>
              <a:gd name="connsiteX74" fmla="*/ 2820837 w 2941607"/>
              <a:gd name="connsiteY74" fmla="*/ 337333 h 3201303"/>
              <a:gd name="connsiteX75" fmla="*/ 2829464 w 2941607"/>
              <a:gd name="connsiteY75" fmla="*/ 311454 h 3201303"/>
              <a:gd name="connsiteX76" fmla="*/ 2838090 w 2941607"/>
              <a:gd name="connsiteY76" fmla="*/ 268322 h 3201303"/>
              <a:gd name="connsiteX77" fmla="*/ 2872596 w 2941607"/>
              <a:gd name="connsiteY77" fmla="*/ 216563 h 3201303"/>
              <a:gd name="connsiteX78" fmla="*/ 2881222 w 2941607"/>
              <a:gd name="connsiteY78" fmla="*/ 190684 h 3201303"/>
              <a:gd name="connsiteX79" fmla="*/ 2898475 w 2941607"/>
              <a:gd name="connsiteY79" fmla="*/ 164805 h 3201303"/>
              <a:gd name="connsiteX80" fmla="*/ 2907101 w 2941607"/>
              <a:gd name="connsiteY80" fmla="*/ 52661 h 3201303"/>
              <a:gd name="connsiteX81" fmla="*/ 2932981 w 2941607"/>
              <a:gd name="connsiteY81" fmla="*/ 903 h 3201303"/>
              <a:gd name="connsiteX82" fmla="*/ 2941607 w 2941607"/>
              <a:gd name="connsiteY82" fmla="*/ 903 h 320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41607" h="3201303">
                <a:moveTo>
                  <a:pt x="0" y="3201303"/>
                </a:moveTo>
                <a:cubicBezTo>
                  <a:pt x="29644" y="3195374"/>
                  <a:pt x="49214" y="3192170"/>
                  <a:pt x="77637" y="3184050"/>
                </a:cubicBezTo>
                <a:cubicBezTo>
                  <a:pt x="86380" y="3181552"/>
                  <a:pt x="95159" y="3179006"/>
                  <a:pt x="103517" y="3175424"/>
                </a:cubicBezTo>
                <a:cubicBezTo>
                  <a:pt x="115337" y="3170359"/>
                  <a:pt x="126857" y="3164551"/>
                  <a:pt x="138022" y="3158171"/>
                </a:cubicBezTo>
                <a:cubicBezTo>
                  <a:pt x="147024" y="3153027"/>
                  <a:pt x="154427" y="3145129"/>
                  <a:pt x="163901" y="3140918"/>
                </a:cubicBezTo>
                <a:cubicBezTo>
                  <a:pt x="180520" y="3133532"/>
                  <a:pt x="198407" y="3129416"/>
                  <a:pt x="215660" y="3123665"/>
                </a:cubicBezTo>
                <a:cubicBezTo>
                  <a:pt x="224286" y="3120790"/>
                  <a:pt x="232718" y="3117244"/>
                  <a:pt x="241539" y="3115039"/>
                </a:cubicBezTo>
                <a:lnTo>
                  <a:pt x="310550" y="3097786"/>
                </a:lnTo>
                <a:cubicBezTo>
                  <a:pt x="373603" y="3055751"/>
                  <a:pt x="294321" y="3107060"/>
                  <a:pt x="370935" y="3063280"/>
                </a:cubicBezTo>
                <a:cubicBezTo>
                  <a:pt x="417756" y="3036525"/>
                  <a:pt x="375249" y="3053215"/>
                  <a:pt x="422694" y="3037401"/>
                </a:cubicBezTo>
                <a:cubicBezTo>
                  <a:pt x="431320" y="3031650"/>
                  <a:pt x="439099" y="3024359"/>
                  <a:pt x="448573" y="3020148"/>
                </a:cubicBezTo>
                <a:cubicBezTo>
                  <a:pt x="465192" y="3012762"/>
                  <a:pt x="485200" y="3012983"/>
                  <a:pt x="500332" y="3002895"/>
                </a:cubicBezTo>
                <a:cubicBezTo>
                  <a:pt x="508958" y="2997144"/>
                  <a:pt x="516737" y="2989853"/>
                  <a:pt x="526211" y="2985642"/>
                </a:cubicBezTo>
                <a:cubicBezTo>
                  <a:pt x="542829" y="2978256"/>
                  <a:pt x="577969" y="2968390"/>
                  <a:pt x="577969" y="2968390"/>
                </a:cubicBezTo>
                <a:cubicBezTo>
                  <a:pt x="595222" y="2956888"/>
                  <a:pt x="610056" y="2940441"/>
                  <a:pt x="629728" y="2933884"/>
                </a:cubicBezTo>
                <a:cubicBezTo>
                  <a:pt x="690409" y="2913658"/>
                  <a:pt x="615508" y="2939979"/>
                  <a:pt x="690113" y="2908005"/>
                </a:cubicBezTo>
                <a:cubicBezTo>
                  <a:pt x="698471" y="2904423"/>
                  <a:pt x="707859" y="2903445"/>
                  <a:pt x="715992" y="2899378"/>
                </a:cubicBezTo>
                <a:cubicBezTo>
                  <a:pt x="772448" y="2871149"/>
                  <a:pt x="710504" y="2894409"/>
                  <a:pt x="767750" y="2856246"/>
                </a:cubicBezTo>
                <a:cubicBezTo>
                  <a:pt x="775316" y="2851202"/>
                  <a:pt x="785003" y="2850495"/>
                  <a:pt x="793630" y="2847620"/>
                </a:cubicBezTo>
                <a:cubicBezTo>
                  <a:pt x="802256" y="2841869"/>
                  <a:pt x="810236" y="2835004"/>
                  <a:pt x="819509" y="2830367"/>
                </a:cubicBezTo>
                <a:cubicBezTo>
                  <a:pt x="890938" y="2794652"/>
                  <a:pt x="797101" y="2853933"/>
                  <a:pt x="871267" y="2804488"/>
                </a:cubicBezTo>
                <a:cubicBezTo>
                  <a:pt x="920153" y="2731158"/>
                  <a:pt x="839632" y="2844752"/>
                  <a:pt x="940279" y="2744103"/>
                </a:cubicBezTo>
                <a:cubicBezTo>
                  <a:pt x="999368" y="2685013"/>
                  <a:pt x="971735" y="2705878"/>
                  <a:pt x="1017917" y="2675092"/>
                </a:cubicBezTo>
                <a:cubicBezTo>
                  <a:pt x="1023668" y="2666465"/>
                  <a:pt x="1027838" y="2656543"/>
                  <a:pt x="1035169" y="2649212"/>
                </a:cubicBezTo>
                <a:cubicBezTo>
                  <a:pt x="1085016" y="2599364"/>
                  <a:pt x="1037461" y="2669681"/>
                  <a:pt x="1086928" y="2606080"/>
                </a:cubicBezTo>
                <a:cubicBezTo>
                  <a:pt x="1086933" y="2606074"/>
                  <a:pt x="1130058" y="2541385"/>
                  <a:pt x="1138686" y="2528442"/>
                </a:cubicBezTo>
                <a:lnTo>
                  <a:pt x="1173192" y="2476684"/>
                </a:lnTo>
                <a:lnTo>
                  <a:pt x="1190445" y="2450805"/>
                </a:lnTo>
                <a:cubicBezTo>
                  <a:pt x="1196196" y="2433552"/>
                  <a:pt x="1197610" y="2414178"/>
                  <a:pt x="1207698" y="2399046"/>
                </a:cubicBezTo>
                <a:cubicBezTo>
                  <a:pt x="1213449" y="2390420"/>
                  <a:pt x="1220739" y="2382641"/>
                  <a:pt x="1224950" y="2373167"/>
                </a:cubicBezTo>
                <a:cubicBezTo>
                  <a:pt x="1232336" y="2356548"/>
                  <a:pt x="1236452" y="2338661"/>
                  <a:pt x="1242203" y="2321408"/>
                </a:cubicBezTo>
                <a:lnTo>
                  <a:pt x="1250830" y="2295529"/>
                </a:lnTo>
                <a:lnTo>
                  <a:pt x="1276709" y="2217892"/>
                </a:lnTo>
                <a:cubicBezTo>
                  <a:pt x="1279584" y="2209265"/>
                  <a:pt x="1283129" y="2200834"/>
                  <a:pt x="1285335" y="2192012"/>
                </a:cubicBezTo>
                <a:cubicBezTo>
                  <a:pt x="1297518" y="2143283"/>
                  <a:pt x="1291637" y="2169132"/>
                  <a:pt x="1302588" y="2114375"/>
                </a:cubicBezTo>
                <a:cubicBezTo>
                  <a:pt x="1305464" y="2036737"/>
                  <a:pt x="1307335" y="1959055"/>
                  <a:pt x="1311215" y="1881461"/>
                </a:cubicBezTo>
                <a:cubicBezTo>
                  <a:pt x="1313613" y="1833504"/>
                  <a:pt x="1317209" y="1768219"/>
                  <a:pt x="1328467" y="1717559"/>
                </a:cubicBezTo>
                <a:cubicBezTo>
                  <a:pt x="1330440" y="1708683"/>
                  <a:pt x="1334218" y="1700306"/>
                  <a:pt x="1337094" y="1691680"/>
                </a:cubicBezTo>
                <a:cubicBezTo>
                  <a:pt x="1339945" y="1674573"/>
                  <a:pt x="1349302" y="1601834"/>
                  <a:pt x="1362973" y="1588163"/>
                </a:cubicBezTo>
                <a:cubicBezTo>
                  <a:pt x="1371599" y="1579537"/>
                  <a:pt x="1381042" y="1571656"/>
                  <a:pt x="1388852" y="1562284"/>
                </a:cubicBezTo>
                <a:cubicBezTo>
                  <a:pt x="1395489" y="1554319"/>
                  <a:pt x="1398140" y="1543042"/>
                  <a:pt x="1406105" y="1536405"/>
                </a:cubicBezTo>
                <a:cubicBezTo>
                  <a:pt x="1437224" y="1510473"/>
                  <a:pt x="1471337" y="1517703"/>
                  <a:pt x="1509622" y="1510525"/>
                </a:cubicBezTo>
                <a:cubicBezTo>
                  <a:pt x="1532927" y="1506155"/>
                  <a:pt x="1555244" y="1497171"/>
                  <a:pt x="1578633" y="1493273"/>
                </a:cubicBezTo>
                <a:cubicBezTo>
                  <a:pt x="1601691" y="1489430"/>
                  <a:pt x="1649423" y="1482045"/>
                  <a:pt x="1673524" y="1476020"/>
                </a:cubicBezTo>
                <a:cubicBezTo>
                  <a:pt x="1682346" y="1473815"/>
                  <a:pt x="1690660" y="1469891"/>
                  <a:pt x="1699403" y="1467393"/>
                </a:cubicBezTo>
                <a:cubicBezTo>
                  <a:pt x="1710803" y="1464136"/>
                  <a:pt x="1722509" y="1462024"/>
                  <a:pt x="1733909" y="1458767"/>
                </a:cubicBezTo>
                <a:cubicBezTo>
                  <a:pt x="1742652" y="1456269"/>
                  <a:pt x="1750967" y="1452346"/>
                  <a:pt x="1759788" y="1450141"/>
                </a:cubicBezTo>
                <a:cubicBezTo>
                  <a:pt x="1799315" y="1440259"/>
                  <a:pt x="1830016" y="1438127"/>
                  <a:pt x="1871932" y="1432888"/>
                </a:cubicBezTo>
                <a:cubicBezTo>
                  <a:pt x="1883434" y="1430012"/>
                  <a:pt x="1894999" y="1427381"/>
                  <a:pt x="1906437" y="1424261"/>
                </a:cubicBezTo>
                <a:cubicBezTo>
                  <a:pt x="1926633" y="1418753"/>
                  <a:pt x="1946513" y="1412085"/>
                  <a:pt x="1966822" y="1407008"/>
                </a:cubicBezTo>
                <a:cubicBezTo>
                  <a:pt x="1981046" y="1403452"/>
                  <a:pt x="1995809" y="1402240"/>
                  <a:pt x="2009954" y="1398382"/>
                </a:cubicBezTo>
                <a:cubicBezTo>
                  <a:pt x="2027499" y="1393597"/>
                  <a:pt x="2044070" y="1385540"/>
                  <a:pt x="2061713" y="1381129"/>
                </a:cubicBezTo>
                <a:cubicBezTo>
                  <a:pt x="2073215" y="1378254"/>
                  <a:pt x="2084971" y="1376252"/>
                  <a:pt x="2096218" y="1372503"/>
                </a:cubicBezTo>
                <a:cubicBezTo>
                  <a:pt x="2110908" y="1367606"/>
                  <a:pt x="2124411" y="1359324"/>
                  <a:pt x="2139350" y="1355250"/>
                </a:cubicBezTo>
                <a:cubicBezTo>
                  <a:pt x="2156225" y="1350648"/>
                  <a:pt x="2173856" y="1349499"/>
                  <a:pt x="2191109" y="1346624"/>
                </a:cubicBezTo>
                <a:cubicBezTo>
                  <a:pt x="2227269" y="1328544"/>
                  <a:pt x="2228361" y="1326804"/>
                  <a:pt x="2268747" y="1312118"/>
                </a:cubicBezTo>
                <a:cubicBezTo>
                  <a:pt x="2285838" y="1305903"/>
                  <a:pt x="2302502" y="1297437"/>
                  <a:pt x="2320505" y="1294865"/>
                </a:cubicBezTo>
                <a:cubicBezTo>
                  <a:pt x="2339783" y="1292111"/>
                  <a:pt x="2411092" y="1282403"/>
                  <a:pt x="2432649" y="1277612"/>
                </a:cubicBezTo>
                <a:cubicBezTo>
                  <a:pt x="2441525" y="1275639"/>
                  <a:pt x="2449902" y="1271861"/>
                  <a:pt x="2458528" y="1268986"/>
                </a:cubicBezTo>
                <a:cubicBezTo>
                  <a:pt x="2475781" y="1251733"/>
                  <a:pt x="2502570" y="1240374"/>
                  <a:pt x="2510286" y="1217227"/>
                </a:cubicBezTo>
                <a:lnTo>
                  <a:pt x="2527539" y="1165469"/>
                </a:lnTo>
                <a:cubicBezTo>
                  <a:pt x="2530415" y="1090707"/>
                  <a:pt x="2529183" y="1015673"/>
                  <a:pt x="2536166" y="941182"/>
                </a:cubicBezTo>
                <a:cubicBezTo>
                  <a:pt x="2537863" y="923076"/>
                  <a:pt x="2547667" y="906677"/>
                  <a:pt x="2553418" y="889424"/>
                </a:cubicBezTo>
                <a:cubicBezTo>
                  <a:pt x="2556294" y="880797"/>
                  <a:pt x="2555615" y="869974"/>
                  <a:pt x="2562045" y="863544"/>
                </a:cubicBezTo>
                <a:cubicBezTo>
                  <a:pt x="2593397" y="832192"/>
                  <a:pt x="2586136" y="841893"/>
                  <a:pt x="2613803" y="803159"/>
                </a:cubicBezTo>
                <a:cubicBezTo>
                  <a:pt x="2619829" y="794723"/>
                  <a:pt x="2626419" y="786553"/>
                  <a:pt x="2631056" y="777280"/>
                </a:cubicBezTo>
                <a:cubicBezTo>
                  <a:pt x="2635123" y="769147"/>
                  <a:pt x="2635267" y="759350"/>
                  <a:pt x="2639683" y="751401"/>
                </a:cubicBezTo>
                <a:cubicBezTo>
                  <a:pt x="2649753" y="733275"/>
                  <a:pt x="2667630" y="719313"/>
                  <a:pt x="2674188" y="699642"/>
                </a:cubicBezTo>
                <a:cubicBezTo>
                  <a:pt x="2695872" y="634594"/>
                  <a:pt x="2666622" y="714774"/>
                  <a:pt x="2700067" y="647884"/>
                </a:cubicBezTo>
                <a:cubicBezTo>
                  <a:pt x="2735780" y="576457"/>
                  <a:pt x="2676505" y="670290"/>
                  <a:pt x="2725947" y="596125"/>
                </a:cubicBezTo>
                <a:cubicBezTo>
                  <a:pt x="2734871" y="569351"/>
                  <a:pt x="2735835" y="562392"/>
                  <a:pt x="2751826" y="535741"/>
                </a:cubicBezTo>
                <a:cubicBezTo>
                  <a:pt x="2762494" y="517960"/>
                  <a:pt x="2786332" y="483982"/>
                  <a:pt x="2786332" y="483982"/>
                </a:cubicBezTo>
                <a:cubicBezTo>
                  <a:pt x="2789207" y="472480"/>
                  <a:pt x="2791701" y="460876"/>
                  <a:pt x="2794958" y="449476"/>
                </a:cubicBezTo>
                <a:cubicBezTo>
                  <a:pt x="2797456" y="440733"/>
                  <a:pt x="2801611" y="432473"/>
                  <a:pt x="2803584" y="423597"/>
                </a:cubicBezTo>
                <a:cubicBezTo>
                  <a:pt x="2820524" y="347367"/>
                  <a:pt x="2803655" y="397468"/>
                  <a:pt x="2820837" y="337333"/>
                </a:cubicBezTo>
                <a:cubicBezTo>
                  <a:pt x="2823335" y="328590"/>
                  <a:pt x="2827259" y="320276"/>
                  <a:pt x="2829464" y="311454"/>
                </a:cubicBezTo>
                <a:cubicBezTo>
                  <a:pt x="2833020" y="297230"/>
                  <a:pt x="2832023" y="281670"/>
                  <a:pt x="2838090" y="268322"/>
                </a:cubicBezTo>
                <a:cubicBezTo>
                  <a:pt x="2846670" y="249445"/>
                  <a:pt x="2872596" y="216563"/>
                  <a:pt x="2872596" y="216563"/>
                </a:cubicBezTo>
                <a:cubicBezTo>
                  <a:pt x="2875471" y="207937"/>
                  <a:pt x="2877156" y="198817"/>
                  <a:pt x="2881222" y="190684"/>
                </a:cubicBezTo>
                <a:cubicBezTo>
                  <a:pt x="2885859" y="181411"/>
                  <a:pt x="2896564" y="174995"/>
                  <a:pt x="2898475" y="164805"/>
                </a:cubicBezTo>
                <a:cubicBezTo>
                  <a:pt x="2905384" y="127955"/>
                  <a:pt x="2902451" y="89863"/>
                  <a:pt x="2907101" y="52661"/>
                </a:cubicBezTo>
                <a:cubicBezTo>
                  <a:pt x="2909106" y="36625"/>
                  <a:pt x="2921973" y="11911"/>
                  <a:pt x="2932981" y="903"/>
                </a:cubicBezTo>
                <a:cubicBezTo>
                  <a:pt x="2935014" y="-1130"/>
                  <a:pt x="2938732" y="903"/>
                  <a:pt x="2941607" y="903"/>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dirty="0" smtClean="0">
              <a:ln>
                <a:noFill/>
              </a:ln>
              <a:solidFill>
                <a:schemeClr val="tx1"/>
              </a:solidFill>
              <a:effectLst/>
              <a:latin typeface="Arial" charset="0"/>
              <a:ea typeface="ヒラギノ角ゴ Pro W3" pitchFamily="16" charset="-128"/>
            </a:endParaRPr>
          </a:p>
        </p:txBody>
      </p:sp>
      <p:grpSp>
        <p:nvGrpSpPr>
          <p:cNvPr id="95" name="Group 94"/>
          <p:cNvGrpSpPr/>
          <p:nvPr/>
        </p:nvGrpSpPr>
        <p:grpSpPr>
          <a:xfrm>
            <a:off x="2130725" y="1983780"/>
            <a:ext cx="3729446" cy="3057613"/>
            <a:chOff x="2130725" y="1988840"/>
            <a:chExt cx="3729446" cy="3057613"/>
          </a:xfrm>
        </p:grpSpPr>
        <p:cxnSp>
          <p:nvCxnSpPr>
            <p:cNvPr id="36" name="Straight Connector 35"/>
            <p:cNvCxnSpPr/>
            <p:nvPr/>
          </p:nvCxnSpPr>
          <p:spPr bwMode="auto">
            <a:xfrm>
              <a:off x="2130725" y="2262870"/>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2130725" y="2899732"/>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2130725" y="3507469"/>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2130725" y="4173456"/>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2130725" y="4794756"/>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2130725" y="2550902"/>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130725" y="3187764"/>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2130725" y="3795501"/>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a:off x="2130725" y="4461488"/>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2130725" y="1988840"/>
              <a:ext cx="3729446"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oup 92"/>
            <p:cNvGrpSpPr/>
            <p:nvPr/>
          </p:nvGrpSpPr>
          <p:grpSpPr>
            <a:xfrm>
              <a:off x="2130725" y="2009955"/>
              <a:ext cx="2898475" cy="3036498"/>
              <a:chOff x="2130725" y="2009955"/>
              <a:chExt cx="2898475" cy="3036498"/>
            </a:xfrm>
          </p:grpSpPr>
          <p:cxnSp>
            <p:nvCxnSpPr>
              <p:cNvPr id="50" name="Straight Connector 49"/>
              <p:cNvCxnSpPr>
                <a:stCxn id="14" idx="0"/>
                <a:endCxn id="14" idx="14"/>
              </p:cNvCxnSpPr>
              <p:nvPr/>
            </p:nvCxnSpPr>
            <p:spPr bwMode="auto">
              <a:xfrm flipV="1">
                <a:off x="2130725" y="4779034"/>
                <a:ext cx="629728" cy="267419"/>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stCxn id="14" idx="14"/>
                <a:endCxn id="14" idx="24"/>
              </p:cNvCxnSpPr>
              <p:nvPr/>
            </p:nvCxnSpPr>
            <p:spPr bwMode="auto">
              <a:xfrm flipV="1">
                <a:off x="2760453" y="4451230"/>
                <a:ext cx="457200" cy="327804"/>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14" idx="24"/>
                <a:endCxn id="14" idx="30"/>
              </p:cNvCxnSpPr>
              <p:nvPr/>
            </p:nvCxnSpPr>
            <p:spPr bwMode="auto">
              <a:xfrm flipV="1">
                <a:off x="3217653" y="4166558"/>
                <a:ext cx="155275" cy="284672"/>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a:stCxn id="14" idx="30"/>
                <a:endCxn id="14" idx="35"/>
              </p:cNvCxnSpPr>
              <p:nvPr/>
            </p:nvCxnSpPr>
            <p:spPr bwMode="auto">
              <a:xfrm flipV="1">
                <a:off x="3372928" y="3726611"/>
                <a:ext cx="69012" cy="439947"/>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14" idx="35"/>
                <a:endCxn id="14" idx="37"/>
              </p:cNvCxnSpPr>
              <p:nvPr/>
            </p:nvCxnSpPr>
            <p:spPr bwMode="auto">
              <a:xfrm flipV="1">
                <a:off x="3441940" y="3536830"/>
                <a:ext cx="25879" cy="189781"/>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stCxn id="14" idx="37"/>
                <a:endCxn id="14" idx="54"/>
              </p:cNvCxnSpPr>
              <p:nvPr/>
            </p:nvCxnSpPr>
            <p:spPr bwMode="auto">
              <a:xfrm flipV="1">
                <a:off x="3467819" y="3191774"/>
                <a:ext cx="854015" cy="345056"/>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a:stCxn id="14" idx="54"/>
              </p:cNvCxnSpPr>
              <p:nvPr/>
            </p:nvCxnSpPr>
            <p:spPr bwMode="auto">
              <a:xfrm flipV="1">
                <a:off x="4321834" y="2899732"/>
                <a:ext cx="322174" cy="292042"/>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endCxn id="14" idx="67"/>
              </p:cNvCxnSpPr>
              <p:nvPr/>
            </p:nvCxnSpPr>
            <p:spPr bwMode="auto">
              <a:xfrm flipV="1">
                <a:off x="4644008" y="2544792"/>
                <a:ext cx="160905" cy="35494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14" idx="67"/>
                <a:endCxn id="14" idx="73"/>
              </p:cNvCxnSpPr>
              <p:nvPr/>
            </p:nvCxnSpPr>
            <p:spPr bwMode="auto">
              <a:xfrm flipV="1">
                <a:off x="4804913" y="2268747"/>
                <a:ext cx="129396" cy="276045"/>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a:stCxn id="14" idx="73"/>
                <a:endCxn id="14" idx="79"/>
              </p:cNvCxnSpPr>
              <p:nvPr/>
            </p:nvCxnSpPr>
            <p:spPr bwMode="auto">
              <a:xfrm flipV="1">
                <a:off x="4934309" y="2009955"/>
                <a:ext cx="94891" cy="258792"/>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30" name="Straight Connector 29"/>
          <p:cNvCxnSpPr/>
          <p:nvPr/>
        </p:nvCxnSpPr>
        <p:spPr bwMode="auto">
          <a:xfrm>
            <a:off x="6272449" y="4357781"/>
            <a:ext cx="64807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6272449" y="2502751"/>
            <a:ext cx="648072" cy="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6272449" y="3430267"/>
            <a:ext cx="648072"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7019224" y="2179587"/>
            <a:ext cx="1656184" cy="646331"/>
          </a:xfrm>
          <a:prstGeom prst="rect">
            <a:avLst/>
          </a:prstGeom>
          <a:noFill/>
        </p:spPr>
        <p:txBody>
          <a:bodyPr wrap="square" rtlCol="0">
            <a:spAutoFit/>
          </a:bodyPr>
          <a:lstStyle/>
          <a:p>
            <a:r>
              <a:rPr lang="en-NZ" sz="1800" dirty="0" smtClean="0"/>
              <a:t>Environmental wind profile</a:t>
            </a:r>
            <a:endParaRPr lang="en-NZ" sz="1800" dirty="0"/>
          </a:p>
        </p:txBody>
      </p:sp>
      <p:sp>
        <p:nvSpPr>
          <p:cNvPr id="34" name="TextBox 33"/>
          <p:cNvSpPr txBox="1"/>
          <p:nvPr/>
        </p:nvSpPr>
        <p:spPr>
          <a:xfrm>
            <a:off x="7019224" y="3107101"/>
            <a:ext cx="1656184" cy="646331"/>
          </a:xfrm>
          <a:prstGeom prst="rect">
            <a:avLst/>
          </a:prstGeom>
          <a:noFill/>
        </p:spPr>
        <p:txBody>
          <a:bodyPr wrap="square" rtlCol="0">
            <a:spAutoFit/>
          </a:bodyPr>
          <a:lstStyle/>
          <a:p>
            <a:r>
              <a:rPr lang="en-NZ" sz="1800" dirty="0" smtClean="0"/>
              <a:t>Modelled pressure level</a:t>
            </a:r>
            <a:endParaRPr lang="en-NZ" sz="1800" dirty="0"/>
          </a:p>
        </p:txBody>
      </p:sp>
      <p:sp>
        <p:nvSpPr>
          <p:cNvPr id="35" name="TextBox 34"/>
          <p:cNvSpPr txBox="1"/>
          <p:nvPr/>
        </p:nvSpPr>
        <p:spPr>
          <a:xfrm>
            <a:off x="7019224" y="4034615"/>
            <a:ext cx="1656184" cy="646331"/>
          </a:xfrm>
          <a:prstGeom prst="rect">
            <a:avLst/>
          </a:prstGeom>
          <a:noFill/>
        </p:spPr>
        <p:txBody>
          <a:bodyPr wrap="square" rtlCol="0">
            <a:spAutoFit/>
          </a:bodyPr>
          <a:lstStyle/>
          <a:p>
            <a:r>
              <a:rPr lang="en-NZ" sz="1800" dirty="0" smtClean="0"/>
              <a:t>Modelled wind profile</a:t>
            </a:r>
            <a:endParaRPr lang="en-NZ" sz="1800" dirty="0"/>
          </a:p>
        </p:txBody>
      </p:sp>
    </p:spTree>
    <p:extLst>
      <p:ext uri="{BB962C8B-B14F-4D97-AF65-F5344CB8AC3E}">
        <p14:creationId xmlns:p14="http://schemas.microsoft.com/office/powerpoint/2010/main" val="1614525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0"/>
            <a:ext cx="93351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solidFill>
            <a:schemeClr val="bg1">
              <a:alpha val="80000"/>
            </a:schemeClr>
          </a:solidFill>
        </p:spPr>
        <p:txBody>
          <a:bodyPr/>
          <a:lstStyle/>
          <a:p>
            <a:r>
              <a:rPr lang="en-NZ" dirty="0" smtClean="0"/>
              <a:t>Introduction</a:t>
            </a:r>
            <a:endParaRPr lang="en-NZ" dirty="0"/>
          </a:p>
        </p:txBody>
      </p:sp>
      <p:sp>
        <p:nvSpPr>
          <p:cNvPr id="5" name="Content Placeholder 4"/>
          <p:cNvSpPr>
            <a:spLocks noGrp="1"/>
          </p:cNvSpPr>
          <p:nvPr>
            <p:ph idx="1"/>
          </p:nvPr>
        </p:nvSpPr>
        <p:spPr>
          <a:xfrm>
            <a:off x="1008063" y="1268413"/>
            <a:ext cx="7164387" cy="2304603"/>
          </a:xfrm>
          <a:solidFill>
            <a:schemeClr val="bg1">
              <a:alpha val="80000"/>
            </a:schemeClr>
          </a:solidFill>
        </p:spPr>
        <p:txBody>
          <a:bodyPr/>
          <a:lstStyle/>
          <a:p>
            <a:pPr marL="342900" indent="-342900">
              <a:buFontTx/>
              <a:buChar char="-"/>
            </a:pPr>
            <a:r>
              <a:rPr lang="en-NZ" dirty="0" smtClean="0"/>
              <a:t>What is </a:t>
            </a:r>
            <a:r>
              <a:rPr lang="en-NZ" dirty="0"/>
              <a:t>s</a:t>
            </a:r>
            <a:r>
              <a:rPr lang="en-NZ" dirty="0" smtClean="0"/>
              <a:t>ignificant aviation weather?</a:t>
            </a:r>
          </a:p>
          <a:p>
            <a:pPr marL="342900" indent="-342900">
              <a:buFontTx/>
              <a:buChar char="-"/>
            </a:pPr>
            <a:r>
              <a:rPr lang="en-NZ" dirty="0" smtClean="0"/>
              <a:t>What forecasts are provided?</a:t>
            </a:r>
          </a:p>
          <a:p>
            <a:pPr marL="342900" indent="-342900">
              <a:buFontTx/>
              <a:buChar char="-"/>
            </a:pPr>
            <a:r>
              <a:rPr lang="en-NZ" dirty="0" smtClean="0"/>
              <a:t>Types of observations</a:t>
            </a:r>
          </a:p>
          <a:p>
            <a:pPr marL="342900" indent="-342900">
              <a:buFontTx/>
              <a:buChar char="-"/>
            </a:pPr>
            <a:r>
              <a:rPr lang="en-NZ" dirty="0" smtClean="0"/>
              <a:t>Forecasting methods over oceanic areas</a:t>
            </a:r>
          </a:p>
          <a:p>
            <a:pPr marL="1085850" lvl="1" indent="-342900">
              <a:buFontTx/>
              <a:buChar char="-"/>
            </a:pPr>
            <a:r>
              <a:rPr lang="en-NZ" dirty="0" smtClean="0"/>
              <a:t>Clear Air Turbulence</a:t>
            </a:r>
          </a:p>
          <a:p>
            <a:pPr marL="1085850" lvl="1" indent="-342900">
              <a:buFontTx/>
              <a:buChar char="-"/>
            </a:pPr>
            <a:r>
              <a:rPr lang="en-NZ" dirty="0" smtClean="0"/>
              <a:t>Icing</a:t>
            </a:r>
          </a:p>
          <a:p>
            <a:pPr marL="342900" indent="-342900">
              <a:buFontTx/>
              <a:buChar char="-"/>
            </a:pPr>
            <a:endParaRPr lang="en-NZ" dirty="0" smtClean="0"/>
          </a:p>
          <a:p>
            <a:pPr marL="342900" indent="-342900">
              <a:buFontTx/>
              <a:buChar char="-"/>
            </a:pPr>
            <a:endParaRPr lang="en-NZ" dirty="0" smtClean="0"/>
          </a:p>
          <a:p>
            <a:pPr marL="342900" indent="-342900">
              <a:buFontTx/>
              <a:buChar char="-"/>
            </a:pPr>
            <a:endParaRPr lang="en-NZ" dirty="0"/>
          </a:p>
        </p:txBody>
      </p:sp>
    </p:spTree>
    <p:extLst>
      <p:ext uri="{BB962C8B-B14F-4D97-AF65-F5344CB8AC3E}">
        <p14:creationId xmlns:p14="http://schemas.microsoft.com/office/powerpoint/2010/main" val="3384385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CAT </a:t>
            </a:r>
            <a:r>
              <a:rPr lang="en-NZ" dirty="0" smtClean="0"/>
              <a:t>Forecasting Summary</a:t>
            </a:r>
            <a:endParaRPr lang="en-NZ" dirty="0"/>
          </a:p>
        </p:txBody>
      </p:sp>
      <p:sp>
        <p:nvSpPr>
          <p:cNvPr id="3" name="Content Placeholder 2"/>
          <p:cNvSpPr>
            <a:spLocks noGrp="1"/>
          </p:cNvSpPr>
          <p:nvPr>
            <p:ph idx="1"/>
          </p:nvPr>
        </p:nvSpPr>
        <p:spPr/>
        <p:txBody>
          <a:bodyPr/>
          <a:lstStyle/>
          <a:p>
            <a:pPr marL="342900" indent="-342900">
              <a:buFontTx/>
              <a:buChar char="-"/>
            </a:pPr>
            <a:r>
              <a:rPr lang="en-NZ" dirty="0" smtClean="0"/>
              <a:t>CAT is rare.  1973 study found severe CAT in 0.013% of air </a:t>
            </a:r>
            <a:r>
              <a:rPr lang="en-NZ" dirty="0" err="1" smtClean="0"/>
              <a:t>kms</a:t>
            </a:r>
            <a:r>
              <a:rPr lang="en-NZ" dirty="0"/>
              <a:t> </a:t>
            </a:r>
            <a:r>
              <a:rPr lang="en-NZ" dirty="0" smtClean="0"/>
              <a:t>(507km out of 3.9 million km of flight) </a:t>
            </a:r>
            <a:r>
              <a:rPr lang="en-NZ" sz="1400" i="1" dirty="0" smtClean="0"/>
              <a:t>Sparks (1976)</a:t>
            </a:r>
            <a:endParaRPr lang="en-NZ" sz="1400" dirty="0" smtClean="0"/>
          </a:p>
          <a:p>
            <a:pPr marL="342900" indent="-342900">
              <a:buFontTx/>
              <a:buChar char="-"/>
            </a:pPr>
            <a:r>
              <a:rPr lang="en-NZ" dirty="0" smtClean="0"/>
              <a:t>Are </a:t>
            </a:r>
            <a:r>
              <a:rPr lang="en-NZ" dirty="0"/>
              <a:t>there continuous areas across multiple pressure </a:t>
            </a:r>
            <a:r>
              <a:rPr lang="en-NZ" dirty="0" smtClean="0"/>
              <a:t>levels?</a:t>
            </a:r>
          </a:p>
          <a:p>
            <a:pPr marL="342900" indent="-342900">
              <a:buFontTx/>
              <a:buChar char="-"/>
            </a:pPr>
            <a:r>
              <a:rPr lang="en-NZ" dirty="0" smtClean="0"/>
              <a:t>Know where your indices came from.</a:t>
            </a:r>
          </a:p>
          <a:p>
            <a:pPr marL="342900" indent="-342900">
              <a:buFontTx/>
              <a:buChar char="-"/>
            </a:pPr>
            <a:r>
              <a:rPr lang="en-NZ" dirty="0" smtClean="0"/>
              <a:t>Are they still applicable?</a:t>
            </a:r>
          </a:p>
          <a:p>
            <a:pPr marL="342900" indent="-342900">
              <a:buFontTx/>
              <a:buChar char="-"/>
            </a:pPr>
            <a:r>
              <a:rPr lang="en-NZ" dirty="0" smtClean="0"/>
              <a:t>Are the thresholds up to date?</a:t>
            </a:r>
          </a:p>
          <a:p>
            <a:pPr marL="342900" indent="-342900">
              <a:buFontTx/>
              <a:buChar char="-"/>
            </a:pPr>
            <a:endParaRPr lang="en-NZ" dirty="0"/>
          </a:p>
          <a:p>
            <a:pPr marL="342900" indent="-342900">
              <a:buFontTx/>
              <a:buChar char="-"/>
            </a:pPr>
            <a:endParaRPr lang="en-NZ" dirty="0" smtClean="0"/>
          </a:p>
          <a:p>
            <a:pPr marL="342900" indent="-342900">
              <a:buFontTx/>
              <a:buChar char="-"/>
            </a:pPr>
            <a:endParaRPr lang="en-NZ" dirty="0"/>
          </a:p>
          <a:p>
            <a:pPr marL="342900" indent="-342900">
              <a:buFontTx/>
              <a:buChar char="-"/>
            </a:pPr>
            <a:endParaRPr lang="en-NZ" dirty="0" smtClean="0"/>
          </a:p>
          <a:p>
            <a:pPr marL="342900" indent="-342900">
              <a:buFontTx/>
              <a:buChar char="-"/>
            </a:pPr>
            <a:endParaRPr lang="en-NZ" dirty="0"/>
          </a:p>
          <a:p>
            <a:endParaRPr lang="en-NZ" dirty="0"/>
          </a:p>
          <a:p>
            <a:r>
              <a:rPr lang="en-NZ" sz="1200" dirty="0" smtClean="0"/>
              <a:t>Sparks, W. R., </a:t>
            </a:r>
            <a:r>
              <a:rPr lang="en-NZ" sz="1200" dirty="0" err="1" smtClean="0"/>
              <a:t>Cornford</a:t>
            </a:r>
            <a:r>
              <a:rPr lang="en-NZ" sz="1200" dirty="0" smtClean="0"/>
              <a:t>, S. G., &amp; Gibson, J. K. (1976). </a:t>
            </a:r>
            <a:r>
              <a:rPr lang="en-NZ" sz="1200" i="1" dirty="0" smtClean="0"/>
              <a:t>Bumpiness in clear air and its relation to some synoptic-scale indices</a:t>
            </a:r>
            <a:r>
              <a:rPr lang="en-NZ" sz="1200" dirty="0" smtClean="0"/>
              <a:t>. HM Stationery Office.</a:t>
            </a:r>
          </a:p>
          <a:p>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3653159837"/>
              </p:ext>
            </p:extLst>
          </p:nvPr>
        </p:nvGraphicFramePr>
        <p:xfrm>
          <a:off x="1043608" y="3501008"/>
          <a:ext cx="6912769" cy="2103120"/>
        </p:xfrm>
        <a:graphic>
          <a:graphicData uri="http://schemas.openxmlformats.org/drawingml/2006/table">
            <a:tbl>
              <a:tblPr>
                <a:tableStyleId>{775DCB02-9BB8-47FD-8907-85C794F793BA}</a:tableStyleId>
              </a:tblPr>
              <a:tblGrid>
                <a:gridCol w="2304256"/>
                <a:gridCol w="1872208"/>
                <a:gridCol w="2736305"/>
              </a:tblGrid>
              <a:tr h="0">
                <a:tc gridSpan="3">
                  <a:txBody>
                    <a:bodyPr/>
                    <a:lstStyle/>
                    <a:p>
                      <a:r>
                        <a:rPr lang="en-NZ" sz="1800" dirty="0" smtClean="0">
                          <a:latin typeface="Aharoni" panose="02010803020104030203" pitchFamily="2" charset="-79"/>
                          <a:cs typeface="Aharoni" panose="02010803020104030203" pitchFamily="2" charset="-79"/>
                        </a:rPr>
                        <a:t>Turbulence thresholds for the </a:t>
                      </a:r>
                      <a:r>
                        <a:rPr lang="en-NZ" sz="1800" dirty="0" err="1" smtClean="0">
                          <a:latin typeface="Aharoni" panose="02010803020104030203" pitchFamily="2" charset="-79"/>
                          <a:cs typeface="Aharoni" panose="02010803020104030203" pitchFamily="2" charset="-79"/>
                        </a:rPr>
                        <a:t>Ellrod</a:t>
                      </a:r>
                      <a:r>
                        <a:rPr lang="en-NZ" sz="1800" dirty="0" smtClean="0">
                          <a:latin typeface="Aharoni" panose="02010803020104030203" pitchFamily="2" charset="-79"/>
                          <a:cs typeface="Aharoni" panose="02010803020104030203" pitchFamily="2" charset="-79"/>
                        </a:rPr>
                        <a:t> Index</a:t>
                      </a:r>
                      <a:endParaRPr lang="en-NZ" sz="1800" dirty="0">
                        <a:latin typeface="Aharoni" panose="02010803020104030203" pitchFamily="2" charset="-79"/>
                        <a:cs typeface="Aharoni" panose="02010803020104030203" pitchFamily="2" charset="-79"/>
                      </a:endParaRPr>
                    </a:p>
                  </a:txBody>
                  <a:tcPr anchor="ctr"/>
                </a:tc>
                <a:tc hMerge="1">
                  <a:txBody>
                    <a:bodyPr/>
                    <a:lstStyle/>
                    <a:p>
                      <a:endParaRPr lang="en-NZ" sz="1800" dirty="0">
                        <a:latin typeface="Aharoni" panose="02010803020104030203" pitchFamily="2" charset="-79"/>
                        <a:cs typeface="Aharoni" panose="02010803020104030203" pitchFamily="2" charset="-79"/>
                      </a:endParaRPr>
                    </a:p>
                  </a:txBody>
                  <a:tcPr anchor="ctr"/>
                </a:tc>
                <a:tc hMerge="1">
                  <a:txBody>
                    <a:bodyPr/>
                    <a:lstStyle/>
                    <a:p>
                      <a:endParaRPr lang="en-NZ" sz="1800" dirty="0">
                        <a:latin typeface="Aharoni" panose="02010803020104030203" pitchFamily="2" charset="-79"/>
                        <a:cs typeface="Aharoni" panose="02010803020104030203" pitchFamily="2" charset="-79"/>
                      </a:endParaRPr>
                    </a:p>
                  </a:txBody>
                  <a:tcPr anchor="ctr"/>
                </a:tc>
              </a:tr>
              <a:tr h="0">
                <a:tc>
                  <a:txBody>
                    <a:bodyPr/>
                    <a:lstStyle/>
                    <a:p>
                      <a:r>
                        <a:rPr lang="en-NZ" sz="1800" dirty="0">
                          <a:latin typeface="Aharoni" panose="02010803020104030203" pitchFamily="2" charset="-79"/>
                          <a:cs typeface="Aharoni" panose="02010803020104030203" pitchFamily="2" charset="-79"/>
                        </a:rPr>
                        <a:t> </a:t>
                      </a:r>
                    </a:p>
                  </a:txBody>
                  <a:tcPr anchor="ctr"/>
                </a:tc>
                <a:tc>
                  <a:txBody>
                    <a:bodyPr/>
                    <a:lstStyle/>
                    <a:p>
                      <a:r>
                        <a:rPr lang="en-NZ" sz="1800" dirty="0" smtClean="0">
                          <a:latin typeface="Aharoni" panose="02010803020104030203" pitchFamily="2" charset="-79"/>
                          <a:cs typeface="Aharoni" panose="02010803020104030203" pitchFamily="2" charset="-79"/>
                        </a:rPr>
                        <a:t>AWC/NOAA</a:t>
                      </a:r>
                      <a:endParaRPr lang="en-NZ" sz="1800" dirty="0">
                        <a:latin typeface="Aharoni" panose="02010803020104030203" pitchFamily="2" charset="-79"/>
                        <a:cs typeface="Aharoni" panose="02010803020104030203" pitchFamily="2" charset="-79"/>
                      </a:endParaRPr>
                    </a:p>
                  </a:txBody>
                  <a:tcPr anchor="ctr"/>
                </a:tc>
                <a:tc>
                  <a:txBody>
                    <a:bodyPr/>
                    <a:lstStyle/>
                    <a:p>
                      <a:r>
                        <a:rPr lang="en-NZ" sz="1800" dirty="0">
                          <a:latin typeface="Aharoni" panose="02010803020104030203" pitchFamily="2" charset="-79"/>
                          <a:cs typeface="Aharoni" panose="02010803020104030203" pitchFamily="2" charset="-79"/>
                        </a:rPr>
                        <a:t>Visual Weather / Wikipedia</a:t>
                      </a:r>
                    </a:p>
                  </a:txBody>
                  <a:tcPr anchor="ctr"/>
                </a:tc>
              </a:tr>
              <a:tr h="0">
                <a:tc>
                  <a:txBody>
                    <a:bodyPr/>
                    <a:lstStyle/>
                    <a:p>
                      <a:r>
                        <a:rPr lang="en-NZ" sz="1800" dirty="0">
                          <a:latin typeface="Aharoni" panose="02010803020104030203" pitchFamily="2" charset="-79"/>
                          <a:cs typeface="Aharoni" panose="02010803020104030203" pitchFamily="2" charset="-79"/>
                        </a:rPr>
                        <a:t>Light-Mod</a:t>
                      </a:r>
                    </a:p>
                  </a:txBody>
                  <a:tcPr anchor="ctr"/>
                </a:tc>
                <a:tc>
                  <a:txBody>
                    <a:bodyPr/>
                    <a:lstStyle/>
                    <a:p>
                      <a:r>
                        <a:rPr lang="en-NZ" sz="1800">
                          <a:latin typeface="Aharoni" panose="02010803020104030203" pitchFamily="2" charset="-79"/>
                          <a:cs typeface="Aharoni" panose="02010803020104030203" pitchFamily="2" charset="-79"/>
                        </a:rPr>
                        <a:t>24</a:t>
                      </a:r>
                    </a:p>
                  </a:txBody>
                  <a:tcPr anchor="ctr"/>
                </a:tc>
                <a:tc>
                  <a:txBody>
                    <a:bodyPr/>
                    <a:lstStyle/>
                    <a:p>
                      <a:r>
                        <a:rPr lang="en-NZ" sz="1800">
                          <a:latin typeface="Aharoni" panose="02010803020104030203" pitchFamily="2" charset="-79"/>
                          <a:cs typeface="Aharoni" panose="02010803020104030203" pitchFamily="2" charset="-79"/>
                        </a:rPr>
                        <a:t>4</a:t>
                      </a:r>
                    </a:p>
                  </a:txBody>
                  <a:tcPr anchor="ctr"/>
                </a:tc>
              </a:tr>
              <a:tr h="0">
                <a:tc>
                  <a:txBody>
                    <a:bodyPr/>
                    <a:lstStyle/>
                    <a:p>
                      <a:r>
                        <a:rPr lang="en-NZ" sz="1800" dirty="0">
                          <a:latin typeface="Aharoni" panose="02010803020104030203" pitchFamily="2" charset="-79"/>
                          <a:cs typeface="Aharoni" panose="02010803020104030203" pitchFamily="2" charset="-79"/>
                        </a:rPr>
                        <a:t>Mod</a:t>
                      </a:r>
                    </a:p>
                  </a:txBody>
                  <a:tcPr anchor="ctr"/>
                </a:tc>
                <a:tc>
                  <a:txBody>
                    <a:bodyPr/>
                    <a:lstStyle/>
                    <a:p>
                      <a:r>
                        <a:rPr lang="en-NZ" sz="1800" dirty="0">
                          <a:latin typeface="Aharoni" panose="02010803020104030203" pitchFamily="2" charset="-79"/>
                          <a:cs typeface="Aharoni" panose="02010803020104030203" pitchFamily="2" charset="-79"/>
                        </a:rPr>
                        <a:t>32</a:t>
                      </a:r>
                    </a:p>
                  </a:txBody>
                  <a:tcPr anchor="ctr"/>
                </a:tc>
                <a:tc>
                  <a:txBody>
                    <a:bodyPr/>
                    <a:lstStyle/>
                    <a:p>
                      <a:r>
                        <a:rPr lang="en-NZ" sz="1800">
                          <a:latin typeface="Aharoni" panose="02010803020104030203" pitchFamily="2" charset="-79"/>
                          <a:cs typeface="Aharoni" panose="02010803020104030203" pitchFamily="2" charset="-79"/>
                        </a:rPr>
                        <a:t>12</a:t>
                      </a:r>
                    </a:p>
                  </a:txBody>
                  <a:tcPr anchor="ctr"/>
                </a:tc>
              </a:tr>
              <a:tr h="0">
                <a:tc>
                  <a:txBody>
                    <a:bodyPr/>
                    <a:lstStyle/>
                    <a:p>
                      <a:r>
                        <a:rPr lang="en-NZ" sz="1800" dirty="0">
                          <a:latin typeface="Aharoni" panose="02010803020104030203" pitchFamily="2" charset="-79"/>
                          <a:cs typeface="Aharoni" panose="02010803020104030203" pitchFamily="2" charset="-79"/>
                        </a:rPr>
                        <a:t>Mod-Severe</a:t>
                      </a:r>
                    </a:p>
                  </a:txBody>
                  <a:tcPr anchor="ctr"/>
                </a:tc>
                <a:tc>
                  <a:txBody>
                    <a:bodyPr/>
                    <a:lstStyle/>
                    <a:p>
                      <a:r>
                        <a:rPr lang="en-NZ" sz="1800" dirty="0">
                          <a:latin typeface="Aharoni" panose="02010803020104030203" pitchFamily="2" charset="-79"/>
                          <a:cs typeface="Aharoni" panose="02010803020104030203" pitchFamily="2" charset="-79"/>
                        </a:rPr>
                        <a:t>48-64</a:t>
                      </a:r>
                    </a:p>
                  </a:txBody>
                  <a:tcPr anchor="ctr"/>
                </a:tc>
                <a:tc>
                  <a:txBody>
                    <a:bodyPr/>
                    <a:lstStyle/>
                    <a:p>
                      <a:pPr algn="l"/>
                      <a:r>
                        <a:rPr lang="en-NZ" sz="1800" dirty="0">
                          <a:latin typeface="Aharoni" panose="02010803020104030203" pitchFamily="2" charset="-79"/>
                          <a:cs typeface="Aharoni" panose="02010803020104030203" pitchFamily="2" charset="-79"/>
                        </a:rPr>
                        <a:t>16</a:t>
                      </a:r>
                    </a:p>
                  </a:txBody>
                  <a:tcPr anchor="ctr"/>
                </a:tc>
              </a:tr>
            </a:tbl>
          </a:graphicData>
        </a:graphic>
      </p:graphicFrame>
    </p:spTree>
    <p:extLst>
      <p:ext uri="{BB962C8B-B14F-4D97-AF65-F5344CB8AC3E}">
        <p14:creationId xmlns:p14="http://schemas.microsoft.com/office/powerpoint/2010/main" val="254028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20711"/>
            <a:ext cx="9144000" cy="6878709"/>
          </a:xfrm>
          <a:prstGeom prst="rect">
            <a:avLst/>
          </a:prstGeom>
        </p:spPr>
      </p:pic>
      <p:sp>
        <p:nvSpPr>
          <p:cNvPr id="2" name="Title 1"/>
          <p:cNvSpPr>
            <a:spLocks noGrp="1"/>
          </p:cNvSpPr>
          <p:nvPr>
            <p:ph type="title"/>
          </p:nvPr>
        </p:nvSpPr>
        <p:spPr/>
        <p:txBody>
          <a:bodyPr/>
          <a:lstStyle/>
          <a:p>
            <a:r>
              <a:rPr lang="en-NZ" dirty="0"/>
              <a:t>Aircraft Icing</a:t>
            </a:r>
          </a:p>
        </p:txBody>
      </p:sp>
    </p:spTree>
    <p:extLst>
      <p:ext uri="{BB962C8B-B14F-4D97-AF65-F5344CB8AC3E}">
        <p14:creationId xmlns:p14="http://schemas.microsoft.com/office/powerpoint/2010/main" val="160149431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Aircraft Icing – basic theory</a:t>
            </a:r>
            <a:endParaRPr lang="en-NZ" dirty="0"/>
          </a:p>
        </p:txBody>
      </p:sp>
      <p:sp>
        <p:nvSpPr>
          <p:cNvPr id="3" name="Content Placeholder 2"/>
          <p:cNvSpPr>
            <a:spLocks noGrp="1"/>
          </p:cNvSpPr>
          <p:nvPr>
            <p:ph idx="1"/>
          </p:nvPr>
        </p:nvSpPr>
        <p:spPr/>
        <p:txBody>
          <a:bodyPr/>
          <a:lstStyle/>
          <a:p>
            <a:pPr marL="342900" indent="-342900">
              <a:buFontTx/>
              <a:buChar char="-"/>
            </a:pPr>
            <a:r>
              <a:rPr lang="en-NZ" dirty="0" smtClean="0"/>
              <a:t>Without freezing nuclei, water can remain liquid when cooled to -40C.  It is common to find </a:t>
            </a:r>
            <a:r>
              <a:rPr lang="en-NZ" dirty="0" err="1" smtClean="0"/>
              <a:t>supercooled</a:t>
            </a:r>
            <a:r>
              <a:rPr lang="en-NZ" dirty="0" smtClean="0"/>
              <a:t> liquid water (SLW) at -20C in the atmosphere.</a:t>
            </a:r>
          </a:p>
          <a:p>
            <a:pPr marL="342900" indent="-342900">
              <a:buFontTx/>
              <a:buChar char="-"/>
            </a:pPr>
            <a:r>
              <a:rPr lang="en-NZ" dirty="0" smtClean="0"/>
              <a:t>Aircraft are such a nucleus. SLW in the atmosphere freezes on the aircraft.</a:t>
            </a:r>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240" y="2877078"/>
            <a:ext cx="4823520" cy="3617640"/>
          </a:xfrm>
          <a:prstGeom prst="rect">
            <a:avLst/>
          </a:prstGeom>
        </p:spPr>
      </p:pic>
    </p:spTree>
    <p:extLst>
      <p:ext uri="{BB962C8B-B14F-4D97-AF65-F5344CB8AC3E}">
        <p14:creationId xmlns:p14="http://schemas.microsoft.com/office/powerpoint/2010/main" val="1266596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Aircraft Icing – basic theory</a:t>
            </a:r>
          </a:p>
        </p:txBody>
      </p:sp>
      <p:sp>
        <p:nvSpPr>
          <p:cNvPr id="3" name="Content Placeholder 2"/>
          <p:cNvSpPr>
            <a:spLocks noGrp="1"/>
          </p:cNvSpPr>
          <p:nvPr>
            <p:ph idx="1"/>
          </p:nvPr>
        </p:nvSpPr>
        <p:spPr/>
        <p:txBody>
          <a:bodyPr/>
          <a:lstStyle/>
          <a:p>
            <a:r>
              <a:rPr lang="en-NZ" b="0" dirty="0" smtClean="0">
                <a:latin typeface="Cambria" panose="02040503050406030204" pitchFamily="18" charset="0"/>
              </a:rPr>
              <a:t>Aircraft icing is a function of :</a:t>
            </a:r>
          </a:p>
          <a:p>
            <a:pPr marL="342900" indent="-342900">
              <a:buFontTx/>
              <a:buChar char="-"/>
            </a:pPr>
            <a:endParaRPr lang="en-NZ" b="1" dirty="0" smtClean="0">
              <a:latin typeface="Cambria" panose="02040503050406030204" pitchFamily="18" charset="0"/>
            </a:endParaRPr>
          </a:p>
          <a:p>
            <a:pPr marL="342900" indent="-342900">
              <a:buFontTx/>
              <a:buChar char="-"/>
            </a:pPr>
            <a:r>
              <a:rPr lang="en-NZ" b="1" dirty="0" smtClean="0">
                <a:latin typeface="Cambria" panose="02040503050406030204" pitchFamily="18" charset="0"/>
              </a:rPr>
              <a:t>Moisture content</a:t>
            </a:r>
          </a:p>
          <a:p>
            <a:pPr marL="342900" indent="-342900">
              <a:buFontTx/>
              <a:buChar char="-"/>
            </a:pPr>
            <a:r>
              <a:rPr lang="en-NZ" b="1" dirty="0" smtClean="0">
                <a:latin typeface="Cambria" panose="02040503050406030204" pitchFamily="18" charset="0"/>
              </a:rPr>
              <a:t>Temperature</a:t>
            </a:r>
          </a:p>
          <a:p>
            <a:pPr marL="342900" indent="-342900">
              <a:buFontTx/>
              <a:buChar char="-"/>
            </a:pPr>
            <a:r>
              <a:rPr lang="en-NZ" b="1" dirty="0" smtClean="0">
                <a:latin typeface="Cambria" panose="02040503050406030204" pitchFamily="18" charset="0"/>
              </a:rPr>
              <a:t>Droplet phase</a:t>
            </a:r>
          </a:p>
          <a:p>
            <a:pPr marL="342900" indent="-342900">
              <a:buFontTx/>
              <a:buChar char="-"/>
            </a:pPr>
            <a:r>
              <a:rPr lang="en-NZ" b="1" dirty="0" smtClean="0">
                <a:latin typeface="Cambria" panose="02040503050406030204" pitchFamily="18" charset="0"/>
              </a:rPr>
              <a:t>Collection efficiency</a:t>
            </a:r>
          </a:p>
          <a:p>
            <a:pPr marL="342900" indent="-342900">
              <a:buFontTx/>
              <a:buChar char="-"/>
            </a:pPr>
            <a:r>
              <a:rPr lang="en-NZ" b="1" dirty="0" smtClean="0">
                <a:latin typeface="Cambria" panose="02040503050406030204" pitchFamily="18" charset="0"/>
              </a:rPr>
              <a:t>Collection rate</a:t>
            </a:r>
          </a:p>
          <a:p>
            <a:pPr marL="342900" indent="-342900">
              <a:buFontTx/>
              <a:buChar char="-"/>
            </a:pPr>
            <a:r>
              <a:rPr lang="en-NZ" dirty="0" smtClean="0">
                <a:latin typeface="Cambria" panose="02040503050406030204" pitchFamily="18" charset="0"/>
              </a:rPr>
              <a:t>Droplet size</a:t>
            </a:r>
          </a:p>
          <a:p>
            <a:pPr marL="342900" indent="-342900">
              <a:buFontTx/>
              <a:buChar char="-"/>
            </a:pPr>
            <a:r>
              <a:rPr lang="en-NZ" dirty="0" smtClean="0">
                <a:latin typeface="Cambria" panose="02040503050406030204" pitchFamily="18" charset="0"/>
              </a:rPr>
              <a:t>Upwards motion</a:t>
            </a:r>
          </a:p>
          <a:p>
            <a:endParaRPr lang="en-NZ" dirty="0"/>
          </a:p>
        </p:txBody>
      </p:sp>
    </p:spTree>
    <p:extLst>
      <p:ext uri="{BB962C8B-B14F-4D97-AF65-F5344CB8AC3E}">
        <p14:creationId xmlns:p14="http://schemas.microsoft.com/office/powerpoint/2010/main" val="45529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Aircraft Icing – </a:t>
            </a:r>
            <a:r>
              <a:rPr lang="en-NZ" dirty="0" smtClean="0"/>
              <a:t>Basic </a:t>
            </a:r>
            <a:r>
              <a:rPr lang="en-NZ" dirty="0"/>
              <a:t>theory</a:t>
            </a:r>
          </a:p>
        </p:txBody>
      </p:sp>
      <p:sp>
        <p:nvSpPr>
          <p:cNvPr id="3" name="Content Placeholder 2"/>
          <p:cNvSpPr>
            <a:spLocks noGrp="1"/>
          </p:cNvSpPr>
          <p:nvPr>
            <p:ph idx="1"/>
          </p:nvPr>
        </p:nvSpPr>
        <p:spPr/>
        <p:txBody>
          <a:bodyPr/>
          <a:lstStyle/>
          <a:p>
            <a:r>
              <a:rPr lang="en-NZ" dirty="0" smtClean="0"/>
              <a:t>Icing set-ups:</a:t>
            </a:r>
          </a:p>
          <a:p>
            <a:pPr marL="342900" indent="-342900">
              <a:buFontTx/>
              <a:buChar char="-"/>
            </a:pPr>
            <a:r>
              <a:rPr lang="en-NZ" dirty="0" smtClean="0"/>
              <a:t>Strong vertical motion:  CBs, TCUs, orographic lifting</a:t>
            </a:r>
          </a:p>
          <a:p>
            <a:pPr marL="342900" indent="-342900">
              <a:buFontTx/>
              <a:buChar char="-"/>
            </a:pPr>
            <a:r>
              <a:rPr lang="en-NZ" dirty="0" smtClean="0"/>
              <a:t>High moisture content: Warm conveyors</a:t>
            </a:r>
          </a:p>
          <a:p>
            <a:pPr marL="342900" indent="-342900">
              <a:buFontTx/>
              <a:buChar char="-"/>
            </a:pPr>
            <a:r>
              <a:rPr lang="en-NZ" dirty="0" err="1" smtClean="0"/>
              <a:t>Untrapped</a:t>
            </a:r>
            <a:r>
              <a:rPr lang="en-NZ" dirty="0" smtClean="0"/>
              <a:t> mountain wave cloud</a:t>
            </a:r>
          </a:p>
          <a:p>
            <a:pPr marL="342900" indent="-342900">
              <a:buFontTx/>
              <a:buChar char="-"/>
            </a:pPr>
            <a:endParaRPr lang="en-NZ"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89684" y="3460306"/>
            <a:ext cx="2702396" cy="2082592"/>
          </a:xfrm>
          <a:prstGeom prst="rect">
            <a:avLst/>
          </a:prstGeom>
          <a:noFill/>
          <a:ln>
            <a:noFill/>
          </a:ln>
          <a:effectLst>
            <a:glow rad="127000">
              <a:schemeClr val="accent1">
                <a:alpha val="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504" y="3382415"/>
            <a:ext cx="237744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www.metvuw.com/photoofday/20111118-Wynston-Cooper.Nor-west_Arch,_Lake_Pukaki_MG_00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390899"/>
            <a:ext cx="3744416" cy="22214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554" y="2920750"/>
            <a:ext cx="3168352" cy="400110"/>
          </a:xfrm>
          <a:prstGeom prst="rect">
            <a:avLst/>
          </a:prstGeom>
          <a:noFill/>
        </p:spPr>
        <p:txBody>
          <a:bodyPr wrap="square" rtlCol="0">
            <a:spAutoFit/>
          </a:bodyPr>
          <a:lstStyle/>
          <a:p>
            <a:r>
              <a:rPr lang="en-NZ" sz="2000" dirty="0" smtClean="0"/>
              <a:t>IR satellite imagery</a:t>
            </a:r>
            <a:endParaRPr lang="en-NZ" sz="2000" dirty="0"/>
          </a:p>
        </p:txBody>
      </p:sp>
    </p:spTree>
    <p:extLst>
      <p:ext uri="{BB962C8B-B14F-4D97-AF65-F5344CB8AC3E}">
        <p14:creationId xmlns:p14="http://schemas.microsoft.com/office/powerpoint/2010/main" val="3503956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Icing – satellite indicators</a:t>
            </a:r>
            <a:endParaRPr lang="en-NZ" dirty="0"/>
          </a:p>
        </p:txBody>
      </p:sp>
      <p:sp>
        <p:nvSpPr>
          <p:cNvPr id="3" name="Content Placeholder 2"/>
          <p:cNvSpPr>
            <a:spLocks noGrp="1"/>
          </p:cNvSpPr>
          <p:nvPr>
            <p:ph idx="1"/>
          </p:nvPr>
        </p:nvSpPr>
        <p:spPr/>
        <p:txBody>
          <a:bodyPr/>
          <a:lstStyle/>
          <a:p>
            <a:r>
              <a:rPr lang="en-NZ" dirty="0" smtClean="0"/>
              <a:t>Channel differencing (BTD) methods:</a:t>
            </a:r>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r>
              <a:rPr lang="en-NZ" dirty="0" smtClean="0"/>
              <a:t>Commonly </a:t>
            </a:r>
            <a:r>
              <a:rPr lang="en-NZ" dirty="0"/>
              <a:t>used </a:t>
            </a:r>
            <a:r>
              <a:rPr lang="en-NZ" dirty="0" smtClean="0"/>
              <a:t>3.7µm </a:t>
            </a:r>
            <a:r>
              <a:rPr lang="en-NZ" dirty="0"/>
              <a:t>- </a:t>
            </a:r>
            <a:r>
              <a:rPr lang="en-NZ" dirty="0" smtClean="0"/>
              <a:t>11µm (Ch2 – Ch4) &lt; 0 for fog actually showing liquid water clouds.  </a:t>
            </a:r>
          </a:p>
          <a:p>
            <a:r>
              <a:rPr lang="en-NZ" dirty="0" smtClean="0"/>
              <a:t>If a cloud is liquid, colder than -3C, and deep then it is an icing risk.</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02" y="1628800"/>
            <a:ext cx="6044997" cy="326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12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Icing - NWP</a:t>
            </a:r>
            <a:endParaRPr lang="en-NZ" dirty="0"/>
          </a:p>
        </p:txBody>
      </p:sp>
      <p:sp>
        <p:nvSpPr>
          <p:cNvPr id="3" name="Content Placeholder 2"/>
          <p:cNvSpPr>
            <a:spLocks noGrp="1"/>
          </p:cNvSpPr>
          <p:nvPr>
            <p:ph idx="1"/>
          </p:nvPr>
        </p:nvSpPr>
        <p:spPr/>
        <p:txBody>
          <a:bodyPr/>
          <a:lstStyle/>
          <a:p>
            <a:endParaRPr lang="en-NZ" dirty="0" smtClean="0"/>
          </a:p>
          <a:p>
            <a:endParaRPr lang="en-NZ" dirty="0" smtClean="0"/>
          </a:p>
          <a:p>
            <a:endParaRPr lang="en-NZ" dirty="0"/>
          </a:p>
          <a:p>
            <a:endParaRPr lang="en-NZ" dirty="0" smtClean="0"/>
          </a:p>
          <a:p>
            <a:endParaRPr lang="en-NZ" dirty="0"/>
          </a:p>
          <a:p>
            <a:endParaRPr lang="en-NZ" dirty="0" smtClean="0"/>
          </a:p>
          <a:p>
            <a:endParaRPr lang="en-AU" altLang="en-US" sz="1100" dirty="0" smtClean="0">
              <a:solidFill>
                <a:srgbClr val="000000"/>
              </a:solidFill>
            </a:endParaRPr>
          </a:p>
          <a:p>
            <a:r>
              <a:rPr lang="en-AU" altLang="en-US" sz="1800" dirty="0" smtClean="0">
                <a:solidFill>
                  <a:srgbClr val="000000"/>
                </a:solidFill>
              </a:rPr>
              <a:t>Two </a:t>
            </a:r>
            <a:r>
              <a:rPr lang="en-AU" altLang="en-US" sz="1800" dirty="0">
                <a:solidFill>
                  <a:srgbClr val="000000"/>
                </a:solidFill>
              </a:rPr>
              <a:t>examples of actual LWC </a:t>
            </a:r>
            <a:r>
              <a:rPr lang="en-AU" altLang="en-US" sz="1800" dirty="0" smtClean="0">
                <a:solidFill>
                  <a:srgbClr val="000000"/>
                </a:solidFill>
              </a:rPr>
              <a:t>variations </a:t>
            </a:r>
            <a:r>
              <a:rPr lang="en-AU" altLang="en-US" sz="1800" dirty="0">
                <a:solidFill>
                  <a:srgbClr val="000000"/>
                </a:solidFill>
              </a:rPr>
              <a:t>along a horizontal </a:t>
            </a:r>
            <a:r>
              <a:rPr lang="en-AU" altLang="en-US" sz="1800" dirty="0" smtClean="0">
                <a:solidFill>
                  <a:srgbClr val="000000"/>
                </a:solidFill>
              </a:rPr>
              <a:t>flight </a:t>
            </a:r>
            <a:r>
              <a:rPr lang="en-AU" altLang="en-US" sz="1800" dirty="0">
                <a:solidFill>
                  <a:srgbClr val="000000"/>
                </a:solidFill>
              </a:rPr>
              <a:t>path in </a:t>
            </a:r>
            <a:r>
              <a:rPr lang="en-AU" altLang="en-US" sz="1800" dirty="0" err="1">
                <a:solidFill>
                  <a:srgbClr val="000000"/>
                </a:solidFill>
              </a:rPr>
              <a:t>stratiform</a:t>
            </a:r>
            <a:r>
              <a:rPr lang="en-AU" altLang="en-US" sz="1800" dirty="0">
                <a:solidFill>
                  <a:srgbClr val="000000"/>
                </a:solidFill>
              </a:rPr>
              <a:t> </a:t>
            </a:r>
            <a:r>
              <a:rPr lang="en-AU" altLang="en-US" sz="1800" dirty="0" smtClean="0">
                <a:solidFill>
                  <a:srgbClr val="000000"/>
                </a:solidFill>
              </a:rPr>
              <a:t>clouds from </a:t>
            </a:r>
            <a:r>
              <a:rPr lang="en-AU" altLang="en-US" sz="1800" dirty="0">
                <a:solidFill>
                  <a:srgbClr val="000000"/>
                </a:solidFill>
              </a:rPr>
              <a:t>Comet Module "Icing </a:t>
            </a:r>
            <a:r>
              <a:rPr lang="en-AU" altLang="en-US" sz="1800" dirty="0" smtClean="0">
                <a:solidFill>
                  <a:srgbClr val="000000"/>
                </a:solidFill>
              </a:rPr>
              <a:t>Type and </a:t>
            </a:r>
            <a:r>
              <a:rPr lang="en-AU" altLang="en-US" sz="1800" dirty="0">
                <a:solidFill>
                  <a:srgbClr val="000000"/>
                </a:solidFill>
              </a:rPr>
              <a:t>Severity</a:t>
            </a:r>
            <a:r>
              <a:rPr lang="en-AU" altLang="en-US" sz="1800" dirty="0" smtClean="0">
                <a:solidFill>
                  <a:srgbClr val="000000"/>
                </a:solidFill>
              </a:rPr>
              <a:t>" </a:t>
            </a:r>
          </a:p>
          <a:p>
            <a:endParaRPr lang="en-AU" altLang="en-US" sz="1100" dirty="0">
              <a:solidFill>
                <a:srgbClr val="000000"/>
              </a:solidFill>
            </a:endParaRPr>
          </a:p>
          <a:p>
            <a:endParaRPr lang="en-AU" altLang="en-US" sz="1100" dirty="0">
              <a:solidFill>
                <a:srgbClr val="000000"/>
              </a:solidFill>
            </a:endParaRPr>
          </a:p>
          <a:p>
            <a:r>
              <a:rPr lang="en-AU" altLang="en-US" sz="1800" dirty="0" smtClean="0">
                <a:solidFill>
                  <a:srgbClr val="000000"/>
                </a:solidFill>
              </a:rPr>
              <a:t>Just like CAT, icing not explicitly resolved in NWP.</a:t>
            </a:r>
          </a:p>
          <a:p>
            <a:r>
              <a:rPr lang="en-AU" altLang="en-US" sz="1800" dirty="0" smtClean="0">
                <a:solidFill>
                  <a:srgbClr val="000000"/>
                </a:solidFill>
              </a:rPr>
              <a:t>All we can forecast is areas of high icing probability from NWP fields.</a:t>
            </a:r>
          </a:p>
          <a:p>
            <a:r>
              <a:rPr lang="en-AU" altLang="en-US" sz="1800" dirty="0" smtClean="0">
                <a:solidFill>
                  <a:srgbClr val="000000"/>
                </a:solidFill>
              </a:rPr>
              <a:t>Deeper moisture more likely to contain icing.</a:t>
            </a:r>
            <a:endParaRPr lang="en-AU" altLang="en-US" sz="1800" dirty="0">
              <a:solidFill>
                <a:srgbClr val="000000"/>
              </a:solidFill>
            </a:endParaRPr>
          </a:p>
          <a:p>
            <a:endParaRPr lang="en-NZ" dirty="0"/>
          </a:p>
        </p:txBody>
      </p:sp>
      <p:pic>
        <p:nvPicPr>
          <p:cNvPr id="4" name="Picture 9" descr="lwcd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96752"/>
            <a:ext cx="51816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07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Icing - NWP</a:t>
            </a:r>
            <a:endParaRPr lang="en-NZ" dirty="0"/>
          </a:p>
        </p:txBody>
      </p:sp>
      <p:sp>
        <p:nvSpPr>
          <p:cNvPr id="3" name="Content Placeholder 2"/>
          <p:cNvSpPr>
            <a:spLocks noGrp="1"/>
          </p:cNvSpPr>
          <p:nvPr>
            <p:ph idx="1"/>
          </p:nvPr>
        </p:nvSpPr>
        <p:spPr/>
        <p:txBody>
          <a:bodyPr/>
          <a:lstStyle/>
          <a:p>
            <a:r>
              <a:rPr lang="en-NZ" dirty="0" smtClean="0"/>
              <a:t>Indicators:</a:t>
            </a:r>
          </a:p>
          <a:p>
            <a:pPr marL="342900" indent="-342900">
              <a:buFontTx/>
              <a:buChar char="-"/>
            </a:pPr>
            <a:r>
              <a:rPr lang="en-NZ" dirty="0" smtClean="0"/>
              <a:t>Depth of moisture between 0 and -20C</a:t>
            </a:r>
          </a:p>
          <a:p>
            <a:pPr marL="342900" indent="-342900">
              <a:buFontTx/>
              <a:buChar char="-"/>
            </a:pPr>
            <a:r>
              <a:rPr lang="en-NZ" dirty="0" smtClean="0"/>
              <a:t>Strong upwards motion</a:t>
            </a:r>
          </a:p>
          <a:p>
            <a:r>
              <a:rPr lang="en-NZ" dirty="0" smtClean="0"/>
              <a:t>Some combined NWP indices exist</a:t>
            </a:r>
          </a:p>
          <a:p>
            <a:r>
              <a:rPr lang="en-NZ" dirty="0" smtClean="0"/>
              <a:t>1951 – -8D index (Moisture and temperature, T </a:t>
            </a:r>
            <a:r>
              <a:rPr lang="en-NZ" dirty="0" smtClean="0"/>
              <a:t>&lt; </a:t>
            </a:r>
            <a:r>
              <a:rPr lang="en-NZ" dirty="0" smtClean="0"/>
              <a:t>-8(T-T</a:t>
            </a:r>
            <a:r>
              <a:rPr lang="en-NZ" baseline="-25000" dirty="0" smtClean="0"/>
              <a:t>d</a:t>
            </a:r>
            <a:r>
              <a:rPr lang="en-NZ" dirty="0" smtClean="0"/>
              <a:t>))</a:t>
            </a:r>
          </a:p>
          <a:p>
            <a:r>
              <a:rPr lang="en-NZ" dirty="0" smtClean="0"/>
              <a:t>1990 – Swedish Index A (moisture content)</a:t>
            </a:r>
          </a:p>
          <a:p>
            <a:r>
              <a:rPr lang="en-NZ" dirty="0" smtClean="0"/>
              <a:t>1999 – Swedish Index B (moisture and upwards motion)</a:t>
            </a:r>
          </a:p>
          <a:p>
            <a:endParaRPr lang="en-NZ" dirty="0" smtClean="0"/>
          </a:p>
          <a:p>
            <a:r>
              <a:rPr lang="en-NZ" dirty="0" smtClean="0"/>
              <a:t>But RH, temperature and upwards motion work OK individually as long as you think in 3 dimensions.</a:t>
            </a:r>
          </a:p>
          <a:p>
            <a:r>
              <a:rPr lang="en-NZ" dirty="0" smtClean="0"/>
              <a:t>	</a:t>
            </a:r>
          </a:p>
          <a:p>
            <a:endParaRPr lang="en-NZ" dirty="0" smtClean="0"/>
          </a:p>
          <a:p>
            <a:endParaRPr lang="en-NZ" dirty="0" smtClean="0"/>
          </a:p>
        </p:txBody>
      </p:sp>
    </p:spTree>
    <p:extLst>
      <p:ext uri="{BB962C8B-B14F-4D97-AF65-F5344CB8AC3E}">
        <p14:creationId xmlns:p14="http://schemas.microsoft.com/office/powerpoint/2010/main" val="291089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Icing - NWP</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504" y="1052736"/>
            <a:ext cx="4464496" cy="278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60" y="1308472"/>
            <a:ext cx="3751484" cy="465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699" y="1645997"/>
            <a:ext cx="3522762" cy="281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612712" y="3840480"/>
            <a:ext cx="2430931" cy="2498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bwMode="auto">
          <a:xfrm rot="13891798">
            <a:off x="6489278" y="3515106"/>
            <a:ext cx="1051596" cy="270474"/>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TextBox 7"/>
          <p:cNvSpPr txBox="1"/>
          <p:nvPr/>
        </p:nvSpPr>
        <p:spPr>
          <a:xfrm>
            <a:off x="655220" y="5877272"/>
            <a:ext cx="3816424" cy="461665"/>
          </a:xfrm>
          <a:prstGeom prst="rect">
            <a:avLst/>
          </a:prstGeom>
          <a:noFill/>
        </p:spPr>
        <p:txBody>
          <a:bodyPr wrap="square" rtlCol="0">
            <a:spAutoFit/>
          </a:bodyPr>
          <a:lstStyle/>
          <a:p>
            <a:r>
              <a:rPr lang="en-NZ" dirty="0" smtClean="0"/>
              <a:t>Domestic -8D guidance</a:t>
            </a:r>
            <a:endParaRPr lang="en-NZ" dirty="0"/>
          </a:p>
        </p:txBody>
      </p:sp>
      <p:sp>
        <p:nvSpPr>
          <p:cNvPr id="9" name="TextBox 8"/>
          <p:cNvSpPr txBox="1"/>
          <p:nvPr/>
        </p:nvSpPr>
        <p:spPr>
          <a:xfrm>
            <a:off x="4795167" y="846807"/>
            <a:ext cx="3816424" cy="830997"/>
          </a:xfrm>
          <a:prstGeom prst="rect">
            <a:avLst/>
          </a:prstGeom>
          <a:noFill/>
        </p:spPr>
        <p:txBody>
          <a:bodyPr wrap="square" rtlCol="0">
            <a:spAutoFit/>
          </a:bodyPr>
          <a:lstStyle/>
          <a:p>
            <a:r>
              <a:rPr lang="en-NZ" dirty="0" smtClean="0"/>
              <a:t>International -8D guidance</a:t>
            </a:r>
          </a:p>
          <a:p>
            <a:r>
              <a:rPr lang="en-NZ" dirty="0"/>
              <a:t>a</a:t>
            </a:r>
            <a:r>
              <a:rPr lang="en-NZ" dirty="0" smtClean="0"/>
              <a:t>t multiple levels</a:t>
            </a:r>
            <a:endParaRPr lang="en-NZ" dirty="0"/>
          </a:p>
        </p:txBody>
      </p:sp>
      <p:sp>
        <p:nvSpPr>
          <p:cNvPr id="10" name="TextBox 9"/>
          <p:cNvSpPr txBox="1"/>
          <p:nvPr/>
        </p:nvSpPr>
        <p:spPr>
          <a:xfrm>
            <a:off x="7477936" y="4146139"/>
            <a:ext cx="1605814" cy="646331"/>
          </a:xfrm>
          <a:prstGeom prst="rect">
            <a:avLst/>
          </a:prstGeom>
          <a:solidFill>
            <a:schemeClr val="bg1">
              <a:alpha val="63000"/>
            </a:schemeClr>
          </a:solidFill>
        </p:spPr>
        <p:txBody>
          <a:bodyPr wrap="square" rtlCol="0">
            <a:spAutoFit/>
          </a:bodyPr>
          <a:lstStyle/>
          <a:p>
            <a:pPr algn="r"/>
            <a:r>
              <a:rPr lang="en-NZ" sz="1800" dirty="0" err="1" smtClean="0"/>
              <a:t>Tephigram</a:t>
            </a:r>
            <a:endParaRPr lang="en-NZ" sz="1800" dirty="0" smtClean="0"/>
          </a:p>
          <a:p>
            <a:pPr algn="r"/>
            <a:r>
              <a:rPr lang="en-NZ" sz="1800" dirty="0"/>
              <a:t>w</a:t>
            </a:r>
            <a:r>
              <a:rPr lang="en-NZ" sz="1800" dirty="0" smtClean="0"/>
              <a:t>ith -8D line</a:t>
            </a:r>
            <a:endParaRPr lang="en-NZ" sz="1800" dirty="0"/>
          </a:p>
        </p:txBody>
      </p:sp>
    </p:spTree>
    <p:extLst>
      <p:ext uri="{BB962C8B-B14F-4D97-AF65-F5344CB8AC3E}">
        <p14:creationId xmlns:p14="http://schemas.microsoft.com/office/powerpoint/2010/main" val="96373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Icing Forecasting </a:t>
            </a:r>
            <a:r>
              <a:rPr lang="en-NZ" dirty="0"/>
              <a:t>S</a:t>
            </a:r>
            <a:r>
              <a:rPr lang="en-NZ" dirty="0" smtClean="0"/>
              <a:t>ummary</a:t>
            </a:r>
            <a:endParaRPr lang="en-NZ" dirty="0"/>
          </a:p>
        </p:txBody>
      </p:sp>
      <p:sp>
        <p:nvSpPr>
          <p:cNvPr id="3" name="Content Placeholder 2"/>
          <p:cNvSpPr>
            <a:spLocks noGrp="1"/>
          </p:cNvSpPr>
          <p:nvPr>
            <p:ph idx="1"/>
          </p:nvPr>
        </p:nvSpPr>
        <p:spPr/>
        <p:txBody>
          <a:bodyPr/>
          <a:lstStyle/>
          <a:p>
            <a:r>
              <a:rPr lang="en-NZ" dirty="0" smtClean="0"/>
              <a:t>Satellite imagery useful for:</a:t>
            </a:r>
          </a:p>
          <a:p>
            <a:pPr marL="342900" indent="-342900">
              <a:buFontTx/>
              <a:buChar char="-"/>
            </a:pPr>
            <a:r>
              <a:rPr lang="en-NZ" dirty="0" smtClean="0"/>
              <a:t>Cloud top phase</a:t>
            </a:r>
          </a:p>
          <a:p>
            <a:pPr marL="342900" indent="-342900">
              <a:buFontTx/>
              <a:buChar char="-"/>
            </a:pPr>
            <a:r>
              <a:rPr lang="en-NZ" dirty="0" smtClean="0"/>
              <a:t>Cloud top temperature</a:t>
            </a:r>
          </a:p>
          <a:p>
            <a:r>
              <a:rPr lang="en-NZ" dirty="0" smtClean="0"/>
              <a:t>Be careful that liquid water isn’t hidden by ice</a:t>
            </a:r>
          </a:p>
          <a:p>
            <a:endParaRPr lang="en-NZ" dirty="0"/>
          </a:p>
          <a:p>
            <a:r>
              <a:rPr lang="en-NZ" dirty="0" smtClean="0"/>
              <a:t>NWP information:</a:t>
            </a:r>
          </a:p>
          <a:p>
            <a:pPr marL="342900" indent="-342900">
              <a:buFontTx/>
              <a:buChar char="-"/>
            </a:pPr>
            <a:r>
              <a:rPr lang="en-NZ" dirty="0" smtClean="0"/>
              <a:t>Temperature</a:t>
            </a:r>
          </a:p>
          <a:p>
            <a:pPr marL="342900" indent="-342900">
              <a:buFontTx/>
              <a:buChar char="-"/>
            </a:pPr>
            <a:r>
              <a:rPr lang="en-NZ" dirty="0" smtClean="0"/>
              <a:t>Moisture content (RH)</a:t>
            </a:r>
          </a:p>
          <a:p>
            <a:pPr marL="342900" indent="-342900">
              <a:buFontTx/>
              <a:buChar char="-"/>
            </a:pPr>
            <a:r>
              <a:rPr lang="en-NZ" dirty="0" smtClean="0"/>
              <a:t>Upwards motion</a:t>
            </a:r>
          </a:p>
          <a:p>
            <a:endParaRPr lang="en-NZ" dirty="0"/>
          </a:p>
          <a:p>
            <a:r>
              <a:rPr lang="en-NZ" dirty="0" smtClean="0"/>
              <a:t>NWP useful, but think in three dimensions.</a:t>
            </a:r>
          </a:p>
        </p:txBody>
      </p:sp>
    </p:spTree>
    <p:extLst>
      <p:ext uri="{BB962C8B-B14F-4D97-AF65-F5344CB8AC3E}">
        <p14:creationId xmlns:p14="http://schemas.microsoft.com/office/powerpoint/2010/main" val="3935852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
        <p:nvSpPr>
          <p:cNvPr id="4" name="AutoShape 4" descr="data:image/jpeg;base64,/9j/4AAQSkZJRgABAQAAAQABAAD/2wCEAAkGBxQTEhUUExQVFhUXGBwYGBcYGRwdFxcXFxgcHRgXGhwaHCggHBolHBcXIjEiJSksLi4uGh8zODMsNygtLisBCgoKDg0OFxAQGiwkHyQsLCwsLCwsLCwsLCwsLCwsLCwsLCwsLCwsLCwsLCwsLCwsLCwsLCwsLCwsLCwsLCwsLP/AABEIALEBHAMBIgACEQEDEQH/xAAcAAABBQEBAQAAAAAAAAAAAAAEAgMFBgcAAQj/xABDEAACAQIEAwUEBwYEBgMBAAABAhEAAwQSITEFQVEGEyJhcTKBkaEUQlKxwdHwByMzcuHxFWKCkhY0Q3OisoOTsyT/xAAXAQEBAQEAAAAAAAAAAAAAAAAAAQID/8QAHBEBAQEBAAMBAQAAAAAAAAAAABEBIQISMVFB/9oADAMBAAIRAxEAPwDDor2Ke7nSu7k1qJTRWlohpxLJpxUqxN141uRTQSpG3b0rw4fWqzQtvDzRaYWn7VipCzh6ABMPRdrCVK4PhjOQFUknYASfhVhw/ZS/4ZtlZEgt4RHnO3pvUq5ioDBU6MGa0bh/YbPIa6qnkApb47Rt505e7DELK3FZvs5SAR1B9/MVm416s3GG8qdSwYq7f8I3TIVVaN4ZdPI671E4vhTIxVhBG4osRCWacFs1L4Dgz3DCLtEnZV8yTtV04T2XtWgCxV7nKNQPRSCPeRv0qVcxRuG8FvXp7u2zAbkbDyk6VMYXsbimn93lj7TKJ9Nf6Vccbw43dT3i5fsXCAR6DQbcoqMHEe4cC82ItKfrs4a3P2SMvhOs6dOdKsVm52cxKmDZuH0UsPisikYrgt62uZ7TqOpUx8eXvrSrHFBkBzEqRIcCCR1AjXSDUjauEpKtmkaE+fI9alSMYRSOVOJWoYzhll5W7bRmne2sPr1iNY6yKh8Z2LETZck8kcAE+jbfKrSKYoPKisHhSDNEvw5laCCCNCCNaKs2T0pSOSaetoad7o9DXZIpSFKQK9VRvXW0J3/X6/GnRboGiK8zDpTzCKYdaBl7y7R8aRM6jSadNtaU1sUAr2qQLWm1G5fnShZoiHex5Un6L1/XzqVfDxXhs1aMICaU4tmnxap1bNbcgwSl27NFrh6UtqgRZs0S2G8qcw9iKk7OGkRFRqI7D4ap3hXDAxEmBzPSKk+CcGQ+K62ROukkjkJPn7qnb7WgO6w6ZizBSy6tl0zNvIgdBE1ndb8fEwjsrJZwVrMSDnuFSCAN5eNJiAP70/i+EYt0LMFLSIRHYGCw9psuUrrtIMUvD8Tw+FgC01rWShOv85kzMDWPeKT2l7XYbu/3Zy3GjxgMY8QIJ1GbQkxzrDp8P4rD8QRVi3addMxQmFXy0nTXVRUxhsVigFI7u8rDcH2ftDQeIbax6gVVeGccxl7wI6giDnuSq5dJIABYnaY0E70bd7Q3cM475SyhgGvfVzagqOQOvvoLC+PS8XFuEvKNVIADGNASYEz6b70Dj2uXJt3bBQ7qdNhuwOYiNpAqn4/tgljENfkgOIUjchToDp0jflNT3DO0dzG2CtsfvSPDGwPnOmXQSPnRHtvE22mzbklT4gIEH7THmYB8P4Uq1xI28zoRlByjUSQg0XU+c79aC4HwC+H/AHpCZTLltiddUg8hG/51KcR7K2b9pV70hVeQ6pMtI6GYJ8/fVAF/tTcjOp5mUTxbT4mgHr8qIwfHUxdtkvW4QmCWk5uZgMpEQCDtR9vAW7YKi4HZTDZ/Cd5gHNC+mk9aiU4fcslnLKoknSJyzoB7o5E+Z3qKkeA22AYvdFq2DFoMAHA5Ej5a76VaMJetxo2cxMg9ay/D4kNck3C/2ljQdC3MwZ2IqWbE2i6qjIhEAFD4jOuYbCPnvvQi9NhbeYuGhyZJYTPQeQHyoR+OIrFbmYalQGGhI3gjT3moW5xC9hzmuHwRpEBT85nb40TxPC2cXbLkMjEDxKTroNTE6iOkxRInL6LfXLvzQncHmpmq9xC8tgxkZm6DSPedz5CvOCnEWs4YNcRIyjKSTGgKkSD/ACyDBPpQXaxPHF627pJyNBGXRSIKsDGvUeyfOhBNrtFh2nwMY9oifCRuG8xGsbc6Pw2Lw9wCHUdDmU69IB6edVvE8QaxbRxgGcQBmyqyxEEkoS24+sTPWl4TtCbTFbuGSxaJzLARSWzCDA9nc6nWelBZ/oOkqcw6imjhjQWM4wl02yrXbf1wywmePqksPEdo3JB+E2nGLeUFsyTADOInl8dRpFCI57WlDtZqYtXUuSD7WwmA2++hg/AGg71iJoiLe1rpSUtnrRjr5Uju/KrQ1at667mn2AH41yr8aTdPSg4IK42xXqUliR191EYgLelOosV0U8q11ciQPKnbdunEXyo3DYeouYbs2vKpXA29dq8s2KlcBhtRpUagPj02xaKkjYH0k5iPLxe+oFOPXcPfQrfdkzBWQgL4ToGZlMGJ3gc6t/HMBbeGcM9xAXFsERpqD1Cjp151VeM9jMRfdGVRbVvaZmgIk+0+u+2g1NYdAPaLiFy/fFtJDOQupPhUDWftDnR9vhQwbC5dZr1xWBVYGXMNpBJBBHwPpTXHOzzWra2k/evaUnvFkZjmJhDGpE7coiaDxy5AhTvGBVT49zOs+u1KRbn7W9/b/eqRbWJgkm2cwhlmSDE+UHahuGccV1azcY3bcTbRx4CN4nl10OmlVDE3JADBrWYT61oXYvhVprGdl7y0PCFIJOpE+FdSJ+fxpCs7xXDkuOWWRGmQk5TB3Bnb5a1oXYG2BhZsDIx+vvBMllUE+0DpI6ajU1Bdtuz9tL8YYtBTvGtscptMCRCFtSpgmCZEb66AWu0TWbVhFL25QKI10kSd9ATmOmo+5EsXDiHakvh3BV5RiA6sMxj6rFhOonUeo00qu4HtMcWe67wYcR4WYGAQNFQKdT79udB8Uwtp98TnckgBYCAH3ggnU+/zqo8QTI0chrOwkc/nVib5a2Kz2xu2h3JQXWA0ctKEa7n852O9AcW4iW5ZUCayVIVp+rHiIInU9daovZoXL0J3yICJzPPh5RofP3Ufc7L8TzEhWdDIz6hSBz85jlNT1X2DXMQHytac94xylYAUCZ9o7yB8aRcxN9ShYmUMLG66zINR/F8JetN4reRkIO2g316EEiNTXtnFvuwbXy0+7pVzGN1asb2ka6tsFHOWDmYzA1BHvmp/hvaVkXMR4Y8KQDm3kDlsefl78+t3bhGXLCEb7kqdI6CmMbxbELAUMqT4Tl9qNx6a09VzzbYONZPEVDdQDoqnQCQddTGXXXapTB417z5UNtrBEOjghpnKy5Y1Hn6iBWLcK7XlEy3bK3G+spEAgkQT8iOek71JWeN27b2zh7lzK0u6uxORydlP1hrpOojnNZmt3Gt47hhVHFsBEj2RsfCQUjMIB0IM6eVUvG9yzZrL3BcCCUtqzpEkewNm5EyRp76Gx3a+4tlwHYjMQSfLntyAPlzp/sreFy1+5uWrLmS5Klix1hva5k9OZoIzD8FxS3B3yMV3UAKRlBlQvnsCPTpVi4dxg24tnD3Qk6IUnxayRKzEdYI1qLx2KuITaxFxWAMi5ZJ9rUkmYCysgiDvTOC7Q2rRPdtCa6BmLFiPadjqfIbD7guo4jhsSLbF2BUzFt1lgdDJABIEVL4trcLE5SQoYHNrE68wOUmsp/40UMH7lFuEjM6AaiROcHeQDrrvVmx3Gg9ubZDG4NlB8TqREDfNBOvMDlQWm7Yg6QfOmclOJoigiIUadNNqR3lQMt502B76W90bUlWmilqvlXh99K0pIeP7URiyW6KtWKctJRdpa6uUNWrFSNizXWkFGWkFStQ7hrNSGKxSYe0zk+ICRpov+Y9R+poWwBRV/CKf3urFBIQnwGOccyKmrgS32wNtZIyvcManQMYyyOWaRMflQmI42GeBetgLJ3YtoNQq7bmdekTpUbxniVq8/d38PmVtmt+G5mMROWSQTGlKxHDLGAUvq0qMymXyqu4JWBrI8p0rLdO4niAdzbxSlAuqzGRwAIVfPeRIMaaVDcJupeF5zItW3IQAjUdMpMLC7GenSiX7TW7jZAtu5b0K51JBMSR4vCWEAjpOwpjG2rXcvkK22JL5F9ksR1OxCjYdKQp3jeLwVy2yupL5AUYPDqYhTHwn1O1V7s5xO/h3kM0CdAeU9JjfnQ964bYU3D3guCcoGqtA1HXXQ0/ZcWh3kNqNM3Pz5861jG3+Du1Had8YEFsMrLmLMdCc0SN5gR8SarlnEZIV/jvA/U/Gpe24KLzZ28Gh3J8Q228qJudnUAJuuSRpI0Gg230HmatzDfHUPgsWpaFOU/aMAQOk+X305hn73MDqYMees/o86GvYZQ2kFeoBg6bbeU17YfK2nONOQ+NVz3hoWSnIgg9YjWp3D9scVaRUS+QgA0iSANhy5eXKh8S4zKeog/Z309+v6ihsTglG6766dPX0qRqprB9t8QCC90vrs7GCDyIGgoTiPF3vNmZVX+UnXz1k/wBqhBhBIgiCdtjFPhobUjTb9deVJ+Jf1Kf4uIAkE7SCdBz5Ui/xcRC6mZ2BGY/D9GgrqAgFgJPL122oNrbTBjKDPlPmapXl61duHM25G22nu060VhJAUldQTA6k9fhRuAUgxzIkbaef9KZxxIHhMAMJMezO0dfQUT6exXGyLDIxBdpAAI8IIAJ8tNI/vUfwjixtgjqBBG+n9qbvYZe68ElgdTGmtCtckgEaD9RrSNVdrfaYd0baqoJIBERuY39NdOYFQNye8KnQzoP8tDyutydAPZ2Ek6e6lFC91XmAduq5dIPnB+dIVLjAyUJ8MeEj8T7hVp7AcNv4jE99nVFstKjeVmCFWeY3blNV3HkvacmFKagjUEAwZ05gz8+VecH4k9k50dkbNyIiCPu0G+lJwvW63Woe4aD7PcW+k2Q7CGHhbbUge0I2npR5I5Vy11BupM60LcVhzFH3mjlQ6NJEioQwL/U0sX1+03wp25YXU6UlLK8gI9Kozy3You3h6Kt4ejLOHNbYB2cPRNuyelSNnCUUuGqKAs4Xyo9MLKlTIDCNN9aKt4fyoju/Ko0zzjPYK5lzWbhdkMqvssIMiNSCZg8qqfEOIX0D2rwKsdHBMCYgNBGsaae8VuCIahu13ZZcbajRbqg5WygzporGJyz8KZv6m5+Md4bjLItMj25aZLGdfskAaAj010ob6S85VLFftQCdeX9/lUlxPs9iMKy9+mQHZoDSBufASBqRAOtQd+6ofQOT5EAQfIa/GtudFLYbvAyxMxLnMRHvn9cqm8RgmuKE8IVue+vURoAIqHsWbblixZJEqApEQOoB0061I4FruSbWQEDUlyQR/KAJn41NdfCHLQ7rMUhgDoxB0g76mJP5Um/iruIIQmF0Gg8C6RrJ8TU/Y4ozoLYts50AJWLayNTBM/ACkYe6bINtTnzA5mmADpsTvz0G0Vlv6BGDATTNzCu4gEjfaelRNyMxPrqJEk9N9KIxF2W8Ti450VFPh/1Hb3D5Uq5aaAG9rYgaAR9XpWscvLDdpibfMtOs7mNdPcPWnL5L5ShY6DQCYjrH30Fh/bO4jn9341oP7NeHW3W+WYKwhRodQxLMCJHhgDlvEcxV3Zlc8y7FJDi3ch1yzEyN+h13FOY+zPiUEjy1/QrQ+IcBwN0NbbObi6ZrcaMRJYqywF6wamU7IYUJNsErlHiFwAzvmGad4PKNPhPbGvTWPPh86KJnxa7bGfKjr+EUoEMHnpuOU1N8WwKBxcsEHSXWQBodNtD/AGqIxWLAHdxDmAYGy8/x22kVazAl/G93AQZurbx5CN45zS7VpMniaVMmMxA980y+FUSUY5SR7W0EbEDWvMU7MMqldQNjOo+QG1RrMD8QbNGuh102Hp19aCdsvh38vPnUgGGTIQs9V1Ig6jXQUN3nihQAeR0kfD31ab4vbdr92xYmOUddwvlrRmBxouQhX6sAjrpBkbRA+dMYMb+1cPIAEzuAOfOiOHcMuAKwtsZYqpIMs43UeY5jU6iqiQe8xsOqyAIEkaspnNEHbf8ARqwdjOzf0sgnOiKsM8b66KJ0za/CrR2N7DuGL422kagWTlcMWEFmiREbDf4VfbVlUUKihVGyqAAPQCs75fi54ovAYNLFtbSTlXmdyZkkxpNOC5FGlfKkd15VzbBXLgpqakPoo6Ck/RB0oqNuAGut3YFSDYbypPceVUQy8Poq1gzUvbw1OjD1pkBawlPjD0WtmKXkqAZbNLNmnwKcAqKDFmnFtUUVrgtAJiMGtxGS4odGEMrCQR5g1E4XsRgEbMuFtz5yw+DEgVZAKcSqiut2OwJDD6NbGYQSB4vKDOh8+fOqRxT9lLh//wCW8O6MSLjFSp0nRFysp1MadNa1k0gilGRYv9leJS2Bh79nOTqCpELyKnXXrp76h+O/swxVq0t1icQ+aGW1LZBGjAQCRpsBpp7tyiloatGG4D9m+MuAMtpLOkh7phjEQMsEg+opPEf2Z4u1ae5Fs5FZyc5LaasoAWSSJ9SK3U1Gdp+JDD4S/d8Mqhyg7FjooPWWI0pTXzKH013nXz/W1PYLHuhyo2Wd430pouAzs4YzoSIHtazFIy5ULAqwjQ7MP6xW9ck/gu0N0WzZOWMwk5fl0nWpFuP3bjMjOSp5R15D51XcDiSVLECNPIzG4686NS+t1h4crCQxmCRyAI5eVSZjV1KLwLEvh7ly1auXVzHMyQSJ18KzLETyB3mgcP2Qxd24VTD3mZRmIdCsdJLFddtzW3dksKtjCWUWTKhyTuWYAk/rpU/buVPZfVho/ZVxByGPdoYkg3NJ6AKD75qGxX7POIW75t9w7SwAuIua2QeebkPMxEV9HBq41KsYZf8A2QY8DwXcMSRr43B9PYjXWi+z/wCxp2TNi7wttyRAH0/zHQA76CfXlWymvRSrFP4d+zLA2jbMXGKRILeFyObAD5TVxda9FcTUDJt0g26eJryaBsWq4WaXmpQoGhapXdU4K9iga7kUg2hT2tJIoAbRohB5U/atgUQi0AkU7ZtCiDb9KbyHlpQc1odK8a2KWEalZDzFA0yAUjSlsPOvVAoEaV5NKKiKaNAqaSTXk100CSa8W7SzSQgoHRWSftf41ee79DsyyKgZ1trmYvMgPA8OUBT76uvbXtL9DtgIP3jg5TyWNM2ogkEjSs14FwwNeW8cS6m45a4TqzCZKCNfEeZHL0q5zqbl4j+z3BrC2TiMYrN3oAsoCyMVGmfQicxOnKBPOqxxO4uZrVgnuydn3QA7f31rXBxFFS9cupauEkhSIMW0EKVDLEAz5VTW7NYd7YxJuSznvMgKFAAZ7swZmAJ011jfRnl3q7484guGYVVt5s5Y7HSVA5R5+tD8IKC80eIZjLzEg8oqV4gTaYBSFzkeBZ0U68+YqIxFwC8hXLr5dOUbETW82sbka12C46Axw7uMsFkLGNRGZROkRJjyNaBauA7EEeVYQERiEZdxmLLoV05aaHSrZ+yXFk3LiZjlykweoYAHyMGs7jWa1QUl36V4ulKkVlSUM05SRXhNA7SXaBSQ1elxQB3HYnTQV7azTrT7XBSSR0oHIpQPnTOakZ6AsGumhlu0sXBQPZq9pnvRXou0DoinQPOhO9Fe/SR1oCDpzr1XoU4gUk4gUEnmpLXPOotsaK76WDQHs4pljQzYgUO+LoDy1ILVHfTq9+m0BpavQ9RNzFU2MTAoJd73nTf0gdaiLmMHM0gYwUD3aXhyYqwbTkqZzKw+qw5xzGpH5GDWO8c7M43AOcSmW4i7srSACI8SmGjXfWtXvcQUcx8aov7SOLuFtoD+7ac32WK5SoJ35E+6tYzv6zfH8Zu3VCtoF2323g9d6BsYh0nKzCQQwB0KncGNx5VMWeHm5Za9oW7zu0E7kgGY/wBQ3NC47CtZ0dTqgB8j51ZidMNi3YiVlgN/LevMKWZ84XNHKamuE4e21sMynMAVnYCJ0md9ac7P4ZVdmVpEwsxqANZjzJ+FWInuCdjsXeh3dLNt9YzBiQdQwCgz7yK0fsrwK1gwcjMzNoWaNugA/rUR2dZhYUMYgkDn4Z0ip6xdUdT8qzreJz6UOtenE0PhsUvID1NP3LwPT4VlXq4qnO9qMxeKReXwpC8SC8vdVEsr6biku/nUdb4sp3ApxscOVA+b2u9LF0daib2KG8H+tIXGzyikKmhiBTD36jzim6V4MXrUBYxJ51xxPrQWIxGmmlCrj+UGqJdcX1pZxo86hmxc60O2NnagtFyORPxoU3DMU4mHUD7yaGxd62DqQD6H8KgLaRTJuUmxZZwIYmvL2Cblr6ig9t3JpbXo2phMNd+z86ScJcPQedAtsSaBxeNI2p//AAa8dj+VNDs/dY6sB51RHXOIa70kcRipIdmmnVhG0/fSbnZjXwXJ8oNEBnieleHiJHnRzdkbo1zKB58q8PZh8s5x68qCFv4w66UN9ObY1MP2Zu82WOo6e6nLnY9o0uqW6Rp7yNqord7F1H42131t0Kl1jYCdRqCPfFW612HxDblFXrM/AVG4+0eHuVzM7vBhLRuDINCIDAgyRPKI3pSVCdhcNhhZvXL94h8zoLY0NraSJGrEBTpsJ86B412fW7ZW7adTbDD+IxLkTlLNCKsDca+/YVp1rhNnuWt3VVzc1LICp15CSWkDnUH2T4Ktu+wi19HXRAxJbNA8RGqxE6zux05Vi9rc5GbcT7OYnDYG5edR3TXMo9kkCfCzDkDGhkxpO9QvDYV0JDFH1AnYjefjvX0fxa0uIwuIwtpVGe21uYhVLroZAiPPlpWSngly/ZsYq0cKbdsrbRNbeYD+JqSV0bN1JA91azyZ3xSXA+IZCVM5W1QHl1AqbHFgBUVxrA3RZS+uVlGhQFMyidCCD4hrsBIpnC4M3MoLKrn6rEyPUxHz51r6nxPWOMDrFPDjbbAj30rCdjG7vO11AI3B8IHmaj8V2evWwWEMo6bx1jpUBwxbN9k+kilKuxj/AMqhsPdeYAPwoxDeIkBoG/l0oiS+lxy+dB38eep90U1N0bq3nIoa9dPp5UHjY9p+sacXGnpFBteNMtiTNUTKcRO0V1q4SZNRyZ94NEWUuk6CPWkEsbnWu7odRrUYLF4nQSaNtcNxB0MD3U4CwiDcimndJ0cfCnrHZq4w1YDzIj76bPZxxpnFSidF8ikXHB3j4VIixb6r8RTL2rP2x7o/OnF6Zs4rL/YflXXuIUo2bJ+sx/0/1ps4a10f0y6/fTh0y3Ev1NDtxNuVF3MFb+w5939aYfBDlbuf+P51eHSP8cuxrEfD7q8XirfY+dOpgwTHd3J6Sk+WmaaVh8IrfVb4/lU4dNJxK4fqfOonEcdubM1vMNSjtlWeh8OsQNSetSWNtK1m5Kuq6qTIBP8AKTp+dZW/DJdnum8xzkBiGgw0DNHpEb+VODQG7XuinMiAkDKHfKI5kZMw9NNar57a3jGcXLOoBLmdyQORBM+n41FXcM9mblhD+8yqMiZj4DAmOo2LaDTeaHTHY65iGtC1mAE3AyErlA2Iyb7RpvQaFguJXbgVlvEIROYkSY+rljUenxoi72mW2/iWSBJcGNDOw5nTr7zyyi7xAu8LbdcjQbiKYKruohTL6HkNOkRQWJ4ZfvuWt4fElVI0YNlIXcExA00ga/OpCtgxnabOVYXhbVTBGkOfUyy8hoDPzqBxvGyWPd3bVxlOZwGbQMd1hP3h30kcqozYxu7h8O6lfZULcCqNdSmzAnQkERI35FcNW4pFx8PdtaEFQhUupPs255xGkajbrVmJ7avFni5a6qmSNAqZJuKdSRC6qsc2A306VEY7sdcOLu37d/JbZZ7sGbmbnIYwBMmQZ1IjeoS7dxCaJgjazIW8ch2IIDASSx5aHXXWoa9xvELdUEMhOyXFYCTAGwlgOWnOkWtC7M49rEql3vyJ8CxJj2gZJA3g6zRR4jhQoFmbHiz3LeaFDnXxZpCmfs9aoV3Gvelb+hFwAW1a5mEblk9pTroxHMyKeucTtYcgLhMQhfxsJ1nYHVSR6beQmpCrM/ELtx2UoxA0yl0yuI+qV3JqBx9m9cS1cw6ObY8OW0HMHmdYBaZBg66VX8TxS8WLW0ui2IH1gInYwIInlUxwrEXEC5HCSpDKASuvkGyxOmuo89qvxLU7wrtCpwzWXt93eUtlFxygZjuzjdTsNZAkbTRfCsdfVsttmKAEXLTSCHHO20xHlPLmDVJ7T468xKXADlIJyjMAST4lP1envNPnjF9rSm3aW4FCqCqAuZGobwk6gDboPOrP6ma0O12qBzo95lITVclosAN8z5SM3ryn1qKxmLxLD9zf71NIYBFKtEwSAAOUGRM+tU3HW37kFFxFxogq1tvAI3BG4OogwPKjeH8UuobSDCMEOjAWSGYFfEFy6sIliBqI3imLo1e0+Ow1wo7MdcxVyzBgfM6fCrZw3tSmJHhtoSsZgFg69ddpqhccs3HlAtzMrBrSd0+cq8SpJ5gkaAfV8xVi7EY0WbLTgr7uze2q+3AJCkvEQA0RPPatbJWcti1rjNNbSn1UV7avJzsIfVRpQ1vthgwpN23etMCAUe0c0kSNpA25wakU7QYLTMWQdblu4i7a+JlA09azxox3vRAPcI+FFWMYo9u3OukUv/G8AdsRY/8AsX86NtLZdcyQw5FWBB9CDFOATD42GlVIHTT8qPt8TYfVHzmvbeHt9KIGGXpQDXcfmGoj0po4n+b5Uf8ARR0pX0QdB8DQDXOO2VEnQbarH3xTf/E+H6n/AGH8KznjHFXw7jv2tifqW2DsBuCTc1E9R+VSuCsWbw+kAs4dR+7c+BWjWFmBtsQR8akWrmnaHDtHiGu06bmBv5xTrcXtqNx06mT5AGqAO0K2ibaWFTKNDIVY1gDwjTTb8Kg7va1jlJdrQkgrkgKB6CIideoOlIVqF7tVhF3v2hMbNzHI/wBqft8VsOQRdtGehAPXf37VjeO4t3szcxLq2i94oKvHnkCHUA8o+5/hDrcXLlkJoUnWQTMglYOuu2w3NWYjaWa0xBkSNiG1I6abiuc25kPlY/5hrHWd6zC5eyocuRQfZBDAmeYywCf1rTPesQc1x5iB7YnTeLbAyOUVmNRqDsgM7zoRPhb3bTSBjrXJo9/M+vn6++swwmIcFQtu3PPMCxy7SWOpPP4TFGYrH3BAGVB5WhmI2GrM1INHJRo1GgjrII23++lJ4friOe2vz0rGsfjLIYCSWfbMpdT5gBgg9dKGucQe22RVJBnVLQEQNBuYn1qxG2WrNvZTI5rmkbeZ2jkIFcmCRdhBGgMkkDpmmayLCXn0JAB212+W3ypeN4k+vsiNDHIjoT5Hr76QazZCLmltG3BAHKD6++hlwdrL4GjoYEr6aRHKKxxrwiWZn6eKZ19T99JUhtn7vSMpJIPnoN/lT1K2b6AkqSxLL0hQenhmJHWlYrAWLxQ3grd2QyTEow+spBkHbasVTEEDS4xI/wAx/XxFPW72b2rhJ/mH4Ug2k4JGzZwGB2JAB+I1nzpS4O2JMQZkkbnSPEfraaa1kuCSWyruIJOV/v1+6jxhCR4ggPoZn/Sfx+FIrSMPgLS6gAaQdZka8zJ5nnS+6TLAJ6axPzHXX3VkV9HDELfKx9U7+W51pN3PrNzMente4ARHuNIjWcVgrNxQr5HWNVbKwbb2gdDtPrTaraTwl3bl4tdQZnaJrI79xo2n4D4Akn30RgsaA3jVm03J0HQCFJBpBqxS00BmtwOoAJ09YHPlS+5sAQCkRAAfTQGIAOh1OoEkVmlvEWD1X0BJ9DNMYrgdpvGtxdfaBSWjosHQ8tZGvuqRetMxKWXAHfKp23EGCIkHTSBSQloMSLqgzJ0WCYiZPlWVYfhTuGOGcFNRrkmR1Egz6gVBHA4kNnKnLtm7pRHowWrEbr+4EhrqENqQXHy8WmvSvXxeGXQ3k/36xyBIOo9awm1hbrMe8cgchrt6Eb1IWs67QJI1VAp02kRB9aRca89zBM2YnDFoPiIQtB311kU6nF8NbBCvbC/5YjU8gIrHbl26oYZ5B2DAAT5gNBoTvbgkEwRyViPKNwaRY29eO4c/9Rf6fClpxRCfDeU/P4daw5eIGFLswGwAcEj1JMzHxpLcYKMDbuXgZnN3mmnrdP3UjLcD2gsqSrXULDdQZb/aNZ8q9tcbtOMyi4R5I/5Vhf8Aibhiys4YmSc4B15yhkTvpSxxe5v9IuiddCDPnJMn30gvmI/5NfQ/dWcf9Jv/AIv/ANRXtdVw0638W7/K/wB1OdnP46/9r8q6uqojuLfx/wDb+NTnab/lrXr+Brq6hiW4F/AT0H/samcDs/v/ABrq6s63gHH/AMVPQ0H9ZvU/+prq6iK7h/bP81SnL3D7zXV1VkrHfwj6fgaqmJ/hr6r/AO1dXVTRWI3T9dKNbb3/AJV1dRMe8z+uYrrXtD1NdXUElZ3HrUvg/aHoPvrq6o0ax259R95pKeyP10ryupvwQvEfq/zN+NMD2ffXtdRP6Is7/Gprhu4rq6gnuL+3b/7Z++qb2i/i+4V1dUa0Jht2oz6tdXU1fH4Fu7ikXOfqPuNdXVcTQ1n2l99e4n2T6/hXldVRGXf4Z9W/Ch7P6+Arq6oP/9k="/>
          <p:cNvSpPr>
            <a:spLocks noChangeAspect="1" noChangeArrowheads="1"/>
          </p:cNvSpPr>
          <p:nvPr/>
        </p:nvSpPr>
        <p:spPr bwMode="auto">
          <a:xfrm>
            <a:off x="155575" y="-2003425"/>
            <a:ext cx="6686550" cy="418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6" descr="data:image/jpeg;base64,/9j/4AAQSkZJRgABAQAAAQABAAD/2wCEAAkGBxQTEhUUExQVFhUXGBwYGBcYGRwdFxcXFxgcHRgXGhwaHCggHBolHBcXIjEiJSksLi4uGh8zODMsNygtLisBCgoKDg0OFxAQGiwkHyQsLCwsLCwsLCwsLCwsLCwsLCwsLCwsLCwsLCwsLCwsLCwsLCwsLCwsLCwsLCwsLCwsLP/AABEIALEBHAMBIgACEQEDEQH/xAAcAAABBQEBAQAAAAAAAAAAAAAEAgMFBgcAAQj/xABDEAACAQIEAwUEBwYEBgMBAAABAhEAAwQSITEFQVEGEyJhcTKBkaEUQlKxwdHwByMzcuHxFWKCkhY0Q3OisoOTsyT/xAAXAQEBAQEAAAAAAAAAAAAAAAAAAQID/8QAHBEBAQEBAAMBAQAAAAAAAAAAABEBIQISMVFB/9oADAMBAAIRAxEAPwDDor2Ke7nSu7k1qJTRWlohpxLJpxUqxN141uRTQSpG3b0rw4fWqzQtvDzRaYWn7VipCzh6ABMPRdrCVK4PhjOQFUknYASfhVhw/ZS/4ZtlZEgt4RHnO3pvUq5ioDBU6MGa0bh/YbPIa6qnkApb47Rt505e7DELK3FZvs5SAR1B9/MVm416s3GG8qdSwYq7f8I3TIVVaN4ZdPI671E4vhTIxVhBG4osRCWacFs1L4Dgz3DCLtEnZV8yTtV04T2XtWgCxV7nKNQPRSCPeRv0qVcxRuG8FvXp7u2zAbkbDyk6VMYXsbimn93lj7TKJ9Nf6Vccbw43dT3i5fsXCAR6DQbcoqMHEe4cC82ItKfrs4a3P2SMvhOs6dOdKsVm52cxKmDZuH0UsPisikYrgt62uZ7TqOpUx8eXvrSrHFBkBzEqRIcCCR1AjXSDUjauEpKtmkaE+fI9alSMYRSOVOJWoYzhll5W7bRmne2sPr1iNY6yKh8Z2LETZck8kcAE+jbfKrSKYoPKisHhSDNEvw5laCCCNCCNaKs2T0pSOSaetoad7o9DXZIpSFKQK9VRvXW0J3/X6/GnRboGiK8zDpTzCKYdaBl7y7R8aRM6jSadNtaU1sUAr2qQLWm1G5fnShZoiHex5Un6L1/XzqVfDxXhs1aMICaU4tmnxap1bNbcgwSl27NFrh6UtqgRZs0S2G8qcw9iKk7OGkRFRqI7D4ap3hXDAxEmBzPSKk+CcGQ+K62ROukkjkJPn7qnb7WgO6w6ZizBSy6tl0zNvIgdBE1ndb8fEwjsrJZwVrMSDnuFSCAN5eNJiAP70/i+EYt0LMFLSIRHYGCw9psuUrrtIMUvD8Tw+FgC01rWShOv85kzMDWPeKT2l7XYbu/3Zy3GjxgMY8QIJ1GbQkxzrDp8P4rD8QRVi3addMxQmFXy0nTXVRUxhsVigFI7u8rDcH2ftDQeIbax6gVVeGccxl7wI6giDnuSq5dJIABYnaY0E70bd7Q3cM475SyhgGvfVzagqOQOvvoLC+PS8XFuEvKNVIADGNASYEz6b70Dj2uXJt3bBQ7qdNhuwOYiNpAqn4/tgljENfkgOIUjchToDp0jflNT3DO0dzG2CtsfvSPDGwPnOmXQSPnRHtvE22mzbklT4gIEH7THmYB8P4Uq1xI28zoRlByjUSQg0XU+c79aC4HwC+H/AHpCZTLltiddUg8hG/51KcR7K2b9pV70hVeQ6pMtI6GYJ8/fVAF/tTcjOp5mUTxbT4mgHr8qIwfHUxdtkvW4QmCWk5uZgMpEQCDtR9vAW7YKi4HZTDZ/Cd5gHNC+mk9aiU4fcslnLKoknSJyzoB7o5E+Z3qKkeA22AYvdFq2DFoMAHA5Ej5a76VaMJetxo2cxMg9ay/D4kNck3C/2ljQdC3MwZ2IqWbE2i6qjIhEAFD4jOuYbCPnvvQi9NhbeYuGhyZJYTPQeQHyoR+OIrFbmYalQGGhI3gjT3moW5xC9hzmuHwRpEBT85nb40TxPC2cXbLkMjEDxKTroNTE6iOkxRInL6LfXLvzQncHmpmq9xC8tgxkZm6DSPedz5CvOCnEWs4YNcRIyjKSTGgKkSD/ACyDBPpQXaxPHF627pJyNBGXRSIKsDGvUeyfOhBNrtFh2nwMY9oifCRuG8xGsbc6Pw2Lw9wCHUdDmU69IB6edVvE8QaxbRxgGcQBmyqyxEEkoS24+sTPWl4TtCbTFbuGSxaJzLARSWzCDA9nc6nWelBZ/oOkqcw6imjhjQWM4wl02yrXbf1wywmePqksPEdo3JB+E2nGLeUFsyTADOInl8dRpFCI57WlDtZqYtXUuSD7WwmA2++hg/AGg71iJoiLe1rpSUtnrRjr5Uju/KrQ1at667mn2AH41yr8aTdPSg4IK42xXqUliR191EYgLelOosV0U8q11ciQPKnbdunEXyo3DYeouYbs2vKpXA29dq8s2KlcBhtRpUagPj02xaKkjYH0k5iPLxe+oFOPXcPfQrfdkzBWQgL4ToGZlMGJ3gc6t/HMBbeGcM9xAXFsERpqD1Cjp151VeM9jMRfdGVRbVvaZmgIk+0+u+2g1NYdAPaLiFy/fFtJDOQupPhUDWftDnR9vhQwbC5dZr1xWBVYGXMNpBJBBHwPpTXHOzzWra2k/evaUnvFkZjmJhDGpE7coiaDxy5AhTvGBVT49zOs+u1KRbn7W9/b/eqRbWJgkm2cwhlmSDE+UHahuGccV1azcY3bcTbRx4CN4nl10OmlVDE3JADBrWYT61oXYvhVprGdl7y0PCFIJOpE+FdSJ+fxpCs7xXDkuOWWRGmQk5TB3Bnb5a1oXYG2BhZsDIx+vvBMllUE+0DpI6ajU1Bdtuz9tL8YYtBTvGtscptMCRCFtSpgmCZEb66AWu0TWbVhFL25QKI10kSd9ATmOmo+5EsXDiHakvh3BV5RiA6sMxj6rFhOonUeo00qu4HtMcWe67wYcR4WYGAQNFQKdT79udB8Uwtp98TnckgBYCAH3ggnU+/zqo8QTI0chrOwkc/nVib5a2Kz2xu2h3JQXWA0ctKEa7n852O9AcW4iW5ZUCayVIVp+rHiIInU9daovZoXL0J3yICJzPPh5RofP3Ufc7L8TzEhWdDIz6hSBz85jlNT1X2DXMQHytac94xylYAUCZ9o7yB8aRcxN9ShYmUMLG66zINR/F8JetN4reRkIO2g316EEiNTXtnFvuwbXy0+7pVzGN1asb2ka6tsFHOWDmYzA1BHvmp/hvaVkXMR4Y8KQDm3kDlsefl78+t3bhGXLCEb7kqdI6CmMbxbELAUMqT4Tl9qNx6a09VzzbYONZPEVDdQDoqnQCQddTGXXXapTB417z5UNtrBEOjghpnKy5Y1Hn6iBWLcK7XlEy3bK3G+spEAgkQT8iOek71JWeN27b2zh7lzK0u6uxORydlP1hrpOojnNZmt3Gt47hhVHFsBEj2RsfCQUjMIB0IM6eVUvG9yzZrL3BcCCUtqzpEkewNm5EyRp76Gx3a+4tlwHYjMQSfLntyAPlzp/sreFy1+5uWrLmS5Klix1hva5k9OZoIzD8FxS3B3yMV3UAKRlBlQvnsCPTpVi4dxg24tnD3Qk6IUnxayRKzEdYI1qLx2KuITaxFxWAMi5ZJ9rUkmYCysgiDvTOC7Q2rRPdtCa6BmLFiPadjqfIbD7guo4jhsSLbF2BUzFt1lgdDJABIEVL4trcLE5SQoYHNrE68wOUmsp/40UMH7lFuEjM6AaiROcHeQDrrvVmx3Gg9ubZDG4NlB8TqREDfNBOvMDlQWm7Yg6QfOmclOJoigiIUadNNqR3lQMt502B76W90bUlWmilqvlXh99K0pIeP7URiyW6KtWKctJRdpa6uUNWrFSNizXWkFGWkFStQ7hrNSGKxSYe0zk+ICRpov+Y9R+poWwBRV/CKf3urFBIQnwGOccyKmrgS32wNtZIyvcManQMYyyOWaRMflQmI42GeBetgLJ3YtoNQq7bmdekTpUbxniVq8/d38PmVtmt+G5mMROWSQTGlKxHDLGAUvq0qMymXyqu4JWBrI8p0rLdO4niAdzbxSlAuqzGRwAIVfPeRIMaaVDcJupeF5zItW3IQAjUdMpMLC7GenSiX7TW7jZAtu5b0K51JBMSR4vCWEAjpOwpjG2rXcvkK22JL5F9ksR1OxCjYdKQp3jeLwVy2yupL5AUYPDqYhTHwn1O1V7s5xO/h3kM0CdAeU9JjfnQ964bYU3D3guCcoGqtA1HXXQ0/ZcWh3kNqNM3Pz5861jG3+Du1Had8YEFsMrLmLMdCc0SN5gR8SarlnEZIV/jvA/U/Gpe24KLzZ28Gh3J8Q228qJudnUAJuuSRpI0Gg230HmatzDfHUPgsWpaFOU/aMAQOk+X305hn73MDqYMees/o86GvYZQ2kFeoBg6bbeU17YfK2nONOQ+NVz3hoWSnIgg9YjWp3D9scVaRUS+QgA0iSANhy5eXKh8S4zKeog/Z309+v6ihsTglG6766dPX0qRqprB9t8QCC90vrs7GCDyIGgoTiPF3vNmZVX+UnXz1k/wBqhBhBIgiCdtjFPhobUjTb9deVJ+Jf1Kf4uIAkE7SCdBz5Ui/xcRC6mZ2BGY/D9GgrqAgFgJPL122oNrbTBjKDPlPmapXl61duHM25G22nu060VhJAUldQTA6k9fhRuAUgxzIkbaef9KZxxIHhMAMJMezO0dfQUT6exXGyLDIxBdpAAI8IIAJ8tNI/vUfwjixtgjqBBG+n9qbvYZe68ElgdTGmtCtckgEaD9RrSNVdrfaYd0baqoJIBERuY39NdOYFQNye8KnQzoP8tDyutydAPZ2Ek6e6lFC91XmAduq5dIPnB+dIVLjAyUJ8MeEj8T7hVp7AcNv4jE99nVFstKjeVmCFWeY3blNV3HkvacmFKagjUEAwZ05gz8+VecH4k9k50dkbNyIiCPu0G+lJwvW63Woe4aD7PcW+k2Q7CGHhbbUge0I2npR5I5Vy11BupM60LcVhzFH3mjlQ6NJEioQwL/U0sX1+03wp25YXU6UlLK8gI9Kozy3You3h6Kt4ejLOHNbYB2cPRNuyelSNnCUUuGqKAs4Xyo9MLKlTIDCNN9aKt4fyoju/Ko0zzjPYK5lzWbhdkMqvssIMiNSCZg8qqfEOIX0D2rwKsdHBMCYgNBGsaae8VuCIahu13ZZcbajRbqg5WygzporGJyz8KZv6m5+Md4bjLItMj25aZLGdfskAaAj010ob6S85VLFftQCdeX9/lUlxPs9iMKy9+mQHZoDSBufASBqRAOtQd+6ofQOT5EAQfIa/GtudFLYbvAyxMxLnMRHvn9cqm8RgmuKE8IVue+vURoAIqHsWbblixZJEqApEQOoB0061I4FruSbWQEDUlyQR/KAJn41NdfCHLQ7rMUhgDoxB0g76mJP5Um/iruIIQmF0Gg8C6RrJ8TU/Y4ozoLYts50AJWLayNTBM/ACkYe6bINtTnzA5mmADpsTvz0G0Vlv6BGDATTNzCu4gEjfaelRNyMxPrqJEk9N9KIxF2W8Ti450VFPh/1Hb3D5Uq5aaAG9rYgaAR9XpWscvLDdpibfMtOs7mNdPcPWnL5L5ShY6DQCYjrH30Fh/bO4jn9341oP7NeHW3W+WYKwhRodQxLMCJHhgDlvEcxV3Zlc8y7FJDi3ch1yzEyN+h13FOY+zPiUEjy1/QrQ+IcBwN0NbbObi6ZrcaMRJYqywF6wamU7IYUJNsErlHiFwAzvmGad4PKNPhPbGvTWPPh86KJnxa7bGfKjr+EUoEMHnpuOU1N8WwKBxcsEHSXWQBodNtD/AGqIxWLAHdxDmAYGy8/x22kVazAl/G93AQZurbx5CN45zS7VpMniaVMmMxA980y+FUSUY5SR7W0EbEDWvMU7MMqldQNjOo+QG1RrMD8QbNGuh102Hp19aCdsvh38vPnUgGGTIQs9V1Ig6jXQUN3nihQAeR0kfD31ab4vbdr92xYmOUddwvlrRmBxouQhX6sAjrpBkbRA+dMYMb+1cPIAEzuAOfOiOHcMuAKwtsZYqpIMs43UeY5jU6iqiQe8xsOqyAIEkaspnNEHbf8ARqwdjOzf0sgnOiKsM8b66KJ0za/CrR2N7DuGL422kagWTlcMWEFmiREbDf4VfbVlUUKihVGyqAAPQCs75fi54ovAYNLFtbSTlXmdyZkkxpNOC5FGlfKkd15VzbBXLgpqakPoo6Ck/RB0oqNuAGut3YFSDYbypPceVUQy8Poq1gzUvbw1OjD1pkBawlPjD0WtmKXkqAZbNLNmnwKcAqKDFmnFtUUVrgtAJiMGtxGS4odGEMrCQR5g1E4XsRgEbMuFtz5yw+DEgVZAKcSqiut2OwJDD6NbGYQSB4vKDOh8+fOqRxT9lLh//wCW8O6MSLjFSp0nRFysp1MadNa1k0gilGRYv9leJS2Bh79nOTqCpELyKnXXrp76h+O/swxVq0t1icQ+aGW1LZBGjAQCRpsBpp7tyiloatGG4D9m+MuAMtpLOkh7phjEQMsEg+opPEf2Z4u1ae5Fs5FZyc5LaasoAWSSJ9SK3U1Gdp+JDD4S/d8Mqhyg7FjooPWWI0pTXzKH013nXz/W1PYLHuhyo2Wd430pouAzs4YzoSIHtazFIy5ULAqwjQ7MP6xW9ck/gu0N0WzZOWMwk5fl0nWpFuP3bjMjOSp5R15D51XcDiSVLECNPIzG4686NS+t1h4crCQxmCRyAI5eVSZjV1KLwLEvh7ly1auXVzHMyQSJ18KzLETyB3mgcP2Qxd24VTD3mZRmIdCsdJLFddtzW3dksKtjCWUWTKhyTuWYAk/rpU/buVPZfVho/ZVxByGPdoYkg3NJ6AKD75qGxX7POIW75t9w7SwAuIua2QeebkPMxEV9HBq41KsYZf8A2QY8DwXcMSRr43B9PYjXWi+z/wCxp2TNi7wttyRAH0/zHQA76CfXlWymvRSrFP4d+zLA2jbMXGKRILeFyObAD5TVxda9FcTUDJt0g26eJryaBsWq4WaXmpQoGhapXdU4K9iga7kUg2hT2tJIoAbRohB5U/atgUQi0AkU7ZtCiDb9KbyHlpQc1odK8a2KWEalZDzFA0yAUjSlsPOvVAoEaV5NKKiKaNAqaSTXk100CSa8W7SzSQgoHRWSftf41ee79DsyyKgZ1trmYvMgPA8OUBT76uvbXtL9DtgIP3jg5TyWNM2ogkEjSs14FwwNeW8cS6m45a4TqzCZKCNfEeZHL0q5zqbl4j+z3BrC2TiMYrN3oAsoCyMVGmfQicxOnKBPOqxxO4uZrVgnuydn3QA7f31rXBxFFS9cupauEkhSIMW0EKVDLEAz5VTW7NYd7YxJuSznvMgKFAAZ7swZmAJ011jfRnl3q7484guGYVVt5s5Y7HSVA5R5+tD8IKC80eIZjLzEg8oqV4gTaYBSFzkeBZ0U68+YqIxFwC8hXLr5dOUbETW82sbka12C46Axw7uMsFkLGNRGZROkRJjyNaBauA7EEeVYQERiEZdxmLLoV05aaHSrZ+yXFk3LiZjlykweoYAHyMGs7jWa1QUl36V4ulKkVlSUM05SRXhNA7SXaBSQ1elxQB3HYnTQV7azTrT7XBSSR0oHIpQPnTOakZ6AsGumhlu0sXBQPZq9pnvRXou0DoinQPOhO9Fe/SR1oCDpzr1XoU4gUk4gUEnmpLXPOotsaK76WDQHs4pljQzYgUO+LoDy1ILVHfTq9+m0BpavQ9RNzFU2MTAoJd73nTf0gdaiLmMHM0gYwUD3aXhyYqwbTkqZzKw+qw5xzGpH5GDWO8c7M43AOcSmW4i7srSACI8SmGjXfWtXvcQUcx8aov7SOLuFtoD+7ac32WK5SoJ35E+6tYzv6zfH8Zu3VCtoF2323g9d6BsYh0nKzCQQwB0KncGNx5VMWeHm5Za9oW7zu0E7kgGY/wBQ3NC47CtZ0dTqgB8j51ZidMNi3YiVlgN/LevMKWZ84XNHKamuE4e21sMynMAVnYCJ0md9ac7P4ZVdmVpEwsxqANZjzJ+FWInuCdjsXeh3dLNt9YzBiQdQwCgz7yK0fsrwK1gwcjMzNoWaNugA/rUR2dZhYUMYgkDn4Z0ip6xdUdT8qzreJz6UOtenE0PhsUvID1NP3LwPT4VlXq4qnO9qMxeKReXwpC8SC8vdVEsr6biku/nUdb4sp3ApxscOVA+b2u9LF0daib2KG8H+tIXGzyikKmhiBTD36jzim6V4MXrUBYxJ51xxPrQWIxGmmlCrj+UGqJdcX1pZxo86hmxc60O2NnagtFyORPxoU3DMU4mHUD7yaGxd62DqQD6H8KgLaRTJuUmxZZwIYmvL2Cblr6ig9t3JpbXo2phMNd+z86ScJcPQedAtsSaBxeNI2p//AAa8dj+VNDs/dY6sB51RHXOIa70kcRipIdmmnVhG0/fSbnZjXwXJ8oNEBnieleHiJHnRzdkbo1zKB58q8PZh8s5x68qCFv4w66UN9ObY1MP2Zu82WOo6e6nLnY9o0uqW6Rp7yNqord7F1H42131t0Kl1jYCdRqCPfFW612HxDblFXrM/AVG4+0eHuVzM7vBhLRuDINCIDAgyRPKI3pSVCdhcNhhZvXL94h8zoLY0NraSJGrEBTpsJ86B412fW7ZW7adTbDD+IxLkTlLNCKsDca+/YVp1rhNnuWt3VVzc1LICp15CSWkDnUH2T4Ktu+wi19HXRAxJbNA8RGqxE6zux05Vi9rc5GbcT7OYnDYG5edR3TXMo9kkCfCzDkDGhkxpO9QvDYV0JDFH1AnYjefjvX0fxa0uIwuIwtpVGe21uYhVLroZAiPPlpWSngly/ZsYq0cKbdsrbRNbeYD+JqSV0bN1JA91azyZ3xSXA+IZCVM5W1QHl1AqbHFgBUVxrA3RZS+uVlGhQFMyidCCD4hrsBIpnC4M3MoLKrn6rEyPUxHz51r6nxPWOMDrFPDjbbAj30rCdjG7vO11AI3B8IHmaj8V2evWwWEMo6bx1jpUBwxbN9k+kilKuxj/AMqhsPdeYAPwoxDeIkBoG/l0oiS+lxy+dB38eep90U1N0bq3nIoa9dPp5UHjY9p+sacXGnpFBteNMtiTNUTKcRO0V1q4SZNRyZ94NEWUuk6CPWkEsbnWu7odRrUYLF4nQSaNtcNxB0MD3U4CwiDcimndJ0cfCnrHZq4w1YDzIj76bPZxxpnFSidF8ikXHB3j4VIixb6r8RTL2rP2x7o/OnF6Zs4rL/YflXXuIUo2bJ+sx/0/1ps4a10f0y6/fTh0y3Ev1NDtxNuVF3MFb+w5939aYfBDlbuf+P51eHSP8cuxrEfD7q8XirfY+dOpgwTHd3J6Sk+WmaaVh8IrfVb4/lU4dNJxK4fqfOonEcdubM1vMNSjtlWeh8OsQNSetSWNtK1m5Kuq6qTIBP8AKTp+dZW/DJdnum8xzkBiGgw0DNHpEb+VODQG7XuinMiAkDKHfKI5kZMw9NNar57a3jGcXLOoBLmdyQORBM+n41FXcM9mblhD+8yqMiZj4DAmOo2LaDTeaHTHY65iGtC1mAE3AyErlA2Iyb7RpvQaFguJXbgVlvEIROYkSY+rljUenxoi72mW2/iWSBJcGNDOw5nTr7zyyi7xAu8LbdcjQbiKYKruohTL6HkNOkRQWJ4ZfvuWt4fElVI0YNlIXcExA00ga/OpCtgxnabOVYXhbVTBGkOfUyy8hoDPzqBxvGyWPd3bVxlOZwGbQMd1hP3h30kcqozYxu7h8O6lfZULcCqNdSmzAnQkERI35FcNW4pFx8PdtaEFQhUupPs255xGkajbrVmJ7avFni5a6qmSNAqZJuKdSRC6qsc2A306VEY7sdcOLu37d/JbZZ7sGbmbnIYwBMmQZ1IjeoS7dxCaJgjazIW8ch2IIDASSx5aHXXWoa9xvELdUEMhOyXFYCTAGwlgOWnOkWtC7M49rEql3vyJ8CxJj2gZJA3g6zRR4jhQoFmbHiz3LeaFDnXxZpCmfs9aoV3Gvelb+hFwAW1a5mEblk9pTroxHMyKeucTtYcgLhMQhfxsJ1nYHVSR6beQmpCrM/ELtx2UoxA0yl0yuI+qV3JqBx9m9cS1cw6ObY8OW0HMHmdYBaZBg66VX8TxS8WLW0ui2IH1gInYwIInlUxwrEXEC5HCSpDKASuvkGyxOmuo89qvxLU7wrtCpwzWXt93eUtlFxygZjuzjdTsNZAkbTRfCsdfVsttmKAEXLTSCHHO20xHlPLmDVJ7T468xKXADlIJyjMAST4lP1envNPnjF9rSm3aW4FCqCqAuZGobwk6gDboPOrP6ma0O12qBzo95lITVclosAN8z5SM3ryn1qKxmLxLD9zf71NIYBFKtEwSAAOUGRM+tU3HW37kFFxFxogq1tvAI3BG4OogwPKjeH8UuobSDCMEOjAWSGYFfEFy6sIliBqI3imLo1e0+Ow1wo7MdcxVyzBgfM6fCrZw3tSmJHhtoSsZgFg69ddpqhccs3HlAtzMrBrSd0+cq8SpJ5gkaAfV8xVi7EY0WbLTgr7uze2q+3AJCkvEQA0RPPatbJWcti1rjNNbSn1UV7avJzsIfVRpQ1vthgwpN23etMCAUe0c0kSNpA25wakU7QYLTMWQdblu4i7a+JlA09azxox3vRAPcI+FFWMYo9u3OukUv/G8AdsRY/8AsX86NtLZdcyQw5FWBB9CDFOATD42GlVIHTT8qPt8TYfVHzmvbeHt9KIGGXpQDXcfmGoj0po4n+b5Uf8ARR0pX0QdB8DQDXOO2VEnQbarH3xTf/E+H6n/AGH8KznjHFXw7jv2tifqW2DsBuCTc1E9R+VSuCsWbw+kAs4dR+7c+BWjWFmBtsQR8akWrmnaHDtHiGu06bmBv5xTrcXtqNx06mT5AGqAO0K2ibaWFTKNDIVY1gDwjTTb8Kg7va1jlJdrQkgrkgKB6CIideoOlIVqF7tVhF3v2hMbNzHI/wBqft8VsOQRdtGehAPXf37VjeO4t3szcxLq2i94oKvHnkCHUA8o+5/hDrcXLlkJoUnWQTMglYOuu2w3NWYjaWa0xBkSNiG1I6abiuc25kPlY/5hrHWd6zC5eyocuRQfZBDAmeYywCf1rTPesQc1x5iB7YnTeLbAyOUVmNRqDsgM7zoRPhb3bTSBjrXJo9/M+vn6++swwmIcFQtu3PPMCxy7SWOpPP4TFGYrH3BAGVB5WhmI2GrM1INHJRo1GgjrII23++lJ4friOe2vz0rGsfjLIYCSWfbMpdT5gBgg9dKGucQe22RVJBnVLQEQNBuYn1qxG2WrNvZTI5rmkbeZ2jkIFcmCRdhBGgMkkDpmmayLCXn0JAB212+W3ypeN4k+vsiNDHIjoT5Hr76QazZCLmltG3BAHKD6++hlwdrL4GjoYEr6aRHKKxxrwiWZn6eKZ19T99JUhtn7vSMpJIPnoN/lT1K2b6AkqSxLL0hQenhmJHWlYrAWLxQ3grd2QyTEow+spBkHbasVTEEDS4xI/wAx/XxFPW72b2rhJ/mH4Ug2k4JGzZwGB2JAB+I1nzpS4O2JMQZkkbnSPEfraaa1kuCSWyruIJOV/v1+6jxhCR4ggPoZn/Sfx+FIrSMPgLS6gAaQdZka8zJ5nnS+6TLAJ6axPzHXX3VkV9HDELfKx9U7+W51pN3PrNzMente4ARHuNIjWcVgrNxQr5HWNVbKwbb2gdDtPrTaraTwl3bl4tdQZnaJrI79xo2n4D4Akn30RgsaA3jVm03J0HQCFJBpBqxS00BmtwOoAJ09YHPlS+5sAQCkRAAfTQGIAOh1OoEkVmlvEWD1X0BJ9DNMYrgdpvGtxdfaBSWjosHQ8tZGvuqRetMxKWXAHfKp23EGCIkHTSBSQloMSLqgzJ0WCYiZPlWVYfhTuGOGcFNRrkmR1Egz6gVBHA4kNnKnLtm7pRHowWrEbr+4EhrqENqQXHy8WmvSvXxeGXQ3k/36xyBIOo9awm1hbrMe8cgchrt6Eb1IWs67QJI1VAp02kRB9aRca89zBM2YnDFoPiIQtB311kU6nF8NbBCvbC/5YjU8gIrHbl26oYZ5B2DAAT5gNBoTvbgkEwRyViPKNwaRY29eO4c/9Rf6fClpxRCfDeU/P4daw5eIGFLswGwAcEj1JMzHxpLcYKMDbuXgZnN3mmnrdP3UjLcD2gsqSrXULDdQZb/aNZ8q9tcbtOMyi4R5I/5Vhf8Aibhiys4YmSc4B15yhkTvpSxxe5v9IuiddCDPnJMn30gvmI/5NfQ/dWcf9Jv/AIv/ANRXtdVw0638W7/K/wB1OdnP46/9r8q6uqojuLfx/wDb+NTnab/lrXr+Brq6hiW4F/AT0H/samcDs/v/ABrq6s63gHH/AMVPQ0H9ZvU/+prq6iK7h/bP81SnL3D7zXV1VkrHfwj6fgaqmJ/hr6r/AO1dXVTRWI3T9dKNbb3/AJV1dRMe8z+uYrrXtD1NdXUElZ3HrUvg/aHoPvrq6o0ax259R95pKeyP10ryupvwQvEfq/zN+NMD2ffXtdRP6Is7/Gprhu4rq6gnuL+3b/7Z++qb2i/i+4V1dUa0Jht2oz6tdXU1fH4Fu7ikXOfqPuNdXVcTQ1n2l99e4n2T6/hXldVRGXf4Z9W/Ch7P6+Arq6oP/9k="/>
          <p:cNvSpPr>
            <a:spLocks noChangeAspect="1" noChangeArrowheads="1"/>
          </p:cNvSpPr>
          <p:nvPr/>
        </p:nvSpPr>
        <p:spPr bwMode="auto">
          <a:xfrm>
            <a:off x="307975" y="-1851025"/>
            <a:ext cx="6686550" cy="418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8" descr="data:image/jpeg;base64,/9j/4AAQSkZJRgABAQAAAQABAAD/2wCEAAkGBxQTEhUUExQVFhUXGBwYGBcYGRwdFxcXFxgcHRgXGhwaHCggHBolHBcXIjEiJSksLi4uGh8zODMsNygtLisBCgoKDg0OFxAQGiwkHyQsLCwsLCwsLCwsLCwsLCwsLCwsLCwsLCwsLCwsLCwsLCwsLCwsLCwsLCwsLCwsLCwsLP/AABEIALEBHAMBIgACEQEDEQH/xAAcAAABBQEBAQAAAAAAAAAAAAAEAgMFBgcAAQj/xABDEAACAQIEAwUEBwYEBgMBAAABAhEAAwQSITEFQVEGEyJhcTKBkaEUQlKxwdHwByMzcuHxFWKCkhY0Q3OisoOTsyT/xAAXAQEBAQEAAAAAAAAAAAAAAAAAAQID/8QAHBEBAQEBAAMBAQAAAAAAAAAAABEBIQISMVFB/9oADAMBAAIRAxEAPwDDor2Ke7nSu7k1qJTRWlohpxLJpxUqxN141uRTQSpG3b0rw4fWqzQtvDzRaYWn7VipCzh6ABMPRdrCVK4PhjOQFUknYASfhVhw/ZS/4ZtlZEgt4RHnO3pvUq5ioDBU6MGa0bh/YbPIa6qnkApb47Rt505e7DELK3FZvs5SAR1B9/MVm416s3GG8qdSwYq7f8I3TIVVaN4ZdPI671E4vhTIxVhBG4osRCWacFs1L4Dgz3DCLtEnZV8yTtV04T2XtWgCxV7nKNQPRSCPeRv0qVcxRuG8FvXp7u2zAbkbDyk6VMYXsbimn93lj7TKJ9Nf6Vccbw43dT3i5fsXCAR6DQbcoqMHEe4cC82ItKfrs4a3P2SMvhOs6dOdKsVm52cxKmDZuH0UsPisikYrgt62uZ7TqOpUx8eXvrSrHFBkBzEqRIcCCR1AjXSDUjauEpKtmkaE+fI9alSMYRSOVOJWoYzhll5W7bRmne2sPr1iNY6yKh8Z2LETZck8kcAE+jbfKrSKYoPKisHhSDNEvw5laCCCNCCNaKs2T0pSOSaetoad7o9DXZIpSFKQK9VRvXW0J3/X6/GnRboGiK8zDpTzCKYdaBl7y7R8aRM6jSadNtaU1sUAr2qQLWm1G5fnShZoiHex5Un6L1/XzqVfDxXhs1aMICaU4tmnxap1bNbcgwSl27NFrh6UtqgRZs0S2G8qcw9iKk7OGkRFRqI7D4ap3hXDAxEmBzPSKk+CcGQ+K62ROukkjkJPn7qnb7WgO6w6ZizBSy6tl0zNvIgdBE1ndb8fEwjsrJZwVrMSDnuFSCAN5eNJiAP70/i+EYt0LMFLSIRHYGCw9psuUrrtIMUvD8Tw+FgC01rWShOv85kzMDWPeKT2l7XYbu/3Zy3GjxgMY8QIJ1GbQkxzrDp8P4rD8QRVi3addMxQmFXy0nTXVRUxhsVigFI7u8rDcH2ftDQeIbax6gVVeGccxl7wI6giDnuSq5dJIABYnaY0E70bd7Q3cM475SyhgGvfVzagqOQOvvoLC+PS8XFuEvKNVIADGNASYEz6b70Dj2uXJt3bBQ7qdNhuwOYiNpAqn4/tgljENfkgOIUjchToDp0jflNT3DO0dzG2CtsfvSPDGwPnOmXQSPnRHtvE22mzbklT4gIEH7THmYB8P4Uq1xI28zoRlByjUSQg0XU+c79aC4HwC+H/AHpCZTLltiddUg8hG/51KcR7K2b9pV70hVeQ6pMtI6GYJ8/fVAF/tTcjOp5mUTxbT4mgHr8qIwfHUxdtkvW4QmCWk5uZgMpEQCDtR9vAW7YKi4HZTDZ/Cd5gHNC+mk9aiU4fcslnLKoknSJyzoB7o5E+Z3qKkeA22AYvdFq2DFoMAHA5Ej5a76VaMJetxo2cxMg9ay/D4kNck3C/2ljQdC3MwZ2IqWbE2i6qjIhEAFD4jOuYbCPnvvQi9NhbeYuGhyZJYTPQeQHyoR+OIrFbmYalQGGhI3gjT3moW5xC9hzmuHwRpEBT85nb40TxPC2cXbLkMjEDxKTroNTE6iOkxRInL6LfXLvzQncHmpmq9xC8tgxkZm6DSPedz5CvOCnEWs4YNcRIyjKSTGgKkSD/ACyDBPpQXaxPHF627pJyNBGXRSIKsDGvUeyfOhBNrtFh2nwMY9oifCRuG8xGsbc6Pw2Lw9wCHUdDmU69IB6edVvE8QaxbRxgGcQBmyqyxEEkoS24+sTPWl4TtCbTFbuGSxaJzLARSWzCDA9nc6nWelBZ/oOkqcw6imjhjQWM4wl02yrXbf1wywmePqksPEdo3JB+E2nGLeUFsyTADOInl8dRpFCI57WlDtZqYtXUuSD7WwmA2++hg/AGg71iJoiLe1rpSUtnrRjr5Uju/KrQ1at667mn2AH41yr8aTdPSg4IK42xXqUliR191EYgLelOosV0U8q11ciQPKnbdunEXyo3DYeouYbs2vKpXA29dq8s2KlcBhtRpUagPj02xaKkjYH0k5iPLxe+oFOPXcPfQrfdkzBWQgL4ToGZlMGJ3gc6t/HMBbeGcM9xAXFsERpqD1Cjp151VeM9jMRfdGVRbVvaZmgIk+0+u+2g1NYdAPaLiFy/fFtJDOQupPhUDWftDnR9vhQwbC5dZr1xWBVYGXMNpBJBBHwPpTXHOzzWra2k/evaUnvFkZjmJhDGpE7coiaDxy5AhTvGBVT49zOs+u1KRbn7W9/b/eqRbWJgkm2cwhlmSDE+UHahuGccV1azcY3bcTbRx4CN4nl10OmlVDE3JADBrWYT61oXYvhVprGdl7y0PCFIJOpE+FdSJ+fxpCs7xXDkuOWWRGmQk5TB3Bnb5a1oXYG2BhZsDIx+vvBMllUE+0DpI6ajU1Bdtuz9tL8YYtBTvGtscptMCRCFtSpgmCZEb66AWu0TWbVhFL25QKI10kSd9ATmOmo+5EsXDiHakvh3BV5RiA6sMxj6rFhOonUeo00qu4HtMcWe67wYcR4WYGAQNFQKdT79udB8Uwtp98TnckgBYCAH3ggnU+/zqo8QTI0chrOwkc/nVib5a2Kz2xu2h3JQXWA0ctKEa7n852O9AcW4iW5ZUCayVIVp+rHiIInU9daovZoXL0J3yICJzPPh5RofP3Ufc7L8TzEhWdDIz6hSBz85jlNT1X2DXMQHytac94xylYAUCZ9o7yB8aRcxN9ShYmUMLG66zINR/F8JetN4reRkIO2g316EEiNTXtnFvuwbXy0+7pVzGN1asb2ka6tsFHOWDmYzA1BHvmp/hvaVkXMR4Y8KQDm3kDlsefl78+t3bhGXLCEb7kqdI6CmMbxbELAUMqT4Tl9qNx6a09VzzbYONZPEVDdQDoqnQCQddTGXXXapTB417z5UNtrBEOjghpnKy5Y1Hn6iBWLcK7XlEy3bK3G+spEAgkQT8iOek71JWeN27b2zh7lzK0u6uxORydlP1hrpOojnNZmt3Gt47hhVHFsBEj2RsfCQUjMIB0IM6eVUvG9yzZrL3BcCCUtqzpEkewNm5EyRp76Gx3a+4tlwHYjMQSfLntyAPlzp/sreFy1+5uWrLmS5Klix1hva5k9OZoIzD8FxS3B3yMV3UAKRlBlQvnsCPTpVi4dxg24tnD3Qk6IUnxayRKzEdYI1qLx2KuITaxFxWAMi5ZJ9rUkmYCysgiDvTOC7Q2rRPdtCa6BmLFiPadjqfIbD7guo4jhsSLbF2BUzFt1lgdDJABIEVL4trcLE5SQoYHNrE68wOUmsp/40UMH7lFuEjM6AaiROcHeQDrrvVmx3Gg9ubZDG4NlB8TqREDfNBOvMDlQWm7Yg6QfOmclOJoigiIUadNNqR3lQMt502B76W90bUlWmilqvlXh99K0pIeP7URiyW6KtWKctJRdpa6uUNWrFSNizXWkFGWkFStQ7hrNSGKxSYe0zk+ICRpov+Y9R+poWwBRV/CKf3urFBIQnwGOccyKmrgS32wNtZIyvcManQMYyyOWaRMflQmI42GeBetgLJ3YtoNQq7bmdekTpUbxniVq8/d38PmVtmt+G5mMROWSQTGlKxHDLGAUvq0qMymXyqu4JWBrI8p0rLdO4niAdzbxSlAuqzGRwAIVfPeRIMaaVDcJupeF5zItW3IQAjUdMpMLC7GenSiX7TW7jZAtu5b0K51JBMSR4vCWEAjpOwpjG2rXcvkK22JL5F9ksR1OxCjYdKQp3jeLwVy2yupL5AUYPDqYhTHwn1O1V7s5xO/h3kM0CdAeU9JjfnQ964bYU3D3guCcoGqtA1HXXQ0/ZcWh3kNqNM3Pz5861jG3+Du1Had8YEFsMrLmLMdCc0SN5gR8SarlnEZIV/jvA/U/Gpe24KLzZ28Gh3J8Q228qJudnUAJuuSRpI0Gg230HmatzDfHUPgsWpaFOU/aMAQOk+X305hn73MDqYMees/o86GvYZQ2kFeoBg6bbeU17YfK2nONOQ+NVz3hoWSnIgg9YjWp3D9scVaRUS+QgA0iSANhy5eXKh8S4zKeog/Z309+v6ihsTglG6766dPX0qRqprB9t8QCC90vrs7GCDyIGgoTiPF3vNmZVX+UnXz1k/wBqhBhBIgiCdtjFPhobUjTb9deVJ+Jf1Kf4uIAkE7SCdBz5Ui/xcRC6mZ2BGY/D9GgrqAgFgJPL122oNrbTBjKDPlPmapXl61duHM25G22nu060VhJAUldQTA6k9fhRuAUgxzIkbaef9KZxxIHhMAMJMezO0dfQUT6exXGyLDIxBdpAAI8IIAJ8tNI/vUfwjixtgjqBBG+n9qbvYZe68ElgdTGmtCtckgEaD9RrSNVdrfaYd0baqoJIBERuY39NdOYFQNye8KnQzoP8tDyutydAPZ2Ek6e6lFC91XmAduq5dIPnB+dIVLjAyUJ8MeEj8T7hVp7AcNv4jE99nVFstKjeVmCFWeY3blNV3HkvacmFKagjUEAwZ05gz8+VecH4k9k50dkbNyIiCPu0G+lJwvW63Woe4aD7PcW+k2Q7CGHhbbUge0I2npR5I5Vy11BupM60LcVhzFH3mjlQ6NJEioQwL/U0sX1+03wp25YXU6UlLK8gI9Kozy3You3h6Kt4ejLOHNbYB2cPRNuyelSNnCUUuGqKAs4Xyo9MLKlTIDCNN9aKt4fyoju/Ko0zzjPYK5lzWbhdkMqvssIMiNSCZg8qqfEOIX0D2rwKsdHBMCYgNBGsaae8VuCIahu13ZZcbajRbqg5WygzporGJyz8KZv6m5+Md4bjLItMj25aZLGdfskAaAj010ob6S85VLFftQCdeX9/lUlxPs9iMKy9+mQHZoDSBufASBqRAOtQd+6ofQOT5EAQfIa/GtudFLYbvAyxMxLnMRHvn9cqm8RgmuKE8IVue+vURoAIqHsWbblixZJEqApEQOoB0061I4FruSbWQEDUlyQR/KAJn41NdfCHLQ7rMUhgDoxB0g76mJP5Um/iruIIQmF0Gg8C6RrJ8TU/Y4ozoLYts50AJWLayNTBM/ACkYe6bINtTnzA5mmADpsTvz0G0Vlv6BGDATTNzCu4gEjfaelRNyMxPrqJEk9N9KIxF2W8Ti450VFPh/1Hb3D5Uq5aaAG9rYgaAR9XpWscvLDdpibfMtOs7mNdPcPWnL5L5ShY6DQCYjrH30Fh/bO4jn9341oP7NeHW3W+WYKwhRodQxLMCJHhgDlvEcxV3Zlc8y7FJDi3ch1yzEyN+h13FOY+zPiUEjy1/QrQ+IcBwN0NbbObi6ZrcaMRJYqywF6wamU7IYUJNsErlHiFwAzvmGad4PKNPhPbGvTWPPh86KJnxa7bGfKjr+EUoEMHnpuOU1N8WwKBxcsEHSXWQBodNtD/AGqIxWLAHdxDmAYGy8/x22kVazAl/G93AQZurbx5CN45zS7VpMniaVMmMxA980y+FUSUY5SR7W0EbEDWvMU7MMqldQNjOo+QG1RrMD8QbNGuh102Hp19aCdsvh38vPnUgGGTIQs9V1Ig6jXQUN3nihQAeR0kfD31ab4vbdr92xYmOUddwvlrRmBxouQhX6sAjrpBkbRA+dMYMb+1cPIAEzuAOfOiOHcMuAKwtsZYqpIMs43UeY5jU6iqiQe8xsOqyAIEkaspnNEHbf8ARqwdjOzf0sgnOiKsM8b66KJ0za/CrR2N7DuGL422kagWTlcMWEFmiREbDf4VfbVlUUKihVGyqAAPQCs75fi54ovAYNLFtbSTlXmdyZkkxpNOC5FGlfKkd15VzbBXLgpqakPoo6Ck/RB0oqNuAGut3YFSDYbypPceVUQy8Poq1gzUvbw1OjD1pkBawlPjD0WtmKXkqAZbNLNmnwKcAqKDFmnFtUUVrgtAJiMGtxGS4odGEMrCQR5g1E4XsRgEbMuFtz5yw+DEgVZAKcSqiut2OwJDD6NbGYQSB4vKDOh8+fOqRxT9lLh//wCW8O6MSLjFSp0nRFysp1MadNa1k0gilGRYv9leJS2Bh79nOTqCpELyKnXXrp76h+O/swxVq0t1icQ+aGW1LZBGjAQCRpsBpp7tyiloatGG4D9m+MuAMtpLOkh7phjEQMsEg+opPEf2Z4u1ae5Fs5FZyc5LaasoAWSSJ9SK3U1Gdp+JDD4S/d8Mqhyg7FjooPWWI0pTXzKH013nXz/W1PYLHuhyo2Wd430pouAzs4YzoSIHtazFIy5ULAqwjQ7MP6xW9ck/gu0N0WzZOWMwk5fl0nWpFuP3bjMjOSp5R15D51XcDiSVLECNPIzG4686NS+t1h4crCQxmCRyAI5eVSZjV1KLwLEvh7ly1auXVzHMyQSJ18KzLETyB3mgcP2Qxd24VTD3mZRmIdCsdJLFddtzW3dksKtjCWUWTKhyTuWYAk/rpU/buVPZfVho/ZVxByGPdoYkg3NJ6AKD75qGxX7POIW75t9w7SwAuIua2QeebkPMxEV9HBq41KsYZf8A2QY8DwXcMSRr43B9PYjXWi+z/wCxp2TNi7wttyRAH0/zHQA76CfXlWymvRSrFP4d+zLA2jbMXGKRILeFyObAD5TVxda9FcTUDJt0g26eJryaBsWq4WaXmpQoGhapXdU4K9iga7kUg2hT2tJIoAbRohB5U/atgUQi0AkU7ZtCiDb9KbyHlpQc1odK8a2KWEalZDzFA0yAUjSlsPOvVAoEaV5NKKiKaNAqaSTXk100CSa8W7SzSQgoHRWSftf41ee79DsyyKgZ1trmYvMgPA8OUBT76uvbXtL9DtgIP3jg5TyWNM2ogkEjSs14FwwNeW8cS6m45a4TqzCZKCNfEeZHL0q5zqbl4j+z3BrC2TiMYrN3oAsoCyMVGmfQicxOnKBPOqxxO4uZrVgnuydn3QA7f31rXBxFFS9cupauEkhSIMW0EKVDLEAz5VTW7NYd7YxJuSznvMgKFAAZ7swZmAJ011jfRnl3q7484guGYVVt5s5Y7HSVA5R5+tD8IKC80eIZjLzEg8oqV4gTaYBSFzkeBZ0U68+YqIxFwC8hXLr5dOUbETW82sbka12C46Axw7uMsFkLGNRGZROkRJjyNaBauA7EEeVYQERiEZdxmLLoV05aaHSrZ+yXFk3LiZjlykweoYAHyMGs7jWa1QUl36V4ulKkVlSUM05SRXhNA7SXaBSQ1elxQB3HYnTQV7azTrT7XBSSR0oHIpQPnTOakZ6AsGumhlu0sXBQPZq9pnvRXou0DoinQPOhO9Fe/SR1oCDpzr1XoU4gUk4gUEnmpLXPOotsaK76WDQHs4pljQzYgUO+LoDy1ILVHfTq9+m0BpavQ9RNzFU2MTAoJd73nTf0gdaiLmMHM0gYwUD3aXhyYqwbTkqZzKw+qw5xzGpH5GDWO8c7M43AOcSmW4i7srSACI8SmGjXfWtXvcQUcx8aov7SOLuFtoD+7ac32WK5SoJ35E+6tYzv6zfH8Zu3VCtoF2323g9d6BsYh0nKzCQQwB0KncGNx5VMWeHm5Za9oW7zu0E7kgGY/wBQ3NC47CtZ0dTqgB8j51ZidMNi3YiVlgN/LevMKWZ84XNHKamuE4e21sMynMAVnYCJ0md9ac7P4ZVdmVpEwsxqANZjzJ+FWInuCdjsXeh3dLNt9YzBiQdQwCgz7yK0fsrwK1gwcjMzNoWaNugA/rUR2dZhYUMYgkDn4Z0ip6xdUdT8qzreJz6UOtenE0PhsUvID1NP3LwPT4VlXq4qnO9qMxeKReXwpC8SC8vdVEsr6biku/nUdb4sp3ApxscOVA+b2u9LF0daib2KG8H+tIXGzyikKmhiBTD36jzim6V4MXrUBYxJ51xxPrQWIxGmmlCrj+UGqJdcX1pZxo86hmxc60O2NnagtFyORPxoU3DMU4mHUD7yaGxd62DqQD6H8KgLaRTJuUmxZZwIYmvL2Cblr6ig9t3JpbXo2phMNd+z86ScJcPQedAtsSaBxeNI2p//AAa8dj+VNDs/dY6sB51RHXOIa70kcRipIdmmnVhG0/fSbnZjXwXJ8oNEBnieleHiJHnRzdkbo1zKB58q8PZh8s5x68qCFv4w66UN9ObY1MP2Zu82WOo6e6nLnY9o0uqW6Rp7yNqord7F1H42131t0Kl1jYCdRqCPfFW612HxDblFXrM/AVG4+0eHuVzM7vBhLRuDINCIDAgyRPKI3pSVCdhcNhhZvXL94h8zoLY0NraSJGrEBTpsJ86B412fW7ZW7adTbDD+IxLkTlLNCKsDca+/YVp1rhNnuWt3VVzc1LICp15CSWkDnUH2T4Ktu+wi19HXRAxJbNA8RGqxE6zux05Vi9rc5GbcT7OYnDYG5edR3TXMo9kkCfCzDkDGhkxpO9QvDYV0JDFH1AnYjefjvX0fxa0uIwuIwtpVGe21uYhVLroZAiPPlpWSngly/ZsYq0cKbdsrbRNbeYD+JqSV0bN1JA91azyZ3xSXA+IZCVM5W1QHl1AqbHFgBUVxrA3RZS+uVlGhQFMyidCCD4hrsBIpnC4M3MoLKrn6rEyPUxHz51r6nxPWOMDrFPDjbbAj30rCdjG7vO11AI3B8IHmaj8V2evWwWEMo6bx1jpUBwxbN9k+kilKuxj/AMqhsPdeYAPwoxDeIkBoG/l0oiS+lxy+dB38eep90U1N0bq3nIoa9dPp5UHjY9p+sacXGnpFBteNMtiTNUTKcRO0V1q4SZNRyZ94NEWUuk6CPWkEsbnWu7odRrUYLF4nQSaNtcNxB0MD3U4CwiDcimndJ0cfCnrHZq4w1YDzIj76bPZxxpnFSidF8ikXHB3j4VIixb6r8RTL2rP2x7o/OnF6Zs4rL/YflXXuIUo2bJ+sx/0/1ps4a10f0y6/fTh0y3Ev1NDtxNuVF3MFb+w5939aYfBDlbuf+P51eHSP8cuxrEfD7q8XirfY+dOpgwTHd3J6Sk+WmaaVh8IrfVb4/lU4dNJxK4fqfOonEcdubM1vMNSjtlWeh8OsQNSetSWNtK1m5Kuq6qTIBP8AKTp+dZW/DJdnum8xzkBiGgw0DNHpEb+VODQG7XuinMiAkDKHfKI5kZMw9NNar57a3jGcXLOoBLmdyQORBM+n41FXcM9mblhD+8yqMiZj4DAmOo2LaDTeaHTHY65iGtC1mAE3AyErlA2Iyb7RpvQaFguJXbgVlvEIROYkSY+rljUenxoi72mW2/iWSBJcGNDOw5nTr7zyyi7xAu8LbdcjQbiKYKruohTL6HkNOkRQWJ4ZfvuWt4fElVI0YNlIXcExA00ga/OpCtgxnabOVYXhbVTBGkOfUyy8hoDPzqBxvGyWPd3bVxlOZwGbQMd1hP3h30kcqozYxu7h8O6lfZULcCqNdSmzAnQkERI35FcNW4pFx8PdtaEFQhUupPs255xGkajbrVmJ7avFni5a6qmSNAqZJuKdSRC6qsc2A306VEY7sdcOLu37d/JbZZ7sGbmbnIYwBMmQZ1IjeoS7dxCaJgjazIW8ch2IIDASSx5aHXXWoa9xvELdUEMhOyXFYCTAGwlgOWnOkWtC7M49rEql3vyJ8CxJj2gZJA3g6zRR4jhQoFmbHiz3LeaFDnXxZpCmfs9aoV3Gvelb+hFwAW1a5mEblk9pTroxHMyKeucTtYcgLhMQhfxsJ1nYHVSR6beQmpCrM/ELtx2UoxA0yl0yuI+qV3JqBx9m9cS1cw6ObY8OW0HMHmdYBaZBg66VX8TxS8WLW0ui2IH1gInYwIInlUxwrEXEC5HCSpDKASuvkGyxOmuo89qvxLU7wrtCpwzWXt93eUtlFxygZjuzjdTsNZAkbTRfCsdfVsttmKAEXLTSCHHO20xHlPLmDVJ7T468xKXADlIJyjMAST4lP1envNPnjF9rSm3aW4FCqCqAuZGobwk6gDboPOrP6ma0O12qBzo95lITVclosAN8z5SM3ryn1qKxmLxLD9zf71NIYBFKtEwSAAOUGRM+tU3HW37kFFxFxogq1tvAI3BG4OogwPKjeH8UuobSDCMEOjAWSGYFfEFy6sIliBqI3imLo1e0+Ow1wo7MdcxVyzBgfM6fCrZw3tSmJHhtoSsZgFg69ddpqhccs3HlAtzMrBrSd0+cq8SpJ5gkaAfV8xVi7EY0WbLTgr7uze2q+3AJCkvEQA0RPPatbJWcti1rjNNbSn1UV7avJzsIfVRpQ1vthgwpN23etMCAUe0c0kSNpA25wakU7QYLTMWQdblu4i7a+JlA09azxox3vRAPcI+FFWMYo9u3OukUv/G8AdsRY/8AsX86NtLZdcyQw5FWBB9CDFOATD42GlVIHTT8qPt8TYfVHzmvbeHt9KIGGXpQDXcfmGoj0po4n+b5Uf8ARR0pX0QdB8DQDXOO2VEnQbarH3xTf/E+H6n/AGH8KznjHFXw7jv2tifqW2DsBuCTc1E9R+VSuCsWbw+kAs4dR+7c+BWjWFmBtsQR8akWrmnaHDtHiGu06bmBv5xTrcXtqNx06mT5AGqAO0K2ibaWFTKNDIVY1gDwjTTb8Kg7va1jlJdrQkgrkgKB6CIideoOlIVqF7tVhF3v2hMbNzHI/wBqft8VsOQRdtGehAPXf37VjeO4t3szcxLq2i94oKvHnkCHUA8o+5/hDrcXLlkJoUnWQTMglYOuu2w3NWYjaWa0xBkSNiG1I6abiuc25kPlY/5hrHWd6zC5eyocuRQfZBDAmeYywCf1rTPesQc1x5iB7YnTeLbAyOUVmNRqDsgM7zoRPhb3bTSBjrXJo9/M+vn6++swwmIcFQtu3PPMCxy7SWOpPP4TFGYrH3BAGVB5WhmI2GrM1INHJRo1GgjrII23++lJ4friOe2vz0rGsfjLIYCSWfbMpdT5gBgg9dKGucQe22RVJBnVLQEQNBuYn1qxG2WrNvZTI5rmkbeZ2jkIFcmCRdhBGgMkkDpmmayLCXn0JAB212+W3ypeN4k+vsiNDHIjoT5Hr76QazZCLmltG3BAHKD6++hlwdrL4GjoYEr6aRHKKxxrwiWZn6eKZ19T99JUhtn7vSMpJIPnoN/lT1K2b6AkqSxLL0hQenhmJHWlYrAWLxQ3grd2QyTEow+spBkHbasVTEEDS4xI/wAx/XxFPW72b2rhJ/mH4Ug2k4JGzZwGB2JAB+I1nzpS4O2JMQZkkbnSPEfraaa1kuCSWyruIJOV/v1+6jxhCR4ggPoZn/Sfx+FIrSMPgLS6gAaQdZka8zJ5nnS+6TLAJ6axPzHXX3VkV9HDELfKx9U7+W51pN3PrNzMente4ARHuNIjWcVgrNxQr5HWNVbKwbb2gdDtPrTaraTwl3bl4tdQZnaJrI79xo2n4D4Akn30RgsaA3jVm03J0HQCFJBpBqxS00BmtwOoAJ09YHPlS+5sAQCkRAAfTQGIAOh1OoEkVmlvEWD1X0BJ9DNMYrgdpvGtxdfaBSWjosHQ8tZGvuqRetMxKWXAHfKp23EGCIkHTSBSQloMSLqgzJ0WCYiZPlWVYfhTuGOGcFNRrkmR1Egz6gVBHA4kNnKnLtm7pRHowWrEbr+4EhrqENqQXHy8WmvSvXxeGXQ3k/36xyBIOo9awm1hbrMe8cgchrt6Eb1IWs67QJI1VAp02kRB9aRca89zBM2YnDFoPiIQtB311kU6nF8NbBCvbC/5YjU8gIrHbl26oYZ5B2DAAT5gNBoTvbgkEwRyViPKNwaRY29eO4c/9Rf6fClpxRCfDeU/P4daw5eIGFLswGwAcEj1JMzHxpLcYKMDbuXgZnN3mmnrdP3UjLcD2gsqSrXULDdQZb/aNZ8q9tcbtOMyi4R5I/5Vhf8Aibhiys4YmSc4B15yhkTvpSxxe5v9IuiddCDPnJMn30gvmI/5NfQ/dWcf9Jv/AIv/ANRXtdVw0638W7/K/wB1OdnP46/9r8q6uqojuLfx/wDb+NTnab/lrXr+Brq6hiW4F/AT0H/samcDs/v/ABrq6s63gHH/AMVPQ0H9ZvU/+prq6iK7h/bP81SnL3D7zXV1VkrHfwj6fgaqmJ/hr6r/AO1dXVTRWI3T9dKNbb3/AJV1dRMe8z+uYrrXtD1NdXUElZ3HrUvg/aHoPvrq6o0ax259R95pKeyP10ryupvwQvEfq/zN+NMD2ffXtdRP6Is7/Gprhu4rq6gnuL+3b/7Z++qb2i/i+4V1dUa0Jht2oz6tdXU1fH4Fu7ikXOfqPuNdXVcTQ1n2l99e4n2T6/hXldVRGXf4Z9W/Ch7P6+Arq6oP/9k="/>
          <p:cNvSpPr>
            <a:spLocks noChangeAspect="1" noChangeArrowheads="1"/>
          </p:cNvSpPr>
          <p:nvPr/>
        </p:nvSpPr>
        <p:spPr bwMode="auto">
          <a:xfrm>
            <a:off x="460375" y="-1698625"/>
            <a:ext cx="6686550" cy="418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34" name="Picture 10" descr="http://cdn2.bigcommerce.com/server400/5c5c7/product_images/uploaded_images/nuclear-mushroom-clo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55" y="0"/>
            <a:ext cx="4713604" cy="35352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45.tinypic.com/2z5rr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628" y="3244193"/>
            <a:ext cx="3642010" cy="36420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teara.govt.nz/files/p-8691-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140968"/>
            <a:ext cx="5735163" cy="3745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oardingwoes.files.wordpress.com/2011/11/dust-storm-mohamm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
            <a:ext cx="5049176"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96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Forecasting examples…..</a:t>
            </a:r>
            <a:endParaRPr lang="en-NZ" dirty="0"/>
          </a:p>
        </p:txBody>
      </p:sp>
      <p:sp>
        <p:nvSpPr>
          <p:cNvPr id="3" name="Content Placeholder 2"/>
          <p:cNvSpPr>
            <a:spLocks noGrp="1"/>
          </p:cNvSpPr>
          <p:nvPr>
            <p:ph idx="1"/>
          </p:nvPr>
        </p:nvSpPr>
        <p:spPr/>
        <p:txBody>
          <a:bodyPr/>
          <a:lstStyle/>
          <a:p>
            <a:endParaRPr lang="en-NZ" dirty="0"/>
          </a:p>
        </p:txBody>
      </p:sp>
    </p:spTree>
    <p:extLst>
      <p:ext uri="{BB962C8B-B14F-4D97-AF65-F5344CB8AC3E}">
        <p14:creationId xmlns:p14="http://schemas.microsoft.com/office/powerpoint/2010/main" val="165197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Equations:</a:t>
            </a:r>
            <a:endParaRPr lang="en-NZ" dirty="0"/>
          </a:p>
        </p:txBody>
      </p:sp>
      <p:sp>
        <p:nvSpPr>
          <p:cNvPr id="3" name="Content Placeholder 2"/>
          <p:cNvSpPr>
            <a:spLocks noGrp="1"/>
          </p:cNvSpPr>
          <p:nvPr>
            <p:ph idx="1"/>
          </p:nvPr>
        </p:nvSpPr>
        <p:spPr/>
        <p:txBody>
          <a:bodyPr/>
          <a:lstStyle/>
          <a:p>
            <a:r>
              <a:rPr lang="en-NZ" dirty="0" smtClean="0"/>
              <a:t>CAT:</a:t>
            </a:r>
          </a:p>
          <a:p>
            <a:r>
              <a:rPr lang="en-NZ" dirty="0" smtClean="0"/>
              <a:t>Dutton = </a:t>
            </a:r>
            <a:r>
              <a:rPr lang="en-NZ" dirty="0"/>
              <a:t>1.25.HWS + 0.25.VWS</a:t>
            </a:r>
            <a:r>
              <a:rPr lang="en-NZ" baseline="30000" dirty="0"/>
              <a:t>2</a:t>
            </a:r>
            <a:r>
              <a:rPr lang="en-NZ" dirty="0"/>
              <a:t> + </a:t>
            </a:r>
            <a:r>
              <a:rPr lang="en-NZ" dirty="0" smtClean="0"/>
              <a:t>10.5</a:t>
            </a:r>
          </a:p>
          <a:p>
            <a:r>
              <a:rPr lang="en-NZ" dirty="0" err="1" smtClean="0"/>
              <a:t>Ellrod</a:t>
            </a:r>
            <a:r>
              <a:rPr lang="en-NZ" dirty="0" smtClean="0"/>
              <a:t>: 	TI1 </a:t>
            </a:r>
            <a:r>
              <a:rPr lang="en-NZ" dirty="0"/>
              <a:t>= VWS x </a:t>
            </a:r>
            <a:r>
              <a:rPr lang="en-NZ" dirty="0" smtClean="0"/>
              <a:t>DEF</a:t>
            </a:r>
          </a:p>
          <a:p>
            <a:r>
              <a:rPr lang="en-NZ" dirty="0"/>
              <a:t>	TI2 = VWS x (DEF + </a:t>
            </a:r>
            <a:r>
              <a:rPr lang="el-GR" dirty="0" smtClean="0"/>
              <a:t>α</a:t>
            </a:r>
            <a:r>
              <a:rPr lang="en-NZ" dirty="0" smtClean="0"/>
              <a:t> x </a:t>
            </a:r>
            <a:r>
              <a:rPr lang="en-NZ" dirty="0"/>
              <a:t>CVG). </a:t>
            </a:r>
            <a:endParaRPr lang="en-NZ" dirty="0" smtClean="0"/>
          </a:p>
          <a:p>
            <a:r>
              <a:rPr lang="en-NZ" dirty="0"/>
              <a:t>	EKI = (VWS x DEF) + </a:t>
            </a:r>
            <a:r>
              <a:rPr lang="en-NZ" dirty="0" err="1"/>
              <a:t>Cx</a:t>
            </a:r>
            <a:r>
              <a:rPr lang="en-NZ" dirty="0"/>
              <a:t>(</a:t>
            </a:r>
            <a:r>
              <a:rPr lang="el-GR" dirty="0"/>
              <a:t>Δ</a:t>
            </a:r>
            <a:r>
              <a:rPr lang="en-NZ" dirty="0"/>
              <a:t>DIV / </a:t>
            </a:r>
            <a:r>
              <a:rPr lang="el-GR" dirty="0"/>
              <a:t>Δ</a:t>
            </a:r>
            <a:r>
              <a:rPr lang="en-NZ" dirty="0"/>
              <a:t>T</a:t>
            </a:r>
            <a:r>
              <a:rPr lang="en-NZ" dirty="0" smtClean="0"/>
              <a:t>).</a:t>
            </a:r>
          </a:p>
          <a:p>
            <a:r>
              <a:rPr lang="en-NZ" dirty="0" smtClean="0"/>
              <a:t>Icing:</a:t>
            </a:r>
          </a:p>
          <a:p>
            <a:r>
              <a:rPr lang="en-NZ" dirty="0" smtClean="0"/>
              <a:t>	8D = </a:t>
            </a:r>
            <a:r>
              <a:rPr lang="en-NZ" smtClean="0"/>
              <a:t>T &lt; </a:t>
            </a:r>
            <a:r>
              <a:rPr lang="en-NZ" dirty="0" smtClean="0"/>
              <a:t>-</a:t>
            </a:r>
            <a:r>
              <a:rPr lang="en-NZ" dirty="0"/>
              <a:t>8(T-T</a:t>
            </a:r>
            <a:r>
              <a:rPr lang="en-NZ" baseline="-25000" dirty="0"/>
              <a:t>d</a:t>
            </a:r>
            <a:r>
              <a:rPr lang="en-NZ" dirty="0" smtClean="0"/>
              <a:t>)</a:t>
            </a:r>
            <a:endParaRPr lang="en-NZ" dirty="0"/>
          </a:p>
        </p:txBody>
      </p:sp>
    </p:spTree>
    <p:extLst>
      <p:ext uri="{BB962C8B-B14F-4D97-AF65-F5344CB8AC3E}">
        <p14:creationId xmlns:p14="http://schemas.microsoft.com/office/powerpoint/2010/main" val="67575002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3076" name="Picture 4" descr="http://i192.photobucket.com/albums/z233/gahorn/rtleadinge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4653"/>
            <a:ext cx="558165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cary cloud sardinia, terrifying nuclear bomb mushroom cloud  over sardinia, apocalyptic cloud photo sardinia, This terrifying nuclear bomb mushroom cloud was shot above Sardinia, Italy, Lightning storm creates terrifying nuclear bomb-style mushroom cloud in the skies above Sardinia, A thunderstorm creates a frightening style nuclear bomb mushroom cloud in the heavens on Sardinia, sardinia apocalyptic cloud, sardinia mushroom like cloud , supercell cloud sardinia looks like terrifying nuclear bomb mushroom cloud, sardinia terrifying nuclear bomb mushroom cloud, terrifying nuclear bomb mushroom cloud over sardinia photo, picture terrifying nuclear bomb mushroom cloud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2708920"/>
            <a:ext cx="4009737" cy="41490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hiteeagleaerospace.files.wordpress.com/2011/01/b-52h-cat-incidenc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8576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3317493"/>
            <a:ext cx="5364088" cy="354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17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4176"/>
          <a:stretch/>
        </p:blipFill>
        <p:spPr bwMode="auto">
          <a:xfrm>
            <a:off x="0" y="0"/>
            <a:ext cx="4462992" cy="402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05695"/>
            <a:ext cx="8861352" cy="307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945" y="1600"/>
            <a:ext cx="5255056" cy="38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778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053"/>
            <a:ext cx="3995936" cy="461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NZ"/>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984" y="3372084"/>
            <a:ext cx="3281016" cy="35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avstop.com/ac/aviationweather/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055"/>
            <a:ext cx="3491880" cy="562984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9" y="1"/>
            <a:ext cx="2808312" cy="4085442"/>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5" name="Picture 9"/>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2944610"/>
            <a:ext cx="2987824" cy="228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thunder/mdq/Meteorologist_Course/2_Weather%20Systems/Radar/04_precip/04_images/e_WN_ZDC315_X20020210203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301208"/>
            <a:ext cx="6772275" cy="15718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7784" y="188640"/>
            <a:ext cx="2232248" cy="830997"/>
          </a:xfrm>
          <a:prstGeom prst="rect">
            <a:avLst/>
          </a:prstGeom>
          <a:noFill/>
        </p:spPr>
        <p:txBody>
          <a:bodyPr wrap="square" rtlCol="0">
            <a:spAutoFit/>
          </a:bodyPr>
          <a:lstStyle/>
          <a:p>
            <a:r>
              <a:rPr lang="en-NZ" dirty="0" smtClean="0"/>
              <a:t>Surface observations</a:t>
            </a:r>
            <a:endParaRPr lang="en-NZ" dirty="0"/>
          </a:p>
        </p:txBody>
      </p:sp>
      <p:sp>
        <p:nvSpPr>
          <p:cNvPr id="10" name="TextBox 9"/>
          <p:cNvSpPr txBox="1"/>
          <p:nvPr/>
        </p:nvSpPr>
        <p:spPr>
          <a:xfrm>
            <a:off x="3203848" y="3068960"/>
            <a:ext cx="2232248" cy="830997"/>
          </a:xfrm>
          <a:prstGeom prst="rect">
            <a:avLst/>
          </a:prstGeom>
          <a:noFill/>
        </p:spPr>
        <p:txBody>
          <a:bodyPr wrap="square" rtlCol="0">
            <a:spAutoFit/>
          </a:bodyPr>
          <a:lstStyle/>
          <a:p>
            <a:r>
              <a:rPr lang="en-NZ" dirty="0" smtClean="0"/>
              <a:t>Water vapour imagery</a:t>
            </a:r>
            <a:endParaRPr lang="en-NZ" dirty="0"/>
          </a:p>
        </p:txBody>
      </p:sp>
      <p:sp>
        <p:nvSpPr>
          <p:cNvPr id="11" name="TextBox 10"/>
          <p:cNvSpPr txBox="1"/>
          <p:nvPr/>
        </p:nvSpPr>
        <p:spPr>
          <a:xfrm>
            <a:off x="6029908" y="188640"/>
            <a:ext cx="2232248" cy="830997"/>
          </a:xfrm>
          <a:prstGeom prst="rect">
            <a:avLst/>
          </a:prstGeom>
          <a:noFill/>
        </p:spPr>
        <p:txBody>
          <a:bodyPr wrap="square" rtlCol="0">
            <a:spAutoFit/>
          </a:bodyPr>
          <a:lstStyle/>
          <a:p>
            <a:r>
              <a:rPr lang="en-NZ" dirty="0" smtClean="0"/>
              <a:t>IR satellite imagery</a:t>
            </a:r>
            <a:endParaRPr lang="en-NZ" dirty="0"/>
          </a:p>
        </p:txBody>
      </p:sp>
      <p:sp>
        <p:nvSpPr>
          <p:cNvPr id="12" name="TextBox 11"/>
          <p:cNvSpPr txBox="1"/>
          <p:nvPr/>
        </p:nvSpPr>
        <p:spPr>
          <a:xfrm>
            <a:off x="323528" y="5981068"/>
            <a:ext cx="3272506" cy="400110"/>
          </a:xfrm>
          <a:prstGeom prst="rect">
            <a:avLst/>
          </a:prstGeom>
          <a:noFill/>
        </p:spPr>
        <p:txBody>
          <a:bodyPr wrap="square" rtlCol="0">
            <a:spAutoFit/>
          </a:bodyPr>
          <a:lstStyle/>
          <a:p>
            <a:r>
              <a:rPr lang="en-NZ" sz="2000" dirty="0" err="1" smtClean="0">
                <a:solidFill>
                  <a:schemeClr val="accent2">
                    <a:lumMod val="20000"/>
                    <a:lumOff val="80000"/>
                  </a:schemeClr>
                </a:solidFill>
              </a:rPr>
              <a:t>RaDAR</a:t>
            </a:r>
            <a:r>
              <a:rPr lang="en-NZ" sz="2000" dirty="0" smtClean="0">
                <a:solidFill>
                  <a:schemeClr val="accent2">
                    <a:lumMod val="20000"/>
                    <a:lumOff val="80000"/>
                  </a:schemeClr>
                </a:solidFill>
              </a:rPr>
              <a:t> cross section</a:t>
            </a:r>
            <a:endParaRPr lang="en-NZ" sz="2000" dirty="0">
              <a:solidFill>
                <a:schemeClr val="accent2">
                  <a:lumMod val="20000"/>
                  <a:lumOff val="80000"/>
                </a:schemeClr>
              </a:solidFill>
            </a:endParaRPr>
          </a:p>
        </p:txBody>
      </p:sp>
      <p:sp>
        <p:nvSpPr>
          <p:cNvPr id="13" name="TextBox 12"/>
          <p:cNvSpPr txBox="1"/>
          <p:nvPr/>
        </p:nvSpPr>
        <p:spPr>
          <a:xfrm>
            <a:off x="6156176" y="3484458"/>
            <a:ext cx="2232248" cy="461665"/>
          </a:xfrm>
          <a:prstGeom prst="rect">
            <a:avLst/>
          </a:prstGeom>
          <a:solidFill>
            <a:schemeClr val="bg1">
              <a:alpha val="56000"/>
            </a:schemeClr>
          </a:solidFill>
        </p:spPr>
        <p:txBody>
          <a:bodyPr wrap="square" rtlCol="0">
            <a:spAutoFit/>
          </a:bodyPr>
          <a:lstStyle/>
          <a:p>
            <a:r>
              <a:rPr lang="en-NZ" dirty="0" err="1" smtClean="0"/>
              <a:t>Tephigram</a:t>
            </a:r>
            <a:endParaRPr lang="en-NZ" dirty="0"/>
          </a:p>
        </p:txBody>
      </p:sp>
    </p:spTree>
    <p:extLst>
      <p:ext uri="{BB962C8B-B14F-4D97-AF65-F5344CB8AC3E}">
        <p14:creationId xmlns:p14="http://schemas.microsoft.com/office/powerpoint/2010/main" val="313984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703" y="3284984"/>
            <a:ext cx="5574297" cy="360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 y="0"/>
            <a:ext cx="5293072" cy="385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216" y="-1"/>
            <a:ext cx="3878783" cy="395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991" y="3857230"/>
            <a:ext cx="4622963" cy="274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92081" y="10231"/>
            <a:ext cx="2232248" cy="461665"/>
          </a:xfrm>
          <a:prstGeom prst="rect">
            <a:avLst/>
          </a:prstGeom>
          <a:noFill/>
        </p:spPr>
        <p:txBody>
          <a:bodyPr wrap="square" rtlCol="0">
            <a:spAutoFit/>
          </a:bodyPr>
          <a:lstStyle/>
          <a:p>
            <a:r>
              <a:rPr lang="en-NZ" dirty="0" err="1" smtClean="0"/>
              <a:t>Tephigram</a:t>
            </a:r>
            <a:endParaRPr lang="en-NZ" dirty="0"/>
          </a:p>
        </p:txBody>
      </p:sp>
      <p:sp>
        <p:nvSpPr>
          <p:cNvPr id="9" name="TextBox 8"/>
          <p:cNvSpPr txBox="1"/>
          <p:nvPr/>
        </p:nvSpPr>
        <p:spPr>
          <a:xfrm>
            <a:off x="0" y="5774787"/>
            <a:ext cx="4225118" cy="830997"/>
          </a:xfrm>
          <a:prstGeom prst="rect">
            <a:avLst/>
          </a:prstGeom>
          <a:solidFill>
            <a:schemeClr val="bg1">
              <a:alpha val="54000"/>
            </a:schemeClr>
          </a:solidFill>
        </p:spPr>
        <p:txBody>
          <a:bodyPr wrap="square" rtlCol="0">
            <a:spAutoFit/>
          </a:bodyPr>
          <a:lstStyle/>
          <a:p>
            <a:r>
              <a:rPr lang="en-NZ" dirty="0" smtClean="0"/>
              <a:t>Cross section of </a:t>
            </a:r>
            <a:r>
              <a:rPr lang="en-NZ" dirty="0" err="1" smtClean="0"/>
              <a:t>isotachs</a:t>
            </a:r>
            <a:r>
              <a:rPr lang="en-NZ" dirty="0" smtClean="0"/>
              <a:t> and </a:t>
            </a:r>
            <a:r>
              <a:rPr lang="en-NZ" dirty="0" err="1" smtClean="0"/>
              <a:t>Ellrod</a:t>
            </a:r>
            <a:r>
              <a:rPr lang="en-NZ" dirty="0" smtClean="0"/>
              <a:t> index</a:t>
            </a:r>
            <a:endParaRPr lang="en-NZ" dirty="0"/>
          </a:p>
        </p:txBody>
      </p:sp>
      <p:sp>
        <p:nvSpPr>
          <p:cNvPr id="10" name="TextBox 9"/>
          <p:cNvSpPr txBox="1"/>
          <p:nvPr/>
        </p:nvSpPr>
        <p:spPr>
          <a:xfrm>
            <a:off x="4650369" y="4005064"/>
            <a:ext cx="4493629" cy="830997"/>
          </a:xfrm>
          <a:prstGeom prst="rect">
            <a:avLst/>
          </a:prstGeom>
          <a:solidFill>
            <a:schemeClr val="bg1">
              <a:alpha val="51000"/>
            </a:schemeClr>
          </a:solidFill>
        </p:spPr>
        <p:txBody>
          <a:bodyPr wrap="square" rtlCol="0">
            <a:spAutoFit/>
          </a:bodyPr>
          <a:lstStyle/>
          <a:p>
            <a:r>
              <a:rPr lang="en-NZ" dirty="0" smtClean="0"/>
              <a:t>Geopotential height and </a:t>
            </a:r>
            <a:r>
              <a:rPr lang="en-NZ" dirty="0" err="1" smtClean="0"/>
              <a:t>Ellrod</a:t>
            </a:r>
            <a:r>
              <a:rPr lang="en-NZ" dirty="0" smtClean="0"/>
              <a:t> index</a:t>
            </a:r>
            <a:endParaRPr lang="en-NZ" dirty="0"/>
          </a:p>
        </p:txBody>
      </p:sp>
      <p:sp>
        <p:nvSpPr>
          <p:cNvPr id="11" name="TextBox 10"/>
          <p:cNvSpPr txBox="1"/>
          <p:nvPr/>
        </p:nvSpPr>
        <p:spPr>
          <a:xfrm>
            <a:off x="124489" y="56397"/>
            <a:ext cx="4493629" cy="461665"/>
          </a:xfrm>
          <a:prstGeom prst="rect">
            <a:avLst/>
          </a:prstGeom>
          <a:solidFill>
            <a:schemeClr val="bg1">
              <a:alpha val="51000"/>
            </a:schemeClr>
          </a:solidFill>
        </p:spPr>
        <p:txBody>
          <a:bodyPr wrap="square" rtlCol="0">
            <a:spAutoFit/>
          </a:bodyPr>
          <a:lstStyle/>
          <a:p>
            <a:r>
              <a:rPr lang="en-NZ" dirty="0" smtClean="0"/>
              <a:t>Surface synoptic situation</a:t>
            </a:r>
            <a:endParaRPr lang="en-NZ" dirty="0"/>
          </a:p>
        </p:txBody>
      </p:sp>
    </p:spTree>
    <p:extLst>
      <p:ext uri="{BB962C8B-B14F-4D97-AF65-F5344CB8AC3E}">
        <p14:creationId xmlns:p14="http://schemas.microsoft.com/office/powerpoint/2010/main" val="336125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pic>
        <p:nvPicPr>
          <p:cNvPr id="4" name="Picture 4" descr="\\thunder\forecast\Ford\Docs\AFU\Turb Project\Pictures\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4" y="-1"/>
            <a:ext cx="9156643" cy="68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NZ" dirty="0" smtClean="0"/>
              <a:t>Clear Air Turbulence (CAT)</a:t>
            </a:r>
            <a:endParaRPr lang="en-NZ" dirty="0"/>
          </a:p>
        </p:txBody>
      </p:sp>
      <p:sp>
        <p:nvSpPr>
          <p:cNvPr id="5" name="TextBox 4"/>
          <p:cNvSpPr txBox="1"/>
          <p:nvPr/>
        </p:nvSpPr>
        <p:spPr>
          <a:xfrm>
            <a:off x="6516216" y="6447819"/>
            <a:ext cx="2520280" cy="276999"/>
          </a:xfrm>
          <a:prstGeom prst="rect">
            <a:avLst/>
          </a:prstGeom>
          <a:noFill/>
        </p:spPr>
        <p:txBody>
          <a:bodyPr wrap="square" rtlCol="0">
            <a:spAutoFit/>
          </a:bodyPr>
          <a:lstStyle/>
          <a:p>
            <a:r>
              <a:rPr lang="en-NZ" sz="1200" dirty="0" smtClean="0"/>
              <a:t>Courtesy of Matt Ford, cat expert</a:t>
            </a:r>
            <a:endParaRPr lang="en-NZ" sz="1200" dirty="0"/>
          </a:p>
        </p:txBody>
      </p:sp>
    </p:spTree>
    <p:extLst>
      <p:ext uri="{BB962C8B-B14F-4D97-AF65-F5344CB8AC3E}">
        <p14:creationId xmlns:p14="http://schemas.microsoft.com/office/powerpoint/2010/main" val="2675879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Clear Air Turbulence (CAT</a:t>
            </a:r>
            <a:r>
              <a:rPr lang="en-NZ" dirty="0" smtClean="0"/>
              <a:t>) Basic theory:</a:t>
            </a:r>
            <a:br>
              <a:rPr lang="en-NZ" dirty="0" smtClean="0"/>
            </a:br>
            <a:r>
              <a:rPr lang="en-NZ" dirty="0" smtClean="0"/>
              <a:t>Reynolds and Richardson</a:t>
            </a:r>
            <a:endParaRPr lang="en-NZ"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NZ" dirty="0" smtClean="0"/>
              </a:p>
              <a:p>
                <a:pPr/>
                <a14:m>
                  <m:oMathPara xmlns:m="http://schemas.openxmlformats.org/officeDocument/2006/math">
                    <m:oMathParaPr>
                      <m:jc m:val="centerGroup"/>
                    </m:oMathParaPr>
                    <m:oMath xmlns:m="http://schemas.openxmlformats.org/officeDocument/2006/math">
                      <m:r>
                        <a:rPr lang="en-NZ" i="1">
                          <a:latin typeface="Cambria Math"/>
                        </a:rPr>
                        <m:t>𝑅𝑒𝑦𝑛𝑜𝑙𝑑𝑠</m:t>
                      </m:r>
                      <m:r>
                        <a:rPr lang="en-NZ" i="1">
                          <a:latin typeface="Cambria Math"/>
                        </a:rPr>
                        <m:t> </m:t>
                      </m:r>
                      <m:r>
                        <a:rPr lang="en-NZ" i="1">
                          <a:latin typeface="Cambria Math"/>
                        </a:rPr>
                        <m:t>𝑛𝑢𝑚𝑏𝑒𝑟</m:t>
                      </m:r>
                      <m:r>
                        <a:rPr lang="en-NZ" b="0" i="1" smtClean="0">
                          <a:latin typeface="Cambria Math"/>
                        </a:rPr>
                        <m:t> </m:t>
                      </m:r>
                      <m:d>
                        <m:dPr>
                          <m:ctrlPr>
                            <a:rPr lang="en-NZ" b="0" i="1" smtClean="0">
                              <a:latin typeface="Cambria Math"/>
                            </a:rPr>
                          </m:ctrlPr>
                        </m:dPr>
                        <m:e>
                          <m:r>
                            <a:rPr lang="en-NZ" b="0" i="1" smtClean="0">
                              <a:latin typeface="Cambria Math"/>
                            </a:rPr>
                            <m:t>𝑅𝑒</m:t>
                          </m:r>
                        </m:e>
                      </m:d>
                      <m:r>
                        <a:rPr lang="en-NZ" i="1" smtClean="0">
                          <a:latin typeface="Cambria Math"/>
                          <a:ea typeface="Cambria Math"/>
                        </a:rPr>
                        <m:t>≈</m:t>
                      </m:r>
                      <m:r>
                        <a:rPr lang="en-NZ" i="1">
                          <a:latin typeface="Cambria Math"/>
                        </a:rPr>
                        <m:t> </m:t>
                      </m:r>
                      <m:f>
                        <m:fPr>
                          <m:ctrlPr>
                            <a:rPr lang="en-NZ" i="1">
                              <a:latin typeface="Cambria Math"/>
                            </a:rPr>
                          </m:ctrlPr>
                        </m:fPr>
                        <m:num>
                          <m:r>
                            <a:rPr lang="en-NZ" i="1">
                              <a:latin typeface="Cambria Math"/>
                            </a:rPr>
                            <m:t>𝑖𝑛𝑒𝑟𝑡𝑖𝑎𝑙</m:t>
                          </m:r>
                          <m:r>
                            <a:rPr lang="en-NZ" i="1">
                              <a:latin typeface="Cambria Math"/>
                            </a:rPr>
                            <m:t> </m:t>
                          </m:r>
                          <m:r>
                            <a:rPr lang="en-NZ" i="1">
                              <a:latin typeface="Cambria Math"/>
                            </a:rPr>
                            <m:t>𝑓𝑜𝑟𝑐𝑒𝑠</m:t>
                          </m:r>
                        </m:num>
                        <m:den>
                          <m:r>
                            <a:rPr lang="en-NZ" i="1">
                              <a:latin typeface="Cambria Math"/>
                            </a:rPr>
                            <m:t>𝑣𝑖𝑠𝑐𝑜𝑢𝑠</m:t>
                          </m:r>
                          <m:r>
                            <a:rPr lang="en-NZ" i="1">
                              <a:latin typeface="Cambria Math"/>
                            </a:rPr>
                            <m:t> </m:t>
                          </m:r>
                          <m:r>
                            <a:rPr lang="en-NZ" i="1">
                              <a:latin typeface="Cambria Math"/>
                            </a:rPr>
                            <m:t>𝑓𝑜𝑟𝑐𝑒𝑠</m:t>
                          </m:r>
                        </m:den>
                      </m:f>
                    </m:oMath>
                  </m:oMathPara>
                </a14:m>
                <a:endParaRPr lang="en-NZ" dirty="0" smtClean="0"/>
              </a:p>
              <a:p>
                <a:endParaRPr lang="en-NZ" dirty="0" smtClean="0"/>
              </a:p>
              <a:p>
                <a:r>
                  <a:rPr lang="en-NZ" dirty="0" smtClean="0"/>
                  <a:t>Large momentum</a:t>
                </a:r>
                <a:r>
                  <a:rPr lang="en-NZ" dirty="0"/>
                  <a:t>, </a:t>
                </a:r>
                <a:r>
                  <a:rPr lang="en-NZ" dirty="0" smtClean="0"/>
                  <a:t>small </a:t>
                </a:r>
                <a:r>
                  <a:rPr lang="en-NZ" dirty="0"/>
                  <a:t>viscosity → Turbulence</a:t>
                </a:r>
              </a:p>
              <a:p>
                <a:r>
                  <a:rPr lang="en-NZ" dirty="0" smtClean="0"/>
                  <a:t>Small Re leads to laminar flow, large Re turbulent flow.</a:t>
                </a:r>
                <a:endParaRPr lang="en-NZ" dirty="0"/>
              </a:p>
              <a:p>
                <a:endParaRPr lang="en-NZ" dirty="0" smtClean="0"/>
              </a:p>
              <a:p>
                <a:pPr/>
                <a14:m>
                  <m:oMathPara xmlns:m="http://schemas.openxmlformats.org/officeDocument/2006/math">
                    <m:oMathParaPr>
                      <m:jc m:val="centerGroup"/>
                    </m:oMathParaPr>
                    <m:oMath xmlns:m="http://schemas.openxmlformats.org/officeDocument/2006/math">
                      <m:r>
                        <a:rPr lang="en-NZ" b="0" i="1" smtClean="0">
                          <a:latin typeface="Cambria Math"/>
                        </a:rPr>
                        <m:t>𝐵𝑢𝑙𝑘</m:t>
                      </m:r>
                      <m:r>
                        <a:rPr lang="en-NZ" b="0" i="1" smtClean="0">
                          <a:latin typeface="Cambria Math"/>
                        </a:rPr>
                        <m:t> </m:t>
                      </m:r>
                      <m:r>
                        <a:rPr lang="en-NZ" b="0" i="1" smtClean="0">
                          <a:latin typeface="Cambria Math"/>
                        </a:rPr>
                        <m:t>𝑅𝑖𝑐h𝑎𝑟𝑑𝑠𝑜𝑛</m:t>
                      </m:r>
                      <m:r>
                        <a:rPr lang="en-NZ" b="0" i="1" smtClean="0">
                          <a:latin typeface="Cambria Math"/>
                        </a:rPr>
                        <m:t> </m:t>
                      </m:r>
                      <m:r>
                        <a:rPr lang="en-NZ" b="0" i="1" smtClean="0">
                          <a:latin typeface="Cambria Math"/>
                        </a:rPr>
                        <m:t>𝑁𝑢𝑚𝑏𝑒𝑟</m:t>
                      </m:r>
                      <m:r>
                        <a:rPr lang="en-NZ" b="0" i="1" smtClean="0">
                          <a:latin typeface="Cambria Math"/>
                        </a:rPr>
                        <m:t> (</m:t>
                      </m:r>
                      <m:r>
                        <a:rPr lang="en-NZ" b="0" i="1" smtClean="0">
                          <a:latin typeface="Cambria Math"/>
                        </a:rPr>
                        <m:t>𝐵𝑅𝑁</m:t>
                      </m:r>
                      <m:r>
                        <a:rPr lang="en-NZ" b="0" i="1" smtClean="0">
                          <a:latin typeface="Cambria Math"/>
                        </a:rPr>
                        <m:t>)≈ </m:t>
                      </m:r>
                      <m:f>
                        <m:fPr>
                          <m:ctrlPr>
                            <a:rPr lang="en-NZ" b="0" i="1" smtClean="0">
                              <a:latin typeface="Cambria Math"/>
                              <a:ea typeface="Cambria Math"/>
                            </a:rPr>
                          </m:ctrlPr>
                        </m:fPr>
                        <m:num>
                          <m:r>
                            <a:rPr lang="en-NZ" b="0" i="1" smtClean="0">
                              <a:latin typeface="Cambria Math"/>
                              <a:ea typeface="Cambria Math"/>
                            </a:rPr>
                            <m:t>𝑆𝑡𝑎𝑏𝑖𝑙𝑖𝑡𝑦</m:t>
                          </m:r>
                        </m:num>
                        <m:den>
                          <m:r>
                            <a:rPr lang="en-NZ" b="0" i="1" smtClean="0">
                              <a:latin typeface="Cambria Math"/>
                              <a:ea typeface="Cambria Math"/>
                            </a:rPr>
                            <m:t>𝑉𝑒𝑟𝑡𝑖𝑐𝑎𝑙</m:t>
                          </m:r>
                          <m:r>
                            <a:rPr lang="en-NZ" b="0" i="1" smtClean="0">
                              <a:latin typeface="Cambria Math"/>
                              <a:ea typeface="Cambria Math"/>
                            </a:rPr>
                            <m:t> </m:t>
                          </m:r>
                          <m:r>
                            <a:rPr lang="en-NZ" b="0" i="1" smtClean="0">
                              <a:latin typeface="Cambria Math"/>
                              <a:ea typeface="Cambria Math"/>
                            </a:rPr>
                            <m:t>𝑠h𝑒𝑎𝑟</m:t>
                          </m:r>
                        </m:den>
                      </m:f>
                      <m:r>
                        <a:rPr lang="en-NZ" b="0" i="1" smtClean="0">
                          <a:latin typeface="Cambria Math"/>
                        </a:rPr>
                        <m:t> </m:t>
                      </m:r>
                    </m:oMath>
                  </m:oMathPara>
                </a14:m>
                <a:endParaRPr lang="en-NZ" dirty="0" smtClean="0"/>
              </a:p>
              <a:p>
                <a:endParaRPr lang="en-NZ" dirty="0"/>
              </a:p>
              <a:p>
                <a:r>
                  <a:rPr lang="en-NZ" dirty="0" smtClean="0"/>
                  <a:t>Large BRN good for convection but dissipates turbulence.</a:t>
                </a:r>
              </a:p>
              <a:p>
                <a:r>
                  <a:rPr lang="en-NZ" dirty="0" smtClean="0"/>
                  <a:t>Small BRN good for CAT (good restoring force for eddies)</a:t>
                </a:r>
                <a:endParaRPr lang="en-NZ"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50"/>
                </a:stretch>
              </a:blipFill>
            </p:spPr>
            <p:txBody>
              <a:bodyPr/>
              <a:lstStyle/>
              <a:p>
                <a:r>
                  <a:rPr lang="en-NZ">
                    <a:noFill/>
                  </a:rPr>
                  <a:t> </a:t>
                </a:r>
              </a:p>
            </p:txBody>
          </p:sp>
        </mc:Fallback>
      </mc:AlternateContent>
    </p:spTree>
    <p:extLst>
      <p:ext uri="{BB962C8B-B14F-4D97-AF65-F5344CB8AC3E}">
        <p14:creationId xmlns:p14="http://schemas.microsoft.com/office/powerpoint/2010/main" val="2607507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etService+presentation+template_NEWBRAND">
  <a:themeElements>
    <a:clrScheme name="MetService_PowerPoint_Template5_compres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tService_PowerPoint_Template5_compressed">
      <a:majorFont>
        <a:latin typeface="Garamond"/>
        <a:ea typeface="ヒラギノ角ゴ Pro W3"/>
        <a:cs typeface=""/>
      </a:majorFont>
      <a:minorFont>
        <a:latin typeface="Garamond"/>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MetService_PowerPoint_Template5_compres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tService_PowerPoint_Template5_compress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tService_PowerPoint_Template5_compress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tService_PowerPoint_Template5_compress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tService_PowerPoint_Template5_compress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tService_PowerPoint_Template5_compress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tService_PowerPoint_Template5_compresse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tService_PowerPoint_Template5_compress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tService_PowerPoint_Template5_compress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tService_PowerPoint_Template5_compress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tService_PowerPoint_Template5_compress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tService_PowerPoint_Template5_compress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TotalTime>
  <Words>1986</Words>
  <Application>Microsoft Office PowerPoint</Application>
  <PresentationFormat>On-screen Show (4:3)</PresentationFormat>
  <Paragraphs>327</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MetService+presentation+template_NEWBRAND</vt:lpstr>
      <vt:lpstr>SIGMETS without PIREPs</vt:lpstr>
      <vt:lpstr>Introduction</vt:lpstr>
      <vt:lpstr>PowerPoint Presentation</vt:lpstr>
      <vt:lpstr>PowerPoint Presentation</vt:lpstr>
      <vt:lpstr>PowerPoint Presentation</vt:lpstr>
      <vt:lpstr>PowerPoint Presentation</vt:lpstr>
      <vt:lpstr>PowerPoint Presentation</vt:lpstr>
      <vt:lpstr>Clear Air Turbulence (CAT)</vt:lpstr>
      <vt:lpstr>Clear Air Turbulence (CAT) Basic theory: Reynolds and Richardson</vt:lpstr>
      <vt:lpstr>Clear Air Turbulence (CAT) Basic theory</vt:lpstr>
      <vt:lpstr>CAT Basic theory</vt:lpstr>
      <vt:lpstr>CAT Forecasting</vt:lpstr>
      <vt:lpstr>CAT Forecasting</vt:lpstr>
      <vt:lpstr>CAT Forecasting</vt:lpstr>
      <vt:lpstr>CAT Forecasting</vt:lpstr>
      <vt:lpstr>CAT Forecasting</vt:lpstr>
      <vt:lpstr>CAT Forecasting</vt:lpstr>
      <vt:lpstr>CAT Forecasting</vt:lpstr>
      <vt:lpstr>CAT Forecasting</vt:lpstr>
      <vt:lpstr>CAT Forecasting Summary</vt:lpstr>
      <vt:lpstr>Aircraft Icing</vt:lpstr>
      <vt:lpstr>Aircraft Icing – basic theory</vt:lpstr>
      <vt:lpstr>Aircraft Icing – basic theory</vt:lpstr>
      <vt:lpstr>Aircraft Icing – Basic theory</vt:lpstr>
      <vt:lpstr>Icing – satellite indicators</vt:lpstr>
      <vt:lpstr>Icing - NWP</vt:lpstr>
      <vt:lpstr>Icing - NWP</vt:lpstr>
      <vt:lpstr>Icing - NWP</vt:lpstr>
      <vt:lpstr>Icing Forecasting Summary</vt:lpstr>
      <vt:lpstr>Forecasting examples…..</vt:lpstr>
      <vt:lpstr>Equations:</vt:lpstr>
    </vt:vector>
  </TitlesOfParts>
  <Company>MetService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Martin</dc:creator>
  <cp:lastModifiedBy>metbuild</cp:lastModifiedBy>
  <cp:revision>76</cp:revision>
  <cp:lastPrinted>2014-02-06T22:47:53Z</cp:lastPrinted>
  <dcterms:created xsi:type="dcterms:W3CDTF">2014-02-07T01:34:06Z</dcterms:created>
  <dcterms:modified xsi:type="dcterms:W3CDTF">2015-07-27T03:03:08Z</dcterms:modified>
</cp:coreProperties>
</file>