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96" r:id="rId3"/>
    <p:sldId id="431" r:id="rId4"/>
    <p:sldId id="414" r:id="rId5"/>
    <p:sldId id="417" r:id="rId6"/>
    <p:sldId id="419" r:id="rId7"/>
    <p:sldId id="422" r:id="rId8"/>
    <p:sldId id="424" r:id="rId9"/>
    <p:sldId id="425" r:id="rId10"/>
    <p:sldId id="426" r:id="rId11"/>
    <p:sldId id="427" r:id="rId12"/>
    <p:sldId id="432" r:id="rId13"/>
    <p:sldId id="418" r:id="rId14"/>
    <p:sldId id="429" r:id="rId15"/>
  </p:sldIdLst>
  <p:sldSz cx="9144000" cy="6858000" type="screen4x3"/>
  <p:notesSz cx="6807200" cy="99393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6E"/>
    <a:srgbClr val="00FF00"/>
    <a:srgbClr val="E0C5C2"/>
    <a:srgbClr val="010000"/>
    <a:srgbClr val="0095C1"/>
    <a:srgbClr val="000000"/>
    <a:srgbClr val="0E5F7E"/>
    <a:srgbClr val="9A8800"/>
    <a:srgbClr val="9E412E"/>
    <a:srgbClr val="0E7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7" autoAdjust="0"/>
    <p:restoredTop sz="94656" autoAdjust="0"/>
  </p:normalViewPr>
  <p:slideViewPr>
    <p:cSldViewPr snapToGrid="0" snapToObjects="1">
      <p:cViewPr varScale="1">
        <p:scale>
          <a:sx n="103" d="100"/>
          <a:sy n="103" d="100"/>
        </p:scale>
        <p:origin x="-10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-3258" y="-108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FBCB209-D344-46DD-BAC0-FB04BD60A456}" type="datetime1">
              <a:rPr lang="en-US"/>
              <a:pPr>
                <a:defRPr/>
              </a:pPr>
              <a:t>7/29/2015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6E794FF-22FE-49BA-B30E-85AE9F8AAC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6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137B846-9595-47E1-85EE-E8A01F234F0B}" type="datetimeFigureOut">
              <a:rPr lang="en-AU"/>
              <a:pPr>
                <a:defRPr/>
              </a:pPr>
              <a:t>29/07/2015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7531AAB-6264-410F-99A7-05300458861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6348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jdemar\AppData\Local\Microsoft\Windows\Temporary Internet Files\Content.Outlook\K15TW7FF\logos (2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4181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2457450" y="203200"/>
            <a:ext cx="1381125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974725"/>
            <a:ext cx="9144000" cy="123825"/>
          </a:xfrm>
          <a:prstGeom prst="rect">
            <a:avLst/>
          </a:prstGeom>
          <a:gradFill flip="none" rotWithShape="1">
            <a:gsLst>
              <a:gs pos="0">
                <a:srgbClr val="00476E"/>
              </a:gs>
              <a:gs pos="98000">
                <a:schemeClr val="bg1">
                  <a:lumMod val="98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939213" y="6488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3234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/>
              <a:buChar char="•"/>
              <a:defRPr/>
            </a:lvl2pPr>
            <a:lvl3pPr>
              <a:buFont typeface="Lucida Grande"/>
              <a:buChar char="−"/>
              <a:defRPr/>
            </a:lvl3pPr>
            <a:lvl5pPr>
              <a:defRPr sz="12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496050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A7473B-BB82-4669-885B-D31B6BD990D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059085" y="20638"/>
            <a:ext cx="6084916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10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75668"/>
            <a:ext cx="4040188" cy="32143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E5F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15429"/>
            <a:ext cx="4040188" cy="35107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75668"/>
            <a:ext cx="4041775" cy="32143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E5F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15429"/>
            <a:ext cx="4041775" cy="35107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80AB-DD42-46C3-A2D5-2615A226D8E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3059085" y="20638"/>
            <a:ext cx="6084916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741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496050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9DF844-035B-4E45-A1A1-C2EF9042F27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26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59085" y="20638"/>
            <a:ext cx="6084916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27175"/>
            <a:ext cx="82296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3"/>
            <a:endParaRPr lang="en-AU" dirty="0" smtClean="0"/>
          </a:p>
        </p:txBody>
      </p:sp>
      <p:pic>
        <p:nvPicPr>
          <p:cNvPr id="1028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274" y="203200"/>
            <a:ext cx="21934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965200"/>
            <a:ext cx="9144000" cy="123825"/>
          </a:xfrm>
          <a:prstGeom prst="rect">
            <a:avLst/>
          </a:prstGeom>
          <a:gradFill flip="none" rotWithShape="1">
            <a:gsLst>
              <a:gs pos="0">
                <a:srgbClr val="00476E"/>
              </a:gs>
              <a:gs pos="98000">
                <a:schemeClr val="bg1">
                  <a:lumMod val="98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95035A1-239D-4666-8976-D815D81BED9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08" r:id="rId3"/>
    <p:sldLayoutId id="214748471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476E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476E"/>
          </a:solidFill>
          <a:latin typeface="Arial" charset="0"/>
          <a:ea typeface="ＭＳ Ｐゴシック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476E"/>
          </a:solidFill>
          <a:latin typeface="Arial" charset="0"/>
          <a:ea typeface="ＭＳ Ｐゴシック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476E"/>
          </a:solidFill>
          <a:latin typeface="Arial" charset="0"/>
          <a:ea typeface="ＭＳ Ｐゴシック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476E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lnSpc>
          <a:spcPts val="2400"/>
        </a:lnSpc>
        <a:spcBef>
          <a:spcPct val="0"/>
        </a:spcBef>
        <a:spcAft>
          <a:spcPts val="200"/>
        </a:spcAft>
        <a:defRPr sz="2400" b="1" kern="1200">
          <a:solidFill>
            <a:srgbClr val="00476E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0000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00000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Font typeface="Arial" charset="0"/>
        <a:buChar char="•"/>
        <a:defRPr sz="1400" kern="1200">
          <a:solidFill>
            <a:srgbClr val="00000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package" Target="../embeddings/Microsoft_Word_Document1.docx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0" y="1343025"/>
            <a:ext cx="9144000" cy="420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AU" sz="2800" dirty="0" smtClean="0">
                <a:solidFill>
                  <a:srgbClr val="1F5C80"/>
                </a:solidFill>
                <a:cs typeface="Arial" charset="0"/>
              </a:rPr>
              <a:t>Implementation </a:t>
            </a:r>
            <a:r>
              <a:rPr lang="en-AU" sz="2800" dirty="0">
                <a:solidFill>
                  <a:srgbClr val="1F5C80"/>
                </a:solidFill>
                <a:cs typeface="Arial" charset="0"/>
              </a:rPr>
              <a:t>of </a:t>
            </a:r>
            <a:r>
              <a:rPr lang="en-AU" sz="2800" dirty="0" smtClean="0">
                <a:solidFill>
                  <a:srgbClr val="1F5C80"/>
                </a:solidFill>
                <a:cs typeface="Arial" charset="0"/>
              </a:rPr>
              <a:t>Himawari-8</a:t>
            </a:r>
          </a:p>
          <a:p>
            <a:pPr algn="ctr" eaLnBrk="1" hangingPunct="1"/>
            <a:r>
              <a:rPr lang="en-AU" sz="2800" dirty="0" smtClean="0">
                <a:solidFill>
                  <a:srgbClr val="1F5C80"/>
                </a:solidFill>
                <a:cs typeface="Arial" charset="0"/>
              </a:rPr>
              <a:t>into </a:t>
            </a:r>
            <a:r>
              <a:rPr lang="en-AU" sz="2800" dirty="0">
                <a:solidFill>
                  <a:srgbClr val="1F5C80"/>
                </a:solidFill>
                <a:cs typeface="Arial" charset="0"/>
              </a:rPr>
              <a:t>Bureau </a:t>
            </a:r>
            <a:r>
              <a:rPr lang="en-AU" sz="2800" dirty="0" smtClean="0">
                <a:solidFill>
                  <a:srgbClr val="1F5C80"/>
                </a:solidFill>
                <a:cs typeface="Arial" charset="0"/>
              </a:rPr>
              <a:t>Operations</a:t>
            </a:r>
          </a:p>
          <a:p>
            <a:pPr algn="ctr" eaLnBrk="1" hangingPunct="1"/>
            <a:endParaRPr lang="en-US" sz="2800" dirty="0" smtClean="0">
              <a:solidFill>
                <a:srgbClr val="1F5C80"/>
              </a:solidFill>
              <a:cs typeface="Arial" charset="0"/>
            </a:endParaRPr>
          </a:p>
          <a:p>
            <a:pPr algn="ctr" eaLnBrk="1" hangingPunct="1"/>
            <a:r>
              <a:rPr lang="en-US" sz="2000" dirty="0" smtClean="0">
                <a:solidFill>
                  <a:srgbClr val="1F5C80"/>
                </a:solidFill>
                <a:cs typeface="Arial" charset="0"/>
              </a:rPr>
              <a:t>27th July 2015</a:t>
            </a:r>
          </a:p>
          <a:p>
            <a:pPr algn="ctr" eaLnBrk="1" hangingPunct="1"/>
            <a:endParaRPr lang="en-US" sz="2800" dirty="0">
              <a:solidFill>
                <a:srgbClr val="1F5C80"/>
              </a:solidFill>
              <a:cs typeface="Arial" charset="0"/>
            </a:endParaRPr>
          </a:p>
          <a:p>
            <a:pPr algn="ctr" eaLnBrk="1" hangingPunct="1"/>
            <a:endParaRPr lang="en-US" dirty="0" smtClean="0">
              <a:solidFill>
                <a:srgbClr val="1F5C80"/>
              </a:solidFill>
              <a:cs typeface="Arial" charset="0"/>
            </a:endParaRPr>
          </a:p>
          <a:p>
            <a:pPr algn="ctr" eaLnBrk="1" hangingPunct="1"/>
            <a:r>
              <a:rPr lang="en-US" dirty="0" smtClean="0">
                <a:solidFill>
                  <a:srgbClr val="1F5C80"/>
                </a:solidFill>
                <a:cs typeface="Arial" charset="0"/>
              </a:rPr>
              <a:t>Denis </a:t>
            </a:r>
            <a:r>
              <a:rPr lang="en-US" dirty="0" err="1" smtClean="0">
                <a:solidFill>
                  <a:srgbClr val="1F5C80"/>
                </a:solidFill>
                <a:cs typeface="Arial" charset="0"/>
              </a:rPr>
              <a:t>Margetic</a:t>
            </a:r>
            <a:endParaRPr lang="en-US" dirty="0" smtClean="0">
              <a:solidFill>
                <a:srgbClr val="1F5C80"/>
              </a:solidFill>
              <a:cs typeface="Arial" charset="0"/>
            </a:endParaRPr>
          </a:p>
          <a:p>
            <a:pPr algn="ctr" eaLnBrk="1" hangingPunct="1"/>
            <a:r>
              <a:rPr lang="en-US" dirty="0" smtClean="0">
                <a:solidFill>
                  <a:srgbClr val="1F5C80"/>
                </a:solidFill>
                <a:cs typeface="Arial" charset="0"/>
              </a:rPr>
              <a:t>Satellite Operations Manager</a:t>
            </a:r>
          </a:p>
          <a:p>
            <a:pPr algn="ctr" eaLnBrk="1" hangingPunct="1"/>
            <a:r>
              <a:rPr lang="en-US" dirty="0" smtClean="0">
                <a:solidFill>
                  <a:srgbClr val="1F5C80"/>
                </a:solidFill>
                <a:cs typeface="Arial" charset="0"/>
              </a:rPr>
              <a:t>Himawari-8 Project Director</a:t>
            </a:r>
            <a:endParaRPr lang="en-US" dirty="0">
              <a:solidFill>
                <a:srgbClr val="FF0000"/>
              </a:solidFill>
              <a:cs typeface="Arial" charset="0"/>
            </a:endParaRPr>
          </a:p>
          <a:p>
            <a:pPr algn="ctr" eaLnBrk="1" hangingPunct="1"/>
            <a:endParaRPr lang="en-US" sz="2800" dirty="0">
              <a:solidFill>
                <a:srgbClr val="1F5C8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10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for Australian Public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080000"/>
            <a:ext cx="8058150" cy="54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9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11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for Australian Public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099611"/>
            <a:ext cx="7858125" cy="53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3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12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for Australian Public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8" y="1107060"/>
            <a:ext cx="7903076" cy="53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145309"/>
            <a:ext cx="8229600" cy="5430982"/>
          </a:xfrm>
          <a:ln>
            <a:noFill/>
          </a:ln>
        </p:spPr>
        <p:txBody>
          <a:bodyPr/>
          <a:lstStyle/>
          <a:p>
            <a:pPr marL="0" lvl="1" inden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AU" sz="14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Format Continuity</a:t>
            </a:r>
            <a:endParaRPr lang="en-AU" sz="1400" b="1" dirty="0">
              <a:solidFill>
                <a:srgbClr val="00476E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Imagery as JPGs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2km resolution for Australian region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Includes new true colour/IR blend</a:t>
            </a:r>
            <a:endParaRPr lang="en-AU" sz="1400" b="0" dirty="0" smtClean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AU" sz="14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New Capabilities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Products made available as </a:t>
            </a:r>
            <a:r>
              <a:rPr lang="en-AU" sz="1400" dirty="0" err="1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geoTIFF</a:t>
            </a:r>
            <a:r>
              <a:rPr lang="en-AU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to offer better support for GIS users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Products made available in </a:t>
            </a:r>
            <a:r>
              <a:rPr lang="en-AU" sz="1400" dirty="0" err="1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netCDF</a:t>
            </a: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 format to offer better support for computational users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endParaRPr lang="en-AU" sz="1400" b="0" dirty="0" smtClean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13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 Distribution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16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145309"/>
            <a:ext cx="8229600" cy="5430982"/>
          </a:xfrm>
          <a:ln>
            <a:noFill/>
          </a:ln>
        </p:spPr>
        <p:txBody>
          <a:bodyPr anchor="ctr"/>
          <a:lstStyle/>
          <a:p>
            <a:pPr marL="0" lvl="1" indent="0"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AU" sz="20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THANK YOU</a:t>
            </a:r>
          </a:p>
          <a:p>
            <a:pPr marL="0" lvl="1" indent="0"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endParaRPr lang="en-AU" sz="2000" b="1" dirty="0">
              <a:solidFill>
                <a:srgbClr val="00476E"/>
              </a:solidFill>
              <a:ea typeface="ＭＳ Ｐゴシック" pitchFamily="34" charset="-128"/>
              <a:cs typeface="Calibri" pitchFamily="34" charset="0"/>
            </a:endParaRPr>
          </a:p>
          <a:p>
            <a:pPr marL="0" lvl="1" indent="0"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AU" sz="20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QUESTIONS?</a:t>
            </a:r>
          </a:p>
          <a:p>
            <a:pPr marL="0" lvl="1" indent="0"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endParaRPr lang="en-AU" sz="2000" b="1" dirty="0">
              <a:solidFill>
                <a:srgbClr val="00476E"/>
              </a:solidFill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14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2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Project Overview</a:t>
            </a:r>
            <a:endParaRPr lang="en-AU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085850"/>
            <a:ext cx="7816334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A7473B-BB82-4669-885B-D31B6BD990DF}" type="slidenum">
              <a:rPr lang="en-AU" smtClean="0"/>
              <a:pPr>
                <a:defRPr/>
              </a:pPr>
              <a:t>3</a:t>
            </a:fld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947003"/>
            <a:ext cx="8229600" cy="5549047"/>
          </a:xfrm>
          <a:ln>
            <a:noFill/>
          </a:ln>
        </p:spPr>
        <p:txBody>
          <a:bodyPr/>
          <a:lstStyle/>
          <a:p>
            <a:pPr marL="0" lvl="1" inden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AU" sz="1600" b="1" dirty="0" smtClean="0">
                <a:solidFill>
                  <a:srgbClr val="00476E"/>
                </a:solidFill>
                <a:latin typeface="+mj-lt"/>
                <a:ea typeface="ＭＳ Ｐゴシック" pitchFamily="34" charset="-128"/>
                <a:cs typeface="Calibri" pitchFamily="34" charset="0"/>
              </a:rPr>
              <a:t>Data Communications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err="1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HimawariCloud</a:t>
            </a: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 operational - optimisations ongoing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err="1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HimawariConnect</a:t>
            </a: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 (direct connection) expected mid August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HimawariCast expected </a:t>
            </a: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in September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AU" sz="1400" dirty="0" smtClean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marL="57150" indent="0">
              <a:lnSpc>
                <a:spcPct val="150000"/>
              </a:lnSpc>
              <a:defRPr/>
            </a:pPr>
            <a:r>
              <a:rPr lang="en-AU" sz="1600" dirty="0" smtClean="0">
                <a:ea typeface="ＭＳ Ｐゴシック" pitchFamily="34" charset="-128"/>
                <a:cs typeface="Calibri" pitchFamily="34" charset="0"/>
              </a:rPr>
              <a:t>Application Development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Basic imagery/RGB products – application development completed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Quantitative products </a:t>
            </a:r>
            <a:r>
              <a:rPr lang="en-AU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– application development </a:t>
            </a: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well underway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marL="57150" indent="0">
              <a:lnSpc>
                <a:spcPct val="150000"/>
              </a:lnSpc>
              <a:defRPr/>
            </a:pPr>
            <a:endParaRPr lang="en-AU" sz="1600" dirty="0" smtClean="0">
              <a:ea typeface="ＭＳ Ｐゴシック" pitchFamily="34" charset="-128"/>
              <a:cs typeface="Calibri" pitchFamily="34" charset="0"/>
            </a:endParaRPr>
          </a:p>
          <a:p>
            <a:pPr marL="57150" indent="0">
              <a:lnSpc>
                <a:spcPct val="150000"/>
              </a:lnSpc>
              <a:defRPr/>
            </a:pPr>
            <a:r>
              <a:rPr lang="en-AU" sz="1600" dirty="0" smtClean="0">
                <a:ea typeface="ＭＳ Ｐゴシック" pitchFamily="34" charset="-128"/>
                <a:cs typeface="Calibri" pitchFamily="34" charset="0"/>
              </a:rPr>
              <a:t>Computer Processing Infrastructure</a:t>
            </a:r>
            <a:endParaRPr lang="en-AU" sz="1600" dirty="0"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Initial Product Generation System operational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Expansion of the Product Generation System continuing throughout August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4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Project Update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50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5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for Forecasters</a:t>
            </a:r>
            <a:endParaRPr lang="en-AU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84995"/>
              </p:ext>
            </p:extLst>
          </p:nvPr>
        </p:nvGraphicFramePr>
        <p:xfrm>
          <a:off x="1397000" y="1746607"/>
          <a:ext cx="6350000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4" imgW="6350000" imgH="4483100" progId="Word.Document.12">
                  <p:embed/>
                </p:oleObj>
              </mc:Choice>
              <mc:Fallback>
                <p:oleObj name="Document" r:id="rId4" imgW="6350000" imgH="448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7000" y="1746607"/>
                        <a:ext cx="6350000" cy="448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58547" y="1227449"/>
            <a:ext cx="164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Basic Imagery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145309"/>
            <a:ext cx="8229600" cy="5430982"/>
          </a:xfrm>
          <a:ln>
            <a:noFill/>
          </a:ln>
        </p:spPr>
        <p:txBody>
          <a:bodyPr/>
          <a:lstStyle/>
          <a:p>
            <a:pPr marL="342900" lvl="1" indent="-342900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AU" sz="16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False </a:t>
            </a:r>
            <a:r>
              <a:rPr lang="en-AU" sz="1600" b="1" dirty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Colour RGB Products</a:t>
            </a:r>
          </a:p>
          <a:p>
            <a:pPr>
              <a:spcBef>
                <a:spcPts val="200"/>
              </a:spcBef>
            </a:pPr>
            <a:r>
              <a:rPr lang="en-AU" sz="1400" b="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GB" sz="1400" b="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WMO endorsed false-colour RGB </a:t>
            </a:r>
            <a:r>
              <a:rPr lang="en-GB" sz="1400" b="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products derived from individual AHI bands:</a:t>
            </a:r>
            <a:endParaRPr lang="en-AU" sz="1400" b="0" dirty="0" smtClean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GB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24-hour microphysical</a:t>
            </a:r>
            <a:endParaRPr lang="en-AU" sz="1400" dirty="0" smtClean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GB" sz="1400" dirty="0" err="1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airmass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day microphysical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night microphysical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day convection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snow/fog</a:t>
            </a:r>
            <a:r>
              <a:rPr lang="en-AU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GB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natural colours</a:t>
            </a:r>
            <a:r>
              <a:rPr lang="en-AU" sz="1400" dirty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 </a:t>
            </a:r>
          </a:p>
          <a:p>
            <a:pPr marL="0" lvl="0" indent="0">
              <a:spcBef>
                <a:spcPts val="200"/>
              </a:spcBef>
            </a:pPr>
            <a:endParaRPr lang="en-AU" sz="1600" dirty="0" smtClean="0">
              <a:ea typeface="ＭＳ Ｐゴシック" pitchFamily="34" charset="-128"/>
              <a:cs typeface="Calibri" pitchFamily="34" charset="0"/>
            </a:endParaRPr>
          </a:p>
          <a:p>
            <a:pPr marL="0" lvl="0" indent="0">
              <a:spcBef>
                <a:spcPts val="200"/>
              </a:spcBef>
            </a:pPr>
            <a:endParaRPr lang="en-AU" sz="1400" b="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6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Forecasters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71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145309"/>
            <a:ext cx="8229600" cy="5430982"/>
          </a:xfrm>
          <a:ln>
            <a:noFill/>
          </a:ln>
        </p:spPr>
        <p:txBody>
          <a:bodyPr/>
          <a:lstStyle/>
          <a:p>
            <a:pPr marL="342900" lvl="1" indent="-342900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AU" sz="16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L2 (quantitative) Products</a:t>
            </a:r>
            <a:endParaRPr lang="en-AU" sz="400" b="1" dirty="0" smtClean="0">
              <a:solidFill>
                <a:srgbClr val="00476E"/>
              </a:solidFill>
              <a:ea typeface="ＭＳ Ｐゴシック" pitchFamily="34" charset="-128"/>
              <a:cs typeface="Calibri" pitchFamily="34" charset="0"/>
            </a:endParaRPr>
          </a:p>
          <a:p>
            <a:pPr marL="342900" lvl="1" indent="-342900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400" b="1" dirty="0" smtClean="0">
              <a:solidFill>
                <a:srgbClr val="00476E"/>
              </a:solidFill>
              <a:ea typeface="ＭＳ Ｐゴシック" pitchFamily="34" charset="-128"/>
              <a:cs typeface="Calibri" pitchFamily="34" charset="0"/>
            </a:endParaRPr>
          </a:p>
          <a:p>
            <a:pPr marL="342900" lvl="1" indent="-34290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Transitional:</a:t>
            </a:r>
            <a:endParaRPr lang="en-AU" sz="1600" b="1" dirty="0">
              <a:solidFill>
                <a:srgbClr val="00476E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Cloud characteristics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Fog and low cloud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Volcanic ash detection</a:t>
            </a:r>
            <a:endParaRPr lang="en-AU" sz="1400" dirty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SST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Atmospheric Motion Vectors</a:t>
            </a:r>
          </a:p>
          <a:p>
            <a:pPr marL="0" lvl="1" inden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endParaRPr lang="en-AU" sz="1600" b="1" dirty="0" smtClean="0">
              <a:solidFill>
                <a:srgbClr val="00476E"/>
              </a:solidFill>
              <a:ea typeface="ＭＳ Ｐゴシック" pitchFamily="34" charset="-128"/>
              <a:cs typeface="Calibri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AU" sz="1600" b="1" dirty="0" smtClean="0">
                <a:solidFill>
                  <a:srgbClr val="00476E"/>
                </a:solidFill>
                <a:ea typeface="ＭＳ Ｐゴシック" pitchFamily="34" charset="-128"/>
                <a:cs typeface="Calibri" pitchFamily="34" charset="0"/>
              </a:rPr>
              <a:t>Innovative:</a:t>
            </a:r>
            <a:endParaRPr lang="en-AU" sz="2000" dirty="0" smtClean="0">
              <a:solidFill>
                <a:srgbClr val="01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Advanced Dvorak analysis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Overshooting tops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Convective initiation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Aircraft icing potential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AU" sz="1400" dirty="0" smtClean="0">
                <a:solidFill>
                  <a:srgbClr val="010000"/>
                </a:solidFill>
                <a:ea typeface="ＭＳ Ｐゴシック" pitchFamily="34" charset="-128"/>
                <a:cs typeface="Calibri" pitchFamily="34" charset="0"/>
              </a:rPr>
              <a:t>Early storm warning (research)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7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Forecasters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9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8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for Australian Public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080000"/>
            <a:ext cx="8001000" cy="54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16D2FD-5694-4DF3-9877-095C194EB89D}" type="slidenum">
              <a:rPr lang="en-AU" altLang="en-US" smtClean="0">
                <a:solidFill>
                  <a:srgbClr val="A0A0A0"/>
                </a:solidFill>
                <a:cs typeface="Arial" charset="0"/>
              </a:rPr>
              <a:pPr eaLnBrk="1" hangingPunct="1"/>
              <a:t>9</a:t>
            </a:fld>
            <a:endParaRPr lang="en-AU" altLang="en-US" dirty="0" smtClean="0">
              <a:solidFill>
                <a:srgbClr val="A0A0A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 for Australian Public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080000"/>
            <a:ext cx="804592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666666"/>
      </a:dk1>
      <a:lt1>
        <a:sysClr val="window" lastClr="FFFFFF"/>
      </a:lt1>
      <a:dk2>
        <a:srgbClr val="1F497D"/>
      </a:dk2>
      <a:lt2>
        <a:srgbClr val="EEECE1"/>
      </a:lt2>
      <a:accent1>
        <a:srgbClr val="10ADDA"/>
      </a:accent1>
      <a:accent2>
        <a:srgbClr val="2A597A"/>
      </a:accent2>
      <a:accent3>
        <a:srgbClr val="424242"/>
      </a:accent3>
      <a:accent4>
        <a:srgbClr val="E6DEC5"/>
      </a:accent4>
      <a:accent5>
        <a:srgbClr val="AEBA74"/>
      </a:accent5>
      <a:accent6>
        <a:srgbClr val="9F54CF"/>
      </a:accent6>
      <a:hlink>
        <a:srgbClr val="FF0000"/>
      </a:hlink>
      <a:folHlink>
        <a:srgbClr val="FFE1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17767</TotalTime>
  <Words>231</Words>
  <Application>Microsoft Office PowerPoint</Application>
  <PresentationFormat>On-screen Show (4:3)</PresentationFormat>
  <Paragraphs>80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Document</vt:lpstr>
      <vt:lpstr>PowerPoint Presentation</vt:lpstr>
      <vt:lpstr>Project Overview</vt:lpstr>
      <vt:lpstr>PowerPoint Presentation</vt:lpstr>
      <vt:lpstr>Project Update</vt:lpstr>
      <vt:lpstr>Products for Forecasters</vt:lpstr>
      <vt:lpstr>Products for Forecasters</vt:lpstr>
      <vt:lpstr>Products for Forecasters</vt:lpstr>
      <vt:lpstr>Products for Australian Public</vt:lpstr>
      <vt:lpstr>Products for Australian Public</vt:lpstr>
      <vt:lpstr>Products for Australian Public</vt:lpstr>
      <vt:lpstr>Products for Australian Public</vt:lpstr>
      <vt:lpstr>Products for Australian Public</vt:lpstr>
      <vt:lpstr>Data Distribution</vt:lpstr>
      <vt:lpstr>PowerPoint Presentation</vt:lpstr>
    </vt:vector>
  </TitlesOfParts>
  <Company>BOM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Grace Hsu</dc:creator>
  <cp:lastModifiedBy>Bodo Zeschke</cp:lastModifiedBy>
  <cp:revision>521</cp:revision>
  <cp:lastPrinted>2015-06-19T05:30:56Z</cp:lastPrinted>
  <dcterms:created xsi:type="dcterms:W3CDTF">2011-07-05T03:39:51Z</dcterms:created>
  <dcterms:modified xsi:type="dcterms:W3CDTF">2015-07-29T05:11:53Z</dcterms:modified>
</cp:coreProperties>
</file>