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34" r:id="rId2"/>
  </p:sldMasterIdLst>
  <p:notesMasterIdLst>
    <p:notesMasterId r:id="rId25"/>
  </p:notesMasterIdLst>
  <p:handoutMasterIdLst>
    <p:handoutMasterId r:id="rId26"/>
  </p:handoutMasterIdLst>
  <p:sldIdLst>
    <p:sldId id="262" r:id="rId3"/>
    <p:sldId id="263" r:id="rId4"/>
    <p:sldId id="285" r:id="rId5"/>
    <p:sldId id="287" r:id="rId6"/>
    <p:sldId id="288" r:id="rId7"/>
    <p:sldId id="289" r:id="rId8"/>
    <p:sldId id="286" r:id="rId9"/>
    <p:sldId id="264" r:id="rId10"/>
    <p:sldId id="282" r:id="rId11"/>
    <p:sldId id="283" r:id="rId12"/>
    <p:sldId id="266" r:id="rId13"/>
    <p:sldId id="269" r:id="rId14"/>
    <p:sldId id="271" r:id="rId15"/>
    <p:sldId id="272" r:id="rId16"/>
    <p:sldId id="273" r:id="rId17"/>
    <p:sldId id="274" r:id="rId18"/>
    <p:sldId id="276" r:id="rId19"/>
    <p:sldId id="278" r:id="rId20"/>
    <p:sldId id="279" r:id="rId21"/>
    <p:sldId id="280" r:id="rId22"/>
    <p:sldId id="281" r:id="rId23"/>
    <p:sldId id="258" r:id="rId24"/>
  </p:sldIdLst>
  <p:sldSz cx="9144000" cy="6858000" type="screen4x3"/>
  <p:notesSz cx="6858000" cy="9144000"/>
  <p:defaultTextStyle>
    <a:defPPr>
      <a:defRPr lang="en-AU"/>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5F7E"/>
    <a:srgbClr val="666666"/>
    <a:srgbClr val="0E7D60"/>
    <a:srgbClr val="010000"/>
    <a:srgbClr val="0095C1"/>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autoAdjust="0"/>
    <p:restoredTop sz="87675" autoAdjust="0"/>
  </p:normalViewPr>
  <p:slideViewPr>
    <p:cSldViewPr snapToGrid="0" snapToObjects="1">
      <p:cViewPr>
        <p:scale>
          <a:sx n="94" d="100"/>
          <a:sy n="94" d="100"/>
        </p:scale>
        <p:origin x="-424" y="6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EA34B5AC-20C8-4315-AC21-3550B9120B34}" type="datetime1">
              <a:rPr lang="en-AU" altLang="en-US"/>
              <a:pPr/>
              <a:t>27/07/15</a:t>
            </a:fld>
            <a:endParaRPr lang="en-AU"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23F3762F-79ED-4D06-8571-831D4EA2D30A}" type="slidenum">
              <a:rPr lang="en-AU" altLang="en-US"/>
              <a:pPr/>
              <a:t>‹#›</a:t>
            </a:fld>
            <a:endParaRPr lang="en-AU" altLang="en-US"/>
          </a:p>
        </p:txBody>
      </p:sp>
    </p:spTree>
    <p:extLst>
      <p:ext uri="{BB962C8B-B14F-4D97-AF65-F5344CB8AC3E}">
        <p14:creationId xmlns:p14="http://schemas.microsoft.com/office/powerpoint/2010/main" val="1973278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AU" altLang="en-US"/>
          </a:p>
        </p:txBody>
      </p:sp>
      <p:sp>
        <p:nvSpPr>
          <p:cNvPr id="563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AA25E170-8EC8-48F6-8649-59CB3BD8B208}" type="datetime1">
              <a:rPr lang="en-AU" altLang="en-US"/>
              <a:pPr/>
              <a:t>27/07/15</a:t>
            </a:fld>
            <a:endParaRPr lang="en-AU" alt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AU" altLang="en-U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CC7469C0-97E3-4006-A14E-F0CBDC225FFE}" type="slidenum">
              <a:rPr lang="en-AU" altLang="en-US"/>
              <a:pPr/>
              <a:t>‹#›</a:t>
            </a:fld>
            <a:endParaRPr lang="en-AU" altLang="en-US"/>
          </a:p>
        </p:txBody>
      </p:sp>
    </p:spTree>
    <p:extLst>
      <p:ext uri="{BB962C8B-B14F-4D97-AF65-F5344CB8AC3E}">
        <p14:creationId xmlns:p14="http://schemas.microsoft.com/office/powerpoint/2010/main" val="166068875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Calibri" pitchFamily="34" charset="0"/>
        <a:ea typeface="ＭＳ Ｐゴシック" charset="-128"/>
        <a:cs typeface="+mn-cs"/>
      </a:defRPr>
    </a:lvl1pPr>
    <a:lvl2pPr marL="457200" algn="l" defTabSz="457200" rtl="0" fontAlgn="base">
      <a:spcBef>
        <a:spcPct val="30000"/>
      </a:spcBef>
      <a:spcAft>
        <a:spcPct val="0"/>
      </a:spcAft>
      <a:defRPr sz="1200" kern="1200">
        <a:solidFill>
          <a:schemeClr val="tx1"/>
        </a:solidFill>
        <a:latin typeface="Calibri" pitchFamily="34" charset="0"/>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Calibri" pitchFamily="34" charset="0"/>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Calibri" pitchFamily="34" charset="0"/>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Calibri"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469C0-97E3-4006-A14E-F0CBDC225FFE}" type="slidenum">
              <a:rPr lang="en-AU" altLang="en-US" smtClean="0"/>
              <a:pPr/>
              <a:t>1</a:t>
            </a:fld>
            <a:endParaRPr lang="en-AU" altLang="en-US"/>
          </a:p>
        </p:txBody>
      </p:sp>
    </p:spTree>
    <p:extLst>
      <p:ext uri="{BB962C8B-B14F-4D97-AF65-F5344CB8AC3E}">
        <p14:creationId xmlns:p14="http://schemas.microsoft.com/office/powerpoint/2010/main" val="2645570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Radar shows general location, size</a:t>
            </a:r>
            <a:r>
              <a:rPr lang="en-US" baseline="0" dirty="0" smtClean="0"/>
              <a:t> of cells and arrangement of 1.5km is OK.</a:t>
            </a:r>
            <a:endParaRPr lang="en-US" dirty="0"/>
          </a:p>
        </p:txBody>
      </p:sp>
      <p:sp>
        <p:nvSpPr>
          <p:cNvPr id="4" name="Slide Number Placeholder 3"/>
          <p:cNvSpPr>
            <a:spLocks noGrp="1"/>
          </p:cNvSpPr>
          <p:nvPr>
            <p:ph type="sldNum" sz="quarter" idx="10"/>
          </p:nvPr>
        </p:nvSpPr>
        <p:spPr/>
        <p:txBody>
          <a:bodyPr/>
          <a:lstStyle/>
          <a:p>
            <a:fld id="{CC7469C0-97E3-4006-A14E-F0CBDC225FFE}" type="slidenum">
              <a:rPr lang="en-AU" altLang="en-US" smtClean="0"/>
              <a:pPr/>
              <a:t>15</a:t>
            </a:fld>
            <a:endParaRPr lang="en-AU" altLang="en-US"/>
          </a:p>
        </p:txBody>
      </p:sp>
    </p:spTree>
    <p:extLst>
      <p:ext uri="{BB962C8B-B14F-4D97-AF65-F5344CB8AC3E}">
        <p14:creationId xmlns:p14="http://schemas.microsoft.com/office/powerpoint/2010/main" val="3719744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a:t>
            </a:r>
            <a:r>
              <a:rPr lang="en-US" baseline="0" dirty="0" smtClean="0"/>
              <a:t> for 1.5km doing so well – picks up cold pool. </a:t>
            </a:r>
            <a:r>
              <a:rPr lang="en-US" baseline="0" dirty="0" err="1" smtClean="0"/>
              <a:t>Colours</a:t>
            </a:r>
            <a:r>
              <a:rPr lang="en-US" baseline="0" dirty="0" smtClean="0"/>
              <a:t> reflect T2m</a:t>
            </a:r>
          </a:p>
          <a:p>
            <a:r>
              <a:rPr lang="en-US" baseline="0" dirty="0" smtClean="0"/>
              <a:t>Note high temps – so IF there was a fire extra info would have been fantastically important.</a:t>
            </a:r>
            <a:endParaRPr lang="en-US" dirty="0"/>
          </a:p>
        </p:txBody>
      </p:sp>
      <p:sp>
        <p:nvSpPr>
          <p:cNvPr id="4" name="Slide Number Placeholder 3"/>
          <p:cNvSpPr>
            <a:spLocks noGrp="1"/>
          </p:cNvSpPr>
          <p:nvPr>
            <p:ph type="sldNum" sz="quarter" idx="10"/>
          </p:nvPr>
        </p:nvSpPr>
        <p:spPr/>
        <p:txBody>
          <a:bodyPr/>
          <a:lstStyle/>
          <a:p>
            <a:fld id="{CC7469C0-97E3-4006-A14E-F0CBDC225FFE}" type="slidenum">
              <a:rPr lang="en-AU" altLang="en-US" smtClean="0"/>
              <a:pPr/>
              <a:t>16</a:t>
            </a:fld>
            <a:endParaRPr lang="en-AU" altLang="en-US"/>
          </a:p>
        </p:txBody>
      </p:sp>
    </p:spTree>
    <p:extLst>
      <p:ext uri="{BB962C8B-B14F-4D97-AF65-F5344CB8AC3E}">
        <p14:creationId xmlns:p14="http://schemas.microsoft.com/office/powerpoint/2010/main" val="4120805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 verification (have many additional</a:t>
            </a:r>
            <a:r>
              <a:rPr lang="en-US" baseline="0" dirty="0" smtClean="0"/>
              <a:t> months)</a:t>
            </a:r>
            <a:br>
              <a:rPr lang="en-US" baseline="0" dirty="0" smtClean="0"/>
            </a:br>
            <a:r>
              <a:rPr lang="en-US" baseline="0" dirty="0" smtClean="0"/>
              <a:t>median FSS and inter quartile distribution etc.</a:t>
            </a:r>
          </a:p>
          <a:p>
            <a:r>
              <a:rPr lang="en-US" baseline="0" dirty="0" smtClean="0"/>
              <a:t>Compare against 0hour and 6 hour offsets with other models.. In general somewhere in between.</a:t>
            </a:r>
            <a:endParaRPr lang="en-US" dirty="0"/>
          </a:p>
        </p:txBody>
      </p:sp>
      <p:sp>
        <p:nvSpPr>
          <p:cNvPr id="4" name="Slide Number Placeholder 3"/>
          <p:cNvSpPr>
            <a:spLocks noGrp="1"/>
          </p:cNvSpPr>
          <p:nvPr>
            <p:ph type="sldNum" sz="quarter" idx="10"/>
          </p:nvPr>
        </p:nvSpPr>
        <p:spPr/>
        <p:txBody>
          <a:bodyPr/>
          <a:lstStyle/>
          <a:p>
            <a:fld id="{CC7469C0-97E3-4006-A14E-F0CBDC225FFE}" type="slidenum">
              <a:rPr lang="en-AU" altLang="en-US" smtClean="0"/>
              <a:pPr/>
              <a:t>17</a:t>
            </a:fld>
            <a:endParaRPr lang="en-AU" altLang="en-US"/>
          </a:p>
        </p:txBody>
      </p:sp>
    </p:spTree>
    <p:extLst>
      <p:ext uri="{BB962C8B-B14F-4D97-AF65-F5344CB8AC3E}">
        <p14:creationId xmlns:p14="http://schemas.microsoft.com/office/powerpoint/2010/main" val="27969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comparisons against 0hour and 6 hour offsets</a:t>
            </a:r>
          </a:p>
          <a:p>
            <a:r>
              <a:rPr lang="en-US" dirty="0" smtClean="0"/>
              <a:t>Temp</a:t>
            </a:r>
            <a:r>
              <a:rPr lang="en-US" baseline="0" dirty="0" smtClean="0"/>
              <a:t> and </a:t>
            </a:r>
            <a:r>
              <a:rPr lang="en-US" baseline="0" dirty="0" err="1" smtClean="0"/>
              <a:t>Dewpoint</a:t>
            </a:r>
            <a:r>
              <a:rPr lang="en-US" baseline="0" dirty="0" smtClean="0"/>
              <a:t> seems to downscale OK</a:t>
            </a:r>
            <a:endParaRPr lang="en-US" dirty="0"/>
          </a:p>
        </p:txBody>
      </p:sp>
      <p:sp>
        <p:nvSpPr>
          <p:cNvPr id="4" name="Slide Number Placeholder 3"/>
          <p:cNvSpPr>
            <a:spLocks noGrp="1"/>
          </p:cNvSpPr>
          <p:nvPr>
            <p:ph type="sldNum" sz="quarter" idx="10"/>
          </p:nvPr>
        </p:nvSpPr>
        <p:spPr/>
        <p:txBody>
          <a:bodyPr/>
          <a:lstStyle/>
          <a:p>
            <a:fld id="{CC7469C0-97E3-4006-A14E-F0CBDC225FFE}" type="slidenum">
              <a:rPr lang="en-AU" altLang="en-US" smtClean="0"/>
              <a:pPr/>
              <a:t>18</a:t>
            </a:fld>
            <a:endParaRPr lang="en-AU" altLang="en-US"/>
          </a:p>
        </p:txBody>
      </p:sp>
    </p:spTree>
    <p:extLst>
      <p:ext uri="{BB962C8B-B14F-4D97-AF65-F5344CB8AC3E}">
        <p14:creationId xmlns:p14="http://schemas.microsoft.com/office/powerpoint/2010/main" val="1263455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relative gain at 12 hours beats 6 hours</a:t>
            </a:r>
          </a:p>
          <a:p>
            <a:r>
              <a:rPr lang="en-US" dirty="0" smtClean="0"/>
              <a:t>These are for forecasts</a:t>
            </a:r>
            <a:r>
              <a:rPr lang="en-US" baseline="0" dirty="0" smtClean="0"/>
              <a:t> that verify in the afternoon – very important time of day (max </a:t>
            </a:r>
            <a:r>
              <a:rPr lang="en-US" baseline="0" dirty="0" err="1" smtClean="0"/>
              <a:t>meso</a:t>
            </a:r>
            <a:r>
              <a:rPr lang="en-US" baseline="0" dirty="0" smtClean="0"/>
              <a:t>-scale action)</a:t>
            </a:r>
          </a:p>
          <a:p>
            <a:r>
              <a:rPr lang="en-US" baseline="0" dirty="0" smtClean="0"/>
              <a:t> - relative </a:t>
            </a:r>
            <a:r>
              <a:rPr lang="en-US" baseline="0" dirty="0" err="1" smtClean="0"/>
              <a:t>perforamce</a:t>
            </a:r>
            <a:r>
              <a:rPr lang="en-US" baseline="0" dirty="0" smtClean="0"/>
              <a:t> very complicated relationship with start time and length of forecast</a:t>
            </a:r>
          </a:p>
          <a:p>
            <a:r>
              <a:rPr lang="en-US" baseline="0" dirty="0" smtClean="0"/>
              <a:t>Most of 1.5km error is static (land surface </a:t>
            </a:r>
            <a:r>
              <a:rPr lang="en-US" baseline="0" dirty="0" err="1" smtClean="0"/>
              <a:t>mis</a:t>
            </a:r>
            <a:r>
              <a:rPr lang="en-US" baseline="0" dirty="0" smtClean="0"/>
              <a:t>-specification etc.) – very little growing error</a:t>
            </a:r>
            <a:endParaRPr lang="en-US" dirty="0"/>
          </a:p>
        </p:txBody>
      </p:sp>
      <p:sp>
        <p:nvSpPr>
          <p:cNvPr id="4" name="Slide Number Placeholder 3"/>
          <p:cNvSpPr>
            <a:spLocks noGrp="1"/>
          </p:cNvSpPr>
          <p:nvPr>
            <p:ph type="sldNum" sz="quarter" idx="10"/>
          </p:nvPr>
        </p:nvSpPr>
        <p:spPr/>
        <p:txBody>
          <a:bodyPr/>
          <a:lstStyle/>
          <a:p>
            <a:fld id="{CC7469C0-97E3-4006-A14E-F0CBDC225FFE}" type="slidenum">
              <a:rPr lang="en-AU" altLang="en-US" smtClean="0"/>
              <a:pPr/>
              <a:t>19</a:t>
            </a:fld>
            <a:endParaRPr lang="en-AU" altLang="en-US"/>
          </a:p>
        </p:txBody>
      </p:sp>
    </p:spTree>
    <p:extLst>
      <p:ext uri="{BB962C8B-B14F-4D97-AF65-F5344CB8AC3E}">
        <p14:creationId xmlns:p14="http://schemas.microsoft.com/office/powerpoint/2010/main" val="3761844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Showing</a:t>
            </a:r>
            <a:r>
              <a:rPr lang="en-US" baseline="0" dirty="0" smtClean="0"/>
              <a:t> most of the gain on coast &amp; ranges.</a:t>
            </a:r>
          </a:p>
          <a:p>
            <a:r>
              <a:rPr lang="en-US" baseline="0" dirty="0" smtClean="0"/>
              <a:t>Inland little </a:t>
            </a:r>
            <a:r>
              <a:rPr lang="en-US" baseline="0" dirty="0" err="1" smtClean="0"/>
              <a:t>mesoscale</a:t>
            </a:r>
            <a:r>
              <a:rPr lang="en-US" baseline="0" dirty="0" smtClean="0"/>
              <a:t> forcing – flat &amp; no observations!</a:t>
            </a:r>
            <a:endParaRPr lang="en-US" dirty="0"/>
          </a:p>
        </p:txBody>
      </p:sp>
      <p:sp>
        <p:nvSpPr>
          <p:cNvPr id="4" name="Slide Number Placeholder 3"/>
          <p:cNvSpPr>
            <a:spLocks noGrp="1"/>
          </p:cNvSpPr>
          <p:nvPr>
            <p:ph type="sldNum" sz="quarter" idx="10"/>
          </p:nvPr>
        </p:nvSpPr>
        <p:spPr/>
        <p:txBody>
          <a:bodyPr/>
          <a:lstStyle/>
          <a:p>
            <a:fld id="{CC7469C0-97E3-4006-A14E-F0CBDC225FFE}" type="slidenum">
              <a:rPr lang="en-AU" altLang="en-US" smtClean="0"/>
              <a:pPr/>
              <a:t>20</a:t>
            </a:fld>
            <a:endParaRPr lang="en-AU" altLang="en-US"/>
          </a:p>
        </p:txBody>
      </p:sp>
    </p:spTree>
    <p:extLst>
      <p:ext uri="{BB962C8B-B14F-4D97-AF65-F5344CB8AC3E}">
        <p14:creationId xmlns:p14="http://schemas.microsoft.com/office/powerpoint/2010/main" val="430119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unexpected weaknesses. Working through getting approval to attack these problems.</a:t>
            </a:r>
          </a:p>
          <a:p>
            <a:r>
              <a:rPr lang="en-US" baseline="0" dirty="0" err="1" smtClean="0"/>
              <a:t>Hydbrid</a:t>
            </a:r>
            <a:r>
              <a:rPr lang="en-US" baseline="0" dirty="0" smtClean="0"/>
              <a:t> &amp;/or 4dVAR &amp; </a:t>
            </a:r>
            <a:r>
              <a:rPr lang="en-US" baseline="0" dirty="0" err="1" smtClean="0"/>
              <a:t>covariances</a:t>
            </a:r>
            <a:r>
              <a:rPr lang="en-US" baseline="0" dirty="0" smtClean="0"/>
              <a:t> requires – as system seemed slow to respond to new data.</a:t>
            </a:r>
            <a:endParaRPr lang="en-US" dirty="0"/>
          </a:p>
        </p:txBody>
      </p:sp>
      <p:sp>
        <p:nvSpPr>
          <p:cNvPr id="4" name="Slide Number Placeholder 3"/>
          <p:cNvSpPr>
            <a:spLocks noGrp="1"/>
          </p:cNvSpPr>
          <p:nvPr>
            <p:ph type="sldNum" sz="quarter" idx="10"/>
          </p:nvPr>
        </p:nvSpPr>
        <p:spPr/>
        <p:txBody>
          <a:bodyPr/>
          <a:lstStyle/>
          <a:p>
            <a:fld id="{CC7469C0-97E3-4006-A14E-F0CBDC225FFE}" type="slidenum">
              <a:rPr lang="en-AU" altLang="en-US" smtClean="0"/>
              <a:pPr/>
              <a:t>21</a:t>
            </a:fld>
            <a:endParaRPr lang="en-AU" altLang="en-US"/>
          </a:p>
        </p:txBody>
      </p:sp>
    </p:spTree>
    <p:extLst>
      <p:ext uri="{BB962C8B-B14F-4D97-AF65-F5344CB8AC3E}">
        <p14:creationId xmlns:p14="http://schemas.microsoft.com/office/powerpoint/2010/main" val="723580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‘Twas</a:t>
            </a:r>
            <a:r>
              <a:rPr lang="en-US" dirty="0" smtClean="0"/>
              <a:t> </a:t>
            </a:r>
            <a:r>
              <a:rPr lang="en-US" smtClean="0"/>
              <a:t>GREAT time!</a:t>
            </a:r>
            <a:endParaRPr lang="en-US"/>
          </a:p>
        </p:txBody>
      </p:sp>
      <p:sp>
        <p:nvSpPr>
          <p:cNvPr id="4" name="Slide Number Placeholder 3"/>
          <p:cNvSpPr>
            <a:spLocks noGrp="1"/>
          </p:cNvSpPr>
          <p:nvPr>
            <p:ph type="sldNum" sz="quarter" idx="10"/>
          </p:nvPr>
        </p:nvSpPr>
        <p:spPr/>
        <p:txBody>
          <a:bodyPr/>
          <a:lstStyle/>
          <a:p>
            <a:fld id="{CC7469C0-97E3-4006-A14E-F0CBDC225FFE}" type="slidenum">
              <a:rPr lang="en-AU" altLang="en-US" smtClean="0"/>
              <a:pPr/>
              <a:t>22</a:t>
            </a:fld>
            <a:endParaRPr lang="en-AU" altLang="en-US"/>
          </a:p>
        </p:txBody>
      </p:sp>
    </p:spTree>
    <p:extLst>
      <p:ext uri="{BB962C8B-B14F-4D97-AF65-F5344CB8AC3E}">
        <p14:creationId xmlns:p14="http://schemas.microsoft.com/office/powerpoint/2010/main" val="75324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smtClean="0"/>
          </a:p>
        </p:txBody>
      </p:sp>
      <p:sp>
        <p:nvSpPr>
          <p:cNvPr id="4" name="Slide Number Placeholder 3"/>
          <p:cNvSpPr>
            <a:spLocks noGrp="1"/>
          </p:cNvSpPr>
          <p:nvPr>
            <p:ph type="sldNum" sz="quarter" idx="10"/>
          </p:nvPr>
        </p:nvSpPr>
        <p:spPr/>
        <p:txBody>
          <a:bodyPr/>
          <a:lstStyle/>
          <a:p>
            <a:pPr>
              <a:defRPr/>
            </a:pPr>
            <a:fld id="{8AD5737A-4CD0-4DD8-A8A5-E1BFAE862CB6}" type="slidenum">
              <a:rPr lang="en-AU" smtClean="0"/>
              <a:pPr>
                <a:defRPr/>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socio-economic impact </a:t>
            </a:r>
            <a:r>
              <a:rPr lang="en-US" baseline="0" dirty="0" err="1" smtClean="0"/>
              <a:t>Estern</a:t>
            </a:r>
            <a:r>
              <a:rPr lang="en-US" baseline="0" dirty="0" smtClean="0"/>
              <a:t> NSW is obvious – biggest population and most small scale but damaging weather. Also has the most obs. So if a high res NWP system is going to be useful anywhere it should be here.</a:t>
            </a:r>
            <a:endParaRPr lang="en-US" dirty="0"/>
          </a:p>
        </p:txBody>
      </p:sp>
      <p:sp>
        <p:nvSpPr>
          <p:cNvPr id="4" name="Slide Number Placeholder 3"/>
          <p:cNvSpPr>
            <a:spLocks noGrp="1"/>
          </p:cNvSpPr>
          <p:nvPr>
            <p:ph type="sldNum" sz="quarter" idx="10"/>
          </p:nvPr>
        </p:nvSpPr>
        <p:spPr/>
        <p:txBody>
          <a:bodyPr/>
          <a:lstStyle/>
          <a:p>
            <a:fld id="{CC7469C0-97E3-4006-A14E-F0CBDC225FFE}" type="slidenum">
              <a:rPr lang="en-AU" altLang="en-US" smtClean="0"/>
              <a:pPr/>
              <a:t>8</a:t>
            </a:fld>
            <a:endParaRPr lang="en-AU" altLang="en-US"/>
          </a:p>
        </p:txBody>
      </p:sp>
    </p:spTree>
    <p:extLst>
      <p:ext uri="{BB962C8B-B14F-4D97-AF65-F5344CB8AC3E}">
        <p14:creationId xmlns:p14="http://schemas.microsoft.com/office/powerpoint/2010/main" val="2320732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a:t>
            </a:r>
            <a:r>
              <a:rPr lang="en-US" baseline="0" dirty="0" smtClean="0"/>
              <a:t> UKV from PS32, with Doppler winds and hourly updates</a:t>
            </a:r>
            <a:endParaRPr lang="en-US" dirty="0"/>
          </a:p>
        </p:txBody>
      </p:sp>
      <p:sp>
        <p:nvSpPr>
          <p:cNvPr id="4" name="Slide Number Placeholder 3"/>
          <p:cNvSpPr>
            <a:spLocks noGrp="1"/>
          </p:cNvSpPr>
          <p:nvPr>
            <p:ph type="sldNum" sz="quarter" idx="10"/>
          </p:nvPr>
        </p:nvSpPr>
        <p:spPr/>
        <p:txBody>
          <a:bodyPr/>
          <a:lstStyle/>
          <a:p>
            <a:fld id="{CC7469C0-97E3-4006-A14E-F0CBDC225FFE}" type="slidenum">
              <a:rPr lang="en-AU" altLang="en-US" smtClean="0"/>
              <a:pPr/>
              <a:t>9</a:t>
            </a:fld>
            <a:endParaRPr lang="en-AU" altLang="en-US"/>
          </a:p>
        </p:txBody>
      </p:sp>
    </p:spTree>
    <p:extLst>
      <p:ext uri="{BB962C8B-B14F-4D97-AF65-F5344CB8AC3E}">
        <p14:creationId xmlns:p14="http://schemas.microsoft.com/office/powerpoint/2010/main" val="3849982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Mimicking operational </a:t>
            </a:r>
            <a:r>
              <a:rPr lang="en-US" dirty="0" err="1" smtClean="0"/>
              <a:t>centre</a:t>
            </a:r>
            <a:r>
              <a:rPr lang="en-US" dirty="0" smtClean="0"/>
              <a:t>, but also with time to discuss and </a:t>
            </a:r>
            <a:r>
              <a:rPr lang="en-US" dirty="0" err="1" smtClean="0"/>
              <a:t>analyse</a:t>
            </a:r>
            <a:r>
              <a:rPr lang="en-US" dirty="0" smtClean="0"/>
              <a:t>….and continue</a:t>
            </a:r>
            <a:r>
              <a:rPr lang="en-US" baseline="0" dirty="0" smtClean="0"/>
              <a:t> discussions in nearby coffee shops to help get the “REAL” story from forecasters</a:t>
            </a:r>
            <a:endParaRPr lang="en-US" dirty="0"/>
          </a:p>
        </p:txBody>
      </p:sp>
      <p:sp>
        <p:nvSpPr>
          <p:cNvPr id="4" name="Slide Number Placeholder 3"/>
          <p:cNvSpPr>
            <a:spLocks noGrp="1"/>
          </p:cNvSpPr>
          <p:nvPr>
            <p:ph type="sldNum" sz="quarter" idx="10"/>
          </p:nvPr>
        </p:nvSpPr>
        <p:spPr/>
        <p:txBody>
          <a:bodyPr/>
          <a:lstStyle/>
          <a:p>
            <a:fld id="{CC7469C0-97E3-4006-A14E-F0CBDC225FFE}" type="slidenum">
              <a:rPr lang="en-AU" altLang="en-US" smtClean="0"/>
              <a:pPr/>
              <a:t>10</a:t>
            </a:fld>
            <a:endParaRPr lang="en-AU" altLang="en-US"/>
          </a:p>
        </p:txBody>
      </p:sp>
    </p:spTree>
    <p:extLst>
      <p:ext uri="{BB962C8B-B14F-4D97-AF65-F5344CB8AC3E}">
        <p14:creationId xmlns:p14="http://schemas.microsoft.com/office/powerpoint/2010/main" val="3328988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5M people in Sydney.</a:t>
            </a:r>
            <a:r>
              <a:rPr lang="en-US" baseline="0" dirty="0" smtClean="0"/>
              <a:t> Image shows every </a:t>
            </a:r>
            <a:r>
              <a:rPr lang="en-US" baseline="0" dirty="0" err="1" smtClean="0"/>
              <a:t>gridpoint</a:t>
            </a:r>
            <a:r>
              <a:rPr lang="en-US" baseline="0" dirty="0" smtClean="0"/>
              <a:t>.</a:t>
            </a:r>
          </a:p>
          <a:p>
            <a:r>
              <a:rPr lang="en-US" baseline="0" dirty="0" smtClean="0"/>
              <a:t>Get the sea breeze front wrong by 10km or so and 1M people experience a 10-15 degree temperature error. Not only are they annoyed, but also makes it harder to sell the message when damaging weather is coming.</a:t>
            </a:r>
          </a:p>
          <a:p>
            <a:r>
              <a:rPr lang="en-US" baseline="0" dirty="0" smtClean="0"/>
              <a:t>Also improved the reverse land breeze – had cases of lines of reasonable showers of the coast under strong highs due to convergence with early morning land breeze. No other models captured them. Important to capture for coastal waters forecasts.</a:t>
            </a:r>
            <a:endParaRPr lang="en-US" dirty="0"/>
          </a:p>
        </p:txBody>
      </p:sp>
      <p:sp>
        <p:nvSpPr>
          <p:cNvPr id="4" name="Slide Number Placeholder 3"/>
          <p:cNvSpPr>
            <a:spLocks noGrp="1"/>
          </p:cNvSpPr>
          <p:nvPr>
            <p:ph type="sldNum" sz="quarter" idx="10"/>
          </p:nvPr>
        </p:nvSpPr>
        <p:spPr/>
        <p:txBody>
          <a:bodyPr/>
          <a:lstStyle/>
          <a:p>
            <a:fld id="{CC7469C0-97E3-4006-A14E-F0CBDC225FFE}" type="slidenum">
              <a:rPr lang="en-AU" altLang="en-US" smtClean="0"/>
              <a:pPr/>
              <a:t>11</a:t>
            </a:fld>
            <a:endParaRPr lang="en-AU" altLang="en-US"/>
          </a:p>
        </p:txBody>
      </p:sp>
    </p:spTree>
    <p:extLst>
      <p:ext uri="{BB962C8B-B14F-4D97-AF65-F5344CB8AC3E}">
        <p14:creationId xmlns:p14="http://schemas.microsoft.com/office/powerpoint/2010/main" val="1076563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1.5km</a:t>
            </a:r>
            <a:r>
              <a:rPr lang="en-US" baseline="0" dirty="0" smtClean="0"/>
              <a:t> </a:t>
            </a:r>
            <a:r>
              <a:rPr lang="en-US" baseline="0" dirty="0" err="1" smtClean="0"/>
              <a:t>vs</a:t>
            </a:r>
            <a:r>
              <a:rPr lang="en-US" baseline="0" dirty="0" smtClean="0"/>
              <a:t> 12km from SAME base time. Should </a:t>
            </a:r>
            <a:r>
              <a:rPr lang="en-US" baseline="0" dirty="0" err="1" smtClean="0"/>
              <a:t>favour</a:t>
            </a:r>
            <a:r>
              <a:rPr lang="en-US" baseline="0" dirty="0" smtClean="0"/>
              <a:t> 12km. On this domain 12km effective up to date LBC but 1.5km has 6 hour older LBC.</a:t>
            </a:r>
          </a:p>
          <a:p>
            <a:r>
              <a:rPr lang="en-US" baseline="0" dirty="0" smtClean="0"/>
              <a:t>1.5km at 8 hours shows a small cluster of storms (green &amp; blue) rather than large rain band</a:t>
            </a:r>
          </a:p>
          <a:p>
            <a:r>
              <a:rPr lang="en-US" baseline="0" dirty="0" smtClean="0"/>
              <a:t>Yellow </a:t>
            </a:r>
            <a:r>
              <a:rPr lang="en-US" baseline="0" dirty="0" err="1" smtClean="0"/>
              <a:t>colouring</a:t>
            </a:r>
            <a:r>
              <a:rPr lang="en-US" baseline="0" dirty="0" smtClean="0"/>
              <a:t> reflects wind speed</a:t>
            </a:r>
            <a:endParaRPr lang="en-US" dirty="0"/>
          </a:p>
        </p:txBody>
      </p:sp>
      <p:sp>
        <p:nvSpPr>
          <p:cNvPr id="4" name="Slide Number Placeholder 3"/>
          <p:cNvSpPr>
            <a:spLocks noGrp="1"/>
          </p:cNvSpPr>
          <p:nvPr>
            <p:ph type="sldNum" sz="quarter" idx="10"/>
          </p:nvPr>
        </p:nvSpPr>
        <p:spPr/>
        <p:txBody>
          <a:bodyPr/>
          <a:lstStyle/>
          <a:p>
            <a:fld id="{CC7469C0-97E3-4006-A14E-F0CBDC225FFE}" type="slidenum">
              <a:rPr lang="en-AU" altLang="en-US" smtClean="0"/>
              <a:pPr/>
              <a:t>13</a:t>
            </a:fld>
            <a:endParaRPr lang="en-AU" altLang="en-US"/>
          </a:p>
        </p:txBody>
      </p:sp>
    </p:spTree>
    <p:extLst>
      <p:ext uri="{BB962C8B-B14F-4D97-AF65-F5344CB8AC3E}">
        <p14:creationId xmlns:p14="http://schemas.microsoft.com/office/powerpoint/2010/main" val="2067358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1.5km shows cluster grows and propagates</a:t>
            </a:r>
            <a:r>
              <a:rPr lang="en-US" baseline="0" dirty="0" smtClean="0"/>
              <a:t> UPWIND. 12km just has expansion of rain area.</a:t>
            </a:r>
          </a:p>
          <a:p>
            <a:r>
              <a:rPr lang="en-US" baseline="0" dirty="0" smtClean="0"/>
              <a:t>4km was more like 12km</a:t>
            </a:r>
            <a:endParaRPr lang="en-US" dirty="0"/>
          </a:p>
        </p:txBody>
      </p:sp>
      <p:sp>
        <p:nvSpPr>
          <p:cNvPr id="4" name="Slide Number Placeholder 3"/>
          <p:cNvSpPr>
            <a:spLocks noGrp="1"/>
          </p:cNvSpPr>
          <p:nvPr>
            <p:ph type="sldNum" sz="quarter" idx="10"/>
          </p:nvPr>
        </p:nvSpPr>
        <p:spPr/>
        <p:txBody>
          <a:bodyPr/>
          <a:lstStyle/>
          <a:p>
            <a:fld id="{CC7469C0-97E3-4006-A14E-F0CBDC225FFE}" type="slidenum">
              <a:rPr lang="en-AU" altLang="en-US" smtClean="0"/>
              <a:pPr/>
              <a:t>14</a:t>
            </a:fld>
            <a:endParaRPr lang="en-AU" altLang="en-US"/>
          </a:p>
        </p:txBody>
      </p:sp>
    </p:spTree>
    <p:extLst>
      <p:ext uri="{BB962C8B-B14F-4D97-AF65-F5344CB8AC3E}">
        <p14:creationId xmlns:p14="http://schemas.microsoft.com/office/powerpoint/2010/main" val="2019122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439" name="Picture 7"/>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2914650"/>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Placeholder 1"/>
          <p:cNvSpPr>
            <a:spLocks noGrp="1"/>
          </p:cNvSpPr>
          <p:nvPr>
            <p:ph type="ctrTitle"/>
          </p:nvPr>
        </p:nvSpPr>
        <p:spPr>
          <a:xfrm>
            <a:off x="614363" y="1539875"/>
            <a:ext cx="7916862" cy="719138"/>
          </a:xfrm>
        </p:spPr>
        <p:txBody>
          <a:bodyPr/>
          <a:lstStyle>
            <a:lvl1pPr algn="l">
              <a:defRPr smtClean="0">
                <a:latin typeface="Arial" charset="0"/>
              </a:defRPr>
            </a:lvl1pPr>
          </a:lstStyle>
          <a:p>
            <a:pPr lvl="0"/>
            <a:r>
              <a:rPr lang="en-US" altLang="en-US" noProof="0" smtClean="0"/>
              <a:t>Click to edit Master title style</a:t>
            </a:r>
            <a:endParaRPr lang="en-AU" altLang="en-US" noProof="0" smtClean="0"/>
          </a:p>
        </p:txBody>
      </p:sp>
      <p:sp>
        <p:nvSpPr>
          <p:cNvPr id="18435" name="Text Placeholder 2"/>
          <p:cNvSpPr>
            <a:spLocks noGrp="1"/>
          </p:cNvSpPr>
          <p:nvPr>
            <p:ph type="subTitle" idx="1"/>
          </p:nvPr>
        </p:nvSpPr>
        <p:spPr>
          <a:xfrm>
            <a:off x="614363" y="2312988"/>
            <a:ext cx="7916862" cy="719137"/>
          </a:xfrm>
        </p:spPr>
        <p:txBody>
          <a:bodyPr/>
          <a:lstStyle>
            <a:lvl1pPr marL="0" indent="0">
              <a:buFontTx/>
              <a:buNone/>
              <a:defRPr sz="1800" smtClean="0">
                <a:latin typeface="Arial" charset="0"/>
              </a:defRPr>
            </a:lvl1pPr>
          </a:lstStyle>
          <a:p>
            <a:pPr lvl="0"/>
            <a:r>
              <a:rPr lang="en-US" altLang="en-US" noProof="0" smtClean="0"/>
              <a:t>Click to edit Master subtitle style</a:t>
            </a:r>
            <a:endParaRPr lang="en-AU" altLang="en-US" noProof="0" smtClean="0"/>
          </a:p>
        </p:txBody>
      </p:sp>
      <p:pic>
        <p:nvPicPr>
          <p:cNvPr id="18437" name="Picture 7" descr="logo.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9738"/>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85622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75668"/>
            <a:ext cx="2057400" cy="41504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75668"/>
            <a:ext cx="6019800" cy="4150495"/>
          </a:xfrm>
        </p:spPr>
        <p:txBody>
          <a:bodyPr vert="eaVert"/>
          <a:lstStyle>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94692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3034320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64012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75316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4000" y="1600200"/>
            <a:ext cx="4241800"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243388"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951431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66848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741801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396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444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5910" y="274638"/>
            <a:ext cx="6530890" cy="1143000"/>
          </a:xfr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None/>
              <a:defRPr/>
            </a:lvl1pPr>
            <a:lvl2pPr>
              <a:buFont typeface="Arial"/>
              <a:buChar char="•"/>
              <a:defRPr/>
            </a:lvl2pPr>
            <a:lvl3pPr>
              <a:buFont typeface="Lucida Grande"/>
              <a:buChar char="−"/>
              <a:defRPr/>
            </a:lvl3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455655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4995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223796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74638"/>
            <a:ext cx="2159000" cy="6364287"/>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4000" y="274638"/>
            <a:ext cx="6326188" cy="6364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9510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7106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75668"/>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975668"/>
            <a:ext cx="4038600" cy="415049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345115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75668"/>
            <a:ext cx="4040188"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15429"/>
            <a:ext cx="4040188"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975668"/>
            <a:ext cx="4041775" cy="321439"/>
          </a:xfrm>
        </p:spPr>
        <p:txBody>
          <a:bodyPr anchor="b"/>
          <a:lstStyle>
            <a:lvl1pPr marL="0" indent="0">
              <a:buNone/>
              <a:defRPr sz="2000" b="1">
                <a:solidFill>
                  <a:srgbClr val="0E5F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615429"/>
            <a:ext cx="4041775" cy="351073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07257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898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90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96880"/>
            <a:ext cx="5111750" cy="4229283"/>
          </a:xfrm>
        </p:spPr>
        <p:txBody>
          <a:bodyPr/>
          <a:lstStyle>
            <a:lvl1pPr>
              <a:defRPr sz="2000"/>
            </a:lvl1pPr>
            <a:lvl2pPr>
              <a:defRPr sz="1800"/>
            </a:lvl2pPr>
            <a:lvl3pPr>
              <a:defRPr sz="1600"/>
            </a:lvl3pPr>
            <a:lvl4pPr>
              <a:buNone/>
              <a:defRPr sz="14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96880"/>
            <a:ext cx="3008313" cy="42292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2155825" y="274638"/>
            <a:ext cx="6530975"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01909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967829"/>
            <a:ext cx="5486400" cy="339950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497709"/>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2155825" y="274638"/>
            <a:ext cx="6530975"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0299853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7"/>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0" y="1600200"/>
            <a:ext cx="9144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1920875" y="274638"/>
            <a:ext cx="6994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Text Placeholder 2"/>
          <p:cNvSpPr>
            <a:spLocks noGrp="1"/>
          </p:cNvSpPr>
          <p:nvPr>
            <p:ph type="body" idx="1"/>
          </p:nvPr>
        </p:nvSpPr>
        <p:spPr bwMode="auto">
          <a:xfrm>
            <a:off x="254000" y="1968500"/>
            <a:ext cx="863758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p:txBody>
      </p:sp>
      <p:pic>
        <p:nvPicPr>
          <p:cNvPr id="1029" name="Picture 7" descr="logo.eps"/>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439738"/>
            <a:ext cx="1346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3" r:id="rId1"/>
    <p:sldLayoutId id="2147483744" r:id="rId2"/>
    <p:sldLayoutId id="2147483743" r:id="rId3"/>
    <p:sldLayoutId id="2147483742" r:id="rId4"/>
    <p:sldLayoutId id="2147483741" r:id="rId5"/>
    <p:sldLayoutId id="2147483740" r:id="rId6"/>
    <p:sldLayoutId id="2147483739" r:id="rId7"/>
    <p:sldLayoutId id="2147483738" r:id="rId8"/>
    <p:sldLayoutId id="2147483737" r:id="rId9"/>
    <p:sldLayoutId id="2147483736" r:id="rId10"/>
    <p:sldLayoutId id="2147483735" r:id="rId11"/>
  </p:sldLayoutIdLst>
  <p:timing>
    <p:tnLst>
      <p:par>
        <p:cTn xmlns:p14="http://schemas.microsoft.com/office/powerpoint/2010/main" id="1" dur="indefinite" restart="never" nodeType="tmRoot"/>
      </p:par>
    </p:tnLst>
  </p:timing>
  <p:txStyles>
    <p:titleStyle>
      <a:lvl1pPr algn="ctr" defTabSz="457200" rtl="0" eaLnBrk="1" fontAlgn="base" hangingPunct="1">
        <a:spcBef>
          <a:spcPct val="0"/>
        </a:spcBef>
        <a:spcAft>
          <a:spcPct val="0"/>
        </a:spcAft>
        <a:defRPr sz="3200" kern="1200">
          <a:solidFill>
            <a:srgbClr val="0E5F7E"/>
          </a:solidFill>
          <a:latin typeface="Arial"/>
          <a:ea typeface="ＭＳ Ｐゴシック" charset="-128"/>
          <a:cs typeface="Arial"/>
        </a:defRPr>
      </a:lvl1pPr>
      <a:lvl2pPr algn="ctr" defTabSz="457200" rtl="0" eaLnBrk="1" fontAlgn="base" hangingPunct="1">
        <a:spcBef>
          <a:spcPct val="0"/>
        </a:spcBef>
        <a:spcAft>
          <a:spcPct val="0"/>
        </a:spcAft>
        <a:defRPr sz="3200">
          <a:solidFill>
            <a:srgbClr val="0E5F7E"/>
          </a:solidFill>
          <a:latin typeface="Arial" charset="0"/>
          <a:ea typeface="ＭＳ Ｐゴシック" charset="-128"/>
        </a:defRPr>
      </a:lvl2pPr>
      <a:lvl3pPr algn="ctr" defTabSz="457200" rtl="0" eaLnBrk="1" fontAlgn="base" hangingPunct="1">
        <a:spcBef>
          <a:spcPct val="0"/>
        </a:spcBef>
        <a:spcAft>
          <a:spcPct val="0"/>
        </a:spcAft>
        <a:defRPr sz="3200">
          <a:solidFill>
            <a:srgbClr val="0E5F7E"/>
          </a:solidFill>
          <a:latin typeface="Arial" charset="0"/>
          <a:ea typeface="ＭＳ Ｐゴシック" charset="-128"/>
        </a:defRPr>
      </a:lvl3pPr>
      <a:lvl4pPr algn="ctr" defTabSz="457200" rtl="0" eaLnBrk="1" fontAlgn="base" hangingPunct="1">
        <a:spcBef>
          <a:spcPct val="0"/>
        </a:spcBef>
        <a:spcAft>
          <a:spcPct val="0"/>
        </a:spcAft>
        <a:defRPr sz="3200">
          <a:solidFill>
            <a:srgbClr val="0E5F7E"/>
          </a:solidFill>
          <a:latin typeface="Arial" charset="0"/>
          <a:ea typeface="ＭＳ Ｐゴシック" charset="-128"/>
        </a:defRPr>
      </a:lvl4pPr>
      <a:lvl5pPr algn="ctr" defTabSz="457200" rtl="0" eaLnBrk="1" fontAlgn="base" hangingPunct="1">
        <a:spcBef>
          <a:spcPct val="0"/>
        </a:spcBef>
        <a:spcAft>
          <a:spcPct val="0"/>
        </a:spcAft>
        <a:defRPr sz="3200">
          <a:solidFill>
            <a:srgbClr val="0E5F7E"/>
          </a:solidFill>
          <a:latin typeface="Arial" charset="0"/>
          <a:ea typeface="ＭＳ Ｐゴシック" charset="-128"/>
        </a:defRPr>
      </a:lvl5pPr>
      <a:lvl6pPr marL="457200" algn="ctr" defTabSz="457200" rtl="0" eaLnBrk="1" fontAlgn="base" hangingPunct="1">
        <a:spcBef>
          <a:spcPct val="0"/>
        </a:spcBef>
        <a:spcAft>
          <a:spcPct val="0"/>
        </a:spcAft>
        <a:defRPr sz="3200">
          <a:solidFill>
            <a:srgbClr val="010000"/>
          </a:solidFill>
          <a:latin typeface="Arial" charset="0"/>
          <a:ea typeface="ＭＳ Ｐゴシック" charset="-128"/>
        </a:defRPr>
      </a:lvl6pPr>
      <a:lvl7pPr marL="914400" algn="ctr" defTabSz="457200" rtl="0" eaLnBrk="1" fontAlgn="base" hangingPunct="1">
        <a:spcBef>
          <a:spcPct val="0"/>
        </a:spcBef>
        <a:spcAft>
          <a:spcPct val="0"/>
        </a:spcAft>
        <a:defRPr sz="3200">
          <a:solidFill>
            <a:srgbClr val="010000"/>
          </a:solidFill>
          <a:latin typeface="Arial" charset="0"/>
          <a:ea typeface="ＭＳ Ｐゴシック" charset="-128"/>
        </a:defRPr>
      </a:lvl7pPr>
      <a:lvl8pPr marL="1371600" algn="ctr" defTabSz="457200" rtl="0" eaLnBrk="1" fontAlgn="base" hangingPunct="1">
        <a:spcBef>
          <a:spcPct val="0"/>
        </a:spcBef>
        <a:spcAft>
          <a:spcPct val="0"/>
        </a:spcAft>
        <a:defRPr sz="3200">
          <a:solidFill>
            <a:srgbClr val="010000"/>
          </a:solidFill>
          <a:latin typeface="Arial" charset="0"/>
          <a:ea typeface="ＭＳ Ｐゴシック" charset="-128"/>
        </a:defRPr>
      </a:lvl8pPr>
      <a:lvl9pPr marL="1828800" algn="ctr" defTabSz="457200" rtl="0" eaLnBrk="1" fontAlgn="base" hangingPunct="1">
        <a:spcBef>
          <a:spcPct val="0"/>
        </a:spcBef>
        <a:spcAft>
          <a:spcPct val="0"/>
        </a:spcAft>
        <a:defRPr sz="3200">
          <a:solidFill>
            <a:srgbClr val="010000"/>
          </a:solidFill>
          <a:latin typeface="Arial" charset="0"/>
          <a:ea typeface="ＭＳ Ｐゴシック" charset="-128"/>
        </a:defRPr>
      </a:lvl9pPr>
    </p:titleStyle>
    <p:bodyStyle>
      <a:lvl1pPr marL="342900" indent="-342900" algn="l" rtl="0" eaLnBrk="1" fontAlgn="t" hangingPunct="1">
        <a:spcBef>
          <a:spcPct val="30000"/>
        </a:spcBef>
        <a:spcAft>
          <a:spcPct val="30000"/>
        </a:spcAft>
        <a:buChar char="•"/>
        <a:defRPr sz="2400" kern="1200">
          <a:solidFill>
            <a:srgbClr val="666666"/>
          </a:solidFill>
          <a:latin typeface="Arial"/>
          <a:ea typeface="ＭＳ Ｐゴシック" charset="-128"/>
          <a:cs typeface="Arial"/>
        </a:defRPr>
      </a:lvl1pPr>
      <a:lvl2pPr marL="742950" indent="-285750" algn="l" rtl="0" eaLnBrk="1" fontAlgn="t" hangingPunct="1">
        <a:spcBef>
          <a:spcPct val="15000"/>
        </a:spcBef>
        <a:spcAft>
          <a:spcPct val="15000"/>
        </a:spcAft>
        <a:buFont typeface="Arial" charset="0"/>
        <a:buChar char="–"/>
        <a:defRPr sz="2400" kern="1200">
          <a:solidFill>
            <a:srgbClr val="666666"/>
          </a:solidFill>
          <a:latin typeface="Arial"/>
          <a:ea typeface="ＭＳ Ｐゴシック" charset="-128"/>
          <a:cs typeface="Arial"/>
        </a:defRPr>
      </a:lvl2pPr>
      <a:lvl3pPr marL="11430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3pPr>
      <a:lvl4pPr marL="1600200" indent="-228600" algn="l" rtl="0" eaLnBrk="1" fontAlgn="t" hangingPunct="1">
        <a:spcBef>
          <a:spcPct val="15000"/>
        </a:spcBef>
        <a:spcAft>
          <a:spcPct val="15000"/>
        </a:spcAft>
        <a:buChar char="–"/>
        <a:defRPr sz="2400" kern="1200">
          <a:solidFill>
            <a:srgbClr val="666666"/>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54000" y="274638"/>
            <a:ext cx="86375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22531" name="Rectangle 3"/>
          <p:cNvSpPr>
            <a:spLocks noGrp="1" noChangeArrowheads="1"/>
          </p:cNvSpPr>
          <p:nvPr>
            <p:ph type="body" idx="1"/>
          </p:nvPr>
        </p:nvSpPr>
        <p:spPr bwMode="auto">
          <a:xfrm>
            <a:off x="254000" y="1600200"/>
            <a:ext cx="8637588"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3200">
          <a:solidFill>
            <a:srgbClr val="0E5F7E"/>
          </a:solidFill>
          <a:latin typeface="+mj-lt"/>
          <a:ea typeface="+mj-ea"/>
          <a:cs typeface="+mj-cs"/>
        </a:defRPr>
      </a:lvl1pPr>
      <a:lvl2pPr algn="ctr" rtl="0" fontAlgn="base">
        <a:spcBef>
          <a:spcPct val="0"/>
        </a:spcBef>
        <a:spcAft>
          <a:spcPct val="0"/>
        </a:spcAft>
        <a:defRPr sz="3200">
          <a:solidFill>
            <a:srgbClr val="0E5F7E"/>
          </a:solidFill>
          <a:latin typeface="Arial" charset="0"/>
        </a:defRPr>
      </a:lvl2pPr>
      <a:lvl3pPr algn="ctr" rtl="0" fontAlgn="base">
        <a:spcBef>
          <a:spcPct val="0"/>
        </a:spcBef>
        <a:spcAft>
          <a:spcPct val="0"/>
        </a:spcAft>
        <a:defRPr sz="3200">
          <a:solidFill>
            <a:srgbClr val="0E5F7E"/>
          </a:solidFill>
          <a:latin typeface="Arial" charset="0"/>
        </a:defRPr>
      </a:lvl3pPr>
      <a:lvl4pPr algn="ctr" rtl="0" fontAlgn="base">
        <a:spcBef>
          <a:spcPct val="0"/>
        </a:spcBef>
        <a:spcAft>
          <a:spcPct val="0"/>
        </a:spcAft>
        <a:defRPr sz="3200">
          <a:solidFill>
            <a:srgbClr val="0E5F7E"/>
          </a:solidFill>
          <a:latin typeface="Arial" charset="0"/>
        </a:defRPr>
      </a:lvl4pPr>
      <a:lvl5pPr algn="ctr" rtl="0" fontAlgn="base">
        <a:spcBef>
          <a:spcPct val="0"/>
        </a:spcBef>
        <a:spcAft>
          <a:spcPct val="0"/>
        </a:spcAft>
        <a:defRPr sz="3200">
          <a:solidFill>
            <a:srgbClr val="0E5F7E"/>
          </a:solidFill>
          <a:latin typeface="Arial" charset="0"/>
        </a:defRPr>
      </a:lvl5pPr>
      <a:lvl6pPr marL="457200" algn="ctr" rtl="0" fontAlgn="base">
        <a:spcBef>
          <a:spcPct val="0"/>
        </a:spcBef>
        <a:spcAft>
          <a:spcPct val="0"/>
        </a:spcAft>
        <a:defRPr sz="3200">
          <a:solidFill>
            <a:srgbClr val="0E5F7E"/>
          </a:solidFill>
          <a:latin typeface="Arial" charset="0"/>
        </a:defRPr>
      </a:lvl6pPr>
      <a:lvl7pPr marL="914400" algn="ctr" rtl="0" fontAlgn="base">
        <a:spcBef>
          <a:spcPct val="0"/>
        </a:spcBef>
        <a:spcAft>
          <a:spcPct val="0"/>
        </a:spcAft>
        <a:defRPr sz="3200">
          <a:solidFill>
            <a:srgbClr val="0E5F7E"/>
          </a:solidFill>
          <a:latin typeface="Arial" charset="0"/>
        </a:defRPr>
      </a:lvl7pPr>
      <a:lvl8pPr marL="1371600" algn="ctr" rtl="0" fontAlgn="base">
        <a:spcBef>
          <a:spcPct val="0"/>
        </a:spcBef>
        <a:spcAft>
          <a:spcPct val="0"/>
        </a:spcAft>
        <a:defRPr sz="3200">
          <a:solidFill>
            <a:srgbClr val="0E5F7E"/>
          </a:solidFill>
          <a:latin typeface="Arial" charset="0"/>
        </a:defRPr>
      </a:lvl8pPr>
      <a:lvl9pPr marL="1828800" algn="ctr" rtl="0" fontAlgn="base">
        <a:spcBef>
          <a:spcPct val="0"/>
        </a:spcBef>
        <a:spcAft>
          <a:spcPct val="0"/>
        </a:spcAft>
        <a:defRPr sz="3200">
          <a:solidFill>
            <a:srgbClr val="0E5F7E"/>
          </a:solidFill>
          <a:latin typeface="Arial" charset="0"/>
        </a:defRPr>
      </a:lvl9pPr>
    </p:titleStyle>
    <p:bodyStyle>
      <a:lvl1pPr marL="342900" indent="-342900" algn="l" rtl="0" fontAlgn="base">
        <a:spcBef>
          <a:spcPct val="20000"/>
        </a:spcBef>
        <a:spcAft>
          <a:spcPct val="0"/>
        </a:spcAft>
        <a:defRPr sz="2400">
          <a:solidFill>
            <a:srgbClr val="666666"/>
          </a:solidFill>
          <a:latin typeface="+mn-lt"/>
          <a:ea typeface="+mn-ea"/>
          <a:cs typeface="+mn-cs"/>
        </a:defRPr>
      </a:lvl1pPr>
      <a:lvl2pPr marL="742950" indent="-285750" algn="l" rtl="0" fontAlgn="base">
        <a:spcBef>
          <a:spcPct val="20000"/>
        </a:spcBef>
        <a:spcAft>
          <a:spcPct val="0"/>
        </a:spcAft>
        <a:buFont typeface="Symbol" pitchFamily="18" charset="2"/>
        <a:buChar char="·"/>
        <a:defRPr sz="2400">
          <a:solidFill>
            <a:srgbClr val="666666"/>
          </a:solidFill>
          <a:latin typeface="+mn-lt"/>
        </a:defRPr>
      </a:lvl2pPr>
      <a:lvl3pPr marL="1143000" indent="-228600" algn="l" rtl="0" fontAlgn="base">
        <a:spcBef>
          <a:spcPct val="20000"/>
        </a:spcBef>
        <a:spcAft>
          <a:spcPct val="0"/>
        </a:spcAft>
        <a:buFont typeface="Arial" charset="0"/>
        <a:buChar char="–"/>
        <a:defRPr sz="2400">
          <a:solidFill>
            <a:srgbClr val="666666"/>
          </a:solidFill>
          <a:latin typeface="+mn-lt"/>
        </a:defRPr>
      </a:lvl3pPr>
      <a:lvl4pPr marL="1600200" indent="-228600" algn="l" rtl="0" fontAlgn="base">
        <a:spcBef>
          <a:spcPct val="20000"/>
        </a:spcBef>
        <a:spcAft>
          <a:spcPct val="0"/>
        </a:spcAft>
        <a:buFont typeface="Arial" charset="0"/>
        <a:buChar char="–"/>
        <a:defRPr sz="2400">
          <a:solidFill>
            <a:srgbClr val="666666"/>
          </a:solidFill>
          <a:latin typeface="+mn-lt"/>
        </a:defRPr>
      </a:lvl4pPr>
      <a:lvl5pPr marL="2057400" indent="-228600" algn="l" rtl="0" fontAlgn="base">
        <a:spcBef>
          <a:spcPct val="20000"/>
        </a:spcBef>
        <a:spcAft>
          <a:spcPct val="0"/>
        </a:spcAft>
        <a:buFont typeface="Arial" charset="0"/>
        <a:buChar char="–"/>
        <a:defRPr sz="2400">
          <a:solidFill>
            <a:srgbClr val="666666"/>
          </a:solidFill>
          <a:latin typeface="+mn-lt"/>
        </a:defRPr>
      </a:lvl5pPr>
      <a:lvl6pPr marL="2514600" indent="-228600" algn="l" rtl="0" fontAlgn="base">
        <a:spcBef>
          <a:spcPct val="20000"/>
        </a:spcBef>
        <a:spcAft>
          <a:spcPct val="0"/>
        </a:spcAft>
        <a:buFont typeface="Arial" charset="0"/>
        <a:buChar char="–"/>
        <a:defRPr sz="2400">
          <a:solidFill>
            <a:srgbClr val="666666"/>
          </a:solidFill>
          <a:latin typeface="+mn-lt"/>
        </a:defRPr>
      </a:lvl6pPr>
      <a:lvl7pPr marL="2971800" indent="-228600" algn="l" rtl="0" fontAlgn="base">
        <a:spcBef>
          <a:spcPct val="20000"/>
        </a:spcBef>
        <a:spcAft>
          <a:spcPct val="0"/>
        </a:spcAft>
        <a:buFont typeface="Arial" charset="0"/>
        <a:buChar char="–"/>
        <a:defRPr sz="2400">
          <a:solidFill>
            <a:srgbClr val="666666"/>
          </a:solidFill>
          <a:latin typeface="+mn-lt"/>
        </a:defRPr>
      </a:lvl7pPr>
      <a:lvl8pPr marL="3429000" indent="-228600" algn="l" rtl="0" fontAlgn="base">
        <a:spcBef>
          <a:spcPct val="20000"/>
        </a:spcBef>
        <a:spcAft>
          <a:spcPct val="0"/>
        </a:spcAft>
        <a:buFont typeface="Arial" charset="0"/>
        <a:buChar char="–"/>
        <a:defRPr sz="2400">
          <a:solidFill>
            <a:srgbClr val="666666"/>
          </a:solidFill>
          <a:latin typeface="+mn-lt"/>
        </a:defRPr>
      </a:lvl8pPr>
      <a:lvl9pPr marL="3886200" indent="-228600" algn="l" rtl="0" fontAlgn="base">
        <a:spcBef>
          <a:spcPct val="20000"/>
        </a:spcBef>
        <a:spcAft>
          <a:spcPct val="0"/>
        </a:spcAft>
        <a:buFont typeface="Arial" charset="0"/>
        <a:buChar char="–"/>
        <a:defRPr sz="2400">
          <a:solidFill>
            <a:srgbClr val="6666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Placeholder_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38475"/>
            <a:ext cx="9142413" cy="3819525"/>
          </a:xfrm>
          <a:prstGeom prst="rect">
            <a:avLst/>
          </a:prstGeom>
          <a:noFill/>
          <a:extLst>
            <a:ext uri="{909E8E84-426E-40dd-AFC4-6F175D3DCCD1}">
              <a14:hiddenFill xmlns:a14="http://schemas.microsoft.com/office/drawing/2010/main">
                <a:solidFill>
                  <a:srgbClr val="FFFFFF"/>
                </a:solidFill>
              </a14:hiddenFill>
            </a:ext>
          </a:extLst>
        </p:spPr>
      </p:pic>
      <p:sp>
        <p:nvSpPr>
          <p:cNvPr id="64518" name="Rectangle 6"/>
          <p:cNvSpPr>
            <a:spLocks noGrp="1"/>
          </p:cNvSpPr>
          <p:nvPr>
            <p:ph type="ctrTitle"/>
          </p:nvPr>
        </p:nvSpPr>
        <p:spPr>
          <a:xfrm>
            <a:off x="614363" y="1296695"/>
            <a:ext cx="7916862" cy="1013510"/>
          </a:xfrm>
        </p:spPr>
        <p:txBody>
          <a:bodyPr/>
          <a:lstStyle/>
          <a:p>
            <a:pPr algn="ctr"/>
            <a:r>
              <a:rPr lang="en-US" dirty="0"/>
              <a:t>Developments </a:t>
            </a:r>
            <a:r>
              <a:rPr lang="en-US" dirty="0" smtClean="0"/>
              <a:t>in the </a:t>
            </a:r>
            <a:br>
              <a:rPr lang="en-US" dirty="0" smtClean="0"/>
            </a:br>
            <a:r>
              <a:rPr lang="en-US" dirty="0" smtClean="0"/>
              <a:t>High </a:t>
            </a:r>
            <a:r>
              <a:rPr lang="en-US" dirty="0"/>
              <a:t>Resolution ACCESS  </a:t>
            </a:r>
            <a:r>
              <a:rPr lang="en-US" dirty="0" smtClean="0"/>
              <a:t>Models </a:t>
            </a:r>
            <a:endParaRPr lang="en-US" altLang="en-US" dirty="0"/>
          </a:p>
        </p:txBody>
      </p:sp>
      <p:sp>
        <p:nvSpPr>
          <p:cNvPr id="64519" name="Rectangle 7"/>
          <p:cNvSpPr>
            <a:spLocks noGrp="1"/>
          </p:cNvSpPr>
          <p:nvPr>
            <p:ph type="subTitle" idx="1"/>
          </p:nvPr>
        </p:nvSpPr>
        <p:spPr>
          <a:xfrm>
            <a:off x="461963" y="3038475"/>
            <a:ext cx="7916862" cy="719137"/>
          </a:xfrm>
        </p:spPr>
        <p:txBody>
          <a:bodyPr/>
          <a:lstStyle/>
          <a:p>
            <a:r>
              <a:rPr lang="en-US" altLang="en-US" dirty="0" smtClean="0"/>
              <a:t>Peter Steinle on behalf of</a:t>
            </a:r>
          </a:p>
          <a:p>
            <a:r>
              <a:rPr lang="en-US" altLang="en-US" dirty="0" smtClean="0"/>
              <a:t>Earth System Modelling and the SREP Teams</a:t>
            </a:r>
            <a:endParaRPr lang="en-US" alt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272" y="300038"/>
            <a:ext cx="6530890" cy="1143000"/>
          </a:xfrm>
        </p:spPr>
        <p:txBody>
          <a:bodyPr/>
          <a:lstStyle/>
          <a:p>
            <a:r>
              <a:rPr lang="en-AU" dirty="0" smtClean="0"/>
              <a:t>Forecast Demonstration Project</a:t>
            </a:r>
            <a:endParaRPr lang="en-AU" dirty="0"/>
          </a:p>
        </p:txBody>
      </p:sp>
      <p:sp>
        <p:nvSpPr>
          <p:cNvPr id="3" name="Content Placeholder 2"/>
          <p:cNvSpPr>
            <a:spLocks noGrp="1"/>
          </p:cNvSpPr>
          <p:nvPr>
            <p:ph idx="1"/>
          </p:nvPr>
        </p:nvSpPr>
        <p:spPr>
          <a:xfrm>
            <a:off x="101600" y="1443038"/>
            <a:ext cx="5050000" cy="4584700"/>
          </a:xfrm>
          <a:solidFill>
            <a:schemeClr val="bg1"/>
          </a:solidFill>
        </p:spPr>
        <p:txBody>
          <a:bodyPr/>
          <a:lstStyle/>
          <a:p>
            <a:r>
              <a:rPr lang="en-AU" sz="2000" dirty="0" smtClean="0"/>
              <a:t>Set up second forecast office for ~10 weeks</a:t>
            </a:r>
            <a:endParaRPr lang="en-AU" sz="1600" dirty="0" smtClean="0"/>
          </a:p>
          <a:p>
            <a:r>
              <a:rPr lang="en-AU" sz="1800" dirty="0" smtClean="0"/>
              <a:t>	- Forecasters stayed for 2 weeks, staggered starts</a:t>
            </a:r>
          </a:p>
          <a:p>
            <a:r>
              <a:rPr lang="en-AU" sz="2000" dirty="0" smtClean="0"/>
              <a:t>Decide on "issue of the day" after operational briefing (7am)</a:t>
            </a:r>
          </a:p>
          <a:p>
            <a:r>
              <a:rPr lang="en-AU" sz="1800" dirty="0" smtClean="0"/>
              <a:t>	- Prepare forecasts etc. as per operational schedule</a:t>
            </a:r>
          </a:p>
          <a:p>
            <a:r>
              <a:rPr lang="en-AU" sz="2000" dirty="0" smtClean="0"/>
              <a:t>Discuss previous days results at lunch time</a:t>
            </a:r>
            <a:endParaRPr lang="en-AU" sz="1800" dirty="0" smtClean="0"/>
          </a:p>
          <a:p>
            <a:r>
              <a:rPr lang="en-AU" sz="1800" dirty="0"/>
              <a:t>	</a:t>
            </a:r>
            <a:r>
              <a:rPr lang="en-AU" sz="1800" dirty="0" smtClean="0"/>
              <a:t>- A "win" if everyone agreed the RUC added value to the forecasts</a:t>
            </a:r>
          </a:p>
          <a:p>
            <a:r>
              <a:rPr lang="en-AU" sz="2000" dirty="0" smtClean="0"/>
              <a:t>Forecast blog with comments, annotated charts/forecast etc.</a:t>
            </a:r>
          </a:p>
          <a:p>
            <a:endParaRPr lang="en-AU" sz="2000" dirty="0"/>
          </a:p>
        </p:txBody>
      </p:sp>
      <p:pic>
        <p:nvPicPr>
          <p:cNvPr id="4" name="Picture 3" descr="20141113_0931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000" y="2082800"/>
            <a:ext cx="3840000" cy="2880000"/>
          </a:xfrm>
          <a:prstGeom prst="rect">
            <a:avLst/>
          </a:prstGeom>
        </p:spPr>
      </p:pic>
    </p:spTree>
    <p:extLst>
      <p:ext uri="{BB962C8B-B14F-4D97-AF65-F5344CB8AC3E}">
        <p14:creationId xmlns:p14="http://schemas.microsoft.com/office/powerpoint/2010/main" val="677567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790" y="285116"/>
            <a:ext cx="6530890" cy="1143000"/>
          </a:xfrm>
        </p:spPr>
        <p:txBody>
          <a:bodyPr>
            <a:normAutofit/>
          </a:bodyPr>
          <a:lstStyle/>
          <a:p>
            <a:r>
              <a:rPr lang="en-US" dirty="0" smtClean="0"/>
              <a:t>The Good News</a:t>
            </a:r>
            <a:br>
              <a:rPr lang="en-US" dirty="0" smtClean="0"/>
            </a:br>
            <a:r>
              <a:rPr lang="en-US" sz="2000" dirty="0" smtClean="0"/>
              <a:t>Subjective</a:t>
            </a:r>
            <a:r>
              <a:rPr lang="en-US" dirty="0" smtClean="0"/>
              <a:t>: </a:t>
            </a:r>
            <a:r>
              <a:rPr lang="en-US" sz="2000" dirty="0" smtClean="0"/>
              <a:t>14 wins, 3 losses, 47 contests</a:t>
            </a:r>
            <a:endParaRPr lang="en-US" sz="2000" dirty="0"/>
          </a:p>
        </p:txBody>
      </p:sp>
      <p:sp>
        <p:nvSpPr>
          <p:cNvPr id="3" name="Content Placeholder 2"/>
          <p:cNvSpPr>
            <a:spLocks noGrp="1"/>
          </p:cNvSpPr>
          <p:nvPr>
            <p:ph idx="1"/>
          </p:nvPr>
        </p:nvSpPr>
        <p:spPr>
          <a:xfrm>
            <a:off x="25400" y="1778000"/>
            <a:ext cx="5308600" cy="4381500"/>
          </a:xfrm>
        </p:spPr>
        <p:txBody>
          <a:bodyPr/>
          <a:lstStyle/>
          <a:p>
            <a:r>
              <a:rPr lang="en-US" sz="1800" dirty="0" smtClean="0"/>
              <a:t>Physical phenomena start to look realistic</a:t>
            </a:r>
          </a:p>
          <a:p>
            <a:pPr lvl="1"/>
            <a:r>
              <a:rPr lang="en-US" sz="1800" dirty="0" smtClean="0"/>
              <a:t>Topographic features</a:t>
            </a:r>
          </a:p>
          <a:p>
            <a:pPr lvl="2"/>
            <a:r>
              <a:rPr lang="en-US" sz="1800" dirty="0" smtClean="0"/>
              <a:t>Lake effects, cloud decks &amp; ranges</a:t>
            </a:r>
          </a:p>
          <a:p>
            <a:pPr lvl="1"/>
            <a:r>
              <a:rPr lang="en-US" sz="1800" dirty="0" smtClean="0"/>
              <a:t>Rain patterns look like rain</a:t>
            </a:r>
          </a:p>
          <a:p>
            <a:pPr lvl="1"/>
            <a:r>
              <a:rPr lang="en-US" sz="1800" dirty="0" smtClean="0"/>
              <a:t>Vortices &amp; gusts on wind changes</a:t>
            </a:r>
          </a:p>
          <a:p>
            <a:pPr lvl="1"/>
            <a:r>
              <a:rPr lang="en-US" sz="1800" dirty="0" smtClean="0"/>
              <a:t>Sea breeze-like changes</a:t>
            </a:r>
            <a:endParaRPr lang="en-US" sz="1600" dirty="0" smtClean="0">
              <a:solidFill>
                <a:srgbClr val="0E5F7E"/>
              </a:solidFill>
            </a:endParaRPr>
          </a:p>
          <a:p>
            <a:pPr lvl="1"/>
            <a:r>
              <a:rPr lang="en-US" sz="1800" dirty="0" smtClean="0"/>
              <a:t>Timing &amp; triggering of convection </a:t>
            </a:r>
          </a:p>
          <a:p>
            <a:pPr lvl="1"/>
            <a:r>
              <a:rPr lang="en-US" sz="1800" dirty="0" smtClean="0"/>
              <a:t>Organization of convection</a:t>
            </a:r>
          </a:p>
          <a:p>
            <a:pPr lvl="1"/>
            <a:r>
              <a:rPr lang="en-US" sz="1800" dirty="0" smtClean="0"/>
              <a:t>… and associated outflows</a:t>
            </a:r>
          </a:p>
          <a:p>
            <a:pPr lvl="1"/>
            <a:endParaRPr lang="en-US" sz="2000" dirty="0" smtClean="0"/>
          </a:p>
          <a:p>
            <a:r>
              <a:rPr lang="en-US" sz="1800" dirty="0" smtClean="0"/>
              <a:t>Despite position errors still provides info on strength &amp; </a:t>
            </a:r>
            <a:r>
              <a:rPr lang="en-US" sz="1800" dirty="0" err="1" smtClean="0"/>
              <a:t>behaviour</a:t>
            </a:r>
            <a:r>
              <a:rPr lang="en-US" sz="1800" dirty="0" smtClean="0"/>
              <a:t> of features</a:t>
            </a:r>
            <a:endParaRPr lang="en-US" sz="1800" dirty="0"/>
          </a:p>
        </p:txBody>
      </p:sp>
      <p:pic>
        <p:nvPicPr>
          <p:cNvPr id="6" name="Picture 2" descr="18z_RUC_forecast_for_05Z_on_29_9_2014.png"/>
          <p:cNvPicPr>
            <a:picLocks noChangeAspect="1" noChangeArrowheads="1"/>
          </p:cNvPicPr>
          <p:nvPr/>
        </p:nvPicPr>
        <p:blipFill rotWithShape="1">
          <a:blip r:embed="rId3">
            <a:extLst>
              <a:ext uri="{28A0092B-C50C-407E-A947-70E740481C1C}">
                <a14:useLocalDpi xmlns:a14="http://schemas.microsoft.com/office/drawing/2010/main" val="0"/>
              </a:ext>
            </a:extLst>
          </a:blip>
          <a:srcRect l="84224" t="22662" r="12594" b="1746"/>
          <a:stretch/>
        </p:blipFill>
        <p:spPr bwMode="auto">
          <a:xfrm>
            <a:off x="4998198" y="1656000"/>
            <a:ext cx="252000" cy="43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18z_RUC_forecast_for_05Z_on_29_9_2014.png"/>
          <p:cNvPicPr>
            <a:picLocks noChangeAspect="1" noChangeArrowheads="1"/>
          </p:cNvPicPr>
          <p:nvPr/>
        </p:nvPicPr>
        <p:blipFill rotWithShape="1">
          <a:blip r:embed="rId3">
            <a:extLst>
              <a:ext uri="{28A0092B-C50C-407E-A947-70E740481C1C}">
                <a14:useLocalDpi xmlns:a14="http://schemas.microsoft.com/office/drawing/2010/main" val="0"/>
              </a:ext>
            </a:extLst>
          </a:blip>
          <a:srcRect l="10857" t="14857" r="43146" b="1523"/>
          <a:stretch/>
        </p:blipFill>
        <p:spPr bwMode="auto">
          <a:xfrm>
            <a:off x="5123742" y="1380672"/>
            <a:ext cx="4020258" cy="43851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84698" y="1758295"/>
            <a:ext cx="298603" cy="4401205"/>
          </a:xfrm>
          <a:prstGeom prst="rect">
            <a:avLst/>
          </a:prstGeom>
          <a:solidFill>
            <a:schemeClr val="bg1"/>
          </a:solidFill>
        </p:spPr>
        <p:txBody>
          <a:bodyPr wrap="none" lIns="36000" rtlCol="0">
            <a:spAutoFit/>
          </a:bodyPr>
          <a:lstStyle/>
          <a:p>
            <a:pPr>
              <a:lnSpc>
                <a:spcPts val="1600"/>
              </a:lnSpc>
            </a:pPr>
            <a:r>
              <a:rPr lang="en-AU" sz="1200" dirty="0" smtClean="0">
                <a:solidFill>
                  <a:srgbClr val="010000"/>
                </a:solidFill>
              </a:rPr>
              <a:t>33</a:t>
            </a:r>
          </a:p>
          <a:p>
            <a:pPr>
              <a:lnSpc>
                <a:spcPts val="1600"/>
              </a:lnSpc>
            </a:pPr>
            <a:r>
              <a:rPr lang="en-AU" sz="1200" dirty="0" smtClean="0">
                <a:solidFill>
                  <a:srgbClr val="010000"/>
                </a:solidFill>
              </a:rPr>
              <a:t>32</a:t>
            </a:r>
          </a:p>
          <a:p>
            <a:pPr>
              <a:lnSpc>
                <a:spcPts val="1600"/>
              </a:lnSpc>
            </a:pPr>
            <a:r>
              <a:rPr lang="en-AU" sz="1200" dirty="0" smtClean="0">
                <a:solidFill>
                  <a:srgbClr val="010000"/>
                </a:solidFill>
              </a:rPr>
              <a:t>31</a:t>
            </a:r>
          </a:p>
          <a:p>
            <a:pPr>
              <a:lnSpc>
                <a:spcPts val="1600"/>
              </a:lnSpc>
            </a:pPr>
            <a:r>
              <a:rPr lang="en-AU" sz="1200" dirty="0" smtClean="0">
                <a:solidFill>
                  <a:srgbClr val="010000"/>
                </a:solidFill>
              </a:rPr>
              <a:t>30</a:t>
            </a:r>
          </a:p>
          <a:p>
            <a:pPr>
              <a:lnSpc>
                <a:spcPts val="1600"/>
              </a:lnSpc>
            </a:pPr>
            <a:r>
              <a:rPr lang="en-AU" sz="1200" dirty="0" smtClean="0">
                <a:solidFill>
                  <a:srgbClr val="010000"/>
                </a:solidFill>
              </a:rPr>
              <a:t>29</a:t>
            </a:r>
          </a:p>
          <a:p>
            <a:pPr>
              <a:lnSpc>
                <a:spcPts val="1600"/>
              </a:lnSpc>
            </a:pPr>
            <a:r>
              <a:rPr lang="en-AU" sz="1200" dirty="0" smtClean="0">
                <a:solidFill>
                  <a:srgbClr val="010000"/>
                </a:solidFill>
              </a:rPr>
              <a:t>28</a:t>
            </a:r>
          </a:p>
          <a:p>
            <a:pPr>
              <a:lnSpc>
                <a:spcPts val="1600"/>
              </a:lnSpc>
            </a:pPr>
            <a:r>
              <a:rPr lang="en-AU" sz="1200" dirty="0" smtClean="0">
                <a:solidFill>
                  <a:srgbClr val="010000"/>
                </a:solidFill>
              </a:rPr>
              <a:t>27</a:t>
            </a:r>
          </a:p>
          <a:p>
            <a:pPr>
              <a:lnSpc>
                <a:spcPts val="1600"/>
              </a:lnSpc>
            </a:pPr>
            <a:r>
              <a:rPr lang="en-AU" sz="1200" dirty="0" smtClean="0">
                <a:solidFill>
                  <a:srgbClr val="010000"/>
                </a:solidFill>
              </a:rPr>
              <a:t>26</a:t>
            </a:r>
          </a:p>
          <a:p>
            <a:pPr>
              <a:lnSpc>
                <a:spcPts val="1600"/>
              </a:lnSpc>
            </a:pPr>
            <a:r>
              <a:rPr lang="en-AU" sz="1200" dirty="0" smtClean="0">
                <a:solidFill>
                  <a:srgbClr val="010000"/>
                </a:solidFill>
              </a:rPr>
              <a:t>25</a:t>
            </a:r>
          </a:p>
          <a:p>
            <a:pPr>
              <a:lnSpc>
                <a:spcPts val="1600"/>
              </a:lnSpc>
            </a:pPr>
            <a:r>
              <a:rPr lang="en-AU" sz="1200" dirty="0" smtClean="0">
                <a:solidFill>
                  <a:srgbClr val="010000"/>
                </a:solidFill>
              </a:rPr>
              <a:t>24</a:t>
            </a:r>
          </a:p>
          <a:p>
            <a:pPr>
              <a:lnSpc>
                <a:spcPts val="1600"/>
              </a:lnSpc>
            </a:pPr>
            <a:r>
              <a:rPr lang="en-AU" sz="1200" dirty="0" smtClean="0">
                <a:solidFill>
                  <a:srgbClr val="010000"/>
                </a:solidFill>
              </a:rPr>
              <a:t>23</a:t>
            </a:r>
          </a:p>
          <a:p>
            <a:pPr>
              <a:lnSpc>
                <a:spcPts val="1600"/>
              </a:lnSpc>
            </a:pPr>
            <a:r>
              <a:rPr lang="en-AU" sz="1200" dirty="0" smtClean="0">
                <a:solidFill>
                  <a:srgbClr val="010000"/>
                </a:solidFill>
              </a:rPr>
              <a:t>22</a:t>
            </a:r>
          </a:p>
          <a:p>
            <a:pPr>
              <a:lnSpc>
                <a:spcPts val="1600"/>
              </a:lnSpc>
            </a:pPr>
            <a:r>
              <a:rPr lang="en-AU" sz="1200" dirty="0" smtClean="0">
                <a:solidFill>
                  <a:srgbClr val="010000"/>
                </a:solidFill>
              </a:rPr>
              <a:t>21</a:t>
            </a:r>
          </a:p>
          <a:p>
            <a:pPr>
              <a:lnSpc>
                <a:spcPts val="1600"/>
              </a:lnSpc>
            </a:pPr>
            <a:r>
              <a:rPr lang="en-AU" sz="1200" dirty="0" smtClean="0">
                <a:solidFill>
                  <a:srgbClr val="010000"/>
                </a:solidFill>
              </a:rPr>
              <a:t>20</a:t>
            </a:r>
          </a:p>
          <a:p>
            <a:pPr>
              <a:lnSpc>
                <a:spcPts val="1600"/>
              </a:lnSpc>
            </a:pPr>
            <a:r>
              <a:rPr lang="en-AU" sz="1200" dirty="0" smtClean="0">
                <a:solidFill>
                  <a:srgbClr val="010000"/>
                </a:solidFill>
              </a:rPr>
              <a:t>19</a:t>
            </a:r>
          </a:p>
          <a:p>
            <a:pPr>
              <a:lnSpc>
                <a:spcPts val="1600"/>
              </a:lnSpc>
            </a:pPr>
            <a:r>
              <a:rPr lang="en-AU" sz="1200" dirty="0" smtClean="0">
                <a:solidFill>
                  <a:srgbClr val="010000"/>
                </a:solidFill>
              </a:rPr>
              <a:t>18</a:t>
            </a:r>
          </a:p>
          <a:p>
            <a:pPr>
              <a:lnSpc>
                <a:spcPts val="1600"/>
              </a:lnSpc>
            </a:pPr>
            <a:r>
              <a:rPr lang="en-AU" sz="1200" dirty="0" smtClean="0">
                <a:solidFill>
                  <a:srgbClr val="010000"/>
                </a:solidFill>
              </a:rPr>
              <a:t>17</a:t>
            </a:r>
          </a:p>
          <a:p>
            <a:pPr>
              <a:lnSpc>
                <a:spcPts val="1600"/>
              </a:lnSpc>
            </a:pPr>
            <a:r>
              <a:rPr lang="en-AU" sz="1200" dirty="0" smtClean="0">
                <a:solidFill>
                  <a:srgbClr val="010000"/>
                </a:solidFill>
              </a:rPr>
              <a:t>16</a:t>
            </a:r>
          </a:p>
          <a:p>
            <a:pPr>
              <a:lnSpc>
                <a:spcPts val="1600"/>
              </a:lnSpc>
            </a:pPr>
            <a:r>
              <a:rPr lang="en-AU" sz="1200" dirty="0" smtClean="0">
                <a:solidFill>
                  <a:srgbClr val="010000"/>
                </a:solidFill>
              </a:rPr>
              <a:t>15</a:t>
            </a:r>
          </a:p>
          <a:p>
            <a:pPr>
              <a:lnSpc>
                <a:spcPts val="1600"/>
              </a:lnSpc>
            </a:pPr>
            <a:r>
              <a:rPr lang="en-AU" sz="1200" dirty="0" smtClean="0">
                <a:solidFill>
                  <a:srgbClr val="010000"/>
                </a:solidFill>
              </a:rPr>
              <a:t>14</a:t>
            </a:r>
          </a:p>
          <a:p>
            <a:pPr>
              <a:lnSpc>
                <a:spcPts val="1600"/>
              </a:lnSpc>
            </a:pPr>
            <a:endParaRPr lang="en-AU" sz="1200" dirty="0">
              <a:solidFill>
                <a:srgbClr val="010000"/>
              </a:solidFill>
            </a:endParaRPr>
          </a:p>
        </p:txBody>
      </p:sp>
    </p:spTree>
    <p:extLst>
      <p:ext uri="{BB962C8B-B14F-4D97-AF65-F5344CB8AC3E}">
        <p14:creationId xmlns:p14="http://schemas.microsoft.com/office/powerpoint/2010/main" val="40860469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1190" y="0"/>
            <a:ext cx="6530890" cy="1143000"/>
          </a:xfrm>
        </p:spPr>
        <p:txBody>
          <a:bodyPr/>
          <a:lstStyle/>
          <a:p>
            <a:r>
              <a:rPr lang="en-AU" dirty="0" smtClean="0"/>
              <a:t>Timing &amp; movement of convection</a:t>
            </a:r>
            <a:endParaRPr lang="en-AU" dirty="0"/>
          </a:p>
        </p:txBody>
      </p:sp>
      <p:sp>
        <p:nvSpPr>
          <p:cNvPr id="3" name="Content Placeholder 2"/>
          <p:cNvSpPr>
            <a:spLocks noGrp="1"/>
          </p:cNvSpPr>
          <p:nvPr>
            <p:ph idx="1"/>
          </p:nvPr>
        </p:nvSpPr>
        <p:spPr/>
        <p:txBody>
          <a:bodyPr/>
          <a:lstStyle/>
          <a:p>
            <a:endParaRPr lang="en-AU" dirty="0"/>
          </a:p>
        </p:txBody>
      </p:sp>
      <p:pic>
        <p:nvPicPr>
          <p:cNvPr id="4098" name="Picture 2" descr="Ruc_18Z_For_01z"/>
          <p:cNvPicPr>
            <a:picLocks noChangeAspect="1" noChangeArrowheads="1"/>
          </p:cNvPicPr>
          <p:nvPr/>
        </p:nvPicPr>
        <p:blipFill rotWithShape="1">
          <a:blip r:embed="rId2">
            <a:extLst>
              <a:ext uri="{28A0092B-C50C-407E-A947-70E740481C1C}">
                <a14:useLocalDpi xmlns:a14="http://schemas.microsoft.com/office/drawing/2010/main" val="0"/>
              </a:ext>
            </a:extLst>
          </a:blip>
          <a:srcRect l="8295" t="10180" r="20737" b="8293"/>
          <a:stretch/>
        </p:blipFill>
        <p:spPr bwMode="auto">
          <a:xfrm>
            <a:off x="87085" y="1034144"/>
            <a:ext cx="4191001" cy="48223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uc_18z_03z"/>
          <p:cNvPicPr>
            <a:picLocks noChangeAspect="1" noChangeArrowheads="1"/>
          </p:cNvPicPr>
          <p:nvPr/>
        </p:nvPicPr>
        <p:blipFill rotWithShape="1">
          <a:blip r:embed="rId3">
            <a:extLst>
              <a:ext uri="{28A0092B-C50C-407E-A947-70E740481C1C}">
                <a14:useLocalDpi xmlns:a14="http://schemas.microsoft.com/office/drawing/2010/main" val="0"/>
              </a:ext>
            </a:extLst>
          </a:blip>
          <a:srcRect l="17742" t="9929" r="9887" b="1325"/>
          <a:stretch/>
        </p:blipFill>
        <p:spPr bwMode="auto">
          <a:xfrm>
            <a:off x="4408714" y="1034144"/>
            <a:ext cx="4604658"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630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375" y="-33370"/>
            <a:ext cx="6530890" cy="1143000"/>
          </a:xfrm>
        </p:spPr>
        <p:txBody>
          <a:bodyPr/>
          <a:lstStyle/>
          <a:p>
            <a:r>
              <a:rPr lang="en-AU" dirty="0" smtClean="0"/>
              <a:t>Example: Secondary development</a:t>
            </a:r>
            <a:br>
              <a:rPr lang="en-AU" dirty="0" smtClean="0"/>
            </a:br>
            <a:r>
              <a:rPr lang="en-AU" sz="2000" dirty="0" smtClean="0"/>
              <a:t>RUC </a:t>
            </a:r>
            <a:r>
              <a:rPr lang="en-AU" sz="2000" dirty="0" smtClean="0">
                <a:sym typeface="Wingdings" panose="05000000000000000000" pitchFamily="2" charset="2"/>
              </a:rPr>
              <a:t>starts with small cluster of storms</a:t>
            </a:r>
            <a:endParaRPr lang="en-AU" sz="2000" dirty="0"/>
          </a:p>
        </p:txBody>
      </p:sp>
      <p:sp>
        <p:nvSpPr>
          <p:cNvPr id="3" name="Content Placeholder 2"/>
          <p:cNvSpPr>
            <a:spLocks noGrp="1"/>
          </p:cNvSpPr>
          <p:nvPr>
            <p:ph idx="1"/>
          </p:nvPr>
        </p:nvSpPr>
        <p:spPr/>
        <p:txBody>
          <a:bodyPr/>
          <a:lstStyle/>
          <a:p>
            <a:endParaRPr lang="en-AU"/>
          </a:p>
        </p:txBody>
      </p:sp>
      <p:pic>
        <p:nvPicPr>
          <p:cNvPr id="7170" name="Picture 2" descr="1Dec_02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58" y="1109630"/>
            <a:ext cx="8474801" cy="42721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96239" y="1148163"/>
            <a:ext cx="1107086" cy="369332"/>
          </a:xfrm>
          <a:prstGeom prst="rect">
            <a:avLst/>
          </a:prstGeom>
          <a:solidFill>
            <a:schemeClr val="accent1"/>
          </a:solidFill>
        </p:spPr>
        <p:txBody>
          <a:bodyPr wrap="square" rtlCol="0">
            <a:spAutoFit/>
          </a:bodyPr>
          <a:lstStyle/>
          <a:p>
            <a:r>
              <a:rPr lang="en-AU" dirty="0" smtClean="0"/>
              <a:t>R12 +8</a:t>
            </a:r>
            <a:endParaRPr lang="en-AU" dirty="0"/>
          </a:p>
        </p:txBody>
      </p:sp>
      <p:sp>
        <p:nvSpPr>
          <p:cNvPr id="7" name="TextBox 6"/>
          <p:cNvSpPr txBox="1"/>
          <p:nvPr/>
        </p:nvSpPr>
        <p:spPr>
          <a:xfrm>
            <a:off x="1854651" y="1106372"/>
            <a:ext cx="1339811" cy="369332"/>
          </a:xfrm>
          <a:prstGeom prst="rect">
            <a:avLst/>
          </a:prstGeom>
          <a:solidFill>
            <a:schemeClr val="accent1"/>
          </a:solidFill>
        </p:spPr>
        <p:txBody>
          <a:bodyPr wrap="square" rtlCol="0">
            <a:spAutoFit/>
          </a:bodyPr>
          <a:lstStyle/>
          <a:p>
            <a:r>
              <a:rPr lang="en-AU" dirty="0" smtClean="0"/>
              <a:t>1.5km +8</a:t>
            </a:r>
            <a:endParaRPr lang="en-AU" dirty="0"/>
          </a:p>
        </p:txBody>
      </p:sp>
    </p:spTree>
    <p:extLst>
      <p:ext uri="{BB962C8B-B14F-4D97-AF65-F5344CB8AC3E}">
        <p14:creationId xmlns:p14="http://schemas.microsoft.com/office/powerpoint/2010/main" val="12512852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670" y="84138"/>
            <a:ext cx="6530890" cy="1143000"/>
          </a:xfrm>
        </p:spPr>
        <p:txBody>
          <a:bodyPr>
            <a:normAutofit/>
          </a:bodyPr>
          <a:lstStyle/>
          <a:p>
            <a:r>
              <a:rPr lang="en-AU" sz="2000" dirty="0" smtClean="0"/>
              <a:t>Area of storms increases and propagates towards West</a:t>
            </a:r>
            <a:br>
              <a:rPr lang="en-AU" sz="2000" dirty="0" smtClean="0"/>
            </a:br>
            <a:r>
              <a:rPr lang="en-AU" sz="2000" dirty="0" smtClean="0"/>
              <a:t>Unexpected - Prevailing winds FROM the West</a:t>
            </a:r>
            <a:endParaRPr lang="en-AU" sz="2000" dirty="0"/>
          </a:p>
        </p:txBody>
      </p:sp>
      <p:sp>
        <p:nvSpPr>
          <p:cNvPr id="3" name="Content Placeholder 2"/>
          <p:cNvSpPr>
            <a:spLocks noGrp="1"/>
          </p:cNvSpPr>
          <p:nvPr>
            <p:ph idx="1"/>
          </p:nvPr>
        </p:nvSpPr>
        <p:spPr/>
        <p:txBody>
          <a:bodyPr/>
          <a:lstStyle/>
          <a:p>
            <a:endParaRPr lang="en-AU"/>
          </a:p>
        </p:txBody>
      </p:sp>
      <p:pic>
        <p:nvPicPr>
          <p:cNvPr id="8194" name="Picture 2" descr="1Dec_04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20" y="1349828"/>
            <a:ext cx="8782934" cy="44242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8662" y="1487372"/>
            <a:ext cx="1288887" cy="369332"/>
          </a:xfrm>
          <a:prstGeom prst="rect">
            <a:avLst/>
          </a:prstGeom>
          <a:solidFill>
            <a:schemeClr val="accent1"/>
          </a:solidFill>
        </p:spPr>
        <p:txBody>
          <a:bodyPr wrap="square" rtlCol="0">
            <a:spAutoFit/>
          </a:bodyPr>
          <a:lstStyle/>
          <a:p>
            <a:r>
              <a:rPr lang="en-AU" dirty="0" smtClean="0"/>
              <a:t>1.5km +10</a:t>
            </a:r>
            <a:endParaRPr lang="en-AU" dirty="0"/>
          </a:p>
        </p:txBody>
      </p:sp>
      <p:sp>
        <p:nvSpPr>
          <p:cNvPr id="7" name="TextBox 6"/>
          <p:cNvSpPr txBox="1"/>
          <p:nvPr/>
        </p:nvSpPr>
        <p:spPr>
          <a:xfrm>
            <a:off x="5483966" y="1411037"/>
            <a:ext cx="1154339" cy="369332"/>
          </a:xfrm>
          <a:prstGeom prst="rect">
            <a:avLst/>
          </a:prstGeom>
          <a:solidFill>
            <a:schemeClr val="accent1"/>
          </a:solidFill>
        </p:spPr>
        <p:txBody>
          <a:bodyPr wrap="square" rtlCol="0">
            <a:spAutoFit/>
          </a:bodyPr>
          <a:lstStyle/>
          <a:p>
            <a:r>
              <a:rPr lang="en-AU" dirty="0" smtClean="0"/>
              <a:t>R12 +10</a:t>
            </a:r>
            <a:endParaRPr lang="en-AU" dirty="0"/>
          </a:p>
        </p:txBody>
      </p:sp>
    </p:spTree>
    <p:extLst>
      <p:ext uri="{BB962C8B-B14F-4D97-AF65-F5344CB8AC3E}">
        <p14:creationId xmlns:p14="http://schemas.microsoft.com/office/powerpoint/2010/main" val="14827294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550" y="14688"/>
            <a:ext cx="6530890" cy="1143000"/>
          </a:xfrm>
        </p:spPr>
        <p:txBody>
          <a:bodyPr>
            <a:normAutofit/>
          </a:bodyPr>
          <a:lstStyle/>
          <a:p>
            <a:r>
              <a:rPr lang="en-AU" sz="2000" dirty="0" smtClean="0"/>
              <a:t>Scale, location, timing and motion of cluster </a:t>
            </a:r>
            <a:br>
              <a:rPr lang="en-AU" sz="2000" dirty="0" smtClean="0"/>
            </a:br>
            <a:r>
              <a:rPr lang="en-AU" sz="2000" dirty="0" smtClean="0"/>
              <a:t>compared well to radar</a:t>
            </a:r>
            <a:endParaRPr lang="en-AU" sz="2000" dirty="0"/>
          </a:p>
        </p:txBody>
      </p:sp>
      <p:sp>
        <p:nvSpPr>
          <p:cNvPr id="3" name="Content Placeholder 2"/>
          <p:cNvSpPr>
            <a:spLocks noGrp="1"/>
          </p:cNvSpPr>
          <p:nvPr>
            <p:ph idx="1"/>
          </p:nvPr>
        </p:nvSpPr>
        <p:spPr/>
        <p:txBody>
          <a:bodyPr/>
          <a:lstStyle/>
          <a:p>
            <a:endParaRPr lang="en-AU"/>
          </a:p>
        </p:txBody>
      </p:sp>
      <p:pic>
        <p:nvPicPr>
          <p:cNvPr id="10242" name="Picture 2" descr="1Dec_obs_0330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09" y="1165639"/>
            <a:ext cx="8087603" cy="56923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09403" y="1074622"/>
            <a:ext cx="2351313" cy="369332"/>
          </a:xfrm>
          <a:prstGeom prst="rect">
            <a:avLst/>
          </a:prstGeom>
          <a:solidFill>
            <a:schemeClr val="accent1"/>
          </a:solidFill>
        </p:spPr>
        <p:txBody>
          <a:bodyPr wrap="square" rtlCol="0">
            <a:spAutoFit/>
          </a:bodyPr>
          <a:lstStyle/>
          <a:p>
            <a:r>
              <a:rPr lang="en-AU" dirty="0" smtClean="0"/>
              <a:t>Radar derived rain</a:t>
            </a:r>
            <a:endParaRPr lang="en-AU" dirty="0"/>
          </a:p>
        </p:txBody>
      </p:sp>
      <p:sp>
        <p:nvSpPr>
          <p:cNvPr id="7" name="TextBox 6"/>
          <p:cNvSpPr txBox="1"/>
          <p:nvPr/>
        </p:nvSpPr>
        <p:spPr>
          <a:xfrm>
            <a:off x="5865584" y="1195272"/>
            <a:ext cx="1734624" cy="369332"/>
          </a:xfrm>
          <a:prstGeom prst="rect">
            <a:avLst/>
          </a:prstGeom>
          <a:solidFill>
            <a:schemeClr val="accent1"/>
          </a:solidFill>
        </p:spPr>
        <p:txBody>
          <a:bodyPr wrap="square" rtlCol="0">
            <a:spAutoFit/>
          </a:bodyPr>
          <a:lstStyle/>
          <a:p>
            <a:r>
              <a:rPr lang="en-AU" dirty="0" smtClean="0"/>
              <a:t>1.5km +9.5</a:t>
            </a:r>
            <a:endParaRPr lang="en-AU" dirty="0"/>
          </a:p>
        </p:txBody>
      </p:sp>
    </p:spTree>
    <p:extLst>
      <p:ext uri="{BB962C8B-B14F-4D97-AF65-F5344CB8AC3E}">
        <p14:creationId xmlns:p14="http://schemas.microsoft.com/office/powerpoint/2010/main" val="27699308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030" y="0"/>
            <a:ext cx="6530890" cy="1143000"/>
          </a:xfrm>
        </p:spPr>
        <p:txBody>
          <a:bodyPr/>
          <a:lstStyle/>
          <a:p>
            <a:r>
              <a:rPr lang="en-AU" dirty="0" smtClean="0"/>
              <a:t>Cold pools from convection</a:t>
            </a:r>
            <a:endParaRPr lang="en-AU" dirty="0"/>
          </a:p>
        </p:txBody>
      </p:sp>
      <p:sp>
        <p:nvSpPr>
          <p:cNvPr id="3" name="Content Placeholder 2"/>
          <p:cNvSpPr>
            <a:spLocks noGrp="1"/>
          </p:cNvSpPr>
          <p:nvPr>
            <p:ph idx="1"/>
          </p:nvPr>
        </p:nvSpPr>
        <p:spPr/>
        <p:txBody>
          <a:bodyPr/>
          <a:lstStyle/>
          <a:p>
            <a:endParaRPr lang="en-AU"/>
          </a:p>
        </p:txBody>
      </p:sp>
      <p:pic>
        <p:nvPicPr>
          <p:cNvPr id="9218" name="Picture 2" descr="1Dec_obs_04Z_tem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3" y="1022382"/>
            <a:ext cx="8923509" cy="50754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07934" y="1074622"/>
            <a:ext cx="1493406" cy="369332"/>
          </a:xfrm>
          <a:prstGeom prst="rect">
            <a:avLst/>
          </a:prstGeom>
          <a:solidFill>
            <a:schemeClr val="accent1"/>
          </a:solidFill>
        </p:spPr>
        <p:txBody>
          <a:bodyPr wrap="square" rtlCol="0">
            <a:spAutoFit/>
          </a:bodyPr>
          <a:lstStyle/>
          <a:p>
            <a:r>
              <a:rPr lang="en-AU" dirty="0" smtClean="0"/>
              <a:t>1.5km +10</a:t>
            </a:r>
            <a:endParaRPr lang="en-AU" dirty="0"/>
          </a:p>
        </p:txBody>
      </p:sp>
      <p:sp>
        <p:nvSpPr>
          <p:cNvPr id="7" name="TextBox 6"/>
          <p:cNvSpPr txBox="1"/>
          <p:nvPr/>
        </p:nvSpPr>
        <p:spPr>
          <a:xfrm>
            <a:off x="6538684" y="1122247"/>
            <a:ext cx="1227778" cy="369332"/>
          </a:xfrm>
          <a:prstGeom prst="rect">
            <a:avLst/>
          </a:prstGeom>
          <a:solidFill>
            <a:schemeClr val="accent1"/>
          </a:solidFill>
        </p:spPr>
        <p:txBody>
          <a:bodyPr wrap="square" rtlCol="0">
            <a:spAutoFit/>
          </a:bodyPr>
          <a:lstStyle/>
          <a:p>
            <a:r>
              <a:rPr lang="en-AU" dirty="0" smtClean="0"/>
              <a:t>R12 +10</a:t>
            </a:r>
            <a:endParaRPr lang="en-AU" dirty="0"/>
          </a:p>
        </p:txBody>
      </p:sp>
      <p:pic>
        <p:nvPicPr>
          <p:cNvPr id="8" name="Picture 2" descr="18z_RUC_forecast_for_05Z_on_29_9_2014.png"/>
          <p:cNvPicPr>
            <a:picLocks noChangeAspect="1" noChangeArrowheads="1"/>
          </p:cNvPicPr>
          <p:nvPr/>
        </p:nvPicPr>
        <p:blipFill rotWithShape="1">
          <a:blip r:embed="rId4">
            <a:extLst>
              <a:ext uri="{28A0092B-C50C-407E-A947-70E740481C1C}">
                <a14:useLocalDpi xmlns:a14="http://schemas.microsoft.com/office/drawing/2010/main" val="0"/>
              </a:ext>
            </a:extLst>
          </a:blip>
          <a:srcRect l="84224" t="22662" r="12594" b="1746"/>
          <a:stretch/>
        </p:blipFill>
        <p:spPr bwMode="auto">
          <a:xfrm>
            <a:off x="4540998" y="1417638"/>
            <a:ext cx="252000" cy="432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792998" y="1491579"/>
            <a:ext cx="298603" cy="4401205"/>
          </a:xfrm>
          <a:prstGeom prst="rect">
            <a:avLst/>
          </a:prstGeom>
          <a:solidFill>
            <a:schemeClr val="bg1"/>
          </a:solidFill>
        </p:spPr>
        <p:txBody>
          <a:bodyPr wrap="none" lIns="36000" rtlCol="0">
            <a:spAutoFit/>
          </a:bodyPr>
          <a:lstStyle/>
          <a:p>
            <a:pPr>
              <a:lnSpc>
                <a:spcPts val="1600"/>
              </a:lnSpc>
            </a:pPr>
            <a:r>
              <a:rPr lang="en-AU" sz="1200" dirty="0" smtClean="0">
                <a:solidFill>
                  <a:srgbClr val="010000"/>
                </a:solidFill>
              </a:rPr>
              <a:t>33</a:t>
            </a:r>
          </a:p>
          <a:p>
            <a:pPr>
              <a:lnSpc>
                <a:spcPts val="1600"/>
              </a:lnSpc>
            </a:pPr>
            <a:r>
              <a:rPr lang="en-AU" sz="1200" dirty="0" smtClean="0">
                <a:solidFill>
                  <a:srgbClr val="010000"/>
                </a:solidFill>
              </a:rPr>
              <a:t>32</a:t>
            </a:r>
          </a:p>
          <a:p>
            <a:pPr>
              <a:lnSpc>
                <a:spcPts val="1600"/>
              </a:lnSpc>
            </a:pPr>
            <a:r>
              <a:rPr lang="en-AU" sz="1200" dirty="0" smtClean="0">
                <a:solidFill>
                  <a:srgbClr val="010000"/>
                </a:solidFill>
              </a:rPr>
              <a:t>31</a:t>
            </a:r>
          </a:p>
          <a:p>
            <a:pPr>
              <a:lnSpc>
                <a:spcPts val="1600"/>
              </a:lnSpc>
            </a:pPr>
            <a:r>
              <a:rPr lang="en-AU" sz="1200" dirty="0" smtClean="0">
                <a:solidFill>
                  <a:srgbClr val="010000"/>
                </a:solidFill>
              </a:rPr>
              <a:t>30</a:t>
            </a:r>
          </a:p>
          <a:p>
            <a:pPr>
              <a:lnSpc>
                <a:spcPts val="1600"/>
              </a:lnSpc>
            </a:pPr>
            <a:r>
              <a:rPr lang="en-AU" sz="1200" dirty="0" smtClean="0">
                <a:solidFill>
                  <a:srgbClr val="010000"/>
                </a:solidFill>
              </a:rPr>
              <a:t>29</a:t>
            </a:r>
          </a:p>
          <a:p>
            <a:pPr>
              <a:lnSpc>
                <a:spcPts val="1600"/>
              </a:lnSpc>
            </a:pPr>
            <a:r>
              <a:rPr lang="en-AU" sz="1200" dirty="0" smtClean="0">
                <a:solidFill>
                  <a:srgbClr val="010000"/>
                </a:solidFill>
              </a:rPr>
              <a:t>28</a:t>
            </a:r>
          </a:p>
          <a:p>
            <a:pPr>
              <a:lnSpc>
                <a:spcPts val="1600"/>
              </a:lnSpc>
            </a:pPr>
            <a:r>
              <a:rPr lang="en-AU" sz="1200" dirty="0" smtClean="0">
                <a:solidFill>
                  <a:srgbClr val="010000"/>
                </a:solidFill>
              </a:rPr>
              <a:t>27</a:t>
            </a:r>
          </a:p>
          <a:p>
            <a:pPr>
              <a:lnSpc>
                <a:spcPts val="1600"/>
              </a:lnSpc>
            </a:pPr>
            <a:r>
              <a:rPr lang="en-AU" sz="1200" dirty="0" smtClean="0">
                <a:solidFill>
                  <a:srgbClr val="010000"/>
                </a:solidFill>
              </a:rPr>
              <a:t>26</a:t>
            </a:r>
          </a:p>
          <a:p>
            <a:pPr>
              <a:lnSpc>
                <a:spcPts val="1600"/>
              </a:lnSpc>
            </a:pPr>
            <a:r>
              <a:rPr lang="en-AU" sz="1200" dirty="0" smtClean="0">
                <a:solidFill>
                  <a:srgbClr val="010000"/>
                </a:solidFill>
              </a:rPr>
              <a:t>25</a:t>
            </a:r>
          </a:p>
          <a:p>
            <a:pPr>
              <a:lnSpc>
                <a:spcPts val="1600"/>
              </a:lnSpc>
            </a:pPr>
            <a:r>
              <a:rPr lang="en-AU" sz="1200" dirty="0" smtClean="0">
                <a:solidFill>
                  <a:srgbClr val="010000"/>
                </a:solidFill>
              </a:rPr>
              <a:t>24</a:t>
            </a:r>
          </a:p>
          <a:p>
            <a:pPr>
              <a:lnSpc>
                <a:spcPts val="1600"/>
              </a:lnSpc>
            </a:pPr>
            <a:r>
              <a:rPr lang="en-AU" sz="1200" dirty="0" smtClean="0">
                <a:solidFill>
                  <a:srgbClr val="010000"/>
                </a:solidFill>
              </a:rPr>
              <a:t>23</a:t>
            </a:r>
          </a:p>
          <a:p>
            <a:pPr>
              <a:lnSpc>
                <a:spcPts val="1600"/>
              </a:lnSpc>
            </a:pPr>
            <a:r>
              <a:rPr lang="en-AU" sz="1200" dirty="0" smtClean="0">
                <a:solidFill>
                  <a:srgbClr val="010000"/>
                </a:solidFill>
              </a:rPr>
              <a:t>22</a:t>
            </a:r>
          </a:p>
          <a:p>
            <a:pPr>
              <a:lnSpc>
                <a:spcPts val="1600"/>
              </a:lnSpc>
            </a:pPr>
            <a:r>
              <a:rPr lang="en-AU" sz="1200" dirty="0" smtClean="0">
                <a:solidFill>
                  <a:srgbClr val="010000"/>
                </a:solidFill>
              </a:rPr>
              <a:t>21</a:t>
            </a:r>
          </a:p>
          <a:p>
            <a:pPr>
              <a:lnSpc>
                <a:spcPts val="1600"/>
              </a:lnSpc>
            </a:pPr>
            <a:r>
              <a:rPr lang="en-AU" sz="1200" dirty="0" smtClean="0">
                <a:solidFill>
                  <a:srgbClr val="010000"/>
                </a:solidFill>
              </a:rPr>
              <a:t>20</a:t>
            </a:r>
          </a:p>
          <a:p>
            <a:pPr>
              <a:lnSpc>
                <a:spcPts val="1600"/>
              </a:lnSpc>
            </a:pPr>
            <a:r>
              <a:rPr lang="en-AU" sz="1200" dirty="0" smtClean="0">
                <a:solidFill>
                  <a:srgbClr val="010000"/>
                </a:solidFill>
              </a:rPr>
              <a:t>19</a:t>
            </a:r>
          </a:p>
          <a:p>
            <a:pPr>
              <a:lnSpc>
                <a:spcPts val="1600"/>
              </a:lnSpc>
            </a:pPr>
            <a:r>
              <a:rPr lang="en-AU" sz="1200" dirty="0" smtClean="0">
                <a:solidFill>
                  <a:srgbClr val="010000"/>
                </a:solidFill>
              </a:rPr>
              <a:t>18</a:t>
            </a:r>
          </a:p>
          <a:p>
            <a:pPr>
              <a:lnSpc>
                <a:spcPts val="1600"/>
              </a:lnSpc>
            </a:pPr>
            <a:r>
              <a:rPr lang="en-AU" sz="1200" dirty="0" smtClean="0">
                <a:solidFill>
                  <a:srgbClr val="010000"/>
                </a:solidFill>
              </a:rPr>
              <a:t>17</a:t>
            </a:r>
          </a:p>
          <a:p>
            <a:pPr>
              <a:lnSpc>
                <a:spcPts val="1600"/>
              </a:lnSpc>
            </a:pPr>
            <a:r>
              <a:rPr lang="en-AU" sz="1200" dirty="0" smtClean="0">
                <a:solidFill>
                  <a:srgbClr val="010000"/>
                </a:solidFill>
              </a:rPr>
              <a:t>16</a:t>
            </a:r>
          </a:p>
          <a:p>
            <a:pPr>
              <a:lnSpc>
                <a:spcPts val="1600"/>
              </a:lnSpc>
            </a:pPr>
            <a:r>
              <a:rPr lang="en-AU" sz="1200" dirty="0" smtClean="0">
                <a:solidFill>
                  <a:srgbClr val="010000"/>
                </a:solidFill>
              </a:rPr>
              <a:t>15</a:t>
            </a:r>
          </a:p>
          <a:p>
            <a:pPr>
              <a:lnSpc>
                <a:spcPts val="1600"/>
              </a:lnSpc>
            </a:pPr>
            <a:r>
              <a:rPr lang="en-AU" sz="1200" dirty="0" smtClean="0">
                <a:solidFill>
                  <a:srgbClr val="010000"/>
                </a:solidFill>
              </a:rPr>
              <a:t>14</a:t>
            </a:r>
          </a:p>
          <a:p>
            <a:pPr>
              <a:lnSpc>
                <a:spcPts val="1600"/>
              </a:lnSpc>
            </a:pPr>
            <a:endParaRPr lang="en-AU" sz="1200" dirty="0">
              <a:solidFill>
                <a:srgbClr val="010000"/>
              </a:solidFill>
            </a:endParaRPr>
          </a:p>
        </p:txBody>
      </p:sp>
    </p:spTree>
    <p:extLst>
      <p:ext uri="{BB962C8B-B14F-4D97-AF65-F5344CB8AC3E}">
        <p14:creationId xmlns:p14="http://schemas.microsoft.com/office/powerpoint/2010/main" val="6718209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6"/>
          <p:cNvSpPr>
            <a:spLocks noGrp="1"/>
          </p:cNvSpPr>
          <p:nvPr>
            <p:ph idx="1"/>
          </p:nvPr>
        </p:nvSpPr>
        <p:spPr>
          <a:xfrm>
            <a:off x="328612" y="6246812"/>
            <a:ext cx="8204200" cy="428625"/>
          </a:xfrm>
        </p:spPr>
        <p:txBody>
          <a:bodyPr/>
          <a:lstStyle/>
          <a:p>
            <a:pPr marL="0" indent="0">
              <a:buFontTx/>
              <a:buNone/>
            </a:pPr>
            <a:r>
              <a:rPr lang="en-AU" altLang="en-US" dirty="0" smtClean="0"/>
              <a:t>Require &gt; 0.15% of pts above threshold</a:t>
            </a:r>
          </a:p>
        </p:txBody>
      </p:sp>
      <p:sp>
        <p:nvSpPr>
          <p:cNvPr id="6147" name="Title 1"/>
          <p:cNvSpPr>
            <a:spLocks noGrp="1"/>
          </p:cNvSpPr>
          <p:nvPr>
            <p:ph type="title"/>
          </p:nvPr>
        </p:nvSpPr>
        <p:spPr>
          <a:xfrm>
            <a:off x="855430" y="274638"/>
            <a:ext cx="6530890" cy="1143000"/>
          </a:xfrm>
        </p:spPr>
        <p:txBody>
          <a:bodyPr/>
          <a:lstStyle/>
          <a:p>
            <a:r>
              <a:rPr lang="en-AU" altLang="en-US" dirty="0" smtClean="0"/>
              <a:t>Rainfall </a:t>
            </a:r>
            <a:r>
              <a:rPr lang="en-AU" altLang="en-US" dirty="0" err="1" smtClean="0"/>
              <a:t>Verifcation</a:t>
            </a:r>
            <a:r>
              <a:rPr lang="en-AU" altLang="en-US" dirty="0" smtClean="0"/>
              <a:t/>
            </a:r>
            <a:br>
              <a:rPr lang="en-AU" altLang="en-US" dirty="0" smtClean="0"/>
            </a:br>
            <a:r>
              <a:rPr lang="en-AU" altLang="en-US" dirty="0" smtClean="0"/>
              <a:t>Fractions Skill Score (T+6)</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753" y="1928813"/>
            <a:ext cx="5311122"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908" y="4047625"/>
            <a:ext cx="5034667"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1" name="TextBox 4"/>
          <p:cNvSpPr txBox="1">
            <a:spLocks noChangeArrowheads="1"/>
          </p:cNvSpPr>
          <p:nvPr/>
        </p:nvSpPr>
        <p:spPr bwMode="auto">
          <a:xfrm>
            <a:off x="7037388" y="2346325"/>
            <a:ext cx="2017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rgbClr val="006F93"/>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en-AU" altLang="en-US" sz="1800" b="1" dirty="0">
                <a:solidFill>
                  <a:srgbClr val="0B1FB5"/>
                </a:solidFill>
              </a:rPr>
              <a:t>RUC</a:t>
            </a:r>
          </a:p>
          <a:p>
            <a:pPr eaLnBrk="1" hangingPunct="1">
              <a:spcBef>
                <a:spcPct val="0"/>
              </a:spcBef>
              <a:buFontTx/>
              <a:buNone/>
            </a:pPr>
            <a:r>
              <a:rPr lang="en-AU" altLang="en-US" sz="1800" b="1" dirty="0">
                <a:solidFill>
                  <a:srgbClr val="FF0000"/>
                </a:solidFill>
              </a:rPr>
              <a:t>APS1</a:t>
            </a:r>
            <a:r>
              <a:rPr lang="en-AU" altLang="en-US" sz="1800" b="1" dirty="0" smtClean="0">
                <a:solidFill>
                  <a:srgbClr val="FF0000"/>
                </a:solidFill>
              </a:rPr>
              <a:t>-4km </a:t>
            </a:r>
            <a:r>
              <a:rPr lang="en-AU" altLang="en-US" sz="1800" b="1" dirty="0">
                <a:solidFill>
                  <a:srgbClr val="FF0000"/>
                </a:solidFill>
              </a:rPr>
              <a:t>(+6)</a:t>
            </a:r>
          </a:p>
          <a:p>
            <a:pPr eaLnBrk="1" hangingPunct="1">
              <a:spcBef>
                <a:spcPct val="0"/>
              </a:spcBef>
              <a:buFontTx/>
              <a:buNone/>
            </a:pPr>
            <a:r>
              <a:rPr lang="en-AU" altLang="en-US" sz="1800" b="1" dirty="0">
                <a:solidFill>
                  <a:srgbClr val="00B050"/>
                </a:solidFill>
              </a:rPr>
              <a:t>APS1</a:t>
            </a:r>
            <a:r>
              <a:rPr lang="en-AU" altLang="en-US" sz="1800" b="1" dirty="0" smtClean="0">
                <a:solidFill>
                  <a:srgbClr val="00B050"/>
                </a:solidFill>
              </a:rPr>
              <a:t>-12km </a:t>
            </a:r>
            <a:r>
              <a:rPr lang="en-AU" altLang="en-US" sz="1800" b="1" dirty="0">
                <a:solidFill>
                  <a:srgbClr val="00B050"/>
                </a:solidFill>
              </a:rPr>
              <a:t>(+6)</a:t>
            </a:r>
          </a:p>
        </p:txBody>
      </p:sp>
      <p:grpSp>
        <p:nvGrpSpPr>
          <p:cNvPr id="19" name="Group 18"/>
          <p:cNvGrpSpPr>
            <a:grpSpLocks/>
          </p:cNvGrpSpPr>
          <p:nvPr/>
        </p:nvGrpSpPr>
        <p:grpSpPr bwMode="auto">
          <a:xfrm>
            <a:off x="6072188" y="1417638"/>
            <a:ext cx="2794000" cy="1358900"/>
            <a:chOff x="6072907" y="1145310"/>
            <a:chExt cx="2794002" cy="1357745"/>
          </a:xfrm>
        </p:grpSpPr>
        <p:sp>
          <p:nvSpPr>
            <p:cNvPr id="6155" name="TextBox 10"/>
            <p:cNvSpPr txBox="1">
              <a:spLocks noChangeArrowheads="1"/>
            </p:cNvSpPr>
            <p:nvPr/>
          </p:nvSpPr>
          <p:spPr bwMode="auto">
            <a:xfrm>
              <a:off x="6072907" y="1145310"/>
              <a:ext cx="27940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rgbClr val="006F93"/>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en-AU" altLang="en-US" sz="1800" dirty="0">
                  <a:solidFill>
                    <a:schemeClr val="tx1"/>
                  </a:solidFill>
                </a:rPr>
                <a:t>IQR, median and 95%</a:t>
              </a:r>
            </a:p>
            <a:p>
              <a:pPr eaLnBrk="1" hangingPunct="1">
                <a:spcBef>
                  <a:spcPct val="0"/>
                </a:spcBef>
                <a:buFontTx/>
                <a:buNone/>
              </a:pPr>
              <a:r>
                <a:rPr lang="en-AU" altLang="en-US" sz="1800" dirty="0">
                  <a:solidFill>
                    <a:schemeClr val="tx1"/>
                  </a:solidFill>
                </a:rPr>
                <a:t>FSS(RUC) – FSS(SY1)</a:t>
              </a:r>
            </a:p>
          </p:txBody>
        </p:sp>
        <p:cxnSp>
          <p:nvCxnSpPr>
            <p:cNvPr id="13" name="Straight Arrow Connector 12"/>
            <p:cNvCxnSpPr/>
            <p:nvPr/>
          </p:nvCxnSpPr>
          <p:spPr>
            <a:xfrm flipH="1">
              <a:off x="6391994" y="1784528"/>
              <a:ext cx="368300" cy="71852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6154" name="TextBox 17"/>
          <p:cNvSpPr txBox="1">
            <a:spLocks noChangeArrowheads="1"/>
          </p:cNvSpPr>
          <p:nvPr/>
        </p:nvSpPr>
        <p:spPr bwMode="auto">
          <a:xfrm>
            <a:off x="7037388" y="4779963"/>
            <a:ext cx="2017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rgbClr val="006F93"/>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en-AU" altLang="en-US" sz="1800" b="1" dirty="0">
                <a:solidFill>
                  <a:srgbClr val="0B1FB5"/>
                </a:solidFill>
              </a:rPr>
              <a:t>RUC</a:t>
            </a:r>
          </a:p>
          <a:p>
            <a:pPr eaLnBrk="1" hangingPunct="1">
              <a:spcBef>
                <a:spcPct val="0"/>
              </a:spcBef>
              <a:buFontTx/>
              <a:buNone/>
            </a:pPr>
            <a:r>
              <a:rPr lang="en-AU" altLang="en-US" sz="1800" b="1" dirty="0">
                <a:solidFill>
                  <a:srgbClr val="FF0000"/>
                </a:solidFill>
              </a:rPr>
              <a:t>APS1</a:t>
            </a:r>
            <a:r>
              <a:rPr lang="en-AU" altLang="en-US" sz="1800" b="1" dirty="0" smtClean="0">
                <a:solidFill>
                  <a:srgbClr val="FF0000"/>
                </a:solidFill>
              </a:rPr>
              <a:t>-4km </a:t>
            </a:r>
            <a:r>
              <a:rPr lang="en-AU" altLang="en-US" sz="1800" b="1" dirty="0">
                <a:solidFill>
                  <a:srgbClr val="FF0000"/>
                </a:solidFill>
              </a:rPr>
              <a:t>(+0)</a:t>
            </a:r>
          </a:p>
          <a:p>
            <a:pPr eaLnBrk="1" hangingPunct="1">
              <a:spcBef>
                <a:spcPct val="0"/>
              </a:spcBef>
              <a:buFontTx/>
              <a:buNone/>
            </a:pPr>
            <a:r>
              <a:rPr lang="en-AU" altLang="en-US" sz="1800" b="1" dirty="0">
                <a:solidFill>
                  <a:srgbClr val="00B050"/>
                </a:solidFill>
              </a:rPr>
              <a:t>APS1</a:t>
            </a:r>
            <a:r>
              <a:rPr lang="en-AU" altLang="en-US" sz="1800" b="1" dirty="0" smtClean="0">
                <a:solidFill>
                  <a:srgbClr val="00B050"/>
                </a:solidFill>
              </a:rPr>
              <a:t>-12km </a:t>
            </a:r>
            <a:r>
              <a:rPr lang="en-AU" altLang="en-US" sz="1800" b="1" dirty="0">
                <a:solidFill>
                  <a:srgbClr val="00B050"/>
                </a:solidFill>
              </a:rPr>
              <a:t>(+0)</a:t>
            </a:r>
          </a:p>
        </p:txBody>
      </p:sp>
    </p:spTree>
    <p:extLst>
      <p:ext uri="{BB962C8B-B14F-4D97-AF65-F5344CB8AC3E}">
        <p14:creationId xmlns:p14="http://schemas.microsoft.com/office/powerpoint/2010/main" val="14778733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9350" y="285116"/>
            <a:ext cx="6530890" cy="1143000"/>
          </a:xfrm>
        </p:spPr>
        <p:txBody>
          <a:bodyPr/>
          <a:lstStyle/>
          <a:p>
            <a:r>
              <a:rPr lang="en-AU" altLang="en-US" dirty="0" smtClean="0"/>
              <a:t>Surface elements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77023927"/>
              </p:ext>
            </p:extLst>
          </p:nvPr>
        </p:nvGraphicFramePr>
        <p:xfrm>
          <a:off x="142874" y="2703989"/>
          <a:ext cx="5622924" cy="963929"/>
        </p:xfrm>
        <a:graphic>
          <a:graphicData uri="http://schemas.openxmlformats.org/drawingml/2006/table">
            <a:tbl>
              <a:tblPr firstRow="1" firstCol="1" bandRow="1">
                <a:tableStyleId>{5C22544A-7EE6-4342-B048-85BDC9FD1C3A}</a:tableStyleId>
              </a:tblPr>
              <a:tblGrid>
                <a:gridCol w="1358380"/>
                <a:gridCol w="781187"/>
                <a:gridCol w="899718"/>
                <a:gridCol w="851055"/>
                <a:gridCol w="874056"/>
                <a:gridCol w="858528"/>
              </a:tblGrid>
              <a:tr h="385445">
                <a:tc>
                  <a:txBody>
                    <a:bodyPr/>
                    <a:lstStyle/>
                    <a:p>
                      <a:pPr>
                        <a:lnSpc>
                          <a:spcPct val="115000"/>
                        </a:lnSpc>
                        <a:spcAft>
                          <a:spcPts val="0"/>
                        </a:spcAft>
                      </a:pPr>
                      <a:r>
                        <a:rPr lang="en-AU" sz="1100" dirty="0">
                          <a:effectLst/>
                        </a:rPr>
                        <a:t>Element</a:t>
                      </a:r>
                      <a:endParaRPr lang="en-AU" sz="1100" dirty="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dirty="0">
                          <a:effectLst/>
                        </a:rPr>
                        <a:t>RUC RMS</a:t>
                      </a:r>
                      <a:endParaRPr lang="en-AU" sz="1100" dirty="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SY+0)</a:t>
                      </a:r>
                      <a:endParaRPr lang="en-AU" sz="1100" dirty="0">
                        <a:effectLst/>
                      </a:endParaRPr>
                    </a:p>
                  </a:txBody>
                  <a:tcPr marL="68589" marR="68589" marT="0" marB="0" anchor="ctr"/>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R+0)</a:t>
                      </a:r>
                      <a:endParaRPr lang="en-AU" sz="1100" dirty="0">
                        <a:effectLst/>
                      </a:endParaRPr>
                    </a:p>
                  </a:txBody>
                  <a:tcPr marL="68589" marR="68589" marT="0" marB="0"/>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SY+6)</a:t>
                      </a:r>
                      <a:endParaRPr lang="en-AU" sz="1100" dirty="0">
                        <a:effectLst/>
                      </a:endParaRPr>
                    </a:p>
                  </a:txBody>
                  <a:tcPr marL="68589" marR="68589" marT="0" marB="0" anchor="ctr"/>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R+6)</a:t>
                      </a:r>
                      <a:endParaRPr lang="en-AU" sz="1100" dirty="0">
                        <a:effectLst/>
                      </a:endParaRPr>
                    </a:p>
                  </a:txBody>
                  <a:tcPr marL="68589" marR="68589" marT="0" marB="0"/>
                </a:tc>
              </a:tr>
              <a:tr h="192723">
                <a:tc>
                  <a:txBody>
                    <a:bodyPr/>
                    <a:lstStyle/>
                    <a:p>
                      <a:pPr>
                        <a:lnSpc>
                          <a:spcPct val="115000"/>
                        </a:lnSpc>
                        <a:spcAft>
                          <a:spcPts val="0"/>
                        </a:spcAft>
                      </a:pPr>
                      <a:r>
                        <a:rPr lang="en-AU" sz="1100" dirty="0">
                          <a:effectLst/>
                        </a:rPr>
                        <a:t>T_2m </a:t>
                      </a:r>
                      <a:r>
                        <a:rPr lang="en-AU" sz="1100" dirty="0" smtClean="0">
                          <a:effectLst/>
                        </a:rPr>
                        <a:t> (K)</a:t>
                      </a:r>
                      <a:endParaRPr lang="en-AU" sz="1100" dirty="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2.0</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0</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11 </a:t>
                      </a:r>
                      <a:endParaRPr lang="en-AU" sz="1100">
                        <a:effectLst/>
                        <a:latin typeface="Calibri"/>
                        <a:ea typeface="Calibri"/>
                        <a:cs typeface="Times New Roman"/>
                      </a:endParaRPr>
                    </a:p>
                  </a:txBody>
                  <a:tcPr marL="68589" marR="68589" marT="0" marB="0"/>
                </a:tc>
                <a:tc>
                  <a:txBody>
                    <a:bodyPr/>
                    <a:lstStyle/>
                    <a:p>
                      <a:pPr algn="ctr">
                        <a:lnSpc>
                          <a:spcPct val="115000"/>
                        </a:lnSpc>
                        <a:spcAft>
                          <a:spcPts val="0"/>
                        </a:spcAft>
                      </a:pPr>
                      <a:r>
                        <a:rPr lang="en-AU" sz="1100">
                          <a:effectLst/>
                        </a:rPr>
                        <a:t>8</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17</a:t>
                      </a:r>
                      <a:endParaRPr lang="en-AU" sz="1100">
                        <a:effectLst/>
                        <a:latin typeface="Calibri"/>
                        <a:ea typeface="Calibri"/>
                        <a:cs typeface="Times New Roman"/>
                      </a:endParaRPr>
                    </a:p>
                  </a:txBody>
                  <a:tcPr marL="68589" marR="68589" marT="0" marB="0"/>
                </a:tc>
              </a:tr>
              <a:tr h="192723">
                <a:tc>
                  <a:txBody>
                    <a:bodyPr/>
                    <a:lstStyle/>
                    <a:p>
                      <a:pPr>
                        <a:lnSpc>
                          <a:spcPct val="115000"/>
                        </a:lnSpc>
                        <a:spcAft>
                          <a:spcPts val="0"/>
                        </a:spcAft>
                      </a:pPr>
                      <a:r>
                        <a:rPr lang="en-AU" sz="1100" dirty="0" smtClean="0">
                          <a:effectLst/>
                        </a:rPr>
                        <a:t>Td_2m (K)</a:t>
                      </a:r>
                      <a:endParaRPr lang="en-AU" sz="1100" dirty="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3.0</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dirty="0">
                          <a:effectLst/>
                        </a:rPr>
                        <a:t>0</a:t>
                      </a:r>
                      <a:endParaRPr lang="en-AU" sz="1100" dirty="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 2</a:t>
                      </a:r>
                      <a:endParaRPr lang="en-AU" sz="1100">
                        <a:effectLst/>
                        <a:latin typeface="Calibri"/>
                        <a:ea typeface="Calibri"/>
                        <a:cs typeface="Times New Roman"/>
                      </a:endParaRPr>
                    </a:p>
                  </a:txBody>
                  <a:tcPr marL="68589" marR="68589" marT="0" marB="0"/>
                </a:tc>
                <a:tc>
                  <a:txBody>
                    <a:bodyPr/>
                    <a:lstStyle/>
                    <a:p>
                      <a:pPr algn="ctr">
                        <a:lnSpc>
                          <a:spcPct val="115000"/>
                        </a:lnSpc>
                        <a:spcAft>
                          <a:spcPts val="0"/>
                        </a:spcAft>
                      </a:pPr>
                      <a:r>
                        <a:rPr lang="en-AU" sz="1100">
                          <a:effectLst/>
                        </a:rPr>
                        <a:t>6</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9</a:t>
                      </a:r>
                      <a:endParaRPr lang="en-AU" sz="1100">
                        <a:effectLst/>
                        <a:latin typeface="Calibri"/>
                        <a:ea typeface="Calibri"/>
                        <a:cs typeface="Times New Roman"/>
                      </a:endParaRPr>
                    </a:p>
                  </a:txBody>
                  <a:tcPr marL="68589" marR="68589" marT="0" marB="0"/>
                </a:tc>
              </a:tr>
              <a:tr h="192723">
                <a:tc>
                  <a:txBody>
                    <a:bodyPr/>
                    <a:lstStyle/>
                    <a:p>
                      <a:pPr>
                        <a:lnSpc>
                          <a:spcPct val="115000"/>
                        </a:lnSpc>
                        <a:spcAft>
                          <a:spcPts val="0"/>
                        </a:spcAft>
                      </a:pPr>
                      <a:r>
                        <a:rPr lang="en-AU" sz="1100" dirty="0">
                          <a:effectLst/>
                        </a:rPr>
                        <a:t>10m </a:t>
                      </a:r>
                      <a:r>
                        <a:rPr lang="en-AU" sz="1100" dirty="0" err="1" smtClean="0">
                          <a:effectLst/>
                        </a:rPr>
                        <a:t>wspeed</a:t>
                      </a:r>
                      <a:r>
                        <a:rPr lang="en-AU" sz="1100" dirty="0" smtClean="0">
                          <a:effectLst/>
                        </a:rPr>
                        <a:t> (m/s)</a:t>
                      </a:r>
                      <a:endParaRPr lang="en-AU" sz="1100" dirty="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2.4</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6</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dirty="0">
                          <a:effectLst/>
                        </a:rPr>
                        <a:t> -1</a:t>
                      </a:r>
                      <a:endParaRPr lang="en-AU" sz="1100" dirty="0">
                        <a:effectLst/>
                        <a:latin typeface="Calibri"/>
                        <a:ea typeface="Calibri"/>
                        <a:cs typeface="Times New Roman"/>
                      </a:endParaRPr>
                    </a:p>
                  </a:txBody>
                  <a:tcPr marL="68589" marR="68589" marT="0" marB="0"/>
                </a:tc>
                <a:tc>
                  <a:txBody>
                    <a:bodyPr/>
                    <a:lstStyle/>
                    <a:p>
                      <a:pPr algn="ctr">
                        <a:lnSpc>
                          <a:spcPct val="115000"/>
                        </a:lnSpc>
                        <a:spcAft>
                          <a:spcPts val="0"/>
                        </a:spcAft>
                      </a:pPr>
                      <a:r>
                        <a:rPr lang="en-AU" sz="1100">
                          <a:effectLst/>
                        </a:rPr>
                        <a:t>7</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dirty="0">
                          <a:effectLst/>
                        </a:rPr>
                        <a:t>3</a:t>
                      </a:r>
                      <a:endParaRPr lang="en-AU" sz="1100" dirty="0">
                        <a:effectLst/>
                        <a:latin typeface="Calibri"/>
                        <a:ea typeface="Calibri"/>
                        <a:cs typeface="Times New Roman"/>
                      </a:endParaRPr>
                    </a:p>
                  </a:txBody>
                  <a:tcPr marL="68589" marR="68589" marT="0" marB="0"/>
                </a:tc>
              </a:tr>
            </a:tbl>
          </a:graphicData>
        </a:graphic>
      </p:graphicFrame>
      <p:sp>
        <p:nvSpPr>
          <p:cNvPr id="8233" name="TextBox 6"/>
          <p:cNvSpPr txBox="1">
            <a:spLocks noChangeArrowheads="1"/>
          </p:cNvSpPr>
          <p:nvPr/>
        </p:nvSpPr>
        <p:spPr bwMode="auto">
          <a:xfrm>
            <a:off x="244475" y="2304256"/>
            <a:ext cx="377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rgbClr val="006F93"/>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en-AU" altLang="en-US" sz="1800" dirty="0">
                <a:solidFill>
                  <a:schemeClr val="tx1"/>
                </a:solidFill>
              </a:rPr>
              <a:t>6 hour forecasts  - % improvement</a:t>
            </a:r>
          </a:p>
        </p:txBody>
      </p:sp>
      <p:sp>
        <p:nvSpPr>
          <p:cNvPr id="8234" name="TextBox 7"/>
          <p:cNvSpPr txBox="1">
            <a:spLocks noChangeArrowheads="1"/>
          </p:cNvSpPr>
          <p:nvPr/>
        </p:nvSpPr>
        <p:spPr bwMode="auto">
          <a:xfrm>
            <a:off x="244475" y="4060825"/>
            <a:ext cx="409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rgbClr val="006F93"/>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en-AU" altLang="en-US" sz="1800" dirty="0">
                <a:solidFill>
                  <a:schemeClr val="tx1"/>
                </a:solidFill>
              </a:rPr>
              <a:t>12 hour forecasts - % improvement</a:t>
            </a:r>
          </a:p>
        </p:txBody>
      </p:sp>
      <p:graphicFrame>
        <p:nvGraphicFramePr>
          <p:cNvPr id="9" name="Table 8"/>
          <p:cNvGraphicFramePr>
            <a:graphicFrameLocks noGrp="1"/>
          </p:cNvGraphicFramePr>
          <p:nvPr>
            <p:extLst>
              <p:ext uri="{D42A27DB-BD31-4B8C-83A1-F6EECF244321}">
                <p14:modId xmlns:p14="http://schemas.microsoft.com/office/powerpoint/2010/main" val="1892257689"/>
              </p:ext>
            </p:extLst>
          </p:nvPr>
        </p:nvGraphicFramePr>
        <p:xfrm>
          <a:off x="244474" y="4506913"/>
          <a:ext cx="5521324" cy="963929"/>
        </p:xfrm>
        <a:graphic>
          <a:graphicData uri="http://schemas.openxmlformats.org/drawingml/2006/table">
            <a:tbl>
              <a:tblPr firstRow="1" firstCol="1" bandRow="1">
                <a:tableStyleId>{5C22544A-7EE6-4342-B048-85BDC9FD1C3A}</a:tableStyleId>
              </a:tblPr>
              <a:tblGrid>
                <a:gridCol w="1348785"/>
                <a:gridCol w="764386"/>
                <a:gridCol w="861607"/>
                <a:gridCol w="867881"/>
                <a:gridCol w="822204"/>
                <a:gridCol w="856461"/>
              </a:tblGrid>
              <a:tr h="385445">
                <a:tc>
                  <a:txBody>
                    <a:bodyPr/>
                    <a:lstStyle/>
                    <a:p>
                      <a:pPr>
                        <a:lnSpc>
                          <a:spcPct val="115000"/>
                        </a:lnSpc>
                        <a:spcAft>
                          <a:spcPts val="0"/>
                        </a:spcAft>
                      </a:pPr>
                      <a:r>
                        <a:rPr lang="en-AU" sz="1100" dirty="0" smtClean="0">
                          <a:effectLst/>
                        </a:rPr>
                        <a:t>Element</a:t>
                      </a:r>
                      <a:endParaRPr lang="en-AU" sz="1100" dirty="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dirty="0">
                          <a:effectLst/>
                        </a:rPr>
                        <a:t>RUC RMS</a:t>
                      </a:r>
                      <a:endParaRPr lang="en-AU" sz="1100" dirty="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SY+0)</a:t>
                      </a:r>
                      <a:endParaRPr lang="en-AU" sz="1100" dirty="0">
                        <a:effectLst/>
                      </a:endParaRPr>
                    </a:p>
                  </a:txBody>
                  <a:tcPr marL="68602" marR="68602" marT="0" marB="0" anchor="ctr"/>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R+0)</a:t>
                      </a:r>
                      <a:endParaRPr lang="en-AU" sz="1100" dirty="0">
                        <a:effectLst/>
                      </a:endParaRPr>
                    </a:p>
                  </a:txBody>
                  <a:tcPr marL="68602" marR="68602" marT="0" marB="0"/>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SY+6)</a:t>
                      </a:r>
                      <a:endParaRPr lang="en-AU" sz="1100" dirty="0">
                        <a:effectLst/>
                      </a:endParaRPr>
                    </a:p>
                  </a:txBody>
                  <a:tcPr marL="68602" marR="68602" marT="0" marB="0" anchor="ctr"/>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R+6)</a:t>
                      </a:r>
                      <a:endParaRPr lang="en-AU" sz="1100" dirty="0">
                        <a:effectLst/>
                      </a:endParaRPr>
                    </a:p>
                  </a:txBody>
                  <a:tcPr marL="68602" marR="68602" marT="0" marB="0"/>
                </a:tc>
              </a:tr>
              <a:tr h="192722">
                <a:tc>
                  <a:txBody>
                    <a:bodyPr/>
                    <a:lstStyle/>
                    <a:p>
                      <a:pPr>
                        <a:lnSpc>
                          <a:spcPct val="115000"/>
                        </a:lnSpc>
                        <a:spcAft>
                          <a:spcPts val="0"/>
                        </a:spcAft>
                      </a:pPr>
                      <a:r>
                        <a:rPr lang="en-AU" sz="1100" dirty="0">
                          <a:effectLst/>
                        </a:rPr>
                        <a:t>T_2m </a:t>
                      </a:r>
                      <a:r>
                        <a:rPr lang="en-AU" sz="1100" dirty="0" smtClean="0">
                          <a:effectLst/>
                        </a:rPr>
                        <a:t> (K)</a:t>
                      </a:r>
                      <a:endParaRPr lang="en-AU" sz="1100" dirty="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2.0</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7</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15</a:t>
                      </a:r>
                      <a:endParaRPr lang="en-AU" sz="1100">
                        <a:effectLst/>
                        <a:latin typeface="Calibri"/>
                        <a:ea typeface="Calibri"/>
                        <a:cs typeface="Times New Roman"/>
                      </a:endParaRPr>
                    </a:p>
                  </a:txBody>
                  <a:tcPr marL="68602" marR="68602" marT="0" marB="0"/>
                </a:tc>
                <a:tc>
                  <a:txBody>
                    <a:bodyPr/>
                    <a:lstStyle/>
                    <a:p>
                      <a:pPr algn="ctr">
                        <a:lnSpc>
                          <a:spcPct val="115000"/>
                        </a:lnSpc>
                        <a:spcAft>
                          <a:spcPts val="0"/>
                        </a:spcAft>
                      </a:pPr>
                      <a:r>
                        <a:rPr lang="en-AU" sz="1100">
                          <a:effectLst/>
                        </a:rPr>
                        <a:t>5</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9</a:t>
                      </a:r>
                      <a:endParaRPr lang="en-AU" sz="1100">
                        <a:effectLst/>
                        <a:latin typeface="Calibri"/>
                        <a:ea typeface="Calibri"/>
                        <a:cs typeface="Times New Roman"/>
                      </a:endParaRPr>
                    </a:p>
                  </a:txBody>
                  <a:tcPr marL="68602" marR="68602" marT="0" marB="0"/>
                </a:tc>
              </a:tr>
              <a:tr h="192722">
                <a:tc>
                  <a:txBody>
                    <a:bodyPr/>
                    <a:lstStyle/>
                    <a:p>
                      <a:pPr>
                        <a:lnSpc>
                          <a:spcPct val="115000"/>
                        </a:lnSpc>
                        <a:spcAft>
                          <a:spcPts val="0"/>
                        </a:spcAft>
                      </a:pPr>
                      <a:r>
                        <a:rPr lang="en-AU" sz="1100" dirty="0" smtClean="0">
                          <a:effectLst/>
                        </a:rPr>
                        <a:t>Td_2m (K)</a:t>
                      </a:r>
                      <a:endParaRPr lang="en-AU" sz="1100" dirty="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3.0</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5</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dirty="0">
                          <a:effectLst/>
                        </a:rPr>
                        <a:t>7</a:t>
                      </a:r>
                      <a:endParaRPr lang="en-AU" sz="1100" dirty="0">
                        <a:effectLst/>
                        <a:latin typeface="Calibri"/>
                        <a:ea typeface="Calibri"/>
                        <a:cs typeface="Times New Roman"/>
                      </a:endParaRPr>
                    </a:p>
                  </a:txBody>
                  <a:tcPr marL="68602" marR="68602" marT="0" marB="0"/>
                </a:tc>
                <a:tc>
                  <a:txBody>
                    <a:bodyPr/>
                    <a:lstStyle/>
                    <a:p>
                      <a:pPr algn="ctr">
                        <a:lnSpc>
                          <a:spcPct val="115000"/>
                        </a:lnSpc>
                        <a:spcAft>
                          <a:spcPts val="0"/>
                        </a:spcAft>
                      </a:pPr>
                      <a:r>
                        <a:rPr lang="en-AU" sz="1100">
                          <a:effectLst/>
                        </a:rPr>
                        <a:t>7</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dirty="0">
                          <a:effectLst/>
                        </a:rPr>
                        <a:t>8</a:t>
                      </a:r>
                      <a:endParaRPr lang="en-AU" sz="1100" dirty="0">
                        <a:effectLst/>
                        <a:latin typeface="Calibri"/>
                        <a:ea typeface="Calibri"/>
                        <a:cs typeface="Times New Roman"/>
                      </a:endParaRPr>
                    </a:p>
                  </a:txBody>
                  <a:tcPr marL="68602" marR="68602" marT="0" marB="0"/>
                </a:tc>
              </a:tr>
              <a:tr h="192722">
                <a:tc>
                  <a:txBody>
                    <a:bodyPr/>
                    <a:lstStyle/>
                    <a:p>
                      <a:pPr>
                        <a:lnSpc>
                          <a:spcPct val="115000"/>
                        </a:lnSpc>
                        <a:spcAft>
                          <a:spcPts val="0"/>
                        </a:spcAft>
                      </a:pPr>
                      <a:r>
                        <a:rPr lang="en-AU" sz="1100" dirty="0">
                          <a:effectLst/>
                        </a:rPr>
                        <a:t>10m </a:t>
                      </a:r>
                      <a:r>
                        <a:rPr lang="en-AU" sz="1100" dirty="0" err="1" smtClean="0">
                          <a:effectLst/>
                        </a:rPr>
                        <a:t>wspeed</a:t>
                      </a:r>
                      <a:r>
                        <a:rPr lang="en-AU" sz="1100" dirty="0" smtClean="0">
                          <a:effectLst/>
                        </a:rPr>
                        <a:t> (m/s)</a:t>
                      </a:r>
                      <a:endParaRPr lang="en-AU" sz="1100" dirty="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2.4</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7</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3</a:t>
                      </a:r>
                      <a:endParaRPr lang="en-AU" sz="1100">
                        <a:effectLst/>
                        <a:latin typeface="Calibri"/>
                        <a:ea typeface="Calibri"/>
                        <a:cs typeface="Times New Roman"/>
                      </a:endParaRPr>
                    </a:p>
                  </a:txBody>
                  <a:tcPr marL="68602" marR="68602" marT="0" marB="0"/>
                </a:tc>
                <a:tc>
                  <a:txBody>
                    <a:bodyPr/>
                    <a:lstStyle/>
                    <a:p>
                      <a:pPr algn="ctr">
                        <a:lnSpc>
                          <a:spcPct val="115000"/>
                        </a:lnSpc>
                        <a:spcAft>
                          <a:spcPts val="0"/>
                        </a:spcAft>
                      </a:pPr>
                      <a:r>
                        <a:rPr lang="en-AU" sz="1100">
                          <a:effectLst/>
                        </a:rPr>
                        <a:t>9</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dirty="0">
                          <a:effectLst/>
                        </a:rPr>
                        <a:t>2</a:t>
                      </a:r>
                      <a:endParaRPr lang="en-AU" sz="1100" dirty="0">
                        <a:effectLst/>
                        <a:latin typeface="Calibri"/>
                        <a:ea typeface="Calibri"/>
                        <a:cs typeface="Times New Roman"/>
                      </a:endParaRPr>
                    </a:p>
                  </a:txBody>
                  <a:tcPr marL="68602" marR="68602" marT="0" marB="0"/>
                </a:tc>
              </a:tr>
            </a:tbl>
          </a:graphicData>
        </a:graphic>
      </p:graphicFrame>
      <p:grpSp>
        <p:nvGrpSpPr>
          <p:cNvPr id="12" name="Group 11"/>
          <p:cNvGrpSpPr>
            <a:grpSpLocks/>
          </p:cNvGrpSpPr>
          <p:nvPr/>
        </p:nvGrpSpPr>
        <p:grpSpPr bwMode="auto">
          <a:xfrm>
            <a:off x="2405856" y="2674143"/>
            <a:ext cx="6375678" cy="1574006"/>
            <a:chOff x="2009340" y="1265701"/>
            <a:chExt cx="6375534" cy="1574358"/>
          </a:xfrm>
        </p:grpSpPr>
        <p:sp>
          <p:nvSpPr>
            <p:cNvPr id="3" name="Oval 2"/>
            <p:cNvSpPr/>
            <p:nvPr/>
          </p:nvSpPr>
          <p:spPr>
            <a:xfrm>
              <a:off x="2009340" y="1265701"/>
              <a:ext cx="641336" cy="11908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8274" name="TextBox 5"/>
            <p:cNvSpPr txBox="1">
              <a:spLocks noChangeArrowheads="1"/>
            </p:cNvSpPr>
            <p:nvPr/>
          </p:nvSpPr>
          <p:spPr bwMode="auto">
            <a:xfrm>
              <a:off x="5724801" y="1916729"/>
              <a:ext cx="26600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rgbClr val="006F93"/>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en-AU" altLang="en-US" sz="1800" dirty="0">
                  <a:solidFill>
                    <a:schemeClr val="tx1"/>
                  </a:solidFill>
                </a:rPr>
                <a:t>Downscaling handles temp &amp; </a:t>
              </a:r>
              <a:r>
                <a:rPr lang="en-AU" altLang="en-US" sz="1800" dirty="0" err="1">
                  <a:solidFill>
                    <a:schemeClr val="tx1"/>
                  </a:solidFill>
                </a:rPr>
                <a:t>dewpt</a:t>
              </a:r>
              <a:r>
                <a:rPr lang="en-AU" altLang="en-US" sz="1800" dirty="0">
                  <a:solidFill>
                    <a:schemeClr val="tx1"/>
                  </a:solidFill>
                </a:rPr>
                <a:t> OK, </a:t>
              </a:r>
              <a:endParaRPr lang="en-AU" altLang="en-US" sz="1800" dirty="0" smtClean="0">
                <a:solidFill>
                  <a:schemeClr val="tx1"/>
                </a:solidFill>
              </a:endParaRPr>
            </a:p>
            <a:p>
              <a:pPr eaLnBrk="1" hangingPunct="1">
                <a:spcBef>
                  <a:spcPct val="0"/>
                </a:spcBef>
                <a:buFontTx/>
                <a:buNone/>
              </a:pPr>
              <a:r>
                <a:rPr lang="en-AU" altLang="en-US" sz="1800" dirty="0" smtClean="0">
                  <a:solidFill>
                    <a:schemeClr val="tx1"/>
                  </a:solidFill>
                </a:rPr>
                <a:t>NOT </a:t>
              </a:r>
              <a:r>
                <a:rPr lang="en-AU" altLang="en-US" sz="1800" dirty="0">
                  <a:solidFill>
                    <a:schemeClr val="tx1"/>
                  </a:solidFill>
                </a:rPr>
                <a:t>winds</a:t>
              </a:r>
            </a:p>
          </p:txBody>
        </p:sp>
        <p:cxnSp>
          <p:nvCxnSpPr>
            <p:cNvPr id="11" name="Straight Arrow Connector 10"/>
            <p:cNvCxnSpPr>
              <a:endCxn id="5" idx="2"/>
            </p:cNvCxnSpPr>
            <p:nvPr/>
          </p:nvCxnSpPr>
          <p:spPr>
            <a:xfrm flipH="1">
              <a:off x="2557808" y="2248581"/>
              <a:ext cx="3166994" cy="1111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5765800" y="2120900"/>
            <a:ext cx="2921000" cy="646331"/>
          </a:xfrm>
          <a:prstGeom prst="rect">
            <a:avLst/>
          </a:prstGeom>
          <a:noFill/>
        </p:spPr>
        <p:txBody>
          <a:bodyPr wrap="square" rtlCol="0">
            <a:spAutoFit/>
          </a:bodyPr>
          <a:lstStyle/>
          <a:p>
            <a:r>
              <a:rPr lang="en-US" dirty="0" smtClean="0"/>
              <a:t>SY: 4km </a:t>
            </a:r>
            <a:r>
              <a:rPr lang="en-US" dirty="0" err="1" smtClean="0"/>
              <a:t>downscaler</a:t>
            </a:r>
            <a:endParaRPr lang="en-US" dirty="0" smtClean="0"/>
          </a:p>
          <a:p>
            <a:r>
              <a:rPr lang="en-US" dirty="0" smtClean="0"/>
              <a:t>R: 12km+ 4dVAR</a:t>
            </a:r>
            <a:endParaRPr lang="en-US" dirty="0"/>
          </a:p>
        </p:txBody>
      </p:sp>
    </p:spTree>
    <p:extLst>
      <p:ext uri="{BB962C8B-B14F-4D97-AF65-F5344CB8AC3E}">
        <p14:creationId xmlns:p14="http://schemas.microsoft.com/office/powerpoint/2010/main" val="3535925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20150" y="274638"/>
            <a:ext cx="6530890" cy="1143000"/>
          </a:xfrm>
        </p:spPr>
        <p:txBody>
          <a:bodyPr/>
          <a:lstStyle/>
          <a:p>
            <a:r>
              <a:rPr lang="en-AU" altLang="en-US" dirty="0" smtClean="0"/>
              <a:t>Surface elements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54606861"/>
              </p:ext>
            </p:extLst>
          </p:nvPr>
        </p:nvGraphicFramePr>
        <p:xfrm>
          <a:off x="266783" y="2628900"/>
          <a:ext cx="5613316" cy="963929"/>
        </p:xfrm>
        <a:graphic>
          <a:graphicData uri="http://schemas.openxmlformats.org/drawingml/2006/table">
            <a:tbl>
              <a:tblPr firstRow="1" firstCol="1" bandRow="1">
                <a:tableStyleId>{5C22544A-7EE6-4342-B048-85BDC9FD1C3A}</a:tableStyleId>
              </a:tblPr>
              <a:tblGrid>
                <a:gridCol w="1356058"/>
                <a:gridCol w="929859"/>
                <a:gridCol w="748174"/>
                <a:gridCol w="849601"/>
                <a:gridCol w="872562"/>
                <a:gridCol w="857062"/>
              </a:tblGrid>
              <a:tr h="385445">
                <a:tc>
                  <a:txBody>
                    <a:bodyPr/>
                    <a:lstStyle/>
                    <a:p>
                      <a:pPr>
                        <a:lnSpc>
                          <a:spcPct val="115000"/>
                        </a:lnSpc>
                        <a:spcAft>
                          <a:spcPts val="0"/>
                        </a:spcAft>
                      </a:pPr>
                      <a:r>
                        <a:rPr lang="en-AU" sz="1100" dirty="0">
                          <a:effectLst/>
                        </a:rPr>
                        <a:t>Element</a:t>
                      </a:r>
                      <a:endParaRPr lang="en-AU" sz="1100" dirty="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RUC RMS</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SY+0)</a:t>
                      </a:r>
                      <a:endParaRPr lang="en-AU" sz="1100" dirty="0">
                        <a:effectLst/>
                      </a:endParaRPr>
                    </a:p>
                  </a:txBody>
                  <a:tcPr marL="68589" marR="68589" marT="0" marB="0" anchor="ctr"/>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R+0)</a:t>
                      </a:r>
                      <a:endParaRPr lang="en-AU" sz="1100" dirty="0">
                        <a:effectLst/>
                      </a:endParaRPr>
                    </a:p>
                  </a:txBody>
                  <a:tcPr marL="68589" marR="68589" marT="0" marB="0"/>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SY+6)</a:t>
                      </a:r>
                      <a:endParaRPr lang="en-AU" sz="1100" dirty="0">
                        <a:effectLst/>
                      </a:endParaRPr>
                    </a:p>
                  </a:txBody>
                  <a:tcPr marL="68589" marR="68589" marT="0" marB="0" anchor="ctr"/>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R+6)</a:t>
                      </a:r>
                      <a:endParaRPr lang="en-AU" sz="1100" dirty="0">
                        <a:effectLst/>
                      </a:endParaRPr>
                    </a:p>
                  </a:txBody>
                  <a:tcPr marL="68589" marR="68589" marT="0" marB="0"/>
                </a:tc>
              </a:tr>
              <a:tr h="192723">
                <a:tc>
                  <a:txBody>
                    <a:bodyPr/>
                    <a:lstStyle/>
                    <a:p>
                      <a:pPr>
                        <a:lnSpc>
                          <a:spcPct val="115000"/>
                        </a:lnSpc>
                        <a:spcAft>
                          <a:spcPts val="0"/>
                        </a:spcAft>
                      </a:pPr>
                      <a:r>
                        <a:rPr lang="en-AU" sz="1100" dirty="0">
                          <a:effectLst/>
                        </a:rPr>
                        <a:t>T_2m </a:t>
                      </a:r>
                      <a:r>
                        <a:rPr lang="en-AU" sz="1100" dirty="0" smtClean="0">
                          <a:effectLst/>
                        </a:rPr>
                        <a:t> (K)</a:t>
                      </a:r>
                      <a:endParaRPr lang="en-AU" sz="1100" dirty="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2.0</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dirty="0">
                          <a:effectLst/>
                        </a:rPr>
                        <a:t>0</a:t>
                      </a:r>
                      <a:endParaRPr lang="en-AU" sz="1100" dirty="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11 </a:t>
                      </a:r>
                      <a:endParaRPr lang="en-AU" sz="1100">
                        <a:effectLst/>
                        <a:latin typeface="Calibri"/>
                        <a:ea typeface="Calibri"/>
                        <a:cs typeface="Times New Roman"/>
                      </a:endParaRPr>
                    </a:p>
                  </a:txBody>
                  <a:tcPr marL="68589" marR="68589" marT="0" marB="0"/>
                </a:tc>
                <a:tc>
                  <a:txBody>
                    <a:bodyPr/>
                    <a:lstStyle/>
                    <a:p>
                      <a:pPr algn="ctr">
                        <a:lnSpc>
                          <a:spcPct val="115000"/>
                        </a:lnSpc>
                        <a:spcAft>
                          <a:spcPts val="0"/>
                        </a:spcAft>
                      </a:pPr>
                      <a:r>
                        <a:rPr lang="en-AU" sz="1100">
                          <a:effectLst/>
                        </a:rPr>
                        <a:t>8</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17</a:t>
                      </a:r>
                      <a:endParaRPr lang="en-AU" sz="1100">
                        <a:effectLst/>
                        <a:latin typeface="Calibri"/>
                        <a:ea typeface="Calibri"/>
                        <a:cs typeface="Times New Roman"/>
                      </a:endParaRPr>
                    </a:p>
                  </a:txBody>
                  <a:tcPr marL="68589" marR="68589" marT="0" marB="0"/>
                </a:tc>
              </a:tr>
              <a:tr h="192723">
                <a:tc>
                  <a:txBody>
                    <a:bodyPr/>
                    <a:lstStyle/>
                    <a:p>
                      <a:pPr>
                        <a:lnSpc>
                          <a:spcPct val="115000"/>
                        </a:lnSpc>
                        <a:spcAft>
                          <a:spcPts val="0"/>
                        </a:spcAft>
                      </a:pPr>
                      <a:r>
                        <a:rPr lang="en-AU" sz="1100" dirty="0" smtClean="0">
                          <a:effectLst/>
                        </a:rPr>
                        <a:t>Td_2m</a:t>
                      </a:r>
                      <a:r>
                        <a:rPr lang="en-AU" sz="1100" baseline="0" dirty="0" smtClean="0">
                          <a:effectLst/>
                        </a:rPr>
                        <a:t> (K)</a:t>
                      </a:r>
                      <a:endParaRPr lang="en-AU" sz="1100" dirty="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3.0</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0</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 2</a:t>
                      </a:r>
                      <a:endParaRPr lang="en-AU" sz="1100">
                        <a:effectLst/>
                        <a:latin typeface="Calibri"/>
                        <a:ea typeface="Calibri"/>
                        <a:cs typeface="Times New Roman"/>
                      </a:endParaRPr>
                    </a:p>
                  </a:txBody>
                  <a:tcPr marL="68589" marR="68589" marT="0" marB="0"/>
                </a:tc>
                <a:tc>
                  <a:txBody>
                    <a:bodyPr/>
                    <a:lstStyle/>
                    <a:p>
                      <a:pPr algn="ctr">
                        <a:lnSpc>
                          <a:spcPct val="115000"/>
                        </a:lnSpc>
                        <a:spcAft>
                          <a:spcPts val="0"/>
                        </a:spcAft>
                      </a:pPr>
                      <a:r>
                        <a:rPr lang="en-AU" sz="1100">
                          <a:effectLst/>
                        </a:rPr>
                        <a:t>6</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9</a:t>
                      </a:r>
                      <a:endParaRPr lang="en-AU" sz="1100">
                        <a:effectLst/>
                        <a:latin typeface="Calibri"/>
                        <a:ea typeface="Calibri"/>
                        <a:cs typeface="Times New Roman"/>
                      </a:endParaRPr>
                    </a:p>
                  </a:txBody>
                  <a:tcPr marL="68589" marR="68589" marT="0" marB="0"/>
                </a:tc>
              </a:tr>
              <a:tr h="192723">
                <a:tc>
                  <a:txBody>
                    <a:bodyPr/>
                    <a:lstStyle/>
                    <a:p>
                      <a:pPr>
                        <a:lnSpc>
                          <a:spcPct val="115000"/>
                        </a:lnSpc>
                        <a:spcAft>
                          <a:spcPts val="0"/>
                        </a:spcAft>
                      </a:pPr>
                      <a:r>
                        <a:rPr lang="en-AU" sz="1100" dirty="0">
                          <a:effectLst/>
                        </a:rPr>
                        <a:t>10m </a:t>
                      </a:r>
                      <a:r>
                        <a:rPr lang="en-AU" sz="1100" dirty="0" err="1" smtClean="0">
                          <a:effectLst/>
                        </a:rPr>
                        <a:t>wspeed</a:t>
                      </a:r>
                      <a:r>
                        <a:rPr lang="en-AU" sz="1100" dirty="0" smtClean="0">
                          <a:effectLst/>
                        </a:rPr>
                        <a:t> (m/s)</a:t>
                      </a:r>
                      <a:endParaRPr lang="en-AU" sz="1100" dirty="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2.4</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6</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dirty="0">
                          <a:effectLst/>
                        </a:rPr>
                        <a:t> -1</a:t>
                      </a:r>
                      <a:endParaRPr lang="en-AU" sz="1100" dirty="0">
                        <a:effectLst/>
                        <a:latin typeface="Calibri"/>
                        <a:ea typeface="Calibri"/>
                        <a:cs typeface="Times New Roman"/>
                      </a:endParaRPr>
                    </a:p>
                  </a:txBody>
                  <a:tcPr marL="68589" marR="68589" marT="0" marB="0"/>
                </a:tc>
                <a:tc>
                  <a:txBody>
                    <a:bodyPr/>
                    <a:lstStyle/>
                    <a:p>
                      <a:pPr algn="ctr">
                        <a:lnSpc>
                          <a:spcPct val="115000"/>
                        </a:lnSpc>
                        <a:spcAft>
                          <a:spcPts val="0"/>
                        </a:spcAft>
                      </a:pPr>
                      <a:r>
                        <a:rPr lang="en-AU" sz="1100">
                          <a:effectLst/>
                        </a:rPr>
                        <a:t>7</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dirty="0">
                          <a:effectLst/>
                        </a:rPr>
                        <a:t>3</a:t>
                      </a:r>
                      <a:endParaRPr lang="en-AU" sz="1100" dirty="0">
                        <a:effectLst/>
                        <a:latin typeface="Calibri"/>
                        <a:ea typeface="Calibri"/>
                        <a:cs typeface="Times New Roman"/>
                      </a:endParaRPr>
                    </a:p>
                  </a:txBody>
                  <a:tcPr marL="68589" marR="68589" marT="0" marB="0"/>
                </a:tc>
              </a:tr>
            </a:tbl>
          </a:graphicData>
        </a:graphic>
      </p:graphicFrame>
      <p:sp>
        <p:nvSpPr>
          <p:cNvPr id="9257" name="TextBox 6"/>
          <p:cNvSpPr txBox="1">
            <a:spLocks noChangeArrowheads="1"/>
          </p:cNvSpPr>
          <p:nvPr/>
        </p:nvSpPr>
        <p:spPr bwMode="auto">
          <a:xfrm>
            <a:off x="280988" y="2267743"/>
            <a:ext cx="377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rgbClr val="006F93"/>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en-AU" altLang="en-US" sz="1800" dirty="0">
                <a:solidFill>
                  <a:schemeClr val="tx1"/>
                </a:solidFill>
              </a:rPr>
              <a:t>6 hour forecasts  - % improvement</a:t>
            </a:r>
          </a:p>
        </p:txBody>
      </p:sp>
      <p:sp>
        <p:nvSpPr>
          <p:cNvPr id="9258" name="TextBox 7"/>
          <p:cNvSpPr txBox="1">
            <a:spLocks noChangeArrowheads="1"/>
          </p:cNvSpPr>
          <p:nvPr/>
        </p:nvSpPr>
        <p:spPr bwMode="auto">
          <a:xfrm>
            <a:off x="266785" y="4079081"/>
            <a:ext cx="409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rgbClr val="006F93"/>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en-AU" altLang="en-US" sz="1800" dirty="0">
                <a:solidFill>
                  <a:schemeClr val="tx1"/>
                </a:solidFill>
              </a:rPr>
              <a:t>12 hour forecasts - % improvement</a:t>
            </a:r>
          </a:p>
        </p:txBody>
      </p:sp>
      <p:graphicFrame>
        <p:nvGraphicFramePr>
          <p:cNvPr id="9" name="Table 8"/>
          <p:cNvGraphicFramePr>
            <a:graphicFrameLocks noGrp="1"/>
          </p:cNvGraphicFramePr>
          <p:nvPr>
            <p:extLst>
              <p:ext uri="{D42A27DB-BD31-4B8C-83A1-F6EECF244321}">
                <p14:modId xmlns:p14="http://schemas.microsoft.com/office/powerpoint/2010/main" val="410968619"/>
              </p:ext>
            </p:extLst>
          </p:nvPr>
        </p:nvGraphicFramePr>
        <p:xfrm>
          <a:off x="280987" y="4448969"/>
          <a:ext cx="5599111" cy="963929"/>
        </p:xfrm>
        <a:graphic>
          <a:graphicData uri="http://schemas.openxmlformats.org/drawingml/2006/table">
            <a:tbl>
              <a:tblPr firstRow="1" firstCol="1" bandRow="1">
                <a:tableStyleId>{5C22544A-7EE6-4342-B048-85BDC9FD1C3A}</a:tableStyleId>
              </a:tblPr>
              <a:tblGrid>
                <a:gridCol w="1367787"/>
                <a:gridCol w="786597"/>
                <a:gridCol w="862303"/>
                <a:gridCol w="880108"/>
                <a:gridCol w="833788"/>
                <a:gridCol w="868528"/>
              </a:tblGrid>
              <a:tr h="385445">
                <a:tc>
                  <a:txBody>
                    <a:bodyPr/>
                    <a:lstStyle/>
                    <a:p>
                      <a:pPr>
                        <a:lnSpc>
                          <a:spcPct val="115000"/>
                        </a:lnSpc>
                        <a:spcAft>
                          <a:spcPts val="0"/>
                        </a:spcAft>
                      </a:pPr>
                      <a:r>
                        <a:rPr lang="en-AU" sz="1100" dirty="0">
                          <a:effectLst/>
                        </a:rPr>
                        <a:t>Element</a:t>
                      </a:r>
                      <a:endParaRPr lang="en-AU" sz="1100" dirty="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dirty="0">
                          <a:effectLst/>
                        </a:rPr>
                        <a:t>RUC RMS</a:t>
                      </a:r>
                      <a:endParaRPr lang="en-AU" sz="1100" dirty="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SY+0)</a:t>
                      </a:r>
                      <a:endParaRPr lang="en-AU" sz="1100" dirty="0">
                        <a:effectLst/>
                      </a:endParaRPr>
                    </a:p>
                  </a:txBody>
                  <a:tcPr marL="68602" marR="68602" marT="0" marB="0" anchor="ctr"/>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R+0)</a:t>
                      </a:r>
                      <a:endParaRPr lang="en-AU" sz="1100" dirty="0">
                        <a:effectLst/>
                      </a:endParaRPr>
                    </a:p>
                  </a:txBody>
                  <a:tcPr marL="68602" marR="68602" marT="0" marB="0"/>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SY+6)</a:t>
                      </a:r>
                      <a:endParaRPr lang="en-AU" sz="1100" dirty="0">
                        <a:effectLst/>
                      </a:endParaRPr>
                    </a:p>
                  </a:txBody>
                  <a:tcPr marL="68602" marR="68602" marT="0" marB="0" anchor="ctr"/>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R+6)</a:t>
                      </a:r>
                      <a:endParaRPr lang="en-AU" sz="1100" dirty="0">
                        <a:effectLst/>
                      </a:endParaRPr>
                    </a:p>
                  </a:txBody>
                  <a:tcPr marL="68602" marR="68602" marT="0" marB="0"/>
                </a:tc>
              </a:tr>
              <a:tr h="192722">
                <a:tc>
                  <a:txBody>
                    <a:bodyPr/>
                    <a:lstStyle/>
                    <a:p>
                      <a:pPr>
                        <a:lnSpc>
                          <a:spcPct val="115000"/>
                        </a:lnSpc>
                        <a:spcAft>
                          <a:spcPts val="0"/>
                        </a:spcAft>
                      </a:pPr>
                      <a:r>
                        <a:rPr lang="en-AU" sz="1100">
                          <a:effectLst/>
                        </a:rPr>
                        <a:t>T_2m </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2.0</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7</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15</a:t>
                      </a:r>
                      <a:endParaRPr lang="en-AU" sz="1100">
                        <a:effectLst/>
                        <a:latin typeface="Calibri"/>
                        <a:ea typeface="Calibri"/>
                        <a:cs typeface="Times New Roman"/>
                      </a:endParaRPr>
                    </a:p>
                  </a:txBody>
                  <a:tcPr marL="68602" marR="68602" marT="0" marB="0"/>
                </a:tc>
                <a:tc>
                  <a:txBody>
                    <a:bodyPr/>
                    <a:lstStyle/>
                    <a:p>
                      <a:pPr algn="ctr">
                        <a:lnSpc>
                          <a:spcPct val="115000"/>
                        </a:lnSpc>
                        <a:spcAft>
                          <a:spcPts val="0"/>
                        </a:spcAft>
                      </a:pPr>
                      <a:r>
                        <a:rPr lang="en-AU" sz="1100">
                          <a:effectLst/>
                        </a:rPr>
                        <a:t>5</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9</a:t>
                      </a:r>
                      <a:endParaRPr lang="en-AU" sz="1100">
                        <a:effectLst/>
                        <a:latin typeface="Calibri"/>
                        <a:ea typeface="Calibri"/>
                        <a:cs typeface="Times New Roman"/>
                      </a:endParaRPr>
                    </a:p>
                  </a:txBody>
                  <a:tcPr marL="68602" marR="68602" marT="0" marB="0"/>
                </a:tc>
              </a:tr>
              <a:tr h="192722">
                <a:tc>
                  <a:txBody>
                    <a:bodyPr/>
                    <a:lstStyle/>
                    <a:p>
                      <a:pPr>
                        <a:lnSpc>
                          <a:spcPct val="115000"/>
                        </a:lnSpc>
                        <a:spcAft>
                          <a:spcPts val="0"/>
                        </a:spcAft>
                      </a:pPr>
                      <a:r>
                        <a:rPr lang="en-AU" sz="1100">
                          <a:effectLst/>
                        </a:rPr>
                        <a:t>Td_2m</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3.0</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5</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dirty="0">
                          <a:effectLst/>
                        </a:rPr>
                        <a:t>7</a:t>
                      </a:r>
                      <a:endParaRPr lang="en-AU" sz="1100" dirty="0">
                        <a:effectLst/>
                        <a:latin typeface="Calibri"/>
                        <a:ea typeface="Calibri"/>
                        <a:cs typeface="Times New Roman"/>
                      </a:endParaRPr>
                    </a:p>
                  </a:txBody>
                  <a:tcPr marL="68602" marR="68602" marT="0" marB="0"/>
                </a:tc>
                <a:tc>
                  <a:txBody>
                    <a:bodyPr/>
                    <a:lstStyle/>
                    <a:p>
                      <a:pPr algn="ctr">
                        <a:lnSpc>
                          <a:spcPct val="115000"/>
                        </a:lnSpc>
                        <a:spcAft>
                          <a:spcPts val="0"/>
                        </a:spcAft>
                      </a:pPr>
                      <a:r>
                        <a:rPr lang="en-AU" sz="1100">
                          <a:effectLst/>
                        </a:rPr>
                        <a:t>7</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dirty="0">
                          <a:effectLst/>
                        </a:rPr>
                        <a:t>8</a:t>
                      </a:r>
                      <a:endParaRPr lang="en-AU" sz="1100" dirty="0">
                        <a:effectLst/>
                        <a:latin typeface="Calibri"/>
                        <a:ea typeface="Calibri"/>
                        <a:cs typeface="Times New Roman"/>
                      </a:endParaRPr>
                    </a:p>
                  </a:txBody>
                  <a:tcPr marL="68602" marR="68602" marT="0" marB="0"/>
                </a:tc>
              </a:tr>
              <a:tr h="192722">
                <a:tc>
                  <a:txBody>
                    <a:bodyPr/>
                    <a:lstStyle/>
                    <a:p>
                      <a:pPr>
                        <a:lnSpc>
                          <a:spcPct val="115000"/>
                        </a:lnSpc>
                        <a:spcAft>
                          <a:spcPts val="0"/>
                        </a:spcAft>
                      </a:pPr>
                      <a:r>
                        <a:rPr lang="en-AU" sz="1100" dirty="0">
                          <a:effectLst/>
                        </a:rPr>
                        <a:t>10m </a:t>
                      </a:r>
                      <a:r>
                        <a:rPr lang="en-AU" sz="1100" dirty="0" err="1" smtClean="0">
                          <a:effectLst/>
                        </a:rPr>
                        <a:t>wspeed</a:t>
                      </a:r>
                      <a:endParaRPr lang="en-AU" sz="1100" dirty="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2.4</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7</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3</a:t>
                      </a:r>
                      <a:endParaRPr lang="en-AU" sz="1100">
                        <a:effectLst/>
                        <a:latin typeface="Calibri"/>
                        <a:ea typeface="Calibri"/>
                        <a:cs typeface="Times New Roman"/>
                      </a:endParaRPr>
                    </a:p>
                  </a:txBody>
                  <a:tcPr marL="68602" marR="68602" marT="0" marB="0"/>
                </a:tc>
                <a:tc>
                  <a:txBody>
                    <a:bodyPr/>
                    <a:lstStyle/>
                    <a:p>
                      <a:pPr algn="ctr">
                        <a:lnSpc>
                          <a:spcPct val="115000"/>
                        </a:lnSpc>
                        <a:spcAft>
                          <a:spcPts val="0"/>
                        </a:spcAft>
                      </a:pPr>
                      <a:r>
                        <a:rPr lang="en-AU" sz="1100">
                          <a:effectLst/>
                        </a:rPr>
                        <a:t>9</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dirty="0">
                          <a:effectLst/>
                        </a:rPr>
                        <a:t>2</a:t>
                      </a:r>
                      <a:endParaRPr lang="en-AU" sz="1100" dirty="0">
                        <a:effectLst/>
                        <a:latin typeface="Calibri"/>
                        <a:ea typeface="Calibri"/>
                        <a:cs typeface="Times New Roman"/>
                      </a:endParaRPr>
                    </a:p>
                  </a:txBody>
                  <a:tcPr marL="68602" marR="68602" marT="0" marB="0"/>
                </a:tc>
              </a:tr>
            </a:tbl>
          </a:graphicData>
        </a:graphic>
      </p:graphicFrame>
      <p:sp>
        <p:nvSpPr>
          <p:cNvPr id="3" name="Oval 2"/>
          <p:cNvSpPr/>
          <p:nvPr/>
        </p:nvSpPr>
        <p:spPr>
          <a:xfrm>
            <a:off x="1639157" y="2628900"/>
            <a:ext cx="701675" cy="1190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9297" name="TextBox 5"/>
          <p:cNvSpPr txBox="1">
            <a:spLocks noChangeArrowheads="1"/>
          </p:cNvSpPr>
          <p:nvPr/>
        </p:nvSpPr>
        <p:spPr bwMode="auto">
          <a:xfrm>
            <a:off x="6148387" y="3669824"/>
            <a:ext cx="26606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rgbClr val="006F93"/>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en-AU" altLang="en-US" sz="1800" dirty="0">
                <a:solidFill>
                  <a:schemeClr val="tx1"/>
                </a:solidFill>
              </a:rPr>
              <a:t>Not much difference in accuracy between 6 &amp; 12 hour RUC forecasts</a:t>
            </a:r>
          </a:p>
          <a:p>
            <a:pPr eaLnBrk="1" hangingPunct="1">
              <a:spcBef>
                <a:spcPct val="0"/>
              </a:spcBef>
              <a:buFontTx/>
              <a:buNone/>
            </a:pPr>
            <a:endParaRPr lang="en-AU" altLang="en-US" sz="1800" dirty="0">
              <a:solidFill>
                <a:schemeClr val="tx1"/>
              </a:solidFill>
            </a:endParaRPr>
          </a:p>
          <a:p>
            <a:pPr algn="ctr" eaLnBrk="1" hangingPunct="1">
              <a:spcBef>
                <a:spcPct val="0"/>
              </a:spcBef>
              <a:buFontTx/>
              <a:buNone/>
            </a:pPr>
            <a:r>
              <a:rPr lang="en-AU" altLang="en-US" sz="1800" dirty="0">
                <a:solidFill>
                  <a:schemeClr val="tx1"/>
                </a:solidFill>
                <a:sym typeface="Wingdings" pitchFamily="2" charset="2"/>
              </a:rPr>
              <a:t> </a:t>
            </a:r>
            <a:r>
              <a:rPr lang="en-AU" altLang="en-US" sz="1800" dirty="0">
                <a:solidFill>
                  <a:schemeClr val="tx1"/>
                </a:solidFill>
              </a:rPr>
              <a:t>RELATIVE gain in accuracy</a:t>
            </a:r>
          </a:p>
        </p:txBody>
      </p:sp>
      <p:cxnSp>
        <p:nvCxnSpPr>
          <p:cNvPr id="11" name="Straight Arrow Connector 10"/>
          <p:cNvCxnSpPr>
            <a:stCxn id="9297" idx="1"/>
            <a:endCxn id="3" idx="5"/>
          </p:cNvCxnSpPr>
          <p:nvPr/>
        </p:nvCxnSpPr>
        <p:spPr>
          <a:xfrm flipH="1" flipV="1">
            <a:off x="2238074" y="3645162"/>
            <a:ext cx="3910313" cy="9017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658635" y="4546918"/>
            <a:ext cx="701675" cy="11922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cxnSp>
        <p:nvCxnSpPr>
          <p:cNvPr id="19" name="Straight Arrow Connector 18"/>
          <p:cNvCxnSpPr>
            <a:stCxn id="9297" idx="1"/>
            <a:endCxn id="15" idx="7"/>
          </p:cNvCxnSpPr>
          <p:nvPr/>
        </p:nvCxnSpPr>
        <p:spPr>
          <a:xfrm flipH="1">
            <a:off x="2257552" y="4546918"/>
            <a:ext cx="3890835" cy="17459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65800" y="2120900"/>
            <a:ext cx="2921000" cy="646331"/>
          </a:xfrm>
          <a:prstGeom prst="rect">
            <a:avLst/>
          </a:prstGeom>
          <a:noFill/>
        </p:spPr>
        <p:txBody>
          <a:bodyPr wrap="square" rtlCol="0">
            <a:spAutoFit/>
          </a:bodyPr>
          <a:lstStyle/>
          <a:p>
            <a:r>
              <a:rPr lang="en-US" dirty="0" smtClean="0"/>
              <a:t>SY: 4km </a:t>
            </a:r>
            <a:r>
              <a:rPr lang="en-US" dirty="0" err="1" smtClean="0"/>
              <a:t>downscaler</a:t>
            </a:r>
            <a:endParaRPr lang="en-US" dirty="0" smtClean="0"/>
          </a:p>
          <a:p>
            <a:r>
              <a:rPr lang="en-US" dirty="0" smtClean="0"/>
              <a:t>R: 12km+ 4dVAR</a:t>
            </a:r>
            <a:endParaRPr lang="en-US" dirty="0"/>
          </a:p>
        </p:txBody>
      </p:sp>
    </p:spTree>
    <p:extLst>
      <p:ext uri="{BB962C8B-B14F-4D97-AF65-F5344CB8AC3E}">
        <p14:creationId xmlns:p14="http://schemas.microsoft.com/office/powerpoint/2010/main" val="28245692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What's happening with ACCESS </a:t>
            </a:r>
            <a:r>
              <a:rPr lang="en-AU" dirty="0" smtClean="0"/>
              <a:t>NWP?</a:t>
            </a:r>
            <a:endParaRPr lang="en-AU" dirty="0"/>
          </a:p>
        </p:txBody>
      </p:sp>
      <p:sp>
        <p:nvSpPr>
          <p:cNvPr id="6" name="Rectangle 3"/>
          <p:cNvSpPr txBox="1">
            <a:spLocks noChangeArrowheads="1"/>
          </p:cNvSpPr>
          <p:nvPr/>
        </p:nvSpPr>
        <p:spPr bwMode="auto">
          <a:xfrm>
            <a:off x="606652" y="1824038"/>
            <a:ext cx="7926387" cy="49228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0" fontAlgn="base" hangingPunct="0">
              <a:spcBef>
                <a:spcPct val="20000"/>
              </a:spcBef>
              <a:spcAft>
                <a:spcPct val="0"/>
              </a:spcAft>
              <a:buChar char="•"/>
              <a:defRPr sz="2000">
                <a:solidFill>
                  <a:srgbClr val="006F93"/>
                </a:solidFill>
                <a:latin typeface="+mn-lt"/>
                <a:ea typeface="+mn-ea"/>
                <a:cs typeface="+mn-cs"/>
              </a:defRPr>
            </a:lvl1pPr>
            <a:lvl2pPr marL="538163" indent="-177800" algn="l" rtl="0" eaLnBrk="0" fontAlgn="base" hangingPunct="0">
              <a:spcBef>
                <a:spcPct val="20000"/>
              </a:spcBef>
              <a:spcAft>
                <a:spcPct val="0"/>
              </a:spcAft>
              <a:buChar char="•"/>
              <a:defRPr>
                <a:solidFill>
                  <a:schemeClr val="tx1"/>
                </a:solidFill>
                <a:latin typeface="+mn-lt"/>
              </a:defRPr>
            </a:lvl2pPr>
            <a:lvl3pPr marL="893763" indent="-176213" algn="l" rtl="0" eaLnBrk="0" fontAlgn="base" hangingPunct="0">
              <a:spcBef>
                <a:spcPct val="20000"/>
              </a:spcBef>
              <a:spcAft>
                <a:spcPct val="0"/>
              </a:spcAft>
              <a:buChar char="•"/>
              <a:defRPr sz="1600">
                <a:solidFill>
                  <a:schemeClr val="tx1"/>
                </a:solidFill>
                <a:latin typeface="+mn-lt"/>
              </a:defRPr>
            </a:lvl3pPr>
            <a:lvl4pPr marL="1257300" indent="-180975" algn="l" rtl="0" eaLnBrk="0" fontAlgn="base" hangingPunct="0">
              <a:spcBef>
                <a:spcPct val="20000"/>
              </a:spcBef>
              <a:spcAft>
                <a:spcPct val="0"/>
              </a:spcAft>
              <a:buChar char="•"/>
              <a:defRPr sz="1400">
                <a:solidFill>
                  <a:schemeClr val="tx1"/>
                </a:solidFill>
                <a:latin typeface="+mn-lt"/>
              </a:defRPr>
            </a:lvl4pPr>
            <a:lvl5pPr marL="1617663" indent="-180975" algn="l" rtl="0" eaLnBrk="0" fontAlgn="base" hangingPunct="0">
              <a:spcBef>
                <a:spcPct val="20000"/>
              </a:spcBef>
              <a:spcAft>
                <a:spcPct val="0"/>
              </a:spcAft>
              <a:buChar char="•"/>
              <a:defRPr sz="1400">
                <a:solidFill>
                  <a:schemeClr val="tx1"/>
                </a:solidFill>
                <a:latin typeface="+mn-lt"/>
              </a:defRPr>
            </a:lvl5pPr>
            <a:lvl6pPr marL="2074863" indent="-180975" algn="l" rtl="0" fontAlgn="base">
              <a:spcBef>
                <a:spcPct val="20000"/>
              </a:spcBef>
              <a:spcAft>
                <a:spcPct val="0"/>
              </a:spcAft>
              <a:buChar char="•"/>
              <a:defRPr sz="1400">
                <a:solidFill>
                  <a:schemeClr val="tx1"/>
                </a:solidFill>
                <a:latin typeface="+mn-lt"/>
              </a:defRPr>
            </a:lvl6pPr>
            <a:lvl7pPr marL="2532063" indent="-180975" algn="l" rtl="0" fontAlgn="base">
              <a:spcBef>
                <a:spcPct val="20000"/>
              </a:spcBef>
              <a:spcAft>
                <a:spcPct val="0"/>
              </a:spcAft>
              <a:buChar char="•"/>
              <a:defRPr sz="1400">
                <a:solidFill>
                  <a:schemeClr val="tx1"/>
                </a:solidFill>
                <a:latin typeface="+mn-lt"/>
              </a:defRPr>
            </a:lvl7pPr>
            <a:lvl8pPr marL="2989263" indent="-180975" algn="l" rtl="0" fontAlgn="base">
              <a:spcBef>
                <a:spcPct val="20000"/>
              </a:spcBef>
              <a:spcAft>
                <a:spcPct val="0"/>
              </a:spcAft>
              <a:buChar char="•"/>
              <a:defRPr sz="1400">
                <a:solidFill>
                  <a:schemeClr val="tx1"/>
                </a:solidFill>
                <a:latin typeface="+mn-lt"/>
              </a:defRPr>
            </a:lvl8pPr>
            <a:lvl9pPr marL="3446463" indent="-180975" algn="l" rtl="0" fontAlgn="base">
              <a:spcBef>
                <a:spcPct val="20000"/>
              </a:spcBef>
              <a:spcAft>
                <a:spcPct val="0"/>
              </a:spcAft>
              <a:buChar char="•"/>
              <a:defRPr sz="1400">
                <a:solidFill>
                  <a:schemeClr val="tx1"/>
                </a:solidFill>
                <a:latin typeface="+mn-lt"/>
              </a:defRPr>
            </a:lvl9pPr>
          </a:lstStyle>
          <a:p>
            <a:pPr eaLnBrk="1" hangingPunct="1">
              <a:defRPr/>
            </a:pPr>
            <a:r>
              <a:rPr lang="en-AU" dirty="0" smtClean="0"/>
              <a:t>What is driving the change?</a:t>
            </a:r>
          </a:p>
          <a:p>
            <a:pPr eaLnBrk="1" hangingPunct="1">
              <a:defRPr/>
            </a:pPr>
            <a:endParaRPr lang="en-AU" dirty="0" smtClean="0"/>
          </a:p>
          <a:p>
            <a:pPr eaLnBrk="1" hangingPunct="1">
              <a:defRPr/>
            </a:pPr>
            <a:r>
              <a:rPr lang="en-AU" dirty="0" smtClean="0"/>
              <a:t>High resolution NWP</a:t>
            </a:r>
          </a:p>
          <a:p>
            <a:pPr lvl="1" eaLnBrk="1" hangingPunct="1">
              <a:defRPr/>
            </a:pPr>
            <a:r>
              <a:rPr lang="en-AU" dirty="0" smtClean="0"/>
              <a:t>Modelling</a:t>
            </a:r>
          </a:p>
          <a:p>
            <a:pPr lvl="1" eaLnBrk="1" hangingPunct="1">
              <a:defRPr/>
            </a:pPr>
            <a:r>
              <a:rPr lang="en-AU" dirty="0" smtClean="0"/>
              <a:t>Assimilation</a:t>
            </a:r>
          </a:p>
          <a:p>
            <a:pPr lvl="1" eaLnBrk="1" hangingPunct="1">
              <a:defRPr/>
            </a:pPr>
            <a:r>
              <a:rPr lang="en-AU" dirty="0" smtClean="0"/>
              <a:t>Assessment</a:t>
            </a:r>
          </a:p>
          <a:p>
            <a:pPr eaLnBrk="1" hangingPunct="1">
              <a:defRPr/>
            </a:pPr>
            <a:endParaRPr lang="en-AU" dirty="0" smtClean="0"/>
          </a:p>
          <a:p>
            <a:pPr eaLnBrk="1" hangingPunct="1">
              <a:defRPr/>
            </a:pPr>
            <a:r>
              <a:rPr lang="en-AU" dirty="0" smtClean="0"/>
              <a:t>FDP over Sydney &amp; Eastern NSW</a:t>
            </a:r>
          </a:p>
          <a:p>
            <a:pPr lvl="1" eaLnBrk="1" hangingPunct="1">
              <a:defRPr/>
            </a:pPr>
            <a:r>
              <a:rPr lang="en-AU" dirty="0" smtClean="0"/>
              <a:t>The good news</a:t>
            </a:r>
          </a:p>
          <a:p>
            <a:pPr lvl="1" eaLnBrk="1" hangingPunct="1">
              <a:defRPr/>
            </a:pPr>
            <a:r>
              <a:rPr lang="en-AU" dirty="0" smtClean="0"/>
              <a:t>What needs some attention</a:t>
            </a:r>
          </a:p>
        </p:txBody>
      </p:sp>
    </p:spTree>
    <p:extLst>
      <p:ext uri="{BB962C8B-B14F-4D97-AF65-F5344CB8AC3E}">
        <p14:creationId xmlns:p14="http://schemas.microsoft.com/office/powerpoint/2010/main" val="8951685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altLang="en-US" smtClean="0"/>
              <a:t>Gain mostly on coastal plain &amp; ranges</a:t>
            </a:r>
            <a:br>
              <a:rPr lang="en-AU" altLang="en-US" smtClean="0"/>
            </a:br>
            <a:r>
              <a:rPr lang="en-AU" altLang="en-US" smtClean="0"/>
              <a:t>(inland ~ random)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28646633"/>
              </p:ext>
            </p:extLst>
          </p:nvPr>
        </p:nvGraphicFramePr>
        <p:xfrm>
          <a:off x="255587" y="2793683"/>
          <a:ext cx="4516437" cy="963929"/>
        </p:xfrm>
        <a:graphic>
          <a:graphicData uri="http://schemas.openxmlformats.org/drawingml/2006/table">
            <a:tbl>
              <a:tblPr firstRow="1" firstCol="1" bandRow="1">
                <a:tableStyleId>{5C22544A-7EE6-4342-B048-85BDC9FD1C3A}</a:tableStyleId>
              </a:tblPr>
              <a:tblGrid>
                <a:gridCol w="1091076"/>
                <a:gridCol w="627464"/>
                <a:gridCol w="722670"/>
                <a:gridCol w="683583"/>
                <a:gridCol w="702058"/>
                <a:gridCol w="689586"/>
              </a:tblGrid>
              <a:tr h="385445">
                <a:tc>
                  <a:txBody>
                    <a:bodyPr/>
                    <a:lstStyle/>
                    <a:p>
                      <a:pPr>
                        <a:lnSpc>
                          <a:spcPct val="115000"/>
                        </a:lnSpc>
                        <a:spcAft>
                          <a:spcPts val="0"/>
                        </a:spcAft>
                      </a:pPr>
                      <a:r>
                        <a:rPr lang="en-AU" sz="1100" dirty="0">
                          <a:effectLst/>
                        </a:rPr>
                        <a:t>Element</a:t>
                      </a:r>
                      <a:endParaRPr lang="en-AU" sz="1100" dirty="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RUC RMS</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SY+6)</a:t>
                      </a:r>
                      <a:endParaRPr lang="en-AU" sz="1100" dirty="0">
                        <a:effectLst/>
                      </a:endParaRPr>
                    </a:p>
                  </a:txBody>
                  <a:tcPr marL="68589" marR="68589" marT="0" marB="0" anchor="ctr"/>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R+0)</a:t>
                      </a:r>
                      <a:endParaRPr lang="en-AU" sz="1100" dirty="0">
                        <a:effectLst/>
                      </a:endParaRPr>
                    </a:p>
                  </a:txBody>
                  <a:tcPr marL="68589" marR="68589" marT="0" marB="0"/>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SY+6)</a:t>
                      </a:r>
                      <a:endParaRPr lang="en-AU" sz="1100" dirty="0">
                        <a:effectLst/>
                      </a:endParaRPr>
                    </a:p>
                  </a:txBody>
                  <a:tcPr marL="68589" marR="68589" marT="0" marB="0" anchor="ctr"/>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R+6)</a:t>
                      </a:r>
                      <a:endParaRPr lang="en-AU" sz="1100" dirty="0">
                        <a:effectLst/>
                      </a:endParaRPr>
                    </a:p>
                  </a:txBody>
                  <a:tcPr marL="68589" marR="68589" marT="0" marB="0"/>
                </a:tc>
              </a:tr>
              <a:tr h="192723">
                <a:tc>
                  <a:txBody>
                    <a:bodyPr/>
                    <a:lstStyle/>
                    <a:p>
                      <a:pPr>
                        <a:lnSpc>
                          <a:spcPct val="115000"/>
                        </a:lnSpc>
                        <a:spcAft>
                          <a:spcPts val="0"/>
                        </a:spcAft>
                      </a:pPr>
                      <a:r>
                        <a:rPr lang="en-AU" sz="1100">
                          <a:effectLst/>
                        </a:rPr>
                        <a:t>T_2m </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2.0</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0</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11 </a:t>
                      </a:r>
                      <a:endParaRPr lang="en-AU" sz="1100">
                        <a:effectLst/>
                        <a:latin typeface="Calibri"/>
                        <a:ea typeface="Calibri"/>
                        <a:cs typeface="Times New Roman"/>
                      </a:endParaRPr>
                    </a:p>
                  </a:txBody>
                  <a:tcPr marL="68589" marR="68589" marT="0" marB="0"/>
                </a:tc>
                <a:tc>
                  <a:txBody>
                    <a:bodyPr/>
                    <a:lstStyle/>
                    <a:p>
                      <a:pPr algn="ctr">
                        <a:lnSpc>
                          <a:spcPct val="115000"/>
                        </a:lnSpc>
                        <a:spcAft>
                          <a:spcPts val="0"/>
                        </a:spcAft>
                      </a:pPr>
                      <a:r>
                        <a:rPr lang="en-AU" sz="1100">
                          <a:effectLst/>
                        </a:rPr>
                        <a:t>8</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17</a:t>
                      </a:r>
                      <a:endParaRPr lang="en-AU" sz="1100">
                        <a:effectLst/>
                        <a:latin typeface="Calibri"/>
                        <a:ea typeface="Calibri"/>
                        <a:cs typeface="Times New Roman"/>
                      </a:endParaRPr>
                    </a:p>
                  </a:txBody>
                  <a:tcPr marL="68589" marR="68589" marT="0" marB="0"/>
                </a:tc>
              </a:tr>
              <a:tr h="192723">
                <a:tc>
                  <a:txBody>
                    <a:bodyPr/>
                    <a:lstStyle/>
                    <a:p>
                      <a:pPr>
                        <a:lnSpc>
                          <a:spcPct val="115000"/>
                        </a:lnSpc>
                        <a:spcAft>
                          <a:spcPts val="0"/>
                        </a:spcAft>
                      </a:pPr>
                      <a:r>
                        <a:rPr lang="en-AU" sz="1100">
                          <a:effectLst/>
                        </a:rPr>
                        <a:t>Td_2m</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3.0</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0</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 2</a:t>
                      </a:r>
                      <a:endParaRPr lang="en-AU" sz="1100">
                        <a:effectLst/>
                        <a:latin typeface="Calibri"/>
                        <a:ea typeface="Calibri"/>
                        <a:cs typeface="Times New Roman"/>
                      </a:endParaRPr>
                    </a:p>
                  </a:txBody>
                  <a:tcPr marL="68589" marR="68589" marT="0" marB="0"/>
                </a:tc>
                <a:tc>
                  <a:txBody>
                    <a:bodyPr/>
                    <a:lstStyle/>
                    <a:p>
                      <a:pPr algn="ctr">
                        <a:lnSpc>
                          <a:spcPct val="115000"/>
                        </a:lnSpc>
                        <a:spcAft>
                          <a:spcPts val="0"/>
                        </a:spcAft>
                      </a:pPr>
                      <a:r>
                        <a:rPr lang="en-AU" sz="1100">
                          <a:effectLst/>
                        </a:rPr>
                        <a:t>6</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9</a:t>
                      </a:r>
                      <a:endParaRPr lang="en-AU" sz="1100">
                        <a:effectLst/>
                        <a:latin typeface="Calibri"/>
                        <a:ea typeface="Calibri"/>
                        <a:cs typeface="Times New Roman"/>
                      </a:endParaRPr>
                    </a:p>
                  </a:txBody>
                  <a:tcPr marL="68589" marR="68589" marT="0" marB="0"/>
                </a:tc>
              </a:tr>
              <a:tr h="192723">
                <a:tc>
                  <a:txBody>
                    <a:bodyPr/>
                    <a:lstStyle/>
                    <a:p>
                      <a:pPr>
                        <a:lnSpc>
                          <a:spcPct val="115000"/>
                        </a:lnSpc>
                        <a:spcAft>
                          <a:spcPts val="0"/>
                        </a:spcAft>
                      </a:pPr>
                      <a:r>
                        <a:rPr lang="en-AU" sz="1100" dirty="0">
                          <a:effectLst/>
                        </a:rPr>
                        <a:t>10m </a:t>
                      </a:r>
                      <a:r>
                        <a:rPr lang="en-AU" sz="1100" dirty="0" err="1" smtClean="0">
                          <a:effectLst/>
                        </a:rPr>
                        <a:t>wspeed</a:t>
                      </a:r>
                      <a:endParaRPr lang="en-AU" sz="1100" dirty="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2.4</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a:effectLst/>
                        </a:rPr>
                        <a:t>6</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dirty="0">
                          <a:effectLst/>
                        </a:rPr>
                        <a:t> -1</a:t>
                      </a:r>
                      <a:endParaRPr lang="en-AU" sz="1100" dirty="0">
                        <a:effectLst/>
                        <a:latin typeface="Calibri"/>
                        <a:ea typeface="Calibri"/>
                        <a:cs typeface="Times New Roman"/>
                      </a:endParaRPr>
                    </a:p>
                  </a:txBody>
                  <a:tcPr marL="68589" marR="68589" marT="0" marB="0"/>
                </a:tc>
                <a:tc>
                  <a:txBody>
                    <a:bodyPr/>
                    <a:lstStyle/>
                    <a:p>
                      <a:pPr algn="ctr">
                        <a:lnSpc>
                          <a:spcPct val="115000"/>
                        </a:lnSpc>
                        <a:spcAft>
                          <a:spcPts val="0"/>
                        </a:spcAft>
                      </a:pPr>
                      <a:r>
                        <a:rPr lang="en-AU" sz="1100">
                          <a:effectLst/>
                        </a:rPr>
                        <a:t>7</a:t>
                      </a:r>
                      <a:endParaRPr lang="en-AU" sz="1100">
                        <a:effectLst/>
                        <a:latin typeface="Calibri"/>
                        <a:ea typeface="Calibri"/>
                        <a:cs typeface="Times New Roman"/>
                      </a:endParaRPr>
                    </a:p>
                  </a:txBody>
                  <a:tcPr marL="68589" marR="68589" marT="0" marB="0" anchor="ctr"/>
                </a:tc>
                <a:tc>
                  <a:txBody>
                    <a:bodyPr/>
                    <a:lstStyle/>
                    <a:p>
                      <a:pPr algn="ctr">
                        <a:lnSpc>
                          <a:spcPct val="115000"/>
                        </a:lnSpc>
                        <a:spcAft>
                          <a:spcPts val="0"/>
                        </a:spcAft>
                      </a:pPr>
                      <a:r>
                        <a:rPr lang="en-AU" sz="1100" dirty="0">
                          <a:effectLst/>
                        </a:rPr>
                        <a:t>3</a:t>
                      </a:r>
                      <a:endParaRPr lang="en-AU" sz="1100" dirty="0">
                        <a:effectLst/>
                        <a:latin typeface="Calibri"/>
                        <a:ea typeface="Calibri"/>
                        <a:cs typeface="Times New Roman"/>
                      </a:endParaRPr>
                    </a:p>
                  </a:txBody>
                  <a:tcPr marL="68589" marR="68589" marT="0" marB="0"/>
                </a:tc>
              </a:tr>
            </a:tbl>
          </a:graphicData>
        </a:graphic>
      </p:graphicFrame>
      <p:sp>
        <p:nvSpPr>
          <p:cNvPr id="10281" name="TextBox 6"/>
          <p:cNvSpPr txBox="1">
            <a:spLocks noChangeArrowheads="1"/>
          </p:cNvSpPr>
          <p:nvPr/>
        </p:nvSpPr>
        <p:spPr bwMode="auto">
          <a:xfrm>
            <a:off x="266785" y="2257425"/>
            <a:ext cx="377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rgbClr val="006F93"/>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en-AU" altLang="en-US" sz="1800" dirty="0">
                <a:solidFill>
                  <a:schemeClr val="tx1"/>
                </a:solidFill>
              </a:rPr>
              <a:t>6 hour forecasts  - % improvement</a:t>
            </a:r>
          </a:p>
        </p:txBody>
      </p:sp>
      <p:sp>
        <p:nvSpPr>
          <p:cNvPr id="10282" name="TextBox 7"/>
          <p:cNvSpPr txBox="1">
            <a:spLocks noChangeArrowheads="1"/>
          </p:cNvSpPr>
          <p:nvPr/>
        </p:nvSpPr>
        <p:spPr bwMode="auto">
          <a:xfrm>
            <a:off x="255587" y="3756025"/>
            <a:ext cx="409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rgbClr val="006F93"/>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en-AU" altLang="en-US" sz="1800" dirty="0">
                <a:solidFill>
                  <a:schemeClr val="tx1"/>
                </a:solidFill>
              </a:rPr>
              <a:t>12 hour forecasts - % improvement</a:t>
            </a:r>
          </a:p>
        </p:txBody>
      </p:sp>
      <p:graphicFrame>
        <p:nvGraphicFramePr>
          <p:cNvPr id="9" name="Table 8"/>
          <p:cNvGraphicFramePr>
            <a:graphicFrameLocks noGrp="1"/>
          </p:cNvGraphicFramePr>
          <p:nvPr>
            <p:extLst>
              <p:ext uri="{D42A27DB-BD31-4B8C-83A1-F6EECF244321}">
                <p14:modId xmlns:p14="http://schemas.microsoft.com/office/powerpoint/2010/main" val="1391872030"/>
              </p:ext>
            </p:extLst>
          </p:nvPr>
        </p:nvGraphicFramePr>
        <p:xfrm>
          <a:off x="255587" y="4230688"/>
          <a:ext cx="4467226" cy="963929"/>
        </p:xfrm>
        <a:graphic>
          <a:graphicData uri="http://schemas.openxmlformats.org/drawingml/2006/table">
            <a:tbl>
              <a:tblPr firstRow="1" firstCol="1" bandRow="1">
                <a:tableStyleId>{5C22544A-7EE6-4342-B048-85BDC9FD1C3A}</a:tableStyleId>
              </a:tblPr>
              <a:tblGrid>
                <a:gridCol w="1091283"/>
                <a:gridCol w="627583"/>
                <a:gridCol w="687985"/>
                <a:gridCol w="702190"/>
                <a:gridCol w="665234"/>
                <a:gridCol w="692951"/>
              </a:tblGrid>
              <a:tr h="385445">
                <a:tc>
                  <a:txBody>
                    <a:bodyPr/>
                    <a:lstStyle/>
                    <a:p>
                      <a:pPr>
                        <a:lnSpc>
                          <a:spcPct val="115000"/>
                        </a:lnSpc>
                        <a:spcAft>
                          <a:spcPts val="0"/>
                        </a:spcAft>
                      </a:pPr>
                      <a:r>
                        <a:rPr lang="en-AU" sz="1100" dirty="0">
                          <a:effectLst/>
                        </a:rPr>
                        <a:t>Element</a:t>
                      </a:r>
                      <a:endParaRPr lang="en-AU" sz="1100" dirty="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dirty="0">
                          <a:effectLst/>
                        </a:rPr>
                        <a:t>RUC RMS</a:t>
                      </a:r>
                      <a:endParaRPr lang="en-AU" sz="1100" dirty="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SY+0)</a:t>
                      </a:r>
                      <a:endParaRPr lang="en-AU" sz="1100" dirty="0">
                        <a:effectLst/>
                      </a:endParaRPr>
                    </a:p>
                  </a:txBody>
                  <a:tcPr marL="68602" marR="68602" marT="0" marB="0" anchor="ctr"/>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R+0)</a:t>
                      </a:r>
                      <a:endParaRPr lang="en-AU" sz="1100" dirty="0">
                        <a:effectLst/>
                      </a:endParaRPr>
                    </a:p>
                  </a:txBody>
                  <a:tcPr marL="68602" marR="68602" marT="0" marB="0"/>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SY+6)</a:t>
                      </a:r>
                      <a:endParaRPr lang="en-AU" sz="1100" dirty="0">
                        <a:effectLst/>
                      </a:endParaRPr>
                    </a:p>
                  </a:txBody>
                  <a:tcPr marL="68602" marR="68602" marT="0" marB="0" anchor="ctr"/>
                </a:tc>
                <a:tc>
                  <a:txBody>
                    <a:bodyPr/>
                    <a:lstStyle/>
                    <a:p>
                      <a:pPr algn="ctr">
                        <a:lnSpc>
                          <a:spcPct val="115000"/>
                        </a:lnSpc>
                        <a:spcAft>
                          <a:spcPts val="0"/>
                        </a:spcAft>
                      </a:pPr>
                      <a:r>
                        <a:rPr lang="en-AU" sz="1100" dirty="0">
                          <a:effectLst/>
                        </a:rPr>
                        <a:t>% </a:t>
                      </a:r>
                      <a:r>
                        <a:rPr lang="en-AU" sz="1100" dirty="0" err="1">
                          <a:effectLst/>
                        </a:rPr>
                        <a:t>impr</a:t>
                      </a:r>
                      <a:r>
                        <a:rPr lang="en-AU" sz="1100" dirty="0">
                          <a:effectLst/>
                        </a:rPr>
                        <a:t>. (</a:t>
                      </a:r>
                      <a:r>
                        <a:rPr lang="en-AU" sz="1100" dirty="0" smtClean="0">
                          <a:effectLst/>
                        </a:rPr>
                        <a:t>R+6)</a:t>
                      </a:r>
                      <a:endParaRPr lang="en-AU" sz="1100" dirty="0">
                        <a:effectLst/>
                      </a:endParaRPr>
                    </a:p>
                  </a:txBody>
                  <a:tcPr marL="68602" marR="68602" marT="0" marB="0"/>
                </a:tc>
              </a:tr>
              <a:tr h="192722">
                <a:tc>
                  <a:txBody>
                    <a:bodyPr/>
                    <a:lstStyle/>
                    <a:p>
                      <a:pPr>
                        <a:lnSpc>
                          <a:spcPct val="115000"/>
                        </a:lnSpc>
                        <a:spcAft>
                          <a:spcPts val="0"/>
                        </a:spcAft>
                      </a:pPr>
                      <a:r>
                        <a:rPr lang="en-AU" sz="1100">
                          <a:effectLst/>
                        </a:rPr>
                        <a:t>T_2m </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2.0</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7</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15</a:t>
                      </a:r>
                      <a:endParaRPr lang="en-AU" sz="1100">
                        <a:effectLst/>
                        <a:latin typeface="Calibri"/>
                        <a:ea typeface="Calibri"/>
                        <a:cs typeface="Times New Roman"/>
                      </a:endParaRPr>
                    </a:p>
                  </a:txBody>
                  <a:tcPr marL="68602" marR="68602" marT="0" marB="0"/>
                </a:tc>
                <a:tc>
                  <a:txBody>
                    <a:bodyPr/>
                    <a:lstStyle/>
                    <a:p>
                      <a:pPr algn="ctr">
                        <a:lnSpc>
                          <a:spcPct val="115000"/>
                        </a:lnSpc>
                        <a:spcAft>
                          <a:spcPts val="0"/>
                        </a:spcAft>
                      </a:pPr>
                      <a:r>
                        <a:rPr lang="en-AU" sz="1100">
                          <a:effectLst/>
                        </a:rPr>
                        <a:t>5</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9</a:t>
                      </a:r>
                      <a:endParaRPr lang="en-AU" sz="1100">
                        <a:effectLst/>
                        <a:latin typeface="Calibri"/>
                        <a:ea typeface="Calibri"/>
                        <a:cs typeface="Times New Roman"/>
                      </a:endParaRPr>
                    </a:p>
                  </a:txBody>
                  <a:tcPr marL="68602" marR="68602" marT="0" marB="0"/>
                </a:tc>
              </a:tr>
              <a:tr h="192722">
                <a:tc>
                  <a:txBody>
                    <a:bodyPr/>
                    <a:lstStyle/>
                    <a:p>
                      <a:pPr>
                        <a:lnSpc>
                          <a:spcPct val="115000"/>
                        </a:lnSpc>
                        <a:spcAft>
                          <a:spcPts val="0"/>
                        </a:spcAft>
                      </a:pPr>
                      <a:r>
                        <a:rPr lang="en-AU" sz="1100">
                          <a:effectLst/>
                        </a:rPr>
                        <a:t>Td_2m</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3.0</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5</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dirty="0">
                          <a:effectLst/>
                        </a:rPr>
                        <a:t>7</a:t>
                      </a:r>
                      <a:endParaRPr lang="en-AU" sz="1100" dirty="0">
                        <a:effectLst/>
                        <a:latin typeface="Calibri"/>
                        <a:ea typeface="Calibri"/>
                        <a:cs typeface="Times New Roman"/>
                      </a:endParaRPr>
                    </a:p>
                  </a:txBody>
                  <a:tcPr marL="68602" marR="68602" marT="0" marB="0"/>
                </a:tc>
                <a:tc>
                  <a:txBody>
                    <a:bodyPr/>
                    <a:lstStyle/>
                    <a:p>
                      <a:pPr algn="ctr">
                        <a:lnSpc>
                          <a:spcPct val="115000"/>
                        </a:lnSpc>
                        <a:spcAft>
                          <a:spcPts val="0"/>
                        </a:spcAft>
                      </a:pPr>
                      <a:r>
                        <a:rPr lang="en-AU" sz="1100">
                          <a:effectLst/>
                        </a:rPr>
                        <a:t>7</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dirty="0">
                          <a:effectLst/>
                        </a:rPr>
                        <a:t>8</a:t>
                      </a:r>
                      <a:endParaRPr lang="en-AU" sz="1100" dirty="0">
                        <a:effectLst/>
                        <a:latin typeface="Calibri"/>
                        <a:ea typeface="Calibri"/>
                        <a:cs typeface="Times New Roman"/>
                      </a:endParaRPr>
                    </a:p>
                  </a:txBody>
                  <a:tcPr marL="68602" marR="68602" marT="0" marB="0"/>
                </a:tc>
              </a:tr>
              <a:tr h="192722">
                <a:tc>
                  <a:txBody>
                    <a:bodyPr/>
                    <a:lstStyle/>
                    <a:p>
                      <a:pPr>
                        <a:lnSpc>
                          <a:spcPct val="115000"/>
                        </a:lnSpc>
                        <a:spcAft>
                          <a:spcPts val="0"/>
                        </a:spcAft>
                      </a:pPr>
                      <a:r>
                        <a:rPr lang="en-AU" sz="1100" dirty="0">
                          <a:effectLst/>
                        </a:rPr>
                        <a:t>10m </a:t>
                      </a:r>
                      <a:r>
                        <a:rPr lang="en-AU" sz="1100" dirty="0" err="1" smtClean="0">
                          <a:effectLst/>
                        </a:rPr>
                        <a:t>wspeed</a:t>
                      </a:r>
                      <a:endParaRPr lang="en-AU" sz="1100" dirty="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2.4</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7</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a:effectLst/>
                        </a:rPr>
                        <a:t>3</a:t>
                      </a:r>
                      <a:endParaRPr lang="en-AU" sz="1100">
                        <a:effectLst/>
                        <a:latin typeface="Calibri"/>
                        <a:ea typeface="Calibri"/>
                        <a:cs typeface="Times New Roman"/>
                      </a:endParaRPr>
                    </a:p>
                  </a:txBody>
                  <a:tcPr marL="68602" marR="68602" marT="0" marB="0"/>
                </a:tc>
                <a:tc>
                  <a:txBody>
                    <a:bodyPr/>
                    <a:lstStyle/>
                    <a:p>
                      <a:pPr algn="ctr">
                        <a:lnSpc>
                          <a:spcPct val="115000"/>
                        </a:lnSpc>
                        <a:spcAft>
                          <a:spcPts val="0"/>
                        </a:spcAft>
                      </a:pPr>
                      <a:r>
                        <a:rPr lang="en-AU" sz="1100">
                          <a:effectLst/>
                        </a:rPr>
                        <a:t>9</a:t>
                      </a:r>
                      <a:endParaRPr lang="en-AU" sz="1100">
                        <a:effectLst/>
                        <a:latin typeface="Calibri"/>
                        <a:ea typeface="Calibri"/>
                        <a:cs typeface="Times New Roman"/>
                      </a:endParaRPr>
                    </a:p>
                  </a:txBody>
                  <a:tcPr marL="68602" marR="68602" marT="0" marB="0" anchor="ctr"/>
                </a:tc>
                <a:tc>
                  <a:txBody>
                    <a:bodyPr/>
                    <a:lstStyle/>
                    <a:p>
                      <a:pPr algn="ctr">
                        <a:lnSpc>
                          <a:spcPct val="115000"/>
                        </a:lnSpc>
                        <a:spcAft>
                          <a:spcPts val="0"/>
                        </a:spcAft>
                      </a:pPr>
                      <a:r>
                        <a:rPr lang="en-AU" sz="1100" dirty="0">
                          <a:effectLst/>
                        </a:rPr>
                        <a:t>2</a:t>
                      </a:r>
                      <a:endParaRPr lang="en-AU" sz="1100" dirty="0">
                        <a:effectLst/>
                        <a:latin typeface="Calibri"/>
                        <a:ea typeface="Calibri"/>
                        <a:cs typeface="Times New Roman"/>
                      </a:endParaRPr>
                    </a:p>
                  </a:txBody>
                  <a:tcPr marL="68602" marR="68602" marT="0" marB="0"/>
                </a:tc>
              </a:tr>
            </a:tbl>
          </a:graphicData>
        </a:graphic>
      </p:graphicFrame>
      <p:pic>
        <p:nvPicPr>
          <p:cNvPr id="10320" name="Picture 9" descr="T:\jnk\RUC_12_SY1_12_2014100106_2014120506_stn_rmsediff_ob.png"/>
          <p:cNvPicPr>
            <a:picLocks noChangeAspect="1" noChangeArrowheads="1"/>
          </p:cNvPicPr>
          <p:nvPr/>
        </p:nvPicPr>
        <p:blipFill>
          <a:blip r:embed="rId3">
            <a:extLst>
              <a:ext uri="{28A0092B-C50C-407E-A947-70E740481C1C}">
                <a14:useLocalDpi xmlns:a14="http://schemas.microsoft.com/office/drawing/2010/main" val="0"/>
              </a:ext>
            </a:extLst>
          </a:blip>
          <a:srcRect l="32777" t="9091" r="28619" b="33923"/>
          <a:stretch>
            <a:fillRect/>
          </a:stretch>
        </p:blipFill>
        <p:spPr bwMode="auto">
          <a:xfrm>
            <a:off x="5404644" y="2331244"/>
            <a:ext cx="32385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1" name="Picture 10" descr="T:\jnk\RUC_12_SY1_12_2014100106_2014120506_stn_rmsediff_ob.png"/>
          <p:cNvPicPr>
            <a:picLocks noChangeAspect="1" noChangeArrowheads="1"/>
          </p:cNvPicPr>
          <p:nvPr/>
        </p:nvPicPr>
        <p:blipFill>
          <a:blip r:embed="rId3">
            <a:extLst>
              <a:ext uri="{28A0092B-C50C-407E-A947-70E740481C1C}">
                <a14:useLocalDpi xmlns:a14="http://schemas.microsoft.com/office/drawing/2010/main" val="0"/>
              </a:ext>
            </a:extLst>
          </a:blip>
          <a:srcRect t="69846" b="11974"/>
          <a:stretch>
            <a:fillRect/>
          </a:stretch>
        </p:blipFill>
        <p:spPr bwMode="auto">
          <a:xfrm>
            <a:off x="4391024" y="5913438"/>
            <a:ext cx="472281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2" name="TextBox 11"/>
          <p:cNvSpPr txBox="1">
            <a:spLocks noChangeArrowheads="1"/>
          </p:cNvSpPr>
          <p:nvPr/>
        </p:nvSpPr>
        <p:spPr bwMode="auto">
          <a:xfrm>
            <a:off x="4692650" y="1622426"/>
            <a:ext cx="4294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rgbClr val="006F93"/>
                </a:solidFill>
                <a:latin typeface="Arial" charset="0"/>
              </a:defRPr>
            </a:lvl1pPr>
            <a:lvl2pPr marL="742950" indent="-285750" eaLnBrk="0" hangingPunct="0">
              <a:spcBef>
                <a:spcPct val="20000"/>
              </a:spcBef>
              <a:buChar char="•"/>
              <a:defRPr>
                <a:solidFill>
                  <a:schemeClr val="tx1"/>
                </a:solidFill>
                <a:latin typeface="Arial" charset="0"/>
              </a:defRPr>
            </a:lvl2pPr>
            <a:lvl3pPr marL="1143000" indent="-228600" eaLnBrk="0" hangingPunct="0">
              <a:spcBef>
                <a:spcPct val="20000"/>
              </a:spcBef>
              <a:buChar char="•"/>
              <a:defRPr sz="16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spcBef>
                <a:spcPct val="0"/>
              </a:spcBef>
              <a:buFontTx/>
              <a:buNone/>
            </a:pPr>
            <a:r>
              <a:rPr lang="en-AU" altLang="en-US" sz="1800" dirty="0">
                <a:solidFill>
                  <a:schemeClr val="tx1"/>
                </a:solidFill>
              </a:rPr>
              <a:t>RMS(RUC+12) –  RMS(</a:t>
            </a:r>
            <a:r>
              <a:rPr lang="en-AU" altLang="en-US" sz="1800" dirty="0" smtClean="0">
                <a:solidFill>
                  <a:schemeClr val="tx1"/>
                </a:solidFill>
              </a:rPr>
              <a:t>SY_4km+</a:t>
            </a:r>
            <a:r>
              <a:rPr lang="en-AU" altLang="en-US" sz="1800" dirty="0">
                <a:solidFill>
                  <a:schemeClr val="tx1"/>
                </a:solidFill>
              </a:rPr>
              <a:t>12)</a:t>
            </a:r>
          </a:p>
          <a:p>
            <a:pPr algn="ctr" eaLnBrk="1" hangingPunct="1">
              <a:spcBef>
                <a:spcPct val="0"/>
              </a:spcBef>
              <a:buFontTx/>
              <a:buNone/>
            </a:pPr>
            <a:r>
              <a:rPr lang="en-AU" altLang="en-US" sz="1800" dirty="0">
                <a:solidFill>
                  <a:schemeClr val="tx1"/>
                </a:solidFill>
              </a:rPr>
              <a:t>+ </a:t>
            </a:r>
            <a:r>
              <a:rPr lang="en-AU" altLang="en-US" sz="1800" dirty="0">
                <a:solidFill>
                  <a:schemeClr val="tx1"/>
                </a:solidFill>
                <a:sym typeface="Wingdings" pitchFamily="2" charset="2"/>
              </a:rPr>
              <a:t> RUC better</a:t>
            </a:r>
            <a:endParaRPr lang="en-AU" altLang="en-US" sz="1800" dirty="0">
              <a:solidFill>
                <a:schemeClr val="tx1"/>
              </a:solidFill>
            </a:endParaRPr>
          </a:p>
        </p:txBody>
      </p:sp>
      <p:sp>
        <p:nvSpPr>
          <p:cNvPr id="13" name="TextBox 12"/>
          <p:cNvSpPr txBox="1"/>
          <p:nvPr/>
        </p:nvSpPr>
        <p:spPr>
          <a:xfrm>
            <a:off x="415925" y="5427663"/>
            <a:ext cx="4276725" cy="646112"/>
          </a:xfrm>
          <a:prstGeom prst="rect">
            <a:avLst/>
          </a:prstGeom>
          <a:solidFill>
            <a:schemeClr val="accent2">
              <a:lumMod val="40000"/>
              <a:lumOff val="60000"/>
            </a:schemeClr>
          </a:solidFill>
          <a:ln w="25400">
            <a:solidFill>
              <a:srgbClr val="FF0000"/>
            </a:solidFill>
          </a:ln>
        </p:spPr>
        <p:txBody>
          <a:bodyPr>
            <a:spAutoFit/>
          </a:bodyPr>
          <a:lstStyle/>
          <a:p>
            <a:pPr>
              <a:defRPr/>
            </a:pPr>
            <a:r>
              <a:rPr lang="en-AU" dirty="0"/>
              <a:t>Best when strong </a:t>
            </a:r>
            <a:r>
              <a:rPr lang="en-AU" dirty="0" err="1"/>
              <a:t>mesoscale</a:t>
            </a:r>
            <a:r>
              <a:rPr lang="en-AU" dirty="0"/>
              <a:t> forcing</a:t>
            </a:r>
          </a:p>
          <a:p>
            <a:pPr>
              <a:defRPr/>
            </a:pPr>
            <a:r>
              <a:rPr lang="en-AU" dirty="0"/>
              <a:t> - coast, ranges, sea breeze, …</a:t>
            </a:r>
          </a:p>
        </p:txBody>
      </p:sp>
    </p:spTree>
    <p:extLst>
      <p:ext uri="{BB962C8B-B14F-4D97-AF65-F5344CB8AC3E}">
        <p14:creationId xmlns:p14="http://schemas.microsoft.com/office/powerpoint/2010/main" val="2588334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09990" y="292418"/>
            <a:ext cx="6530890" cy="1143000"/>
          </a:xfrm>
        </p:spPr>
        <p:txBody>
          <a:bodyPr/>
          <a:lstStyle/>
          <a:p>
            <a:r>
              <a:rPr lang="en-AU" altLang="en-US" dirty="0" smtClean="0"/>
              <a:t>Future Improvements</a:t>
            </a:r>
          </a:p>
        </p:txBody>
      </p:sp>
      <p:sp>
        <p:nvSpPr>
          <p:cNvPr id="3" name="Content Placeholder 2"/>
          <p:cNvSpPr>
            <a:spLocks noGrp="1"/>
          </p:cNvSpPr>
          <p:nvPr>
            <p:ph idx="1"/>
          </p:nvPr>
        </p:nvSpPr>
        <p:spPr>
          <a:xfrm>
            <a:off x="142240" y="1435418"/>
            <a:ext cx="8637588" cy="4679950"/>
          </a:xfrm>
        </p:spPr>
        <p:txBody>
          <a:bodyPr/>
          <a:lstStyle/>
          <a:p>
            <a:pPr>
              <a:defRPr/>
            </a:pPr>
            <a:r>
              <a:rPr lang="en-AU" dirty="0" smtClean="0"/>
              <a:t>Ensembles 		</a:t>
            </a:r>
            <a:r>
              <a:rPr lang="en-AU" sz="1800" dirty="0" smtClean="0">
                <a:solidFill>
                  <a:schemeClr val="tx1"/>
                </a:solidFill>
                <a:sym typeface="Wingdings" panose="05000000000000000000" pitchFamily="2" charset="2"/>
              </a:rPr>
              <a:t> small scale predictability</a:t>
            </a:r>
            <a:endParaRPr lang="en-AU" dirty="0" smtClean="0"/>
          </a:p>
          <a:p>
            <a:pPr>
              <a:defRPr/>
            </a:pPr>
            <a:r>
              <a:rPr lang="en-AU" dirty="0" smtClean="0"/>
              <a:t>4D-Var		</a:t>
            </a:r>
            <a:r>
              <a:rPr lang="en-AU" sz="1800" dirty="0" smtClean="0">
                <a:solidFill>
                  <a:schemeClr val="tx1"/>
                </a:solidFill>
                <a:sym typeface="Wingdings" panose="05000000000000000000" pitchFamily="2" charset="2"/>
              </a:rPr>
              <a:t> </a:t>
            </a:r>
            <a:r>
              <a:rPr lang="en-AU" sz="1800" dirty="0" smtClean="0">
                <a:solidFill>
                  <a:schemeClr val="tx1"/>
                </a:solidFill>
              </a:rPr>
              <a:t>More localized adjustment</a:t>
            </a:r>
            <a:endParaRPr lang="en-AU" dirty="0" smtClean="0">
              <a:solidFill>
                <a:schemeClr val="tx1"/>
              </a:solidFill>
            </a:endParaRPr>
          </a:p>
          <a:p>
            <a:pPr>
              <a:defRPr/>
            </a:pPr>
            <a:r>
              <a:rPr lang="en-AU" dirty="0" smtClean="0"/>
              <a:t>Hybrid VAR		</a:t>
            </a:r>
            <a:r>
              <a:rPr lang="en-AU" sz="1800" dirty="0" smtClean="0">
                <a:solidFill>
                  <a:schemeClr val="tx1"/>
                </a:solidFill>
                <a:sym typeface="Wingdings" panose="05000000000000000000" pitchFamily="2" charset="2"/>
              </a:rPr>
              <a:t> Flow &amp; topographically aware adjustments</a:t>
            </a:r>
            <a:endParaRPr lang="en-AU" dirty="0" smtClean="0"/>
          </a:p>
          <a:p>
            <a:pPr>
              <a:spcAft>
                <a:spcPts val="0"/>
              </a:spcAft>
              <a:defRPr/>
            </a:pPr>
            <a:r>
              <a:rPr lang="en-AU" dirty="0" err="1" smtClean="0"/>
              <a:t>Obs</a:t>
            </a:r>
            <a:r>
              <a:rPr lang="en-AU" dirty="0" smtClean="0"/>
              <a:t>			</a:t>
            </a:r>
            <a:r>
              <a:rPr lang="en-AU" sz="1800" dirty="0" smtClean="0">
                <a:solidFill>
                  <a:schemeClr val="tx1"/>
                </a:solidFill>
                <a:sym typeface="Wingdings" panose="05000000000000000000" pitchFamily="2" charset="2"/>
              </a:rPr>
              <a:t> H-8 cloud &amp; AMV, more satellite channels</a:t>
            </a:r>
          </a:p>
          <a:p>
            <a:pPr marL="0" indent="0">
              <a:spcBef>
                <a:spcPts val="0"/>
              </a:spcBef>
              <a:buFontTx/>
              <a:buNone/>
              <a:defRPr/>
            </a:pPr>
            <a:r>
              <a:rPr lang="en-AU" sz="1800" dirty="0" smtClean="0">
                <a:solidFill>
                  <a:schemeClr val="tx1"/>
                </a:solidFill>
                <a:sym typeface="Wingdings" panose="05000000000000000000" pitchFamily="2" charset="2"/>
              </a:rPr>
              <a:t>				Doppler Wind QC (dual pol)</a:t>
            </a:r>
            <a:endParaRPr lang="en-AU" dirty="0" smtClean="0">
              <a:solidFill>
                <a:schemeClr val="tx1"/>
              </a:solidFill>
            </a:endParaRPr>
          </a:p>
          <a:p>
            <a:pPr>
              <a:defRPr/>
            </a:pPr>
            <a:r>
              <a:rPr lang="en-AU" dirty="0" smtClean="0"/>
              <a:t>Land Surface DA	</a:t>
            </a:r>
            <a:r>
              <a:rPr lang="en-AU" sz="1800" dirty="0" smtClean="0">
                <a:solidFill>
                  <a:schemeClr val="tx1"/>
                </a:solidFill>
                <a:sym typeface="Wingdings" panose="05000000000000000000" pitchFamily="2" charset="2"/>
              </a:rPr>
              <a:t> analysis &amp; model consistent, </a:t>
            </a:r>
            <a:r>
              <a:rPr lang="en-AU" sz="1800" dirty="0" err="1" smtClean="0">
                <a:solidFill>
                  <a:schemeClr val="tx1"/>
                </a:solidFill>
                <a:sym typeface="Wingdings" panose="05000000000000000000" pitchFamily="2" charset="2"/>
              </a:rPr>
              <a:t>Aus</a:t>
            </a:r>
            <a:r>
              <a:rPr lang="en-AU" sz="1800" dirty="0" smtClean="0">
                <a:solidFill>
                  <a:schemeClr val="tx1"/>
                </a:solidFill>
                <a:sym typeface="Wingdings" panose="05000000000000000000" pitchFamily="2" charset="2"/>
              </a:rPr>
              <a:t> land surfaces.</a:t>
            </a:r>
            <a:endParaRPr lang="en-AU" dirty="0" smtClean="0">
              <a:solidFill>
                <a:schemeClr val="tx1"/>
              </a:solidFill>
            </a:endParaRPr>
          </a:p>
          <a:p>
            <a:pPr>
              <a:defRPr/>
            </a:pPr>
            <a:r>
              <a:rPr lang="en-AU" dirty="0" smtClean="0"/>
              <a:t>Model Physics	</a:t>
            </a:r>
            <a:r>
              <a:rPr lang="en-AU" sz="1800" dirty="0" smtClean="0">
                <a:solidFill>
                  <a:schemeClr val="tx1"/>
                </a:solidFill>
                <a:sym typeface="Wingdings" panose="05000000000000000000" pitchFamily="2" charset="2"/>
              </a:rPr>
              <a:t> Rain &amp; cloud processes</a:t>
            </a:r>
          </a:p>
          <a:p>
            <a:pPr>
              <a:spcAft>
                <a:spcPts val="0"/>
              </a:spcAft>
              <a:defRPr/>
            </a:pPr>
            <a:r>
              <a:rPr lang="en-AU" dirty="0" smtClean="0">
                <a:solidFill>
                  <a:schemeClr val="tx1"/>
                </a:solidFill>
                <a:sym typeface="Wingdings" panose="05000000000000000000" pitchFamily="2" charset="2"/>
              </a:rPr>
              <a:t>Resolution &lt; 1km?</a:t>
            </a:r>
            <a:r>
              <a:rPr lang="en-AU" sz="1800" dirty="0" smtClean="0">
                <a:solidFill>
                  <a:schemeClr val="tx1"/>
                </a:solidFill>
                <a:sym typeface="Wingdings" panose="05000000000000000000" pitchFamily="2" charset="2"/>
              </a:rPr>
              <a:t>	 Fog, Airports, Fires, (Storms??)</a:t>
            </a:r>
          </a:p>
          <a:p>
            <a:pPr>
              <a:spcBef>
                <a:spcPts val="0"/>
              </a:spcBef>
              <a:defRPr/>
            </a:pPr>
            <a:r>
              <a:rPr lang="en-AU" sz="1800" dirty="0">
                <a:solidFill>
                  <a:schemeClr val="tx1"/>
                </a:solidFill>
                <a:sym typeface="Wingdings" panose="05000000000000000000" pitchFamily="2" charset="2"/>
              </a:rPr>
              <a:t>	</a:t>
            </a:r>
            <a:r>
              <a:rPr lang="en-AU" sz="1800" dirty="0" smtClean="0">
                <a:solidFill>
                  <a:schemeClr val="tx1"/>
                </a:solidFill>
                <a:sym typeface="Wingdings" panose="05000000000000000000" pitchFamily="2" charset="2"/>
              </a:rPr>
              <a:t>				probably only experimental</a:t>
            </a:r>
            <a:endParaRPr lang="en-AU" dirty="0" smtClean="0">
              <a:solidFill>
                <a:schemeClr val="tx1"/>
              </a:solidFill>
            </a:endParaRPr>
          </a:p>
          <a:p>
            <a:pPr marL="0" indent="0">
              <a:buFontTx/>
              <a:buNone/>
              <a:defRPr/>
            </a:pPr>
            <a:endParaRPr lang="en-AU" dirty="0">
              <a:solidFill>
                <a:schemeClr val="tx1"/>
              </a:solidFill>
            </a:endParaRPr>
          </a:p>
        </p:txBody>
      </p:sp>
    </p:spTree>
    <p:extLst>
      <p:ext uri="{BB962C8B-B14F-4D97-AF65-F5344CB8AC3E}">
        <p14:creationId xmlns:p14="http://schemas.microsoft.com/office/powerpoint/2010/main" val="16872972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09575" y="5453063"/>
            <a:ext cx="6400800" cy="754062"/>
          </a:xfrm>
          <a:prstGeom prst="rect">
            <a:avLst/>
          </a:prstGeom>
        </p:spPr>
        <p:txBody>
          <a:bodyPr>
            <a:norm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AU" altLang="en-US" sz="1400" dirty="0" smtClean="0"/>
              <a:t>Peter Steinle</a:t>
            </a:r>
            <a:endParaRPr lang="en-AU" altLang="en-US" sz="1400" dirty="0"/>
          </a:p>
          <a:p>
            <a:pPr eaLnBrk="1" hangingPunct="1"/>
            <a:r>
              <a:rPr lang="en-AU" altLang="en-US" sz="1400" dirty="0" smtClean="0"/>
              <a:t>+61 3 9669 4848</a:t>
            </a:r>
            <a:endParaRPr lang="en-AU" altLang="en-US" sz="1400" dirty="0"/>
          </a:p>
          <a:p>
            <a:pPr eaLnBrk="1" hangingPunct="1"/>
            <a:r>
              <a:rPr lang="en-AU" altLang="en-US" sz="1400" dirty="0" smtClean="0"/>
              <a:t>p.steinle@bom.gov.au</a:t>
            </a:r>
            <a:endParaRPr lang="en-AU" altLang="en-US" sz="1400" dirty="0"/>
          </a:p>
        </p:txBody>
      </p:sp>
      <p:sp>
        <p:nvSpPr>
          <p:cNvPr id="8" name="Title 1"/>
          <p:cNvSpPr txBox="1">
            <a:spLocks/>
          </p:cNvSpPr>
          <p:nvPr/>
        </p:nvSpPr>
        <p:spPr>
          <a:xfrm>
            <a:off x="409575" y="1625600"/>
            <a:ext cx="7772400" cy="3603625"/>
          </a:xfrm>
          <a:prstGeom prst="rect">
            <a:avLst/>
          </a:prstGeom>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AU" altLang="en-US" dirty="0">
                <a:solidFill>
                  <a:srgbClr val="1F5C80"/>
                </a:solidFill>
                <a:cs typeface="Arial" charset="0"/>
              </a:rPr>
              <a:t>Full system operational in 2018 </a:t>
            </a:r>
            <a:r>
              <a:rPr lang="en-AU" altLang="en-US" dirty="0" smtClean="0">
                <a:solidFill>
                  <a:srgbClr val="1F5C80"/>
                </a:solidFill>
                <a:cs typeface="Arial" charset="0"/>
              </a:rPr>
              <a:t>… with ensembles</a:t>
            </a:r>
          </a:p>
          <a:p>
            <a:pPr eaLnBrk="1" hangingPunct="1"/>
            <a:r>
              <a:rPr lang="en-AU" altLang="en-US" dirty="0">
                <a:solidFill>
                  <a:srgbClr val="1F5C80"/>
                </a:solidFill>
                <a:cs typeface="Arial" charset="0"/>
              </a:rPr>
              <a:t>	</a:t>
            </a:r>
            <a:r>
              <a:rPr lang="en-AU" altLang="en-US" dirty="0" smtClean="0">
                <a:solidFill>
                  <a:srgbClr val="1F5C80"/>
                </a:solidFill>
                <a:cs typeface="Arial" charset="0"/>
              </a:rPr>
              <a:t>	</a:t>
            </a:r>
            <a:r>
              <a:rPr lang="en-AU" altLang="en-US" sz="1800" dirty="0" smtClean="0">
                <a:solidFill>
                  <a:srgbClr val="1F5C80"/>
                </a:solidFill>
                <a:cs typeface="Arial" charset="0"/>
              </a:rPr>
              <a:t>- will need to change the way data delivered</a:t>
            </a:r>
            <a:endParaRPr lang="en-AU" altLang="en-US" dirty="0">
              <a:solidFill>
                <a:srgbClr val="1F5C80"/>
              </a:solidFill>
              <a:cs typeface="Arial" charset="0"/>
            </a:endParaRPr>
          </a:p>
          <a:p>
            <a:pPr eaLnBrk="1" hangingPunct="1"/>
            <a:endParaRPr lang="en-AU" altLang="en-US" dirty="0" smtClean="0">
              <a:solidFill>
                <a:srgbClr val="1F5C80"/>
              </a:solidFill>
              <a:cs typeface="Arial" charset="0"/>
            </a:endParaRPr>
          </a:p>
          <a:p>
            <a:pPr eaLnBrk="1" hangingPunct="1"/>
            <a:r>
              <a:rPr lang="en-AU" altLang="en-US" dirty="0" smtClean="0">
                <a:solidFill>
                  <a:srgbClr val="1F5C80"/>
                </a:solidFill>
                <a:cs typeface="Arial" charset="0"/>
              </a:rPr>
              <a:t>FDP certainly worth it</a:t>
            </a:r>
          </a:p>
          <a:p>
            <a:pPr eaLnBrk="1" hangingPunct="1"/>
            <a:r>
              <a:rPr lang="en-AU" altLang="en-US" dirty="0" smtClean="0">
                <a:solidFill>
                  <a:srgbClr val="1F5C80"/>
                </a:solidFill>
                <a:cs typeface="Arial" charset="0"/>
              </a:rPr>
              <a:t>		- </a:t>
            </a:r>
            <a:r>
              <a:rPr lang="en-AU" altLang="en-US" sz="1800" dirty="0" smtClean="0">
                <a:solidFill>
                  <a:srgbClr val="1F5C80"/>
                </a:solidFill>
                <a:cs typeface="Arial" charset="0"/>
              </a:rPr>
              <a:t>and 1.5km system generally well received by forecasters</a:t>
            </a:r>
          </a:p>
          <a:p>
            <a:pPr eaLnBrk="1" hangingPunct="1"/>
            <a:endParaRPr lang="en-AU" altLang="en-US" dirty="0">
              <a:solidFill>
                <a:srgbClr val="1F5C80"/>
              </a:solidFill>
              <a:cs typeface="Arial" charset="0"/>
            </a:endParaRPr>
          </a:p>
          <a:p>
            <a:pPr eaLnBrk="1" hangingPunct="1"/>
            <a:r>
              <a:rPr lang="en-AU" altLang="en-US" dirty="0" smtClean="0">
                <a:solidFill>
                  <a:srgbClr val="1F5C80"/>
                </a:solidFill>
                <a:cs typeface="Arial" charset="0"/>
              </a:rPr>
              <a:t>… Thank you</a:t>
            </a:r>
          </a:p>
          <a:p>
            <a:pPr eaLnBrk="1" hangingPunct="1"/>
            <a:endParaRPr lang="en-AU" altLang="en-US" sz="2000" dirty="0" smtClean="0">
              <a:solidFill>
                <a:srgbClr val="1F5C80"/>
              </a:solidFill>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p:cNvSpPr>
          <p:nvPr>
            <p:ph type="title"/>
          </p:nvPr>
        </p:nvSpPr>
        <p:spPr>
          <a:xfrm>
            <a:off x="478155" y="274956"/>
            <a:ext cx="6994525" cy="1143000"/>
          </a:xfrm>
        </p:spPr>
        <p:txBody>
          <a:bodyPr/>
          <a:lstStyle/>
          <a:p>
            <a:r>
              <a:rPr lang="en-US" dirty="0" smtClean="0">
                <a:latin typeface="Arial" charset="0"/>
                <a:ea typeface="ＭＳ Ｐゴシック" charset="0"/>
              </a:rPr>
              <a:t>Service Drivers</a:t>
            </a:r>
            <a:endParaRPr lang="en-US" dirty="0">
              <a:latin typeface="Arial" charset="0"/>
              <a:ea typeface="ＭＳ Ｐゴシック" charset="0"/>
            </a:endParaRPr>
          </a:p>
        </p:txBody>
      </p:sp>
      <p:sp>
        <p:nvSpPr>
          <p:cNvPr id="62469" name="Rectangle 5"/>
          <p:cNvSpPr>
            <a:spLocks noGrp="1"/>
          </p:cNvSpPr>
          <p:nvPr>
            <p:ph type="body" sz="half" idx="1"/>
          </p:nvPr>
        </p:nvSpPr>
        <p:spPr>
          <a:xfrm>
            <a:off x="254000" y="1968500"/>
            <a:ext cx="8661400" cy="4679950"/>
          </a:xfrm>
        </p:spPr>
        <p:txBody>
          <a:bodyPr/>
          <a:lstStyle/>
          <a:p>
            <a:pPr marL="0" indent="0"/>
            <a:r>
              <a:rPr lang="en-US" dirty="0" smtClean="0">
                <a:latin typeface="Arial" charset="0"/>
                <a:ea typeface="ＭＳ Ｐゴシック" charset="0"/>
              </a:rPr>
              <a:t> Ensembles</a:t>
            </a:r>
          </a:p>
          <a:p>
            <a:pPr marL="400050" lvl="1" indent="0"/>
            <a:r>
              <a:rPr lang="en-US" dirty="0" smtClean="0">
                <a:latin typeface="Arial" charset="0"/>
                <a:ea typeface="ＭＳ Ｐゴシック" charset="0"/>
              </a:rPr>
              <a:t> Forecasts to include uncertainty &amp; possible scenarios</a:t>
            </a:r>
          </a:p>
          <a:p>
            <a:pPr marL="400050" lvl="1" indent="0"/>
            <a:r>
              <a:rPr lang="en-US" dirty="0" smtClean="0">
                <a:latin typeface="Arial" charset="0"/>
                <a:ea typeface="ＭＳ Ｐゴシック" charset="0"/>
              </a:rPr>
              <a:t> Essential for data assimilation (Hybrid VAR and then </a:t>
            </a:r>
            <a:r>
              <a:rPr lang="en-US" dirty="0" err="1" smtClean="0">
                <a:latin typeface="Arial" charset="0"/>
                <a:ea typeface="ＭＳ Ｐゴシック" charset="0"/>
              </a:rPr>
              <a:t>EnVAR</a:t>
            </a:r>
            <a:r>
              <a:rPr lang="en-US" dirty="0" smtClean="0">
                <a:latin typeface="Arial" charset="0"/>
                <a:ea typeface="ＭＳ Ｐゴシック" charset="0"/>
              </a:rPr>
              <a:t>)</a:t>
            </a:r>
          </a:p>
          <a:p>
            <a:pPr marL="400050" lvl="1" indent="0"/>
            <a:endParaRPr lang="en-US" dirty="0">
              <a:latin typeface="Arial" charset="0"/>
              <a:ea typeface="ＭＳ Ｐゴシック" charset="0"/>
            </a:endParaRPr>
          </a:p>
          <a:p>
            <a:pPr marL="0" indent="0"/>
            <a:r>
              <a:rPr lang="en-US" dirty="0" smtClean="0">
                <a:latin typeface="Arial" charset="0"/>
                <a:ea typeface="ＭＳ Ｐゴシック" charset="0"/>
              </a:rPr>
              <a:t> Resolution</a:t>
            </a:r>
          </a:p>
          <a:p>
            <a:pPr marL="400050" lvl="1" indent="0"/>
            <a:r>
              <a:rPr lang="en-US" smtClean="0">
                <a:latin typeface="Arial" charset="0"/>
                <a:ea typeface="ＭＳ Ｐゴシック" charset="0"/>
              </a:rPr>
              <a:t> Useful forecast </a:t>
            </a:r>
            <a:r>
              <a:rPr lang="en-US" i="1" u="sng" dirty="0" smtClean="0">
                <a:latin typeface="Arial" charset="0"/>
                <a:ea typeface="ＭＳ Ｐゴシック" charset="0"/>
              </a:rPr>
              <a:t>information</a:t>
            </a:r>
            <a:r>
              <a:rPr lang="en-US" dirty="0" smtClean="0">
                <a:latin typeface="Arial" charset="0"/>
                <a:ea typeface="ＭＳ Ｐゴシック" charset="0"/>
              </a:rPr>
              <a:t> on the scale users need: 6km information at least.</a:t>
            </a:r>
          </a:p>
          <a:p>
            <a:pPr marL="400050" lvl="1" indent="0">
              <a:buNone/>
            </a:pPr>
            <a:endParaRPr lang="en-US" dirty="0" smtClean="0">
              <a:latin typeface="Arial" charset="0"/>
              <a:ea typeface="ＭＳ Ｐゴシック" charset="0"/>
            </a:endParaRPr>
          </a:p>
          <a:p>
            <a:pPr marL="0" indent="0"/>
            <a:r>
              <a:rPr lang="en-US" dirty="0" smtClean="0">
                <a:latin typeface="Arial" charset="0"/>
                <a:ea typeface="ＭＳ Ｐゴシック" charset="0"/>
              </a:rPr>
              <a:t> Decreased latency between </a:t>
            </a:r>
            <a:r>
              <a:rPr lang="en-US" dirty="0" err="1" smtClean="0">
                <a:latin typeface="Arial" charset="0"/>
                <a:ea typeface="ＭＳ Ｐゴシック" charset="0"/>
              </a:rPr>
              <a:t>obs</a:t>
            </a:r>
            <a:r>
              <a:rPr lang="en-US" dirty="0" smtClean="0">
                <a:latin typeface="Arial" charset="0"/>
                <a:ea typeface="ＭＳ Ｐゴシック" charset="0"/>
              </a:rPr>
              <a:t> &amp; forecasts for rapidly changing weather</a:t>
            </a:r>
          </a:p>
          <a:p>
            <a:pPr marL="400050" lvl="1" indent="0"/>
            <a:r>
              <a:rPr lang="en-US" dirty="0" smtClean="0">
                <a:latin typeface="Arial" charset="0"/>
                <a:ea typeface="ＭＳ Ｐゴシック" charset="0"/>
              </a:rPr>
              <a:t> Rapid Update (hourly)</a:t>
            </a:r>
            <a:endParaRPr lang="en-US" dirty="0">
              <a:latin typeface="Arial" charset="0"/>
              <a:ea typeface="ＭＳ Ｐゴシック" charset="0"/>
            </a:endParaRPr>
          </a:p>
        </p:txBody>
      </p:sp>
    </p:spTree>
    <p:extLst>
      <p:ext uri="{BB962C8B-B14F-4D97-AF65-F5344CB8AC3E}">
        <p14:creationId xmlns:p14="http://schemas.microsoft.com/office/powerpoint/2010/main" val="15808497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p:cNvSpPr>
          <p:nvPr>
            <p:ph type="title"/>
          </p:nvPr>
        </p:nvSpPr>
        <p:spPr>
          <a:xfrm>
            <a:off x="478155" y="274956"/>
            <a:ext cx="6994525" cy="1143000"/>
          </a:xfrm>
        </p:spPr>
        <p:txBody>
          <a:bodyPr/>
          <a:lstStyle/>
          <a:p>
            <a:r>
              <a:rPr lang="en-US" dirty="0" err="1" smtClean="0">
                <a:latin typeface="Arial" charset="0"/>
                <a:ea typeface="ＭＳ Ｐゴシック" charset="0"/>
              </a:rPr>
              <a:t>Modelling</a:t>
            </a:r>
            <a:endParaRPr lang="en-US" dirty="0">
              <a:latin typeface="Arial" charset="0"/>
              <a:ea typeface="ＭＳ Ｐゴシック" charset="0"/>
            </a:endParaRPr>
          </a:p>
        </p:txBody>
      </p:sp>
      <p:sp>
        <p:nvSpPr>
          <p:cNvPr id="62469" name="Rectangle 5"/>
          <p:cNvSpPr>
            <a:spLocks noGrp="1"/>
          </p:cNvSpPr>
          <p:nvPr>
            <p:ph type="body" sz="half" idx="1"/>
          </p:nvPr>
        </p:nvSpPr>
        <p:spPr>
          <a:xfrm>
            <a:off x="254000" y="1968500"/>
            <a:ext cx="8661400" cy="4679950"/>
          </a:xfrm>
        </p:spPr>
        <p:txBody>
          <a:bodyPr/>
          <a:lstStyle/>
          <a:p>
            <a:pPr marL="0" indent="0"/>
            <a:r>
              <a:rPr lang="en-US" dirty="0" smtClean="0">
                <a:latin typeface="Arial" charset="0"/>
                <a:ea typeface="ＭＳ Ｐゴシック" charset="0"/>
              </a:rPr>
              <a:t> </a:t>
            </a:r>
            <a:r>
              <a:rPr lang="en-US" dirty="0" smtClean="0">
                <a:latin typeface="Arial" charset="0"/>
                <a:ea typeface="ＭＳ Ｐゴシック" charset="0"/>
              </a:rPr>
              <a:t>Resolution ~ 1.5km</a:t>
            </a:r>
            <a:endParaRPr lang="en-US" dirty="0" smtClean="0">
              <a:latin typeface="Arial" charset="0"/>
              <a:ea typeface="ＭＳ Ｐゴシック" charset="0"/>
            </a:endParaRPr>
          </a:p>
          <a:p>
            <a:pPr marL="400050" lvl="1" indent="0"/>
            <a:r>
              <a:rPr lang="en-US" dirty="0" smtClean="0">
                <a:latin typeface="Arial" charset="0"/>
                <a:ea typeface="ＭＳ Ｐゴシック" charset="0"/>
              </a:rPr>
              <a:t> Topography &amp; coastlines</a:t>
            </a:r>
          </a:p>
          <a:p>
            <a:pPr marL="400050" lvl="1" indent="0"/>
            <a:r>
              <a:rPr lang="en-US" dirty="0">
                <a:latin typeface="Arial" charset="0"/>
                <a:ea typeface="ＭＳ Ｐゴシック" charset="0"/>
              </a:rPr>
              <a:t> </a:t>
            </a:r>
            <a:r>
              <a:rPr lang="en-US" dirty="0" smtClean="0">
                <a:latin typeface="Arial" charset="0"/>
                <a:ea typeface="ＭＳ Ｐゴシック" charset="0"/>
              </a:rPr>
              <a:t>land surface (urban </a:t>
            </a:r>
            <a:r>
              <a:rPr lang="en-US" dirty="0" err="1" smtClean="0">
                <a:latin typeface="Arial" charset="0"/>
                <a:ea typeface="ＭＳ Ｐゴシック" charset="0"/>
              </a:rPr>
              <a:t>vs</a:t>
            </a:r>
            <a:r>
              <a:rPr lang="en-US" dirty="0" smtClean="0">
                <a:latin typeface="Arial" charset="0"/>
                <a:ea typeface="ＭＳ Ｐゴシック" charset="0"/>
              </a:rPr>
              <a:t> rural </a:t>
            </a:r>
            <a:r>
              <a:rPr lang="en-US" dirty="0" err="1" smtClean="0">
                <a:latin typeface="Arial" charset="0"/>
                <a:ea typeface="ＭＳ Ｐゴシック" charset="0"/>
              </a:rPr>
              <a:t>vs</a:t>
            </a:r>
            <a:r>
              <a:rPr lang="en-US" dirty="0" smtClean="0">
                <a:latin typeface="Arial" charset="0"/>
                <a:ea typeface="ＭＳ Ｐゴシック" charset="0"/>
              </a:rPr>
              <a:t> forest)</a:t>
            </a:r>
          </a:p>
          <a:p>
            <a:pPr marL="400050" lvl="1" indent="0">
              <a:buNone/>
            </a:pPr>
            <a:endParaRPr lang="en-US" dirty="0">
              <a:latin typeface="Arial" charset="0"/>
              <a:ea typeface="ＭＳ Ｐゴシック" charset="0"/>
            </a:endParaRPr>
          </a:p>
          <a:p>
            <a:pPr marL="0" indent="0"/>
            <a:r>
              <a:rPr lang="en-US" dirty="0" smtClean="0">
                <a:latin typeface="Arial" charset="0"/>
                <a:ea typeface="ＭＳ Ｐゴシック" charset="0"/>
              </a:rPr>
              <a:t> Convection permitting</a:t>
            </a:r>
          </a:p>
          <a:p>
            <a:pPr marL="400050" lvl="1" indent="0"/>
            <a:r>
              <a:rPr lang="en-US" dirty="0" smtClean="0">
                <a:latin typeface="Arial" charset="0"/>
                <a:ea typeface="ＭＳ Ｐゴシック" charset="0"/>
              </a:rPr>
              <a:t> No convection </a:t>
            </a:r>
            <a:r>
              <a:rPr lang="en-US" dirty="0" err="1" smtClean="0">
                <a:latin typeface="Arial" charset="0"/>
                <a:ea typeface="ＭＳ Ｐゴシック" charset="0"/>
              </a:rPr>
              <a:t>parametrization</a:t>
            </a:r>
            <a:endParaRPr lang="en-US" dirty="0" smtClean="0">
              <a:latin typeface="Arial" charset="0"/>
              <a:ea typeface="ＭＳ Ｐゴシック" charset="0"/>
            </a:endParaRPr>
          </a:p>
          <a:p>
            <a:pPr marL="400050" lvl="1" indent="0"/>
            <a:r>
              <a:rPr lang="en-US" dirty="0">
                <a:latin typeface="Arial" charset="0"/>
                <a:ea typeface="ＭＳ Ｐゴシック" charset="0"/>
              </a:rPr>
              <a:t> </a:t>
            </a:r>
            <a:r>
              <a:rPr lang="en-US" dirty="0" smtClean="0">
                <a:latin typeface="Arial" charset="0"/>
                <a:ea typeface="ＭＳ Ｐゴシック" charset="0"/>
              </a:rPr>
              <a:t>cloud scheme &amp; dynamics creates clouds &amp; storms</a:t>
            </a:r>
          </a:p>
          <a:p>
            <a:pPr marL="800100" lvl="2" indent="0"/>
            <a:r>
              <a:rPr lang="en-US" dirty="0">
                <a:latin typeface="Arial" charset="0"/>
                <a:ea typeface="ＭＳ Ｐゴシック" charset="0"/>
              </a:rPr>
              <a:t> </a:t>
            </a:r>
            <a:r>
              <a:rPr lang="en-US" dirty="0" smtClean="0">
                <a:latin typeface="Arial" charset="0"/>
                <a:ea typeface="ＭＳ Ｐゴシック" charset="0"/>
              </a:rPr>
              <a:t>better timing &amp; </a:t>
            </a:r>
            <a:r>
              <a:rPr lang="en-US" dirty="0" smtClean="0">
                <a:latin typeface="Arial" charset="0"/>
                <a:ea typeface="ＭＳ Ｐゴシック" charset="0"/>
              </a:rPr>
              <a:t>evolution</a:t>
            </a:r>
          </a:p>
          <a:p>
            <a:pPr marL="800100" lvl="2" indent="0"/>
            <a:endParaRPr lang="en-US" dirty="0" smtClean="0">
              <a:latin typeface="Arial" charset="0"/>
              <a:ea typeface="ＭＳ Ｐゴシック" charset="0"/>
            </a:endParaRPr>
          </a:p>
          <a:p>
            <a:pPr marL="0" indent="0"/>
            <a:r>
              <a:rPr lang="en-US" dirty="0">
                <a:latin typeface="Arial" charset="0"/>
                <a:ea typeface="ＭＳ Ｐゴシック" charset="0"/>
              </a:rPr>
              <a:t> </a:t>
            </a:r>
            <a:r>
              <a:rPr lang="en-US" dirty="0" smtClean="0">
                <a:latin typeface="Arial" charset="0"/>
                <a:ea typeface="ＭＳ Ｐゴシック" charset="0"/>
              </a:rPr>
              <a:t>Ensembles</a:t>
            </a:r>
          </a:p>
          <a:p>
            <a:pPr marL="400050" lvl="1" indent="0"/>
            <a:r>
              <a:rPr lang="en-US" dirty="0">
                <a:latin typeface="Arial" charset="0"/>
                <a:ea typeface="ＭＳ Ｐゴシック" charset="0"/>
              </a:rPr>
              <a:t> </a:t>
            </a:r>
            <a:r>
              <a:rPr lang="en-US" dirty="0" smtClean="0">
                <a:latin typeface="Arial" charset="0"/>
                <a:ea typeface="ＭＳ Ｐゴシック" charset="0"/>
              </a:rPr>
              <a:t>essential for these scales</a:t>
            </a:r>
            <a:endParaRPr lang="en-US" dirty="0" smtClean="0">
              <a:latin typeface="Arial" charset="0"/>
              <a:ea typeface="ＭＳ Ｐゴシック" charset="0"/>
            </a:endParaRPr>
          </a:p>
          <a:p>
            <a:pPr marL="400050" lvl="1" indent="0">
              <a:buNone/>
            </a:pPr>
            <a:endParaRPr lang="en-US" dirty="0" smtClean="0">
              <a:latin typeface="Arial" charset="0"/>
              <a:ea typeface="ＭＳ Ｐゴシック" charset="0"/>
            </a:endParaRPr>
          </a:p>
          <a:p>
            <a:pPr marL="0" indent="0">
              <a:buNone/>
            </a:pPr>
            <a:endParaRPr lang="en-US" dirty="0">
              <a:latin typeface="Arial" charset="0"/>
              <a:ea typeface="ＭＳ Ｐゴシック" charset="0"/>
            </a:endParaRPr>
          </a:p>
        </p:txBody>
      </p:sp>
    </p:spTree>
    <p:extLst>
      <p:ext uri="{BB962C8B-B14F-4D97-AF65-F5344CB8AC3E}">
        <p14:creationId xmlns:p14="http://schemas.microsoft.com/office/powerpoint/2010/main" val="3087645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6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69">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46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46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p:cNvSpPr>
          <p:nvPr>
            <p:ph type="title"/>
          </p:nvPr>
        </p:nvSpPr>
        <p:spPr>
          <a:xfrm>
            <a:off x="478155" y="274956"/>
            <a:ext cx="6994525" cy="1143000"/>
          </a:xfrm>
        </p:spPr>
        <p:txBody>
          <a:bodyPr/>
          <a:lstStyle/>
          <a:p>
            <a:r>
              <a:rPr lang="en-US" dirty="0" smtClean="0">
                <a:latin typeface="Arial" charset="0"/>
                <a:ea typeface="ＭＳ Ｐゴシック" charset="0"/>
              </a:rPr>
              <a:t>Data Assimilation</a:t>
            </a:r>
            <a:endParaRPr lang="en-US" dirty="0">
              <a:latin typeface="Arial" charset="0"/>
              <a:ea typeface="ＭＳ Ｐゴシック" charset="0"/>
            </a:endParaRPr>
          </a:p>
        </p:txBody>
      </p:sp>
      <p:sp>
        <p:nvSpPr>
          <p:cNvPr id="62469" name="Rectangle 5"/>
          <p:cNvSpPr>
            <a:spLocks noGrp="1"/>
          </p:cNvSpPr>
          <p:nvPr>
            <p:ph type="body" sz="half" idx="1"/>
          </p:nvPr>
        </p:nvSpPr>
        <p:spPr>
          <a:xfrm>
            <a:off x="254000" y="1968500"/>
            <a:ext cx="8661400" cy="4679950"/>
          </a:xfrm>
        </p:spPr>
        <p:txBody>
          <a:bodyPr/>
          <a:lstStyle/>
          <a:p>
            <a:pPr marL="0" indent="0"/>
            <a:r>
              <a:rPr lang="en-US" dirty="0" smtClean="0">
                <a:latin typeface="Arial" charset="0"/>
                <a:ea typeface="ＭＳ Ｐゴシック" charset="0"/>
              </a:rPr>
              <a:t> Assimilation – filling in the gaps between observations </a:t>
            </a:r>
            <a:endParaRPr lang="en-US" dirty="0" smtClean="0">
              <a:latin typeface="Arial" charset="0"/>
              <a:ea typeface="ＭＳ Ｐゴシック" charset="0"/>
            </a:endParaRPr>
          </a:p>
          <a:p>
            <a:endParaRPr lang="en-US" dirty="0" smtClean="0">
              <a:latin typeface="Arial" charset="0"/>
              <a:ea typeface="ＭＳ Ｐゴシック" charset="0"/>
            </a:endParaRPr>
          </a:p>
          <a:p>
            <a:r>
              <a:rPr lang="en-US" dirty="0" smtClean="0">
                <a:latin typeface="Arial" charset="0"/>
                <a:ea typeface="ＭＳ Ｐゴシック" charset="0"/>
              </a:rPr>
              <a:t>4dVAR</a:t>
            </a:r>
            <a:endParaRPr lang="en-US" dirty="0" smtClean="0">
              <a:latin typeface="Arial" charset="0"/>
              <a:ea typeface="ＭＳ Ｐゴシック" charset="0"/>
            </a:endParaRPr>
          </a:p>
          <a:p>
            <a:pPr marL="400050" lvl="1" indent="0"/>
            <a:r>
              <a:rPr lang="en-US" dirty="0" smtClean="0">
                <a:latin typeface="Arial" charset="0"/>
                <a:ea typeface="ＭＳ Ｐゴシック" charset="0"/>
              </a:rPr>
              <a:t> Use 4d relationships between </a:t>
            </a:r>
            <a:r>
              <a:rPr lang="en-US" dirty="0" err="1" smtClean="0">
                <a:latin typeface="Arial" charset="0"/>
                <a:ea typeface="ＭＳ Ｐゴシック" charset="0"/>
              </a:rPr>
              <a:t>obs</a:t>
            </a:r>
            <a:r>
              <a:rPr lang="en-US" dirty="0" smtClean="0">
                <a:latin typeface="Arial" charset="0"/>
                <a:ea typeface="ＭＳ Ｐゴシック" charset="0"/>
              </a:rPr>
              <a:t>, includes tendencies</a:t>
            </a:r>
          </a:p>
          <a:p>
            <a:pPr marL="400050" lvl="1" indent="0"/>
            <a:r>
              <a:rPr lang="en-US" dirty="0" smtClean="0">
                <a:latin typeface="Arial" charset="0"/>
                <a:ea typeface="ＭＳ Ｐゴシック" charset="0"/>
              </a:rPr>
              <a:t> time derivatives </a:t>
            </a:r>
            <a:r>
              <a:rPr lang="en-US" dirty="0" smtClean="0">
                <a:latin typeface="Arial" charset="0"/>
                <a:ea typeface="ＭＳ Ｐゴシック" charset="0"/>
                <a:sym typeface="Wingdings"/>
              </a:rPr>
              <a:t> spatial derivatives</a:t>
            </a:r>
          </a:p>
          <a:p>
            <a:pPr marL="400050" lvl="1" indent="0"/>
            <a:endParaRPr lang="en-US" dirty="0">
              <a:latin typeface="Arial" charset="0"/>
              <a:ea typeface="ＭＳ Ｐゴシック" charset="0"/>
            </a:endParaRPr>
          </a:p>
          <a:p>
            <a:pPr marL="0" indent="0"/>
            <a:r>
              <a:rPr lang="en-US" dirty="0" smtClean="0">
                <a:latin typeface="Arial" charset="0"/>
                <a:ea typeface="ＭＳ Ｐゴシック" charset="0"/>
              </a:rPr>
              <a:t> Flow dependent spreading of </a:t>
            </a:r>
            <a:r>
              <a:rPr lang="en-US" dirty="0" smtClean="0">
                <a:latin typeface="Arial" charset="0"/>
                <a:ea typeface="ＭＳ Ｐゴシック" charset="0"/>
              </a:rPr>
              <a:t>information</a:t>
            </a:r>
            <a:endParaRPr lang="en-US" dirty="0" smtClean="0">
              <a:latin typeface="Arial" charset="0"/>
              <a:ea typeface="ＭＳ Ｐゴシック" charset="0"/>
            </a:endParaRPr>
          </a:p>
          <a:p>
            <a:pPr marL="400050" lvl="1" indent="0"/>
            <a:r>
              <a:rPr lang="en-US" dirty="0" smtClean="0">
                <a:latin typeface="Arial" charset="0"/>
                <a:ea typeface="ＭＳ Ｐゴシック" charset="0"/>
              </a:rPr>
              <a:t> Dynamic </a:t>
            </a:r>
            <a:r>
              <a:rPr lang="en-US" dirty="0" err="1" smtClean="0">
                <a:latin typeface="Arial" charset="0"/>
                <a:ea typeface="ＭＳ Ｐゴシック" charset="0"/>
              </a:rPr>
              <a:t>covariances</a:t>
            </a:r>
            <a:endParaRPr lang="en-US" dirty="0" smtClean="0">
              <a:latin typeface="Arial" charset="0"/>
              <a:ea typeface="ＭＳ Ｐゴシック" charset="0"/>
            </a:endParaRPr>
          </a:p>
          <a:p>
            <a:pPr marL="400050" lvl="1" indent="0"/>
            <a:r>
              <a:rPr lang="en-US" dirty="0">
                <a:latin typeface="Arial" charset="0"/>
                <a:ea typeface="ＭＳ Ｐゴシック" charset="0"/>
              </a:rPr>
              <a:t> </a:t>
            </a:r>
            <a:r>
              <a:rPr lang="en-US" dirty="0" smtClean="0">
                <a:latin typeface="Arial" charset="0"/>
                <a:ea typeface="ＭＳ Ｐゴシック" charset="0"/>
              </a:rPr>
              <a:t>Ensemble information (Hybrid or </a:t>
            </a:r>
            <a:r>
              <a:rPr lang="en-US" dirty="0" err="1" smtClean="0">
                <a:latin typeface="Arial" charset="0"/>
                <a:ea typeface="ＭＳ Ｐゴシック" charset="0"/>
              </a:rPr>
              <a:t>Ens</a:t>
            </a:r>
            <a:r>
              <a:rPr lang="en-US" dirty="0" smtClean="0">
                <a:latin typeface="Arial" charset="0"/>
                <a:ea typeface="ＭＳ Ｐゴシック" charset="0"/>
              </a:rPr>
              <a:t> VAR)</a:t>
            </a:r>
          </a:p>
          <a:p>
            <a:pPr marL="400050" lvl="1" indent="0"/>
            <a:endParaRPr lang="en-US" dirty="0" smtClean="0">
              <a:latin typeface="Arial" charset="0"/>
              <a:ea typeface="ＭＳ Ｐゴシック" charset="0"/>
            </a:endParaRPr>
          </a:p>
        </p:txBody>
      </p:sp>
    </p:spTree>
    <p:extLst>
      <p:ext uri="{BB962C8B-B14F-4D97-AF65-F5344CB8AC3E}">
        <p14:creationId xmlns:p14="http://schemas.microsoft.com/office/powerpoint/2010/main" val="3087645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6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46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46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p:cNvSpPr>
          <p:nvPr>
            <p:ph type="title"/>
          </p:nvPr>
        </p:nvSpPr>
        <p:spPr>
          <a:xfrm>
            <a:off x="478155" y="274956"/>
            <a:ext cx="6994525" cy="1143000"/>
          </a:xfrm>
        </p:spPr>
        <p:txBody>
          <a:bodyPr/>
          <a:lstStyle/>
          <a:p>
            <a:r>
              <a:rPr lang="en-US" dirty="0" smtClean="0">
                <a:latin typeface="Arial" charset="0"/>
                <a:ea typeface="ＭＳ Ｐゴシック" charset="0"/>
              </a:rPr>
              <a:t>Assessment</a:t>
            </a:r>
            <a:endParaRPr lang="en-US" dirty="0">
              <a:latin typeface="Arial" charset="0"/>
              <a:ea typeface="ＭＳ Ｐゴシック" charset="0"/>
            </a:endParaRPr>
          </a:p>
        </p:txBody>
      </p:sp>
      <p:sp>
        <p:nvSpPr>
          <p:cNvPr id="62469" name="Rectangle 5"/>
          <p:cNvSpPr>
            <a:spLocks noGrp="1"/>
          </p:cNvSpPr>
          <p:nvPr>
            <p:ph type="body" sz="half" idx="1"/>
          </p:nvPr>
        </p:nvSpPr>
        <p:spPr>
          <a:xfrm>
            <a:off x="254000" y="1968500"/>
            <a:ext cx="8661400" cy="4679950"/>
          </a:xfrm>
        </p:spPr>
        <p:txBody>
          <a:bodyPr/>
          <a:lstStyle/>
          <a:p>
            <a:pPr marL="0" indent="0"/>
            <a:r>
              <a:rPr lang="en-US" dirty="0" smtClean="0">
                <a:latin typeface="Arial" charset="0"/>
                <a:ea typeface="ＭＳ Ｐゴシック" charset="0"/>
              </a:rPr>
              <a:t> Uncertainty in forecasts &amp; </a:t>
            </a:r>
            <a:r>
              <a:rPr lang="en-US" dirty="0" smtClean="0">
                <a:latin typeface="Arial" charset="0"/>
                <a:ea typeface="ＭＳ Ｐゴシック" charset="0"/>
              </a:rPr>
              <a:t>observations</a:t>
            </a:r>
            <a:endParaRPr lang="en-US" dirty="0" smtClean="0">
              <a:latin typeface="Arial" charset="0"/>
              <a:ea typeface="ＭＳ Ｐゴシック" charset="0"/>
            </a:endParaRPr>
          </a:p>
          <a:p>
            <a:pPr marL="400050" lvl="1" indent="0"/>
            <a:r>
              <a:rPr lang="en-US" dirty="0" smtClean="0">
                <a:latin typeface="Arial" charset="0"/>
                <a:ea typeface="ＭＳ Ｐゴシック" charset="0"/>
              </a:rPr>
              <a:t> </a:t>
            </a:r>
            <a:r>
              <a:rPr lang="en-US" dirty="0" err="1" smtClean="0">
                <a:latin typeface="Arial" charset="0"/>
                <a:ea typeface="ＭＳ Ｐゴシック" charset="0"/>
              </a:rPr>
              <a:t>Neighbourhood</a:t>
            </a:r>
            <a:r>
              <a:rPr lang="en-US" dirty="0" smtClean="0">
                <a:latin typeface="Arial" charset="0"/>
                <a:ea typeface="ＭＳ Ｐゴシック" charset="0"/>
              </a:rPr>
              <a:t> Methods</a:t>
            </a:r>
          </a:p>
          <a:p>
            <a:pPr marL="400050" lvl="1" indent="0"/>
            <a:r>
              <a:rPr lang="en-US" dirty="0">
                <a:latin typeface="Arial" charset="0"/>
                <a:ea typeface="ＭＳ Ｐゴシック" charset="0"/>
              </a:rPr>
              <a:t> </a:t>
            </a:r>
            <a:r>
              <a:rPr lang="en-US" dirty="0" smtClean="0">
                <a:latin typeface="Arial" charset="0"/>
                <a:ea typeface="ＭＳ Ｐゴシック" charset="0"/>
              </a:rPr>
              <a:t>Scale of useful information / Pattern similarity</a:t>
            </a:r>
          </a:p>
          <a:p>
            <a:pPr marL="400050" lvl="1" indent="0">
              <a:buNone/>
            </a:pPr>
            <a:endParaRPr lang="en-US" dirty="0">
              <a:latin typeface="Arial" charset="0"/>
              <a:ea typeface="ＭＳ Ｐゴシック" charset="0"/>
            </a:endParaRPr>
          </a:p>
          <a:p>
            <a:pPr marL="0" indent="0"/>
            <a:r>
              <a:rPr lang="en-US" dirty="0" smtClean="0">
                <a:latin typeface="Arial" charset="0"/>
                <a:ea typeface="ＭＳ Ｐゴシック" charset="0"/>
              </a:rPr>
              <a:t> Forecast Demonstration Project</a:t>
            </a:r>
          </a:p>
          <a:p>
            <a:pPr marL="400050" lvl="1" indent="0"/>
            <a:r>
              <a:rPr lang="en-US" dirty="0" smtClean="0">
                <a:latin typeface="Arial" charset="0"/>
                <a:ea typeface="ＭＳ Ｐゴシック" charset="0"/>
              </a:rPr>
              <a:t> Objective verification “under development”</a:t>
            </a:r>
          </a:p>
          <a:p>
            <a:pPr marL="400050" lvl="1" indent="0"/>
            <a:r>
              <a:rPr lang="en-US" dirty="0">
                <a:latin typeface="Arial" charset="0"/>
                <a:ea typeface="ＭＳ Ｐゴシック" charset="0"/>
              </a:rPr>
              <a:t> </a:t>
            </a:r>
            <a:r>
              <a:rPr lang="en-US" dirty="0" smtClean="0">
                <a:latin typeface="Arial" charset="0"/>
                <a:ea typeface="ＭＳ Ｐゴシック" charset="0"/>
              </a:rPr>
              <a:t>Make sure asking the right questions for verification</a:t>
            </a:r>
          </a:p>
          <a:p>
            <a:pPr marL="400050" lvl="1" indent="0"/>
            <a:r>
              <a:rPr lang="en-US" dirty="0">
                <a:latin typeface="Arial" charset="0"/>
                <a:ea typeface="ＭＳ Ｐゴシック" charset="0"/>
              </a:rPr>
              <a:t> </a:t>
            </a:r>
            <a:r>
              <a:rPr lang="en-US" dirty="0" smtClean="0">
                <a:latin typeface="Arial" charset="0"/>
                <a:ea typeface="ＭＳ Ｐゴシック" charset="0"/>
              </a:rPr>
              <a:t>Involving forecasters in the development</a:t>
            </a:r>
          </a:p>
          <a:p>
            <a:pPr marL="400050" lvl="1" indent="0">
              <a:buNone/>
            </a:pPr>
            <a:endParaRPr lang="en-US" dirty="0" smtClean="0">
              <a:latin typeface="Arial" charset="0"/>
              <a:ea typeface="ＭＳ Ｐゴシック" charset="0"/>
            </a:endParaRPr>
          </a:p>
          <a:p>
            <a:pPr marL="0" indent="0">
              <a:buNone/>
            </a:pPr>
            <a:endParaRPr lang="en-US" dirty="0">
              <a:latin typeface="Arial" charset="0"/>
              <a:ea typeface="ＭＳ Ｐゴシック" charset="0"/>
            </a:endParaRPr>
          </a:p>
        </p:txBody>
      </p:sp>
    </p:spTree>
    <p:extLst>
      <p:ext uri="{BB962C8B-B14F-4D97-AF65-F5344CB8AC3E}">
        <p14:creationId xmlns:p14="http://schemas.microsoft.com/office/powerpoint/2010/main" val="3380645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6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6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29090" y="264793"/>
            <a:ext cx="6530890" cy="1143000"/>
          </a:xfrm>
        </p:spPr>
        <p:txBody>
          <a:bodyPr/>
          <a:lstStyle/>
          <a:p>
            <a:r>
              <a:rPr lang="en-US" b="1" u="sng" dirty="0" smtClean="0"/>
              <a:t>DRAFT</a:t>
            </a:r>
            <a:r>
              <a:rPr lang="en-US" dirty="0" smtClean="0"/>
              <a:t> NWP Configurations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70594566"/>
              </p:ext>
            </p:extLst>
          </p:nvPr>
        </p:nvGraphicFramePr>
        <p:xfrm>
          <a:off x="304799" y="1417635"/>
          <a:ext cx="8586790" cy="3827073"/>
        </p:xfrm>
        <a:graphic>
          <a:graphicData uri="http://schemas.openxmlformats.org/drawingml/2006/table">
            <a:tbl>
              <a:tblPr firstRow="1" bandRow="1">
                <a:tableStyleId>{5C22544A-7EE6-4342-B048-85BDC9FD1C3A}</a:tableStyleId>
              </a:tblPr>
              <a:tblGrid>
                <a:gridCol w="2146698"/>
                <a:gridCol w="2146698"/>
                <a:gridCol w="1987682"/>
                <a:gridCol w="2305712"/>
              </a:tblGrid>
              <a:tr h="806473">
                <a:tc>
                  <a:txBody>
                    <a:bodyPr/>
                    <a:lstStyle/>
                    <a:p>
                      <a:endParaRPr lang="en-A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APS-2</a:t>
                      </a:r>
                    </a:p>
                    <a:p>
                      <a:r>
                        <a:rPr lang="en-AU" sz="1400" dirty="0" smtClean="0"/>
                        <a:t>(Op: 2015)</a:t>
                      </a:r>
                      <a:endParaRPr lang="en-AU" sz="1400" dirty="0"/>
                    </a:p>
                  </a:txBody>
                  <a:tcPr/>
                </a:tc>
                <a:tc>
                  <a:txBody>
                    <a:bodyPr/>
                    <a:lstStyle/>
                    <a:p>
                      <a:r>
                        <a:rPr lang="en-AU" sz="1400" dirty="0" smtClean="0"/>
                        <a:t>APS-3</a:t>
                      </a:r>
                    </a:p>
                    <a:p>
                      <a:r>
                        <a:rPr lang="en-AU" sz="1400" dirty="0" smtClean="0"/>
                        <a:t>(Op:</a:t>
                      </a:r>
                      <a:r>
                        <a:rPr lang="en-AU" sz="1400" baseline="0" dirty="0" smtClean="0"/>
                        <a:t> Mid-2018)</a:t>
                      </a:r>
                      <a:endParaRPr lang="en-AU" sz="1400" dirty="0" smtClean="0"/>
                    </a:p>
                  </a:txBody>
                  <a:tcPr/>
                </a:tc>
                <a:tc>
                  <a:txBody>
                    <a:bodyPr/>
                    <a:lstStyle/>
                    <a:p>
                      <a:r>
                        <a:rPr lang="en-AU" sz="1400" dirty="0" smtClean="0"/>
                        <a:t>APS-4</a:t>
                      </a:r>
                    </a:p>
                    <a:p>
                      <a:r>
                        <a:rPr lang="en-AU" sz="1400" dirty="0" smtClean="0"/>
                        <a:t>(Op:</a:t>
                      </a:r>
                      <a:r>
                        <a:rPr lang="en-AU" sz="1400" baseline="0" dirty="0" smtClean="0"/>
                        <a:t> End-2020)</a:t>
                      </a:r>
                      <a:endParaRPr lang="en-AU" sz="1400" dirty="0" smtClean="0"/>
                    </a:p>
                  </a:txBody>
                  <a:tcPr/>
                </a:tc>
              </a:tr>
              <a:tr h="377575">
                <a:tc>
                  <a:txBody>
                    <a:bodyPr/>
                    <a:lstStyle/>
                    <a:p>
                      <a:r>
                        <a:rPr lang="en-AU" sz="1400" b="0" dirty="0" smtClean="0">
                          <a:solidFill>
                            <a:srgbClr val="010000"/>
                          </a:solidFill>
                        </a:rPr>
                        <a:t>ACCESS-G</a:t>
                      </a:r>
                      <a:endParaRPr lang="en-AU" sz="1400" b="0" dirty="0">
                        <a:solidFill>
                          <a:srgbClr val="010000"/>
                        </a:solidFill>
                      </a:endParaRPr>
                    </a:p>
                  </a:txBody>
                  <a:tcPr/>
                </a:tc>
                <a:tc>
                  <a:txBody>
                    <a:bodyPr/>
                    <a:lstStyle/>
                    <a:p>
                      <a:r>
                        <a:rPr lang="en-AU" sz="1400" b="0" dirty="0" smtClean="0">
                          <a:solidFill>
                            <a:srgbClr val="010000"/>
                          </a:solidFill>
                        </a:rPr>
                        <a:t>   25km {4dV}</a:t>
                      </a:r>
                      <a:endParaRPr lang="en-AU" sz="1400" b="0" dirty="0">
                        <a:solidFill>
                          <a:srgbClr val="010000"/>
                        </a:solidFill>
                      </a:endParaRPr>
                    </a:p>
                  </a:txBody>
                  <a:tcPr/>
                </a:tc>
                <a:tc>
                  <a:txBody>
                    <a:bodyPr/>
                    <a:lstStyle/>
                    <a:p>
                      <a:r>
                        <a:rPr lang="en-AU" sz="1400" b="0" dirty="0" smtClean="0">
                          <a:solidFill>
                            <a:srgbClr val="010000"/>
                          </a:solidFill>
                        </a:rPr>
                        <a:t>12km   {Hy-4dV}</a:t>
                      </a:r>
                      <a:endParaRPr lang="en-AU" sz="1400" b="0" dirty="0">
                        <a:solidFill>
                          <a:srgbClr val="010000"/>
                        </a:solidFill>
                      </a:endParaRPr>
                    </a:p>
                  </a:txBody>
                  <a:tcPr/>
                </a:tc>
                <a:tc>
                  <a:txBody>
                    <a:bodyPr/>
                    <a:lstStyle/>
                    <a:p>
                      <a:r>
                        <a:rPr lang="en-AU" sz="1400" b="0" i="0" baseline="0" dirty="0" smtClean="0">
                          <a:solidFill>
                            <a:srgbClr val="010000"/>
                          </a:solidFill>
                        </a:rPr>
                        <a:t>   12km  {</a:t>
                      </a:r>
                      <a:r>
                        <a:rPr lang="en-AU" sz="1400" b="0" i="0" baseline="0" dirty="0" err="1" smtClean="0">
                          <a:solidFill>
                            <a:srgbClr val="010000"/>
                          </a:solidFill>
                        </a:rPr>
                        <a:t>Hy</a:t>
                      </a:r>
                      <a:r>
                        <a:rPr lang="en-AU" sz="1400" b="0" i="0" baseline="0" dirty="0" smtClean="0">
                          <a:solidFill>
                            <a:srgbClr val="010000"/>
                          </a:solidFill>
                        </a:rPr>
                        <a:t>/En-4dV}</a:t>
                      </a:r>
                      <a:endParaRPr lang="en-AU" sz="1400" b="0" i="0" baseline="0" dirty="0">
                        <a:solidFill>
                          <a:srgbClr val="010000"/>
                        </a:solidFill>
                      </a:endParaRPr>
                    </a:p>
                  </a:txBody>
                  <a:tcPr/>
                </a:tc>
              </a:tr>
              <a:tr h="377575">
                <a:tc>
                  <a:txBody>
                    <a:bodyPr/>
                    <a:lstStyle/>
                    <a:p>
                      <a:r>
                        <a:rPr lang="en-AU" sz="1400" b="0" dirty="0" smtClean="0">
                          <a:solidFill>
                            <a:srgbClr val="010000"/>
                          </a:solidFill>
                        </a:rPr>
                        <a:t>ACCESS-R</a:t>
                      </a:r>
                      <a:endParaRPr lang="en-AU" sz="1400" b="0" dirty="0">
                        <a:solidFill>
                          <a:srgbClr val="010000"/>
                        </a:solidFill>
                      </a:endParaRPr>
                    </a:p>
                  </a:txBody>
                  <a:tcPr/>
                </a:tc>
                <a:tc>
                  <a:txBody>
                    <a:bodyPr/>
                    <a:lstStyle/>
                    <a:p>
                      <a:r>
                        <a:rPr lang="en-AU" sz="1400" b="0" dirty="0" smtClean="0">
                          <a:solidFill>
                            <a:srgbClr val="010000"/>
                          </a:solidFill>
                        </a:rPr>
                        <a:t>   12km {4dV}</a:t>
                      </a:r>
                      <a:endParaRPr lang="en-AU" sz="1400" b="0" dirty="0">
                        <a:solidFill>
                          <a:srgbClr val="010000"/>
                        </a:solidFill>
                      </a:endParaRPr>
                    </a:p>
                  </a:txBody>
                  <a:tcPr/>
                </a:tc>
                <a:tc>
                  <a:txBody>
                    <a:bodyPr/>
                    <a:lstStyle/>
                    <a:p>
                      <a:r>
                        <a:rPr lang="en-AU" sz="1400" b="0" dirty="0" smtClean="0">
                          <a:solidFill>
                            <a:srgbClr val="010000"/>
                          </a:solidFill>
                        </a:rPr>
                        <a:t>8km     {Hy-4dV}</a:t>
                      </a:r>
                      <a:endParaRPr lang="en-AU" sz="1400" b="0" dirty="0">
                        <a:solidFill>
                          <a:srgbClr val="010000"/>
                        </a:solidFill>
                      </a:endParaRPr>
                    </a:p>
                  </a:txBody>
                  <a:tcPr/>
                </a:tc>
                <a:tc>
                  <a:txBody>
                    <a:bodyPr/>
                    <a:lstStyle/>
                    <a:p>
                      <a:r>
                        <a:rPr lang="en-AU" sz="1400" b="0" i="0" baseline="0" dirty="0" smtClean="0">
                          <a:solidFill>
                            <a:srgbClr val="010000"/>
                          </a:solidFill>
                        </a:rPr>
                        <a:t>   4.5km  {</a:t>
                      </a:r>
                      <a:r>
                        <a:rPr lang="en-AU" sz="1400" b="0" i="0" baseline="0" dirty="0" err="1" smtClean="0">
                          <a:solidFill>
                            <a:srgbClr val="010000"/>
                          </a:solidFill>
                        </a:rPr>
                        <a:t>Hy</a:t>
                      </a:r>
                      <a:r>
                        <a:rPr lang="en-AU" sz="1400" b="0" i="0" baseline="0" dirty="0" smtClean="0">
                          <a:solidFill>
                            <a:srgbClr val="010000"/>
                          </a:solidFill>
                        </a:rPr>
                        <a:t>/En-4dV}</a:t>
                      </a:r>
                      <a:endParaRPr lang="en-AU" sz="1400" b="0" i="0" baseline="0" dirty="0">
                        <a:solidFill>
                          <a:srgbClr val="010000"/>
                        </a:solidFill>
                      </a:endParaRPr>
                    </a:p>
                  </a:txBody>
                  <a:tcPr/>
                </a:tc>
              </a:tr>
              <a:tr h="377575">
                <a:tc>
                  <a:txBody>
                    <a:bodyPr/>
                    <a:lstStyle/>
                    <a:p>
                      <a:r>
                        <a:rPr lang="en-AU" sz="1400" b="0" dirty="0" smtClean="0">
                          <a:solidFill>
                            <a:srgbClr val="010000"/>
                          </a:solidFill>
                        </a:rPr>
                        <a:t>ACCESS-TC</a:t>
                      </a:r>
                      <a:endParaRPr lang="en-AU" sz="1400" b="0" dirty="0">
                        <a:solidFill>
                          <a:srgbClr val="010000"/>
                        </a:solidFill>
                      </a:endParaRPr>
                    </a:p>
                  </a:txBody>
                  <a:tcPr/>
                </a:tc>
                <a:tc>
                  <a:txBody>
                    <a:bodyPr/>
                    <a:lstStyle/>
                    <a:p>
                      <a:r>
                        <a:rPr lang="en-AU" sz="1400" b="0" dirty="0" smtClean="0">
                          <a:solidFill>
                            <a:srgbClr val="010000"/>
                          </a:solidFill>
                        </a:rPr>
                        <a:t>   12km {4dV}</a:t>
                      </a:r>
                      <a:endParaRPr lang="en-AU" sz="1400" b="0" dirty="0">
                        <a:solidFill>
                          <a:srgbClr val="010000"/>
                        </a:solidFill>
                      </a:endParaRPr>
                    </a:p>
                  </a:txBody>
                  <a:tcPr/>
                </a:tc>
                <a:tc>
                  <a:txBody>
                    <a:bodyPr/>
                    <a:lstStyle/>
                    <a:p>
                      <a:r>
                        <a:rPr lang="en-AU" sz="1400" b="0" dirty="0" smtClean="0">
                          <a:solidFill>
                            <a:srgbClr val="010000"/>
                          </a:solidFill>
                        </a:rPr>
                        <a:t>4.5km  {Hy-4dV}</a:t>
                      </a:r>
                      <a:endParaRPr lang="en-AU" sz="1400" b="0" dirty="0">
                        <a:solidFill>
                          <a:srgbClr val="010000"/>
                        </a:solidFill>
                      </a:endParaRPr>
                    </a:p>
                  </a:txBody>
                  <a:tcPr/>
                </a:tc>
                <a:tc>
                  <a:txBody>
                    <a:bodyPr/>
                    <a:lstStyle/>
                    <a:p>
                      <a:r>
                        <a:rPr lang="en-AU" sz="1400" b="0" i="0" baseline="0" dirty="0" smtClean="0">
                          <a:solidFill>
                            <a:srgbClr val="010000"/>
                          </a:solidFill>
                        </a:rPr>
                        <a:t>   4.5km  {Hy-4dV}</a:t>
                      </a:r>
                      <a:endParaRPr lang="en-AU" sz="1400" b="0" i="0" baseline="0" dirty="0">
                        <a:solidFill>
                          <a:srgbClr val="010000"/>
                        </a:solidFill>
                      </a:endParaRPr>
                    </a:p>
                  </a:txBody>
                  <a:tcPr/>
                </a:tc>
              </a:tr>
              <a:tr h="377575">
                <a:tc>
                  <a:txBody>
                    <a:bodyPr/>
                    <a:lstStyle/>
                    <a:p>
                      <a:r>
                        <a:rPr lang="en-AU" sz="1400" b="0" dirty="0" smtClean="0">
                          <a:solidFill>
                            <a:srgbClr val="010000"/>
                          </a:solidFill>
                        </a:rPr>
                        <a:t>ACCESS-GE</a:t>
                      </a:r>
                      <a:endParaRPr lang="en-AU" sz="1400" b="0" dirty="0">
                        <a:solidFill>
                          <a:srgbClr val="010000"/>
                        </a:solidFill>
                      </a:endParaRPr>
                    </a:p>
                  </a:txBody>
                  <a:tcPr/>
                </a:tc>
                <a:tc>
                  <a:txBody>
                    <a:bodyPr/>
                    <a:lstStyle/>
                    <a:p>
                      <a:r>
                        <a:rPr lang="en-AU" sz="1400" b="0" dirty="0" smtClean="0">
                          <a:solidFill>
                            <a:srgbClr val="010000"/>
                          </a:solidFill>
                        </a:rPr>
                        <a:t>   60km (</a:t>
                      </a:r>
                      <a:r>
                        <a:rPr lang="en-AU" sz="1400" b="0" dirty="0" err="1" smtClean="0">
                          <a:solidFill>
                            <a:srgbClr val="010000"/>
                          </a:solidFill>
                        </a:rPr>
                        <a:t>lim</a:t>
                      </a:r>
                      <a:r>
                        <a:rPr lang="en-AU" sz="1400" b="0" dirty="0" smtClean="0">
                          <a:solidFill>
                            <a:srgbClr val="010000"/>
                          </a:solidFill>
                        </a:rPr>
                        <a:t>)</a:t>
                      </a:r>
                      <a:endParaRPr lang="en-AU" sz="1400" b="0" dirty="0">
                        <a:solidFill>
                          <a:srgbClr val="010000"/>
                        </a:solidFill>
                      </a:endParaRPr>
                    </a:p>
                  </a:txBody>
                  <a:tcPr/>
                </a:tc>
                <a:tc>
                  <a:txBody>
                    <a:bodyPr/>
                    <a:lstStyle/>
                    <a:p>
                      <a:r>
                        <a:rPr lang="en-AU" sz="1400" b="0" dirty="0" smtClean="0">
                          <a:solidFill>
                            <a:srgbClr val="010000"/>
                          </a:solidFill>
                        </a:rPr>
                        <a:t>30km</a:t>
                      </a:r>
                      <a:endParaRPr lang="en-AU" sz="1400" b="0" dirty="0">
                        <a:solidFill>
                          <a:srgbClr val="010000"/>
                        </a:solidFill>
                      </a:endParaRPr>
                    </a:p>
                  </a:txBody>
                  <a:tcPr/>
                </a:tc>
                <a:tc>
                  <a:txBody>
                    <a:bodyPr/>
                    <a:lstStyle/>
                    <a:p>
                      <a:r>
                        <a:rPr lang="en-AU" sz="1400" b="0" i="0" baseline="0" dirty="0" smtClean="0">
                          <a:solidFill>
                            <a:srgbClr val="010000"/>
                          </a:solidFill>
                        </a:rPr>
                        <a:t>   30km</a:t>
                      </a:r>
                      <a:endParaRPr lang="en-AU" sz="1400" b="0" i="0" baseline="0" dirty="0">
                        <a:solidFill>
                          <a:srgbClr val="010000"/>
                        </a:solidFill>
                      </a:endParaRPr>
                    </a:p>
                  </a:txBody>
                  <a:tcPr/>
                </a:tc>
              </a:tr>
              <a:tr h="377575">
                <a:tc>
                  <a:txBody>
                    <a:bodyPr/>
                    <a:lstStyle/>
                    <a:p>
                      <a:r>
                        <a:rPr lang="en-AU" sz="1400" b="0" dirty="0" smtClean="0">
                          <a:solidFill>
                            <a:srgbClr val="010000"/>
                          </a:solidFill>
                        </a:rPr>
                        <a:t>ACCESS-C</a:t>
                      </a:r>
                      <a:endParaRPr lang="en-AU" sz="1400" b="0" dirty="0">
                        <a:solidFill>
                          <a:srgbClr val="010000"/>
                        </a:solidFill>
                      </a:endParaRPr>
                    </a:p>
                  </a:txBody>
                  <a:tcPr/>
                </a:tc>
                <a:tc>
                  <a:txBody>
                    <a:bodyPr/>
                    <a:lstStyle/>
                    <a:p>
                      <a:r>
                        <a:rPr lang="en-AU" sz="1400" b="0" dirty="0" smtClean="0">
                          <a:solidFill>
                            <a:srgbClr val="010000"/>
                          </a:solidFill>
                        </a:rPr>
                        <a:t>   1.5km {FC}</a:t>
                      </a:r>
                      <a:endParaRPr lang="en-AU" sz="1400" b="0" dirty="0">
                        <a:solidFill>
                          <a:srgbClr val="010000"/>
                        </a:solidFill>
                      </a:endParaRPr>
                    </a:p>
                  </a:txBody>
                  <a:tcPr/>
                </a:tc>
                <a:tc>
                  <a:txBody>
                    <a:bodyPr/>
                    <a:lstStyle/>
                    <a:p>
                      <a:r>
                        <a:rPr lang="en-AU" sz="1400" b="0" dirty="0" smtClean="0">
                          <a:solidFill>
                            <a:srgbClr val="010000"/>
                          </a:solidFill>
                        </a:rPr>
                        <a:t>1.5km  {Hy-4dV}</a:t>
                      </a:r>
                      <a:endParaRPr lang="en-AU" sz="1400" b="0" dirty="0">
                        <a:solidFill>
                          <a:srgbClr val="010000"/>
                        </a:solidFill>
                      </a:endParaRPr>
                    </a:p>
                  </a:txBody>
                  <a:tcPr/>
                </a:tc>
                <a:tc>
                  <a:txBody>
                    <a:bodyPr/>
                    <a:lstStyle/>
                    <a:p>
                      <a:r>
                        <a:rPr lang="en-AU" sz="1400" b="0" i="0" baseline="0" dirty="0" smtClean="0">
                          <a:solidFill>
                            <a:srgbClr val="010000"/>
                          </a:solidFill>
                        </a:rPr>
                        <a:t>   1.5km  {</a:t>
                      </a:r>
                      <a:r>
                        <a:rPr lang="en-AU" sz="1400" b="0" i="0" baseline="0" dirty="0" err="1" smtClean="0">
                          <a:solidFill>
                            <a:srgbClr val="010000"/>
                          </a:solidFill>
                        </a:rPr>
                        <a:t>Hy</a:t>
                      </a:r>
                      <a:r>
                        <a:rPr lang="en-AU" sz="1400" b="0" i="0" baseline="0" dirty="0" smtClean="0">
                          <a:solidFill>
                            <a:srgbClr val="010000"/>
                          </a:solidFill>
                        </a:rPr>
                        <a:t>/En-4dV}</a:t>
                      </a:r>
                      <a:endParaRPr lang="en-AU" sz="1400" b="0" i="0" baseline="0" dirty="0">
                        <a:solidFill>
                          <a:srgbClr val="010000"/>
                        </a:solidFill>
                      </a:endParaRPr>
                    </a:p>
                  </a:txBody>
                  <a:tcPr/>
                </a:tc>
              </a:tr>
              <a:tr h="377575">
                <a:tc>
                  <a:txBody>
                    <a:bodyPr/>
                    <a:lstStyle/>
                    <a:p>
                      <a:r>
                        <a:rPr lang="en-AU" sz="1400" b="0" dirty="0" smtClean="0">
                          <a:solidFill>
                            <a:srgbClr val="010000"/>
                          </a:solidFill>
                        </a:rPr>
                        <a:t>ACCESS-CE</a:t>
                      </a:r>
                      <a:endParaRPr lang="en-AU" sz="1400" b="0" dirty="0">
                        <a:solidFill>
                          <a:srgbClr val="010000"/>
                        </a:solidFill>
                      </a:endParaRPr>
                    </a:p>
                  </a:txBody>
                  <a:tcPr/>
                </a:tc>
                <a:tc>
                  <a:txBody>
                    <a:bodyPr/>
                    <a:lstStyle/>
                    <a:p>
                      <a:r>
                        <a:rPr lang="en-AU" sz="1400" b="0" dirty="0" smtClean="0">
                          <a:solidFill>
                            <a:srgbClr val="010000"/>
                          </a:solidFill>
                        </a:rPr>
                        <a:t>      -</a:t>
                      </a:r>
                      <a:endParaRPr lang="en-AU" sz="1400" b="0" dirty="0">
                        <a:solidFill>
                          <a:srgbClr val="010000"/>
                        </a:solidFill>
                      </a:endParaRPr>
                    </a:p>
                  </a:txBody>
                  <a:tcPr/>
                </a:tc>
                <a:tc>
                  <a:txBody>
                    <a:bodyPr/>
                    <a:lstStyle/>
                    <a:p>
                      <a:r>
                        <a:rPr lang="en-AU" sz="1400" b="0" dirty="0" smtClean="0">
                          <a:solidFill>
                            <a:srgbClr val="010000"/>
                          </a:solidFill>
                        </a:rPr>
                        <a:t>2.2km (</a:t>
                      </a:r>
                      <a:r>
                        <a:rPr lang="en-AU" sz="1400" b="0" dirty="0" err="1" smtClean="0">
                          <a:solidFill>
                            <a:srgbClr val="010000"/>
                          </a:solidFill>
                        </a:rPr>
                        <a:t>lim</a:t>
                      </a:r>
                      <a:r>
                        <a:rPr lang="en-AU" sz="1400" b="0" dirty="0" smtClean="0">
                          <a:solidFill>
                            <a:srgbClr val="010000"/>
                          </a:solidFill>
                        </a:rPr>
                        <a:t>)</a:t>
                      </a:r>
                      <a:endParaRPr lang="en-AU" sz="1400" b="0" dirty="0">
                        <a:solidFill>
                          <a:srgbClr val="010000"/>
                        </a:solidFill>
                      </a:endParaRPr>
                    </a:p>
                  </a:txBody>
                  <a:tcPr/>
                </a:tc>
                <a:tc>
                  <a:txBody>
                    <a:bodyPr/>
                    <a:lstStyle/>
                    <a:p>
                      <a:r>
                        <a:rPr lang="en-AU" sz="1400" b="0" i="0" baseline="0" dirty="0" smtClean="0">
                          <a:solidFill>
                            <a:srgbClr val="010000"/>
                          </a:solidFill>
                        </a:rPr>
                        <a:t>   1.5km    </a:t>
                      </a:r>
                      <a:endParaRPr lang="en-AU" sz="1400" b="0" i="0" baseline="0" dirty="0">
                        <a:solidFill>
                          <a:srgbClr val="010000"/>
                        </a:solidFill>
                      </a:endParaRPr>
                    </a:p>
                  </a:txBody>
                  <a:tcPr/>
                </a:tc>
              </a:tr>
              <a:tr h="377575">
                <a:tc>
                  <a:txBody>
                    <a:bodyPr/>
                    <a:lstStyle/>
                    <a:p>
                      <a:r>
                        <a:rPr lang="en-AU" sz="1400" b="0" dirty="0" smtClean="0">
                          <a:solidFill>
                            <a:srgbClr val="010000"/>
                          </a:solidFill>
                        </a:rPr>
                        <a:t>ACCESS-X</a:t>
                      </a:r>
                      <a:endParaRPr lang="en-AU" sz="1400" b="0" dirty="0">
                        <a:solidFill>
                          <a:srgbClr val="010000"/>
                        </a:solidFill>
                      </a:endParaRPr>
                    </a:p>
                  </a:txBody>
                  <a:tcPr/>
                </a:tc>
                <a:tc>
                  <a:txBody>
                    <a:bodyPr/>
                    <a:lstStyle/>
                    <a:p>
                      <a:r>
                        <a:rPr lang="en-AU" sz="1400" b="0" dirty="0" smtClean="0">
                          <a:solidFill>
                            <a:srgbClr val="010000"/>
                          </a:solidFill>
                        </a:rPr>
                        <a:t>      -</a:t>
                      </a:r>
                      <a:endParaRPr lang="en-AU" sz="1400" b="0" dirty="0">
                        <a:solidFill>
                          <a:srgbClr val="010000"/>
                        </a:solidFill>
                      </a:endParaRPr>
                    </a:p>
                  </a:txBody>
                  <a:tcPr/>
                </a:tc>
                <a:tc>
                  <a:txBody>
                    <a:bodyPr/>
                    <a:lstStyle/>
                    <a:p>
                      <a:r>
                        <a:rPr lang="en-AU" sz="1400" b="0" dirty="0" smtClean="0">
                          <a:solidFill>
                            <a:srgbClr val="010000"/>
                          </a:solidFill>
                        </a:rPr>
                        <a:t>1.5km  {Hy-4dV}</a:t>
                      </a:r>
                      <a:endParaRPr lang="en-AU" sz="1400" b="0" dirty="0">
                        <a:solidFill>
                          <a:srgbClr val="010000"/>
                        </a:solidFill>
                      </a:endParaRPr>
                    </a:p>
                  </a:txBody>
                  <a:tcPr/>
                </a:tc>
                <a:tc>
                  <a:txBody>
                    <a:bodyPr/>
                    <a:lstStyle/>
                    <a:p>
                      <a:r>
                        <a:rPr lang="en-AU" sz="1400" b="0" i="0" baseline="0" dirty="0" smtClean="0">
                          <a:solidFill>
                            <a:srgbClr val="010000"/>
                          </a:solidFill>
                        </a:rPr>
                        <a:t>   1.5km  {</a:t>
                      </a:r>
                      <a:r>
                        <a:rPr lang="en-AU" sz="1400" b="0" i="0" baseline="0" dirty="0" err="1" smtClean="0">
                          <a:solidFill>
                            <a:srgbClr val="010000"/>
                          </a:solidFill>
                        </a:rPr>
                        <a:t>Hy</a:t>
                      </a:r>
                      <a:r>
                        <a:rPr lang="en-AU" sz="1400" b="0" i="0" baseline="0" dirty="0" smtClean="0">
                          <a:solidFill>
                            <a:srgbClr val="010000"/>
                          </a:solidFill>
                        </a:rPr>
                        <a:t>/En-4dV}</a:t>
                      </a:r>
                      <a:endParaRPr lang="en-AU" sz="1400" b="0" i="0" baseline="0" dirty="0">
                        <a:solidFill>
                          <a:srgbClr val="010000"/>
                        </a:solidFill>
                      </a:endParaRPr>
                    </a:p>
                  </a:txBody>
                  <a:tcPr/>
                </a:tc>
              </a:tr>
              <a:tr h="377575">
                <a:tc>
                  <a:txBody>
                    <a:bodyPr/>
                    <a:lstStyle/>
                    <a:p>
                      <a:r>
                        <a:rPr lang="en-AU" sz="1400" b="0" dirty="0" smtClean="0">
                          <a:solidFill>
                            <a:srgbClr val="010000"/>
                          </a:solidFill>
                        </a:rPr>
                        <a:t>ACCESS-XE</a:t>
                      </a:r>
                      <a:endParaRPr lang="en-AU" sz="1400" b="0" dirty="0">
                        <a:solidFill>
                          <a:srgbClr val="010000"/>
                        </a:solidFill>
                      </a:endParaRPr>
                    </a:p>
                  </a:txBody>
                  <a:tcPr/>
                </a:tc>
                <a:tc>
                  <a:txBody>
                    <a:bodyPr/>
                    <a:lstStyle/>
                    <a:p>
                      <a:r>
                        <a:rPr lang="en-AU" sz="1400" b="0" dirty="0" smtClean="0">
                          <a:solidFill>
                            <a:srgbClr val="010000"/>
                          </a:solidFill>
                        </a:rPr>
                        <a:t>      -   </a:t>
                      </a:r>
                      <a:endParaRPr lang="en-AU" sz="1400" b="0" dirty="0">
                        <a:solidFill>
                          <a:srgbClr val="010000"/>
                        </a:solidFill>
                      </a:endParaRPr>
                    </a:p>
                  </a:txBody>
                  <a:tcPr/>
                </a:tc>
                <a:tc>
                  <a:txBody>
                    <a:bodyPr/>
                    <a:lstStyle/>
                    <a:p>
                      <a:r>
                        <a:rPr lang="en-AU" sz="1400" b="0" dirty="0" smtClean="0">
                          <a:solidFill>
                            <a:srgbClr val="010000"/>
                          </a:solidFill>
                        </a:rPr>
                        <a:t>      -</a:t>
                      </a:r>
                      <a:endParaRPr lang="en-AU" sz="1400" b="0" dirty="0">
                        <a:solidFill>
                          <a:srgbClr val="010000"/>
                        </a:solidFill>
                      </a:endParaRPr>
                    </a:p>
                  </a:txBody>
                  <a:tcPr/>
                </a:tc>
                <a:tc>
                  <a:txBody>
                    <a:bodyPr/>
                    <a:lstStyle/>
                    <a:p>
                      <a:r>
                        <a:rPr lang="en-AU" sz="1400" b="0" dirty="0" smtClean="0">
                          <a:solidFill>
                            <a:srgbClr val="010000"/>
                          </a:solidFill>
                        </a:rPr>
                        <a:t>   1.5km</a:t>
                      </a:r>
                      <a:endParaRPr lang="en-AU" sz="1400" b="0" dirty="0">
                        <a:solidFill>
                          <a:srgbClr val="010000"/>
                        </a:solidFill>
                      </a:endParaRPr>
                    </a:p>
                  </a:txBody>
                  <a:tcPr/>
                </a:tc>
              </a:tr>
            </a:tbl>
          </a:graphicData>
        </a:graphic>
      </p:graphicFrame>
      <p:sp>
        <p:nvSpPr>
          <p:cNvPr id="2" name="TextBox 1"/>
          <p:cNvSpPr txBox="1"/>
          <p:nvPr/>
        </p:nvSpPr>
        <p:spPr>
          <a:xfrm>
            <a:off x="304799" y="5554980"/>
            <a:ext cx="7155181" cy="646331"/>
          </a:xfrm>
          <a:prstGeom prst="rect">
            <a:avLst/>
          </a:prstGeom>
          <a:noFill/>
        </p:spPr>
        <p:txBody>
          <a:bodyPr wrap="square" rtlCol="0">
            <a:spAutoFit/>
          </a:bodyPr>
          <a:lstStyle/>
          <a:p>
            <a:r>
              <a:rPr lang="en-AU" dirty="0" smtClean="0"/>
              <a:t>Operational date = full system</a:t>
            </a:r>
          </a:p>
          <a:p>
            <a:r>
              <a:rPr lang="en-AU" dirty="0"/>
              <a:t>	</a:t>
            </a:r>
            <a:r>
              <a:rPr lang="en-AU" dirty="0" smtClean="0"/>
              <a:t>- Start rolling out operational systems about 12 months earlier</a:t>
            </a:r>
            <a:endParaRPr lang="en-AU" dirty="0"/>
          </a:p>
        </p:txBody>
      </p:sp>
    </p:spTree>
    <p:extLst>
      <p:ext uri="{BB962C8B-B14F-4D97-AF65-F5344CB8AC3E}">
        <p14:creationId xmlns:p14="http://schemas.microsoft.com/office/powerpoint/2010/main" val="37792488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808205" y="269877"/>
            <a:ext cx="6530890" cy="1143000"/>
          </a:xfrm>
        </p:spPr>
        <p:txBody>
          <a:bodyPr/>
          <a:lstStyle/>
          <a:p>
            <a:pPr algn="l">
              <a:defRPr/>
            </a:pPr>
            <a:r>
              <a:rPr lang="en-AU" dirty="0"/>
              <a:t>Target </a:t>
            </a:r>
            <a:r>
              <a:rPr lang="en-AU" dirty="0" smtClean="0"/>
              <a:t>area</a:t>
            </a:r>
            <a:endParaRPr lang="en-AU" dirty="0"/>
          </a:p>
        </p:txBody>
      </p:sp>
      <p:sp>
        <p:nvSpPr>
          <p:cNvPr id="92163" name="Rectangle 3"/>
          <p:cNvSpPr>
            <a:spLocks noGrp="1" noChangeArrowheads="1"/>
          </p:cNvSpPr>
          <p:nvPr>
            <p:ph type="body" idx="1"/>
          </p:nvPr>
        </p:nvSpPr>
        <p:spPr>
          <a:xfrm>
            <a:off x="163513" y="1412877"/>
            <a:ext cx="5208587" cy="2438400"/>
          </a:xfrm>
        </p:spPr>
        <p:txBody>
          <a:bodyPr/>
          <a:lstStyle/>
          <a:p>
            <a:pPr>
              <a:defRPr/>
            </a:pPr>
            <a:r>
              <a:rPr lang="en-AU" sz="2000" dirty="0"/>
              <a:t>High </a:t>
            </a:r>
            <a:r>
              <a:rPr lang="en-AU" sz="2000" dirty="0" smtClean="0"/>
              <a:t>population		</a:t>
            </a:r>
            <a:r>
              <a:rPr lang="en-AU" sz="1600" dirty="0" smtClean="0"/>
              <a:t>(Greater Sydney ~5M)</a:t>
            </a:r>
            <a:endParaRPr lang="en-AU" sz="1600" dirty="0"/>
          </a:p>
          <a:p>
            <a:pPr>
              <a:defRPr/>
            </a:pPr>
            <a:r>
              <a:rPr lang="en-AU" sz="2000" dirty="0"/>
              <a:t>Best observing </a:t>
            </a:r>
            <a:r>
              <a:rPr lang="en-AU" sz="2000" dirty="0" smtClean="0"/>
              <a:t>system 	</a:t>
            </a:r>
            <a:r>
              <a:rPr lang="en-AU" sz="1600" dirty="0" smtClean="0"/>
              <a:t>(Radar </a:t>
            </a:r>
            <a:r>
              <a:rPr lang="en-AU" sz="1600" dirty="0"/>
              <a:t>&amp; </a:t>
            </a:r>
            <a:r>
              <a:rPr lang="en-AU" sz="1600" dirty="0" smtClean="0"/>
              <a:t>surface)</a:t>
            </a:r>
            <a:endParaRPr lang="en-AU" sz="1800" dirty="0"/>
          </a:p>
          <a:p>
            <a:pPr>
              <a:defRPr/>
            </a:pPr>
            <a:r>
              <a:rPr lang="en-AU" sz="2000" dirty="0"/>
              <a:t>Susceptible to severe </a:t>
            </a:r>
            <a:r>
              <a:rPr lang="en-AU" sz="2000" dirty="0" smtClean="0"/>
              <a:t>weather </a:t>
            </a:r>
          </a:p>
          <a:p>
            <a:pPr>
              <a:defRPr/>
            </a:pPr>
            <a:r>
              <a:rPr lang="en-AU" sz="2000" dirty="0"/>
              <a:t>	</a:t>
            </a:r>
            <a:r>
              <a:rPr lang="en-AU" sz="2000" dirty="0" smtClean="0"/>
              <a:t>	</a:t>
            </a:r>
            <a:r>
              <a:rPr lang="en-AU" sz="1600" dirty="0" smtClean="0"/>
              <a:t>Heavy rain, </a:t>
            </a:r>
            <a:r>
              <a:rPr lang="en-AU" sz="1600" dirty="0"/>
              <a:t>storms etc</a:t>
            </a:r>
            <a:r>
              <a:rPr lang="en-AU" sz="1800" dirty="0"/>
              <a:t>.</a:t>
            </a:r>
            <a:endParaRPr lang="en-AU" dirty="0"/>
          </a:p>
          <a:p>
            <a:pPr>
              <a:buFontTx/>
              <a:buNone/>
              <a:defRPr/>
            </a:pPr>
            <a:r>
              <a:rPr lang="en-AU" dirty="0">
                <a:cs typeface="Arial" charset="0"/>
              </a:rPr>
              <a:t>→ </a:t>
            </a:r>
            <a:r>
              <a:rPr lang="en-AU" sz="2000" dirty="0">
                <a:cs typeface="Arial" charset="0"/>
              </a:rPr>
              <a:t>Sydney &amp; Eastern NSW</a:t>
            </a:r>
            <a:endParaRPr lang="en-AU" dirty="0">
              <a:cs typeface="Arial" charset="0"/>
            </a:endParaRPr>
          </a:p>
          <a:p>
            <a:pPr lvl="1">
              <a:defRPr/>
            </a:pPr>
            <a:endParaRPr lang="en-AU" dirty="0"/>
          </a:p>
          <a:p>
            <a:pPr lvl="1">
              <a:defRPr/>
            </a:pPr>
            <a:endParaRPr lang="en-AU" dirty="0"/>
          </a:p>
        </p:txBody>
      </p:sp>
      <p:pic>
        <p:nvPicPr>
          <p:cNvPr id="921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313" y="103188"/>
            <a:ext cx="3155950" cy="294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165" name="Oval 5"/>
          <p:cNvSpPr>
            <a:spLocks noChangeArrowheads="1"/>
          </p:cNvSpPr>
          <p:nvPr/>
        </p:nvSpPr>
        <p:spPr bwMode="auto">
          <a:xfrm>
            <a:off x="7259636" y="1698625"/>
            <a:ext cx="196850" cy="2222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pic>
        <p:nvPicPr>
          <p:cNvPr id="29702" name="Picture 6" descr="00mv_2011101415_f11_0"/>
          <p:cNvPicPr>
            <a:picLocks noChangeAspect="1" noChangeArrowheads="1"/>
          </p:cNvPicPr>
          <p:nvPr/>
        </p:nvPicPr>
        <p:blipFill>
          <a:blip r:embed="rId4">
            <a:extLst>
              <a:ext uri="{28A0092B-C50C-407E-A947-70E740481C1C}">
                <a14:useLocalDpi xmlns:a14="http://schemas.microsoft.com/office/drawing/2010/main" val="0"/>
              </a:ext>
            </a:extLst>
          </a:blip>
          <a:srcRect l="54134" t="6561" r="9842" b="52493"/>
          <a:stretch>
            <a:fillRect/>
          </a:stretch>
        </p:blipFill>
        <p:spPr bwMode="auto">
          <a:xfrm>
            <a:off x="1574800" y="4134774"/>
            <a:ext cx="3063875" cy="261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Oval 7"/>
          <p:cNvSpPr>
            <a:spLocks noChangeArrowheads="1"/>
          </p:cNvSpPr>
          <p:nvPr/>
        </p:nvSpPr>
        <p:spPr bwMode="auto">
          <a:xfrm>
            <a:off x="3008312" y="5095875"/>
            <a:ext cx="196850" cy="2222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pic>
        <p:nvPicPr>
          <p:cNvPr id="9216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5137" y="3043238"/>
            <a:ext cx="3598863" cy="287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169" name="Oval 9"/>
          <p:cNvSpPr>
            <a:spLocks noChangeArrowheads="1"/>
          </p:cNvSpPr>
          <p:nvPr/>
        </p:nvSpPr>
        <p:spPr bwMode="auto">
          <a:xfrm>
            <a:off x="7344568" y="4024315"/>
            <a:ext cx="196850" cy="222250"/>
          </a:xfrm>
          <a:prstGeom prst="ellipse">
            <a:avLst/>
          </a:prstGeom>
          <a:solidFill>
            <a:schemeClr val="bg1"/>
          </a:solidFill>
          <a:ln w="9525">
            <a:solidFill>
              <a:schemeClr val="tx1"/>
            </a:solidFill>
            <a:round/>
            <a:headEnd/>
            <a:tailEnd/>
          </a:ln>
          <a:effectLst/>
          <a:extLst/>
        </p:spPr>
        <p:txBody>
          <a:bodyPr wrap="none" anchor="ctr"/>
          <a:lstStyle/>
          <a:p>
            <a:pPr>
              <a:defRPr/>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2059894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90" y="305436"/>
            <a:ext cx="6530890" cy="1143000"/>
          </a:xfrm>
        </p:spPr>
        <p:txBody>
          <a:bodyPr/>
          <a:lstStyle/>
          <a:p>
            <a:r>
              <a:rPr lang="en-AU" dirty="0" smtClean="0"/>
              <a:t>Configuration</a:t>
            </a:r>
            <a:endParaRPr lang="en-AU" dirty="0"/>
          </a:p>
        </p:txBody>
      </p:sp>
      <p:sp>
        <p:nvSpPr>
          <p:cNvPr id="3" name="Content Placeholder 2"/>
          <p:cNvSpPr>
            <a:spLocks noGrp="1"/>
          </p:cNvSpPr>
          <p:nvPr>
            <p:ph idx="1"/>
          </p:nvPr>
        </p:nvSpPr>
        <p:spPr/>
        <p:txBody>
          <a:bodyPr/>
          <a:lstStyle/>
          <a:p>
            <a:pPr>
              <a:spcBef>
                <a:spcPts val="0"/>
              </a:spcBef>
              <a:spcAft>
                <a:spcPts val="0"/>
              </a:spcAft>
            </a:pPr>
            <a:r>
              <a:rPr lang="en-AU" dirty="0" smtClean="0"/>
              <a:t>3dVAR 		</a:t>
            </a:r>
            <a:r>
              <a:rPr lang="en-AU" sz="2000" dirty="0" smtClean="0"/>
              <a:t>(Ran out of time to finish testing of 4dVAR,</a:t>
            </a:r>
          </a:p>
          <a:p>
            <a:pPr>
              <a:spcBef>
                <a:spcPts val="0"/>
              </a:spcBef>
              <a:spcAft>
                <a:spcPts val="0"/>
              </a:spcAft>
            </a:pPr>
            <a:r>
              <a:rPr lang="en-AU" sz="2000" dirty="0"/>
              <a:t>	</a:t>
            </a:r>
            <a:r>
              <a:rPr lang="en-AU" sz="2000" dirty="0" smtClean="0"/>
              <a:t>			 Also used old </a:t>
            </a:r>
            <a:r>
              <a:rPr lang="en-AU" sz="2000" dirty="0" err="1" smtClean="0"/>
              <a:t>covariances</a:t>
            </a:r>
            <a:r>
              <a:rPr lang="en-AU" sz="2000" dirty="0" smtClean="0"/>
              <a:t>)</a:t>
            </a:r>
          </a:p>
          <a:p>
            <a:r>
              <a:rPr lang="en-AU" dirty="0" smtClean="0"/>
              <a:t>1.5km stretched grid</a:t>
            </a:r>
          </a:p>
          <a:p>
            <a:r>
              <a:rPr lang="en-AU" dirty="0" smtClean="0"/>
              <a:t>Nested in N512	</a:t>
            </a:r>
            <a:r>
              <a:rPr lang="en-AU" sz="2000" dirty="0" smtClean="0"/>
              <a:t>(LBCs updated at 04, 10, 16, 22UTC)</a:t>
            </a:r>
          </a:p>
          <a:p>
            <a:pPr>
              <a:spcAft>
                <a:spcPts val="0"/>
              </a:spcAft>
            </a:pPr>
            <a:r>
              <a:rPr lang="en-AU" dirty="0" smtClean="0"/>
              <a:t>Latent Heat Nudging	</a:t>
            </a:r>
            <a:r>
              <a:rPr lang="en-AU" sz="2000" dirty="0" smtClean="0"/>
              <a:t>(turned down a bit)</a:t>
            </a:r>
          </a:p>
          <a:p>
            <a:pPr>
              <a:spcBef>
                <a:spcPts val="0"/>
              </a:spcBef>
              <a:spcAft>
                <a:spcPts val="864"/>
              </a:spcAft>
            </a:pPr>
            <a:r>
              <a:rPr lang="en-AU" dirty="0" smtClean="0"/>
              <a:t>	&amp; Doppler Winds</a:t>
            </a:r>
          </a:p>
          <a:p>
            <a:r>
              <a:rPr lang="en-AU" dirty="0" smtClean="0"/>
              <a:t>Hourly updates, 55min data cut off</a:t>
            </a:r>
          </a:p>
          <a:p>
            <a:endParaRPr lang="en-AU" dirty="0" smtClean="0"/>
          </a:p>
          <a:p>
            <a:r>
              <a:rPr lang="en-AU" dirty="0" smtClean="0"/>
              <a:t>…Generally similar to UKV from a year or two ago</a:t>
            </a:r>
            <a:endParaRPr lang="en-AU" sz="3600" dirty="0"/>
          </a:p>
        </p:txBody>
      </p:sp>
    </p:spTree>
    <p:extLst>
      <p:ext uri="{BB962C8B-B14F-4D97-AF65-F5344CB8AC3E}">
        <p14:creationId xmlns:p14="http://schemas.microsoft.com/office/powerpoint/2010/main" val="24857056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ureau_Generic_2012_v2">
  <a:themeElements>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ureau Standard 1">
        <a:dk1>
          <a:srgbClr val="666666"/>
        </a:dk1>
        <a:lt1>
          <a:srgbClr val="FFFFFF"/>
        </a:lt1>
        <a:dk2>
          <a:srgbClr val="1F497D"/>
        </a:dk2>
        <a:lt2>
          <a:srgbClr val="EEECE1"/>
        </a:lt2>
        <a:accent1>
          <a:srgbClr val="10ADDA"/>
        </a:accent1>
        <a:accent2>
          <a:srgbClr val="2A597A"/>
        </a:accent2>
        <a:accent3>
          <a:srgbClr val="FFFFFF"/>
        </a:accent3>
        <a:accent4>
          <a:srgbClr val="565656"/>
        </a:accent4>
        <a:accent5>
          <a:srgbClr val="AAD3EA"/>
        </a:accent5>
        <a:accent6>
          <a:srgbClr val="25506E"/>
        </a:accent6>
        <a:hlink>
          <a:srgbClr val="FF0000"/>
        </a:hlink>
        <a:folHlink>
          <a:srgbClr val="FFE100"/>
        </a:folHlink>
      </a:clrScheme>
      <a:clrMap bg1="lt1" tx1="dk1" bg2="lt2" tx2="dk2" accent1="accent1" accent2="accent2" accent3="accent3" accent4="accent4" accent5="accent5" accent6="accent6" hlink="hlink" folHlink="folHlink"/>
    </a:extraClrScheme>
    <a:extraClrScheme>
      <a:clrScheme name="Bureau Standard 2">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ureau Blank">
  <a:themeElements>
    <a:clrScheme name="Bureau Blank 13">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fontScheme name="Bureau 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reau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reau 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reau 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reau 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reau 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reau 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reau 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reau 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reau 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reau 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reau 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reau 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reau Blank 13">
        <a:dk1>
          <a:srgbClr val="666666"/>
        </a:dk1>
        <a:lt1>
          <a:srgbClr val="FFFFFF"/>
        </a:lt1>
        <a:dk2>
          <a:srgbClr val="34657F"/>
        </a:dk2>
        <a:lt2>
          <a:srgbClr val="EEECE1"/>
        </a:lt2>
        <a:accent1>
          <a:srgbClr val="00AFD7"/>
        </a:accent1>
        <a:accent2>
          <a:srgbClr val="34657F"/>
        </a:accent2>
        <a:accent3>
          <a:srgbClr val="FFFFFF"/>
        </a:accent3>
        <a:accent4>
          <a:srgbClr val="565656"/>
        </a:accent4>
        <a:accent5>
          <a:srgbClr val="AAD4E8"/>
        </a:accent5>
        <a:accent6>
          <a:srgbClr val="2E5B72"/>
        </a:accent6>
        <a:hlink>
          <a:srgbClr val="00AFD7"/>
        </a:hlink>
        <a:folHlink>
          <a:srgbClr val="671E7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Bureau_Generic_2012_v2</Template>
  <TotalTime>428</TotalTime>
  <Words>1619</Words>
  <Application>Microsoft Macintosh PowerPoint</Application>
  <PresentationFormat>On-screen Show (4:3)</PresentationFormat>
  <Paragraphs>424</Paragraphs>
  <Slides>22</Slides>
  <Notes>17</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Bureau_Generic_2012_v2</vt:lpstr>
      <vt:lpstr>Bureau Blank</vt:lpstr>
      <vt:lpstr>Developments in the  High Resolution ACCESS  Models </vt:lpstr>
      <vt:lpstr>What's happening with ACCESS NWP?</vt:lpstr>
      <vt:lpstr>Service Drivers</vt:lpstr>
      <vt:lpstr>Modelling</vt:lpstr>
      <vt:lpstr>Data Assimilation</vt:lpstr>
      <vt:lpstr>Assessment</vt:lpstr>
      <vt:lpstr>DRAFT NWP Configurations</vt:lpstr>
      <vt:lpstr>Target area</vt:lpstr>
      <vt:lpstr>Configuration</vt:lpstr>
      <vt:lpstr>Forecast Demonstration Project</vt:lpstr>
      <vt:lpstr>The Good News Subjective: 14 wins, 3 losses, 47 contests</vt:lpstr>
      <vt:lpstr>Timing &amp; movement of convection</vt:lpstr>
      <vt:lpstr>Example: Secondary development RUC starts with small cluster of storms</vt:lpstr>
      <vt:lpstr>Area of storms increases and propagates towards West Unexpected - Prevailing winds FROM the West</vt:lpstr>
      <vt:lpstr>Scale, location, timing and motion of cluster  compared well to radar</vt:lpstr>
      <vt:lpstr>Cold pools from convection</vt:lpstr>
      <vt:lpstr>Rainfall Verifcation Fractions Skill Score (T+6)</vt:lpstr>
      <vt:lpstr>Surface elements</vt:lpstr>
      <vt:lpstr>Surface elements</vt:lpstr>
      <vt:lpstr>Gain mostly on coastal plain &amp; ranges (inland ~ random)</vt:lpstr>
      <vt:lpstr>Future Improvements</vt:lpstr>
      <vt:lpstr>PowerPoint Presentation</vt:lpstr>
    </vt:vector>
  </TitlesOfParts>
  <Company>Bureau of Meteorology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Steinle</dc:creator>
  <cp:lastModifiedBy>Vicki Steinle</cp:lastModifiedBy>
  <cp:revision>36</cp:revision>
  <dcterms:created xsi:type="dcterms:W3CDTF">2015-06-04T06:12:26Z</dcterms:created>
  <dcterms:modified xsi:type="dcterms:W3CDTF">2015-07-27T07:45:51Z</dcterms:modified>
</cp:coreProperties>
</file>