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82" r:id="rId2"/>
    <p:sldId id="405" r:id="rId3"/>
    <p:sldId id="315" r:id="rId4"/>
    <p:sldId id="316" r:id="rId5"/>
    <p:sldId id="508" r:id="rId6"/>
    <p:sldId id="504" r:id="rId7"/>
    <p:sldId id="516" r:id="rId8"/>
    <p:sldId id="444" r:id="rId9"/>
    <p:sldId id="503" r:id="rId10"/>
    <p:sldId id="505" r:id="rId11"/>
    <p:sldId id="375" r:id="rId12"/>
    <p:sldId id="465" r:id="rId13"/>
    <p:sldId id="370" r:id="rId14"/>
    <p:sldId id="517" r:id="rId15"/>
    <p:sldId id="501" r:id="rId16"/>
    <p:sldId id="502" r:id="rId17"/>
    <p:sldId id="473" r:id="rId18"/>
    <p:sldId id="509" r:id="rId19"/>
    <p:sldId id="507" r:id="rId20"/>
    <p:sldId id="510" r:id="rId21"/>
    <p:sldId id="506" r:id="rId22"/>
    <p:sldId id="512" r:id="rId23"/>
    <p:sldId id="511" r:id="rId24"/>
    <p:sldId id="513" r:id="rId25"/>
    <p:sldId id="514" r:id="rId26"/>
    <p:sldId id="518" r:id="rId27"/>
    <p:sldId id="515" r:id="rId28"/>
    <p:sldId id="498" r:id="rId29"/>
    <p:sldId id="499" r:id="rId30"/>
    <p:sldId id="442" r:id="rId31"/>
  </p:sldIdLst>
  <p:sldSz cx="9144000" cy="6858000" type="screen4x3"/>
  <p:notesSz cx="6797675" cy="992822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3333CC"/>
    <a:srgbClr val="0066FF"/>
    <a:srgbClr val="4C3634"/>
    <a:srgbClr val="FF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2" autoAdjust="0"/>
    <p:restoredTop sz="86025" autoAdjust="0"/>
  </p:normalViewPr>
  <p:slideViewPr>
    <p:cSldViewPr>
      <p:cViewPr>
        <p:scale>
          <a:sx n="90" d="100"/>
          <a:sy n="90" d="100"/>
        </p:scale>
        <p:origin x="-1470" y="-60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4200"/>
    </p:cViewPr>
  </p:sorterViewPr>
  <p:notesViewPr>
    <p:cSldViewPr>
      <p:cViewPr varScale="1">
        <p:scale>
          <a:sx n="82" d="100"/>
          <a:sy n="82" d="100"/>
        </p:scale>
        <p:origin x="-2064" y="-96"/>
      </p:cViewPr>
      <p:guideLst>
        <p:guide orient="horz" pos="3128"/>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50445" y="0"/>
            <a:ext cx="2945659" cy="496411"/>
          </a:xfrm>
          <a:prstGeom prst="rect">
            <a:avLst/>
          </a:prstGeom>
        </p:spPr>
        <p:txBody>
          <a:bodyPr vert="horz" lIns="91440" tIns="45720" rIns="91440" bIns="45720" rtlCol="0"/>
          <a:lstStyle>
            <a:lvl1pPr algn="r">
              <a:defRPr sz="1200"/>
            </a:lvl1pPr>
          </a:lstStyle>
          <a:p>
            <a:fld id="{56FC9CD0-1643-49F3-8F47-5AB1C5922736}" type="datetimeFigureOut">
              <a:rPr lang="ko-KR" altLang="en-US" smtClean="0"/>
              <a:pPr/>
              <a:t>2015-07-27</a:t>
            </a:fld>
            <a:endParaRPr lang="ko-KR" altLang="en-US"/>
          </a:p>
        </p:txBody>
      </p:sp>
      <p:sp>
        <p:nvSpPr>
          <p:cNvPr id="4" name="바닥글 개체 틀 3"/>
          <p:cNvSpPr>
            <a:spLocks noGrp="1"/>
          </p:cNvSpPr>
          <p:nvPr>
            <p:ph type="ftr" sz="quarter" idx="2"/>
          </p:nvPr>
        </p:nvSpPr>
        <p:spPr>
          <a:xfrm>
            <a:off x="2" y="9430092"/>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445" y="9430092"/>
            <a:ext cx="2945659" cy="496411"/>
          </a:xfrm>
          <a:prstGeom prst="rect">
            <a:avLst/>
          </a:prstGeom>
        </p:spPr>
        <p:txBody>
          <a:bodyPr vert="horz" lIns="91440" tIns="45720" rIns="91440" bIns="45720" rtlCol="0" anchor="b"/>
          <a:lstStyle>
            <a:lvl1pPr algn="r">
              <a:defRPr sz="1200"/>
            </a:lvl1pPr>
          </a:lstStyle>
          <a:p>
            <a:fld id="{0BEE5436-F201-4B84-9955-8D06B241B084}" type="slidenum">
              <a:rPr lang="ko-KR" altLang="en-US" smtClean="0"/>
              <a:pPr/>
              <a:t>‹#›</a:t>
            </a:fld>
            <a:endParaRPr lang="ko-KR" altLang="en-US"/>
          </a:p>
        </p:txBody>
      </p:sp>
    </p:spTree>
    <p:extLst>
      <p:ext uri="{BB962C8B-B14F-4D97-AF65-F5344CB8AC3E}">
        <p14:creationId xmlns="" xmlns:p14="http://schemas.microsoft.com/office/powerpoint/2010/main" val="532813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5" y="0"/>
            <a:ext cx="2945659" cy="496411"/>
          </a:xfrm>
          <a:prstGeom prst="rect">
            <a:avLst/>
          </a:prstGeom>
        </p:spPr>
        <p:txBody>
          <a:bodyPr vert="horz" lIns="91440" tIns="45720" rIns="91440" bIns="45720" rtlCol="0"/>
          <a:lstStyle>
            <a:lvl1pPr algn="r">
              <a:defRPr sz="1200"/>
            </a:lvl1pPr>
          </a:lstStyle>
          <a:p>
            <a:fld id="{0FDB7091-9408-4C71-B600-17989A3D57F4}" type="datetimeFigureOut">
              <a:rPr lang="ko-KR" altLang="en-US" smtClean="0"/>
              <a:pPr/>
              <a:t>2015-07-27</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15908"/>
            <a:ext cx="5438140" cy="4467701"/>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14FA083E-A039-4647-86B0-39A8B98F6036}" type="slidenum">
              <a:rPr lang="ko-KR" altLang="en-US" smtClean="0"/>
              <a:pPr/>
              <a:t>‹#›</a:t>
            </a:fld>
            <a:endParaRPr lang="ko-KR" altLang="en-US"/>
          </a:p>
        </p:txBody>
      </p:sp>
    </p:spTree>
    <p:extLst>
      <p:ext uri="{BB962C8B-B14F-4D97-AF65-F5344CB8AC3E}">
        <p14:creationId xmlns="" xmlns:p14="http://schemas.microsoft.com/office/powerpoint/2010/main" val="21331010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dirty="0" smtClean="0"/>
          </a:p>
        </p:txBody>
      </p:sp>
      <p:sp>
        <p:nvSpPr>
          <p:cNvPr id="4" name="슬라이드 번호 개체 틀 3"/>
          <p:cNvSpPr>
            <a:spLocks noGrp="1"/>
          </p:cNvSpPr>
          <p:nvPr>
            <p:ph type="sldNum" sz="quarter" idx="10"/>
          </p:nvPr>
        </p:nvSpPr>
        <p:spPr/>
        <p:txBody>
          <a:bodyPr/>
          <a:lstStyle/>
          <a:p>
            <a:fld id="{6F15AB01-E394-43E3-B729-0615CBA669CD}" type="slidenum">
              <a:rPr lang="ko-KR" altLang="en-US" smtClean="0">
                <a:solidFill>
                  <a:prstClr val="black"/>
                </a:solidFill>
              </a:rPr>
              <a:pPr/>
              <a:t>1</a:t>
            </a:fld>
            <a:endParaRPr lang="ko-KR"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15</a:t>
            </a:fld>
            <a:endParaRPr lang="ko-KR" altLang="en-US" dirty="0"/>
          </a:p>
        </p:txBody>
      </p:sp>
    </p:spTree>
    <p:extLst>
      <p:ext uri="{BB962C8B-B14F-4D97-AF65-F5344CB8AC3E}">
        <p14:creationId xmlns="" xmlns:p14="http://schemas.microsoft.com/office/powerpoint/2010/main" val="248721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16</a:t>
            </a:fld>
            <a:endParaRPr lang="ko-KR" altLang="en-US" dirty="0"/>
          </a:p>
        </p:txBody>
      </p:sp>
    </p:spTree>
    <p:extLst>
      <p:ext uri="{BB962C8B-B14F-4D97-AF65-F5344CB8AC3E}">
        <p14:creationId xmlns="" xmlns:p14="http://schemas.microsoft.com/office/powerpoint/2010/main" val="248721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a:t>
            </a:r>
            <a:r>
              <a:rPr lang="en-US" altLang="ko-KR" baseline="0" dirty="0" smtClean="0"/>
              <a:t> want to explain the meteorological products a little more detail since the meteorological products will be also provided to end users. The algorithm will be completed within 2016 as mentioned in previous slide and will continue to test for operation. </a:t>
            </a:r>
          </a:p>
          <a:p>
            <a:endParaRPr lang="en-US" altLang="ko-KR" dirty="0" smtClean="0"/>
          </a:p>
          <a:p>
            <a:r>
              <a:rPr lang="en-US" altLang="ko-KR" baseline="0" dirty="0" smtClean="0"/>
              <a:t>As mentioned by previous slides, the number of products are 52 with the four categories such as cloud/rainfall, radiation/aerosol, atmospheric motion/conditions, and surface. And 52 specific names of the products are in this chart.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17</a:t>
            </a:fld>
            <a:endParaRPr lang="ko-KR" altLang="en-US" dirty="0"/>
          </a:p>
        </p:txBody>
      </p:sp>
    </p:spTree>
    <p:extLst>
      <p:ext uri="{BB962C8B-B14F-4D97-AF65-F5344CB8AC3E}">
        <p14:creationId xmlns="" xmlns:p14="http://schemas.microsoft.com/office/powerpoint/2010/main" val="2487210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shows</a:t>
            </a:r>
            <a:r>
              <a:rPr lang="en-US" altLang="ko-KR" baseline="0" dirty="0" smtClean="0"/>
              <a:t> summary and some of example of production and application of the products.</a:t>
            </a:r>
          </a:p>
          <a:p>
            <a:endParaRPr lang="en-US" altLang="ko-KR" dirty="0" smtClean="0"/>
          </a:p>
          <a:p>
            <a:r>
              <a:rPr lang="en-US" altLang="ko-KR" dirty="0" smtClean="0"/>
              <a:t>The developed products</a:t>
            </a:r>
            <a:r>
              <a:rPr lang="en-US" altLang="ko-KR" baseline="0" dirty="0" smtClean="0"/>
              <a:t> will be used for supporting forecast, NWP, and various application area.</a:t>
            </a:r>
          </a:p>
          <a:p>
            <a:r>
              <a:rPr lang="en-US" altLang="ko-KR" baseline="0" dirty="0" smtClean="0"/>
              <a:t>One of improvement in image analysis is the true color image as demonstrated in right panels such as Asian dust, Yellow dust in Korea due to its color, and Fog. </a:t>
            </a:r>
          </a:p>
          <a:p>
            <a:endParaRPr lang="en-US" altLang="ko-KR" dirty="0" smtClean="0"/>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28</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Korea</a:t>
            </a:r>
            <a:r>
              <a:rPr lang="en-US" altLang="ko-KR" baseline="0" dirty="0" smtClean="0"/>
              <a:t> Space Environment Monitor(KSEM) loaded in GEO-KOMPSAT-2A </a:t>
            </a:r>
          </a:p>
          <a:p>
            <a:r>
              <a:rPr lang="en-US" altLang="ko-KR" baseline="0" dirty="0" smtClean="0"/>
              <a:t>measures the electron flux on mid-level energy range, magnetic field </a:t>
            </a:r>
          </a:p>
          <a:p>
            <a:r>
              <a:rPr lang="en-US" altLang="ko-KR" baseline="0" dirty="0" smtClean="0"/>
              <a:t>and the charging current due to high energy particles for space weather </a:t>
            </a:r>
          </a:p>
          <a:p>
            <a:r>
              <a:rPr lang="en-US" altLang="ko-KR" baseline="0" dirty="0" smtClean="0"/>
              <a:t>and to support for stable operation of GEO-KOMPSAT-2A.</a:t>
            </a:r>
          </a:p>
          <a:p>
            <a:endParaRPr lang="en-US" altLang="ko-KR" baseline="0" dirty="0" smtClean="0"/>
          </a:p>
          <a:p>
            <a:r>
              <a:rPr lang="en-US" altLang="ko-KR" baseline="0" dirty="0" smtClean="0"/>
              <a:t>KMA will develop the 5 more products in the area of space weather in addition to 52 meteorological products. </a:t>
            </a: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29</a:t>
            </a:fld>
            <a:endParaRPr lang="ko-KR" altLang="en-US" dirty="0"/>
          </a:p>
        </p:txBody>
      </p:sp>
    </p:spTree>
    <p:extLst>
      <p:ext uri="{BB962C8B-B14F-4D97-AF65-F5344CB8AC3E}">
        <p14:creationId xmlns="" xmlns:p14="http://schemas.microsoft.com/office/powerpoint/2010/main" val="4154986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30</a:t>
            </a:fld>
            <a:endParaRPr lang="ko-KR" altLang="en-US"/>
          </a:p>
        </p:txBody>
      </p:sp>
    </p:spTree>
    <p:extLst>
      <p:ext uri="{BB962C8B-B14F-4D97-AF65-F5344CB8AC3E}">
        <p14:creationId xmlns="" xmlns:p14="http://schemas.microsoft.com/office/powerpoint/2010/main" val="239083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latin typeface="Arial Unicode MS" pitchFamily="50" charset="-127"/>
                <a:ea typeface="Arial Unicode MS" pitchFamily="50" charset="-127"/>
                <a:cs typeface="Arial Unicode MS" pitchFamily="50" charset="-127"/>
              </a:rPr>
              <a:t>The contents of this presentation are </a:t>
            </a: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latin typeface="Arial Unicode MS" pitchFamily="50" charset="-127"/>
                <a:ea typeface="Arial Unicode MS" pitchFamily="50" charset="-127"/>
                <a:cs typeface="Arial Unicode MS" pitchFamily="50" charset="-127"/>
              </a:rPr>
              <a:t>current status of COMS, </a:t>
            </a: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latin typeface="Arial Unicode MS" pitchFamily="50" charset="-127"/>
                <a:ea typeface="Arial Unicode MS" pitchFamily="50" charset="-127"/>
                <a:cs typeface="Arial Unicode MS" pitchFamily="50" charset="-127"/>
              </a:rPr>
              <a:t>utilization of COMS data </a:t>
            </a: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latin typeface="Arial Unicode MS" pitchFamily="50" charset="-127"/>
                <a:ea typeface="Arial Unicode MS" pitchFamily="50" charset="-127"/>
                <a:cs typeface="Arial Unicode MS" pitchFamily="50" charset="-127"/>
              </a:rPr>
              <a:t>And plan for GEO-KOMPSAT-2A.</a:t>
            </a:r>
            <a:endParaRPr lang="ko-KR" altLang="en-US" sz="1200" kern="1200" dirty="0" smtClean="0">
              <a:solidFill>
                <a:schemeClr val="tx1"/>
              </a:solidFill>
              <a:latin typeface="Arial Unicode MS" pitchFamily="50" charset="-127"/>
              <a:ea typeface="Arial Unicode MS" pitchFamily="50" charset="-127"/>
              <a:cs typeface="Arial Unicode MS" pitchFamily="50" charset="-127"/>
            </a:endParaRPr>
          </a:p>
          <a:p>
            <a:endParaRPr lang="ko-KR" altLang="en-US" dirty="0" smtClean="0"/>
          </a:p>
          <a:p>
            <a:endParaRPr lang="ko-KR" altLang="en-US" dirty="0" smtClean="0"/>
          </a:p>
        </p:txBody>
      </p:sp>
      <p:sp>
        <p:nvSpPr>
          <p:cNvPr id="57348" name="슬라이드 번호 개체 틀 3"/>
          <p:cNvSpPr>
            <a:spLocks noGrp="1"/>
          </p:cNvSpPr>
          <p:nvPr>
            <p:ph type="sldNum" sz="quarter" idx="5"/>
          </p:nvPr>
        </p:nvSpPr>
        <p:spPr bwMode="auto">
          <a:noFill/>
          <a:ln>
            <a:miter lim="800000"/>
            <a:headEnd/>
            <a:tailEnd/>
          </a:ln>
        </p:spPr>
        <p:txBody>
          <a:bodyPr/>
          <a:lstStyle/>
          <a:p>
            <a:fld id="{3C12AE93-93A7-4F1E-A876-3861BA8C84F0}" type="slidenum">
              <a:rPr lang="ko-KR" altLang="en-US" smtClean="0">
                <a:latin typeface="굴림" pitchFamily="50" charset="-127"/>
                <a:ea typeface="굴림" pitchFamily="50" charset="-127"/>
              </a:rPr>
              <a:pPr/>
              <a:t>2</a:t>
            </a:fld>
            <a:endParaRPr lang="ko-KR" altLang="en-US" smtClean="0">
              <a:latin typeface="굴림" pitchFamily="50" charset="-127"/>
              <a:ea typeface="굴림" pitchFamily="50"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3</a:t>
            </a:fld>
            <a:endParaRPr lang="ko-KR" altLang="en-US"/>
          </a:p>
        </p:txBody>
      </p:sp>
    </p:spTree>
    <p:extLst>
      <p:ext uri="{BB962C8B-B14F-4D97-AF65-F5344CB8AC3E}">
        <p14:creationId xmlns="" xmlns:p14="http://schemas.microsoft.com/office/powerpoint/2010/main" val="273200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슬라이드 노트 개체 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dirty="0" smtClean="0"/>
              <a:t>KMA</a:t>
            </a:r>
            <a:r>
              <a:rPr lang="en-US" altLang="ko-KR" baseline="0" dirty="0" smtClean="0"/>
              <a:t>’s development of geostationary multi-purposed satellite is based on the </a:t>
            </a:r>
            <a:r>
              <a:rPr lang="en-US" altLang="ko-KR" dirty="0" smtClean="0"/>
              <a:t>“national space development</a:t>
            </a:r>
            <a:r>
              <a:rPr lang="en-US" altLang="ko-KR" baseline="0" dirty="0" smtClean="0"/>
              <a:t> plan”</a:t>
            </a:r>
          </a:p>
          <a:p>
            <a:pPr eaLnBrk="1" hangingPunct="1">
              <a:spcBef>
                <a:spcPct val="0"/>
              </a:spcBef>
            </a:pPr>
            <a:endParaRPr lang="en-US" altLang="ko-KR" baseline="0" dirty="0" smtClean="0"/>
          </a:p>
          <a:p>
            <a:pPr eaLnBrk="1" hangingPunct="1">
              <a:spcBef>
                <a:spcPct val="0"/>
              </a:spcBef>
            </a:pPr>
            <a:r>
              <a:rPr lang="en-US" altLang="ko-KR" baseline="0" dirty="0" smtClean="0"/>
              <a:t>As you know COMS was successfully launched in </a:t>
            </a:r>
            <a:r>
              <a:rPr lang="en-US" altLang="ko-KR" baseline="0" dirty="0" smtClean="0"/>
              <a:t>June 2010. </a:t>
            </a:r>
            <a:r>
              <a:rPr lang="en-US" altLang="ko-KR" baseline="0" dirty="0" smtClean="0"/>
              <a:t>As for “National Space Development Plan”, COMS follow-on, named, </a:t>
            </a:r>
            <a:r>
              <a:rPr lang="en-US" altLang="ko-KR" dirty="0" smtClean="0"/>
              <a:t>GEO-KOPMSAT-2A</a:t>
            </a:r>
            <a:r>
              <a:rPr lang="en-US" altLang="ko-KR" baseline="0" dirty="0" smtClean="0"/>
              <a:t> is scheduled</a:t>
            </a:r>
            <a:r>
              <a:rPr lang="en-US" altLang="ko-KR" dirty="0" smtClean="0"/>
              <a:t> to be launched in </a:t>
            </a:r>
            <a:r>
              <a:rPr lang="en-US" altLang="ko-KR" dirty="0" smtClean="0"/>
              <a:t>2018</a:t>
            </a:r>
            <a:r>
              <a:rPr lang="en-US" altLang="ko-KR" baseline="0" dirty="0" smtClean="0"/>
              <a:t> </a:t>
            </a:r>
            <a:r>
              <a:rPr lang="en-US" altLang="ko-KR" baseline="0" dirty="0" smtClean="0"/>
              <a:t>to succeed the meteorological mission.</a:t>
            </a:r>
          </a:p>
          <a:p>
            <a:pPr eaLnBrk="1" hangingPunct="1">
              <a:spcBef>
                <a:spcPct val="0"/>
              </a:spcBef>
            </a:pPr>
            <a:endParaRPr lang="en-US" altLang="ko-KR" dirty="0" smtClean="0"/>
          </a:p>
        </p:txBody>
      </p:sp>
      <p:sp>
        <p:nvSpPr>
          <p:cNvPr id="27652" name="슬라이드 번호 개체 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5F089090-FC08-4AC9-A840-A3A078DA9542}" type="slidenum">
              <a:rPr lang="ko-KR" altLang="en-US" smtClean="0"/>
              <a:pPr eaLnBrk="1" hangingPunct="1"/>
              <a:t>4</a:t>
            </a:fld>
            <a:endParaRPr lang="ko-KR" altLang="en-US" smtClean="0"/>
          </a:p>
        </p:txBody>
      </p:sp>
    </p:spTree>
    <p:extLst>
      <p:ext uri="{BB962C8B-B14F-4D97-AF65-F5344CB8AC3E}">
        <p14:creationId xmlns="" xmlns:p14="http://schemas.microsoft.com/office/powerpoint/2010/main" val="166973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200" dirty="0" smtClean="0"/>
              <a:t>The schematic</a:t>
            </a:r>
            <a:r>
              <a:rPr lang="en-US" altLang="ko-KR" sz="1200" baseline="0" dirty="0" smtClean="0"/>
              <a:t> diagram is brief introduction of development of GEO-KOMPSAT-2 program in Korea.</a:t>
            </a:r>
            <a:endParaRPr lang="en-US" altLang="ko-KR" sz="1200" dirty="0" smtClean="0"/>
          </a:p>
          <a:p>
            <a:endParaRPr lang="en-US" altLang="ko-KR" sz="1200" dirty="0" smtClean="0"/>
          </a:p>
          <a:p>
            <a:r>
              <a:rPr lang="en-US" altLang="ko-KR" sz="1200" dirty="0" smtClean="0"/>
              <a:t>Differently from COMS,</a:t>
            </a:r>
            <a:r>
              <a:rPr lang="en-US" altLang="ko-KR" sz="1200" baseline="0" dirty="0" smtClean="0"/>
              <a:t> two separated satellites are developing. One is for meteorological mission only named GEO-KOMPSAT-2A, and the other is for ocean and environmental mission named GEOKOMPSAT-2B. </a:t>
            </a:r>
            <a:endParaRPr lang="en-US" altLang="ko-KR" sz="1200" dirty="0" smtClean="0"/>
          </a:p>
          <a:p>
            <a:endParaRPr lang="en-US" altLang="ko-KR" sz="1200" dirty="0" smtClean="0"/>
          </a:p>
          <a:p>
            <a:r>
              <a:rPr lang="en-US" altLang="ko-KR" sz="1200" dirty="0" smtClean="0"/>
              <a:t>As</a:t>
            </a:r>
            <a:r>
              <a:rPr lang="en-US" altLang="ko-KR" sz="1200" baseline="0" dirty="0" smtClean="0"/>
              <a:t> for sub-payload of GEO-KOMPSAT-2A, KMA is developing the space weather sensor for developing the space weather monitoring system by observing the solar activities. </a:t>
            </a:r>
            <a:endParaRPr lang="en-US" altLang="ko-KR" sz="1200" dirty="0" smtClean="0"/>
          </a:p>
          <a:p>
            <a:pPr>
              <a:buFontTx/>
              <a:buNone/>
            </a:pPr>
            <a:endParaRPr lang="en-US" altLang="ko-KR" sz="1200" dirty="0" smtClean="0"/>
          </a:p>
          <a:p>
            <a:pPr>
              <a:buFontTx/>
              <a:buNone/>
            </a:pPr>
            <a:r>
              <a:rPr lang="en-US" altLang="ko-KR" sz="1200" baseline="0" dirty="0" smtClean="0"/>
              <a:t>The program of the development of ground segment and data processing system will be kicked off in 2014. And the preliminary study has been started in 2011 and is extended to the end of this year.</a:t>
            </a:r>
            <a:endParaRPr lang="en-US" altLang="ko-KR" sz="1200" dirty="0" smtClean="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Here is the summary</a:t>
            </a:r>
            <a:r>
              <a:rPr lang="en-US" altLang="ko-KR" baseline="0" dirty="0" smtClean="0"/>
              <a:t> of the comparison between COMS and GEO-KOMPSAT-2A. </a:t>
            </a:r>
          </a:p>
          <a:p>
            <a:endParaRPr lang="en-US" altLang="ko-KR" dirty="0" smtClean="0"/>
          </a:p>
          <a:p>
            <a:r>
              <a:rPr lang="en-US" altLang="ko-KR" dirty="0" smtClean="0"/>
              <a:t>The performance of GEO-KOMPSAT-2A</a:t>
            </a:r>
            <a:r>
              <a:rPr lang="en-US" altLang="ko-KR" baseline="0" dirty="0" smtClean="0"/>
              <a:t> is about 4 times in spatial resolution, 3 times in temporal resolution, 3 time in the number of channels and 3.5 time in the number of products. </a:t>
            </a:r>
          </a:p>
          <a:p>
            <a:endParaRPr lang="en-US" altLang="ko-KR" baseline="0" dirty="0" smtClean="0"/>
          </a:p>
          <a:p>
            <a:r>
              <a:rPr lang="en-US" altLang="ko-KR" baseline="0" dirty="0" smtClean="0"/>
              <a:t>By these improved performance, KMA can detect the Asian dust with true color image, vegetation, fire, etc, and diversify products like T/Q profile, stability indices, cloud information compared with existing COMS products.</a:t>
            </a:r>
            <a:endParaRPr lang="ko-KR" altLang="en-US" dirty="0" smtClean="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10</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200" dirty="0" smtClean="0"/>
              <a:t>KMA wants to launch GEO-KOMPSAT-2A in 2017 before the retirement of COMS mission. Thus the master schedule is scheduled by considering the succession of meteorological mission.</a:t>
            </a:r>
          </a:p>
          <a:p>
            <a:endParaRPr lang="en-US" altLang="ko-KR" sz="1200" dirty="0" smtClean="0"/>
          </a:p>
          <a:p>
            <a:pPr>
              <a:buFontTx/>
              <a:buChar char="-"/>
            </a:pPr>
            <a:r>
              <a:rPr lang="en-US" altLang="ko-KR" sz="1200" dirty="0" smtClean="0"/>
              <a:t> The contract for meteorological payload will be scheduled in second half of 2012</a:t>
            </a:r>
          </a:p>
          <a:p>
            <a:pPr>
              <a:buFontTx/>
              <a:buChar char="-"/>
            </a:pPr>
            <a:r>
              <a:rPr lang="en-US" altLang="ko-KR" sz="1200" dirty="0" smtClean="0"/>
              <a:t> And Critical Design Review in 2014, and Test Readiness Review in 2015</a:t>
            </a:r>
          </a:p>
          <a:p>
            <a:pPr>
              <a:buFontTx/>
              <a:buChar char="-"/>
            </a:pPr>
            <a:r>
              <a:rPr lang="en-US" altLang="ko-KR" sz="1200" dirty="0" smtClean="0"/>
              <a:t> After system integration in 2017 and launch in 2018, operation will be started in early 2019.</a:t>
            </a:r>
            <a:endParaRPr lang="ko-KR" altLang="en-US" dirty="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11</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12</a:t>
            </a:fld>
            <a:endParaRPr lang="ko-KR" altLang="en-US"/>
          </a:p>
        </p:txBody>
      </p:sp>
    </p:spTree>
    <p:extLst>
      <p:ext uri="{BB962C8B-B14F-4D97-AF65-F5344CB8AC3E}">
        <p14:creationId xmlns="" xmlns:p14="http://schemas.microsoft.com/office/powerpoint/2010/main" val="386897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KMA is</a:t>
            </a:r>
            <a:r>
              <a:rPr lang="en-US" altLang="ko-KR" baseline="0" dirty="0" smtClean="0"/>
              <a:t> scheduled to </a:t>
            </a:r>
            <a:r>
              <a:rPr lang="en-US" altLang="ko-KR" dirty="0" smtClean="0"/>
              <a:t>develop</a:t>
            </a:r>
            <a:r>
              <a:rPr lang="en-US" altLang="ko-KR" baseline="0" dirty="0" smtClean="0"/>
              <a:t> the GEO-KOMPSAT-2A Ground segment before the GEO-KOMPSAT-2A launch and scheduled to finish in </a:t>
            </a:r>
            <a:r>
              <a:rPr lang="en-US" altLang="ko-KR" baseline="0" dirty="0" smtClean="0"/>
              <a:t>2017 </a:t>
            </a:r>
            <a:r>
              <a:rPr lang="en-US" altLang="ko-KR" baseline="0" dirty="0" smtClean="0"/>
              <a:t>one year before the launch. </a:t>
            </a:r>
          </a:p>
          <a:p>
            <a:endParaRPr lang="en-US" altLang="ko-KR" baseline="0" dirty="0" smtClean="0"/>
          </a:p>
          <a:p>
            <a:r>
              <a:rPr lang="en-US" altLang="ko-KR" baseline="0" dirty="0" smtClean="0"/>
              <a:t>The development of ground segment will include:</a:t>
            </a:r>
          </a:p>
          <a:p>
            <a:r>
              <a:rPr lang="en-US" altLang="ko-KR" baseline="0" dirty="0" smtClean="0"/>
              <a:t> - development of L2 products algorithm and data processing system</a:t>
            </a:r>
          </a:p>
          <a:p>
            <a:r>
              <a:rPr lang="en-US" altLang="ko-KR" baseline="0" dirty="0" smtClean="0"/>
              <a:t> - development of data management and service system</a:t>
            </a:r>
          </a:p>
          <a:p>
            <a:endParaRPr lang="en-US" altLang="ko-KR" baseline="0" dirty="0" smtClean="0"/>
          </a:p>
          <a:p>
            <a:r>
              <a:rPr lang="en-US" altLang="ko-KR" dirty="0" smtClean="0"/>
              <a:t>The</a:t>
            </a:r>
            <a:r>
              <a:rPr lang="en-US" altLang="ko-KR" baseline="0" dirty="0" smtClean="0"/>
              <a:t> segment will enhance forecast and climate monitoring based on high resolution measurements, and will support satellite operation as well. </a:t>
            </a:r>
            <a:endParaRPr lang="ko-KR" altLang="en-US" dirty="0"/>
          </a:p>
        </p:txBody>
      </p:sp>
      <p:sp>
        <p:nvSpPr>
          <p:cNvPr id="4" name="슬라이드 번호 개체 틀 3"/>
          <p:cNvSpPr>
            <a:spLocks noGrp="1"/>
          </p:cNvSpPr>
          <p:nvPr>
            <p:ph type="sldNum" sz="quarter" idx="10"/>
          </p:nvPr>
        </p:nvSpPr>
        <p:spPr/>
        <p:txBody>
          <a:bodyPr/>
          <a:lstStyle/>
          <a:p>
            <a:pPr>
              <a:defRPr/>
            </a:pPr>
            <a:fld id="{0B57F575-0100-4CA2-A438-A35681050386}" type="slidenum">
              <a:rPr lang="ko-KR" altLang="en-US" smtClean="0"/>
              <a:pPr>
                <a:defRPr/>
              </a:pPr>
              <a:t>13</a:t>
            </a:fld>
            <a:endParaRPr lang="ko-KR" altLang="en-US" dirty="0"/>
          </a:p>
        </p:txBody>
      </p:sp>
    </p:spTree>
    <p:extLst>
      <p:ext uri="{BB962C8B-B14F-4D97-AF65-F5344CB8AC3E}">
        <p14:creationId xmlns="" xmlns:p14="http://schemas.microsoft.com/office/powerpoint/2010/main" val="248721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6965916-1975-4A64-A29B-74B22D890B86}" type="datetime1">
              <a:rPr lang="ko-KR" altLang="en-US" smtClean="0"/>
              <a:pPr/>
              <a:t>2015-07-27</a:t>
            </a:fld>
            <a:endParaRPr lang="ko-KR" altLang="en-US"/>
          </a:p>
        </p:txBody>
      </p:sp>
      <p:sp>
        <p:nvSpPr>
          <p:cNvPr id="5" name="바닥글 개체 틀 4"/>
          <p:cNvSpPr>
            <a:spLocks noGrp="1"/>
          </p:cNvSpPr>
          <p:nvPr>
            <p:ph type="ftr" sz="quarter" idx="11"/>
          </p:nvPr>
        </p:nvSpPr>
        <p:spPr/>
        <p:txBody>
          <a:bodyPr/>
          <a:lstStyle/>
          <a:p>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마지막 슬라이드">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4828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179512" y="53752"/>
            <a:ext cx="7920880" cy="566936"/>
          </a:xfrm>
        </p:spPr>
        <p:txBody>
          <a:bodyPr>
            <a:noAutofit/>
          </a:bodyPr>
          <a:lstStyle>
            <a:lvl1pPr algn="l">
              <a:defRPr sz="4000"/>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pic>
        <p:nvPicPr>
          <p:cNvPr id="7" name="그림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71286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3_제목 및 내용">
    <p:bg>
      <p:bgPr>
        <a:solidFill>
          <a:schemeClr val="bg1"/>
        </a:solidFill>
        <a:effectLst/>
      </p:bgPr>
    </p:bg>
    <p:spTree>
      <p:nvGrpSpPr>
        <p:cNvPr id="1" name=""/>
        <p:cNvGrpSpPr/>
        <p:nvPr/>
      </p:nvGrpSpPr>
      <p:grpSpPr>
        <a:xfrm>
          <a:off x="0" y="0"/>
          <a:ext cx="0" cy="0"/>
          <a:chOff x="0" y="0"/>
          <a:chExt cx="0" cy="0"/>
        </a:xfrm>
      </p:grpSpPr>
      <p:sp>
        <p:nvSpPr>
          <p:cNvPr id="4" name="텍스트 개체 틀 2"/>
          <p:cNvSpPr>
            <a:spLocks noGrp="1"/>
          </p:cNvSpPr>
          <p:nvPr>
            <p:ph idx="1"/>
          </p:nvPr>
        </p:nvSpPr>
        <p:spPr bwMode="auto">
          <a:xfrm>
            <a:off x="457200" y="1353313"/>
            <a:ext cx="8258175" cy="51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20675" indent="-320675">
              <a:buFont typeface="Wingdings" pitchFamily="2" charset="2"/>
              <a:buChar char="v"/>
              <a:defRPr sz="2000">
                <a:solidFill>
                  <a:srgbClr val="003366"/>
                </a:solidFill>
                <a:latin typeface="+mn-ea"/>
                <a:ea typeface="+mn-ea"/>
                <a:cs typeface="Tahoma" pitchFamily="34" charset="0"/>
              </a:defRPr>
            </a:lvl1pPr>
            <a:lvl2pPr marL="457200" indent="-155575">
              <a:buFont typeface="Wingdings" pitchFamily="2" charset="2"/>
              <a:buChar char="§"/>
              <a:defRPr sz="1600">
                <a:solidFill>
                  <a:srgbClr val="003366"/>
                </a:solidFill>
                <a:latin typeface="+mn-ea"/>
                <a:ea typeface="+mn-ea"/>
                <a:cs typeface="Tahoma" pitchFamily="34" charset="0"/>
              </a:defRPr>
            </a:lvl2pPr>
            <a:lvl3pPr marL="685800" indent="-119063">
              <a:buFont typeface="Arial" pitchFamily="34" charset="0"/>
              <a:buChar char="•"/>
              <a:defRPr sz="1400">
                <a:solidFill>
                  <a:srgbClr val="003366"/>
                </a:solidFill>
                <a:latin typeface="+mn-ea"/>
                <a:ea typeface="+mn-ea"/>
                <a:cs typeface="Tahoma" pitchFamily="34" charset="0"/>
              </a:defRPr>
            </a:lvl3pPr>
            <a:lvl4pPr marL="950913" indent="-146050">
              <a:buFont typeface="맑은 고딕" pitchFamily="50" charset="-127"/>
              <a:buChar char="–"/>
              <a:defRPr sz="1200">
                <a:solidFill>
                  <a:srgbClr val="003366"/>
                </a:solidFill>
                <a:latin typeface="+mn-ea"/>
                <a:ea typeface="+mn-ea"/>
                <a:cs typeface="Tahoma" pitchFamily="34" charset="0"/>
              </a:defRPr>
            </a:lvl4pPr>
            <a:lvl5pPr marL="1162050" indent="-138113">
              <a:buFont typeface="맑은 고딕" pitchFamily="50" charset="-127"/>
              <a:buChar char="»"/>
              <a:defRPr sz="1200">
                <a:solidFill>
                  <a:srgbClr val="003366"/>
                </a:solidFill>
                <a:latin typeface="+mn-ea"/>
                <a:ea typeface="+mn-ea"/>
                <a:cs typeface="Tahoma" pitchFamily="34" charset="0"/>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p>
        </p:txBody>
      </p:sp>
      <p:sp>
        <p:nvSpPr>
          <p:cNvPr id="5" name="날짜 개체 틀 3"/>
          <p:cNvSpPr>
            <a:spLocks noGrp="1"/>
          </p:cNvSpPr>
          <p:nvPr>
            <p:ph type="dt" sz="half" idx="2"/>
          </p:nvPr>
        </p:nvSpPr>
        <p:spPr>
          <a:xfrm>
            <a:off x="80963" y="6572250"/>
            <a:ext cx="2133600" cy="222250"/>
          </a:xfrm>
          <a:prstGeom prst="rect">
            <a:avLst/>
          </a:prstGeom>
        </p:spPr>
        <p:txBody>
          <a:bodyPr vert="horz" lIns="91440" tIns="45720" rIns="91440" bIns="45720" rtlCol="0" anchor="ctr"/>
          <a:lstStyle>
            <a:lvl1pPr algn="l">
              <a:defRPr sz="900" b="0">
                <a:solidFill>
                  <a:prstClr val="black">
                    <a:tint val="75000"/>
                  </a:prstClr>
                </a:solidFill>
                <a:latin typeface="Arial" pitchFamily="34" charset="0"/>
                <a:ea typeface="굴림" pitchFamily="50" charset="-127"/>
                <a:cs typeface="Arial" pitchFamily="34" charset="0"/>
              </a:defRPr>
            </a:lvl1pPr>
          </a:lstStyle>
          <a:p>
            <a:pPr>
              <a:defRPr/>
            </a:pPr>
            <a:fld id="{21F31A52-95A3-4A31-BE0D-4E3E9CF7CF6D}" type="datetime1">
              <a:rPr lang="ko-KR" altLang="en-US" smtClean="0"/>
              <a:pPr>
                <a:defRPr/>
              </a:pPr>
              <a:t>2015-07-27</a:t>
            </a:fld>
            <a:endParaRPr lang="ko-KR" altLang="en-US" dirty="0"/>
          </a:p>
        </p:txBody>
      </p:sp>
      <p:sp>
        <p:nvSpPr>
          <p:cNvPr id="6" name="바닥글 개체 틀 4"/>
          <p:cNvSpPr>
            <a:spLocks noGrp="1"/>
          </p:cNvSpPr>
          <p:nvPr>
            <p:ph type="ftr" sz="quarter" idx="3"/>
          </p:nvPr>
        </p:nvSpPr>
        <p:spPr>
          <a:xfrm>
            <a:off x="3124200" y="6572250"/>
            <a:ext cx="2895600" cy="222250"/>
          </a:xfrm>
          <a:prstGeom prst="rect">
            <a:avLst/>
          </a:prstGeom>
        </p:spPr>
        <p:txBody>
          <a:bodyPr vert="horz" lIns="91440" tIns="45720" rIns="91440" bIns="45720" rtlCol="0" anchor="ctr"/>
          <a:lstStyle>
            <a:lvl1pPr algn="ctr">
              <a:defRPr sz="900">
                <a:solidFill>
                  <a:prstClr val="black">
                    <a:tint val="75000"/>
                  </a:prstClr>
                </a:solidFill>
                <a:latin typeface="Arial" pitchFamily="34" charset="0"/>
                <a:ea typeface="굴림" pitchFamily="50" charset="-127"/>
                <a:cs typeface="Arial" pitchFamily="34" charset="0"/>
              </a:defRPr>
            </a:lvl1pPr>
          </a:lstStyle>
          <a:p>
            <a:pPr>
              <a:defRPr/>
            </a:pPr>
            <a:endParaRPr lang="ko-KR" altLang="en-US"/>
          </a:p>
        </p:txBody>
      </p:sp>
      <p:sp>
        <p:nvSpPr>
          <p:cNvPr id="7" name="슬라이드 번호 개체 틀 5"/>
          <p:cNvSpPr>
            <a:spLocks noGrp="1"/>
          </p:cNvSpPr>
          <p:nvPr>
            <p:ph type="sldNum" sz="quarter" idx="4"/>
          </p:nvPr>
        </p:nvSpPr>
        <p:spPr>
          <a:xfrm>
            <a:off x="8072438" y="6610350"/>
            <a:ext cx="1000125" cy="214313"/>
          </a:xfrm>
          <a:prstGeom prst="rect">
            <a:avLst/>
          </a:prstGeom>
        </p:spPr>
        <p:txBody>
          <a:bodyPr vert="horz" lIns="91440" tIns="45720" rIns="91440" bIns="45720" rtlCol="0" anchor="ctr"/>
          <a:lstStyle>
            <a:lvl1pPr algn="r">
              <a:defRPr sz="900">
                <a:solidFill>
                  <a:prstClr val="black">
                    <a:tint val="75000"/>
                  </a:prstClr>
                </a:solidFill>
                <a:latin typeface="Arial" pitchFamily="34" charset="0"/>
                <a:ea typeface="굴림" pitchFamily="50" charset="-127"/>
                <a:cs typeface="Arial" pitchFamily="34" charset="0"/>
              </a:defRPr>
            </a:lvl1pPr>
          </a:lstStyle>
          <a:p>
            <a:pPr>
              <a:defRPr/>
            </a:pPr>
            <a:fld id="{E8A68818-760D-4622-A3D2-42FEA5D62800}" type="slidenum">
              <a:rPr lang="ko-KR" altLang="en-US"/>
              <a:pPr>
                <a:defRPr/>
              </a:pPr>
              <a:t>‹#›</a:t>
            </a:fld>
            <a:endParaRPr lang="ko-KR" altLang="en-US"/>
          </a:p>
        </p:txBody>
      </p:sp>
      <p:sp>
        <p:nvSpPr>
          <p:cNvPr id="10" name="제목 개체 틀 1"/>
          <p:cNvSpPr>
            <a:spLocks noGrp="1"/>
          </p:cNvSpPr>
          <p:nvPr>
            <p:ph type="title"/>
          </p:nvPr>
        </p:nvSpPr>
        <p:spPr>
          <a:xfrm>
            <a:off x="1714500" y="91440"/>
            <a:ext cx="5572125" cy="725488"/>
          </a:xfrm>
          <a:prstGeom prst="rect">
            <a:avLst/>
          </a:prstGeom>
          <a:ln>
            <a:noFill/>
          </a:ln>
        </p:spPr>
        <p:txBody>
          <a:bodyPr vert="horz" lIns="91440" tIns="45720" rIns="91440" bIns="45720" rtlCol="0" anchor="ctr">
            <a:normAutofit/>
          </a:bodyPr>
          <a:lstStyle>
            <a:lvl1pPr>
              <a:defRPr sz="3200" b="1">
                <a:ln w="0" cap="flat">
                  <a:noFill/>
                  <a:round/>
                  <a:headEnd/>
                  <a:tailEnd/>
                </a:ln>
                <a:solidFill>
                  <a:srgbClr val="003366"/>
                </a:solidFill>
                <a:effectLst>
                  <a:glow rad="101600">
                    <a:srgbClr val="002060">
                      <a:alpha val="40000"/>
                    </a:srgbClr>
                  </a:glow>
                  <a:outerShdw sx="1000" sy="1000" algn="tl" rotWithShape="0">
                    <a:prstClr val="black"/>
                  </a:outerShdw>
                </a:effectLst>
              </a:defRPr>
            </a:lvl1pPr>
          </a:lstStyle>
          <a:p>
            <a:r>
              <a:rPr lang="ko-KR" altLang="en-US" dirty="0" smtClean="0"/>
              <a:t>마스터 제목</a:t>
            </a:r>
            <a:endParaRPr lang="ko-KR" altLang="en-US" dirty="0"/>
          </a:p>
        </p:txBody>
      </p:sp>
      <p:pic>
        <p:nvPicPr>
          <p:cNvPr id="9" name="그림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제목 및 내용">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제목 및 내용">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제목 및 내용">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디자인 작업">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3851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3D0A9-00E4-4481-AD98-E20D4BD21CFD}" type="datetime1">
              <a:rPr lang="ko-KR" altLang="en-US" smtClean="0"/>
              <a:pPr/>
              <a:t>2015-07-27</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10" name="슬라이드 번호 개체 틀 9"/>
          <p:cNvSpPr>
            <a:spLocks noGrp="1"/>
          </p:cNvSpPr>
          <p:nvPr>
            <p:ph type="sldNum" sz="quarter" idx="4"/>
          </p:nvPr>
        </p:nvSpPr>
        <p:spPr>
          <a:xfrm>
            <a:off x="7046912" y="659226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4A2C7-FDC5-4050-B464-42B40C47BC72}"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709" r:id="rId3"/>
    <p:sldLayoutId id="2147483711" r:id="rId4"/>
    <p:sldLayoutId id="2147483716" r:id="rId5"/>
    <p:sldLayoutId id="2147483718" r:id="rId6"/>
    <p:sldLayoutId id="2147483720" r:id="rId7"/>
    <p:sldLayoutId id="2147483721" r:id="rId8"/>
    <p:sldLayoutId id="2147483722" r:id="rId9"/>
    <p:sldLayoutId id="2147483724" r:id="rId10"/>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wmf"/><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jpe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34.gif"/><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gif"/><Relationship Id="rId17" Type="http://schemas.openxmlformats.org/officeDocument/2006/relationships/image" Target="../media/image85.jpeg"/><Relationship Id="rId2" Type="http://schemas.openxmlformats.org/officeDocument/2006/relationships/notesSlide" Target="../notesSlides/notesSlide13.xml"/><Relationship Id="rId16"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gif"/><Relationship Id="rId1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7" name="Picture 4" descr="C:\Users\공유폴더\빛.png"/>
          <p:cNvPicPr>
            <a:picLocks noChangeAspect="1" noChangeArrowheads="1"/>
          </p:cNvPicPr>
          <p:nvPr/>
        </p:nvPicPr>
        <p:blipFill rotWithShape="1">
          <a:blip r:embed="rId4" cstate="print">
            <a:extLst>
              <a:ext uri="{28A0092B-C50C-407E-A947-70E740481C1C}">
                <a14:useLocalDpi xmlns="" xmlns:a14="http://schemas.microsoft.com/office/drawing/2010/main"/>
              </a:ext>
            </a:extLst>
          </a:blip>
          <a:srcRect/>
          <a:stretch/>
        </p:blipFill>
        <p:spPr bwMode="auto">
          <a:xfrm>
            <a:off x="2545837" y="1710747"/>
            <a:ext cx="276876" cy="23095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공유폴더\빛.png"/>
          <p:cNvPicPr>
            <a:picLocks noChangeAspect="1" noChangeArrowheads="1"/>
          </p:cNvPicPr>
          <p:nvPr/>
        </p:nvPicPr>
        <p:blipFill rotWithShape="1">
          <a:blip r:embed="rId4" cstate="print">
            <a:extLst>
              <a:ext uri="{28A0092B-C50C-407E-A947-70E740481C1C}">
                <a14:useLocalDpi xmlns="" xmlns:a14="http://schemas.microsoft.com/office/drawing/2010/main"/>
              </a:ext>
            </a:extLst>
          </a:blip>
          <a:srcRect/>
          <a:stretch/>
        </p:blipFill>
        <p:spPr bwMode="auto">
          <a:xfrm>
            <a:off x="3331231" y="2313756"/>
            <a:ext cx="232657" cy="19406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C:\Users\공유폴더\빛.png"/>
          <p:cNvPicPr>
            <a:picLocks noChangeAspect="1" noChangeArrowheads="1"/>
          </p:cNvPicPr>
          <p:nvPr/>
        </p:nvPicPr>
        <p:blipFill rotWithShape="1">
          <a:blip r:embed="rId5" cstate="print">
            <a:extLst>
              <a:ext uri="{28A0092B-C50C-407E-A947-70E740481C1C}">
                <a14:useLocalDpi xmlns="" xmlns:a14="http://schemas.microsoft.com/office/drawing/2010/main"/>
              </a:ext>
            </a:extLst>
          </a:blip>
          <a:srcRect/>
          <a:stretch/>
        </p:blipFill>
        <p:spPr bwMode="auto">
          <a:xfrm>
            <a:off x="3741952" y="1605430"/>
            <a:ext cx="191062" cy="15937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Users\공유폴더\빛.png"/>
          <p:cNvPicPr>
            <a:picLocks noChangeAspect="1" noChangeArrowheads="1"/>
          </p:cNvPicPr>
          <p:nvPr/>
        </p:nvPicPr>
        <p:blipFill rotWithShape="1">
          <a:blip r:embed="rId4" cstate="print">
            <a:extLst>
              <a:ext uri="{28A0092B-C50C-407E-A947-70E740481C1C}">
                <a14:useLocalDpi xmlns="" xmlns:a14="http://schemas.microsoft.com/office/drawing/2010/main"/>
              </a:ext>
            </a:extLst>
          </a:blip>
          <a:srcRect/>
          <a:stretch/>
        </p:blipFill>
        <p:spPr bwMode="auto">
          <a:xfrm>
            <a:off x="5724128" y="3701374"/>
            <a:ext cx="271763" cy="22668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C:\Users\공유폴더\빛.png"/>
          <p:cNvPicPr>
            <a:picLocks noChangeAspect="1" noChangeArrowheads="1"/>
          </p:cNvPicPr>
          <p:nvPr/>
        </p:nvPicPr>
        <p:blipFill rotWithShape="1">
          <a:blip r:embed="rId6" cstate="print">
            <a:extLst>
              <a:ext uri="{28A0092B-C50C-407E-A947-70E740481C1C}">
                <a14:useLocalDpi xmlns="" xmlns:a14="http://schemas.microsoft.com/office/drawing/2010/main"/>
              </a:ext>
            </a:extLst>
          </a:blip>
          <a:srcRect/>
          <a:stretch/>
        </p:blipFill>
        <p:spPr bwMode="auto">
          <a:xfrm>
            <a:off x="5148064" y="1850505"/>
            <a:ext cx="153818" cy="12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C:\Users\공유폴더\빛.png"/>
          <p:cNvPicPr>
            <a:picLocks noChangeAspect="1" noChangeArrowheads="1"/>
          </p:cNvPicPr>
          <p:nvPr/>
        </p:nvPicPr>
        <p:blipFill rotWithShape="1">
          <a:blip r:embed="rId6" cstate="print">
            <a:extLst>
              <a:ext uri="{28A0092B-C50C-407E-A947-70E740481C1C}">
                <a14:useLocalDpi xmlns="" xmlns:a14="http://schemas.microsoft.com/office/drawing/2010/main"/>
              </a:ext>
            </a:extLst>
          </a:blip>
          <a:srcRect/>
          <a:stretch/>
        </p:blipFill>
        <p:spPr bwMode="auto">
          <a:xfrm>
            <a:off x="5744189" y="1627139"/>
            <a:ext cx="153818" cy="12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C:\Users\공유폴더\빛.png"/>
          <p:cNvPicPr>
            <a:picLocks noChangeAspect="1" noChangeArrowheads="1"/>
          </p:cNvPicPr>
          <p:nvPr/>
        </p:nvPicPr>
        <p:blipFill rotWithShape="1">
          <a:blip r:embed="rId6" cstate="print">
            <a:extLst>
              <a:ext uri="{28A0092B-C50C-407E-A947-70E740481C1C}">
                <a14:useLocalDpi xmlns="" xmlns:a14="http://schemas.microsoft.com/office/drawing/2010/main"/>
              </a:ext>
            </a:extLst>
          </a:blip>
          <a:srcRect/>
          <a:stretch/>
        </p:blipFill>
        <p:spPr bwMode="auto">
          <a:xfrm>
            <a:off x="5436096" y="1654610"/>
            <a:ext cx="153818" cy="12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C:\Users\공유폴더\빛.png"/>
          <p:cNvPicPr>
            <a:picLocks noChangeAspect="1" noChangeArrowheads="1"/>
          </p:cNvPicPr>
          <p:nvPr/>
        </p:nvPicPr>
        <p:blipFill rotWithShape="1">
          <a:blip r:embed="rId7" cstate="print">
            <a:extLst>
              <a:ext uri="{28A0092B-C50C-407E-A947-70E740481C1C}">
                <a14:useLocalDpi xmlns="" xmlns:a14="http://schemas.microsoft.com/office/drawing/2010/main"/>
              </a:ext>
            </a:extLst>
          </a:blip>
          <a:srcRect/>
          <a:stretch/>
        </p:blipFill>
        <p:spPr bwMode="auto">
          <a:xfrm>
            <a:off x="6729140" y="5871294"/>
            <a:ext cx="197518" cy="16475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C:\Users\공유폴더\빛.png"/>
          <p:cNvPicPr>
            <a:picLocks noChangeAspect="1" noChangeArrowheads="1"/>
          </p:cNvPicPr>
          <p:nvPr/>
        </p:nvPicPr>
        <p:blipFill rotWithShape="1">
          <a:blip r:embed="rId8" cstate="print">
            <a:extLst>
              <a:ext uri="{28A0092B-C50C-407E-A947-70E740481C1C}">
                <a14:useLocalDpi xmlns="" xmlns:a14="http://schemas.microsoft.com/office/drawing/2010/main"/>
              </a:ext>
            </a:extLst>
          </a:blip>
          <a:srcRect/>
          <a:stretch/>
        </p:blipFill>
        <p:spPr bwMode="auto">
          <a:xfrm>
            <a:off x="4098948" y="6089044"/>
            <a:ext cx="181921" cy="1517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C:\Users\공유폴더\빛.png"/>
          <p:cNvPicPr>
            <a:picLocks noChangeAspect="1" noChangeArrowheads="1"/>
          </p:cNvPicPr>
          <p:nvPr/>
        </p:nvPicPr>
        <p:blipFill rotWithShape="1">
          <a:blip r:embed="rId9" cstate="print">
            <a:extLst>
              <a:ext uri="{28A0092B-C50C-407E-A947-70E740481C1C}">
                <a14:useLocalDpi xmlns="" xmlns:a14="http://schemas.microsoft.com/office/drawing/2010/main"/>
              </a:ext>
            </a:extLst>
          </a:blip>
          <a:srcRect/>
          <a:stretch/>
        </p:blipFill>
        <p:spPr bwMode="auto">
          <a:xfrm>
            <a:off x="7331602" y="4816066"/>
            <a:ext cx="209761" cy="17496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4" descr="C:\Users\공유폴더\빛.png"/>
          <p:cNvPicPr>
            <a:picLocks noChangeAspect="1" noChangeArrowheads="1"/>
          </p:cNvPicPr>
          <p:nvPr/>
        </p:nvPicPr>
        <p:blipFill rotWithShape="1">
          <a:blip r:embed="rId8" cstate="print">
            <a:extLst>
              <a:ext uri="{28A0092B-C50C-407E-A947-70E740481C1C}">
                <a14:useLocalDpi xmlns="" xmlns:a14="http://schemas.microsoft.com/office/drawing/2010/main"/>
              </a:ext>
            </a:extLst>
          </a:blip>
          <a:srcRect/>
          <a:stretch/>
        </p:blipFill>
        <p:spPr bwMode="auto">
          <a:xfrm>
            <a:off x="970306" y="5416571"/>
            <a:ext cx="181921" cy="151747"/>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그림 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851269" y="369201"/>
            <a:ext cx="1189500" cy="389351"/>
          </a:xfrm>
          <a:prstGeom prst="rect">
            <a:avLst/>
          </a:prstGeom>
        </p:spPr>
      </p:pic>
      <p:sp>
        <p:nvSpPr>
          <p:cNvPr id="20" name="TextBox 9"/>
          <p:cNvSpPr txBox="1">
            <a:spLocks noChangeArrowheads="1"/>
          </p:cNvSpPr>
          <p:nvPr/>
        </p:nvSpPr>
        <p:spPr bwMode="auto">
          <a:xfrm>
            <a:off x="2214546" y="4531186"/>
            <a:ext cx="4937124" cy="553998"/>
          </a:xfrm>
          <a:prstGeom prst="rect">
            <a:avLst/>
          </a:prstGeom>
          <a:noFill/>
          <a:ln w="9525">
            <a:noFill/>
            <a:miter lim="800000"/>
            <a:headEnd/>
            <a:tailEnd/>
          </a:ln>
        </p:spPr>
        <p:txBody>
          <a:bodyPr wrap="square">
            <a:spAutoFit/>
          </a:bodyPr>
          <a:lstStyle/>
          <a:p>
            <a:pPr algn="ctr"/>
            <a:r>
              <a:rPr lang="en-US" altLang="ko-KR" sz="2000" b="1" i="1" dirty="0" smtClean="0">
                <a:ln w="1905"/>
                <a:solidFill>
                  <a:schemeClr val="bg1"/>
                </a:solidFill>
                <a:effectLst>
                  <a:innerShdw blurRad="69850" dist="43180" dir="5400000">
                    <a:srgbClr val="000000">
                      <a:alpha val="65000"/>
                    </a:srgbClr>
                  </a:innerShdw>
                </a:effectLst>
                <a:latin typeface="Arial" pitchFamily="34" charset="0"/>
                <a:ea typeface="Cre고딕 B" pitchFamily="18" charset="-127"/>
              </a:rPr>
              <a:t>Sung-Rae Chung</a:t>
            </a:r>
          </a:p>
          <a:p>
            <a:pPr algn="ctr"/>
            <a:endParaRPr lang="en-US" altLang="ko-KR" sz="1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Cre고딕 B" pitchFamily="18" charset="-127"/>
            </a:endParaRPr>
          </a:p>
        </p:txBody>
      </p:sp>
      <p:sp>
        <p:nvSpPr>
          <p:cNvPr id="21" name="TextBox 10"/>
          <p:cNvSpPr txBox="1">
            <a:spLocks noChangeArrowheads="1"/>
          </p:cNvSpPr>
          <p:nvPr/>
        </p:nvSpPr>
        <p:spPr bwMode="auto">
          <a:xfrm>
            <a:off x="1832050" y="5046712"/>
            <a:ext cx="5557740" cy="1015663"/>
          </a:xfrm>
          <a:prstGeom prst="rect">
            <a:avLst/>
          </a:prstGeom>
          <a:noFill/>
          <a:ln w="9525">
            <a:noFill/>
            <a:miter lim="800000"/>
            <a:headEnd/>
            <a:tailEnd/>
          </a:ln>
        </p:spPr>
        <p:txBody>
          <a:bodyPr wrap="square">
            <a:spAutoFit/>
          </a:bodyPr>
          <a:lstStyle/>
          <a:p>
            <a:pPr algn="ctr"/>
            <a:r>
              <a:rPr lang="en-US" altLang="ko-KR" sz="20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Cre고딕 B" pitchFamily="18" charset="-127"/>
              </a:rPr>
              <a:t>National </a:t>
            </a:r>
            <a:r>
              <a:rPr lang="en-US" altLang="ko-KR" sz="20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Cre고딕 B" pitchFamily="18" charset="-127"/>
              </a:rPr>
              <a:t>Meteorological Satellite </a:t>
            </a:r>
            <a:r>
              <a:rPr lang="en-US" altLang="ko-KR" sz="20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Cre고딕 B" pitchFamily="18" charset="-127"/>
              </a:rPr>
              <a:t>Center</a:t>
            </a:r>
          </a:p>
          <a:p>
            <a:pPr algn="ctr"/>
            <a:r>
              <a:rPr lang="en-US" altLang="ko-KR" sz="20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Cre고딕 B" pitchFamily="18" charset="-127"/>
              </a:rPr>
              <a:t>Korea Meteorological Administration</a:t>
            </a:r>
          </a:p>
          <a:p>
            <a:pPr algn="ctr"/>
            <a:r>
              <a:rPr lang="en-US" altLang="ko-KR" sz="20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Cre고딕 B" pitchFamily="18" charset="-127"/>
              </a:rPr>
              <a:t>csr@korea.kr</a:t>
            </a:r>
          </a:p>
        </p:txBody>
      </p:sp>
      <p:sp>
        <p:nvSpPr>
          <p:cNvPr id="22" name="TextBox 11"/>
          <p:cNvSpPr txBox="1">
            <a:spLocks noChangeArrowheads="1"/>
          </p:cNvSpPr>
          <p:nvPr/>
        </p:nvSpPr>
        <p:spPr bwMode="auto">
          <a:xfrm>
            <a:off x="215516" y="1457489"/>
            <a:ext cx="8712968" cy="1323439"/>
          </a:xfrm>
          <a:prstGeom prst="rect">
            <a:avLst/>
          </a:prstGeom>
          <a:noFill/>
          <a:ln w="9525">
            <a:noFill/>
            <a:miter lim="800000"/>
            <a:headEnd/>
            <a:tailEnd/>
          </a:ln>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ko-KR" sz="4000" b="1" i="1" dirty="0" smtClean="0">
                <a:ln w="50800"/>
                <a:solidFill>
                  <a:schemeClr val="bg1">
                    <a:shade val="50000"/>
                  </a:schemeClr>
                </a:solidFill>
                <a:latin typeface="Arial" pitchFamily="34" charset="0"/>
                <a:ea typeface="맑은 고딕" pitchFamily="50" charset="-127"/>
              </a:rPr>
              <a:t>Development of Geo-KOMPSAT-2A and its meteorological products</a:t>
            </a:r>
            <a:endParaRPr lang="en-US" altLang="ko-KR" sz="4000" b="1" i="1" dirty="0">
              <a:ln w="50800"/>
              <a:solidFill>
                <a:schemeClr val="bg1">
                  <a:shade val="50000"/>
                </a:schemeClr>
              </a:solidFill>
              <a:latin typeface="Arial" pitchFamily="34" charset="0"/>
              <a:ea typeface="맑은 고딕" pitchFamily="50" charset="-127"/>
            </a:endParaRPr>
          </a:p>
        </p:txBody>
      </p:sp>
      <p:sp>
        <p:nvSpPr>
          <p:cNvPr id="23" name="Rectangle 9"/>
          <p:cNvSpPr>
            <a:spLocks noChangeArrowheads="1"/>
          </p:cNvSpPr>
          <p:nvPr/>
        </p:nvSpPr>
        <p:spPr bwMode="auto">
          <a:xfrm>
            <a:off x="50800" y="59323"/>
            <a:ext cx="3694729"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en-US" altLang="ko-KR" sz="16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Cre고딕 B" pitchFamily="18" charset="-127"/>
              </a:rPr>
              <a:t>Science Week 2015 (July 28, 2015) </a:t>
            </a:r>
            <a:endParaRPr lang="en-US" altLang="ko-KR" sz="1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charset="0"/>
              <a:ea typeface="Cre고딕 B" pitchFamily="18" charset="-127"/>
            </a:endParaRPr>
          </a:p>
        </p:txBody>
      </p:sp>
    </p:spTree>
    <p:extLst>
      <p:ext uri="{BB962C8B-B14F-4D97-AF65-F5344CB8AC3E}">
        <p14:creationId xmlns="" xmlns:p14="http://schemas.microsoft.com/office/powerpoint/2010/main" val="1612877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250"/>
                                  </p:stCondLst>
                                  <p:childTnLst>
                                    <p:animScale>
                                      <p:cBhvr>
                                        <p:cTn id="9" dur="750" fill="hold"/>
                                        <p:tgtEl>
                                          <p:spTgt spid="7"/>
                                        </p:tgtEl>
                                      </p:cBhvr>
                                      <p:by x="300000" y="300000"/>
                                    </p:animScale>
                                  </p:childTnLst>
                                </p:cTn>
                              </p:par>
                              <p:par>
                                <p:cTn id="10" presetID="10" presetClass="exit" presetSubtype="0" fill="hold" nodeType="withEffect">
                                  <p:stCondLst>
                                    <p:cond delay="250"/>
                                  </p:stCondLst>
                                  <p:childTnLst>
                                    <p:animEffect transition="out" filter="fade">
                                      <p:cBhvr>
                                        <p:cTn id="11" dur="750"/>
                                        <p:tgtEl>
                                          <p:spTgt spid="7"/>
                                        </p:tgtEl>
                                      </p:cBhvr>
                                    </p:animEffect>
                                    <p:set>
                                      <p:cBhvr>
                                        <p:cTn id="12" dur="1" fill="hold">
                                          <p:stCondLst>
                                            <p:cond delay="749"/>
                                          </p:stCondLst>
                                        </p:cTn>
                                        <p:tgtEl>
                                          <p:spTgt spid="7"/>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6" presetClass="emph" presetSubtype="0" fill="hold" nodeType="withEffect">
                                  <p:stCondLst>
                                    <p:cond delay="750"/>
                                  </p:stCondLst>
                                  <p:childTnLst>
                                    <p:animScale>
                                      <p:cBhvr>
                                        <p:cTn id="17" dur="750" fill="hold"/>
                                        <p:tgtEl>
                                          <p:spTgt spid="8"/>
                                        </p:tgtEl>
                                      </p:cBhvr>
                                      <p:by x="300000" y="300000"/>
                                    </p:animScale>
                                  </p:childTnLst>
                                </p:cTn>
                              </p:par>
                              <p:par>
                                <p:cTn id="18" presetID="10" presetClass="exit" presetSubtype="0" fill="hold" nodeType="withEffect">
                                  <p:stCondLst>
                                    <p:cond delay="750"/>
                                  </p:stCondLst>
                                  <p:childTnLst>
                                    <p:animEffect transition="out" filter="fade">
                                      <p:cBhvr>
                                        <p:cTn id="19" dur="750"/>
                                        <p:tgtEl>
                                          <p:spTgt spid="8"/>
                                        </p:tgtEl>
                                      </p:cBhvr>
                                    </p:animEffect>
                                    <p:set>
                                      <p:cBhvr>
                                        <p:cTn id="20" dur="1" fill="hold">
                                          <p:stCondLst>
                                            <p:cond delay="749"/>
                                          </p:stCondLst>
                                        </p:cTn>
                                        <p:tgtEl>
                                          <p:spTgt spid="8"/>
                                        </p:tgtEl>
                                        <p:attrNameLst>
                                          <p:attrName>style.visibility</p:attrName>
                                        </p:attrNameLst>
                                      </p:cBhvr>
                                      <p:to>
                                        <p:strVal val="hidden"/>
                                      </p:to>
                                    </p:set>
                                  </p:childTnLst>
                                </p:cTn>
                              </p:par>
                              <p:par>
                                <p:cTn id="21" presetID="10" presetClass="entr" presetSubtype="0" fill="hold" nodeType="with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fill="hold" nodeType="withEffect">
                                  <p:stCondLst>
                                    <p:cond delay="500"/>
                                  </p:stCondLst>
                                  <p:childTnLst>
                                    <p:animScale>
                                      <p:cBhvr>
                                        <p:cTn id="25" dur="750" fill="hold"/>
                                        <p:tgtEl>
                                          <p:spTgt spid="9"/>
                                        </p:tgtEl>
                                      </p:cBhvr>
                                      <p:by x="300000" y="300000"/>
                                    </p:animScale>
                                  </p:childTnLst>
                                </p:cTn>
                              </p:par>
                              <p:par>
                                <p:cTn id="26" presetID="10" presetClass="exit" presetSubtype="0" fill="hold" nodeType="withEffect">
                                  <p:stCondLst>
                                    <p:cond delay="500"/>
                                  </p:stCondLst>
                                  <p:childTnLst>
                                    <p:animEffect transition="out" filter="fade">
                                      <p:cBhvr>
                                        <p:cTn id="27" dur="750"/>
                                        <p:tgtEl>
                                          <p:spTgt spid="9"/>
                                        </p:tgtEl>
                                      </p:cBhvr>
                                    </p:animEffect>
                                    <p:set>
                                      <p:cBhvr>
                                        <p:cTn id="28" dur="1" fill="hold">
                                          <p:stCondLst>
                                            <p:cond delay="749"/>
                                          </p:stCondLst>
                                        </p:cTn>
                                        <p:tgtEl>
                                          <p:spTgt spid="9"/>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6" presetClass="emph" presetSubtype="0" fill="hold" nodeType="withEffect">
                                  <p:stCondLst>
                                    <p:cond delay="750"/>
                                  </p:stCondLst>
                                  <p:childTnLst>
                                    <p:animScale>
                                      <p:cBhvr>
                                        <p:cTn id="33" dur="750" fill="hold"/>
                                        <p:tgtEl>
                                          <p:spTgt spid="10"/>
                                        </p:tgtEl>
                                      </p:cBhvr>
                                      <p:by x="300000" y="300000"/>
                                    </p:animScale>
                                  </p:childTnLst>
                                </p:cTn>
                              </p:par>
                              <p:par>
                                <p:cTn id="34" presetID="10" presetClass="exit" presetSubtype="0" fill="hold" nodeType="withEffect">
                                  <p:stCondLst>
                                    <p:cond delay="750"/>
                                  </p:stCondLst>
                                  <p:childTnLst>
                                    <p:animEffect transition="out" filter="fade">
                                      <p:cBhvr>
                                        <p:cTn id="35" dur="750"/>
                                        <p:tgtEl>
                                          <p:spTgt spid="10"/>
                                        </p:tgtEl>
                                      </p:cBhvr>
                                    </p:animEffect>
                                    <p:set>
                                      <p:cBhvr>
                                        <p:cTn id="36" dur="1" fill="hold">
                                          <p:stCondLst>
                                            <p:cond delay="749"/>
                                          </p:stCondLst>
                                        </p:cTn>
                                        <p:tgtEl>
                                          <p:spTgt spid="1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6" presetClass="emph" presetSubtype="0" fill="hold" nodeType="withEffect">
                                  <p:stCondLst>
                                    <p:cond delay="250"/>
                                  </p:stCondLst>
                                  <p:childTnLst>
                                    <p:animScale>
                                      <p:cBhvr>
                                        <p:cTn id="41" dur="750" fill="hold"/>
                                        <p:tgtEl>
                                          <p:spTgt spid="11"/>
                                        </p:tgtEl>
                                      </p:cBhvr>
                                      <p:by x="300000" y="300000"/>
                                    </p:animScale>
                                  </p:childTnLst>
                                </p:cTn>
                              </p:par>
                              <p:par>
                                <p:cTn id="42" presetID="10" presetClass="exit" presetSubtype="0" fill="hold" nodeType="withEffect">
                                  <p:stCondLst>
                                    <p:cond delay="250"/>
                                  </p:stCondLst>
                                  <p:childTnLst>
                                    <p:animEffect transition="out" filter="fade">
                                      <p:cBhvr>
                                        <p:cTn id="43" dur="750"/>
                                        <p:tgtEl>
                                          <p:spTgt spid="11"/>
                                        </p:tgtEl>
                                      </p:cBhvr>
                                    </p:animEffect>
                                    <p:set>
                                      <p:cBhvr>
                                        <p:cTn id="44" dur="1" fill="hold">
                                          <p:stCondLst>
                                            <p:cond delay="749"/>
                                          </p:stCondLst>
                                        </p:cTn>
                                        <p:tgtEl>
                                          <p:spTgt spid="11"/>
                                        </p:tgtEl>
                                        <p:attrNameLst>
                                          <p:attrName>style.visibility</p:attrName>
                                        </p:attrNameLst>
                                      </p:cBhvr>
                                      <p:to>
                                        <p:strVal val="hidden"/>
                                      </p:to>
                                    </p:set>
                                  </p:childTnLst>
                                </p:cTn>
                              </p:par>
                              <p:par>
                                <p:cTn id="45" presetID="10" presetClass="entr" presetSubtype="0" fill="hold" nodeType="with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6" presetClass="emph" presetSubtype="0" fill="hold" nodeType="withEffect">
                                  <p:stCondLst>
                                    <p:cond delay="500"/>
                                  </p:stCondLst>
                                  <p:childTnLst>
                                    <p:animScale>
                                      <p:cBhvr>
                                        <p:cTn id="49" dur="750" fill="hold"/>
                                        <p:tgtEl>
                                          <p:spTgt spid="12"/>
                                        </p:tgtEl>
                                      </p:cBhvr>
                                      <p:by x="300000" y="300000"/>
                                    </p:animScale>
                                  </p:childTnLst>
                                </p:cTn>
                              </p:par>
                              <p:par>
                                <p:cTn id="50" presetID="10" presetClass="exit" presetSubtype="0" fill="hold" nodeType="withEffect">
                                  <p:stCondLst>
                                    <p:cond delay="500"/>
                                  </p:stCondLst>
                                  <p:childTnLst>
                                    <p:animEffect transition="out" filter="fade">
                                      <p:cBhvr>
                                        <p:cTn id="51" dur="750"/>
                                        <p:tgtEl>
                                          <p:spTgt spid="12"/>
                                        </p:tgtEl>
                                      </p:cBhvr>
                                    </p:animEffect>
                                    <p:set>
                                      <p:cBhvr>
                                        <p:cTn id="52" dur="1" fill="hold">
                                          <p:stCondLst>
                                            <p:cond delay="749"/>
                                          </p:stCondLst>
                                        </p:cTn>
                                        <p:tgtEl>
                                          <p:spTgt spid="12"/>
                                        </p:tgtEl>
                                        <p:attrNameLst>
                                          <p:attrName>style.visibility</p:attrName>
                                        </p:attrNameLst>
                                      </p:cBhvr>
                                      <p:to>
                                        <p:strVal val="hidden"/>
                                      </p:to>
                                    </p:set>
                                  </p:childTnLst>
                                </p:cTn>
                              </p:par>
                              <p:par>
                                <p:cTn id="53" presetID="10" presetClass="entr" presetSubtype="0" fill="hold" nodeType="withEffect">
                                  <p:stCondLst>
                                    <p:cond delay="7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6" presetClass="emph" presetSubtype="0" fill="hold" nodeType="withEffect">
                                  <p:stCondLst>
                                    <p:cond delay="1000"/>
                                  </p:stCondLst>
                                  <p:childTnLst>
                                    <p:animScale>
                                      <p:cBhvr>
                                        <p:cTn id="57" dur="750" fill="hold"/>
                                        <p:tgtEl>
                                          <p:spTgt spid="13"/>
                                        </p:tgtEl>
                                      </p:cBhvr>
                                      <p:by x="300000" y="300000"/>
                                    </p:animScale>
                                  </p:childTnLst>
                                </p:cTn>
                              </p:par>
                              <p:par>
                                <p:cTn id="58" presetID="10" presetClass="exit" presetSubtype="0" fill="hold" nodeType="withEffect">
                                  <p:stCondLst>
                                    <p:cond delay="1000"/>
                                  </p:stCondLst>
                                  <p:childTnLst>
                                    <p:animEffect transition="out" filter="fade">
                                      <p:cBhvr>
                                        <p:cTn id="59" dur="750"/>
                                        <p:tgtEl>
                                          <p:spTgt spid="13"/>
                                        </p:tgtEl>
                                      </p:cBhvr>
                                    </p:animEffect>
                                    <p:set>
                                      <p:cBhvr>
                                        <p:cTn id="60" dur="1" fill="hold">
                                          <p:stCondLst>
                                            <p:cond delay="749"/>
                                          </p:stCondLst>
                                        </p:cTn>
                                        <p:tgtEl>
                                          <p:spTgt spid="13"/>
                                        </p:tgtEl>
                                        <p:attrNameLst>
                                          <p:attrName>style.visibility</p:attrName>
                                        </p:attrNameLst>
                                      </p:cBhvr>
                                      <p:to>
                                        <p:strVal val="hidden"/>
                                      </p:to>
                                    </p:set>
                                  </p:childTnLst>
                                </p:cTn>
                              </p:par>
                              <p:par>
                                <p:cTn id="61" presetID="10" presetClass="entr" presetSubtype="0" fill="hold" nodeType="withEffect">
                                  <p:stCondLst>
                                    <p:cond delay="75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6" presetClass="emph" presetSubtype="0" fill="hold" nodeType="withEffect">
                                  <p:stCondLst>
                                    <p:cond delay="1000"/>
                                  </p:stCondLst>
                                  <p:childTnLst>
                                    <p:animScale>
                                      <p:cBhvr>
                                        <p:cTn id="65" dur="750" fill="hold"/>
                                        <p:tgtEl>
                                          <p:spTgt spid="14"/>
                                        </p:tgtEl>
                                      </p:cBhvr>
                                      <p:by x="300000" y="300000"/>
                                    </p:animScale>
                                  </p:childTnLst>
                                </p:cTn>
                              </p:par>
                              <p:par>
                                <p:cTn id="66" presetID="10" presetClass="exit" presetSubtype="0" fill="hold" nodeType="withEffect">
                                  <p:stCondLst>
                                    <p:cond delay="1000"/>
                                  </p:stCondLst>
                                  <p:childTnLst>
                                    <p:animEffect transition="out" filter="fade">
                                      <p:cBhvr>
                                        <p:cTn id="67" dur="750"/>
                                        <p:tgtEl>
                                          <p:spTgt spid="14"/>
                                        </p:tgtEl>
                                      </p:cBhvr>
                                    </p:animEffect>
                                    <p:set>
                                      <p:cBhvr>
                                        <p:cTn id="68" dur="1" fill="hold">
                                          <p:stCondLst>
                                            <p:cond delay="749"/>
                                          </p:stCondLst>
                                        </p:cTn>
                                        <p:tgtEl>
                                          <p:spTgt spid="14"/>
                                        </p:tgtEl>
                                        <p:attrNameLst>
                                          <p:attrName>style.visibility</p:attrName>
                                        </p:attrNameLst>
                                      </p:cBhvr>
                                      <p:to>
                                        <p:strVal val="hidden"/>
                                      </p:to>
                                    </p:set>
                                  </p:childTnLst>
                                </p:cTn>
                              </p:par>
                              <p:par>
                                <p:cTn id="69" presetID="10" presetClass="entr" presetSubtype="0" fill="hold" nodeType="withEffect">
                                  <p:stCondLst>
                                    <p:cond delay="25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6" presetClass="emph" presetSubtype="0" fill="hold" nodeType="withEffect">
                                  <p:stCondLst>
                                    <p:cond delay="500"/>
                                  </p:stCondLst>
                                  <p:childTnLst>
                                    <p:animScale>
                                      <p:cBhvr>
                                        <p:cTn id="73" dur="750" fill="hold"/>
                                        <p:tgtEl>
                                          <p:spTgt spid="15"/>
                                        </p:tgtEl>
                                      </p:cBhvr>
                                      <p:by x="300000" y="300000"/>
                                    </p:animScale>
                                  </p:childTnLst>
                                </p:cTn>
                              </p:par>
                              <p:par>
                                <p:cTn id="74" presetID="10" presetClass="exit" presetSubtype="0" fill="hold" nodeType="withEffect">
                                  <p:stCondLst>
                                    <p:cond delay="500"/>
                                  </p:stCondLst>
                                  <p:childTnLst>
                                    <p:animEffect transition="out" filter="fade">
                                      <p:cBhvr>
                                        <p:cTn id="75" dur="750"/>
                                        <p:tgtEl>
                                          <p:spTgt spid="15"/>
                                        </p:tgtEl>
                                      </p:cBhvr>
                                    </p:animEffect>
                                    <p:set>
                                      <p:cBhvr>
                                        <p:cTn id="76" dur="1" fill="hold">
                                          <p:stCondLst>
                                            <p:cond delay="749"/>
                                          </p:stCondLst>
                                        </p:cTn>
                                        <p:tgtEl>
                                          <p:spTgt spid="15"/>
                                        </p:tgtEl>
                                        <p:attrNameLst>
                                          <p:attrName>style.visibility</p:attrName>
                                        </p:attrNameLst>
                                      </p:cBhvr>
                                      <p:to>
                                        <p:strVal val="hidden"/>
                                      </p:to>
                                    </p:set>
                                  </p:childTnLst>
                                </p:cTn>
                              </p:par>
                              <p:par>
                                <p:cTn id="77" presetID="10" presetClass="entr" presetSubtype="0" fill="hold" nodeType="withEffect">
                                  <p:stCondLst>
                                    <p:cond delay="125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6" presetClass="emph" presetSubtype="0" fill="hold" nodeType="withEffect">
                                  <p:stCondLst>
                                    <p:cond delay="1500"/>
                                  </p:stCondLst>
                                  <p:childTnLst>
                                    <p:animScale>
                                      <p:cBhvr>
                                        <p:cTn id="81" dur="750" fill="hold"/>
                                        <p:tgtEl>
                                          <p:spTgt spid="16"/>
                                        </p:tgtEl>
                                      </p:cBhvr>
                                      <p:by x="300000" y="300000"/>
                                    </p:animScale>
                                  </p:childTnLst>
                                </p:cTn>
                              </p:par>
                              <p:par>
                                <p:cTn id="82" presetID="10" presetClass="exit" presetSubtype="0" fill="hold" nodeType="withEffect">
                                  <p:stCondLst>
                                    <p:cond delay="1500"/>
                                  </p:stCondLst>
                                  <p:childTnLst>
                                    <p:animEffect transition="out" filter="fade">
                                      <p:cBhvr>
                                        <p:cTn id="83" dur="750"/>
                                        <p:tgtEl>
                                          <p:spTgt spid="16"/>
                                        </p:tgtEl>
                                      </p:cBhvr>
                                    </p:animEffect>
                                    <p:set>
                                      <p:cBhvr>
                                        <p:cTn id="84" dur="1" fill="hold">
                                          <p:stCondLst>
                                            <p:cond delay="7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6" presetClass="emph" presetSubtype="0" fill="hold" nodeType="withEffect">
                                  <p:stCondLst>
                                    <p:cond delay="250"/>
                                  </p:stCondLst>
                                  <p:childTnLst>
                                    <p:animScale>
                                      <p:cBhvr>
                                        <p:cTn id="89" dur="750" fill="hold"/>
                                        <p:tgtEl>
                                          <p:spTgt spid="17"/>
                                        </p:tgtEl>
                                      </p:cBhvr>
                                      <p:by x="300000" y="300000"/>
                                    </p:animScale>
                                  </p:childTnLst>
                                </p:cTn>
                              </p:par>
                              <p:par>
                                <p:cTn id="90" presetID="10" presetClass="exit" presetSubtype="0" fill="hold" nodeType="withEffect">
                                  <p:stCondLst>
                                    <p:cond delay="250"/>
                                  </p:stCondLst>
                                  <p:childTnLst>
                                    <p:animEffect transition="out" filter="fade">
                                      <p:cBhvr>
                                        <p:cTn id="91" dur="750"/>
                                        <p:tgtEl>
                                          <p:spTgt spid="17"/>
                                        </p:tgtEl>
                                      </p:cBhvr>
                                    </p:animEffect>
                                    <p:set>
                                      <p:cBhvr>
                                        <p:cTn id="92" dur="1" fill="hold">
                                          <p:stCondLst>
                                            <p:cond delay="7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0669" t="13412" r="10840" b="1239"/>
          <a:stretch>
            <a:fillRect/>
          </a:stretch>
        </p:blipFill>
        <p:spPr bwMode="auto">
          <a:xfrm>
            <a:off x="492747" y="1124744"/>
            <a:ext cx="8158507" cy="5544616"/>
          </a:xfrm>
          <a:prstGeom prst="rect">
            <a:avLst/>
          </a:prstGeom>
          <a:noFill/>
          <a:ln w="9525">
            <a:noFill/>
            <a:miter lim="800000"/>
            <a:headEnd/>
            <a:tailEnd/>
          </a:ln>
        </p:spPr>
      </p:pic>
      <p:sp>
        <p:nvSpPr>
          <p:cNvPr id="3" name="Rectangle 2"/>
          <p:cNvSpPr>
            <a:spLocks/>
          </p:cNvSpPr>
          <p:nvPr/>
        </p:nvSpPr>
        <p:spPr bwMode="auto">
          <a:xfrm>
            <a:off x="111600" y="190800"/>
            <a:ext cx="7848873" cy="420624"/>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COMS MI vs. GEO-KOMPSAT-2A AMI</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4"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lgn="ct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lgn="ctr">
                <a:defRPr/>
              </a:pPr>
              <a:t>10</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직사각형 111"/>
          <p:cNvSpPr/>
          <p:nvPr/>
        </p:nvSpPr>
        <p:spPr>
          <a:xfrm>
            <a:off x="0" y="692696"/>
            <a:ext cx="9144000" cy="6165304"/>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11</a:t>
            </a:fld>
            <a:endParaRPr lang="en-US" altLang="ko-KR" sz="1000" b="1" dirty="0">
              <a:ln w="11430"/>
              <a:solidFill>
                <a:schemeClr val="bg1"/>
              </a:solidFill>
              <a:ea typeface="AuctionGothic Medium" pitchFamily="2" charset="-127"/>
              <a:cs typeface="Arial" pitchFamily="34" charset="0"/>
            </a:endParaRPr>
          </a:p>
        </p:txBody>
      </p:sp>
      <p:grpSp>
        <p:nvGrpSpPr>
          <p:cNvPr id="115" name="그룹 114"/>
          <p:cNvGrpSpPr/>
          <p:nvPr/>
        </p:nvGrpSpPr>
        <p:grpSpPr>
          <a:xfrm>
            <a:off x="129667" y="948789"/>
            <a:ext cx="8690805" cy="5841504"/>
            <a:chOff x="129667" y="948789"/>
            <a:chExt cx="8690805" cy="5841504"/>
          </a:xfrm>
        </p:grpSpPr>
        <p:sp>
          <p:nvSpPr>
            <p:cNvPr id="116" name="AutoShape 7"/>
            <p:cNvSpPr>
              <a:spLocks noChangeArrowheads="1"/>
            </p:cNvSpPr>
            <p:nvPr/>
          </p:nvSpPr>
          <p:spPr bwMode="auto">
            <a:xfrm rot="16200000">
              <a:off x="4320854" y="-456109"/>
              <a:ext cx="639713" cy="6406866"/>
            </a:xfrm>
            <a:prstGeom prst="downArrow">
              <a:avLst>
                <a:gd name="adj1" fmla="val 71008"/>
                <a:gd name="adj2" fmla="val 96976"/>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17" name="Text Box 30"/>
            <p:cNvSpPr txBox="1">
              <a:spLocks noChangeArrowheads="1"/>
            </p:cNvSpPr>
            <p:nvPr/>
          </p:nvSpPr>
          <p:spPr bwMode="auto">
            <a:xfrm>
              <a:off x="5964961" y="2560575"/>
              <a:ext cx="841866" cy="369332"/>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itchFamily="34" charset="0"/>
                  <a:ea typeface="HY헤드라인M" pitchFamily="18" charset="-127"/>
                  <a:cs typeface="Arial" pitchFamily="34" charset="0"/>
                </a:rPr>
                <a:t>2018</a:t>
              </a:r>
              <a:endParaRPr kumimoji="0" lang="en-US" altLang="ko-KR" sz="18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itchFamily="34" charset="0"/>
                <a:ea typeface="HY헤드라인M" pitchFamily="18" charset="-127"/>
                <a:cs typeface="Arial" pitchFamily="34" charset="0"/>
              </a:endParaRPr>
            </a:p>
          </p:txBody>
        </p:sp>
        <p:sp>
          <p:nvSpPr>
            <p:cNvPr id="118" name="Line 26"/>
            <p:cNvSpPr>
              <a:spLocks noChangeShapeType="1"/>
            </p:cNvSpPr>
            <p:nvPr/>
          </p:nvSpPr>
          <p:spPr bwMode="auto">
            <a:xfrm rot="5400000" flipH="1" flipV="1">
              <a:off x="3076499" y="2747324"/>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19" name="Line 26"/>
            <p:cNvSpPr>
              <a:spLocks noChangeShapeType="1"/>
            </p:cNvSpPr>
            <p:nvPr/>
          </p:nvSpPr>
          <p:spPr bwMode="auto">
            <a:xfrm rot="5400000" flipH="1" flipV="1">
              <a:off x="4848837" y="2750934"/>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20" name="Line 26"/>
            <p:cNvSpPr>
              <a:spLocks noChangeShapeType="1"/>
            </p:cNvSpPr>
            <p:nvPr/>
          </p:nvSpPr>
          <p:spPr bwMode="auto">
            <a:xfrm rot="5400000" flipH="1" flipV="1">
              <a:off x="3996412" y="2750934"/>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21" name="Line 26"/>
            <p:cNvSpPr>
              <a:spLocks noChangeShapeType="1"/>
            </p:cNvSpPr>
            <p:nvPr/>
          </p:nvSpPr>
          <p:spPr bwMode="auto">
            <a:xfrm rot="5400000" flipH="1" flipV="1">
              <a:off x="6577029" y="2750934"/>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22" name="Line 26"/>
            <p:cNvSpPr>
              <a:spLocks noChangeShapeType="1"/>
            </p:cNvSpPr>
            <p:nvPr/>
          </p:nvSpPr>
          <p:spPr bwMode="auto">
            <a:xfrm rot="5400000" flipH="1" flipV="1">
              <a:off x="5712933" y="2750934"/>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23" name="Text Box 33"/>
            <p:cNvSpPr txBox="1">
              <a:spLocks noChangeArrowheads="1"/>
            </p:cNvSpPr>
            <p:nvPr/>
          </p:nvSpPr>
          <p:spPr bwMode="auto">
            <a:xfrm>
              <a:off x="2508577" y="2620366"/>
              <a:ext cx="784544" cy="25391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rPr>
                <a:t>2014</a:t>
              </a:r>
              <a:endParaRPr kumimoji="0" lang="en-US" altLang="ko-KR" sz="1050" b="0"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sp>
          <p:nvSpPr>
            <p:cNvPr id="124" name="Text Box 33"/>
            <p:cNvSpPr txBox="1">
              <a:spLocks noChangeArrowheads="1"/>
            </p:cNvSpPr>
            <p:nvPr/>
          </p:nvSpPr>
          <p:spPr bwMode="auto">
            <a:xfrm>
              <a:off x="3372673" y="2623992"/>
              <a:ext cx="864096" cy="25391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rPr>
                <a:t>2015</a:t>
              </a:r>
              <a:endParaRPr kumimoji="0" lang="en-US" altLang="ko-KR" sz="1050" b="0"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sp>
          <p:nvSpPr>
            <p:cNvPr id="125" name="Text Box 33"/>
            <p:cNvSpPr txBox="1">
              <a:spLocks noChangeArrowheads="1"/>
            </p:cNvSpPr>
            <p:nvPr/>
          </p:nvSpPr>
          <p:spPr bwMode="auto">
            <a:xfrm>
              <a:off x="4237975" y="2623976"/>
              <a:ext cx="864096" cy="25391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rPr>
                <a:t>2016</a:t>
              </a:r>
              <a:endParaRPr kumimoji="0" lang="en-US" altLang="ko-KR" sz="1050" b="0"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sp>
          <p:nvSpPr>
            <p:cNvPr id="126" name="Text Box 33"/>
            <p:cNvSpPr txBox="1">
              <a:spLocks noChangeArrowheads="1"/>
            </p:cNvSpPr>
            <p:nvPr/>
          </p:nvSpPr>
          <p:spPr bwMode="auto">
            <a:xfrm>
              <a:off x="5100865" y="2623976"/>
              <a:ext cx="864096" cy="25391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rPr>
                <a:t>2017</a:t>
              </a:r>
              <a:endParaRPr kumimoji="0" lang="en-US" altLang="ko-KR" sz="1050" b="0"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sp>
          <p:nvSpPr>
            <p:cNvPr id="127" name="Text Box 33"/>
            <p:cNvSpPr txBox="1">
              <a:spLocks noChangeArrowheads="1"/>
            </p:cNvSpPr>
            <p:nvPr/>
          </p:nvSpPr>
          <p:spPr bwMode="auto">
            <a:xfrm>
              <a:off x="284580" y="1406543"/>
              <a:ext cx="1008112" cy="646331"/>
            </a:xfrm>
            <a:prstGeom prst="rect">
              <a:avLst/>
            </a:prstGeom>
            <a:noFill/>
            <a:ln w="9525">
              <a:noFill/>
              <a:miter lim="800000"/>
              <a:headEnd/>
              <a:tailEnd/>
            </a:ln>
          </p:spPr>
          <p:txBody>
            <a:bodyPr wrap="square">
              <a:spAutoFit/>
            </a:bodyPr>
            <a:lstStyle/>
            <a:p>
              <a:pPr lvl="0" algn="ctr"/>
              <a:r>
                <a:rPr lang="en-US" altLang="ko-KR" sz="1200" b="1" cap="all" dirty="0">
                  <a:ln w="9000" cmpd="sng">
                    <a:noFill/>
                    <a:prstDash val="solid"/>
                  </a:ln>
                  <a:solidFill>
                    <a:schemeClr val="bg1"/>
                  </a:solidFill>
                  <a:effectLst>
                    <a:reflection blurRad="12700" stA="28000" endPos="45000" dist="1000" dir="5400000" sy="-100000" algn="bl" rotWithShape="0"/>
                  </a:effectLst>
                  <a:latin typeface="Arial" pitchFamily="34" charset="0"/>
                  <a:ea typeface="HY헤드라인M" pitchFamily="18" charset="-127"/>
                  <a:cs typeface="Arial" pitchFamily="34" charset="0"/>
                </a:rPr>
                <a:t>PAYLOAD</a:t>
              </a:r>
            </a:p>
            <a:p>
              <a:pPr lvl="0" algn="ctr"/>
              <a:r>
                <a:rPr lang="en-US" altLang="ko-KR" sz="1200" b="1" cap="all" dirty="0">
                  <a:ln w="9000" cmpd="sng">
                    <a:noFill/>
                    <a:prstDash val="solid"/>
                  </a:ln>
                  <a:solidFill>
                    <a:schemeClr val="bg1"/>
                  </a:solidFill>
                  <a:effectLst>
                    <a:reflection blurRad="12700" stA="28000" endPos="45000" dist="1000" dir="5400000" sy="-100000" algn="bl" rotWithShape="0"/>
                  </a:effectLst>
                  <a:latin typeface="Arial" pitchFamily="34" charset="0"/>
                  <a:ea typeface="HY헤드라인M" pitchFamily="18" charset="-127"/>
                  <a:cs typeface="Arial" pitchFamily="34" charset="0"/>
                </a:rPr>
                <a:t>And </a:t>
              </a:r>
            </a:p>
            <a:p>
              <a:pPr lvl="0" algn="ctr"/>
              <a:r>
                <a:rPr lang="en-US" altLang="ko-KR" sz="1200" b="1" cap="all" dirty="0">
                  <a:ln w="9000" cmpd="sng">
                    <a:noFill/>
                    <a:prstDash val="solid"/>
                  </a:ln>
                  <a:solidFill>
                    <a:schemeClr val="bg1"/>
                  </a:solidFill>
                  <a:effectLst>
                    <a:reflection blurRad="12700" stA="28000" endPos="45000" dist="1000" dir="5400000" sy="-100000" algn="bl" rotWithShape="0"/>
                  </a:effectLst>
                  <a:latin typeface="Arial" pitchFamily="34" charset="0"/>
                  <a:ea typeface="HY헤드라인M" pitchFamily="18" charset="-127"/>
                  <a:cs typeface="Arial" pitchFamily="34" charset="0"/>
                </a:rPr>
                <a:t>Satellite</a:t>
              </a:r>
            </a:p>
          </p:txBody>
        </p:sp>
        <p:sp>
          <p:nvSpPr>
            <p:cNvPr id="128" name="Text Box 33"/>
            <p:cNvSpPr txBox="1">
              <a:spLocks noChangeArrowheads="1"/>
            </p:cNvSpPr>
            <p:nvPr/>
          </p:nvSpPr>
          <p:spPr bwMode="auto">
            <a:xfrm>
              <a:off x="364568" y="2998972"/>
              <a:ext cx="921118" cy="400110"/>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kern="0" cap="all" dirty="0" smtClean="0">
                  <a:ln w="9000" cmpd="sng">
                    <a:noFill/>
                    <a:prstDash val="solid"/>
                  </a:ln>
                  <a:solidFill>
                    <a:srgbClr val="FFFFFF"/>
                  </a:solidFill>
                  <a:effectLst>
                    <a:reflection blurRad="12700" stA="28000" endPos="45000" dist="1000" dir="5400000" sy="-100000" algn="bl" rotWithShape="0"/>
                  </a:effectLst>
                  <a:latin typeface="Arial" pitchFamily="34" charset="0"/>
                  <a:ea typeface="HY헤드라인M" pitchFamily="18" charset="-127"/>
                  <a:cs typeface="Arial" pitchFamily="34" charset="0"/>
                </a:rPr>
                <a:t>GROUND SYSTEM</a:t>
              </a:r>
              <a:endParaRPr kumimoji="0" lang="en-US" altLang="ko-KR" sz="1000" b="1" i="0" u="none" strike="noStrike" kern="0" cap="all" spc="0" normalizeH="0" noProof="0" dirty="0">
                <a:ln w="9000" cmpd="sng">
                  <a:noFill/>
                  <a:prstDash val="solid"/>
                </a:ln>
                <a:solidFill>
                  <a:srgbClr val="FFFFFF"/>
                </a:soli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sp>
          <p:nvSpPr>
            <p:cNvPr id="129" name="Rectangle 35"/>
            <p:cNvSpPr>
              <a:spLocks noChangeArrowheads="1"/>
            </p:cNvSpPr>
            <p:nvPr/>
          </p:nvSpPr>
          <p:spPr bwMode="auto">
            <a:xfrm>
              <a:off x="7072495" y="2627988"/>
              <a:ext cx="1229636" cy="245891"/>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headEnd/>
              <a:tailEnd/>
            </a:ln>
            <a:effectLst>
              <a:outerShdw blurRad="40000" dist="23000" dir="5400000" rotWithShape="0">
                <a:srgbClr val="000000">
                  <a:alpha val="35000"/>
                </a:srgbClr>
              </a:outerShdw>
            </a:effectLst>
          </p:spPr>
          <p:txBody>
            <a:bodyPr wrap="square" anchor="ctr">
              <a:noAutofit/>
            </a:bodyPr>
            <a:lstStyle/>
            <a:p>
              <a:pPr algn="ctr"/>
              <a:r>
                <a:rPr lang="en-US" altLang="ko-KR" sz="800" b="1" dirty="0" smtClean="0">
                  <a:solidFill>
                    <a:schemeClr val="tx1"/>
                  </a:solidFill>
                  <a:latin typeface="Arial" pitchFamily="34" charset="0"/>
                  <a:ea typeface="맑은 고딕" pitchFamily="50" charset="-127"/>
                  <a:cs typeface="Arial" pitchFamily="34" charset="0"/>
                </a:rPr>
                <a:t>Operation/utilization /service</a:t>
              </a:r>
            </a:p>
          </p:txBody>
        </p:sp>
        <p:sp>
          <p:nvSpPr>
            <p:cNvPr id="130" name="Rectangle 41"/>
            <p:cNvSpPr>
              <a:spLocks noChangeArrowheads="1"/>
            </p:cNvSpPr>
            <p:nvPr/>
          </p:nvSpPr>
          <p:spPr bwMode="auto">
            <a:xfrm>
              <a:off x="2391052" y="3108397"/>
              <a:ext cx="828000" cy="247765"/>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Preliminary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design</a:t>
              </a:r>
              <a:endParaRPr kumimoji="0" lang="ko-KR" altLang="en-US"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31" name="Rectangle 41"/>
            <p:cNvSpPr>
              <a:spLocks noChangeArrowheads="1"/>
            </p:cNvSpPr>
            <p:nvPr/>
          </p:nvSpPr>
          <p:spPr bwMode="auto">
            <a:xfrm>
              <a:off x="3249815" y="3108397"/>
              <a:ext cx="720000" cy="247765"/>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Critical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design</a:t>
              </a:r>
              <a:endParaRPr kumimoji="0" lang="ko-KR" altLang="en-US"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32" name="Rectangle 41"/>
            <p:cNvSpPr>
              <a:spLocks noChangeArrowheads="1"/>
            </p:cNvSpPr>
            <p:nvPr/>
          </p:nvSpPr>
          <p:spPr bwMode="auto">
            <a:xfrm>
              <a:off x="4007501" y="3108397"/>
              <a:ext cx="792000" cy="247765"/>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Implementation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/verification</a:t>
              </a:r>
              <a:endParaRPr kumimoji="0" lang="ko-KR" altLang="en-US"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33" name="Rectangle 41"/>
            <p:cNvSpPr>
              <a:spLocks noChangeArrowheads="1"/>
            </p:cNvSpPr>
            <p:nvPr/>
          </p:nvSpPr>
          <p:spPr bwMode="auto">
            <a:xfrm>
              <a:off x="5793451" y="3108397"/>
              <a:ext cx="1116000" cy="247765"/>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IOT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a:t>
              </a:r>
              <a:r>
                <a:rPr lang="en-US" altLang="ko-KR" sz="800" b="1" kern="0" dirty="0" smtClean="0">
                  <a:solidFill>
                    <a:sysClr val="windowText" lastClr="000000"/>
                  </a:solidFill>
                  <a:latin typeface="Arial" pitchFamily="34" charset="0"/>
                  <a:ea typeface="맑은 고딕" pitchFamily="50" charset="-127"/>
                  <a:cs typeface="Arial" pitchFamily="34" charset="0"/>
                </a:rPr>
                <a:t>Supporting operation</a:t>
              </a:r>
              <a:endParaRPr kumimoji="0" lang="ko-KR" altLang="en-US"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34" name="모서리가 둥근 직사각형 133"/>
            <p:cNvSpPr/>
            <p:nvPr/>
          </p:nvSpPr>
          <p:spPr>
            <a:xfrm>
              <a:off x="1429702" y="4321900"/>
              <a:ext cx="5792509" cy="805473"/>
            </a:xfrm>
            <a:prstGeom prst="roundRect">
              <a:avLst/>
            </a:prstGeom>
            <a:gradFill flip="none" rotWithShape="1">
              <a:gsLst>
                <a:gs pos="0">
                  <a:srgbClr val="FFFF00"/>
                </a:gs>
                <a:gs pos="20000">
                  <a:srgbClr val="E9EFAF"/>
                </a:gs>
                <a:gs pos="100000">
                  <a:sysClr val="window" lastClr="FFFFFF"/>
                </a:gs>
              </a:gsLst>
              <a:lin ang="16200000" scaled="1"/>
              <a:tileRect/>
            </a:gra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맑은 고딕"/>
                <a:ea typeface="맑은 고딕"/>
                <a:cs typeface="+mn-cs"/>
              </a:endParaRPr>
            </a:p>
          </p:txBody>
        </p:sp>
        <p:sp>
          <p:nvSpPr>
            <p:cNvPr id="135" name="모서리가 둥근 직사각형 134"/>
            <p:cNvSpPr/>
            <p:nvPr/>
          </p:nvSpPr>
          <p:spPr>
            <a:xfrm>
              <a:off x="1437278" y="3564441"/>
              <a:ext cx="5784933" cy="696140"/>
            </a:xfrm>
            <a:prstGeom prst="round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16200000" scaled="1"/>
              <a:tileRect/>
            </a:gra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맑은 고딕"/>
                <a:ea typeface="맑은 고딕"/>
                <a:cs typeface="+mn-cs"/>
              </a:endParaRPr>
            </a:p>
          </p:txBody>
        </p:sp>
        <p:sp>
          <p:nvSpPr>
            <p:cNvPr id="136" name="AutoShape 13"/>
            <p:cNvSpPr>
              <a:spLocks noChangeArrowheads="1"/>
            </p:cNvSpPr>
            <p:nvPr/>
          </p:nvSpPr>
          <p:spPr bwMode="auto">
            <a:xfrm>
              <a:off x="3479540" y="3590173"/>
              <a:ext cx="125958" cy="166099"/>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37" name="AutoShape 16"/>
            <p:cNvSpPr>
              <a:spLocks noChangeArrowheads="1"/>
            </p:cNvSpPr>
            <p:nvPr/>
          </p:nvSpPr>
          <p:spPr bwMode="auto">
            <a:xfrm>
              <a:off x="6330795" y="3582505"/>
              <a:ext cx="124574" cy="166099"/>
            </a:xfrm>
            <a:prstGeom prst="triangle">
              <a:avLst>
                <a:gd name="adj" fmla="val 50000"/>
              </a:avLst>
            </a:prstGeom>
            <a:solidFill>
              <a:srgbClr val="F79646">
                <a:lumMod val="75000"/>
              </a:srgbClr>
            </a:soli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38" name="AutoShape 81"/>
            <p:cNvSpPr>
              <a:spLocks noChangeArrowheads="1"/>
            </p:cNvSpPr>
            <p:nvPr/>
          </p:nvSpPr>
          <p:spPr bwMode="auto">
            <a:xfrm>
              <a:off x="4784944" y="3575394"/>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39" name="Text Box 33"/>
            <p:cNvSpPr txBox="1">
              <a:spLocks noChangeArrowheads="1"/>
            </p:cNvSpPr>
            <p:nvPr/>
          </p:nvSpPr>
          <p:spPr bwMode="auto">
            <a:xfrm>
              <a:off x="129667" y="3577545"/>
              <a:ext cx="1306471" cy="70788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kern="0" cap="all" dirty="0">
                  <a:ln w="9000" cmpd="sng">
                    <a:noFill/>
                    <a:prstDash val="solid"/>
                  </a:ln>
                  <a:solidFill>
                    <a:srgbClr val="FFFFFF"/>
                  </a:solidFill>
                  <a:effectLst>
                    <a:reflection blurRad="12700" stA="28000" endPos="45000" dist="1000" dir="5400000" sy="-100000" algn="bl" rotWithShape="0"/>
                  </a:effectLst>
                  <a:latin typeface="Arial" pitchFamily="34" charset="0"/>
                  <a:ea typeface="HY헤드라인M" pitchFamily="18" charset="-127"/>
                  <a:cs typeface="Arial" pitchFamily="34" charset="0"/>
                </a:rPr>
                <a:t>data </a:t>
              </a:r>
              <a:r>
                <a:rPr kumimoji="0" lang="en-US" altLang="ko-KR" sz="1000" b="1" kern="0" cap="all" dirty="0" smtClean="0">
                  <a:ln w="9000" cmpd="sng">
                    <a:noFill/>
                    <a:prstDash val="solid"/>
                  </a:ln>
                  <a:solidFill>
                    <a:srgbClr val="FFFFFF"/>
                  </a:solidFill>
                  <a:effectLst>
                    <a:reflection blurRad="12700" stA="28000" endPos="45000" dist="1000" dir="5400000" sy="-100000" algn="bl" rotWithShape="0"/>
                  </a:effectLst>
                  <a:latin typeface="Arial" pitchFamily="34" charset="0"/>
                  <a:ea typeface="HY헤드라인M" pitchFamily="18" charset="-127"/>
                  <a:cs typeface="Arial" pitchFamily="34" charset="0"/>
                </a:rPr>
                <a:t>receiving and </a:t>
              </a:r>
              <a:r>
                <a:rPr kumimoji="0" lang="en-US" altLang="ko-KR" sz="1000" b="1" kern="0" cap="all" dirty="0">
                  <a:ln w="9000" cmpd="sng">
                    <a:noFill/>
                    <a:prstDash val="solid"/>
                  </a:ln>
                  <a:solidFill>
                    <a:srgbClr val="FFFFFF"/>
                  </a:solidFill>
                  <a:effectLst>
                    <a:reflection blurRad="12700" stA="28000" endPos="45000" dist="1000" dir="5400000" sy="-100000" algn="bl" rotWithShape="0"/>
                  </a:effectLst>
                  <a:latin typeface="Arial" pitchFamily="34" charset="0"/>
                  <a:ea typeface="HY헤드라인M" pitchFamily="18" charset="-127"/>
                  <a:cs typeface="Arial" pitchFamily="34" charset="0"/>
                </a:rPr>
                <a:t>processing system</a:t>
              </a:r>
            </a:p>
          </p:txBody>
        </p:sp>
        <p:sp>
          <p:nvSpPr>
            <p:cNvPr id="140" name="AutoShape 13"/>
            <p:cNvSpPr>
              <a:spLocks noChangeArrowheads="1"/>
            </p:cNvSpPr>
            <p:nvPr/>
          </p:nvSpPr>
          <p:spPr bwMode="auto">
            <a:xfrm>
              <a:off x="4026611" y="3583893"/>
              <a:ext cx="125958" cy="166099"/>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1" name="AutoShape 81"/>
            <p:cNvSpPr>
              <a:spLocks noChangeArrowheads="1"/>
            </p:cNvSpPr>
            <p:nvPr/>
          </p:nvSpPr>
          <p:spPr bwMode="auto">
            <a:xfrm>
              <a:off x="5466699" y="3583893"/>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2" name="AutoShape 15"/>
            <p:cNvSpPr>
              <a:spLocks noChangeArrowheads="1"/>
            </p:cNvSpPr>
            <p:nvPr/>
          </p:nvSpPr>
          <p:spPr bwMode="auto">
            <a:xfrm>
              <a:off x="5862154" y="3582509"/>
              <a:ext cx="124574" cy="167483"/>
            </a:xfrm>
            <a:prstGeom prst="triangle">
              <a:avLst>
                <a:gd name="adj" fmla="val 50000"/>
              </a:avLst>
            </a:prstGeom>
            <a:solidFill>
              <a:srgbClr val="F79646">
                <a:lumMod val="75000"/>
              </a:srgbClr>
            </a:soli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3" name="Text Box 33"/>
            <p:cNvSpPr txBox="1">
              <a:spLocks noChangeArrowheads="1"/>
            </p:cNvSpPr>
            <p:nvPr/>
          </p:nvSpPr>
          <p:spPr bwMode="auto">
            <a:xfrm>
              <a:off x="347333" y="4551055"/>
              <a:ext cx="1080120" cy="55399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kern="0" cap="all" dirty="0">
                  <a:ln w="9000" cmpd="sng">
                    <a:solidFill>
                      <a:srgbClr val="92D050"/>
                    </a:solidFill>
                    <a:prstDash val="solid"/>
                  </a:ln>
                  <a:solidFill>
                    <a:srgbClr val="00B050"/>
                  </a:solidFill>
                  <a:effectLst>
                    <a:reflection blurRad="12700" stA="28000" endPos="45000" dist="1000" dir="5400000" sy="-100000" algn="bl" rotWithShape="0"/>
                  </a:effectLst>
                  <a:latin typeface="Arial" pitchFamily="34" charset="0"/>
                  <a:ea typeface="HY헤드라인M" pitchFamily="18" charset="-127"/>
                  <a:cs typeface="Arial" pitchFamily="34" charset="0"/>
                </a:rPr>
                <a:t>satellite control system</a:t>
              </a:r>
            </a:p>
          </p:txBody>
        </p:sp>
        <p:sp>
          <p:nvSpPr>
            <p:cNvPr id="144" name="Text Box 33"/>
            <p:cNvSpPr txBox="1">
              <a:spLocks noChangeArrowheads="1"/>
            </p:cNvSpPr>
            <p:nvPr/>
          </p:nvSpPr>
          <p:spPr bwMode="auto">
            <a:xfrm>
              <a:off x="179512" y="5997522"/>
              <a:ext cx="1256626" cy="70788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kern="0" cap="all" dirty="0">
                  <a:ln w="9000" cmpd="sng">
                    <a:solidFill>
                      <a:srgbClr val="F79646">
                        <a:lumMod val="75000"/>
                      </a:srgbClr>
                    </a:solidFill>
                    <a:prstDash val="solid"/>
                  </a:ln>
                  <a:solidFill>
                    <a:srgbClr val="F79646">
                      <a:lumMod val="75000"/>
                    </a:srgbClr>
                  </a:solidFill>
                  <a:effectLst>
                    <a:reflection blurRad="12700" stA="28000" endPos="45000" dist="1000" dir="5400000" sy="-100000" algn="bl" rotWithShape="0"/>
                  </a:effectLst>
                  <a:latin typeface="Arial" pitchFamily="34" charset="0"/>
                  <a:ea typeface="HY헤드라인M" pitchFamily="18" charset="-127"/>
                  <a:cs typeface="Arial" pitchFamily="34" charset="0"/>
                </a:rPr>
                <a:t>data management and service system</a:t>
              </a:r>
            </a:p>
          </p:txBody>
        </p:sp>
        <p:sp>
          <p:nvSpPr>
            <p:cNvPr id="145" name="AutoShape 57"/>
            <p:cNvSpPr>
              <a:spLocks noChangeArrowheads="1"/>
            </p:cNvSpPr>
            <p:nvPr/>
          </p:nvSpPr>
          <p:spPr bwMode="auto">
            <a:xfrm>
              <a:off x="3311423" y="4321901"/>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6" name="AutoShape 57"/>
            <p:cNvSpPr>
              <a:spLocks noChangeArrowheads="1"/>
            </p:cNvSpPr>
            <p:nvPr/>
          </p:nvSpPr>
          <p:spPr bwMode="auto">
            <a:xfrm>
              <a:off x="4190646" y="4321901"/>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7" name="AutoShape 57"/>
            <p:cNvSpPr>
              <a:spLocks noChangeArrowheads="1"/>
            </p:cNvSpPr>
            <p:nvPr/>
          </p:nvSpPr>
          <p:spPr bwMode="auto">
            <a:xfrm>
              <a:off x="4949313" y="4321901"/>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8" name="AutoShape 57"/>
            <p:cNvSpPr>
              <a:spLocks noChangeArrowheads="1"/>
            </p:cNvSpPr>
            <p:nvPr/>
          </p:nvSpPr>
          <p:spPr bwMode="auto">
            <a:xfrm>
              <a:off x="5668877" y="4321900"/>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49" name="모서리가 둥근 직사각형 148"/>
            <p:cNvSpPr/>
            <p:nvPr/>
          </p:nvSpPr>
          <p:spPr>
            <a:xfrm>
              <a:off x="1437278" y="6013502"/>
              <a:ext cx="5856371" cy="776791"/>
            </a:xfrm>
            <a:prstGeom prst="roundRect">
              <a:avLst/>
            </a:prstGeom>
            <a:gradFill flip="none" rotWithShape="1">
              <a:gsLst>
                <a:gs pos="0">
                  <a:srgbClr val="F79646">
                    <a:lumMod val="20000"/>
                    <a:lumOff val="80000"/>
                  </a:srgbClr>
                </a:gs>
                <a:gs pos="0">
                  <a:srgbClr val="F79646">
                    <a:lumMod val="60000"/>
                    <a:lumOff val="40000"/>
                  </a:srgbClr>
                </a:gs>
                <a:gs pos="100000">
                  <a:srgbClr val="F79646">
                    <a:lumMod val="20000"/>
                    <a:lumOff val="80000"/>
                  </a:srgbClr>
                </a:gs>
              </a:gsLst>
              <a:lin ang="16200000" scaled="1"/>
              <a:tileRect/>
            </a:gra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맑은 고딕"/>
                <a:ea typeface="맑은 고딕"/>
                <a:cs typeface="+mn-cs"/>
              </a:endParaRPr>
            </a:p>
          </p:txBody>
        </p:sp>
        <p:sp>
          <p:nvSpPr>
            <p:cNvPr id="150" name="AutoShape 6"/>
            <p:cNvSpPr>
              <a:spLocks noChangeArrowheads="1"/>
            </p:cNvSpPr>
            <p:nvPr/>
          </p:nvSpPr>
          <p:spPr bwMode="auto">
            <a:xfrm>
              <a:off x="3534060" y="6013503"/>
              <a:ext cx="1766165" cy="360040"/>
            </a:xfrm>
            <a:prstGeom prst="rightArrow">
              <a:avLst>
                <a:gd name="adj1" fmla="val 75000"/>
                <a:gd name="adj2" fmla="val 75908"/>
              </a:avLst>
            </a:prstGeom>
            <a:gradFill rotWithShape="1">
              <a:gsLst>
                <a:gs pos="0">
                  <a:srgbClr val="F79646">
                    <a:lumMod val="75000"/>
                  </a:srgbClr>
                </a:gs>
                <a:gs pos="76000">
                  <a:srgbClr val="F79646">
                    <a:lumMod val="60000"/>
                    <a:lumOff val="40000"/>
                  </a:srgbClr>
                </a:gs>
                <a:gs pos="100000">
                  <a:srgbClr val="F79646">
                    <a:lumMod val="20000"/>
                    <a:lumOff val="80000"/>
                  </a:srgbClr>
                </a:gs>
              </a:gsLst>
              <a:lin ang="16200000" scaled="1"/>
            </a:gra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2015 ~ 2016</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51" name="AutoShape 6"/>
            <p:cNvSpPr>
              <a:spLocks noChangeArrowheads="1"/>
            </p:cNvSpPr>
            <p:nvPr/>
          </p:nvSpPr>
          <p:spPr bwMode="auto">
            <a:xfrm>
              <a:off x="5364823" y="6013503"/>
              <a:ext cx="1707672" cy="360040"/>
            </a:xfrm>
            <a:prstGeom prst="rightArrow">
              <a:avLst>
                <a:gd name="adj1" fmla="val 75000"/>
                <a:gd name="adj2" fmla="val 75908"/>
              </a:avLst>
            </a:prstGeom>
            <a:gradFill rotWithShape="1">
              <a:gsLst>
                <a:gs pos="0">
                  <a:srgbClr val="F79646">
                    <a:lumMod val="75000"/>
                  </a:srgbClr>
                </a:gs>
                <a:gs pos="76000">
                  <a:srgbClr val="F79646">
                    <a:lumMod val="60000"/>
                    <a:lumOff val="40000"/>
                  </a:srgbClr>
                </a:gs>
                <a:gs pos="100000">
                  <a:srgbClr val="F79646">
                    <a:lumMod val="20000"/>
                    <a:lumOff val="80000"/>
                  </a:srgbClr>
                </a:gs>
              </a:gsLst>
              <a:lin ang="16200000" scaled="1"/>
            </a:gra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2017 ~ 2018</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pic>
          <p:nvPicPr>
            <p:cNvPr id="152" name="그림 21" descr="_K1E3809.JPG"/>
            <p:cNvPicPr>
              <a:picLocks noChangeAspect="1"/>
            </p:cNvPicPr>
            <p:nvPr/>
          </p:nvPicPr>
          <p:blipFill>
            <a:blip r:embed="rId3" cstate="print"/>
            <a:srcRect/>
            <a:stretch>
              <a:fillRect/>
            </a:stretch>
          </p:blipFill>
          <p:spPr bwMode="auto">
            <a:xfrm>
              <a:off x="7436525" y="6040477"/>
              <a:ext cx="994812" cy="700891"/>
            </a:xfrm>
            <a:prstGeom prst="rect">
              <a:avLst/>
            </a:prstGeom>
            <a:noFill/>
            <a:ln w="9525">
              <a:noFill/>
              <a:miter lim="800000"/>
              <a:headEnd/>
              <a:tailEnd/>
            </a:ln>
          </p:spPr>
        </p:pic>
        <p:pic>
          <p:nvPicPr>
            <p:cNvPr id="153" name="Picture 64"/>
            <p:cNvPicPr>
              <a:picLocks noChangeAspect="1" noChangeArrowheads="1"/>
            </p:cNvPicPr>
            <p:nvPr/>
          </p:nvPicPr>
          <p:blipFill>
            <a:blip r:embed="rId4" cstate="print"/>
            <a:srcRect/>
            <a:stretch>
              <a:fillRect/>
            </a:stretch>
          </p:blipFill>
          <p:spPr bwMode="auto">
            <a:xfrm>
              <a:off x="7436525" y="4937634"/>
              <a:ext cx="568200" cy="446007"/>
            </a:xfrm>
            <a:prstGeom prst="rect">
              <a:avLst/>
            </a:prstGeom>
            <a:noFill/>
            <a:ln w="9525">
              <a:noFill/>
              <a:miter lim="800000"/>
              <a:headEnd/>
              <a:tailEnd/>
            </a:ln>
          </p:spPr>
        </p:pic>
        <p:pic>
          <p:nvPicPr>
            <p:cNvPr id="154" name="Picture 73" descr="sea1"/>
            <p:cNvPicPr>
              <a:picLocks noChangeAspect="1" noChangeArrowheads="1"/>
            </p:cNvPicPr>
            <p:nvPr/>
          </p:nvPicPr>
          <p:blipFill>
            <a:blip r:embed="rId5" cstate="print"/>
            <a:srcRect/>
            <a:stretch>
              <a:fillRect/>
            </a:stretch>
          </p:blipFill>
          <p:spPr bwMode="auto">
            <a:xfrm>
              <a:off x="7436525" y="5580576"/>
              <a:ext cx="549917" cy="398100"/>
            </a:xfrm>
            <a:prstGeom prst="rect">
              <a:avLst/>
            </a:prstGeom>
            <a:noFill/>
            <a:ln w="9525">
              <a:noFill/>
              <a:miter lim="800000"/>
              <a:headEnd/>
              <a:tailEnd/>
            </a:ln>
          </p:spPr>
        </p:pic>
        <p:pic>
          <p:nvPicPr>
            <p:cNvPr id="155" name="Picture 66" descr="93021"/>
            <p:cNvPicPr>
              <a:picLocks noChangeAspect="1" noChangeArrowheads="1"/>
            </p:cNvPicPr>
            <p:nvPr/>
          </p:nvPicPr>
          <p:blipFill>
            <a:blip r:embed="rId6" cstate="print"/>
            <a:srcRect/>
            <a:stretch>
              <a:fillRect/>
            </a:stretch>
          </p:blipFill>
          <p:spPr bwMode="auto">
            <a:xfrm>
              <a:off x="7793715" y="5294824"/>
              <a:ext cx="508416" cy="428628"/>
            </a:xfrm>
            <a:prstGeom prst="rect">
              <a:avLst/>
            </a:prstGeom>
            <a:noFill/>
            <a:ln w="9525">
              <a:noFill/>
              <a:miter lim="800000"/>
              <a:headEnd/>
              <a:tailEnd/>
            </a:ln>
          </p:spPr>
        </p:pic>
        <p:pic>
          <p:nvPicPr>
            <p:cNvPr id="156" name="그림 29" descr="그림1.gif"/>
            <p:cNvPicPr>
              <a:picLocks noChangeAspect="1"/>
            </p:cNvPicPr>
            <p:nvPr/>
          </p:nvPicPr>
          <p:blipFill>
            <a:blip r:embed="rId7" cstate="print"/>
            <a:srcRect/>
            <a:stretch>
              <a:fillRect/>
            </a:stretch>
          </p:blipFill>
          <p:spPr bwMode="auto">
            <a:xfrm>
              <a:off x="8008029" y="4756404"/>
              <a:ext cx="812443" cy="576064"/>
            </a:xfrm>
            <a:prstGeom prst="rect">
              <a:avLst/>
            </a:prstGeom>
            <a:noFill/>
            <a:ln w="9525">
              <a:noFill/>
              <a:miter lim="800000"/>
              <a:headEnd/>
              <a:tailEnd/>
            </a:ln>
          </p:spPr>
        </p:pic>
        <p:pic>
          <p:nvPicPr>
            <p:cNvPr id="157" name="Picture 30"/>
            <p:cNvPicPr>
              <a:picLocks noChangeAspect="1" noChangeArrowheads="1"/>
            </p:cNvPicPr>
            <p:nvPr/>
          </p:nvPicPr>
          <p:blipFill>
            <a:blip r:embed="rId8" cstate="print"/>
            <a:srcRect/>
            <a:stretch>
              <a:fillRect/>
            </a:stretch>
          </p:blipFill>
          <p:spPr bwMode="auto">
            <a:xfrm flipH="1">
              <a:off x="7293649" y="4327776"/>
              <a:ext cx="720080" cy="614501"/>
            </a:xfrm>
            <a:prstGeom prst="rect">
              <a:avLst/>
            </a:prstGeom>
            <a:noFill/>
            <a:ln w="12700" cap="flat">
              <a:noFill/>
              <a:miter lim="800000"/>
              <a:headEnd/>
              <a:tailEnd/>
            </a:ln>
          </p:spPr>
        </p:pic>
        <p:sp>
          <p:nvSpPr>
            <p:cNvPr id="158" name="Text Box 33"/>
            <p:cNvSpPr txBox="1">
              <a:spLocks noChangeArrowheads="1"/>
            </p:cNvSpPr>
            <p:nvPr/>
          </p:nvSpPr>
          <p:spPr bwMode="auto">
            <a:xfrm>
              <a:off x="293130" y="5256470"/>
              <a:ext cx="1080120" cy="55399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kern="0" cap="all" dirty="0">
                  <a:ln w="9000" cmpd="sng">
                    <a:solidFill>
                      <a:srgbClr val="C0504D">
                        <a:lumMod val="75000"/>
                      </a:srgbClr>
                    </a:solidFill>
                    <a:prstDash val="solid"/>
                  </a:ln>
                  <a:solidFill>
                    <a:srgbClr val="C0504D">
                      <a:lumMod val="75000"/>
                    </a:srgbClr>
                  </a:solidFill>
                  <a:effectLst>
                    <a:reflection blurRad="12700" stA="28000" endPos="45000" dist="1000" dir="5400000" sy="-100000" algn="bl" rotWithShape="0"/>
                  </a:effectLst>
                  <a:latin typeface="Arial" pitchFamily="34" charset="0"/>
                  <a:ea typeface="HY헤드라인M" pitchFamily="18" charset="-127"/>
                  <a:cs typeface="Arial" pitchFamily="34" charset="0"/>
                </a:rPr>
                <a:t>data processing system</a:t>
              </a:r>
            </a:p>
          </p:txBody>
        </p:sp>
        <p:sp>
          <p:nvSpPr>
            <p:cNvPr id="159" name="모서리가 둥근 직사각형 158"/>
            <p:cNvSpPr/>
            <p:nvPr/>
          </p:nvSpPr>
          <p:spPr>
            <a:xfrm>
              <a:off x="1437278" y="5185032"/>
              <a:ext cx="5784933" cy="763468"/>
            </a:xfrm>
            <a:prstGeom prst="roundRect">
              <a:avLst/>
            </a:prstGeom>
            <a:gradFill flip="none" rotWithShape="1">
              <a:gsLst>
                <a:gs pos="0">
                  <a:srgbClr val="C0504D">
                    <a:lumMod val="50000"/>
                  </a:srgbClr>
                </a:gs>
                <a:gs pos="0">
                  <a:srgbClr val="C0504D">
                    <a:lumMod val="60000"/>
                    <a:lumOff val="40000"/>
                  </a:srgbClr>
                </a:gs>
                <a:gs pos="100000">
                  <a:srgbClr val="C0504D">
                    <a:lumMod val="20000"/>
                    <a:lumOff val="80000"/>
                  </a:srgbClr>
                </a:gs>
              </a:gsLst>
              <a:lin ang="16200000" scaled="1"/>
              <a:tileRect/>
            </a:gradFill>
            <a:ln w="25400" cap="flat" cmpd="sng" algn="ctr">
              <a:solidFill>
                <a:srgbClr val="C0504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맑은 고딕"/>
                <a:ea typeface="맑은 고딕"/>
                <a:cs typeface="+mn-cs"/>
              </a:endParaRPr>
            </a:p>
          </p:txBody>
        </p:sp>
        <p:sp>
          <p:nvSpPr>
            <p:cNvPr id="160" name="AutoShape 6"/>
            <p:cNvSpPr>
              <a:spLocks noChangeArrowheads="1"/>
            </p:cNvSpPr>
            <p:nvPr/>
          </p:nvSpPr>
          <p:spPr bwMode="auto">
            <a:xfrm>
              <a:off x="2578741" y="5193081"/>
              <a:ext cx="883881" cy="360040"/>
            </a:xfrm>
            <a:prstGeom prst="rightArrow">
              <a:avLst>
                <a:gd name="adj1" fmla="val 75000"/>
                <a:gd name="adj2" fmla="val 75908"/>
              </a:avLst>
            </a:prstGeom>
            <a:gradFill rotWithShape="1">
              <a:gsLst>
                <a:gs pos="0">
                  <a:srgbClr val="C0504D">
                    <a:lumMod val="75000"/>
                  </a:srgbClr>
                </a:gs>
                <a:gs pos="76000">
                  <a:srgbClr val="C0504D">
                    <a:lumMod val="60000"/>
                    <a:lumOff val="40000"/>
                  </a:srgbClr>
                </a:gs>
                <a:gs pos="100000">
                  <a:srgbClr val="C0504D">
                    <a:lumMod val="20000"/>
                    <a:lumOff val="80000"/>
                  </a:srgbClr>
                </a:gs>
              </a:gsLst>
              <a:lin ang="16200000" scaled="1"/>
            </a:gradFill>
            <a:ln w="9525" cap="flat" cmpd="sng" algn="ctr">
              <a:solidFill>
                <a:srgbClr val="C0504D">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2014</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61" name="Text Box 58"/>
            <p:cNvSpPr txBox="1">
              <a:spLocks noChangeArrowheads="1"/>
            </p:cNvSpPr>
            <p:nvPr/>
          </p:nvSpPr>
          <p:spPr bwMode="auto">
            <a:xfrm>
              <a:off x="2632002" y="5542222"/>
              <a:ext cx="836303" cy="353943"/>
            </a:xfrm>
            <a:prstGeom prst="rect">
              <a:avLst/>
            </a:prstGeom>
            <a:noFill/>
            <a:ln w="2857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-Algorithm</a:t>
              </a:r>
              <a:r>
                <a:rPr kumimoji="0" lang="en-US" altLang="ko-KR" sz="850" b="0" i="0" u="none" strike="noStrike" kern="0" cap="none" spc="-100" normalizeH="0" noProof="0" dirty="0" smtClean="0">
                  <a:ln>
                    <a:noFill/>
                  </a:ln>
                  <a:solidFill>
                    <a:srgbClr val="002060"/>
                  </a:solidFill>
                  <a:effectLst/>
                  <a:uLnTx/>
                  <a:uFillTx/>
                  <a:ea typeface="맑은 고딕" pitchFamily="50" charset="-127"/>
                  <a:cs typeface="Arial" pitchFamily="34" charset="0"/>
                </a:rPr>
                <a:t> development</a:t>
              </a:r>
              <a:r>
                <a:rPr kumimoji="0" lang="ko-KR" altLang="en-US"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 </a:t>
              </a: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I</a:t>
              </a:r>
            </a:p>
          </p:txBody>
        </p:sp>
        <p:sp>
          <p:nvSpPr>
            <p:cNvPr id="162" name="Text Box 58"/>
            <p:cNvSpPr txBox="1">
              <a:spLocks noChangeArrowheads="1"/>
            </p:cNvSpPr>
            <p:nvPr/>
          </p:nvSpPr>
          <p:spPr bwMode="auto">
            <a:xfrm>
              <a:off x="3511696" y="5553120"/>
              <a:ext cx="936674" cy="353943"/>
            </a:xfrm>
            <a:prstGeom prst="rect">
              <a:avLst/>
            </a:prstGeom>
            <a:noFill/>
            <a:ln w="2857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-Algorithm</a:t>
              </a:r>
              <a:r>
                <a:rPr kumimoji="0" lang="en-US" altLang="ko-KR" sz="850" b="0" i="0" u="none" strike="noStrike" kern="0" cap="none" spc="-100" normalizeH="0" noProof="0" dirty="0" smtClean="0">
                  <a:ln>
                    <a:noFill/>
                  </a:ln>
                  <a:solidFill>
                    <a:srgbClr val="002060"/>
                  </a:solidFill>
                  <a:effectLst/>
                  <a:uLnTx/>
                  <a:uFillTx/>
                  <a:ea typeface="맑은 고딕" pitchFamily="50" charset="-127"/>
                  <a:cs typeface="Arial" pitchFamily="34" charset="0"/>
                </a:rPr>
                <a:t> development</a:t>
              </a:r>
              <a:r>
                <a:rPr kumimoji="0" lang="ko-KR" altLang="en-US"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 </a:t>
              </a: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II</a:t>
              </a:r>
              <a:endParaRPr kumimoji="0" lang="ko-KR" altLang="en-US"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endParaRPr>
            </a:p>
          </p:txBody>
        </p:sp>
        <p:sp>
          <p:nvSpPr>
            <p:cNvPr id="163" name="AutoShape 6"/>
            <p:cNvSpPr>
              <a:spLocks noChangeArrowheads="1"/>
            </p:cNvSpPr>
            <p:nvPr/>
          </p:nvSpPr>
          <p:spPr bwMode="auto">
            <a:xfrm>
              <a:off x="3569565" y="5185032"/>
              <a:ext cx="866564" cy="360040"/>
            </a:xfrm>
            <a:prstGeom prst="rightArrow">
              <a:avLst>
                <a:gd name="adj1" fmla="val 75000"/>
                <a:gd name="adj2" fmla="val 75908"/>
              </a:avLst>
            </a:prstGeom>
            <a:gradFill rotWithShape="1">
              <a:gsLst>
                <a:gs pos="0">
                  <a:srgbClr val="C0504D">
                    <a:lumMod val="75000"/>
                  </a:srgbClr>
                </a:gs>
                <a:gs pos="76000">
                  <a:srgbClr val="C0504D">
                    <a:lumMod val="60000"/>
                    <a:lumOff val="40000"/>
                  </a:srgbClr>
                </a:gs>
                <a:gs pos="100000">
                  <a:srgbClr val="C0504D">
                    <a:lumMod val="20000"/>
                    <a:lumOff val="80000"/>
                  </a:srgbClr>
                </a:gs>
              </a:gsLst>
              <a:lin ang="16200000" scaled="1"/>
            </a:gradFill>
            <a:ln w="9525" cap="flat" cmpd="sng" algn="ctr">
              <a:solidFill>
                <a:srgbClr val="C0504D">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2015</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64" name="AutoShape 6"/>
            <p:cNvSpPr>
              <a:spLocks noChangeArrowheads="1"/>
            </p:cNvSpPr>
            <p:nvPr/>
          </p:nvSpPr>
          <p:spPr bwMode="auto">
            <a:xfrm>
              <a:off x="4507567" y="5185032"/>
              <a:ext cx="842259" cy="360040"/>
            </a:xfrm>
            <a:prstGeom prst="rightArrow">
              <a:avLst>
                <a:gd name="adj1" fmla="val 75000"/>
                <a:gd name="adj2" fmla="val 75908"/>
              </a:avLst>
            </a:prstGeom>
            <a:gradFill rotWithShape="1">
              <a:gsLst>
                <a:gs pos="0">
                  <a:srgbClr val="C0504D">
                    <a:lumMod val="75000"/>
                  </a:srgbClr>
                </a:gs>
                <a:gs pos="76000">
                  <a:srgbClr val="C0504D">
                    <a:lumMod val="60000"/>
                    <a:lumOff val="40000"/>
                  </a:srgbClr>
                </a:gs>
                <a:gs pos="100000">
                  <a:srgbClr val="C0504D">
                    <a:lumMod val="20000"/>
                    <a:lumOff val="80000"/>
                  </a:srgbClr>
                </a:gs>
              </a:gsLst>
              <a:lin ang="16200000" scaled="1"/>
            </a:gradFill>
            <a:ln w="9525" cap="flat" cmpd="sng" algn="ctr">
              <a:solidFill>
                <a:srgbClr val="C0504D">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2016</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65" name="Text Box 58"/>
            <p:cNvSpPr txBox="1">
              <a:spLocks noChangeArrowheads="1"/>
            </p:cNvSpPr>
            <p:nvPr/>
          </p:nvSpPr>
          <p:spPr bwMode="auto">
            <a:xfrm>
              <a:off x="4374133" y="5553121"/>
              <a:ext cx="1084314" cy="353943"/>
            </a:xfrm>
            <a:prstGeom prst="rect">
              <a:avLst/>
            </a:prstGeom>
            <a:noFill/>
            <a:ln w="2857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-Algorithm development</a:t>
              </a:r>
              <a:r>
                <a:rPr kumimoji="0" lang="en-US" altLang="ko-KR" sz="850" b="0" i="0" u="none" strike="noStrike" kern="0" cap="none" spc="-100" normalizeH="0" noProof="0" dirty="0" smtClean="0">
                  <a:ln>
                    <a:noFill/>
                  </a:ln>
                  <a:solidFill>
                    <a:srgbClr val="002060"/>
                  </a:solidFill>
                  <a:effectLst/>
                  <a:uLnTx/>
                  <a:uFillTx/>
                  <a:ea typeface="맑은 고딕" pitchFamily="50" charset="-127"/>
                  <a:cs typeface="Arial" pitchFamily="34" charset="0"/>
                </a:rPr>
                <a:t> </a:t>
              </a: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complete</a:t>
              </a:r>
            </a:p>
          </p:txBody>
        </p:sp>
        <p:sp>
          <p:nvSpPr>
            <p:cNvPr id="166" name="AutoShape 6"/>
            <p:cNvSpPr>
              <a:spLocks noChangeArrowheads="1"/>
            </p:cNvSpPr>
            <p:nvPr/>
          </p:nvSpPr>
          <p:spPr bwMode="auto">
            <a:xfrm>
              <a:off x="5379820" y="5185032"/>
              <a:ext cx="842259" cy="360040"/>
            </a:xfrm>
            <a:prstGeom prst="rightArrow">
              <a:avLst>
                <a:gd name="adj1" fmla="val 75000"/>
                <a:gd name="adj2" fmla="val 75908"/>
              </a:avLst>
            </a:prstGeom>
            <a:gradFill rotWithShape="1">
              <a:gsLst>
                <a:gs pos="0">
                  <a:srgbClr val="C0504D">
                    <a:lumMod val="75000"/>
                  </a:srgbClr>
                </a:gs>
                <a:gs pos="76000">
                  <a:srgbClr val="C0504D">
                    <a:lumMod val="60000"/>
                    <a:lumOff val="40000"/>
                  </a:srgbClr>
                </a:gs>
                <a:gs pos="100000">
                  <a:srgbClr val="C0504D">
                    <a:lumMod val="20000"/>
                    <a:lumOff val="80000"/>
                  </a:srgbClr>
                </a:gs>
              </a:gsLst>
              <a:lin ang="16200000" scaled="1"/>
            </a:gradFill>
            <a:ln w="9525" cap="flat" cmpd="sng" algn="ctr">
              <a:solidFill>
                <a:srgbClr val="C0504D">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2017</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67" name="Text Box 58"/>
            <p:cNvSpPr txBox="1">
              <a:spLocks noChangeArrowheads="1"/>
            </p:cNvSpPr>
            <p:nvPr/>
          </p:nvSpPr>
          <p:spPr bwMode="auto">
            <a:xfrm>
              <a:off x="5406229" y="5542222"/>
              <a:ext cx="965971" cy="353943"/>
            </a:xfrm>
            <a:prstGeom prst="rect">
              <a:avLst/>
            </a:prstGeom>
            <a:noFill/>
            <a:ln w="2857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-System construction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a:t>
              </a:r>
              <a:r>
                <a:rPr kumimoji="0" lang="ko-KR" altLang="en-US" sz="850" b="0" i="0" u="none" strike="noStrike" kern="0" cap="none" spc="-100" normalizeH="0" baseline="0" noProof="0" dirty="0">
                  <a:ln>
                    <a:noFill/>
                  </a:ln>
                  <a:solidFill>
                    <a:srgbClr val="002060"/>
                  </a:solidFill>
                  <a:effectLst/>
                  <a:uLnTx/>
                  <a:uFillTx/>
                  <a:ea typeface="맑은 고딕" pitchFamily="50" charset="-127"/>
                  <a:cs typeface="Arial" pitchFamily="34" charset="0"/>
                </a:rPr>
                <a:t> </a:t>
              </a:r>
              <a:r>
                <a:rPr kumimoji="0" lang="en-US" altLang="ko-KR" sz="850" b="0" i="0" u="none" strike="noStrike" kern="0" cap="none" spc="-100" normalizeH="0" baseline="0" noProof="0" dirty="0" smtClean="0">
                  <a:ln>
                    <a:noFill/>
                  </a:ln>
                  <a:solidFill>
                    <a:srgbClr val="002060"/>
                  </a:solidFill>
                  <a:effectLst/>
                  <a:uLnTx/>
                  <a:uFillTx/>
                  <a:ea typeface="맑은 고딕" pitchFamily="50" charset="-127"/>
                  <a:cs typeface="Arial" pitchFamily="34" charset="0"/>
                </a:rPr>
                <a:t>SW idealization</a:t>
              </a:r>
            </a:p>
          </p:txBody>
        </p:sp>
        <p:pic>
          <p:nvPicPr>
            <p:cNvPr id="168" name="그림 167" descr="htm_2009040101385030003200-001.jpg"/>
            <p:cNvPicPr>
              <a:picLocks noChangeAspect="1"/>
            </p:cNvPicPr>
            <p:nvPr/>
          </p:nvPicPr>
          <p:blipFill>
            <a:blip r:embed="rId9" cstate="print"/>
            <a:stretch>
              <a:fillRect/>
            </a:stretch>
          </p:blipFill>
          <p:spPr>
            <a:xfrm>
              <a:off x="7436525" y="3541958"/>
              <a:ext cx="785786" cy="681035"/>
            </a:xfrm>
            <a:prstGeom prst="rect">
              <a:avLst/>
            </a:prstGeom>
            <a:ln>
              <a:noFill/>
            </a:ln>
            <a:effectLst/>
          </p:spPr>
        </p:pic>
        <p:sp>
          <p:nvSpPr>
            <p:cNvPr id="169" name="AutoShape 57"/>
            <p:cNvSpPr>
              <a:spLocks noChangeArrowheads="1"/>
            </p:cNvSpPr>
            <p:nvPr/>
          </p:nvSpPr>
          <p:spPr bwMode="auto">
            <a:xfrm>
              <a:off x="2552230" y="3572201"/>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70" name="AutoShape 14"/>
            <p:cNvSpPr>
              <a:spLocks noChangeArrowheads="1"/>
            </p:cNvSpPr>
            <p:nvPr/>
          </p:nvSpPr>
          <p:spPr bwMode="auto">
            <a:xfrm>
              <a:off x="3007369" y="3570827"/>
              <a:ext cx="124574" cy="166099"/>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71" name="AutoShape 57"/>
            <p:cNvSpPr>
              <a:spLocks noChangeArrowheads="1"/>
            </p:cNvSpPr>
            <p:nvPr/>
          </p:nvSpPr>
          <p:spPr bwMode="auto">
            <a:xfrm>
              <a:off x="2578741" y="4321901"/>
              <a:ext cx="124574" cy="167483"/>
            </a:xfrm>
            <a:prstGeom prst="triangle">
              <a:avLst>
                <a:gd name="adj" fmla="val 50000"/>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72" name="AutoShape 6"/>
            <p:cNvSpPr>
              <a:spLocks noChangeArrowheads="1"/>
            </p:cNvSpPr>
            <p:nvPr/>
          </p:nvSpPr>
          <p:spPr bwMode="auto">
            <a:xfrm>
              <a:off x="2578741" y="6013503"/>
              <a:ext cx="883881" cy="369228"/>
            </a:xfrm>
            <a:prstGeom prst="rightArrow">
              <a:avLst>
                <a:gd name="adj1" fmla="val 75000"/>
                <a:gd name="adj2" fmla="val 78203"/>
              </a:avLst>
            </a:prstGeom>
            <a:gradFill rotWithShape="1">
              <a:gsLst>
                <a:gs pos="0">
                  <a:srgbClr val="F79646">
                    <a:lumMod val="75000"/>
                  </a:srgbClr>
                </a:gs>
                <a:gs pos="76000">
                  <a:srgbClr val="F79646">
                    <a:lumMod val="60000"/>
                    <a:lumOff val="40000"/>
                  </a:srgbClr>
                </a:gs>
                <a:gs pos="100000">
                  <a:srgbClr val="F79646">
                    <a:lumMod val="20000"/>
                    <a:lumOff val="80000"/>
                  </a:srgbClr>
                </a:gs>
              </a:gsLst>
              <a:lin ang="16200000" scaled="1"/>
            </a:gra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2014</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73" name="Rectangle 41"/>
            <p:cNvSpPr>
              <a:spLocks noChangeArrowheads="1"/>
            </p:cNvSpPr>
            <p:nvPr/>
          </p:nvSpPr>
          <p:spPr bwMode="auto">
            <a:xfrm>
              <a:off x="4858575" y="3113330"/>
              <a:ext cx="864000" cy="247765"/>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Integration test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/idealization</a:t>
              </a:r>
              <a:endParaRPr kumimoji="0" lang="ko-KR" altLang="en-US" sz="8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74" name="AutoShape 6"/>
            <p:cNvSpPr>
              <a:spLocks noChangeArrowheads="1"/>
            </p:cNvSpPr>
            <p:nvPr/>
          </p:nvSpPr>
          <p:spPr bwMode="auto">
            <a:xfrm>
              <a:off x="6293517" y="5185032"/>
              <a:ext cx="842259" cy="360040"/>
            </a:xfrm>
            <a:prstGeom prst="rightArrow">
              <a:avLst>
                <a:gd name="adj1" fmla="val 75000"/>
                <a:gd name="adj2" fmla="val 75908"/>
              </a:avLst>
            </a:prstGeom>
            <a:gradFill rotWithShape="1">
              <a:gsLst>
                <a:gs pos="0">
                  <a:srgbClr val="C0504D">
                    <a:lumMod val="75000"/>
                  </a:srgbClr>
                </a:gs>
                <a:gs pos="76000">
                  <a:srgbClr val="C0504D">
                    <a:lumMod val="60000"/>
                    <a:lumOff val="40000"/>
                  </a:srgbClr>
                </a:gs>
                <a:gs pos="100000">
                  <a:srgbClr val="C0504D">
                    <a:lumMod val="20000"/>
                    <a:lumOff val="80000"/>
                  </a:srgbClr>
                </a:gs>
              </a:gsLst>
              <a:lin ang="16200000" scaled="1"/>
            </a:gradFill>
            <a:ln w="9525" cap="flat" cmpd="sng" algn="ctr">
              <a:solidFill>
                <a:srgbClr val="C0504D">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rPr>
                <a:t>2018</a:t>
              </a:r>
              <a:endParaRPr kumimoji="0" lang="ko-KR" altLang="en-US" sz="1000" b="1" i="0" u="none" strike="noStrike" kern="0" cap="none" spc="0" normalizeH="0" baseline="0" noProof="0" dirty="0" smtClean="0">
                <a:ln>
                  <a:noFill/>
                </a:ln>
                <a:solidFill>
                  <a:sysClr val="windowText" lastClr="000000"/>
                </a:solidFill>
                <a:effectLst/>
                <a:uLnTx/>
                <a:uFillTx/>
                <a:latin typeface="Arial" pitchFamily="34" charset="0"/>
                <a:ea typeface="맑은 고딕" pitchFamily="50" charset="-127"/>
                <a:cs typeface="Arial" pitchFamily="34" charset="0"/>
              </a:endParaRPr>
            </a:p>
          </p:txBody>
        </p:sp>
        <p:sp>
          <p:nvSpPr>
            <p:cNvPr id="175" name="AutoShape 16"/>
            <p:cNvSpPr>
              <a:spLocks noChangeArrowheads="1"/>
            </p:cNvSpPr>
            <p:nvPr/>
          </p:nvSpPr>
          <p:spPr bwMode="auto">
            <a:xfrm>
              <a:off x="6361512" y="4364650"/>
              <a:ext cx="124574" cy="166099"/>
            </a:xfrm>
            <a:prstGeom prst="triangle">
              <a:avLst>
                <a:gd name="adj" fmla="val 50000"/>
              </a:avLst>
            </a:prstGeom>
            <a:solidFill>
              <a:srgbClr val="F79646">
                <a:lumMod val="75000"/>
              </a:srgbClr>
            </a:solidFill>
            <a:ln w="9525" cap="flat" cmpd="sng" algn="ctr">
              <a:solidFill>
                <a:srgbClr val="F79646">
                  <a:lumMod val="7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76" name="Text Box 12"/>
            <p:cNvSpPr txBox="1">
              <a:spLocks noChangeArrowheads="1"/>
            </p:cNvSpPr>
            <p:nvPr/>
          </p:nvSpPr>
          <p:spPr bwMode="auto">
            <a:xfrm>
              <a:off x="6012160" y="4585679"/>
              <a:ext cx="907577" cy="48474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850" kern="0" dirty="0" smtClean="0">
                  <a:solidFill>
                    <a:srgbClr val="002060"/>
                  </a:solidFill>
                  <a:latin typeface="맑은 고딕"/>
                  <a:ea typeface="맑은 고딕" pitchFamily="50" charset="-127"/>
                  <a:cs typeface="Arial" pitchFamily="34" charset="0"/>
                </a:rPr>
                <a:t>Test operation and verification</a:t>
              </a:r>
              <a:endParaRPr kumimoji="0" lang="en-US" altLang="ko-KR" sz="850" b="0" i="0" u="none" strike="noStrike" kern="0" cap="none" spc="0" normalizeH="0" baseline="0" noProof="0" dirty="0" smtClean="0">
                <a:ln>
                  <a:noFill/>
                </a:ln>
                <a:solidFill>
                  <a:srgbClr val="002060"/>
                </a:solidFill>
                <a:effectLst/>
                <a:uLnTx/>
                <a:uFillTx/>
                <a:latin typeface="맑은 고딕"/>
                <a:ea typeface="맑은 고딕" pitchFamily="50" charset="-127"/>
                <a:cs typeface="Arial" pitchFamily="34" charset="0"/>
              </a:endParaRPr>
            </a:p>
          </p:txBody>
        </p:sp>
        <p:sp>
          <p:nvSpPr>
            <p:cNvPr id="177" name="Line 26"/>
            <p:cNvSpPr>
              <a:spLocks noChangeShapeType="1"/>
            </p:cNvSpPr>
            <p:nvPr/>
          </p:nvSpPr>
          <p:spPr bwMode="auto">
            <a:xfrm rot="5400000" flipH="1" flipV="1">
              <a:off x="2139024" y="2750950"/>
              <a:ext cx="504056"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Text" lastClr="000000"/>
                </a:solidFill>
                <a:effectLst/>
                <a:uLnTx/>
                <a:uFillTx/>
                <a:latin typeface="Arial" pitchFamily="34" charset="0"/>
                <a:ea typeface="HY헤드라인M" pitchFamily="18" charset="-127"/>
                <a:cs typeface="Arial" pitchFamily="34" charset="0"/>
              </a:endParaRPr>
            </a:p>
          </p:txBody>
        </p:sp>
        <p:sp>
          <p:nvSpPr>
            <p:cNvPr id="178" name="Text Box 33"/>
            <p:cNvSpPr txBox="1">
              <a:spLocks noChangeArrowheads="1"/>
            </p:cNvSpPr>
            <p:nvPr/>
          </p:nvSpPr>
          <p:spPr bwMode="auto">
            <a:xfrm>
              <a:off x="1513175" y="2623992"/>
              <a:ext cx="864096" cy="253916"/>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all" spc="0" normalizeH="0" baseline="0" noProof="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rPr>
                <a:t>2013</a:t>
              </a:r>
              <a:endParaRPr kumimoji="0" lang="en-US" altLang="ko-KR" sz="1050" b="0"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Arial" pitchFamily="34" charset="0"/>
                <a:ea typeface="HY헤드라인M" pitchFamily="18" charset="-127"/>
                <a:cs typeface="Arial" pitchFamily="34" charset="0"/>
              </a:endParaRPr>
            </a:p>
          </p:txBody>
        </p:sp>
        <p:pic>
          <p:nvPicPr>
            <p:cNvPr id="179" name="Picture 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137389" y="1763821"/>
              <a:ext cx="924055" cy="528332"/>
            </a:xfrm>
            <a:prstGeom prst="rect">
              <a:avLst/>
            </a:prstGeom>
            <a:noFill/>
            <a:ln w="9525">
              <a:noFill/>
              <a:miter lim="800000"/>
              <a:headEnd/>
              <a:tailEnd/>
            </a:ln>
            <a:scene3d>
              <a:camera prst="orthographicFront">
                <a:rot lat="0" lon="1080000" rev="19799996"/>
              </a:camera>
              <a:lightRig rig="threePt" dir="t"/>
            </a:scene3d>
          </p:spPr>
        </p:pic>
        <p:sp>
          <p:nvSpPr>
            <p:cNvPr id="180" name="Rectangle 35"/>
            <p:cNvSpPr>
              <a:spLocks noChangeArrowheads="1"/>
            </p:cNvSpPr>
            <p:nvPr/>
          </p:nvSpPr>
          <p:spPr bwMode="auto">
            <a:xfrm>
              <a:off x="6158921" y="1459510"/>
              <a:ext cx="645327" cy="2458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square" anchor="ctr">
              <a:noAutofit/>
            </a:bodyPr>
            <a:lstStyle/>
            <a:p>
              <a:pPr algn="ctr"/>
              <a:r>
                <a:rPr lang="en-US" altLang="ko-KR" sz="700" b="1" dirty="0" smtClean="0">
                  <a:solidFill>
                    <a:schemeClr val="tx1"/>
                  </a:solidFill>
                  <a:ea typeface="맑은 고딕" pitchFamily="50" charset="-127"/>
                  <a:cs typeface="Arial" pitchFamily="34" charset="0"/>
                </a:rPr>
                <a:t>launch</a:t>
              </a:r>
              <a:r>
                <a:rPr lang="ko-KR" altLang="en-US" sz="700" b="1" dirty="0" smtClean="0">
                  <a:solidFill>
                    <a:schemeClr val="tx1"/>
                  </a:solidFill>
                  <a:ea typeface="맑은 고딕" pitchFamily="50" charset="-127"/>
                  <a:cs typeface="Arial" pitchFamily="34" charset="0"/>
                </a:rPr>
                <a:t> </a:t>
              </a:r>
              <a:r>
                <a:rPr lang="en-US" altLang="ko-KR" sz="700" b="1" dirty="0" smtClean="0">
                  <a:solidFill>
                    <a:schemeClr val="tx1"/>
                  </a:solidFill>
                  <a:ea typeface="맑은 고딕" pitchFamily="50" charset="-127"/>
                  <a:cs typeface="Arial" pitchFamily="34" charset="0"/>
                </a:rPr>
                <a:t>/ IOT</a:t>
              </a:r>
            </a:p>
          </p:txBody>
        </p:sp>
        <p:sp>
          <p:nvSpPr>
            <p:cNvPr id="181" name="Rectangle 35"/>
            <p:cNvSpPr>
              <a:spLocks noChangeArrowheads="1"/>
            </p:cNvSpPr>
            <p:nvPr/>
          </p:nvSpPr>
          <p:spPr bwMode="auto">
            <a:xfrm>
              <a:off x="5229936" y="1459511"/>
              <a:ext cx="632218" cy="24589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square" anchor="ctr">
              <a:noAutofit/>
            </a:bodyPr>
            <a:lstStyle/>
            <a:p>
              <a:pPr algn="ctr"/>
              <a:r>
                <a:rPr lang="en-US" altLang="ko-KR" sz="600" b="1" dirty="0" smtClean="0">
                  <a:solidFill>
                    <a:schemeClr val="tx1"/>
                  </a:solidFill>
                  <a:latin typeface="Arial" pitchFamily="34" charset="0"/>
                  <a:ea typeface="맑은 고딕" pitchFamily="50" charset="-127"/>
                  <a:cs typeface="Arial" pitchFamily="34" charset="0"/>
                </a:rPr>
                <a:t>Prepare</a:t>
              </a:r>
            </a:p>
            <a:p>
              <a:pPr algn="ctr"/>
              <a:r>
                <a:rPr lang="en-US" altLang="ko-KR" sz="600" b="1" dirty="0" smtClean="0">
                  <a:solidFill>
                    <a:schemeClr val="tx1"/>
                  </a:solidFill>
                  <a:latin typeface="Arial" pitchFamily="34" charset="0"/>
                  <a:ea typeface="맑은 고딕" pitchFamily="50" charset="-127"/>
                  <a:cs typeface="Arial" pitchFamily="34" charset="0"/>
                </a:rPr>
                <a:t>To</a:t>
              </a:r>
            </a:p>
            <a:p>
              <a:pPr algn="ctr"/>
              <a:r>
                <a:rPr lang="en-US" altLang="ko-KR" sz="600" b="1" dirty="0" smtClean="0">
                  <a:solidFill>
                    <a:schemeClr val="tx1"/>
                  </a:solidFill>
                  <a:latin typeface="Arial" pitchFamily="34" charset="0"/>
                  <a:ea typeface="맑은 고딕" pitchFamily="50" charset="-127"/>
                  <a:cs typeface="Arial" pitchFamily="34" charset="0"/>
                </a:rPr>
                <a:t>launch</a:t>
              </a:r>
            </a:p>
          </p:txBody>
        </p:sp>
        <p:sp>
          <p:nvSpPr>
            <p:cNvPr id="182" name="AutoShape 4"/>
            <p:cNvSpPr>
              <a:spLocks noChangeArrowheads="1"/>
            </p:cNvSpPr>
            <p:nvPr/>
          </p:nvSpPr>
          <p:spPr bwMode="auto">
            <a:xfrm>
              <a:off x="5580616" y="958218"/>
              <a:ext cx="2336812" cy="347910"/>
            </a:xfrm>
            <a:prstGeom prst="rightArrow">
              <a:avLst>
                <a:gd name="adj1" fmla="val 68454"/>
                <a:gd name="adj2" fmla="val 38556"/>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r>
                <a:rPr lang="en-US" altLang="ko-KR" sz="900" b="1" dirty="0">
                  <a:solidFill>
                    <a:schemeClr val="bg1"/>
                  </a:solidFill>
                  <a:latin typeface="Arial" pitchFamily="34" charset="0"/>
                  <a:ea typeface="맑은 고딕" pitchFamily="50" charset="-127"/>
                  <a:cs typeface="Arial" pitchFamily="34" charset="0"/>
                </a:rPr>
                <a:t>Launch/IOT/Operation</a:t>
              </a:r>
              <a:endParaRPr lang="ko-KR" altLang="en-US" sz="900" b="1" dirty="0">
                <a:solidFill>
                  <a:schemeClr val="bg1"/>
                </a:solidFill>
                <a:latin typeface="Arial" pitchFamily="34" charset="0"/>
                <a:ea typeface="맑은 고딕" pitchFamily="50" charset="-127"/>
                <a:cs typeface="Arial" pitchFamily="34" charset="0"/>
              </a:endParaRPr>
            </a:p>
          </p:txBody>
        </p:sp>
        <p:sp>
          <p:nvSpPr>
            <p:cNvPr id="183" name="AutoShape 5"/>
            <p:cNvSpPr>
              <a:spLocks noChangeArrowheads="1"/>
            </p:cNvSpPr>
            <p:nvPr/>
          </p:nvSpPr>
          <p:spPr bwMode="auto">
            <a:xfrm>
              <a:off x="3609815" y="955515"/>
              <a:ext cx="807327" cy="360040"/>
            </a:xfrm>
            <a:prstGeom prst="rightArrow">
              <a:avLst>
                <a:gd name="adj1" fmla="val 68454"/>
                <a:gd name="adj2" fmla="val 5610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r>
                <a:rPr lang="en-US" altLang="ko-KR" sz="900" b="1" dirty="0">
                  <a:solidFill>
                    <a:schemeClr val="bg1"/>
                  </a:solidFill>
                  <a:latin typeface="Arial" pitchFamily="34" charset="0"/>
                  <a:ea typeface="맑은 고딕" pitchFamily="50" charset="-127"/>
                  <a:cs typeface="Arial" pitchFamily="34" charset="0"/>
                </a:rPr>
                <a:t>Integrate </a:t>
              </a:r>
            </a:p>
            <a:p>
              <a:pPr algn="ctr"/>
              <a:r>
                <a:rPr lang="en-US" altLang="ko-KR" sz="900" b="1" dirty="0">
                  <a:solidFill>
                    <a:schemeClr val="bg1"/>
                  </a:solidFill>
                  <a:latin typeface="Arial" pitchFamily="34" charset="0"/>
                  <a:ea typeface="맑은 고딕" pitchFamily="50" charset="-127"/>
                  <a:cs typeface="Arial" pitchFamily="34" charset="0"/>
                </a:rPr>
                <a:t>Module</a:t>
              </a:r>
              <a:endParaRPr lang="ko-KR" altLang="en-US" sz="900" b="1" dirty="0">
                <a:solidFill>
                  <a:schemeClr val="bg1"/>
                </a:solidFill>
                <a:latin typeface="Arial" pitchFamily="34" charset="0"/>
                <a:ea typeface="맑은 고딕" pitchFamily="50" charset="-127"/>
                <a:cs typeface="Arial" pitchFamily="34" charset="0"/>
              </a:endParaRPr>
            </a:p>
          </p:txBody>
        </p:sp>
        <p:sp>
          <p:nvSpPr>
            <p:cNvPr id="184" name="AutoShape 6"/>
            <p:cNvSpPr>
              <a:spLocks noChangeArrowheads="1"/>
            </p:cNvSpPr>
            <p:nvPr/>
          </p:nvSpPr>
          <p:spPr bwMode="auto">
            <a:xfrm>
              <a:off x="1491430" y="964943"/>
              <a:ext cx="2105518" cy="341185"/>
            </a:xfrm>
            <a:prstGeom prst="rightArrow">
              <a:avLst>
                <a:gd name="adj1" fmla="val 75000"/>
                <a:gd name="adj2" fmla="val 7590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r>
                <a:rPr lang="en-US" altLang="ko-KR" sz="900" b="1" dirty="0">
                  <a:solidFill>
                    <a:schemeClr val="bg1"/>
                  </a:solidFill>
                  <a:latin typeface="Arial" pitchFamily="34" charset="0"/>
                  <a:ea typeface="맑은 고딕" pitchFamily="50" charset="-127"/>
                  <a:cs typeface="Arial" pitchFamily="34" charset="0"/>
                </a:rPr>
                <a:t>Satellite bus design </a:t>
              </a:r>
            </a:p>
            <a:p>
              <a:pPr algn="ctr"/>
              <a:r>
                <a:rPr lang="en-US" altLang="ko-KR" sz="900" b="1" dirty="0">
                  <a:solidFill>
                    <a:schemeClr val="bg1"/>
                  </a:solidFill>
                  <a:latin typeface="Arial" pitchFamily="34" charset="0"/>
                  <a:ea typeface="맑은 고딕" pitchFamily="50" charset="-127"/>
                  <a:cs typeface="Arial" pitchFamily="34" charset="0"/>
                </a:rPr>
                <a:t>and Review</a:t>
              </a:r>
              <a:endParaRPr lang="ko-KR" altLang="en-US" sz="900" b="1" dirty="0">
                <a:solidFill>
                  <a:schemeClr val="bg1"/>
                </a:solidFill>
                <a:latin typeface="Arial" pitchFamily="34" charset="0"/>
                <a:ea typeface="맑은 고딕" pitchFamily="50" charset="-127"/>
                <a:cs typeface="Arial" pitchFamily="34" charset="0"/>
              </a:endParaRPr>
            </a:p>
          </p:txBody>
        </p:sp>
        <p:sp>
          <p:nvSpPr>
            <p:cNvPr id="185" name="Rectangle 34"/>
            <p:cNvSpPr>
              <a:spLocks noChangeArrowheads="1"/>
            </p:cNvSpPr>
            <p:nvPr/>
          </p:nvSpPr>
          <p:spPr bwMode="auto">
            <a:xfrm>
              <a:off x="1437278" y="1459511"/>
              <a:ext cx="724475" cy="24787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r>
                <a:rPr lang="en-US" altLang="ko-KR" sz="600" b="1" dirty="0" smtClean="0">
                  <a:latin typeface="Arial" pitchFamily="34" charset="0"/>
                  <a:ea typeface="맑은 고딕" pitchFamily="50" charset="-127"/>
                  <a:cs typeface="Arial" pitchFamily="34" charset="0"/>
                </a:rPr>
                <a:t>Analysis of system</a:t>
              </a:r>
            </a:p>
            <a:p>
              <a:pPr algn="ctr"/>
              <a:r>
                <a:rPr lang="en-US" altLang="ko-KR" sz="600" b="1" dirty="0" smtClean="0">
                  <a:latin typeface="Arial" pitchFamily="34" charset="0"/>
                  <a:ea typeface="맑은 고딕" pitchFamily="50" charset="-127"/>
                  <a:cs typeface="Arial" pitchFamily="34" charset="0"/>
                </a:rPr>
                <a:t>requirements</a:t>
              </a:r>
              <a:endParaRPr lang="ko-KR" altLang="en-US" sz="600" b="1" dirty="0" smtClean="0">
                <a:latin typeface="Arial" pitchFamily="34" charset="0"/>
                <a:ea typeface="맑은 고딕" pitchFamily="50" charset="-127"/>
                <a:cs typeface="Arial" pitchFamily="34" charset="0"/>
              </a:endParaRPr>
            </a:p>
          </p:txBody>
        </p:sp>
        <p:sp>
          <p:nvSpPr>
            <p:cNvPr id="186" name="AutoShape 36"/>
            <p:cNvSpPr>
              <a:spLocks noChangeArrowheads="1"/>
            </p:cNvSpPr>
            <p:nvPr/>
          </p:nvSpPr>
          <p:spPr bwMode="auto">
            <a:xfrm>
              <a:off x="7135998" y="1306128"/>
              <a:ext cx="792088" cy="504056"/>
            </a:xfrm>
            <a:prstGeom prst="rightArrow">
              <a:avLst>
                <a:gd name="adj1" fmla="val 71870"/>
                <a:gd name="adj2" fmla="val 3334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square" anchor="ctr">
              <a:noAutofit/>
            </a:bodyPr>
            <a:lstStyle/>
            <a:p>
              <a:pPr algn="ctr"/>
              <a:r>
                <a:rPr lang="en-US" altLang="ko-KR" sz="900" dirty="0" smtClean="0">
                  <a:solidFill>
                    <a:schemeClr val="tx1"/>
                  </a:solidFill>
                  <a:latin typeface="Arial" pitchFamily="34" charset="0"/>
                  <a:ea typeface="맑은 고딕" pitchFamily="50" charset="-127"/>
                  <a:cs typeface="Arial" pitchFamily="34" charset="0"/>
                </a:rPr>
                <a:t>Satellite</a:t>
              </a:r>
            </a:p>
            <a:p>
              <a:pPr algn="ctr"/>
              <a:r>
                <a:rPr lang="en-US" altLang="ko-KR" sz="900" dirty="0" smtClean="0">
                  <a:solidFill>
                    <a:schemeClr val="tx1"/>
                  </a:solidFill>
                  <a:latin typeface="Arial" pitchFamily="34" charset="0"/>
                  <a:ea typeface="맑은 고딕" pitchFamily="50" charset="-127"/>
                  <a:cs typeface="Arial" pitchFamily="34" charset="0"/>
                </a:rPr>
                <a:t>operation</a:t>
              </a:r>
              <a:endParaRPr lang="ko-KR" altLang="en-US" sz="900" dirty="0" smtClean="0">
                <a:solidFill>
                  <a:schemeClr val="tx1"/>
                </a:solidFill>
                <a:ea typeface="맑은 고딕" pitchFamily="50" charset="-127"/>
                <a:cs typeface="Arial" pitchFamily="34" charset="0"/>
              </a:endParaRPr>
            </a:p>
          </p:txBody>
        </p:sp>
        <p:sp>
          <p:nvSpPr>
            <p:cNvPr id="187" name="Rectangle 41"/>
            <p:cNvSpPr>
              <a:spLocks noChangeArrowheads="1"/>
            </p:cNvSpPr>
            <p:nvPr/>
          </p:nvSpPr>
          <p:spPr bwMode="auto">
            <a:xfrm>
              <a:off x="2172996" y="1459511"/>
              <a:ext cx="497873" cy="24776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r>
                <a:rPr lang="en-US" altLang="ko-KR" sz="700" b="1" dirty="0" smtClean="0">
                  <a:latin typeface="Arial" pitchFamily="34" charset="0"/>
                  <a:ea typeface="맑은 고딕" pitchFamily="50" charset="-127"/>
                  <a:cs typeface="Arial" pitchFamily="34" charset="0"/>
                </a:rPr>
                <a:t>Preliminary</a:t>
              </a:r>
            </a:p>
            <a:p>
              <a:pPr algn="ctr"/>
              <a:r>
                <a:rPr lang="en-US" altLang="ko-KR" sz="700" b="1" dirty="0" smtClean="0">
                  <a:latin typeface="Arial" pitchFamily="34" charset="0"/>
                  <a:ea typeface="맑은 고딕" pitchFamily="50" charset="-127"/>
                  <a:cs typeface="Arial" pitchFamily="34" charset="0"/>
                </a:rPr>
                <a:t>design</a:t>
              </a:r>
              <a:endParaRPr lang="ko-KR" altLang="en-US" sz="700" b="1" dirty="0">
                <a:latin typeface="Arial" pitchFamily="34" charset="0"/>
                <a:ea typeface="맑은 고딕" pitchFamily="50" charset="-127"/>
                <a:cs typeface="Arial" pitchFamily="34" charset="0"/>
              </a:endParaRPr>
            </a:p>
          </p:txBody>
        </p:sp>
        <p:sp>
          <p:nvSpPr>
            <p:cNvPr id="188" name="Rectangle 42"/>
            <p:cNvSpPr>
              <a:spLocks noChangeArrowheads="1"/>
            </p:cNvSpPr>
            <p:nvPr/>
          </p:nvSpPr>
          <p:spPr bwMode="auto">
            <a:xfrm>
              <a:off x="2676804" y="1459395"/>
              <a:ext cx="928694" cy="24799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r>
                <a:rPr lang="en-US" altLang="ko-KR" sz="700" b="1" dirty="0" smtClean="0">
                  <a:latin typeface="Arial" pitchFamily="34" charset="0"/>
                  <a:ea typeface="맑은 고딕" pitchFamily="50" charset="-127"/>
                  <a:cs typeface="Arial" pitchFamily="34" charset="0"/>
                </a:rPr>
                <a:t>Critical design</a:t>
              </a:r>
              <a:endParaRPr lang="ko-KR" altLang="en-US" sz="700" b="1" dirty="0">
                <a:latin typeface="Arial" pitchFamily="34" charset="0"/>
                <a:ea typeface="맑은 고딕" pitchFamily="50" charset="-127"/>
                <a:cs typeface="Arial" pitchFamily="34" charset="0"/>
              </a:endParaRPr>
            </a:p>
          </p:txBody>
        </p:sp>
        <p:sp>
          <p:nvSpPr>
            <p:cNvPr id="189" name="AutoShape 59"/>
            <p:cNvSpPr>
              <a:spLocks noChangeArrowheads="1"/>
            </p:cNvSpPr>
            <p:nvPr/>
          </p:nvSpPr>
          <p:spPr bwMode="auto">
            <a:xfrm>
              <a:off x="4461044" y="948789"/>
              <a:ext cx="1033597" cy="366766"/>
            </a:xfrm>
            <a:prstGeom prst="rightArrow">
              <a:avLst>
                <a:gd name="adj1" fmla="val 68454"/>
                <a:gd name="adj2" fmla="val 41839"/>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r>
                <a:rPr lang="en-US" altLang="ko-KR" sz="900" b="1" dirty="0">
                  <a:solidFill>
                    <a:schemeClr val="bg1"/>
                  </a:solidFill>
                  <a:latin typeface="Arial" pitchFamily="34" charset="0"/>
                  <a:ea typeface="맑은 고딕" pitchFamily="50" charset="-127"/>
                  <a:cs typeface="Arial" pitchFamily="34" charset="0"/>
                </a:rPr>
                <a:t>Satellite system </a:t>
              </a:r>
            </a:p>
            <a:p>
              <a:pPr algn="ctr"/>
              <a:r>
                <a:rPr lang="en-US" altLang="ko-KR" sz="900" b="1" dirty="0">
                  <a:solidFill>
                    <a:schemeClr val="bg1"/>
                  </a:solidFill>
                  <a:latin typeface="Arial" pitchFamily="34" charset="0"/>
                  <a:ea typeface="맑은 고딕" pitchFamily="50" charset="-127"/>
                  <a:cs typeface="Arial" pitchFamily="34" charset="0"/>
                </a:rPr>
                <a:t>integration</a:t>
              </a:r>
            </a:p>
          </p:txBody>
        </p:sp>
        <p:sp>
          <p:nvSpPr>
            <p:cNvPr id="190" name="Text Box 12"/>
            <p:cNvSpPr txBox="1">
              <a:spLocks noChangeArrowheads="1"/>
            </p:cNvSpPr>
            <p:nvPr/>
          </p:nvSpPr>
          <p:spPr bwMode="auto">
            <a:xfrm>
              <a:off x="1335890" y="2018537"/>
              <a:ext cx="504056" cy="230832"/>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0" normalizeH="0" baseline="0" noProof="0" dirty="0" smtClean="0">
                  <a:ln>
                    <a:noFill/>
                  </a:ln>
                  <a:solidFill>
                    <a:srgbClr val="FFFFFF"/>
                  </a:solidFill>
                  <a:effectLst/>
                  <a:uLnTx/>
                  <a:uFillTx/>
                  <a:latin typeface="맑은 고딕"/>
                  <a:ea typeface="맑은 고딕" pitchFamily="50" charset="-127"/>
                  <a:cs typeface="Arial" pitchFamily="34" charset="0"/>
                </a:rPr>
                <a:t>Start</a:t>
              </a:r>
            </a:p>
          </p:txBody>
        </p:sp>
        <p:sp>
          <p:nvSpPr>
            <p:cNvPr id="191" name="AutoShape 15"/>
            <p:cNvSpPr>
              <a:spLocks noChangeArrowheads="1"/>
            </p:cNvSpPr>
            <p:nvPr/>
          </p:nvSpPr>
          <p:spPr bwMode="auto">
            <a:xfrm>
              <a:off x="3452932" y="2301008"/>
              <a:ext cx="124574" cy="167483"/>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92" name="AutoShape 18"/>
            <p:cNvSpPr>
              <a:spLocks noChangeArrowheads="1"/>
            </p:cNvSpPr>
            <p:nvPr/>
          </p:nvSpPr>
          <p:spPr bwMode="auto">
            <a:xfrm>
              <a:off x="1491431" y="2302392"/>
              <a:ext cx="125958" cy="166099"/>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93" name="AutoShape 57"/>
            <p:cNvSpPr>
              <a:spLocks noChangeArrowheads="1"/>
            </p:cNvSpPr>
            <p:nvPr/>
          </p:nvSpPr>
          <p:spPr bwMode="auto">
            <a:xfrm>
              <a:off x="2599022" y="2301008"/>
              <a:ext cx="124574" cy="167483"/>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94" name="AutoShape 81"/>
            <p:cNvSpPr>
              <a:spLocks noChangeArrowheads="1"/>
            </p:cNvSpPr>
            <p:nvPr/>
          </p:nvSpPr>
          <p:spPr bwMode="auto">
            <a:xfrm>
              <a:off x="5229936" y="2301008"/>
              <a:ext cx="124574" cy="167483"/>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95" name="AutoShape 81"/>
            <p:cNvSpPr>
              <a:spLocks noChangeArrowheads="1"/>
            </p:cNvSpPr>
            <p:nvPr/>
          </p:nvSpPr>
          <p:spPr bwMode="auto">
            <a:xfrm>
              <a:off x="6156176" y="2301008"/>
              <a:ext cx="124574" cy="167483"/>
            </a:xfrm>
            <a:prstGeom prst="flowChartMerg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196" name="Text Box 8"/>
            <p:cNvSpPr txBox="1">
              <a:spLocks noChangeArrowheads="1"/>
            </p:cNvSpPr>
            <p:nvPr/>
          </p:nvSpPr>
          <p:spPr bwMode="auto">
            <a:xfrm>
              <a:off x="3289834" y="1923411"/>
              <a:ext cx="514887"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0" normalizeH="0" baseline="0" noProof="0" dirty="0" smtClean="0">
                  <a:ln>
                    <a:noFill/>
                  </a:ln>
                  <a:solidFill>
                    <a:srgbClr val="FFFFFF"/>
                  </a:solidFill>
                  <a:effectLst/>
                  <a:uLnTx/>
                  <a:uFillTx/>
                  <a:latin typeface="맑은 고딕"/>
                  <a:ea typeface="HY헤드라인M" pitchFamily="18" charset="-127"/>
                  <a:cs typeface="Arial" pitchFamily="34" charset="0"/>
                </a:rPr>
                <a:t>EQSR/CDR</a:t>
              </a:r>
            </a:p>
          </p:txBody>
        </p:sp>
        <p:sp>
          <p:nvSpPr>
            <p:cNvPr id="197" name="Rectangle 42"/>
            <p:cNvSpPr>
              <a:spLocks noChangeArrowheads="1"/>
            </p:cNvSpPr>
            <p:nvPr/>
          </p:nvSpPr>
          <p:spPr bwMode="auto">
            <a:xfrm>
              <a:off x="3596948" y="1459022"/>
              <a:ext cx="785043" cy="24638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r>
                <a:rPr lang="en-US" altLang="ko-KR" sz="700" b="1" dirty="0" smtClean="0">
                  <a:latin typeface="Arial" pitchFamily="34" charset="0"/>
                  <a:ea typeface="맑은 고딕" pitchFamily="50" charset="-127"/>
                  <a:cs typeface="Arial" pitchFamily="34" charset="0"/>
                </a:rPr>
                <a:t>Instrument </a:t>
              </a:r>
            </a:p>
            <a:p>
              <a:pPr algn="ctr"/>
              <a:r>
                <a:rPr lang="en-US" altLang="ko-KR" sz="700" b="1" dirty="0" smtClean="0">
                  <a:latin typeface="Arial" pitchFamily="34" charset="0"/>
                  <a:ea typeface="맑은 고딕" pitchFamily="50" charset="-127"/>
                  <a:cs typeface="Arial" pitchFamily="34" charset="0"/>
                </a:rPr>
                <a:t>Integration</a:t>
              </a:r>
            </a:p>
            <a:p>
              <a:pPr algn="ctr"/>
              <a:r>
                <a:rPr lang="en-US" altLang="ko-KR" sz="700" b="1" dirty="0" smtClean="0">
                  <a:latin typeface="Arial" pitchFamily="34" charset="0"/>
                  <a:ea typeface="맑은 고딕" pitchFamily="50" charset="-127"/>
                  <a:cs typeface="Arial" pitchFamily="34" charset="0"/>
                </a:rPr>
                <a:t> and test</a:t>
              </a:r>
              <a:endParaRPr lang="ko-KR" altLang="en-US" sz="700" b="1" dirty="0">
                <a:latin typeface="Arial" pitchFamily="34" charset="0"/>
                <a:ea typeface="맑은 고딕" pitchFamily="50" charset="-127"/>
                <a:cs typeface="Arial" pitchFamily="34" charset="0"/>
              </a:endParaRPr>
            </a:p>
          </p:txBody>
        </p:sp>
        <p:sp>
          <p:nvSpPr>
            <p:cNvPr id="198" name="Rectangle 42"/>
            <p:cNvSpPr>
              <a:spLocks noChangeArrowheads="1"/>
            </p:cNvSpPr>
            <p:nvPr/>
          </p:nvSpPr>
          <p:spPr bwMode="auto">
            <a:xfrm>
              <a:off x="4389035" y="1459022"/>
              <a:ext cx="840901" cy="24638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r>
                <a:rPr lang="en-US" altLang="ko-KR" sz="700" b="1" dirty="0" smtClean="0">
                  <a:latin typeface="Arial" pitchFamily="34" charset="0"/>
                  <a:ea typeface="맑은 고딕" pitchFamily="50" charset="-127"/>
                  <a:cs typeface="Arial" pitchFamily="34" charset="0"/>
                </a:rPr>
                <a:t>System </a:t>
              </a:r>
            </a:p>
            <a:p>
              <a:pPr algn="ctr"/>
              <a:r>
                <a:rPr lang="en-US" altLang="ko-KR" sz="700" b="1" dirty="0" smtClean="0">
                  <a:latin typeface="Arial" pitchFamily="34" charset="0"/>
                  <a:ea typeface="맑은 고딕" pitchFamily="50" charset="-127"/>
                  <a:cs typeface="Arial" pitchFamily="34" charset="0"/>
                </a:rPr>
                <a:t>Integration</a:t>
              </a:r>
            </a:p>
            <a:p>
              <a:pPr algn="ctr"/>
              <a:r>
                <a:rPr lang="en-US" altLang="ko-KR" sz="700" b="1" dirty="0" smtClean="0">
                  <a:latin typeface="Arial" pitchFamily="34" charset="0"/>
                  <a:ea typeface="맑은 고딕" pitchFamily="50" charset="-127"/>
                  <a:cs typeface="Arial" pitchFamily="34" charset="0"/>
                </a:rPr>
                <a:t> and test</a:t>
              </a:r>
              <a:endParaRPr lang="ko-KR" altLang="en-US" sz="700" b="1" dirty="0">
                <a:latin typeface="Arial" pitchFamily="34" charset="0"/>
                <a:ea typeface="맑은 고딕" pitchFamily="50" charset="-127"/>
                <a:cs typeface="Arial" pitchFamily="34" charset="0"/>
              </a:endParaRPr>
            </a:p>
          </p:txBody>
        </p:sp>
        <p:sp>
          <p:nvSpPr>
            <p:cNvPr id="199" name="Text Box 11"/>
            <p:cNvSpPr txBox="1">
              <a:spLocks noChangeArrowheads="1"/>
            </p:cNvSpPr>
            <p:nvPr/>
          </p:nvSpPr>
          <p:spPr bwMode="auto">
            <a:xfrm>
              <a:off x="5901818" y="2046577"/>
              <a:ext cx="686406" cy="276999"/>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ea typeface="HY헤드라인M" pitchFamily="18" charset="-127"/>
                  <a:cs typeface="Arial" pitchFamily="34" charset="0"/>
                </a:rPr>
                <a:t>Launch</a:t>
              </a:r>
            </a:p>
          </p:txBody>
        </p:sp>
        <p:sp>
          <p:nvSpPr>
            <p:cNvPr id="200" name="AutoShape 57"/>
            <p:cNvSpPr>
              <a:spLocks noChangeArrowheads="1"/>
            </p:cNvSpPr>
            <p:nvPr/>
          </p:nvSpPr>
          <p:spPr bwMode="auto">
            <a:xfrm>
              <a:off x="2108245" y="2301008"/>
              <a:ext cx="124574" cy="167483"/>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201" name="Text Box 58"/>
            <p:cNvSpPr txBox="1">
              <a:spLocks noChangeArrowheads="1"/>
            </p:cNvSpPr>
            <p:nvPr/>
          </p:nvSpPr>
          <p:spPr bwMode="auto">
            <a:xfrm>
              <a:off x="1925149" y="2018537"/>
              <a:ext cx="495695" cy="230832"/>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0" normalizeH="0" baseline="0" noProof="0" dirty="0" smtClean="0">
                  <a:ln>
                    <a:noFill/>
                  </a:ln>
                  <a:solidFill>
                    <a:srgbClr val="FFFFFF"/>
                  </a:solidFill>
                  <a:effectLst/>
                  <a:uLnTx/>
                  <a:uFillTx/>
                  <a:ea typeface="맑은 고딕" pitchFamily="50" charset="-127"/>
                  <a:cs typeface="Arial" pitchFamily="34" charset="0"/>
                </a:rPr>
                <a:t>SRR</a:t>
              </a:r>
              <a:endParaRPr kumimoji="0" lang="ko-KR" altLang="en-US" sz="900" b="0" i="0" u="none" strike="noStrike" kern="0" cap="none" spc="0" normalizeH="0" baseline="0" noProof="0" dirty="0">
                <a:ln>
                  <a:noFill/>
                </a:ln>
                <a:solidFill>
                  <a:srgbClr val="FFFFFF"/>
                </a:solidFill>
                <a:effectLst/>
                <a:uLnTx/>
                <a:uFillTx/>
                <a:ea typeface="맑은 고딕" pitchFamily="50" charset="-127"/>
                <a:cs typeface="Arial" pitchFamily="34" charset="0"/>
              </a:endParaRPr>
            </a:p>
          </p:txBody>
        </p:sp>
        <p:sp>
          <p:nvSpPr>
            <p:cNvPr id="202" name="Text Box 58"/>
            <p:cNvSpPr txBox="1">
              <a:spLocks noChangeArrowheads="1"/>
            </p:cNvSpPr>
            <p:nvPr/>
          </p:nvSpPr>
          <p:spPr bwMode="auto">
            <a:xfrm>
              <a:off x="2435564" y="2018537"/>
              <a:ext cx="441304" cy="230832"/>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0" normalizeH="0" baseline="0" noProof="0" dirty="0" smtClean="0">
                  <a:ln>
                    <a:noFill/>
                  </a:ln>
                  <a:solidFill>
                    <a:srgbClr val="FFFFFF"/>
                  </a:solidFill>
                  <a:effectLst/>
                  <a:uLnTx/>
                  <a:uFillTx/>
                  <a:ea typeface="맑은 고딕" pitchFamily="50" charset="-127"/>
                  <a:cs typeface="Arial" pitchFamily="34" charset="0"/>
                </a:rPr>
                <a:t>PDR</a:t>
              </a:r>
              <a:endParaRPr kumimoji="0" lang="ko-KR" altLang="en-US" sz="900" b="0" i="0" u="none" strike="noStrike" kern="0" cap="none" spc="0" normalizeH="0" baseline="0" noProof="0" dirty="0">
                <a:ln>
                  <a:noFill/>
                </a:ln>
                <a:solidFill>
                  <a:srgbClr val="FFFFFF"/>
                </a:solidFill>
                <a:effectLst/>
                <a:uLnTx/>
                <a:uFillTx/>
                <a:ea typeface="맑은 고딕" pitchFamily="50" charset="-127"/>
                <a:cs typeface="Arial" pitchFamily="34" charset="0"/>
              </a:endParaRPr>
            </a:p>
          </p:txBody>
        </p:sp>
        <p:sp>
          <p:nvSpPr>
            <p:cNvPr id="203" name="AutoShape 15"/>
            <p:cNvSpPr>
              <a:spLocks noChangeArrowheads="1"/>
            </p:cNvSpPr>
            <p:nvPr/>
          </p:nvSpPr>
          <p:spPr bwMode="auto">
            <a:xfrm>
              <a:off x="4317028" y="2301008"/>
              <a:ext cx="124574" cy="167483"/>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sp>
          <p:nvSpPr>
            <p:cNvPr id="204" name="Text Box 8"/>
            <p:cNvSpPr txBox="1">
              <a:spLocks noChangeArrowheads="1"/>
            </p:cNvSpPr>
            <p:nvPr/>
          </p:nvSpPr>
          <p:spPr bwMode="auto">
            <a:xfrm>
              <a:off x="4139952" y="2118048"/>
              <a:ext cx="432048" cy="2308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900" b="0" i="0" u="none" strike="noStrike" kern="0" cap="none" spc="0" normalizeH="0" baseline="0" noProof="0" dirty="0" smtClean="0">
                  <a:ln>
                    <a:noFill/>
                  </a:ln>
                  <a:solidFill>
                    <a:srgbClr val="FFFFFF"/>
                  </a:solidFill>
                  <a:effectLst/>
                  <a:uLnTx/>
                  <a:uFillTx/>
                  <a:latin typeface="맑은 고딕"/>
                  <a:ea typeface="HY헤드라인M" pitchFamily="18" charset="-127"/>
                  <a:cs typeface="Arial" pitchFamily="34" charset="0"/>
                </a:rPr>
                <a:t>TRR</a:t>
              </a:r>
            </a:p>
          </p:txBody>
        </p:sp>
        <p:sp>
          <p:nvSpPr>
            <p:cNvPr id="205" name="Text Box 12"/>
            <p:cNvSpPr txBox="1">
              <a:spLocks noChangeArrowheads="1"/>
            </p:cNvSpPr>
            <p:nvPr/>
          </p:nvSpPr>
          <p:spPr bwMode="auto">
            <a:xfrm>
              <a:off x="4323930" y="2010326"/>
              <a:ext cx="896142" cy="338554"/>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800" kern="0" dirty="0" smtClean="0">
                  <a:solidFill>
                    <a:srgbClr val="FFFFFF"/>
                  </a:solidFill>
                  <a:ea typeface="맑은 고딕" pitchFamily="50" charset="-127"/>
                  <a:cs typeface="Arial" pitchFamily="34" charset="0"/>
                </a:rPr>
                <a:t>Environmental Test</a:t>
              </a:r>
              <a:endParaRPr kumimoji="0" lang="en-US" altLang="ko-KR" sz="800" b="0" i="0" u="none" strike="noStrike" kern="0" cap="none" spc="0" normalizeH="0" baseline="0" noProof="0" dirty="0" smtClean="0">
                <a:ln>
                  <a:noFill/>
                </a:ln>
                <a:solidFill>
                  <a:srgbClr val="FFFFFF"/>
                </a:solidFill>
                <a:effectLst/>
                <a:uLnTx/>
                <a:uFillTx/>
                <a:ea typeface="맑은 고딕" pitchFamily="50" charset="-127"/>
                <a:cs typeface="Arial" pitchFamily="34" charset="0"/>
              </a:endParaRPr>
            </a:p>
          </p:txBody>
        </p:sp>
        <p:sp>
          <p:nvSpPr>
            <p:cNvPr id="206" name="AutoShape 18"/>
            <p:cNvSpPr>
              <a:spLocks noChangeArrowheads="1"/>
            </p:cNvSpPr>
            <p:nvPr/>
          </p:nvSpPr>
          <p:spPr bwMode="auto">
            <a:xfrm>
              <a:off x="4697107" y="2302392"/>
              <a:ext cx="125958" cy="166099"/>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ysClr val="window" lastClr="FFFFFF"/>
                </a:solidFill>
                <a:effectLst/>
                <a:uLnTx/>
                <a:uFillTx/>
                <a:latin typeface="Arial" pitchFamily="34" charset="0"/>
                <a:ea typeface="HY헤드라인M" pitchFamily="18" charset="-127"/>
                <a:cs typeface="Arial" pitchFamily="34" charset="0"/>
              </a:endParaRPr>
            </a:p>
          </p:txBody>
        </p:sp>
        <p:pic>
          <p:nvPicPr>
            <p:cNvPr id="207" name="그림 206" descr="Airan5.gif"/>
            <p:cNvPicPr>
              <a:picLocks noChangeAspect="1"/>
            </p:cNvPicPr>
            <p:nvPr/>
          </p:nvPicPr>
          <p:blipFill>
            <a:blip r:embed="rId11" cstate="print"/>
            <a:stretch>
              <a:fillRect/>
            </a:stretch>
          </p:blipFill>
          <p:spPr>
            <a:xfrm>
              <a:off x="5868144" y="1256483"/>
              <a:ext cx="222694" cy="762845"/>
            </a:xfrm>
            <a:prstGeom prst="rect">
              <a:avLst/>
            </a:prstGeom>
            <a:scene3d>
              <a:camera prst="orthographicFront">
                <a:rot lat="0" lon="0" rev="0"/>
              </a:camera>
              <a:lightRig rig="threePt" dir="t"/>
            </a:scene3d>
          </p:spPr>
        </p:pic>
        <p:pic>
          <p:nvPicPr>
            <p:cNvPr id="208" name="Picture 2"/>
            <p:cNvPicPr>
              <a:picLocks noChangeAspect="1" noChangeArrowheads="1"/>
            </p:cNvPicPr>
            <p:nvPr/>
          </p:nvPicPr>
          <p:blipFill>
            <a:blip r:embed="rId12" cstate="print"/>
            <a:srcRect/>
            <a:stretch>
              <a:fillRect/>
            </a:stretch>
          </p:blipFill>
          <p:spPr bwMode="auto">
            <a:xfrm>
              <a:off x="4256790" y="1774861"/>
              <a:ext cx="276262" cy="244467"/>
            </a:xfrm>
            <a:prstGeom prst="rect">
              <a:avLst/>
            </a:prstGeom>
            <a:noFill/>
            <a:ln w="9525">
              <a:noFill/>
              <a:miter lim="800000"/>
              <a:headEnd/>
              <a:tailEnd/>
            </a:ln>
          </p:spPr>
        </p:pic>
        <p:pic>
          <p:nvPicPr>
            <p:cNvPr id="209" name="Picture 75"/>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082360" y="1707387"/>
              <a:ext cx="170772" cy="320600"/>
            </a:xfrm>
            <a:prstGeom prst="rect">
              <a:avLst/>
            </a:prstGeom>
            <a:noFill/>
            <a:ln w="12700">
              <a:noFill/>
              <a:miter lim="800000"/>
              <a:headEnd/>
              <a:tailEnd/>
            </a:ln>
          </p:spPr>
        </p:pic>
        <p:sp>
          <p:nvSpPr>
            <p:cNvPr id="210" name="Line 53"/>
            <p:cNvSpPr>
              <a:spLocks noChangeShapeType="1"/>
            </p:cNvSpPr>
            <p:nvPr/>
          </p:nvSpPr>
          <p:spPr bwMode="auto">
            <a:xfrm flipH="1">
              <a:off x="4566764" y="1890687"/>
              <a:ext cx="470344" cy="0"/>
            </a:xfrm>
            <a:prstGeom prst="line">
              <a:avLst/>
            </a:prstGeom>
            <a:noFill/>
            <a:ln w="25400" cap="flat" cmpd="sng" algn="ctr">
              <a:solidFill>
                <a:srgbClr val="8064A2"/>
              </a:solidFill>
              <a:prstDash val="solid"/>
              <a:headEnd type="diamond" w="med" len="med"/>
              <a:tailEnd type="diamond" w="med" len="me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rgbClr val="002060"/>
                </a:solidFill>
                <a:effectLst/>
                <a:uLnTx/>
                <a:uFillTx/>
                <a:latin typeface="Arial" pitchFamily="34" charset="0"/>
                <a:ea typeface="HY헤드라인M" pitchFamily="18" charset="-127"/>
                <a:cs typeface="Arial" pitchFamily="34" charset="0"/>
              </a:endParaRPr>
            </a:p>
          </p:txBody>
        </p:sp>
        <p:sp>
          <p:nvSpPr>
            <p:cNvPr id="211" name="Line 53"/>
            <p:cNvSpPr>
              <a:spLocks noChangeShapeType="1"/>
            </p:cNvSpPr>
            <p:nvPr/>
          </p:nvSpPr>
          <p:spPr bwMode="auto">
            <a:xfrm flipH="1">
              <a:off x="5337146" y="1891519"/>
              <a:ext cx="463802" cy="0"/>
            </a:xfrm>
            <a:prstGeom prst="line">
              <a:avLst/>
            </a:prstGeom>
            <a:noFill/>
            <a:ln w="25400" cap="flat" cmpd="sng" algn="ctr">
              <a:solidFill>
                <a:srgbClr val="8064A2"/>
              </a:solidFill>
              <a:prstDash val="solid"/>
              <a:headEnd type="diamond" w="med" len="med"/>
              <a:tailEnd type="diamond" w="med" len="med"/>
            </a:ln>
            <a:effectLst>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a:ln>
                  <a:noFill/>
                </a:ln>
                <a:solidFill>
                  <a:srgbClr val="002060"/>
                </a:solidFill>
                <a:effectLst/>
                <a:uLnTx/>
                <a:uFillTx/>
                <a:latin typeface="Arial" pitchFamily="34" charset="0"/>
                <a:ea typeface="HY헤드라인M" pitchFamily="18" charset="-127"/>
                <a:cs typeface="Arial" pitchFamily="34" charset="0"/>
              </a:endParaRPr>
            </a:p>
          </p:txBody>
        </p:sp>
        <p:sp>
          <p:nvSpPr>
            <p:cNvPr id="212" name="Text Box 12"/>
            <p:cNvSpPr txBox="1">
              <a:spLocks noChangeArrowheads="1"/>
            </p:cNvSpPr>
            <p:nvPr/>
          </p:nvSpPr>
          <p:spPr bwMode="auto">
            <a:xfrm>
              <a:off x="4990391" y="2118048"/>
              <a:ext cx="619667" cy="230832"/>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900" kern="0" dirty="0">
                  <a:solidFill>
                    <a:srgbClr val="FFFFFF"/>
                  </a:solidFill>
                  <a:ea typeface="맑은 고딕" pitchFamily="50" charset="-127"/>
                  <a:cs typeface="Arial" pitchFamily="34" charset="0"/>
                </a:rPr>
                <a:t>D</a:t>
              </a:r>
              <a:r>
                <a:rPr lang="en-US" altLang="ko-KR" sz="900" kern="0" dirty="0" smtClean="0">
                  <a:solidFill>
                    <a:srgbClr val="FFFFFF"/>
                  </a:solidFill>
                  <a:ea typeface="맑은 고딕" pitchFamily="50" charset="-127"/>
                  <a:cs typeface="Arial" pitchFamily="34" charset="0"/>
                </a:rPr>
                <a:t>elivery</a:t>
              </a:r>
              <a:endParaRPr kumimoji="0" lang="en-US" altLang="ko-KR" sz="900" b="0" i="0" u="none" strike="noStrike" kern="0" cap="none" spc="0" normalizeH="0" baseline="0" noProof="0" dirty="0" smtClean="0">
                <a:ln>
                  <a:noFill/>
                </a:ln>
                <a:solidFill>
                  <a:srgbClr val="FFFFFF"/>
                </a:solidFill>
                <a:effectLst/>
                <a:uLnTx/>
                <a:uFillTx/>
                <a:ea typeface="맑은 고딕" pitchFamily="50" charset="-127"/>
                <a:cs typeface="Arial" pitchFamily="34" charset="0"/>
              </a:endParaRPr>
            </a:p>
          </p:txBody>
        </p:sp>
        <p:sp>
          <p:nvSpPr>
            <p:cNvPr id="213" name="Text Box 58"/>
            <p:cNvSpPr txBox="1">
              <a:spLocks noChangeArrowheads="1"/>
            </p:cNvSpPr>
            <p:nvPr/>
          </p:nvSpPr>
          <p:spPr bwMode="auto">
            <a:xfrm>
              <a:off x="1771201" y="3775833"/>
              <a:ext cx="1197702" cy="484748"/>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System requirements</a:t>
              </a:r>
              <a:r>
                <a:rPr lang="ko-KR" altLang="en-US" sz="850" dirty="0" smtClean="0">
                  <a:solidFill>
                    <a:srgbClr val="002060"/>
                  </a:solidFill>
                  <a:latin typeface="Arial" pitchFamily="34" charset="0"/>
                  <a:ea typeface="맑은 고딕" pitchFamily="50" charset="-127"/>
                  <a:cs typeface="Arial" pitchFamily="34" charset="0"/>
                </a:rPr>
                <a:t> </a:t>
              </a:r>
              <a:r>
                <a:rPr lang="en-US" altLang="ko-KR" sz="850" dirty="0" smtClean="0">
                  <a:solidFill>
                    <a:srgbClr val="002060"/>
                  </a:solidFill>
                  <a:latin typeface="Arial" pitchFamily="34" charset="0"/>
                  <a:ea typeface="맑은 고딕" pitchFamily="50" charset="-127"/>
                  <a:cs typeface="Arial" pitchFamily="34" charset="0"/>
                </a:rPr>
                <a:t>/Standards creation</a:t>
              </a:r>
            </a:p>
          </p:txBody>
        </p:sp>
        <p:sp>
          <p:nvSpPr>
            <p:cNvPr id="214" name="Text Box 12"/>
            <p:cNvSpPr txBox="1">
              <a:spLocks noChangeArrowheads="1"/>
            </p:cNvSpPr>
            <p:nvPr/>
          </p:nvSpPr>
          <p:spPr bwMode="auto">
            <a:xfrm>
              <a:off x="2676804" y="3798668"/>
              <a:ext cx="859138"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Preliminary design</a:t>
              </a:r>
            </a:p>
          </p:txBody>
        </p:sp>
        <p:sp>
          <p:nvSpPr>
            <p:cNvPr id="215" name="Text Box 12"/>
            <p:cNvSpPr txBox="1">
              <a:spLocks noChangeArrowheads="1"/>
            </p:cNvSpPr>
            <p:nvPr/>
          </p:nvSpPr>
          <p:spPr bwMode="auto">
            <a:xfrm>
              <a:off x="3278058" y="3810526"/>
              <a:ext cx="654879"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Critical</a:t>
              </a:r>
            </a:p>
            <a:p>
              <a:pPr algn="ctr"/>
              <a:r>
                <a:rPr lang="en-US" altLang="ko-KR" sz="850" dirty="0" smtClean="0">
                  <a:solidFill>
                    <a:srgbClr val="002060"/>
                  </a:solidFill>
                  <a:latin typeface="Arial" pitchFamily="34" charset="0"/>
                  <a:ea typeface="맑은 고딕" pitchFamily="50" charset="-127"/>
                  <a:cs typeface="Arial" pitchFamily="34" charset="0"/>
                </a:rPr>
                <a:t>design</a:t>
              </a:r>
            </a:p>
          </p:txBody>
        </p:sp>
        <p:sp>
          <p:nvSpPr>
            <p:cNvPr id="216" name="Text Box 12"/>
            <p:cNvSpPr txBox="1">
              <a:spLocks noChangeArrowheads="1"/>
            </p:cNvSpPr>
            <p:nvPr/>
          </p:nvSpPr>
          <p:spPr bwMode="auto">
            <a:xfrm>
              <a:off x="3688742" y="3810526"/>
              <a:ext cx="1003808"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System implementation</a:t>
              </a:r>
            </a:p>
          </p:txBody>
        </p:sp>
        <p:sp>
          <p:nvSpPr>
            <p:cNvPr id="217" name="Text Box 12"/>
            <p:cNvSpPr txBox="1">
              <a:spLocks noChangeArrowheads="1"/>
            </p:cNvSpPr>
            <p:nvPr/>
          </p:nvSpPr>
          <p:spPr bwMode="auto">
            <a:xfrm>
              <a:off x="4570764" y="3798668"/>
              <a:ext cx="640880"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Install</a:t>
              </a:r>
            </a:p>
            <a:p>
              <a:pPr algn="ctr"/>
              <a:r>
                <a:rPr lang="en-US" altLang="ko-KR" sz="850" dirty="0" smtClean="0">
                  <a:solidFill>
                    <a:srgbClr val="002060"/>
                  </a:solidFill>
                  <a:latin typeface="Arial" pitchFamily="34" charset="0"/>
                  <a:ea typeface="맑은 고딕" pitchFamily="50" charset="-127"/>
                  <a:cs typeface="Arial" pitchFamily="34" charset="0"/>
                </a:rPr>
                <a:t>/Testing</a:t>
              </a:r>
            </a:p>
          </p:txBody>
        </p:sp>
        <p:sp>
          <p:nvSpPr>
            <p:cNvPr id="218" name="Text Box 12"/>
            <p:cNvSpPr txBox="1">
              <a:spLocks noChangeArrowheads="1"/>
            </p:cNvSpPr>
            <p:nvPr/>
          </p:nvSpPr>
          <p:spPr bwMode="auto">
            <a:xfrm>
              <a:off x="5190593" y="3798668"/>
              <a:ext cx="684639"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Training operator</a:t>
              </a:r>
            </a:p>
          </p:txBody>
        </p:sp>
        <p:sp>
          <p:nvSpPr>
            <p:cNvPr id="219" name="Text Box 12"/>
            <p:cNvSpPr txBox="1">
              <a:spLocks noChangeArrowheads="1"/>
            </p:cNvSpPr>
            <p:nvPr/>
          </p:nvSpPr>
          <p:spPr bwMode="auto">
            <a:xfrm>
              <a:off x="5691201" y="3821559"/>
              <a:ext cx="575204" cy="223138"/>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Launch</a:t>
              </a:r>
            </a:p>
          </p:txBody>
        </p:sp>
        <p:sp>
          <p:nvSpPr>
            <p:cNvPr id="220" name="Text Box 12"/>
            <p:cNvSpPr txBox="1">
              <a:spLocks noChangeArrowheads="1"/>
            </p:cNvSpPr>
            <p:nvPr/>
          </p:nvSpPr>
          <p:spPr bwMode="auto">
            <a:xfrm>
              <a:off x="6114000" y="3798668"/>
              <a:ext cx="797359"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Supporting operation</a:t>
              </a:r>
            </a:p>
          </p:txBody>
        </p:sp>
        <p:sp>
          <p:nvSpPr>
            <p:cNvPr id="221" name="Text Box 58"/>
            <p:cNvSpPr txBox="1">
              <a:spLocks noChangeArrowheads="1"/>
            </p:cNvSpPr>
            <p:nvPr/>
          </p:nvSpPr>
          <p:spPr bwMode="auto">
            <a:xfrm>
              <a:off x="1755340" y="4601386"/>
              <a:ext cx="1303876" cy="61555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Review and analysis of requirements/standards/design</a:t>
              </a:r>
            </a:p>
            <a:p>
              <a:pPr algn="ctr"/>
              <a:endParaRPr lang="ko-KR" altLang="en-US" sz="850" dirty="0">
                <a:solidFill>
                  <a:srgbClr val="002060"/>
                </a:solidFill>
                <a:latin typeface="Arial" pitchFamily="34" charset="0"/>
                <a:ea typeface="맑은 고딕" pitchFamily="50" charset="-127"/>
                <a:cs typeface="Arial" pitchFamily="34" charset="0"/>
              </a:endParaRPr>
            </a:p>
          </p:txBody>
        </p:sp>
        <p:sp>
          <p:nvSpPr>
            <p:cNvPr id="222" name="Text Box 58"/>
            <p:cNvSpPr txBox="1">
              <a:spLocks noChangeArrowheads="1"/>
            </p:cNvSpPr>
            <p:nvPr/>
          </p:nvSpPr>
          <p:spPr bwMode="auto">
            <a:xfrm>
              <a:off x="3868920" y="4601386"/>
              <a:ext cx="775739" cy="484748"/>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Integration and install TTC system</a:t>
              </a:r>
              <a:endParaRPr lang="en-US" altLang="ko-KR" sz="850" dirty="0">
                <a:solidFill>
                  <a:srgbClr val="002060"/>
                </a:solidFill>
                <a:latin typeface="Arial" pitchFamily="34" charset="0"/>
                <a:ea typeface="맑은 고딕" pitchFamily="50" charset="-127"/>
                <a:cs typeface="Arial" pitchFamily="34" charset="0"/>
              </a:endParaRPr>
            </a:p>
          </p:txBody>
        </p:sp>
        <p:sp>
          <p:nvSpPr>
            <p:cNvPr id="223" name="Text Box 58"/>
            <p:cNvSpPr txBox="1">
              <a:spLocks noChangeArrowheads="1"/>
            </p:cNvSpPr>
            <p:nvPr/>
          </p:nvSpPr>
          <p:spPr bwMode="auto">
            <a:xfrm>
              <a:off x="4607666" y="4558136"/>
              <a:ext cx="852485" cy="61555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Install control</a:t>
              </a:r>
              <a:r>
                <a:rPr lang="ko-KR" altLang="en-US" sz="850" dirty="0" smtClean="0">
                  <a:solidFill>
                    <a:srgbClr val="002060"/>
                  </a:solidFill>
                  <a:latin typeface="Arial" pitchFamily="34" charset="0"/>
                  <a:ea typeface="맑은 고딕" pitchFamily="50" charset="-127"/>
                  <a:cs typeface="Arial" pitchFamily="34" charset="0"/>
                </a:rPr>
                <a:t> </a:t>
              </a:r>
              <a:r>
                <a:rPr lang="en-US" altLang="ko-KR" sz="850" dirty="0" smtClean="0">
                  <a:solidFill>
                    <a:srgbClr val="002060"/>
                  </a:solidFill>
                  <a:latin typeface="Arial" pitchFamily="34" charset="0"/>
                  <a:ea typeface="맑은 고딕" pitchFamily="50" charset="-127"/>
                  <a:cs typeface="Arial" pitchFamily="34" charset="0"/>
                </a:rPr>
                <a:t>S/W and interface testing</a:t>
              </a:r>
              <a:endParaRPr lang="en-US" altLang="ko-KR" sz="850" dirty="0">
                <a:solidFill>
                  <a:srgbClr val="002060"/>
                </a:solidFill>
                <a:latin typeface="Arial" pitchFamily="34" charset="0"/>
                <a:ea typeface="맑은 고딕" pitchFamily="50" charset="-127"/>
                <a:cs typeface="Arial" pitchFamily="34" charset="0"/>
              </a:endParaRPr>
            </a:p>
          </p:txBody>
        </p:sp>
        <p:sp>
          <p:nvSpPr>
            <p:cNvPr id="224" name="Text Box 58"/>
            <p:cNvSpPr txBox="1">
              <a:spLocks noChangeArrowheads="1"/>
            </p:cNvSpPr>
            <p:nvPr/>
          </p:nvSpPr>
          <p:spPr bwMode="auto">
            <a:xfrm>
              <a:off x="3024796" y="4556182"/>
              <a:ext cx="779925" cy="61555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Selection of TTC and</a:t>
              </a:r>
              <a:r>
                <a:rPr lang="ko-KR" altLang="en-US" sz="850" dirty="0" smtClean="0">
                  <a:solidFill>
                    <a:srgbClr val="002060"/>
                  </a:solidFill>
                  <a:latin typeface="Arial" pitchFamily="34" charset="0"/>
                  <a:ea typeface="맑은 고딕" pitchFamily="50" charset="-127"/>
                  <a:cs typeface="Arial" pitchFamily="34" charset="0"/>
                </a:rPr>
                <a:t> </a:t>
              </a:r>
              <a:r>
                <a:rPr lang="en-US" altLang="ko-KR" sz="850" dirty="0" smtClean="0">
                  <a:solidFill>
                    <a:srgbClr val="002060"/>
                  </a:solidFill>
                  <a:latin typeface="Arial" pitchFamily="34" charset="0"/>
                  <a:ea typeface="맑은 고딕" pitchFamily="50" charset="-127"/>
                  <a:cs typeface="Arial" pitchFamily="34" charset="0"/>
                </a:rPr>
                <a:t>RF production companies </a:t>
              </a:r>
              <a:endParaRPr lang="en-US" altLang="ko-KR" sz="850" dirty="0">
                <a:solidFill>
                  <a:srgbClr val="002060"/>
                </a:solidFill>
                <a:latin typeface="Arial" pitchFamily="34" charset="0"/>
                <a:ea typeface="맑은 고딕" pitchFamily="50" charset="-127"/>
                <a:cs typeface="Arial" pitchFamily="34" charset="0"/>
              </a:endParaRPr>
            </a:p>
          </p:txBody>
        </p:sp>
        <p:sp>
          <p:nvSpPr>
            <p:cNvPr id="225" name="Text Box 12"/>
            <p:cNvSpPr txBox="1">
              <a:spLocks noChangeArrowheads="1"/>
            </p:cNvSpPr>
            <p:nvPr/>
          </p:nvSpPr>
          <p:spPr bwMode="auto">
            <a:xfrm>
              <a:off x="5388843" y="4651082"/>
              <a:ext cx="684639" cy="353943"/>
            </a:xfrm>
            <a:prstGeom prst="rect">
              <a:avLst/>
            </a:prstGeom>
            <a:noFill/>
            <a:ln w="9525">
              <a:noFill/>
              <a:miter lim="800000"/>
              <a:headEnd/>
              <a:tailEnd/>
            </a:ln>
          </p:spPr>
          <p:txBody>
            <a:bodyPr wrap="square">
              <a:spAutoFit/>
            </a:bodyPr>
            <a:lstStyle/>
            <a:p>
              <a:pPr algn="ctr"/>
              <a:r>
                <a:rPr lang="en-US" altLang="ko-KR" sz="850" dirty="0" smtClean="0">
                  <a:solidFill>
                    <a:srgbClr val="002060"/>
                  </a:solidFill>
                  <a:latin typeface="Arial" pitchFamily="34" charset="0"/>
                  <a:ea typeface="맑은 고딕" pitchFamily="50" charset="-127"/>
                  <a:cs typeface="Arial" pitchFamily="34" charset="0"/>
                </a:rPr>
                <a:t>Training operator</a:t>
              </a:r>
            </a:p>
          </p:txBody>
        </p:sp>
        <p:sp>
          <p:nvSpPr>
            <p:cNvPr id="226" name="Text Box 12"/>
            <p:cNvSpPr txBox="1">
              <a:spLocks noChangeArrowheads="1"/>
            </p:cNvSpPr>
            <p:nvPr/>
          </p:nvSpPr>
          <p:spPr bwMode="auto">
            <a:xfrm>
              <a:off x="6236389" y="5533469"/>
              <a:ext cx="993790" cy="353943"/>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ko-KR" sz="850" kern="0" dirty="0" smtClean="0">
                  <a:solidFill>
                    <a:srgbClr val="002060"/>
                  </a:solidFill>
                  <a:latin typeface="맑은 고딕"/>
                  <a:ea typeface="맑은 고딕" pitchFamily="50" charset="-127"/>
                  <a:cs typeface="Arial" pitchFamily="34" charset="0"/>
                </a:rPr>
                <a:t>- Test operation and verification</a:t>
              </a:r>
              <a:endParaRPr kumimoji="0" lang="en-US" altLang="ko-KR" sz="850" b="0" i="0" u="none" strike="noStrike" kern="0" cap="none" spc="0" normalizeH="0" baseline="0" noProof="0" dirty="0" smtClean="0">
                <a:ln>
                  <a:noFill/>
                </a:ln>
                <a:solidFill>
                  <a:srgbClr val="002060"/>
                </a:solidFill>
                <a:effectLst/>
                <a:uLnTx/>
                <a:uFillTx/>
                <a:latin typeface="맑은 고딕"/>
                <a:ea typeface="맑은 고딕" pitchFamily="50" charset="-127"/>
                <a:cs typeface="Arial" pitchFamily="34" charset="0"/>
              </a:endParaRPr>
            </a:p>
          </p:txBody>
        </p:sp>
        <p:sp>
          <p:nvSpPr>
            <p:cNvPr id="227" name="Text Box 58"/>
            <p:cNvSpPr txBox="1">
              <a:spLocks noChangeArrowheads="1"/>
            </p:cNvSpPr>
            <p:nvPr/>
          </p:nvSpPr>
          <p:spPr bwMode="auto">
            <a:xfrm>
              <a:off x="2267744" y="6305545"/>
              <a:ext cx="1886465" cy="484748"/>
            </a:xfrm>
            <a:prstGeom prst="rect">
              <a:avLst/>
            </a:prstGeom>
            <a:noFill/>
            <a:ln w="28575">
              <a:noFill/>
              <a:miter lim="800000"/>
              <a:headEnd/>
              <a:tailEnd/>
            </a:ln>
          </p:spPr>
          <p:txBody>
            <a:bodyPr wrap="square">
              <a:spAutoFit/>
            </a:bodyPr>
            <a:lstStyle/>
            <a:p>
              <a:r>
                <a:rPr lang="en-US" altLang="ko-KR" sz="850" dirty="0" smtClean="0">
                  <a:solidFill>
                    <a:srgbClr val="002060"/>
                  </a:solidFill>
                  <a:latin typeface="Arial" pitchFamily="34" charset="0"/>
                  <a:ea typeface="맑은 고딕" pitchFamily="50" charset="-127"/>
                  <a:cs typeface="Arial" pitchFamily="34" charset="0"/>
                </a:rPr>
                <a:t>-analysis of user requirements</a:t>
              </a:r>
              <a:r>
                <a:rPr lang="ko-KR" altLang="en-US" sz="850" dirty="0" smtClean="0">
                  <a:solidFill>
                    <a:srgbClr val="002060"/>
                  </a:solidFill>
                  <a:latin typeface="Arial" pitchFamily="34" charset="0"/>
                  <a:ea typeface="맑은 고딕" pitchFamily="50" charset="-127"/>
                  <a:cs typeface="Arial" pitchFamily="34" charset="0"/>
                </a:rPr>
                <a:t> </a:t>
              </a:r>
              <a:endParaRPr lang="en-US" altLang="ko-KR" sz="850" dirty="0" smtClean="0">
                <a:solidFill>
                  <a:srgbClr val="002060"/>
                </a:solidFill>
                <a:latin typeface="Arial" pitchFamily="34" charset="0"/>
                <a:ea typeface="맑은 고딕" pitchFamily="50" charset="-127"/>
                <a:cs typeface="Arial" pitchFamily="34" charset="0"/>
              </a:endParaRPr>
            </a:p>
            <a:p>
              <a:r>
                <a:rPr lang="en-US" altLang="ko-KR" sz="850" dirty="0" smtClean="0">
                  <a:solidFill>
                    <a:srgbClr val="002060"/>
                  </a:solidFill>
                  <a:latin typeface="Arial" pitchFamily="34" charset="0"/>
                  <a:ea typeface="맑은 고딕" pitchFamily="50" charset="-127"/>
                  <a:cs typeface="Arial" pitchFamily="34" charset="0"/>
                </a:rPr>
                <a:t>-set up system requirements</a:t>
              </a:r>
            </a:p>
            <a:p>
              <a:r>
                <a:rPr lang="en-US" altLang="ko-KR" sz="850" dirty="0" smtClean="0">
                  <a:solidFill>
                    <a:srgbClr val="002060"/>
                  </a:solidFill>
                  <a:latin typeface="Arial" pitchFamily="34" charset="0"/>
                  <a:ea typeface="맑은 고딕" pitchFamily="50" charset="-127"/>
                  <a:cs typeface="Arial" pitchFamily="34" charset="0"/>
                </a:rPr>
                <a:t>-Preliminary/critical design</a:t>
              </a:r>
            </a:p>
          </p:txBody>
        </p:sp>
        <p:sp>
          <p:nvSpPr>
            <p:cNvPr id="228" name="Text Box 58"/>
            <p:cNvSpPr txBox="1">
              <a:spLocks noChangeArrowheads="1"/>
            </p:cNvSpPr>
            <p:nvPr/>
          </p:nvSpPr>
          <p:spPr bwMode="auto">
            <a:xfrm>
              <a:off x="3995936" y="6387425"/>
              <a:ext cx="1023508" cy="353943"/>
            </a:xfrm>
            <a:prstGeom prst="rect">
              <a:avLst/>
            </a:prstGeom>
            <a:noFill/>
            <a:ln w="28575">
              <a:noFill/>
              <a:miter lim="800000"/>
              <a:headEnd/>
              <a:tailEnd/>
            </a:ln>
          </p:spPr>
          <p:txBody>
            <a:bodyPr wrap="square">
              <a:spAutoFit/>
            </a:bodyPr>
            <a:lstStyle/>
            <a:p>
              <a:r>
                <a:rPr lang="en-US" altLang="ko-KR" sz="850" kern="0" dirty="0" smtClean="0">
                  <a:solidFill>
                    <a:srgbClr val="002060"/>
                  </a:solidFill>
                  <a:latin typeface="Arial" pitchFamily="34" charset="0"/>
                  <a:ea typeface="맑은 고딕" pitchFamily="50" charset="-127"/>
                  <a:cs typeface="Arial" pitchFamily="34" charset="0"/>
                </a:rPr>
                <a:t>-Create system</a:t>
              </a:r>
            </a:p>
            <a:p>
              <a:r>
                <a:rPr lang="en-US" altLang="ko-KR" sz="850" kern="0" dirty="0" smtClean="0">
                  <a:solidFill>
                    <a:srgbClr val="002060"/>
                  </a:solidFill>
                  <a:latin typeface="Arial" pitchFamily="34" charset="0"/>
                  <a:ea typeface="맑은 고딕" pitchFamily="50" charset="-127"/>
                  <a:cs typeface="Arial" pitchFamily="34" charset="0"/>
                </a:rPr>
                <a:t>-Verify system</a:t>
              </a:r>
            </a:p>
          </p:txBody>
        </p:sp>
        <p:sp>
          <p:nvSpPr>
            <p:cNvPr id="229" name="Text Box 58"/>
            <p:cNvSpPr txBox="1">
              <a:spLocks noChangeArrowheads="1"/>
            </p:cNvSpPr>
            <p:nvPr/>
          </p:nvSpPr>
          <p:spPr bwMode="auto">
            <a:xfrm>
              <a:off x="5328579" y="6366062"/>
              <a:ext cx="1619685" cy="223138"/>
            </a:xfrm>
            <a:prstGeom prst="rect">
              <a:avLst/>
            </a:prstGeom>
            <a:noFill/>
            <a:ln w="28575">
              <a:noFill/>
              <a:miter lim="800000"/>
              <a:headEnd/>
              <a:tailEnd/>
            </a:ln>
          </p:spPr>
          <p:txBody>
            <a:bodyPr wrap="square">
              <a:spAutoFit/>
            </a:bodyPr>
            <a:lstStyle/>
            <a:p>
              <a:pPr algn="dist"/>
              <a:r>
                <a:rPr lang="en-US" altLang="ko-KR" sz="850" kern="0" spc="-100" dirty="0" smtClean="0">
                  <a:solidFill>
                    <a:srgbClr val="002060"/>
                  </a:solidFill>
                  <a:latin typeface="Arial" pitchFamily="34" charset="0"/>
                  <a:ea typeface="맑은 고딕" pitchFamily="50" charset="-127"/>
                  <a:cs typeface="Arial" pitchFamily="34" charset="0"/>
                </a:rPr>
                <a:t>-test operation and complement</a:t>
              </a:r>
            </a:p>
          </p:txBody>
        </p:sp>
      </p:grpSp>
      <p:sp>
        <p:nvSpPr>
          <p:cNvPr id="230" name="Rectangle 2"/>
          <p:cNvSpPr>
            <a:spLocks/>
          </p:cNvSpPr>
          <p:nvPr/>
        </p:nvSpPr>
        <p:spPr bwMode="auto">
          <a:xfrm>
            <a:off x="251520" y="190800"/>
            <a:ext cx="7344816" cy="420624"/>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Milestone for the Geo-KOMPSAT-2A</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221707519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12</a:t>
            </a:fld>
            <a:endParaRPr lang="en-US" altLang="ko-KR" sz="1000" b="1" dirty="0">
              <a:ln w="11430"/>
              <a:solidFill>
                <a:schemeClr val="bg1"/>
              </a:solidFill>
              <a:ea typeface="AuctionGothic Medium" pitchFamily="2" charset="-127"/>
              <a:cs typeface="Arial" pitchFamily="34" charset="0"/>
            </a:endParaRPr>
          </a:p>
        </p:txBody>
      </p:sp>
      <p:pic>
        <p:nvPicPr>
          <p:cNvPr id="231" name="그림 23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232" name="Rectangle 2"/>
          <p:cNvSpPr>
            <a:spLocks/>
          </p:cNvSpPr>
          <p:nvPr/>
        </p:nvSpPr>
        <p:spPr bwMode="auto">
          <a:xfrm>
            <a:off x="395536" y="632112"/>
            <a:ext cx="7848872" cy="3444960"/>
          </a:xfrm>
          <a:prstGeom prst="rect">
            <a:avLst/>
          </a:prstGeom>
          <a:noFill/>
          <a:ln w="12700">
            <a:noFill/>
            <a:miter lim="800000"/>
            <a:headEnd/>
            <a:tailEnd/>
          </a:ln>
        </p:spPr>
        <p:txBody>
          <a:bodyPr lIns="0" tIns="0" rIns="0" bIns="0"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latinLnBrk="0"/>
            <a:r>
              <a:rPr kumimoji="0" lang="en-US" altLang="ko-KR" sz="4800" b="1" dirty="0" smtClean="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Development of </a:t>
            </a:r>
          </a:p>
          <a:p>
            <a:pPr latinLnBrk="0"/>
            <a:r>
              <a:rPr kumimoji="0" lang="en-US" altLang="ko-KR" sz="4800" b="1" dirty="0" smtClean="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GK-2A </a:t>
            </a:r>
            <a:r>
              <a:rPr kumimoji="0" lang="en-US" altLang="ko-KR" sz="4800" b="1" dirty="0" smtClean="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Ground Segment &amp; Meteorological </a:t>
            </a:r>
          </a:p>
          <a:p>
            <a:pPr latinLnBrk="0"/>
            <a:r>
              <a:rPr kumimoji="0" lang="en-US" altLang="ko-KR" sz="4800" b="1" dirty="0" smtClean="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Products</a:t>
            </a:r>
            <a:endParaRPr kumimoji="0" lang="en-US" altLang="ko-KR" sz="4800" b="1" dirty="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5504364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utoShape 5"/>
          <p:cNvSpPr>
            <a:spLocks noChangeArrowheads="1"/>
          </p:cNvSpPr>
          <p:nvPr/>
        </p:nvSpPr>
        <p:spPr bwMode="auto">
          <a:xfrm>
            <a:off x="142844" y="4181021"/>
            <a:ext cx="8893652" cy="2462692"/>
          </a:xfrm>
          <a:prstGeom prst="roundRect">
            <a:avLst>
              <a:gd name="adj" fmla="val 10053"/>
            </a:avLst>
          </a:prstGeom>
          <a:noFill/>
          <a:ln w="38100">
            <a:solidFill>
              <a:srgbClr val="C0504D"/>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endParaRPr>
          </a:p>
        </p:txBody>
      </p:sp>
      <p:sp>
        <p:nvSpPr>
          <p:cNvPr id="48" name="AutoShape 5"/>
          <p:cNvSpPr>
            <a:spLocks noChangeArrowheads="1"/>
          </p:cNvSpPr>
          <p:nvPr/>
        </p:nvSpPr>
        <p:spPr bwMode="auto">
          <a:xfrm>
            <a:off x="142844" y="1108778"/>
            <a:ext cx="5357850" cy="2732274"/>
          </a:xfrm>
          <a:prstGeom prst="roundRect">
            <a:avLst>
              <a:gd name="adj" fmla="val 10053"/>
            </a:avLst>
          </a:prstGeom>
          <a:noFill/>
          <a:ln w="38100">
            <a:solidFill>
              <a:srgbClr val="C0504D"/>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Arial Unicode MS" pitchFamily="50" charset="-127"/>
              <a:ea typeface="Arial Unicode MS" pitchFamily="50" charset="-127"/>
            </a:endParaRPr>
          </a:p>
        </p:txBody>
      </p:sp>
      <p:sp>
        <p:nvSpPr>
          <p:cNvPr id="49" name="Text Box 6"/>
          <p:cNvSpPr txBox="1">
            <a:spLocks noChangeArrowheads="1"/>
          </p:cNvSpPr>
          <p:nvPr/>
        </p:nvSpPr>
        <p:spPr bwMode="auto">
          <a:xfrm>
            <a:off x="1928794" y="908720"/>
            <a:ext cx="1872803" cy="400110"/>
          </a:xfrm>
          <a:prstGeom prst="rect">
            <a:avLst/>
          </a:prstGeom>
          <a:solidFill>
            <a:srgbClr val="F79646">
              <a:lumMod val="20000"/>
              <a:lumOff val="80000"/>
            </a:srgbClr>
          </a:solidFill>
          <a:ln w="28575">
            <a:solidFill>
              <a:srgbClr val="C0504D"/>
            </a:solid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1F497D"/>
                </a:solidFill>
                <a:effectLst/>
                <a:uLnTx/>
                <a:uFillTx/>
                <a:latin typeface="Arial Unicode MS" pitchFamily="50" charset="-127"/>
                <a:ea typeface="Arial Unicode MS" pitchFamily="50" charset="-127"/>
              </a:rPr>
              <a:t>Outline</a:t>
            </a:r>
            <a:endParaRPr kumimoji="0" lang="ko-KR" altLang="en-US" sz="2000" b="1" i="0" u="none" strike="noStrike" kern="0" cap="none" spc="0" normalizeH="0" baseline="0" noProof="0" dirty="0">
              <a:ln>
                <a:noFill/>
              </a:ln>
              <a:solidFill>
                <a:srgbClr val="1F497D"/>
              </a:solidFill>
              <a:effectLst/>
              <a:uLnTx/>
              <a:uFillTx/>
              <a:latin typeface="Arial Unicode MS" pitchFamily="50" charset="-127"/>
              <a:ea typeface="Arial Unicode MS" pitchFamily="50" charset="-127"/>
            </a:endParaRPr>
          </a:p>
        </p:txBody>
      </p:sp>
      <p:pic>
        <p:nvPicPr>
          <p:cNvPr id="50" name="Picture 2"/>
          <p:cNvPicPr>
            <a:picLocks noChangeAspect="1" noChangeArrowheads="1"/>
          </p:cNvPicPr>
          <p:nvPr/>
        </p:nvPicPr>
        <p:blipFill>
          <a:blip r:embed="rId3" cstate="print"/>
          <a:srcRect/>
          <a:stretch>
            <a:fillRect/>
          </a:stretch>
        </p:blipFill>
        <p:spPr bwMode="auto">
          <a:xfrm>
            <a:off x="5583382" y="1227068"/>
            <a:ext cx="3292798" cy="2495694"/>
          </a:xfrm>
          <a:prstGeom prst="rect">
            <a:avLst/>
          </a:prstGeom>
          <a:noFill/>
          <a:ln w="9525">
            <a:noFill/>
            <a:miter lim="800000"/>
            <a:headEnd/>
            <a:tailEnd/>
          </a:ln>
          <a:effectLst/>
        </p:spPr>
      </p:pic>
      <p:pic>
        <p:nvPicPr>
          <p:cNvPr id="51" name="_x281395280" descr="EMB00000fe41492"/>
          <p:cNvPicPr>
            <a:picLocks noChangeAspect="1" noChangeArrowheads="1"/>
          </p:cNvPicPr>
          <p:nvPr/>
        </p:nvPicPr>
        <p:blipFill>
          <a:blip r:embed="rId4" cstate="print"/>
          <a:srcRect/>
          <a:stretch>
            <a:fillRect/>
          </a:stretch>
        </p:blipFill>
        <p:spPr bwMode="auto">
          <a:xfrm>
            <a:off x="6516216" y="4293096"/>
            <a:ext cx="2448272" cy="1000132"/>
          </a:xfrm>
          <a:prstGeom prst="rect">
            <a:avLst/>
          </a:prstGeom>
          <a:noFill/>
        </p:spPr>
      </p:pic>
      <p:sp>
        <p:nvSpPr>
          <p:cNvPr id="52" name="Text Box 6"/>
          <p:cNvSpPr txBox="1">
            <a:spLocks noChangeArrowheads="1"/>
          </p:cNvSpPr>
          <p:nvPr/>
        </p:nvSpPr>
        <p:spPr bwMode="auto">
          <a:xfrm>
            <a:off x="3627891" y="3980965"/>
            <a:ext cx="1872803" cy="400110"/>
          </a:xfrm>
          <a:prstGeom prst="rect">
            <a:avLst/>
          </a:prstGeom>
          <a:solidFill>
            <a:srgbClr val="F79646">
              <a:lumMod val="20000"/>
              <a:lumOff val="80000"/>
            </a:srgbClr>
          </a:solidFill>
          <a:ln w="28575">
            <a:solidFill>
              <a:srgbClr val="C0504D"/>
            </a:solid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1F497D"/>
                </a:solidFill>
                <a:effectLst/>
                <a:uLnTx/>
                <a:uFillTx/>
                <a:latin typeface="Arial Unicode MS" pitchFamily="50" charset="-127"/>
                <a:ea typeface="Arial Unicode MS" pitchFamily="50" charset="-127"/>
              </a:rPr>
              <a:t>Mission</a:t>
            </a:r>
            <a:endParaRPr kumimoji="0" lang="ko-KR" altLang="en-US" sz="2000" b="1" i="0" u="none" strike="noStrike" kern="0" cap="none" spc="0" normalizeH="0" baseline="0" noProof="0" dirty="0">
              <a:ln>
                <a:noFill/>
              </a:ln>
              <a:solidFill>
                <a:srgbClr val="1F497D"/>
              </a:solidFill>
              <a:effectLst/>
              <a:uLnTx/>
              <a:uFillTx/>
              <a:latin typeface="Arial Unicode MS" pitchFamily="50" charset="-127"/>
              <a:ea typeface="Arial Unicode MS" pitchFamily="50" charset="-127"/>
            </a:endParaRPr>
          </a:p>
        </p:txBody>
      </p:sp>
      <p:pic>
        <p:nvPicPr>
          <p:cNvPr id="53" name="_x281613808" descr="EMB00000fe41493"/>
          <p:cNvPicPr>
            <a:picLocks noChangeAspect="1" noChangeArrowheads="1"/>
          </p:cNvPicPr>
          <p:nvPr/>
        </p:nvPicPr>
        <p:blipFill>
          <a:blip r:embed="rId5" cstate="print"/>
          <a:srcRect/>
          <a:stretch>
            <a:fillRect/>
          </a:stretch>
        </p:blipFill>
        <p:spPr bwMode="auto">
          <a:xfrm>
            <a:off x="6516215" y="5364666"/>
            <a:ext cx="2448272" cy="1104964"/>
          </a:xfrm>
          <a:prstGeom prst="rect">
            <a:avLst/>
          </a:prstGeom>
          <a:noFill/>
        </p:spPr>
      </p:pic>
      <p:sp>
        <p:nvSpPr>
          <p:cNvPr id="54" name="직사각형 53"/>
          <p:cNvSpPr/>
          <p:nvPr/>
        </p:nvSpPr>
        <p:spPr>
          <a:xfrm>
            <a:off x="285720" y="4365104"/>
            <a:ext cx="6302503" cy="2077492"/>
          </a:xfrm>
          <a:prstGeom prst="rect">
            <a:avLst/>
          </a:prstGeom>
        </p:spPr>
        <p:txBody>
          <a:bodyPr wrap="square">
            <a:spAutoFit/>
          </a:bodyPr>
          <a:lstStyle/>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Enhancing forecast/climate monitoring based on high resolution measurements</a:t>
            </a:r>
            <a:endParaRPr kumimoji="0" lang="ko-KR" altLang="en-US" sz="1500" b="1" dirty="0" smtClean="0">
              <a:solidFill>
                <a:schemeClr val="bg1"/>
              </a:solidFill>
              <a:latin typeface="Arial Unicode MS" pitchFamily="50" charset="-127"/>
              <a:ea typeface="Arial Unicode MS" pitchFamily="50" charset="-127"/>
              <a:cs typeface="Arial" pitchFamily="34" charset="0"/>
            </a:endParaRPr>
          </a:p>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Generat</a:t>
            </a:r>
            <a:r>
              <a:rPr lang="en-US" altLang="ko-KR" sz="1500" b="1" dirty="0" smtClean="0">
                <a:solidFill>
                  <a:schemeClr val="bg1"/>
                </a:solidFill>
                <a:latin typeface="Arial Unicode MS" pitchFamily="50" charset="-127"/>
                <a:ea typeface="Arial Unicode MS" pitchFamily="50" charset="-127"/>
                <a:cs typeface="Arial" pitchFamily="34" charset="0"/>
              </a:rPr>
              <a:t>ion of the baseline </a:t>
            </a:r>
            <a:r>
              <a:rPr kumimoji="0" lang="en-US" altLang="ko-KR" sz="1500" b="1" dirty="0" smtClean="0">
                <a:solidFill>
                  <a:schemeClr val="bg1"/>
                </a:solidFill>
                <a:latin typeface="Arial Unicode MS" pitchFamily="50" charset="-127"/>
                <a:ea typeface="Arial Unicode MS" pitchFamily="50" charset="-127"/>
                <a:cs typeface="Arial" pitchFamily="34" charset="0"/>
              </a:rPr>
              <a:t>meteorological products, and  application t</a:t>
            </a:r>
            <a:r>
              <a:rPr lang="en-US" altLang="ko-KR" sz="1500" b="1" dirty="0" smtClean="0">
                <a:solidFill>
                  <a:schemeClr val="bg1"/>
                </a:solidFill>
                <a:latin typeface="Arial Unicode MS" pitchFamily="50" charset="-127"/>
                <a:ea typeface="Arial Unicode MS" pitchFamily="50" charset="-127"/>
                <a:cs typeface="Arial" pitchFamily="34" charset="0"/>
              </a:rPr>
              <a:t>o hydrology, agriculture, disaster mitigation etc.</a:t>
            </a:r>
          </a:p>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Dissemination of GK-</a:t>
            </a:r>
            <a:r>
              <a:rPr lang="en-US" altLang="ko-KR" sz="1500" b="1" dirty="0" smtClean="0">
                <a:solidFill>
                  <a:schemeClr val="bg1"/>
                </a:solidFill>
                <a:latin typeface="Arial Unicode MS" pitchFamily="50" charset="-127"/>
                <a:ea typeface="Arial Unicode MS" pitchFamily="50" charset="-127"/>
                <a:cs typeface="Arial" pitchFamily="34" charset="0"/>
              </a:rPr>
              <a:t>2A d</a:t>
            </a:r>
            <a:r>
              <a:rPr kumimoji="0" lang="en-US" altLang="ko-KR" sz="1500" b="1" dirty="0" smtClean="0">
                <a:solidFill>
                  <a:schemeClr val="bg1"/>
                </a:solidFill>
                <a:latin typeface="Arial Unicode MS" pitchFamily="50" charset="-127"/>
                <a:ea typeface="Arial Unicode MS" pitchFamily="50" charset="-127"/>
                <a:cs typeface="Arial" pitchFamily="34" charset="0"/>
              </a:rPr>
              <a:t>ata via satellite broadcast system, LRIT/HRIT/UHRIT</a:t>
            </a:r>
            <a:endParaRPr kumimoji="0" lang="ko-KR" altLang="en-US" sz="1500" b="1" dirty="0" smtClean="0">
              <a:solidFill>
                <a:schemeClr val="bg1"/>
              </a:solidFill>
              <a:latin typeface="Arial Unicode MS" pitchFamily="50" charset="-127"/>
              <a:ea typeface="Arial Unicode MS" pitchFamily="50" charset="-127"/>
              <a:cs typeface="Arial" pitchFamily="34" charset="0"/>
            </a:endParaRPr>
          </a:p>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Supporting satellite operation with space weather monitoring</a:t>
            </a:r>
            <a:endParaRPr kumimoji="0" lang="en-US" altLang="ko-KR" sz="1500" b="1" spc="-150" dirty="0" smtClean="0">
              <a:solidFill>
                <a:schemeClr val="bg1"/>
              </a:solidFill>
              <a:latin typeface="Arial Unicode MS" pitchFamily="50" charset="-127"/>
              <a:ea typeface="Arial Unicode MS" pitchFamily="50" charset="-127"/>
              <a:cs typeface="Arial" pitchFamily="34" charset="0"/>
            </a:endParaRPr>
          </a:p>
        </p:txBody>
      </p:sp>
      <p:sp>
        <p:nvSpPr>
          <p:cNvPr id="56" name="Rectangle 7"/>
          <p:cNvSpPr>
            <a:spLocks noChangeArrowheads="1"/>
          </p:cNvSpPr>
          <p:nvPr/>
        </p:nvSpPr>
        <p:spPr bwMode="auto">
          <a:xfrm>
            <a:off x="225145" y="1340768"/>
            <a:ext cx="5275549" cy="2568842"/>
          </a:xfrm>
          <a:prstGeom prst="rect">
            <a:avLst/>
          </a:prstGeom>
          <a:noFill/>
          <a:ln w="9525">
            <a:noFill/>
            <a:miter lim="800000"/>
            <a:headEnd/>
            <a:tailEnd/>
          </a:ln>
          <a:effectLst/>
        </p:spPr>
        <p:txBody>
          <a:bodyPr/>
          <a:lstStyle/>
          <a:p>
            <a:pPr marL="358775" indent="-358775" latinLnBrk="0">
              <a:lnSpc>
                <a:spcPct val="110000"/>
              </a:lnSpc>
              <a:spcBef>
                <a:spcPct val="15000"/>
              </a:spcBef>
              <a:spcAft>
                <a:spcPct val="15000"/>
              </a:spcAft>
              <a:buClr>
                <a:schemeClr val="bg1"/>
              </a:buClr>
              <a:buSzPct val="115000"/>
              <a:buFont typeface="Wingdings" pitchFamily="2" charset="2"/>
              <a:buChar char="u"/>
            </a:pPr>
            <a:r>
              <a:rPr kumimoji="0" lang="en-US" altLang="ko-KR" sz="1500" b="1" dirty="0" smtClean="0">
                <a:solidFill>
                  <a:schemeClr val="bg1"/>
                </a:solidFill>
                <a:latin typeface="Arial Unicode MS" pitchFamily="50" charset="-127"/>
                <a:ea typeface="Arial Unicode MS" pitchFamily="50" charset="-127"/>
                <a:cs typeface="Arial" pitchFamily="34" charset="0"/>
              </a:rPr>
              <a:t>Development of GeoKOMPSAT-2A ground segment</a:t>
            </a:r>
            <a:endParaRPr kumimoji="0" lang="ko-KR" altLang="en-US" sz="15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a:t>
            </a:r>
            <a:r>
              <a:rPr lang="en-US" altLang="ko-KR" sz="1300" b="1" dirty="0" smtClean="0">
                <a:solidFill>
                  <a:schemeClr val="bg1"/>
                </a:solidFill>
                <a:latin typeface="Arial Unicode MS" pitchFamily="50" charset="-127"/>
                <a:ea typeface="Arial Unicode MS" pitchFamily="50" charset="-127"/>
                <a:cs typeface="Arial" pitchFamily="34" charset="0"/>
              </a:rPr>
              <a:t>Develop Level 2 products algorithms </a:t>
            </a:r>
            <a:endParaRPr kumimoji="0" lang="en-US" altLang="ko-KR" sz="1300" b="1" dirty="0" smtClean="0">
              <a:solidFill>
                <a:schemeClr val="bg1"/>
              </a:solidFill>
              <a:latin typeface="Arial Unicode MS" pitchFamily="50" charset="-127"/>
              <a:ea typeface="Arial Unicode MS" pitchFamily="50" charset="-127"/>
              <a:cs typeface="Arial" pitchFamily="34" charset="0"/>
            </a:endParaRPr>
          </a:p>
          <a:p>
            <a:pPr marL="447675" lvl="1" indent="-92075" latinLnBrk="0">
              <a:spcBef>
                <a:spcPct val="15000"/>
              </a:spcBef>
              <a:spcAft>
                <a:spcPct val="15000"/>
              </a:spcAft>
              <a:buClr>
                <a:schemeClr val="tx2"/>
              </a:buClr>
              <a:buSzPct val="80000"/>
            </a:pPr>
            <a:r>
              <a:rPr lang="en-US" altLang="ko-KR" sz="1300" b="1" dirty="0">
                <a:solidFill>
                  <a:schemeClr val="bg1"/>
                </a:solidFill>
                <a:latin typeface="Arial Unicode MS" pitchFamily="50" charset="-127"/>
                <a:ea typeface="Arial Unicode MS" pitchFamily="50" charset="-127"/>
                <a:cs typeface="Arial" pitchFamily="34" charset="0"/>
              </a:rPr>
              <a:t>- </a:t>
            </a:r>
            <a:r>
              <a:rPr lang="en-US" altLang="ko-KR" sz="1300" b="1" dirty="0">
                <a:solidFill>
                  <a:srgbClr val="FFFF00"/>
                </a:solidFill>
                <a:latin typeface="Arial Unicode MS" pitchFamily="50" charset="-127"/>
                <a:ea typeface="Arial Unicode MS" pitchFamily="50" charset="-127"/>
                <a:cs typeface="Arial" pitchFamily="34" charset="0"/>
              </a:rPr>
              <a:t>Develop </a:t>
            </a:r>
            <a:r>
              <a:rPr lang="en-US" altLang="ko-KR" sz="1300" b="1" dirty="0" smtClean="0">
                <a:solidFill>
                  <a:srgbClr val="FFFF00"/>
                </a:solidFill>
                <a:latin typeface="Arial Unicode MS" pitchFamily="50" charset="-127"/>
                <a:ea typeface="Arial Unicode MS" pitchFamily="50" charset="-127"/>
                <a:cs typeface="Arial" pitchFamily="34" charset="0"/>
              </a:rPr>
              <a:t>integrated analysis and application facilities</a:t>
            </a:r>
          </a:p>
          <a:p>
            <a:pPr marL="447675" lvl="1" indent="-92075" latinLnBrk="0">
              <a:spcBef>
                <a:spcPct val="15000"/>
              </a:spcBef>
              <a:spcAft>
                <a:spcPct val="15000"/>
              </a:spcAft>
              <a:buClr>
                <a:schemeClr val="tx2"/>
              </a:buClr>
              <a:buSzPct val="80000"/>
            </a:pPr>
            <a:r>
              <a:rPr lang="en-US" altLang="ko-KR" sz="1300" b="1" dirty="0" smtClean="0">
                <a:solidFill>
                  <a:schemeClr val="bg1"/>
                </a:solidFill>
                <a:latin typeface="Arial Unicode MS" pitchFamily="50" charset="-127"/>
                <a:ea typeface="Arial Unicode MS" pitchFamily="50" charset="-127"/>
                <a:cs typeface="Arial" pitchFamily="34" charset="0"/>
              </a:rPr>
              <a:t>- Develop meteorological/space weather data processing system</a:t>
            </a:r>
            <a:endParaRPr kumimoji="0" lang="ko-KR" altLang="en-US" sz="13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Establish</a:t>
            </a:r>
            <a:r>
              <a:rPr lang="en-US" altLang="ko-KR" sz="1300" b="1" dirty="0" smtClean="0">
                <a:solidFill>
                  <a:schemeClr val="bg1"/>
                </a:solidFill>
                <a:latin typeface="Arial Unicode MS" pitchFamily="50" charset="-127"/>
                <a:ea typeface="Arial Unicode MS" pitchFamily="50" charset="-127"/>
                <a:cs typeface="Arial" pitchFamily="34" charset="0"/>
              </a:rPr>
              <a:t> satellite control system</a:t>
            </a:r>
            <a:endParaRPr kumimoji="0" lang="ko-KR" altLang="en-US" sz="1300" b="1" dirty="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lang="en-US" altLang="ko-KR" sz="1300" b="1" dirty="0" smtClean="0">
                <a:solidFill>
                  <a:schemeClr val="bg1"/>
                </a:solidFill>
                <a:latin typeface="Arial Unicode MS" pitchFamily="50" charset="-127"/>
                <a:ea typeface="Arial Unicode MS" pitchFamily="50" charset="-127"/>
                <a:cs typeface="Arial" pitchFamily="34" charset="0"/>
              </a:rPr>
              <a:t>- Develop data management and service system</a:t>
            </a:r>
            <a:endParaRPr kumimoji="0" lang="en-US" altLang="ko-KR" sz="1300" b="1" dirty="0" smtClean="0">
              <a:solidFill>
                <a:schemeClr val="bg1"/>
              </a:solidFill>
              <a:latin typeface="Arial Unicode MS" pitchFamily="50" charset="-127"/>
              <a:ea typeface="Arial Unicode MS" pitchFamily="50" charset="-127"/>
              <a:cs typeface="Arial" pitchFamily="34" charset="0"/>
            </a:endParaRPr>
          </a:p>
          <a:p>
            <a:pPr marL="357187" lvl="1" latinLnBrk="0">
              <a:spcBef>
                <a:spcPct val="15000"/>
              </a:spcBef>
              <a:spcAft>
                <a:spcPct val="15000"/>
              </a:spcAft>
              <a:buClr>
                <a:schemeClr val="tx2"/>
              </a:buClr>
              <a:buSzPct val="80000"/>
            </a:pPr>
            <a:r>
              <a:rPr kumimoji="0" lang="en-US" altLang="ko-KR" sz="1300" b="1" dirty="0" smtClean="0">
                <a:solidFill>
                  <a:schemeClr val="bg1"/>
                </a:solidFill>
                <a:latin typeface="Arial Unicode MS" pitchFamily="50" charset="-127"/>
                <a:ea typeface="Arial Unicode MS" pitchFamily="50" charset="-127"/>
                <a:cs typeface="Arial" pitchFamily="34" charset="0"/>
              </a:rPr>
              <a:t>- Integration test &amp; normal operation preparation</a:t>
            </a:r>
          </a:p>
          <a:p>
            <a:pPr marL="285750" indent="-285750">
              <a:spcBef>
                <a:spcPts val="324"/>
              </a:spcBef>
              <a:spcAft>
                <a:spcPts val="324"/>
              </a:spcAft>
              <a:buClr>
                <a:schemeClr val="bg1"/>
              </a:buClr>
              <a:buFont typeface="Wingdings" pitchFamily="2" charset="2"/>
              <a:buChar char="u"/>
            </a:pPr>
            <a:r>
              <a:rPr lang="ko-KR" altLang="en-US" sz="1500" b="1" dirty="0">
                <a:solidFill>
                  <a:schemeClr val="bg1"/>
                </a:solidFill>
                <a:latin typeface="Arial Unicode MS" pitchFamily="50" charset="-127"/>
                <a:ea typeface="Arial Unicode MS" pitchFamily="50" charset="-127"/>
              </a:rPr>
              <a:t> </a:t>
            </a:r>
            <a:r>
              <a:rPr lang="en-US" altLang="ko-KR" sz="1500" b="1" dirty="0" smtClean="0">
                <a:solidFill>
                  <a:schemeClr val="bg1"/>
                </a:solidFill>
                <a:latin typeface="Arial Unicode MS" pitchFamily="50" charset="-127"/>
                <a:ea typeface="Arial Unicode MS" pitchFamily="50" charset="-127"/>
              </a:rPr>
              <a:t>Period</a:t>
            </a:r>
            <a:r>
              <a:rPr lang="ko-KR" altLang="en-US" sz="1500" b="1" dirty="0" smtClean="0">
                <a:solidFill>
                  <a:schemeClr val="bg1"/>
                </a:solidFill>
                <a:latin typeface="Arial Unicode MS" pitchFamily="50" charset="-127"/>
                <a:ea typeface="Arial Unicode MS" pitchFamily="50" charset="-127"/>
              </a:rPr>
              <a:t> </a:t>
            </a:r>
            <a:r>
              <a:rPr lang="en-US" altLang="ko-KR" sz="1500" b="1" dirty="0" smtClean="0">
                <a:solidFill>
                  <a:schemeClr val="bg1"/>
                </a:solidFill>
                <a:latin typeface="Arial Unicode MS" pitchFamily="50" charset="-127"/>
                <a:ea typeface="Arial Unicode MS" pitchFamily="50" charset="-127"/>
              </a:rPr>
              <a:t>: 2014 </a:t>
            </a:r>
            <a:r>
              <a:rPr lang="en-US" altLang="ko-KR" sz="1500" b="1" dirty="0">
                <a:solidFill>
                  <a:schemeClr val="bg1"/>
                </a:solidFill>
                <a:latin typeface="Arial Unicode MS" pitchFamily="50" charset="-127"/>
                <a:ea typeface="Arial Unicode MS" pitchFamily="50" charset="-127"/>
              </a:rPr>
              <a:t>~ </a:t>
            </a:r>
            <a:r>
              <a:rPr lang="en-US" altLang="ko-KR" sz="1500" b="1" dirty="0" smtClean="0">
                <a:solidFill>
                  <a:schemeClr val="bg1"/>
                </a:solidFill>
                <a:latin typeface="Arial Unicode MS" pitchFamily="50" charset="-127"/>
                <a:ea typeface="Arial Unicode MS" pitchFamily="50" charset="-127"/>
              </a:rPr>
              <a:t>2019 (6yrs)</a:t>
            </a:r>
            <a:endParaRPr lang="en-US" altLang="ko-KR" sz="1500" b="1" dirty="0">
              <a:solidFill>
                <a:schemeClr val="bg1"/>
              </a:solidFill>
              <a:latin typeface="Arial Unicode MS" pitchFamily="50" charset="-127"/>
              <a:ea typeface="Arial Unicode MS" pitchFamily="50" charset="-127"/>
            </a:endParaRPr>
          </a:p>
          <a:p>
            <a:pPr marL="536575" lvl="1" indent="-179388" latinLnBrk="0">
              <a:spcBef>
                <a:spcPct val="15000"/>
              </a:spcBef>
              <a:spcAft>
                <a:spcPct val="15000"/>
              </a:spcAft>
              <a:buClr>
                <a:schemeClr val="tx2"/>
              </a:buClr>
              <a:buSzPct val="80000"/>
            </a:pPr>
            <a:endParaRPr kumimoji="0" lang="ko-KR" altLang="en-US" sz="1600" dirty="0">
              <a:solidFill>
                <a:schemeClr val="bg1"/>
              </a:solidFill>
              <a:latin typeface="Arial Unicode MS" pitchFamily="50" charset="-127"/>
              <a:ea typeface="Arial Unicode MS" pitchFamily="50" charset="-127"/>
              <a:cs typeface="Arial" pitchFamily="34" charset="0"/>
            </a:endParaRPr>
          </a:p>
        </p:txBody>
      </p:sp>
      <p:sp>
        <p:nvSpPr>
          <p:cNvPr id="1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13</a:t>
            </a:fld>
            <a:endParaRPr lang="en-US" altLang="ko-KR" sz="1000" b="1" dirty="0">
              <a:ln w="11430"/>
              <a:solidFill>
                <a:schemeClr val="bg1"/>
              </a:solidFill>
              <a:ea typeface="AuctionGothic Medium" pitchFamily="2" charset="-127"/>
              <a:cs typeface="Arial" pitchFamily="34" charset="0"/>
            </a:endParaRPr>
          </a:p>
        </p:txBody>
      </p:sp>
      <p:sp>
        <p:nvSpPr>
          <p:cNvPr id="14" name="Rectangle 2"/>
          <p:cNvSpPr>
            <a:spLocks/>
          </p:cNvSpPr>
          <p:nvPr/>
        </p:nvSpPr>
        <p:spPr bwMode="auto">
          <a:xfrm>
            <a:off x="251520" y="190800"/>
            <a:ext cx="8712968" cy="420624"/>
          </a:xfrm>
          <a:prstGeom prst="rect">
            <a:avLst/>
          </a:prstGeom>
          <a:noFill/>
          <a:ln w="12700">
            <a:noFill/>
            <a:miter lim="800000"/>
            <a:headEnd/>
            <a:tailEnd/>
          </a:ln>
        </p:spPr>
        <p:txBody>
          <a:bodyPr lIns="0" tIns="0" rIns="0" bIns="0" anchor="ctr"/>
          <a:lstStyle/>
          <a:p>
            <a:pPr latinLnBrk="0"/>
            <a:r>
              <a:rPr kumimoji="0" lang="en-US" altLang="ko-KR" sz="30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GK-2A Ground Segment</a:t>
            </a:r>
            <a:endParaRPr kumimoji="0" lang="en-US" altLang="ko-KR" sz="30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33305420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직사각형 176"/>
          <p:cNvSpPr/>
          <p:nvPr/>
        </p:nvSpPr>
        <p:spPr>
          <a:xfrm>
            <a:off x="107504" y="1268760"/>
            <a:ext cx="8928992" cy="54006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모서리가 둥근 직사각형 1"/>
          <p:cNvSpPr/>
          <p:nvPr/>
        </p:nvSpPr>
        <p:spPr>
          <a:xfrm>
            <a:off x="1078632" y="1511833"/>
            <a:ext cx="5809848" cy="4869496"/>
          </a:xfrm>
          <a:prstGeom prst="roundRect">
            <a:avLst>
              <a:gd name="adj" fmla="val 3824"/>
            </a:avLst>
          </a:prstGeom>
          <a:solidFill>
            <a:schemeClr val="bg1">
              <a:lumMod val="9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3" name="직사각형 2"/>
          <p:cNvSpPr/>
          <p:nvPr/>
        </p:nvSpPr>
        <p:spPr>
          <a:xfrm>
            <a:off x="1200785" y="3034369"/>
            <a:ext cx="1980280" cy="25530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6625">
              <a:lnSpc>
                <a:spcPct val="110000"/>
              </a:lnSpc>
              <a:buSzPct val="80000"/>
            </a:pPr>
            <a:endParaRPr lang="ko-KR" altLang="en-US" sz="1200" b="1" kern="0">
              <a:solidFill>
                <a:srgbClr val="FFFFFF"/>
              </a:solidFill>
              <a:latin typeface="+mn-ea"/>
            </a:endParaRPr>
          </a:p>
        </p:txBody>
      </p:sp>
      <p:sp>
        <p:nvSpPr>
          <p:cNvPr id="4" name="Rectangle 183"/>
          <p:cNvSpPr>
            <a:spLocks noChangeArrowheads="1"/>
          </p:cNvSpPr>
          <p:nvPr/>
        </p:nvSpPr>
        <p:spPr bwMode="auto">
          <a:xfrm flipV="1">
            <a:off x="1200785" y="3271509"/>
            <a:ext cx="1980280" cy="1903526"/>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endParaRPr lang="ko-KR" altLang="en-US" dirty="0"/>
          </a:p>
        </p:txBody>
      </p:sp>
      <p:sp>
        <p:nvSpPr>
          <p:cNvPr id="5" name="TextBox 4"/>
          <p:cNvSpPr txBox="1"/>
          <p:nvPr/>
        </p:nvSpPr>
        <p:spPr>
          <a:xfrm>
            <a:off x="1259632" y="3033930"/>
            <a:ext cx="1781153" cy="278538"/>
          </a:xfrm>
          <a:prstGeom prst="rect">
            <a:avLst/>
          </a:prstGeom>
          <a:noFill/>
        </p:spPr>
        <p:txBody>
          <a:bodyPr wrap="square" rtlCol="0">
            <a:spAutoFit/>
          </a:bodyPr>
          <a:lstStyle/>
          <a:p>
            <a:pPr algn="ctr" defTabSz="936625">
              <a:lnSpc>
                <a:spcPct val="110000"/>
              </a:lnSpc>
              <a:buSzPct val="80000"/>
              <a:buFontTx/>
              <a:buNone/>
            </a:pPr>
            <a:r>
              <a:rPr lang="en-US" altLang="ko-KR" sz="1100" b="1" kern="0" dirty="0" smtClean="0">
                <a:solidFill>
                  <a:srgbClr val="FFFFFF"/>
                </a:solidFill>
                <a:latin typeface="+mn-ea"/>
              </a:rPr>
              <a:t>Reception &amp; Processing</a:t>
            </a:r>
            <a:endParaRPr lang="ko-KR" altLang="en-US" sz="1100" b="1" kern="0" dirty="0">
              <a:solidFill>
                <a:srgbClr val="FFFFFF"/>
              </a:solidFill>
              <a:latin typeface="+mn-ea"/>
            </a:endParaRPr>
          </a:p>
        </p:txBody>
      </p:sp>
      <p:grpSp>
        <p:nvGrpSpPr>
          <p:cNvPr id="6" name="그룹 213"/>
          <p:cNvGrpSpPr/>
          <p:nvPr/>
        </p:nvGrpSpPr>
        <p:grpSpPr>
          <a:xfrm>
            <a:off x="1381506" y="3350131"/>
            <a:ext cx="647192" cy="435061"/>
            <a:chOff x="1195289" y="2670174"/>
            <a:chExt cx="705029" cy="640687"/>
          </a:xfrm>
        </p:grpSpPr>
        <p:pic>
          <p:nvPicPr>
            <p:cNvPr id="7"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9632" y="2670174"/>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mac, monitor, screen ic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95289" y="2951545"/>
              <a:ext cx="359316" cy="35931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그룹 217"/>
          <p:cNvGrpSpPr/>
          <p:nvPr/>
        </p:nvGrpSpPr>
        <p:grpSpPr>
          <a:xfrm>
            <a:off x="1349829" y="4375942"/>
            <a:ext cx="965132" cy="573164"/>
            <a:chOff x="978262" y="3690440"/>
            <a:chExt cx="1094205" cy="850237"/>
          </a:xfrm>
        </p:grpSpPr>
        <p:pic>
          <p:nvPicPr>
            <p:cNvPr id="10"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8262" y="3850225"/>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4775" y="3690440"/>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31781" y="3899990"/>
              <a:ext cx="640686" cy="64068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 name="직사각형 12"/>
          <p:cNvSpPr/>
          <p:nvPr/>
        </p:nvSpPr>
        <p:spPr>
          <a:xfrm>
            <a:off x="4788024" y="2997391"/>
            <a:ext cx="1980280" cy="25530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6625">
              <a:lnSpc>
                <a:spcPct val="110000"/>
              </a:lnSpc>
              <a:buSzPct val="80000"/>
            </a:pPr>
            <a:endParaRPr lang="ko-KR" altLang="en-US" sz="1200" b="1" kern="0">
              <a:solidFill>
                <a:srgbClr val="FFFFFF"/>
              </a:solidFill>
              <a:latin typeface="+mn-ea"/>
            </a:endParaRPr>
          </a:p>
        </p:txBody>
      </p:sp>
      <p:sp>
        <p:nvSpPr>
          <p:cNvPr id="14" name="Rectangle 183"/>
          <p:cNvSpPr>
            <a:spLocks noChangeArrowheads="1"/>
          </p:cNvSpPr>
          <p:nvPr/>
        </p:nvSpPr>
        <p:spPr bwMode="auto">
          <a:xfrm flipV="1">
            <a:off x="4788024" y="3234531"/>
            <a:ext cx="1980280" cy="1903526"/>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endParaRPr lang="ko-KR" altLang="en-US" dirty="0"/>
          </a:p>
        </p:txBody>
      </p:sp>
      <p:sp>
        <p:nvSpPr>
          <p:cNvPr id="15" name="TextBox 14"/>
          <p:cNvSpPr txBox="1"/>
          <p:nvPr/>
        </p:nvSpPr>
        <p:spPr>
          <a:xfrm>
            <a:off x="4875344" y="2996952"/>
            <a:ext cx="1935029" cy="278538"/>
          </a:xfrm>
          <a:prstGeom prst="rect">
            <a:avLst/>
          </a:prstGeom>
          <a:noFill/>
        </p:spPr>
        <p:txBody>
          <a:bodyPr wrap="square" rtlCol="0">
            <a:spAutoFit/>
          </a:bodyPr>
          <a:lstStyle/>
          <a:p>
            <a:pPr algn="ctr" defTabSz="936625">
              <a:lnSpc>
                <a:spcPct val="110000"/>
              </a:lnSpc>
              <a:buSzPct val="80000"/>
              <a:buFontTx/>
              <a:buNone/>
            </a:pPr>
            <a:r>
              <a:rPr lang="en-US" altLang="ko-KR" sz="1100" b="1" kern="0" dirty="0" smtClean="0">
                <a:solidFill>
                  <a:srgbClr val="FFFFFF"/>
                </a:solidFill>
                <a:latin typeface="+mn-ea"/>
              </a:rPr>
              <a:t>Reception &amp; Processing</a:t>
            </a:r>
            <a:endParaRPr lang="ko-KR" altLang="en-US" sz="1100" b="1" kern="0" dirty="0">
              <a:solidFill>
                <a:srgbClr val="FFFFFF"/>
              </a:solidFill>
              <a:latin typeface="+mn-ea"/>
            </a:endParaRPr>
          </a:p>
        </p:txBody>
      </p:sp>
      <p:pic>
        <p:nvPicPr>
          <p:cNvPr id="16" name="Picture 2" descr="base, data, database, db, dbms, ordbms, rdbms, storage ico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7967" y="3999959"/>
            <a:ext cx="449750" cy="43235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그룹 277"/>
          <p:cNvGrpSpPr/>
          <p:nvPr/>
        </p:nvGrpSpPr>
        <p:grpSpPr>
          <a:xfrm>
            <a:off x="5810598" y="4375942"/>
            <a:ext cx="965132" cy="573164"/>
            <a:chOff x="978262" y="3690440"/>
            <a:chExt cx="1094205" cy="850237"/>
          </a:xfrm>
        </p:grpSpPr>
        <p:pic>
          <p:nvPicPr>
            <p:cNvPr id="18"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8262" y="3850225"/>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4775" y="3690440"/>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31781" y="3899990"/>
              <a:ext cx="640686" cy="64068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1" name="직사각형 20"/>
          <p:cNvSpPr/>
          <p:nvPr/>
        </p:nvSpPr>
        <p:spPr>
          <a:xfrm>
            <a:off x="3305183" y="3016232"/>
            <a:ext cx="1368544" cy="25530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6625">
              <a:lnSpc>
                <a:spcPct val="110000"/>
              </a:lnSpc>
              <a:buSzPct val="80000"/>
            </a:pPr>
            <a:endParaRPr lang="ko-KR" altLang="en-US" sz="1200" b="1" kern="0">
              <a:solidFill>
                <a:srgbClr val="FFFFFF"/>
              </a:solidFill>
              <a:latin typeface="+mn-ea"/>
            </a:endParaRPr>
          </a:p>
        </p:txBody>
      </p:sp>
      <p:sp>
        <p:nvSpPr>
          <p:cNvPr id="22" name="Rectangle 183"/>
          <p:cNvSpPr>
            <a:spLocks noChangeArrowheads="1"/>
          </p:cNvSpPr>
          <p:nvPr/>
        </p:nvSpPr>
        <p:spPr bwMode="auto">
          <a:xfrm flipV="1">
            <a:off x="3305183" y="3253372"/>
            <a:ext cx="1368544" cy="1903526"/>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endParaRPr lang="ko-KR" altLang="en-US" dirty="0"/>
          </a:p>
        </p:txBody>
      </p:sp>
      <p:sp>
        <p:nvSpPr>
          <p:cNvPr id="23" name="순서도: 처리 22"/>
          <p:cNvSpPr/>
          <p:nvPr/>
        </p:nvSpPr>
        <p:spPr>
          <a:xfrm>
            <a:off x="5428553" y="239785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RF</a:t>
            </a:r>
            <a:endParaRPr lang="ko-KR" altLang="en-US" sz="1200" dirty="0">
              <a:solidFill>
                <a:schemeClr val="tx1"/>
              </a:solidFill>
              <a:latin typeface="+mn-ea"/>
            </a:endParaRPr>
          </a:p>
        </p:txBody>
      </p:sp>
      <p:sp>
        <p:nvSpPr>
          <p:cNvPr id="24" name="순서도: 처리 23"/>
          <p:cNvSpPr/>
          <p:nvPr/>
        </p:nvSpPr>
        <p:spPr>
          <a:xfrm>
            <a:off x="5398073" y="275789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BB</a:t>
            </a:r>
            <a:endParaRPr lang="ko-KR" altLang="en-US" sz="1200" dirty="0">
              <a:solidFill>
                <a:schemeClr val="tx1"/>
              </a:solidFill>
              <a:latin typeface="+mn-ea"/>
            </a:endParaRPr>
          </a:p>
        </p:txBody>
      </p:sp>
      <p:sp>
        <p:nvSpPr>
          <p:cNvPr id="25" name="순서도: 처리 24"/>
          <p:cNvSpPr/>
          <p:nvPr/>
        </p:nvSpPr>
        <p:spPr>
          <a:xfrm>
            <a:off x="4798621" y="239785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RF</a:t>
            </a:r>
            <a:endParaRPr lang="ko-KR" altLang="en-US" sz="1200" dirty="0">
              <a:solidFill>
                <a:schemeClr val="tx1"/>
              </a:solidFill>
              <a:latin typeface="+mn-ea"/>
            </a:endParaRPr>
          </a:p>
        </p:txBody>
      </p:sp>
      <p:sp>
        <p:nvSpPr>
          <p:cNvPr id="26" name="순서도: 처리 25"/>
          <p:cNvSpPr/>
          <p:nvPr/>
        </p:nvSpPr>
        <p:spPr>
          <a:xfrm>
            <a:off x="4798621" y="275789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BB</a:t>
            </a:r>
            <a:endParaRPr lang="ko-KR" altLang="en-US" sz="1200" dirty="0">
              <a:solidFill>
                <a:schemeClr val="tx1"/>
              </a:solidFill>
              <a:latin typeface="+mn-ea"/>
            </a:endParaRPr>
          </a:p>
        </p:txBody>
      </p:sp>
      <p:sp>
        <p:nvSpPr>
          <p:cNvPr id="27" name="순서도: 처리 26"/>
          <p:cNvSpPr/>
          <p:nvPr/>
        </p:nvSpPr>
        <p:spPr>
          <a:xfrm>
            <a:off x="5398073" y="235721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RF</a:t>
            </a:r>
            <a:endParaRPr lang="ko-KR" altLang="en-US" sz="1200" dirty="0">
              <a:solidFill>
                <a:schemeClr val="bg1"/>
              </a:solidFill>
              <a:latin typeface="+mn-ea"/>
            </a:endParaRPr>
          </a:p>
        </p:txBody>
      </p:sp>
      <p:sp>
        <p:nvSpPr>
          <p:cNvPr id="28" name="순서도: 처리 27"/>
          <p:cNvSpPr/>
          <p:nvPr/>
        </p:nvSpPr>
        <p:spPr>
          <a:xfrm>
            <a:off x="5367593" y="271725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BB</a:t>
            </a:r>
            <a:endParaRPr lang="ko-KR" altLang="en-US" sz="1200" dirty="0">
              <a:solidFill>
                <a:schemeClr val="bg1"/>
              </a:solidFill>
              <a:latin typeface="+mn-ea"/>
            </a:endParaRPr>
          </a:p>
        </p:txBody>
      </p:sp>
      <p:sp>
        <p:nvSpPr>
          <p:cNvPr id="29" name="순서도: 처리 28"/>
          <p:cNvSpPr/>
          <p:nvPr/>
        </p:nvSpPr>
        <p:spPr>
          <a:xfrm>
            <a:off x="4768141" y="235721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RF</a:t>
            </a:r>
            <a:endParaRPr lang="ko-KR" altLang="en-US" sz="1200" dirty="0">
              <a:solidFill>
                <a:schemeClr val="bg1"/>
              </a:solidFill>
              <a:latin typeface="+mn-ea"/>
            </a:endParaRPr>
          </a:p>
        </p:txBody>
      </p:sp>
      <p:sp>
        <p:nvSpPr>
          <p:cNvPr id="30" name="순서도: 처리 29"/>
          <p:cNvSpPr/>
          <p:nvPr/>
        </p:nvSpPr>
        <p:spPr>
          <a:xfrm>
            <a:off x="4768141" y="271725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BB</a:t>
            </a:r>
            <a:endParaRPr lang="ko-KR" altLang="en-US" sz="1200" dirty="0">
              <a:solidFill>
                <a:schemeClr val="bg1"/>
              </a:solidFill>
              <a:latin typeface="+mn-ea"/>
            </a:endParaRPr>
          </a:p>
        </p:txBody>
      </p:sp>
      <p:cxnSp>
        <p:nvCxnSpPr>
          <p:cNvPr id="31" name="직선 연결선 30"/>
          <p:cNvCxnSpPr>
            <a:endCxn id="49" idx="0"/>
          </p:cNvCxnSpPr>
          <p:nvPr/>
        </p:nvCxnSpPr>
        <p:spPr>
          <a:xfrm>
            <a:off x="3023828" y="2161578"/>
            <a:ext cx="0" cy="19563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꺾인 연결선 31"/>
          <p:cNvCxnSpPr/>
          <p:nvPr/>
        </p:nvCxnSpPr>
        <p:spPr>
          <a:xfrm rot="16200000" flipH="1">
            <a:off x="2924936" y="2362081"/>
            <a:ext cx="1169094" cy="940399"/>
          </a:xfrm>
          <a:prstGeom prst="bentConnector3">
            <a:avLst>
              <a:gd name="adj1" fmla="val 1116"/>
            </a:avLst>
          </a:prstGeom>
          <a:ln w="19050"/>
        </p:spPr>
        <p:style>
          <a:lnRef idx="1">
            <a:schemeClr val="accent1"/>
          </a:lnRef>
          <a:fillRef idx="0">
            <a:schemeClr val="accent1"/>
          </a:fillRef>
          <a:effectRef idx="0">
            <a:schemeClr val="accent1"/>
          </a:effectRef>
          <a:fontRef idx="minor">
            <a:schemeClr val="tx1"/>
          </a:fontRef>
        </p:style>
      </p:cxnSp>
      <p:cxnSp>
        <p:nvCxnSpPr>
          <p:cNvPr id="33" name="꺾인 연결선 32"/>
          <p:cNvCxnSpPr>
            <a:stCxn id="128" idx="2"/>
            <a:endCxn id="130" idx="0"/>
          </p:cNvCxnSpPr>
          <p:nvPr/>
        </p:nvCxnSpPr>
        <p:spPr>
          <a:xfrm rot="5400000">
            <a:off x="3884306" y="2282466"/>
            <a:ext cx="1239510" cy="1029210"/>
          </a:xfrm>
          <a:prstGeom prst="bentConnector3">
            <a:avLst>
              <a:gd name="adj1" fmla="val 6440"/>
            </a:avLst>
          </a:prstGeom>
          <a:ln w="19050"/>
        </p:spPr>
        <p:style>
          <a:lnRef idx="1">
            <a:schemeClr val="accent1"/>
          </a:lnRef>
          <a:fillRef idx="0">
            <a:schemeClr val="accent1"/>
          </a:fillRef>
          <a:effectRef idx="0">
            <a:schemeClr val="accent1"/>
          </a:effectRef>
          <a:fontRef idx="minor">
            <a:schemeClr val="tx1"/>
          </a:fontRef>
        </p:style>
      </p:cxnSp>
      <p:cxnSp>
        <p:nvCxnSpPr>
          <p:cNvPr id="34" name="직선 연결선 33"/>
          <p:cNvCxnSpPr>
            <a:stCxn id="128" idx="2"/>
            <a:endCxn id="29" idx="0"/>
          </p:cNvCxnSpPr>
          <p:nvPr/>
        </p:nvCxnSpPr>
        <p:spPr>
          <a:xfrm>
            <a:off x="5018666" y="2177316"/>
            <a:ext cx="1503" cy="1798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직선 연결선 34"/>
          <p:cNvCxnSpPr>
            <a:stCxn id="29" idx="2"/>
            <a:endCxn id="30" idx="0"/>
          </p:cNvCxnSpPr>
          <p:nvPr/>
        </p:nvCxnSpPr>
        <p:spPr>
          <a:xfrm>
            <a:off x="5020169" y="2573236"/>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a:off x="3023828" y="2933276"/>
            <a:ext cx="0" cy="10726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꺾인 연결선 36"/>
          <p:cNvCxnSpPr>
            <a:stCxn id="8" idx="1"/>
            <a:endCxn id="48" idx="1"/>
          </p:cNvCxnSpPr>
          <p:nvPr/>
        </p:nvCxnSpPr>
        <p:spPr>
          <a:xfrm rot="10800000" flipH="1">
            <a:off x="1381506" y="2825265"/>
            <a:ext cx="742222" cy="837931"/>
          </a:xfrm>
          <a:prstGeom prst="bentConnector3">
            <a:avLst>
              <a:gd name="adj1" fmla="val -30799"/>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꺾인 연결선 37"/>
          <p:cNvCxnSpPr>
            <a:stCxn id="114" idx="3"/>
            <a:endCxn id="28" idx="3"/>
          </p:cNvCxnSpPr>
          <p:nvPr/>
        </p:nvCxnSpPr>
        <p:spPr>
          <a:xfrm flipH="1" flipV="1">
            <a:off x="5871649" y="2825264"/>
            <a:ext cx="877118" cy="742398"/>
          </a:xfrm>
          <a:prstGeom prst="bentConnector3">
            <a:avLst>
              <a:gd name="adj1" fmla="val -1061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a:off x="4058751" y="2505864"/>
            <a:ext cx="0" cy="360040"/>
          </a:xfrm>
          <a:prstGeom prst="line">
            <a:avLst/>
          </a:prstGeom>
          <a:ln>
            <a:headEnd type="stealth" w="sm" len="med"/>
            <a:tailEnd type="stealth" w="sm"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14547" y="2507055"/>
            <a:ext cx="731290" cy="338554"/>
          </a:xfrm>
          <a:prstGeom prst="rect">
            <a:avLst/>
          </a:prstGeom>
          <a:noFill/>
        </p:spPr>
        <p:txBody>
          <a:bodyPr wrap="none" rtlCol="0">
            <a:spAutoFit/>
          </a:bodyPr>
          <a:lstStyle/>
          <a:p>
            <a:r>
              <a:rPr lang="en-US" altLang="ko-KR" sz="800" b="1" dirty="0" smtClean="0">
                <a:latin typeface="Arial" panose="020B0604020202020204" pitchFamily="34" charset="0"/>
                <a:cs typeface="Arial" panose="020B0604020202020204" pitchFamily="34" charset="0"/>
              </a:rPr>
              <a:t>Command/</a:t>
            </a:r>
          </a:p>
          <a:p>
            <a:r>
              <a:rPr lang="en-US" altLang="ko-KR" sz="800" b="1" dirty="0" smtClean="0">
                <a:latin typeface="Arial" panose="020B0604020202020204" pitchFamily="34" charset="0"/>
                <a:cs typeface="Arial" panose="020B0604020202020204" pitchFamily="34" charset="0"/>
              </a:rPr>
              <a:t>Telemetry</a:t>
            </a:r>
            <a:endParaRPr lang="ko-KR" altLang="en-US" sz="800" b="1" dirty="0">
              <a:latin typeface="Arial" panose="020B0604020202020204" pitchFamily="34" charset="0"/>
              <a:cs typeface="Arial" panose="020B0604020202020204" pitchFamily="34" charset="0"/>
            </a:endParaRPr>
          </a:p>
        </p:txBody>
      </p:sp>
      <p:sp>
        <p:nvSpPr>
          <p:cNvPr id="41" name="TextBox 40"/>
          <p:cNvSpPr txBox="1"/>
          <p:nvPr/>
        </p:nvSpPr>
        <p:spPr>
          <a:xfrm>
            <a:off x="1022177" y="1481686"/>
            <a:ext cx="1706621" cy="307777"/>
          </a:xfrm>
          <a:prstGeom prst="rect">
            <a:avLst/>
          </a:prstGeom>
          <a:noFill/>
        </p:spPr>
        <p:txBody>
          <a:bodyPr wrap="none" rtlCol="0">
            <a:spAutoFit/>
          </a:bodyPr>
          <a:lstStyle/>
          <a:p>
            <a:pPr algn="ctr"/>
            <a:r>
              <a:rPr lang="en-US" altLang="ko-KR" sz="1400" b="1" dirty="0" smtClean="0">
                <a:solidFill>
                  <a:srgbClr val="3333FF"/>
                </a:solidFill>
                <a:latin typeface="+mn-ea"/>
              </a:rPr>
              <a:t>Ground Segment</a:t>
            </a:r>
            <a:endParaRPr lang="ko-KR" altLang="en-US" sz="1400" b="1" dirty="0">
              <a:solidFill>
                <a:srgbClr val="3333FF"/>
              </a:solidFill>
              <a:latin typeface="+mn-ea"/>
            </a:endParaRPr>
          </a:p>
        </p:txBody>
      </p:sp>
      <p:cxnSp>
        <p:nvCxnSpPr>
          <p:cNvPr id="42" name="꺾인 연결선 158"/>
          <p:cNvCxnSpPr/>
          <p:nvPr/>
        </p:nvCxnSpPr>
        <p:spPr>
          <a:xfrm>
            <a:off x="6897191" y="3387634"/>
            <a:ext cx="335878" cy="364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순서도: 처리 42"/>
          <p:cNvSpPr/>
          <p:nvPr/>
        </p:nvSpPr>
        <p:spPr>
          <a:xfrm>
            <a:off x="2164368" y="239785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tx1"/>
                </a:solidFill>
                <a:latin typeface="+mn-ea"/>
              </a:rPr>
              <a:t>RF</a:t>
            </a:r>
            <a:endParaRPr lang="ko-KR" altLang="en-US" sz="1200" dirty="0">
              <a:solidFill>
                <a:schemeClr val="tx1"/>
              </a:solidFill>
              <a:latin typeface="+mn-ea"/>
            </a:endParaRPr>
          </a:p>
        </p:txBody>
      </p:sp>
      <p:sp>
        <p:nvSpPr>
          <p:cNvPr id="44" name="순서도: 처리 43"/>
          <p:cNvSpPr/>
          <p:nvPr/>
        </p:nvSpPr>
        <p:spPr>
          <a:xfrm>
            <a:off x="2164368" y="275789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BB</a:t>
            </a:r>
            <a:endParaRPr lang="ko-KR" altLang="en-US" sz="1200" dirty="0">
              <a:solidFill>
                <a:schemeClr val="tx1"/>
              </a:solidFill>
              <a:latin typeface="+mn-ea"/>
            </a:endParaRPr>
          </a:p>
        </p:txBody>
      </p:sp>
      <p:sp>
        <p:nvSpPr>
          <p:cNvPr id="45" name="순서도: 처리 44"/>
          <p:cNvSpPr/>
          <p:nvPr/>
        </p:nvSpPr>
        <p:spPr>
          <a:xfrm>
            <a:off x="2812440" y="239785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RF</a:t>
            </a:r>
            <a:endParaRPr lang="ko-KR" altLang="en-US" sz="1200" dirty="0">
              <a:solidFill>
                <a:schemeClr val="tx1"/>
              </a:solidFill>
              <a:latin typeface="+mn-ea"/>
            </a:endParaRPr>
          </a:p>
        </p:txBody>
      </p:sp>
      <p:sp>
        <p:nvSpPr>
          <p:cNvPr id="46" name="순서도: 처리 45"/>
          <p:cNvSpPr/>
          <p:nvPr/>
        </p:nvSpPr>
        <p:spPr>
          <a:xfrm>
            <a:off x="2812440" y="2757892"/>
            <a:ext cx="504056" cy="216024"/>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tx1"/>
                </a:solidFill>
                <a:latin typeface="+mn-ea"/>
              </a:rPr>
              <a:t>BB</a:t>
            </a:r>
            <a:endParaRPr lang="ko-KR" altLang="en-US" sz="1200" dirty="0">
              <a:solidFill>
                <a:schemeClr val="tx1"/>
              </a:solidFill>
              <a:latin typeface="+mn-ea"/>
            </a:endParaRPr>
          </a:p>
        </p:txBody>
      </p:sp>
      <p:sp>
        <p:nvSpPr>
          <p:cNvPr id="47" name="순서도: 처리 46"/>
          <p:cNvSpPr/>
          <p:nvPr/>
        </p:nvSpPr>
        <p:spPr>
          <a:xfrm>
            <a:off x="2123728" y="235721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smtClean="0">
                <a:solidFill>
                  <a:schemeClr val="bg1"/>
                </a:solidFill>
                <a:latin typeface="+mn-ea"/>
              </a:rPr>
              <a:t>RF</a:t>
            </a:r>
            <a:endParaRPr lang="ko-KR" altLang="en-US" sz="1200" dirty="0">
              <a:solidFill>
                <a:schemeClr val="bg1"/>
              </a:solidFill>
              <a:latin typeface="+mn-ea"/>
            </a:endParaRPr>
          </a:p>
        </p:txBody>
      </p:sp>
      <p:sp>
        <p:nvSpPr>
          <p:cNvPr id="48" name="순서도: 처리 47"/>
          <p:cNvSpPr/>
          <p:nvPr/>
        </p:nvSpPr>
        <p:spPr>
          <a:xfrm>
            <a:off x="2123728" y="271725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BB</a:t>
            </a:r>
            <a:endParaRPr lang="ko-KR" altLang="en-US" sz="1200" dirty="0">
              <a:solidFill>
                <a:schemeClr val="bg1"/>
              </a:solidFill>
              <a:latin typeface="+mn-ea"/>
            </a:endParaRPr>
          </a:p>
        </p:txBody>
      </p:sp>
      <p:sp>
        <p:nvSpPr>
          <p:cNvPr id="49" name="순서도: 처리 48"/>
          <p:cNvSpPr/>
          <p:nvPr/>
        </p:nvSpPr>
        <p:spPr>
          <a:xfrm>
            <a:off x="2771800" y="235721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RF</a:t>
            </a:r>
            <a:endParaRPr lang="ko-KR" altLang="en-US" sz="1200" dirty="0">
              <a:solidFill>
                <a:schemeClr val="bg1"/>
              </a:solidFill>
              <a:latin typeface="+mn-ea"/>
            </a:endParaRPr>
          </a:p>
        </p:txBody>
      </p:sp>
      <p:sp>
        <p:nvSpPr>
          <p:cNvPr id="50" name="순서도: 처리 49"/>
          <p:cNvSpPr/>
          <p:nvPr/>
        </p:nvSpPr>
        <p:spPr>
          <a:xfrm>
            <a:off x="2771800" y="2717252"/>
            <a:ext cx="504056" cy="216024"/>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ctr"/>
            <a:r>
              <a:rPr lang="en-US" altLang="ko-KR" sz="1200" dirty="0">
                <a:solidFill>
                  <a:schemeClr val="bg1"/>
                </a:solidFill>
                <a:latin typeface="+mn-ea"/>
              </a:rPr>
              <a:t>BB</a:t>
            </a:r>
            <a:endParaRPr lang="ko-KR" altLang="en-US" sz="1200" dirty="0">
              <a:solidFill>
                <a:schemeClr val="bg1"/>
              </a:solidFill>
              <a:latin typeface="+mn-ea"/>
            </a:endParaRPr>
          </a:p>
        </p:txBody>
      </p:sp>
      <p:cxnSp>
        <p:nvCxnSpPr>
          <p:cNvPr id="51" name="직선 연결선 50"/>
          <p:cNvCxnSpPr>
            <a:stCxn id="49" idx="2"/>
            <a:endCxn id="50" idx="0"/>
          </p:cNvCxnSpPr>
          <p:nvPr/>
        </p:nvCxnSpPr>
        <p:spPr>
          <a:xfrm>
            <a:off x="3023828" y="2573236"/>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a:off x="2382264" y="2573236"/>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꺾인 연결선 52"/>
          <p:cNvCxnSpPr>
            <a:endCxn id="47" idx="0"/>
          </p:cNvCxnSpPr>
          <p:nvPr/>
        </p:nvCxnSpPr>
        <p:spPr>
          <a:xfrm rot="5400000">
            <a:off x="2601975" y="1935359"/>
            <a:ext cx="195634" cy="648072"/>
          </a:xfrm>
          <a:prstGeom prst="bentConnector3">
            <a:avLst>
              <a:gd name="adj1" fmla="val 54452"/>
            </a:avLst>
          </a:prstGeom>
          <a:ln w="19050"/>
        </p:spPr>
        <p:style>
          <a:lnRef idx="1">
            <a:schemeClr val="accent1"/>
          </a:lnRef>
          <a:fillRef idx="0">
            <a:schemeClr val="accent1"/>
          </a:fillRef>
          <a:effectRef idx="0">
            <a:schemeClr val="accent1"/>
          </a:effectRef>
          <a:fontRef idx="minor">
            <a:schemeClr val="tx1"/>
          </a:fontRef>
        </p:style>
      </p:cxnSp>
      <p:cxnSp>
        <p:nvCxnSpPr>
          <p:cNvPr id="54" name="꺾인 연결선 53"/>
          <p:cNvCxnSpPr>
            <a:stCxn id="128" idx="2"/>
            <a:endCxn id="27" idx="0"/>
          </p:cNvCxnSpPr>
          <p:nvPr/>
        </p:nvCxnSpPr>
        <p:spPr>
          <a:xfrm rot="16200000" flipH="1">
            <a:off x="5244435" y="1951546"/>
            <a:ext cx="179896" cy="631435"/>
          </a:xfrm>
          <a:prstGeom prst="bentConnector3">
            <a:avLst>
              <a:gd name="adj1" fmla="val 45158"/>
            </a:avLst>
          </a:prstGeom>
          <a:ln w="19050"/>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5656609" y="2573236"/>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6" name="Picture 6" descr="boy, female, friends, girl, group, male, users ico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5396" y="5698824"/>
            <a:ext cx="606939" cy="60693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7" name="그룹 41"/>
          <p:cNvGrpSpPr/>
          <p:nvPr/>
        </p:nvGrpSpPr>
        <p:grpSpPr>
          <a:xfrm>
            <a:off x="279254" y="5068608"/>
            <a:ext cx="778245" cy="401173"/>
            <a:chOff x="106002" y="5980155"/>
            <a:chExt cx="1232513" cy="586637"/>
          </a:xfrm>
        </p:grpSpPr>
        <p:pic>
          <p:nvPicPr>
            <p:cNvPr id="58" name="Picture 8" descr="http://users.elite.net/k7xq/sat_noaa.gif"/>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rot="19642492">
              <a:off x="106002" y="6172187"/>
              <a:ext cx="732207" cy="371511"/>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14" descr="http://nsidc.org/data/docs/daac/images/aqua.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22908" y="5980155"/>
              <a:ext cx="503237" cy="434125"/>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10" descr="http://ceres.larc.nasa.gov/images/terra-spacecraf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19552570">
              <a:off x="723310" y="6246385"/>
              <a:ext cx="615205" cy="32040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1" name="그룹 40"/>
          <p:cNvGrpSpPr/>
          <p:nvPr/>
        </p:nvGrpSpPr>
        <p:grpSpPr>
          <a:xfrm>
            <a:off x="3059832" y="5299219"/>
            <a:ext cx="1895475" cy="1010101"/>
            <a:chOff x="3084992" y="5463515"/>
            <a:chExt cx="1895475" cy="1010101"/>
          </a:xfrm>
        </p:grpSpPr>
        <p:grpSp>
          <p:nvGrpSpPr>
            <p:cNvPr id="62" name="그룹 199"/>
            <p:cNvGrpSpPr/>
            <p:nvPr/>
          </p:nvGrpSpPr>
          <p:grpSpPr>
            <a:xfrm>
              <a:off x="3084992" y="5463515"/>
              <a:ext cx="1895475" cy="1010101"/>
              <a:chOff x="3040785" y="5019439"/>
              <a:chExt cx="1368544" cy="1010101"/>
            </a:xfrm>
          </p:grpSpPr>
          <p:sp>
            <p:nvSpPr>
              <p:cNvPr id="72" name="직사각형 71"/>
              <p:cNvSpPr/>
              <p:nvPr/>
            </p:nvSpPr>
            <p:spPr>
              <a:xfrm>
                <a:off x="3040785" y="5019878"/>
                <a:ext cx="1368544" cy="25530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6625">
                  <a:lnSpc>
                    <a:spcPct val="110000"/>
                  </a:lnSpc>
                  <a:buSzPct val="80000"/>
                </a:pPr>
                <a:endParaRPr lang="ko-KR" altLang="en-US" sz="1200" b="1" kern="0">
                  <a:solidFill>
                    <a:srgbClr val="FFFFFF"/>
                  </a:solidFill>
                  <a:latin typeface="+mn-ea"/>
                </a:endParaRPr>
              </a:p>
            </p:txBody>
          </p:sp>
          <p:sp>
            <p:nvSpPr>
              <p:cNvPr id="73" name="Rectangle 183"/>
              <p:cNvSpPr>
                <a:spLocks noChangeArrowheads="1"/>
              </p:cNvSpPr>
              <p:nvPr/>
            </p:nvSpPr>
            <p:spPr bwMode="auto">
              <a:xfrm flipV="1">
                <a:off x="3040785" y="5257018"/>
                <a:ext cx="1368544" cy="772522"/>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endParaRPr lang="ko-KR" altLang="en-US" dirty="0"/>
              </a:p>
            </p:txBody>
          </p:sp>
          <p:sp>
            <p:nvSpPr>
              <p:cNvPr id="74" name="TextBox 73"/>
              <p:cNvSpPr txBox="1"/>
              <p:nvPr/>
            </p:nvSpPr>
            <p:spPr>
              <a:xfrm>
                <a:off x="3061744" y="5019439"/>
                <a:ext cx="1347585" cy="261610"/>
              </a:xfrm>
              <a:prstGeom prst="rect">
                <a:avLst/>
              </a:prstGeom>
              <a:noFill/>
            </p:spPr>
            <p:txBody>
              <a:bodyPr wrap="square" rtlCol="0">
                <a:spAutoFit/>
              </a:bodyPr>
              <a:lstStyle/>
              <a:p>
                <a:pPr algn="ctr"/>
                <a:r>
                  <a:rPr lang="en-US" altLang="ko-KR" sz="1000" b="1" spc="-100" dirty="0" smtClean="0">
                    <a:solidFill>
                      <a:schemeClr val="bg1">
                        <a:lumMod val="95000"/>
                      </a:schemeClr>
                    </a:solidFill>
                  </a:rPr>
                  <a:t>Data </a:t>
                </a:r>
                <a:r>
                  <a:rPr lang="en-US" altLang="ko-KR" sz="1000" b="1" spc="-100" dirty="0" smtClean="0">
                    <a:solidFill>
                      <a:schemeClr val="bg1">
                        <a:lumMod val="95000"/>
                      </a:schemeClr>
                    </a:solidFill>
                  </a:rPr>
                  <a:t>Management </a:t>
                </a:r>
                <a:r>
                  <a:rPr lang="en-US" altLang="ko-KR" sz="1100" b="1" spc="-100" dirty="0" smtClean="0">
                    <a:solidFill>
                      <a:schemeClr val="bg1">
                        <a:lumMod val="95000"/>
                      </a:schemeClr>
                    </a:solidFill>
                  </a:rPr>
                  <a:t>&amp; </a:t>
                </a:r>
                <a:r>
                  <a:rPr lang="en-US" altLang="ko-KR" sz="1100" b="1" spc="-100" dirty="0" smtClean="0">
                    <a:solidFill>
                      <a:schemeClr val="bg1">
                        <a:lumMod val="95000"/>
                      </a:schemeClr>
                    </a:solidFill>
                  </a:rPr>
                  <a:t>Service</a:t>
                </a:r>
                <a:endParaRPr lang="ko-KR" altLang="en-US" sz="900" b="1" spc="-100" dirty="0">
                  <a:solidFill>
                    <a:srgbClr val="FFFF00"/>
                  </a:solidFill>
                </a:endParaRPr>
              </a:p>
            </p:txBody>
          </p:sp>
        </p:grpSp>
        <p:grpSp>
          <p:nvGrpSpPr>
            <p:cNvPr id="63" name="그룹 224"/>
            <p:cNvGrpSpPr/>
            <p:nvPr/>
          </p:nvGrpSpPr>
          <p:grpSpPr>
            <a:xfrm>
              <a:off x="3347397" y="5721306"/>
              <a:ext cx="1405491" cy="685591"/>
              <a:chOff x="3499680" y="4974708"/>
              <a:chExt cx="1405491" cy="685591"/>
            </a:xfrm>
          </p:grpSpPr>
          <p:grpSp>
            <p:nvGrpSpPr>
              <p:cNvPr id="64" name="그룹 225"/>
              <p:cNvGrpSpPr/>
              <p:nvPr/>
            </p:nvGrpSpPr>
            <p:grpSpPr>
              <a:xfrm>
                <a:off x="3499680" y="4974708"/>
                <a:ext cx="1063601" cy="567583"/>
                <a:chOff x="3477364" y="5070592"/>
                <a:chExt cx="1063601" cy="567583"/>
              </a:xfrm>
            </p:grpSpPr>
            <p:pic>
              <p:nvPicPr>
                <p:cNvPr id="70"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77364" y="5070592"/>
                  <a:ext cx="615612" cy="557470"/>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25353" y="5080705"/>
                  <a:ext cx="615612" cy="55747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5" name="Picture 12" descr="commissioning, film, movie, publication event, series, tape icon"/>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948126" y="5258049"/>
                <a:ext cx="322726" cy="322726"/>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14" descr="database, storage icon"/>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607493" y="5253444"/>
                <a:ext cx="353132" cy="353132"/>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90" descr="http://www.acrofan.com/updata/news/00/200804/08/2008-04-0800000004_7e26d.jpg"/>
              <p:cNvPicPr>
                <a:picLocks noChangeAspect="1" noChangeArrowheads="1"/>
              </p:cNvPicPr>
              <p:nvPr/>
            </p:nvPicPr>
            <p:blipFill>
              <a:blip r:embed="rId11" cstate="print"/>
              <a:srcRect/>
              <a:stretch>
                <a:fillRect/>
              </a:stretch>
            </p:blipFill>
            <p:spPr bwMode="auto">
              <a:xfrm>
                <a:off x="4255475" y="5120356"/>
                <a:ext cx="649696" cy="432048"/>
              </a:xfrm>
              <a:prstGeom prst="rect">
                <a:avLst/>
              </a:prstGeom>
              <a:ln>
                <a:noFill/>
              </a:ln>
              <a:effectLst>
                <a:softEdge rad="112500"/>
              </a:effectLst>
            </p:spPr>
          </p:pic>
          <p:pic>
            <p:nvPicPr>
              <p:cNvPr id="68" name="Picture 12" descr="commissioning, film, movie, publication event, series, tape icon"/>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906686" y="5355951"/>
                <a:ext cx="304348" cy="304348"/>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2" descr="commissioning, film, movie, publication event, series, tape icon"/>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046869" y="5355951"/>
                <a:ext cx="304348" cy="304348"/>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75" name="그룹 2"/>
          <p:cNvGrpSpPr/>
          <p:nvPr/>
        </p:nvGrpSpPr>
        <p:grpSpPr>
          <a:xfrm>
            <a:off x="7198494" y="1510468"/>
            <a:ext cx="1607307" cy="1126444"/>
            <a:chOff x="7198494" y="1510468"/>
            <a:chExt cx="1607307" cy="1126444"/>
          </a:xfrm>
        </p:grpSpPr>
        <p:grpSp>
          <p:nvGrpSpPr>
            <p:cNvPr id="76" name="그룹 1"/>
            <p:cNvGrpSpPr/>
            <p:nvPr/>
          </p:nvGrpSpPr>
          <p:grpSpPr>
            <a:xfrm>
              <a:off x="7236296" y="1510468"/>
              <a:ext cx="1569505" cy="1126444"/>
              <a:chOff x="7236296" y="1510468"/>
              <a:chExt cx="1569505" cy="1126444"/>
            </a:xfrm>
          </p:grpSpPr>
          <p:sp>
            <p:nvSpPr>
              <p:cNvPr id="81" name="AutoShape 147"/>
              <p:cNvSpPr>
                <a:spLocks noChangeArrowheads="1"/>
              </p:cNvSpPr>
              <p:nvPr/>
            </p:nvSpPr>
            <p:spPr bwMode="auto">
              <a:xfrm>
                <a:off x="7236733" y="1524779"/>
                <a:ext cx="1569068" cy="1112133"/>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endParaRPr kumimoji="1" lang="ko-KR" altLang="en-US" sz="1300" b="1">
                  <a:latin typeface="Rix모던고딕 M" pitchFamily="18" charset="-127"/>
                  <a:ea typeface="굴림" pitchFamily="50" charset="-127"/>
                </a:endParaRPr>
              </a:p>
            </p:txBody>
          </p:sp>
          <p:grpSp>
            <p:nvGrpSpPr>
              <p:cNvPr id="82" name="그룹 208"/>
              <p:cNvGrpSpPr/>
              <p:nvPr/>
            </p:nvGrpSpPr>
            <p:grpSpPr>
              <a:xfrm>
                <a:off x="7236296" y="1510468"/>
                <a:ext cx="1569505" cy="310158"/>
                <a:chOff x="4716463" y="2242110"/>
                <a:chExt cx="1569505" cy="443941"/>
              </a:xfrm>
            </p:grpSpPr>
            <p:sp>
              <p:nvSpPr>
                <p:cNvPr id="83" name="Rectangle 124"/>
                <p:cNvSpPr>
                  <a:spLocks noChangeArrowheads="1"/>
                </p:cNvSpPr>
                <p:nvPr/>
              </p:nvSpPr>
              <p:spPr bwMode="auto">
                <a:xfrm>
                  <a:off x="4716463" y="2264865"/>
                  <a:ext cx="1569505" cy="421186"/>
                </a:xfrm>
                <a:prstGeom prst="rect">
                  <a:avLst/>
                </a:prstGeom>
                <a:solidFill>
                  <a:srgbClr val="23236B"/>
                </a:solidFill>
                <a:ln>
                  <a:noFill/>
                </a:ln>
                <a:effectLst>
                  <a:outerShdw dist="12700" dir="16200000" algn="ctr" rotWithShape="0">
                    <a:srgbClr val="FF0000"/>
                  </a:outerShdw>
                </a:effectLst>
                <a:extLst>
                  <a:ext uri="{91240B29-F687-4F45-9708-019B960494DF}">
                    <a14:hiddenLine xmlns=""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pitchFamily="18" charset="-127"/>
                  </a:endParaRPr>
                </a:p>
              </p:txBody>
            </p:sp>
            <p:sp>
              <p:nvSpPr>
                <p:cNvPr id="84" name="직사각형 83"/>
                <p:cNvSpPr/>
                <p:nvPr/>
              </p:nvSpPr>
              <p:spPr>
                <a:xfrm>
                  <a:off x="4716463" y="2242110"/>
                  <a:ext cx="1546586" cy="404524"/>
                </a:xfrm>
                <a:prstGeom prst="rect">
                  <a:avLst/>
                </a:prstGeom>
              </p:spPr>
              <p:txBody>
                <a:bodyPr wrap="none" anchor="ctr" anchorCtr="0">
                  <a:noAutofit/>
                </a:bodyPr>
                <a:lstStyle/>
                <a:p>
                  <a:pPr algn="ctr"/>
                  <a:r>
                    <a:rPr lang="ko-KR" altLang="en-US" sz="1000" b="1" dirty="0" smtClean="0">
                      <a:solidFill>
                        <a:schemeClr val="bg1">
                          <a:lumMod val="95000"/>
                        </a:schemeClr>
                      </a:solidFill>
                    </a:rPr>
                    <a:t> </a:t>
                  </a:r>
                  <a:r>
                    <a:rPr lang="en-US" altLang="ko-KR" sz="1000" b="1" dirty="0" smtClean="0">
                      <a:solidFill>
                        <a:schemeClr val="bg1">
                          <a:lumMod val="95000"/>
                        </a:schemeClr>
                      </a:solidFill>
                    </a:rPr>
                    <a:t>Data Utilization Station</a:t>
                  </a:r>
                  <a:endParaRPr lang="ko-KR" altLang="en-US" sz="1000" b="1" dirty="0">
                    <a:solidFill>
                      <a:schemeClr val="bg1">
                        <a:lumMod val="95000"/>
                      </a:schemeClr>
                    </a:solidFill>
                  </a:endParaRPr>
                </a:p>
              </p:txBody>
            </p:sp>
          </p:grpSp>
        </p:grpSp>
        <p:pic>
          <p:nvPicPr>
            <p:cNvPr id="77" name="Picture 4" descr="J:\Backup_SAM\Sams\Documents\Received Files\20131115\건물-2.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flipH="1">
              <a:off x="7198494" y="1868159"/>
              <a:ext cx="899170" cy="67973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8" name="그룹 234"/>
            <p:cNvGrpSpPr/>
            <p:nvPr/>
          </p:nvGrpSpPr>
          <p:grpSpPr>
            <a:xfrm>
              <a:off x="8001169" y="1912249"/>
              <a:ext cx="594146" cy="530956"/>
              <a:chOff x="7301105" y="2835819"/>
              <a:chExt cx="534523" cy="450266"/>
            </a:xfrm>
          </p:grpSpPr>
          <p:pic>
            <p:nvPicPr>
              <p:cNvPr id="79" name="Picture 16" descr="building, office icon"/>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385364" y="2835819"/>
                <a:ext cx="450264" cy="450265"/>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18" descr="antenna, parabola icon"/>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301105" y="3026241"/>
                <a:ext cx="259844" cy="259844"/>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85" name="그룹 4"/>
          <p:cNvGrpSpPr/>
          <p:nvPr/>
        </p:nvGrpSpPr>
        <p:grpSpPr>
          <a:xfrm>
            <a:off x="7164288" y="3991573"/>
            <a:ext cx="1691489" cy="1149200"/>
            <a:chOff x="7164288" y="4058765"/>
            <a:chExt cx="1691489" cy="1149200"/>
          </a:xfrm>
        </p:grpSpPr>
        <p:sp>
          <p:nvSpPr>
            <p:cNvPr id="86" name="AutoShape 147"/>
            <p:cNvSpPr>
              <a:spLocks noChangeArrowheads="1"/>
            </p:cNvSpPr>
            <p:nvPr/>
          </p:nvSpPr>
          <p:spPr bwMode="auto">
            <a:xfrm>
              <a:off x="7236733" y="4073077"/>
              <a:ext cx="1569068" cy="1112133"/>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endParaRPr kumimoji="1" lang="ko-KR" altLang="en-US" sz="1300" b="1">
                <a:latin typeface="Rix모던고딕 M" pitchFamily="18" charset="-127"/>
                <a:ea typeface="굴림" pitchFamily="50" charset="-127"/>
              </a:endParaRPr>
            </a:p>
          </p:txBody>
        </p:sp>
        <p:grpSp>
          <p:nvGrpSpPr>
            <p:cNvPr id="87" name="그룹 242"/>
            <p:cNvGrpSpPr/>
            <p:nvPr/>
          </p:nvGrpSpPr>
          <p:grpSpPr>
            <a:xfrm>
              <a:off x="7236296" y="4058765"/>
              <a:ext cx="1569505" cy="373530"/>
              <a:chOff x="4716463" y="2242110"/>
              <a:chExt cx="1569505" cy="534648"/>
            </a:xfrm>
          </p:grpSpPr>
          <p:sp>
            <p:nvSpPr>
              <p:cNvPr id="97" name="Rectangle 124"/>
              <p:cNvSpPr>
                <a:spLocks noChangeArrowheads="1"/>
              </p:cNvSpPr>
              <p:nvPr/>
            </p:nvSpPr>
            <p:spPr bwMode="auto">
              <a:xfrm>
                <a:off x="4716463" y="2264865"/>
                <a:ext cx="1569505" cy="421186"/>
              </a:xfrm>
              <a:prstGeom prst="rect">
                <a:avLst/>
              </a:prstGeom>
              <a:solidFill>
                <a:srgbClr val="23236B"/>
              </a:solidFill>
              <a:ln>
                <a:noFill/>
              </a:ln>
              <a:effectLst>
                <a:outerShdw dist="12700" dir="16200000" algn="ctr" rotWithShape="0">
                  <a:srgbClr val="FF0000"/>
                </a:outerShdw>
              </a:effectLst>
              <a:extLst>
                <a:ext uri="{91240B29-F687-4F45-9708-019B960494DF}">
                  <a14:hiddenLine xmlns=""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pitchFamily="18" charset="-127"/>
                </a:endParaRPr>
              </a:p>
            </p:txBody>
          </p:sp>
          <p:sp>
            <p:nvSpPr>
              <p:cNvPr id="98" name="직사각형 97"/>
              <p:cNvSpPr/>
              <p:nvPr/>
            </p:nvSpPr>
            <p:spPr>
              <a:xfrm>
                <a:off x="4716463" y="2242110"/>
                <a:ext cx="1546586" cy="534648"/>
              </a:xfrm>
              <a:prstGeom prst="rect">
                <a:avLst/>
              </a:prstGeom>
            </p:spPr>
            <p:txBody>
              <a:bodyPr wrap="none">
                <a:noAutofit/>
              </a:bodyPr>
              <a:lstStyle/>
              <a:p>
                <a:pPr algn="ctr"/>
                <a:r>
                  <a:rPr lang="en-US" altLang="ko-KR" sz="1000" b="1" dirty="0" smtClean="0">
                    <a:solidFill>
                      <a:schemeClr val="bg1">
                        <a:lumMod val="95000"/>
                      </a:schemeClr>
                    </a:solidFill>
                  </a:rPr>
                  <a:t>Reprocessing Simulator</a:t>
                </a:r>
                <a:endParaRPr lang="ko-KR" altLang="en-US" sz="1000" b="1" dirty="0">
                  <a:solidFill>
                    <a:schemeClr val="bg1">
                      <a:lumMod val="95000"/>
                    </a:schemeClr>
                  </a:solidFill>
                </a:endParaRPr>
              </a:p>
            </p:txBody>
          </p:sp>
        </p:grpSp>
        <p:grpSp>
          <p:nvGrpSpPr>
            <p:cNvPr id="88" name="그룹 251"/>
            <p:cNvGrpSpPr/>
            <p:nvPr/>
          </p:nvGrpSpPr>
          <p:grpSpPr>
            <a:xfrm>
              <a:off x="7285025" y="4401863"/>
              <a:ext cx="599344" cy="473188"/>
              <a:chOff x="1195289" y="2670174"/>
              <a:chExt cx="705029" cy="640687"/>
            </a:xfrm>
          </p:grpSpPr>
          <p:pic>
            <p:nvPicPr>
              <p:cNvPr id="95"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9632" y="2670174"/>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4" descr="mac, monitor, screen icon"/>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1195289" y="2951545"/>
                <a:ext cx="359316" cy="35931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9" name="그룹 254"/>
            <p:cNvGrpSpPr/>
            <p:nvPr/>
          </p:nvGrpSpPr>
          <p:grpSpPr>
            <a:xfrm>
              <a:off x="7767606" y="4566240"/>
              <a:ext cx="674262" cy="481376"/>
              <a:chOff x="978262" y="3690440"/>
              <a:chExt cx="1094205" cy="850237"/>
            </a:xfrm>
          </p:grpSpPr>
          <p:pic>
            <p:nvPicPr>
              <p:cNvPr id="92" name="Picture 2" descr="backup, ibm, server icon"/>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978262" y="3850225"/>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93" name="Picture 2" descr="backup, ibm, server icon"/>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374775" y="3690440"/>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94" name="Picture 2" descr="backup, ibm, server icon"/>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431781" y="3899990"/>
                <a:ext cx="640686" cy="64068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0" name="Picture 2" descr="base, data, database, db, dbms, ordbms, rdbms, storage icon"/>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8398626" y="4437881"/>
              <a:ext cx="345006" cy="331660"/>
            </a:xfrm>
            <a:prstGeom prst="rect">
              <a:avLst/>
            </a:prstGeom>
            <a:noFill/>
            <a:extLst>
              <a:ext uri="{909E8E84-426E-40DD-AFC4-6F175D3DCCD1}">
                <a14:hiddenFill xmlns="" xmlns:a14="http://schemas.microsoft.com/office/drawing/2010/main">
                  <a:solidFill>
                    <a:srgbClr val="FFFFFF"/>
                  </a:solidFill>
                </a14:hiddenFill>
              </a:ext>
            </a:extLst>
          </p:spPr>
        </p:pic>
        <p:sp>
          <p:nvSpPr>
            <p:cNvPr id="91" name="TextBox 90"/>
            <p:cNvSpPr txBox="1"/>
            <p:nvPr/>
          </p:nvSpPr>
          <p:spPr>
            <a:xfrm>
              <a:off x="7164288" y="4954049"/>
              <a:ext cx="1691489" cy="253916"/>
            </a:xfrm>
            <a:prstGeom prst="rect">
              <a:avLst/>
            </a:prstGeom>
            <a:noFill/>
          </p:spPr>
          <p:txBody>
            <a:bodyPr wrap="none" rtlCol="0">
              <a:spAutoFit/>
            </a:bodyPr>
            <a:lstStyle/>
            <a:p>
              <a:r>
                <a:rPr lang="en-US" altLang="ko-KR" sz="1050" b="1" dirty="0" smtClean="0">
                  <a:latin typeface="+mn-ea"/>
                </a:rPr>
                <a:t>Algorithm optimization</a:t>
              </a:r>
              <a:endParaRPr lang="ko-KR" altLang="en-US" sz="1050" b="1" dirty="0">
                <a:latin typeface="+mn-ea"/>
              </a:endParaRPr>
            </a:p>
          </p:txBody>
        </p:sp>
      </p:grpSp>
      <p:grpSp>
        <p:nvGrpSpPr>
          <p:cNvPr id="99" name="그룹 5"/>
          <p:cNvGrpSpPr/>
          <p:nvPr/>
        </p:nvGrpSpPr>
        <p:grpSpPr>
          <a:xfrm>
            <a:off x="7236296" y="5254883"/>
            <a:ext cx="1569505" cy="1126445"/>
            <a:chOff x="7236296" y="5254883"/>
            <a:chExt cx="1569505" cy="1126445"/>
          </a:xfrm>
        </p:grpSpPr>
        <p:sp>
          <p:nvSpPr>
            <p:cNvPr id="100" name="AutoShape 147"/>
            <p:cNvSpPr>
              <a:spLocks noChangeArrowheads="1"/>
            </p:cNvSpPr>
            <p:nvPr/>
          </p:nvSpPr>
          <p:spPr bwMode="auto">
            <a:xfrm>
              <a:off x="7236733" y="5269195"/>
              <a:ext cx="1569068" cy="1112133"/>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endParaRPr kumimoji="1" lang="ko-KR" altLang="en-US" sz="1300" b="1">
                <a:latin typeface="Rix모던고딕 M" pitchFamily="18" charset="-127"/>
                <a:ea typeface="굴림" pitchFamily="50" charset="-127"/>
              </a:endParaRPr>
            </a:p>
          </p:txBody>
        </p:sp>
        <p:grpSp>
          <p:nvGrpSpPr>
            <p:cNvPr id="101" name="그룹 246"/>
            <p:cNvGrpSpPr/>
            <p:nvPr/>
          </p:nvGrpSpPr>
          <p:grpSpPr>
            <a:xfrm>
              <a:off x="7236296" y="5254883"/>
              <a:ext cx="1569505" cy="443941"/>
              <a:chOff x="4716463" y="2242110"/>
              <a:chExt cx="1569505" cy="443941"/>
            </a:xfrm>
          </p:grpSpPr>
          <p:sp>
            <p:nvSpPr>
              <p:cNvPr id="111" name="Rectangle 124"/>
              <p:cNvSpPr>
                <a:spLocks noChangeArrowheads="1"/>
              </p:cNvSpPr>
              <p:nvPr/>
            </p:nvSpPr>
            <p:spPr bwMode="auto">
              <a:xfrm>
                <a:off x="4716463" y="2264865"/>
                <a:ext cx="1569505" cy="421186"/>
              </a:xfrm>
              <a:prstGeom prst="rect">
                <a:avLst/>
              </a:prstGeom>
              <a:gradFill rotWithShape="1">
                <a:gsLst>
                  <a:gs pos="0">
                    <a:srgbClr val="777777"/>
                  </a:gs>
                  <a:gs pos="50000">
                    <a:srgbClr val="888888"/>
                  </a:gs>
                  <a:gs pos="100000">
                    <a:srgbClr val="777777"/>
                  </a:gs>
                </a:gsLst>
                <a:lin ang="5400000" scaled="1"/>
              </a:gradFill>
              <a:ln>
                <a:noFill/>
              </a:ln>
              <a:effectLst>
                <a:outerShdw dist="12700" dir="16200000" algn="ctr" rotWithShape="0">
                  <a:srgbClr val="FF0000"/>
                </a:outerShdw>
              </a:effectLst>
              <a:extLst>
                <a:ext uri="{91240B29-F687-4F45-9708-019B960494DF}">
                  <a14:hiddenLine xmlns=""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pitchFamily="18" charset="-127"/>
                </a:endParaRPr>
              </a:p>
            </p:txBody>
          </p:sp>
          <p:sp>
            <p:nvSpPr>
              <p:cNvPr id="112" name="직사각형 111"/>
              <p:cNvSpPr/>
              <p:nvPr/>
            </p:nvSpPr>
            <p:spPr>
              <a:xfrm>
                <a:off x="4716463" y="2242110"/>
                <a:ext cx="1546586" cy="404524"/>
              </a:xfrm>
              <a:prstGeom prst="rect">
                <a:avLst/>
              </a:prstGeom>
              <a:solidFill>
                <a:srgbClr val="23236B"/>
              </a:solidFill>
            </p:spPr>
            <p:txBody>
              <a:bodyPr wrap="none">
                <a:noAutofit/>
              </a:bodyPr>
              <a:lstStyle/>
              <a:p>
                <a:pPr algn="ctr"/>
                <a:r>
                  <a:rPr lang="ko-KR" altLang="en-US" sz="1200" b="1" spc="-100" dirty="0" smtClean="0">
                    <a:solidFill>
                      <a:schemeClr val="bg1">
                        <a:lumMod val="95000"/>
                      </a:schemeClr>
                    </a:solidFill>
                  </a:rPr>
                  <a:t> </a:t>
                </a:r>
                <a:r>
                  <a:rPr lang="en-US" altLang="ko-KR" sz="1200" b="1" spc="-100" dirty="0" smtClean="0">
                    <a:solidFill>
                      <a:schemeClr val="bg1">
                        <a:lumMod val="95000"/>
                      </a:schemeClr>
                    </a:solidFill>
                  </a:rPr>
                  <a:t>Data Management </a:t>
                </a:r>
              </a:p>
              <a:p>
                <a:pPr algn="ctr"/>
                <a:r>
                  <a:rPr lang="en-US" altLang="ko-KR" sz="1200" b="1" spc="-100" dirty="0" smtClean="0">
                    <a:solidFill>
                      <a:schemeClr val="bg1">
                        <a:lumMod val="95000"/>
                      </a:schemeClr>
                    </a:solidFill>
                  </a:rPr>
                  <a:t>&amp; Service</a:t>
                </a:r>
                <a:endParaRPr lang="ko-KR" altLang="en-US" sz="1000" b="1" spc="-100" dirty="0">
                  <a:solidFill>
                    <a:srgbClr val="FFFF00"/>
                  </a:solidFill>
                </a:endParaRPr>
              </a:p>
            </p:txBody>
          </p:sp>
        </p:grpSp>
        <p:grpSp>
          <p:nvGrpSpPr>
            <p:cNvPr id="102" name="그룹 261"/>
            <p:cNvGrpSpPr/>
            <p:nvPr/>
          </p:nvGrpSpPr>
          <p:grpSpPr>
            <a:xfrm>
              <a:off x="7376891" y="5744370"/>
              <a:ext cx="1288314" cy="575637"/>
              <a:chOff x="3499680" y="4974708"/>
              <a:chExt cx="1405491" cy="685591"/>
            </a:xfrm>
          </p:grpSpPr>
          <p:grpSp>
            <p:nvGrpSpPr>
              <p:cNvPr id="103" name="그룹 262"/>
              <p:cNvGrpSpPr/>
              <p:nvPr/>
            </p:nvGrpSpPr>
            <p:grpSpPr>
              <a:xfrm>
                <a:off x="3499680" y="4974708"/>
                <a:ext cx="1063601" cy="567583"/>
                <a:chOff x="3477364" y="5070592"/>
                <a:chExt cx="1063601" cy="567583"/>
              </a:xfrm>
            </p:grpSpPr>
            <p:pic>
              <p:nvPicPr>
                <p:cNvPr id="109"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77364" y="5070592"/>
                  <a:ext cx="615612" cy="557470"/>
                </a:xfrm>
                <a:prstGeom prst="rect">
                  <a:avLst/>
                </a:prstGeom>
                <a:noFill/>
                <a:extLst>
                  <a:ext uri="{909E8E84-426E-40DD-AFC4-6F175D3DCCD1}">
                    <a14:hiddenFill xmlns="" xmlns:a14="http://schemas.microsoft.com/office/drawing/2010/main">
                      <a:solidFill>
                        <a:srgbClr val="FFFFFF"/>
                      </a:solidFill>
                    </a14:hiddenFill>
                  </a:ext>
                </a:extLst>
              </p:spPr>
            </p:pic>
            <p:pic>
              <p:nvPicPr>
                <p:cNvPr id="110"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25353" y="5080705"/>
                  <a:ext cx="615612" cy="55747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4" name="Picture 12" descr="commissioning, film, movie, publication event, series, tape icon"/>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3948126" y="5258049"/>
                <a:ext cx="322726" cy="322726"/>
              </a:xfrm>
              <a:prstGeom prst="rect">
                <a:avLst/>
              </a:prstGeom>
              <a:noFill/>
              <a:extLst>
                <a:ext uri="{909E8E84-426E-40DD-AFC4-6F175D3DCCD1}">
                  <a14:hiddenFill xmlns="" xmlns:a14="http://schemas.microsoft.com/office/drawing/2010/main">
                    <a:solidFill>
                      <a:srgbClr val="FFFFFF"/>
                    </a:solidFill>
                  </a14:hiddenFill>
                </a:ext>
              </a:extLst>
            </p:spPr>
          </p:pic>
          <p:pic>
            <p:nvPicPr>
              <p:cNvPr id="105" name="Picture 14" descr="database, storage icon"/>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3607493" y="5253444"/>
                <a:ext cx="353132" cy="353132"/>
              </a:xfrm>
              <a:prstGeom prst="rect">
                <a:avLst/>
              </a:prstGeom>
              <a:noFill/>
              <a:extLst>
                <a:ext uri="{909E8E84-426E-40DD-AFC4-6F175D3DCCD1}">
                  <a14:hiddenFill xmlns="" xmlns:a14="http://schemas.microsoft.com/office/drawing/2010/main">
                    <a:solidFill>
                      <a:srgbClr val="FFFFFF"/>
                    </a:solidFill>
                  </a14:hiddenFill>
                </a:ext>
              </a:extLst>
            </p:spPr>
          </p:pic>
          <p:pic>
            <p:nvPicPr>
              <p:cNvPr id="106" name="Picture 90" descr="http://www.acrofan.com/updata/news/00/200804/08/2008-04-0800000004_7e26d.jpg"/>
              <p:cNvPicPr>
                <a:picLocks noChangeAspect="1" noChangeArrowheads="1"/>
              </p:cNvPicPr>
              <p:nvPr/>
            </p:nvPicPr>
            <p:blipFill>
              <a:blip r:embed="rId21" cstate="print"/>
              <a:srcRect/>
              <a:stretch>
                <a:fillRect/>
              </a:stretch>
            </p:blipFill>
            <p:spPr bwMode="auto">
              <a:xfrm>
                <a:off x="4255475" y="5120356"/>
                <a:ext cx="649696" cy="432048"/>
              </a:xfrm>
              <a:prstGeom prst="rect">
                <a:avLst/>
              </a:prstGeom>
              <a:ln>
                <a:noFill/>
              </a:ln>
              <a:effectLst>
                <a:softEdge rad="112500"/>
              </a:effectLst>
            </p:spPr>
          </p:pic>
          <p:pic>
            <p:nvPicPr>
              <p:cNvPr id="107" name="Picture 12" descr="commissioning, film, movie, publication event, series, tape icon"/>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3906686" y="5355951"/>
                <a:ext cx="304348" cy="304348"/>
              </a:xfrm>
              <a:prstGeom prst="rect">
                <a:avLst/>
              </a:prstGeom>
              <a:noFill/>
              <a:extLst>
                <a:ext uri="{909E8E84-426E-40DD-AFC4-6F175D3DCCD1}">
                  <a14:hiddenFill xmlns="" xmlns:a14="http://schemas.microsoft.com/office/drawing/2010/main">
                    <a:solidFill>
                      <a:srgbClr val="FFFFFF"/>
                    </a:solidFill>
                  </a14:hiddenFill>
                </a:ext>
              </a:extLst>
            </p:spPr>
          </p:pic>
          <p:pic>
            <p:nvPicPr>
              <p:cNvPr id="108" name="Picture 12" descr="commissioning, film, movie, publication event, series, tape icon"/>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4046869" y="5355951"/>
                <a:ext cx="304348" cy="304348"/>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113" name="그룹 274"/>
          <p:cNvGrpSpPr/>
          <p:nvPr/>
        </p:nvGrpSpPr>
        <p:grpSpPr>
          <a:xfrm>
            <a:off x="6101575" y="3350131"/>
            <a:ext cx="647192" cy="435061"/>
            <a:chOff x="1195289" y="2670174"/>
            <a:chExt cx="705029" cy="640687"/>
          </a:xfrm>
        </p:grpSpPr>
        <p:pic>
          <p:nvPicPr>
            <p:cNvPr id="114"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9632" y="2670174"/>
              <a:ext cx="640686" cy="640687"/>
            </a:xfrm>
            <a:prstGeom prst="rect">
              <a:avLst/>
            </a:prstGeom>
            <a:noFill/>
            <a:extLst>
              <a:ext uri="{909E8E84-426E-40DD-AFC4-6F175D3DCCD1}">
                <a14:hiddenFill xmlns="" xmlns:a14="http://schemas.microsoft.com/office/drawing/2010/main">
                  <a:solidFill>
                    <a:srgbClr val="FFFFFF"/>
                  </a:solidFill>
                </a14:hiddenFill>
              </a:ext>
            </a:extLst>
          </p:spPr>
        </p:pic>
        <p:pic>
          <p:nvPicPr>
            <p:cNvPr id="115" name="Picture 4" descr="mac, monitor, screen ic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95289" y="2951545"/>
              <a:ext cx="359316" cy="35931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16" name="그룹 3"/>
          <p:cNvGrpSpPr/>
          <p:nvPr/>
        </p:nvGrpSpPr>
        <p:grpSpPr>
          <a:xfrm>
            <a:off x="7236296" y="2751021"/>
            <a:ext cx="1649811" cy="1126444"/>
            <a:chOff x="7236296" y="2699767"/>
            <a:chExt cx="1649811" cy="1126444"/>
          </a:xfrm>
        </p:grpSpPr>
        <p:sp>
          <p:nvSpPr>
            <p:cNvPr id="117" name="AutoShape 147"/>
            <p:cNvSpPr>
              <a:spLocks noChangeArrowheads="1"/>
            </p:cNvSpPr>
            <p:nvPr/>
          </p:nvSpPr>
          <p:spPr bwMode="auto">
            <a:xfrm>
              <a:off x="7236733" y="2714078"/>
              <a:ext cx="1569068" cy="1112133"/>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endParaRPr kumimoji="1" lang="ko-KR" altLang="en-US" sz="1300" b="1">
                <a:latin typeface="Rix모던고딕 M" pitchFamily="18" charset="-127"/>
                <a:ea typeface="굴림" pitchFamily="50" charset="-127"/>
              </a:endParaRPr>
            </a:p>
          </p:txBody>
        </p:sp>
        <p:grpSp>
          <p:nvGrpSpPr>
            <p:cNvPr id="118" name="그룹 238"/>
            <p:cNvGrpSpPr/>
            <p:nvPr/>
          </p:nvGrpSpPr>
          <p:grpSpPr>
            <a:xfrm>
              <a:off x="7236296" y="2699767"/>
              <a:ext cx="1569505" cy="310158"/>
              <a:chOff x="4716463" y="2242110"/>
              <a:chExt cx="1569505" cy="443941"/>
            </a:xfrm>
          </p:grpSpPr>
          <p:sp>
            <p:nvSpPr>
              <p:cNvPr id="125" name="Rectangle 124"/>
              <p:cNvSpPr>
                <a:spLocks noChangeArrowheads="1"/>
              </p:cNvSpPr>
              <p:nvPr/>
            </p:nvSpPr>
            <p:spPr bwMode="auto">
              <a:xfrm>
                <a:off x="4716463" y="2264865"/>
                <a:ext cx="1569505" cy="421186"/>
              </a:xfrm>
              <a:prstGeom prst="rect">
                <a:avLst/>
              </a:prstGeom>
              <a:gradFill rotWithShape="1">
                <a:gsLst>
                  <a:gs pos="0">
                    <a:srgbClr val="777777"/>
                  </a:gs>
                  <a:gs pos="50000">
                    <a:srgbClr val="888888"/>
                  </a:gs>
                  <a:gs pos="100000">
                    <a:srgbClr val="777777"/>
                  </a:gs>
                </a:gsLst>
                <a:lin ang="5400000" scaled="1"/>
              </a:gradFill>
              <a:ln>
                <a:noFill/>
              </a:ln>
              <a:effectLst>
                <a:outerShdw dist="12700" dir="16200000" algn="ctr" rotWithShape="0">
                  <a:srgbClr val="FF0000"/>
                </a:outerShdw>
              </a:effectLst>
              <a:extLst>
                <a:ext uri="{91240B29-F687-4F45-9708-019B960494DF}">
                  <a14:hiddenLine xmlns=""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pitchFamily="18" charset="-127"/>
                </a:endParaRPr>
              </a:p>
            </p:txBody>
          </p:sp>
          <p:sp>
            <p:nvSpPr>
              <p:cNvPr id="126" name="직사각형 125"/>
              <p:cNvSpPr/>
              <p:nvPr/>
            </p:nvSpPr>
            <p:spPr>
              <a:xfrm>
                <a:off x="4716463" y="2242110"/>
                <a:ext cx="1546586" cy="404524"/>
              </a:xfrm>
              <a:prstGeom prst="rect">
                <a:avLst/>
              </a:prstGeom>
              <a:solidFill>
                <a:srgbClr val="23236B"/>
              </a:solidFill>
            </p:spPr>
            <p:txBody>
              <a:bodyPr wrap="none">
                <a:noAutofit/>
              </a:bodyPr>
              <a:lstStyle/>
              <a:p>
                <a:pPr algn="ctr"/>
                <a:r>
                  <a:rPr lang="ko-KR" altLang="en-US" sz="1200" b="1" dirty="0" smtClean="0">
                    <a:solidFill>
                      <a:schemeClr val="bg1">
                        <a:lumMod val="95000"/>
                      </a:schemeClr>
                    </a:solidFill>
                  </a:rPr>
                  <a:t> </a:t>
                </a:r>
                <a:r>
                  <a:rPr lang="en-US" altLang="ko-KR" sz="1200" b="1" dirty="0" err="1" smtClean="0">
                    <a:solidFill>
                      <a:schemeClr val="bg1">
                        <a:lumMod val="95000"/>
                      </a:schemeClr>
                    </a:solidFill>
                  </a:rPr>
                  <a:t>Testbed</a:t>
                </a:r>
                <a:endParaRPr lang="ko-KR" altLang="en-US" sz="1000" b="1" dirty="0">
                  <a:solidFill>
                    <a:schemeClr val="bg1">
                      <a:lumMod val="95000"/>
                    </a:schemeClr>
                  </a:solidFill>
                </a:endParaRPr>
              </a:p>
            </p:txBody>
          </p:sp>
        </p:grpSp>
        <p:pic>
          <p:nvPicPr>
            <p:cNvPr id="119" name="Picture 10" descr="computer, desktop computer, linux icon"/>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7301944" y="3158266"/>
              <a:ext cx="333925" cy="333925"/>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2" descr="backup, ibm, server ic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97528" y="3073839"/>
              <a:ext cx="525091" cy="460232"/>
            </a:xfrm>
            <a:prstGeom prst="rect">
              <a:avLst/>
            </a:prstGeom>
            <a:noFill/>
            <a:extLst>
              <a:ext uri="{909E8E84-426E-40DD-AFC4-6F175D3DCCD1}">
                <a14:hiddenFill xmlns="" xmlns:a14="http://schemas.microsoft.com/office/drawing/2010/main">
                  <a:solidFill>
                    <a:srgbClr val="FFFFFF"/>
                  </a:solidFill>
                </a14:hiddenFill>
              </a:ext>
            </a:extLst>
          </p:spPr>
        </p:pic>
        <p:sp>
          <p:nvSpPr>
            <p:cNvPr id="121" name="TextBox 120"/>
            <p:cNvSpPr txBox="1"/>
            <p:nvPr/>
          </p:nvSpPr>
          <p:spPr>
            <a:xfrm>
              <a:off x="7236296" y="3554657"/>
              <a:ext cx="1649811" cy="246221"/>
            </a:xfrm>
            <a:prstGeom prst="rect">
              <a:avLst/>
            </a:prstGeom>
            <a:noFill/>
          </p:spPr>
          <p:txBody>
            <a:bodyPr wrap="none" rtlCol="0">
              <a:spAutoFit/>
            </a:bodyPr>
            <a:lstStyle/>
            <a:p>
              <a:r>
                <a:rPr lang="en-US" altLang="ko-KR" sz="1000" b="1" dirty="0" smtClean="0">
                  <a:latin typeface="+mn-ea"/>
                </a:rPr>
                <a:t>Algorithm development</a:t>
              </a:r>
              <a:endParaRPr lang="ko-KR" altLang="en-US" sz="1000" b="1" dirty="0">
                <a:latin typeface="+mn-ea"/>
              </a:endParaRPr>
            </a:p>
          </p:txBody>
        </p:sp>
        <p:pic>
          <p:nvPicPr>
            <p:cNvPr id="122" name="그림 121"/>
            <p:cNvPicPr>
              <a:picLocks noChangeAspect="1"/>
            </p:cNvPicPr>
            <p:nvPr/>
          </p:nvPicPr>
          <p:blipFill>
            <a:blip r:embed="rId24" cstate="print"/>
            <a:stretch>
              <a:fillRect/>
            </a:stretch>
          </p:blipFill>
          <p:spPr>
            <a:xfrm>
              <a:off x="7867538" y="3058002"/>
              <a:ext cx="359059" cy="359059"/>
            </a:xfrm>
            <a:prstGeom prst="rect">
              <a:avLst/>
            </a:prstGeom>
          </p:spPr>
        </p:pic>
        <p:pic>
          <p:nvPicPr>
            <p:cNvPr id="123" name="그림 122"/>
            <p:cNvPicPr>
              <a:picLocks noChangeAspect="1"/>
            </p:cNvPicPr>
            <p:nvPr/>
          </p:nvPicPr>
          <p:blipFill>
            <a:blip r:embed="rId24" cstate="print"/>
            <a:stretch>
              <a:fillRect/>
            </a:stretch>
          </p:blipFill>
          <p:spPr>
            <a:xfrm>
              <a:off x="7915282" y="3095992"/>
              <a:ext cx="359059" cy="359059"/>
            </a:xfrm>
            <a:prstGeom prst="rect">
              <a:avLst/>
            </a:prstGeom>
          </p:spPr>
        </p:pic>
        <p:pic>
          <p:nvPicPr>
            <p:cNvPr id="124" name="그림 123"/>
            <p:cNvPicPr>
              <a:picLocks noChangeAspect="1"/>
            </p:cNvPicPr>
            <p:nvPr/>
          </p:nvPicPr>
          <p:blipFill>
            <a:blip r:embed="rId24" cstate="print"/>
            <a:stretch>
              <a:fillRect/>
            </a:stretch>
          </p:blipFill>
          <p:spPr>
            <a:xfrm>
              <a:off x="7956873" y="3148467"/>
              <a:ext cx="359059" cy="359059"/>
            </a:xfrm>
            <a:prstGeom prst="rect">
              <a:avLst/>
            </a:prstGeom>
          </p:spPr>
        </p:pic>
      </p:grpSp>
      <p:pic>
        <p:nvPicPr>
          <p:cNvPr id="127" name="그림 126"/>
          <p:cNvPicPr>
            <a:picLocks noChangeAspect="1"/>
          </p:cNvPicPr>
          <p:nvPr/>
        </p:nvPicPr>
        <p:blipFill>
          <a:blip r:embed="rId25" cstate="print">
            <a:extLst>
              <a:ext uri="{28A0092B-C50C-407E-A947-70E740481C1C}">
                <a14:useLocalDpi xmlns="" xmlns:a14="http://schemas.microsoft.com/office/drawing/2010/main" val="0"/>
              </a:ext>
            </a:extLst>
          </a:blip>
          <a:stretch>
            <a:fillRect/>
          </a:stretch>
        </p:blipFill>
        <p:spPr>
          <a:xfrm>
            <a:off x="2699792" y="1683761"/>
            <a:ext cx="508728" cy="508728"/>
          </a:xfrm>
          <a:prstGeom prst="rect">
            <a:avLst/>
          </a:prstGeom>
        </p:spPr>
      </p:pic>
      <p:pic>
        <p:nvPicPr>
          <p:cNvPr id="128" name="그림 127"/>
          <p:cNvPicPr>
            <a:picLocks noChangeAspect="1"/>
          </p:cNvPicPr>
          <p:nvPr/>
        </p:nvPicPr>
        <p:blipFill>
          <a:blip r:embed="rId25" cstate="print">
            <a:extLst>
              <a:ext uri="{28A0092B-C50C-407E-A947-70E740481C1C}">
                <a14:useLocalDpi xmlns="" xmlns:a14="http://schemas.microsoft.com/office/drawing/2010/main" val="0"/>
              </a:ext>
            </a:extLst>
          </a:blip>
          <a:stretch>
            <a:fillRect/>
          </a:stretch>
        </p:blipFill>
        <p:spPr>
          <a:xfrm>
            <a:off x="4764302" y="1668588"/>
            <a:ext cx="508728" cy="508728"/>
          </a:xfrm>
          <a:prstGeom prst="rect">
            <a:avLst/>
          </a:prstGeom>
        </p:spPr>
      </p:pic>
      <p:pic>
        <p:nvPicPr>
          <p:cNvPr id="129" name="Picture 2" descr="base, data, database, db, dbms, ordbms, rdbms, storage ico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86363" y="3999959"/>
            <a:ext cx="449750" cy="432353"/>
          </a:xfrm>
          <a:prstGeom prst="rect">
            <a:avLst/>
          </a:prstGeom>
          <a:noFill/>
          <a:extLst>
            <a:ext uri="{909E8E84-426E-40DD-AFC4-6F175D3DCCD1}">
              <a14:hiddenFill xmlns="" xmlns:a14="http://schemas.microsoft.com/office/drawing/2010/main">
                <a:solidFill>
                  <a:srgbClr val="FFFFFF"/>
                </a:solidFill>
              </a14:hiddenFill>
            </a:ext>
          </a:extLst>
        </p:spPr>
      </p:pic>
      <p:pic>
        <p:nvPicPr>
          <p:cNvPr id="130" name="Picture 7"/>
          <p:cNvPicPr>
            <a:picLocks noChangeAspect="1" noChangeArrowheads="1"/>
          </p:cNvPicPr>
          <p:nvPr/>
        </p:nvPicPr>
        <p:blipFill>
          <a:blip r:embed="rId26" cstate="print"/>
          <a:srcRect/>
          <a:stretch>
            <a:fillRect/>
          </a:stretch>
        </p:blipFill>
        <p:spPr bwMode="auto">
          <a:xfrm>
            <a:off x="3674608" y="3416826"/>
            <a:ext cx="629695" cy="456302"/>
          </a:xfrm>
          <a:prstGeom prst="rect">
            <a:avLst/>
          </a:prstGeom>
          <a:ln>
            <a:noFill/>
          </a:ln>
          <a:effectLst>
            <a:softEdge rad="25400"/>
          </a:effectLst>
        </p:spPr>
      </p:pic>
      <p:sp>
        <p:nvSpPr>
          <p:cNvPr id="131" name="TextBox 130"/>
          <p:cNvSpPr txBox="1"/>
          <p:nvPr/>
        </p:nvSpPr>
        <p:spPr>
          <a:xfrm>
            <a:off x="3948578" y="3846296"/>
            <a:ext cx="497252" cy="215444"/>
          </a:xfrm>
          <a:prstGeom prst="rect">
            <a:avLst/>
          </a:prstGeom>
          <a:noFill/>
        </p:spPr>
        <p:txBody>
          <a:bodyPr wrap="none" rtlCol="0">
            <a:spAutoFit/>
          </a:bodyPr>
          <a:lstStyle/>
          <a:p>
            <a:r>
              <a:rPr lang="en-US" altLang="ko-KR" sz="800" b="1" dirty="0" smtClean="0">
                <a:latin typeface="Arial" panose="020B0604020202020204" pitchFamily="34" charset="0"/>
                <a:cs typeface="Arial" panose="020B0604020202020204" pitchFamily="34" charset="0"/>
              </a:rPr>
              <a:t>RF/BB</a:t>
            </a:r>
            <a:endParaRPr lang="ko-KR" altLang="en-US" sz="800" b="1" dirty="0">
              <a:latin typeface="Arial" panose="020B0604020202020204" pitchFamily="34" charset="0"/>
              <a:cs typeface="Arial" panose="020B0604020202020204" pitchFamily="34" charset="0"/>
            </a:endParaRPr>
          </a:p>
        </p:txBody>
      </p:sp>
      <p:cxnSp>
        <p:nvCxnSpPr>
          <p:cNvPr id="132" name="직선 화살표 연결선 131"/>
          <p:cNvCxnSpPr/>
          <p:nvPr/>
        </p:nvCxnSpPr>
        <p:spPr>
          <a:xfrm>
            <a:off x="5020169" y="2933276"/>
            <a:ext cx="0" cy="10726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꺾인 연결선 295"/>
          <p:cNvCxnSpPr/>
          <p:nvPr/>
        </p:nvCxnSpPr>
        <p:spPr>
          <a:xfrm flipH="1">
            <a:off x="3142471" y="4292485"/>
            <a:ext cx="458372" cy="548"/>
          </a:xfrm>
          <a:prstGeom prst="straightConnector1">
            <a:avLst/>
          </a:prstGeom>
          <a:ln w="190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4" name="꺾인 연결선 295"/>
          <p:cNvCxnSpPr/>
          <p:nvPr/>
        </p:nvCxnSpPr>
        <p:spPr>
          <a:xfrm flipV="1">
            <a:off x="4348536" y="4292600"/>
            <a:ext cx="591764" cy="8584"/>
          </a:xfrm>
          <a:prstGeom prst="straightConnector1">
            <a:avLst/>
          </a:prstGeom>
          <a:ln w="190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135" name="Picture 69" descr="UNI00000ce82255"/>
          <p:cNvPicPr>
            <a:picLocks noChangeArrowheads="1"/>
          </p:cNvPicPr>
          <p:nvPr/>
        </p:nvPicPr>
        <p:blipFill>
          <a:blip r:embed="rId27" cstate="print"/>
          <a:srcRect/>
          <a:stretch>
            <a:fillRect/>
          </a:stretch>
        </p:blipFill>
        <p:spPr bwMode="auto">
          <a:xfrm>
            <a:off x="3584921" y="4206338"/>
            <a:ext cx="809069" cy="542938"/>
          </a:xfrm>
          <a:prstGeom prst="rect">
            <a:avLst/>
          </a:prstGeom>
          <a:ln>
            <a:noFill/>
          </a:ln>
          <a:effectLst>
            <a:softEdge rad="25400"/>
          </a:effectLst>
        </p:spPr>
      </p:pic>
      <p:sp>
        <p:nvSpPr>
          <p:cNvPr id="137" name="TextBox 136"/>
          <p:cNvSpPr txBox="1"/>
          <p:nvPr/>
        </p:nvSpPr>
        <p:spPr>
          <a:xfrm>
            <a:off x="2733442" y="3976475"/>
            <a:ext cx="344966"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DB</a:t>
            </a:r>
            <a:endParaRPr lang="ko-KR" altLang="en-US" sz="900" b="1" dirty="0">
              <a:solidFill>
                <a:schemeClr val="tx1">
                  <a:lumMod val="95000"/>
                  <a:lumOff val="5000"/>
                </a:schemeClr>
              </a:solidFill>
              <a:latin typeface="+mn-ea"/>
            </a:endParaRPr>
          </a:p>
        </p:txBody>
      </p:sp>
      <p:sp>
        <p:nvSpPr>
          <p:cNvPr id="138" name="TextBox 137"/>
          <p:cNvSpPr txBox="1"/>
          <p:nvPr/>
        </p:nvSpPr>
        <p:spPr>
          <a:xfrm>
            <a:off x="5018665" y="3976475"/>
            <a:ext cx="344966"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DB</a:t>
            </a:r>
            <a:endParaRPr lang="ko-KR" altLang="en-US" sz="900" b="1" dirty="0">
              <a:solidFill>
                <a:schemeClr val="tx1">
                  <a:lumMod val="95000"/>
                  <a:lumOff val="5000"/>
                </a:schemeClr>
              </a:solidFill>
              <a:latin typeface="+mn-ea"/>
            </a:endParaRPr>
          </a:p>
        </p:txBody>
      </p:sp>
      <p:sp>
        <p:nvSpPr>
          <p:cNvPr id="139" name="TextBox 138"/>
          <p:cNvSpPr txBox="1"/>
          <p:nvPr/>
        </p:nvSpPr>
        <p:spPr>
          <a:xfrm>
            <a:off x="1187624" y="3731808"/>
            <a:ext cx="954107"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Preprocessing</a:t>
            </a:r>
            <a:endParaRPr lang="ko-KR" altLang="en-US" sz="900" b="1" dirty="0" smtClean="0">
              <a:solidFill>
                <a:schemeClr val="tx1">
                  <a:lumMod val="95000"/>
                  <a:lumOff val="5000"/>
                </a:schemeClr>
              </a:solidFill>
              <a:latin typeface="+mn-ea"/>
            </a:endParaRPr>
          </a:p>
        </p:txBody>
      </p:sp>
      <p:sp>
        <p:nvSpPr>
          <p:cNvPr id="140" name="TextBox 139"/>
          <p:cNvSpPr txBox="1"/>
          <p:nvPr/>
        </p:nvSpPr>
        <p:spPr>
          <a:xfrm>
            <a:off x="5868144" y="3731808"/>
            <a:ext cx="954107"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Preprocessing</a:t>
            </a:r>
            <a:endParaRPr lang="ko-KR" altLang="en-US" sz="900" b="1" dirty="0">
              <a:solidFill>
                <a:schemeClr val="tx1">
                  <a:lumMod val="95000"/>
                  <a:lumOff val="5000"/>
                </a:schemeClr>
              </a:solidFill>
              <a:latin typeface="+mn-ea"/>
            </a:endParaRPr>
          </a:p>
        </p:txBody>
      </p:sp>
      <p:sp>
        <p:nvSpPr>
          <p:cNvPr id="141" name="TextBox 140"/>
          <p:cNvSpPr txBox="1"/>
          <p:nvPr/>
        </p:nvSpPr>
        <p:spPr>
          <a:xfrm>
            <a:off x="5652120" y="4880533"/>
            <a:ext cx="1271502"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Processing/Analysis</a:t>
            </a:r>
            <a:endParaRPr lang="ko-KR" altLang="en-US" sz="900" b="1" dirty="0">
              <a:solidFill>
                <a:schemeClr val="tx1">
                  <a:lumMod val="95000"/>
                  <a:lumOff val="5000"/>
                </a:schemeClr>
              </a:solidFill>
              <a:latin typeface="+mn-ea"/>
            </a:endParaRPr>
          </a:p>
        </p:txBody>
      </p:sp>
      <p:sp>
        <p:nvSpPr>
          <p:cNvPr id="142" name="TextBox 141"/>
          <p:cNvSpPr txBox="1"/>
          <p:nvPr/>
        </p:nvSpPr>
        <p:spPr>
          <a:xfrm>
            <a:off x="1187624" y="4880533"/>
            <a:ext cx="1271502" cy="230832"/>
          </a:xfrm>
          <a:prstGeom prst="rect">
            <a:avLst/>
          </a:prstGeom>
          <a:noFill/>
        </p:spPr>
        <p:txBody>
          <a:bodyPr wrap="none" rtlCol="0">
            <a:spAutoFit/>
          </a:bodyPr>
          <a:lstStyle/>
          <a:p>
            <a:r>
              <a:rPr lang="en-US" altLang="ko-KR" sz="900" b="1" dirty="0" smtClean="0">
                <a:solidFill>
                  <a:schemeClr val="tx1">
                    <a:lumMod val="95000"/>
                    <a:lumOff val="5000"/>
                  </a:schemeClr>
                </a:solidFill>
                <a:latin typeface="+mn-ea"/>
              </a:rPr>
              <a:t>Processing/Analysis</a:t>
            </a:r>
            <a:endParaRPr lang="ko-KR" altLang="en-US" sz="900" b="1" dirty="0">
              <a:solidFill>
                <a:schemeClr val="tx1">
                  <a:lumMod val="95000"/>
                  <a:lumOff val="5000"/>
                </a:schemeClr>
              </a:solidFill>
              <a:latin typeface="+mn-ea"/>
            </a:endParaRPr>
          </a:p>
        </p:txBody>
      </p:sp>
      <p:grpSp>
        <p:nvGrpSpPr>
          <p:cNvPr id="143" name="그룹 45"/>
          <p:cNvGrpSpPr/>
          <p:nvPr/>
        </p:nvGrpSpPr>
        <p:grpSpPr>
          <a:xfrm>
            <a:off x="1987201" y="3536882"/>
            <a:ext cx="720128" cy="495857"/>
            <a:chOff x="1987201" y="3536882"/>
            <a:chExt cx="720128" cy="495857"/>
          </a:xfrm>
        </p:grpSpPr>
        <p:cxnSp>
          <p:nvCxnSpPr>
            <p:cNvPr id="144" name="직선 화살표 연결선 143"/>
            <p:cNvCxnSpPr/>
            <p:nvPr/>
          </p:nvCxnSpPr>
          <p:spPr>
            <a:xfrm flipH="1" flipV="1">
              <a:off x="2010047" y="3536882"/>
              <a:ext cx="697282" cy="4148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직선 화살표 연결선 144"/>
            <p:cNvCxnSpPr/>
            <p:nvPr/>
          </p:nvCxnSpPr>
          <p:spPr>
            <a:xfrm>
              <a:off x="1987201" y="3636695"/>
              <a:ext cx="674182" cy="396044"/>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6" name="그룹 308"/>
          <p:cNvGrpSpPr/>
          <p:nvPr/>
        </p:nvGrpSpPr>
        <p:grpSpPr>
          <a:xfrm flipH="1">
            <a:off x="5384302" y="3536882"/>
            <a:ext cx="676391" cy="495857"/>
            <a:chOff x="1987201" y="3536882"/>
            <a:chExt cx="720128" cy="495857"/>
          </a:xfrm>
        </p:grpSpPr>
        <p:cxnSp>
          <p:nvCxnSpPr>
            <p:cNvPr id="147" name="직선 화살표 연결선 146"/>
            <p:cNvCxnSpPr/>
            <p:nvPr/>
          </p:nvCxnSpPr>
          <p:spPr>
            <a:xfrm flipH="1" flipV="1">
              <a:off x="2010047" y="3536882"/>
              <a:ext cx="697282" cy="4148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직선 화살표 연결선 147"/>
            <p:cNvCxnSpPr/>
            <p:nvPr/>
          </p:nvCxnSpPr>
          <p:spPr>
            <a:xfrm>
              <a:off x="1987201" y="3636695"/>
              <a:ext cx="674182" cy="396044"/>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9" name="그룹 50"/>
          <p:cNvGrpSpPr/>
          <p:nvPr/>
        </p:nvGrpSpPr>
        <p:grpSpPr>
          <a:xfrm>
            <a:off x="971600" y="5491433"/>
            <a:ext cx="2069112" cy="495460"/>
            <a:chOff x="991359" y="5491433"/>
            <a:chExt cx="1957319" cy="495460"/>
          </a:xfrm>
        </p:grpSpPr>
        <p:cxnSp>
          <p:nvCxnSpPr>
            <p:cNvPr id="150" name="꺾인 연결선 133"/>
            <p:cNvCxnSpPr/>
            <p:nvPr/>
          </p:nvCxnSpPr>
          <p:spPr>
            <a:xfrm>
              <a:off x="1006980" y="5491433"/>
              <a:ext cx="1941698" cy="1776"/>
            </a:xfrm>
            <a:prstGeom prst="straightConnector1">
              <a:avLst/>
            </a:prstGeom>
            <a:ln w="12700" cmpd="dbl">
              <a:solidFill>
                <a:srgbClr val="33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1" name="꺾인 연결선 133"/>
            <p:cNvCxnSpPr/>
            <p:nvPr/>
          </p:nvCxnSpPr>
          <p:spPr>
            <a:xfrm>
              <a:off x="991359" y="5985117"/>
              <a:ext cx="1941698" cy="1776"/>
            </a:xfrm>
            <a:prstGeom prst="straightConnector1">
              <a:avLst/>
            </a:prstGeom>
            <a:ln w="12700" cmpd="dbl">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370655" y="6222504"/>
            <a:ext cx="484428" cy="230832"/>
          </a:xfrm>
          <a:prstGeom prst="rect">
            <a:avLst/>
          </a:prstGeom>
          <a:noFill/>
        </p:spPr>
        <p:txBody>
          <a:bodyPr wrap="none" rtlCol="0">
            <a:spAutoFit/>
          </a:bodyPr>
          <a:lstStyle/>
          <a:p>
            <a:r>
              <a:rPr lang="en-US" altLang="ko-KR" sz="900" b="1" dirty="0" smtClean="0">
                <a:solidFill>
                  <a:schemeClr val="tx1">
                    <a:lumMod val="50000"/>
                    <a:lumOff val="50000"/>
                  </a:schemeClr>
                </a:solidFill>
                <a:latin typeface="+mn-ea"/>
              </a:rPr>
              <a:t>Users</a:t>
            </a:r>
            <a:endParaRPr lang="ko-KR" altLang="en-US" sz="900" b="1" dirty="0">
              <a:solidFill>
                <a:schemeClr val="tx1">
                  <a:lumMod val="50000"/>
                  <a:lumOff val="50000"/>
                </a:schemeClr>
              </a:solidFill>
              <a:latin typeface="+mn-ea"/>
            </a:endParaRPr>
          </a:p>
        </p:txBody>
      </p:sp>
      <p:cxnSp>
        <p:nvCxnSpPr>
          <p:cNvPr id="153" name="직선 화살표 연결선 315"/>
          <p:cNvCxnSpPr>
            <a:stCxn id="73" idx="3"/>
            <a:endCxn id="86" idx="1"/>
          </p:cNvCxnSpPr>
          <p:nvPr/>
        </p:nvCxnSpPr>
        <p:spPr>
          <a:xfrm flipV="1">
            <a:off x="4955307" y="4561952"/>
            <a:ext cx="2281426" cy="1361107"/>
          </a:xfrm>
          <a:prstGeom prst="bentConnector3">
            <a:avLst>
              <a:gd name="adj1" fmla="val 91225"/>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125551" y="5318178"/>
            <a:ext cx="1358217" cy="215444"/>
          </a:xfrm>
          <a:prstGeom prst="rect">
            <a:avLst/>
          </a:prstGeom>
          <a:noFill/>
        </p:spPr>
        <p:txBody>
          <a:bodyPr wrap="square" rtlCol="0">
            <a:spAutoFit/>
          </a:bodyPr>
          <a:lstStyle/>
          <a:p>
            <a:r>
              <a:rPr lang="en-US" altLang="ko-KR" sz="800" dirty="0" smtClean="0">
                <a:latin typeface="Arial" panose="020B0604020202020204" pitchFamily="34" charset="0"/>
                <a:cs typeface="Arial" panose="020B0604020202020204" pitchFamily="34" charset="0"/>
              </a:rPr>
              <a:t>Foreign Satellite Data</a:t>
            </a:r>
            <a:endParaRPr lang="ko-KR" altLang="en-US" sz="800" dirty="0">
              <a:latin typeface="Arial" panose="020B0604020202020204" pitchFamily="34" charset="0"/>
              <a:cs typeface="Arial" panose="020B0604020202020204" pitchFamily="34" charset="0"/>
            </a:endParaRPr>
          </a:p>
        </p:txBody>
      </p:sp>
      <p:sp>
        <p:nvSpPr>
          <p:cNvPr id="155" name="TextBox 154"/>
          <p:cNvSpPr txBox="1"/>
          <p:nvPr/>
        </p:nvSpPr>
        <p:spPr>
          <a:xfrm>
            <a:off x="1109397" y="5804967"/>
            <a:ext cx="1805302"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0/1A/1B/2/3, </a:t>
            </a:r>
            <a:r>
              <a:rPr lang="en-US" altLang="ko-KR" sz="800" dirty="0" smtClean="0">
                <a:latin typeface="Arial" panose="020B0604020202020204" pitchFamily="34" charset="0"/>
                <a:cs typeface="Arial" panose="020B0604020202020204" pitchFamily="34" charset="0"/>
              </a:rPr>
              <a:t>Foreign Satellite</a:t>
            </a:r>
            <a:endParaRPr lang="ko-KR" altLang="en-US" sz="800" dirty="0">
              <a:latin typeface="Arial" panose="020B0604020202020204" pitchFamily="34" charset="0"/>
              <a:cs typeface="Arial" panose="020B0604020202020204" pitchFamily="34" charset="0"/>
            </a:endParaRPr>
          </a:p>
        </p:txBody>
      </p:sp>
      <p:sp>
        <p:nvSpPr>
          <p:cNvPr id="156" name="TextBox 155"/>
          <p:cNvSpPr txBox="1"/>
          <p:nvPr/>
        </p:nvSpPr>
        <p:spPr>
          <a:xfrm>
            <a:off x="4999748" y="5685838"/>
            <a:ext cx="587020" cy="215444"/>
          </a:xfrm>
          <a:prstGeom prst="rect">
            <a:avLst/>
          </a:prstGeom>
          <a:noFill/>
        </p:spPr>
        <p:txBody>
          <a:bodyPr wrap="none" rtlCol="0">
            <a:spAutoFit/>
          </a:bodyPr>
          <a:lstStyle/>
          <a:p>
            <a:r>
              <a:rPr lang="en-US" altLang="ko-KR" sz="800" dirty="0" smtClean="0">
                <a:latin typeface="Arial" panose="020B0604020202020204" pitchFamily="34" charset="0"/>
                <a:cs typeface="Arial" panose="020B0604020202020204" pitchFamily="34" charset="0"/>
              </a:rPr>
              <a:t>Level 1B</a:t>
            </a:r>
            <a:endParaRPr lang="ko-KR" altLang="en-US" sz="800" dirty="0">
              <a:latin typeface="Arial" panose="020B0604020202020204" pitchFamily="34" charset="0"/>
              <a:cs typeface="Arial" panose="020B0604020202020204" pitchFamily="34" charset="0"/>
            </a:endParaRPr>
          </a:p>
        </p:txBody>
      </p:sp>
      <p:cxnSp>
        <p:nvCxnSpPr>
          <p:cNvPr id="157" name="꺾인 연결선 156"/>
          <p:cNvCxnSpPr>
            <a:stCxn id="129" idx="2"/>
            <a:endCxn id="74" idx="0"/>
          </p:cNvCxnSpPr>
          <p:nvPr/>
        </p:nvCxnSpPr>
        <p:spPr>
          <a:xfrm rot="16200000" flipH="1">
            <a:off x="3033208" y="4310342"/>
            <a:ext cx="866907" cy="1110846"/>
          </a:xfrm>
          <a:prstGeom prst="bentConnector3">
            <a:avLst>
              <a:gd name="adj1" fmla="val 50000"/>
            </a:avLst>
          </a:prstGeom>
          <a:ln w="254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꺾인 연결선 157"/>
          <p:cNvCxnSpPr>
            <a:stCxn id="16" idx="2"/>
            <a:endCxn id="74" idx="0"/>
          </p:cNvCxnSpPr>
          <p:nvPr/>
        </p:nvCxnSpPr>
        <p:spPr>
          <a:xfrm rot="5400000">
            <a:off x="4169010" y="4285386"/>
            <a:ext cx="866907" cy="1160758"/>
          </a:xfrm>
          <a:prstGeom prst="bentConnector3">
            <a:avLst>
              <a:gd name="adj1" fmla="val 50000"/>
            </a:avLst>
          </a:prstGeom>
          <a:ln w="254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9" name="그룹 67"/>
          <p:cNvGrpSpPr/>
          <p:nvPr/>
        </p:nvGrpSpPr>
        <p:grpSpPr>
          <a:xfrm>
            <a:off x="5384684" y="4303579"/>
            <a:ext cx="533394" cy="311241"/>
            <a:chOff x="5325178" y="4399450"/>
            <a:chExt cx="533394" cy="311241"/>
          </a:xfrm>
        </p:grpSpPr>
        <p:cxnSp>
          <p:nvCxnSpPr>
            <p:cNvPr id="160" name="직선 화살표 연결선 159"/>
            <p:cNvCxnSpPr/>
            <p:nvPr/>
          </p:nvCxnSpPr>
          <p:spPr>
            <a:xfrm flipH="1" flipV="1">
              <a:off x="5325178" y="4476637"/>
              <a:ext cx="468574" cy="234054"/>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1" name="직선 화살표 연결선 160"/>
            <p:cNvCxnSpPr/>
            <p:nvPr/>
          </p:nvCxnSpPr>
          <p:spPr>
            <a:xfrm>
              <a:off x="5405521" y="4399450"/>
              <a:ext cx="453051" cy="223423"/>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62" name="그룹 66"/>
          <p:cNvGrpSpPr/>
          <p:nvPr/>
        </p:nvGrpSpPr>
        <p:grpSpPr>
          <a:xfrm>
            <a:off x="2172106" y="4283874"/>
            <a:ext cx="549669" cy="330946"/>
            <a:chOff x="2103104" y="4188567"/>
            <a:chExt cx="549669" cy="330946"/>
          </a:xfrm>
        </p:grpSpPr>
        <p:cxnSp>
          <p:nvCxnSpPr>
            <p:cNvPr id="163" name="직선 화살표 연결선 162"/>
            <p:cNvCxnSpPr/>
            <p:nvPr/>
          </p:nvCxnSpPr>
          <p:spPr>
            <a:xfrm flipV="1">
              <a:off x="2195241" y="4254330"/>
              <a:ext cx="457532" cy="265183"/>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4" name="직선 화살표 연결선 163"/>
            <p:cNvCxnSpPr/>
            <p:nvPr/>
          </p:nvCxnSpPr>
          <p:spPr>
            <a:xfrm flipH="1">
              <a:off x="2103104" y="4188567"/>
              <a:ext cx="442375" cy="253138"/>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65" name="TextBox 164"/>
          <p:cNvSpPr txBox="1"/>
          <p:nvPr/>
        </p:nvSpPr>
        <p:spPr>
          <a:xfrm>
            <a:off x="1757569" y="4032739"/>
            <a:ext cx="742511"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a:t>
            </a:r>
            <a:r>
              <a:rPr lang="en-US" altLang="ko-KR" sz="800" dirty="0" smtClean="0">
                <a:latin typeface="Arial" panose="020B0604020202020204" pitchFamily="34" charset="0"/>
                <a:cs typeface="Arial" panose="020B0604020202020204" pitchFamily="34" charset="0"/>
              </a:rPr>
              <a:t>1A/1B</a:t>
            </a:r>
            <a:endParaRPr lang="ko-KR" altLang="en-US" sz="800" dirty="0">
              <a:latin typeface="Arial" panose="020B0604020202020204" pitchFamily="34" charset="0"/>
              <a:cs typeface="Arial" panose="020B0604020202020204" pitchFamily="34" charset="0"/>
            </a:endParaRPr>
          </a:p>
        </p:txBody>
      </p:sp>
      <p:sp>
        <p:nvSpPr>
          <p:cNvPr id="166" name="TextBox 165"/>
          <p:cNvSpPr txBox="1"/>
          <p:nvPr/>
        </p:nvSpPr>
        <p:spPr>
          <a:xfrm>
            <a:off x="5518072" y="4039733"/>
            <a:ext cx="742511"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a:t>
            </a:r>
            <a:r>
              <a:rPr lang="en-US" altLang="ko-KR" sz="800" dirty="0" smtClean="0">
                <a:latin typeface="Arial" panose="020B0604020202020204" pitchFamily="34" charset="0"/>
                <a:cs typeface="Arial" panose="020B0604020202020204" pitchFamily="34" charset="0"/>
              </a:rPr>
              <a:t>1A/1B</a:t>
            </a:r>
            <a:endParaRPr lang="ko-KR" altLang="en-US" sz="800" dirty="0">
              <a:latin typeface="Arial" panose="020B0604020202020204" pitchFamily="34" charset="0"/>
              <a:cs typeface="Arial" panose="020B0604020202020204" pitchFamily="34" charset="0"/>
            </a:endParaRPr>
          </a:p>
        </p:txBody>
      </p:sp>
      <p:sp>
        <p:nvSpPr>
          <p:cNvPr id="167" name="TextBox 166"/>
          <p:cNvSpPr txBox="1"/>
          <p:nvPr/>
        </p:nvSpPr>
        <p:spPr>
          <a:xfrm>
            <a:off x="5201541" y="4555435"/>
            <a:ext cx="604653"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a:t>
            </a:r>
            <a:r>
              <a:rPr lang="en-US" altLang="ko-KR" sz="800" dirty="0" smtClean="0">
                <a:latin typeface="Arial" panose="020B0604020202020204" pitchFamily="34" charset="0"/>
                <a:cs typeface="Arial" panose="020B0604020202020204" pitchFamily="34" charset="0"/>
              </a:rPr>
              <a:t>2/3</a:t>
            </a:r>
            <a:endParaRPr lang="ko-KR" altLang="en-US" sz="800" dirty="0">
              <a:latin typeface="Arial" panose="020B0604020202020204" pitchFamily="34" charset="0"/>
              <a:cs typeface="Arial" panose="020B0604020202020204" pitchFamily="34" charset="0"/>
            </a:endParaRPr>
          </a:p>
        </p:txBody>
      </p:sp>
      <p:sp>
        <p:nvSpPr>
          <p:cNvPr id="168" name="TextBox 167"/>
          <p:cNvSpPr txBox="1"/>
          <p:nvPr/>
        </p:nvSpPr>
        <p:spPr>
          <a:xfrm>
            <a:off x="2266995" y="4518786"/>
            <a:ext cx="604653"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a:t>
            </a:r>
            <a:r>
              <a:rPr lang="en-US" altLang="ko-KR" sz="800" dirty="0" smtClean="0">
                <a:latin typeface="Arial" panose="020B0604020202020204" pitchFamily="34" charset="0"/>
                <a:cs typeface="Arial" panose="020B0604020202020204" pitchFamily="34" charset="0"/>
              </a:rPr>
              <a:t>2/3</a:t>
            </a:r>
            <a:endParaRPr lang="ko-KR" altLang="en-US" sz="800" dirty="0">
              <a:latin typeface="Arial" panose="020B0604020202020204" pitchFamily="34" charset="0"/>
              <a:cs typeface="Arial" panose="020B0604020202020204" pitchFamily="34" charset="0"/>
            </a:endParaRPr>
          </a:p>
        </p:txBody>
      </p:sp>
      <p:sp>
        <p:nvSpPr>
          <p:cNvPr id="169" name="TextBox 168"/>
          <p:cNvSpPr txBox="1"/>
          <p:nvPr/>
        </p:nvSpPr>
        <p:spPr>
          <a:xfrm>
            <a:off x="3977298" y="5119779"/>
            <a:ext cx="100219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Level </a:t>
            </a:r>
            <a:r>
              <a:rPr lang="en-US" altLang="ko-KR" sz="800" dirty="0" smtClean="0">
                <a:latin typeface="Arial" panose="020B0604020202020204" pitchFamily="34" charset="0"/>
                <a:cs typeface="Arial" panose="020B0604020202020204" pitchFamily="34" charset="0"/>
              </a:rPr>
              <a:t>0/1A/1B/2/3</a:t>
            </a:r>
            <a:endParaRPr lang="ko-KR" altLang="en-US" sz="800" dirty="0">
              <a:latin typeface="Arial" panose="020B0604020202020204" pitchFamily="34" charset="0"/>
              <a:cs typeface="Arial" panose="020B0604020202020204" pitchFamily="34" charset="0"/>
            </a:endParaRPr>
          </a:p>
        </p:txBody>
      </p:sp>
      <p:sp>
        <p:nvSpPr>
          <p:cNvPr id="170" name="TextBox 169"/>
          <p:cNvSpPr txBox="1"/>
          <p:nvPr/>
        </p:nvSpPr>
        <p:spPr>
          <a:xfrm>
            <a:off x="5013388" y="3572528"/>
            <a:ext cx="636713" cy="215444"/>
          </a:xfrm>
          <a:prstGeom prst="rect">
            <a:avLst/>
          </a:prstGeom>
          <a:noFill/>
        </p:spPr>
        <p:txBody>
          <a:bodyPr wrap="none" rtlCol="0">
            <a:spAutoFit/>
          </a:bodyPr>
          <a:lstStyle/>
          <a:p>
            <a:r>
              <a:rPr lang="en-US" altLang="ko-KR" sz="800" dirty="0" smtClean="0">
                <a:latin typeface="Arial" panose="020B0604020202020204" pitchFamily="34" charset="0"/>
                <a:cs typeface="Arial" panose="020B0604020202020204" pitchFamily="34" charset="0"/>
              </a:rPr>
              <a:t>Raw Data</a:t>
            </a:r>
            <a:endParaRPr lang="ko-KR" altLang="en-US" sz="800" dirty="0">
              <a:latin typeface="Arial" panose="020B0604020202020204" pitchFamily="34" charset="0"/>
              <a:cs typeface="Arial" panose="020B0604020202020204" pitchFamily="34" charset="0"/>
            </a:endParaRPr>
          </a:p>
        </p:txBody>
      </p:sp>
      <p:sp>
        <p:nvSpPr>
          <p:cNvPr id="171" name="TextBox 170"/>
          <p:cNvSpPr txBox="1"/>
          <p:nvPr/>
        </p:nvSpPr>
        <p:spPr>
          <a:xfrm>
            <a:off x="2368006" y="3572436"/>
            <a:ext cx="636713" cy="215444"/>
          </a:xfrm>
          <a:prstGeom prst="rect">
            <a:avLst/>
          </a:prstGeom>
          <a:noFill/>
        </p:spPr>
        <p:txBody>
          <a:bodyPr wrap="none" rtlCol="0">
            <a:spAutoFit/>
          </a:bodyPr>
          <a:lstStyle/>
          <a:p>
            <a:r>
              <a:rPr lang="en-US" altLang="ko-KR" sz="800" dirty="0" smtClean="0">
                <a:latin typeface="Arial" panose="020B0604020202020204" pitchFamily="34" charset="0"/>
                <a:cs typeface="Arial" panose="020B0604020202020204" pitchFamily="34" charset="0"/>
              </a:rPr>
              <a:t>Raw Data</a:t>
            </a:r>
            <a:endParaRPr lang="ko-KR" altLang="en-US" sz="800" dirty="0">
              <a:latin typeface="Arial" panose="020B0604020202020204" pitchFamily="34" charset="0"/>
              <a:cs typeface="Arial" panose="020B0604020202020204" pitchFamily="34" charset="0"/>
            </a:endParaRPr>
          </a:p>
        </p:txBody>
      </p:sp>
      <p:sp>
        <p:nvSpPr>
          <p:cNvPr id="172" name="TextBox 171"/>
          <p:cNvSpPr txBox="1"/>
          <p:nvPr/>
        </p:nvSpPr>
        <p:spPr>
          <a:xfrm>
            <a:off x="3203848" y="3015793"/>
            <a:ext cx="1512168" cy="464743"/>
          </a:xfrm>
          <a:prstGeom prst="rect">
            <a:avLst/>
          </a:prstGeom>
          <a:solidFill>
            <a:schemeClr val="tx2">
              <a:lumMod val="50000"/>
            </a:schemeClr>
          </a:solidFill>
        </p:spPr>
        <p:txBody>
          <a:bodyPr wrap="square" rtlCol="0">
            <a:spAutoFit/>
          </a:bodyPr>
          <a:lstStyle/>
          <a:p>
            <a:pPr algn="ctr" defTabSz="936625">
              <a:lnSpc>
                <a:spcPct val="110000"/>
              </a:lnSpc>
              <a:buSzPct val="80000"/>
              <a:buFontTx/>
              <a:buNone/>
            </a:pPr>
            <a:r>
              <a:rPr lang="en-US" altLang="ko-KR" sz="1100" b="1" kern="0" dirty="0" smtClean="0">
                <a:solidFill>
                  <a:srgbClr val="FFFFFF"/>
                </a:solidFill>
                <a:latin typeface="+mn-ea"/>
              </a:rPr>
              <a:t>Tracking, Telemetry &amp; Command</a:t>
            </a:r>
            <a:endParaRPr lang="ko-KR" altLang="en-US" sz="1100" b="1" kern="0" dirty="0">
              <a:solidFill>
                <a:srgbClr val="FFFFFF"/>
              </a:solidFill>
              <a:latin typeface="+mn-ea"/>
            </a:endParaRPr>
          </a:p>
        </p:txBody>
      </p:sp>
      <p:cxnSp>
        <p:nvCxnSpPr>
          <p:cNvPr id="173" name="꺾인 연결선 334"/>
          <p:cNvCxnSpPr>
            <a:stCxn id="130" idx="2"/>
            <a:endCxn id="135" idx="0"/>
          </p:cNvCxnSpPr>
          <p:nvPr/>
        </p:nvCxnSpPr>
        <p:spPr>
          <a:xfrm>
            <a:off x="3989456" y="3873128"/>
            <a:ext cx="0" cy="333210"/>
          </a:xfrm>
          <a:prstGeom prst="straightConnector1">
            <a:avLst/>
          </a:prstGeom>
          <a:ln w="19050"/>
        </p:spPr>
        <p:style>
          <a:lnRef idx="1">
            <a:schemeClr val="accent1"/>
          </a:lnRef>
          <a:fillRef idx="0">
            <a:schemeClr val="accent1"/>
          </a:fillRef>
          <a:effectRef idx="0">
            <a:schemeClr val="accent1"/>
          </a:effectRef>
          <a:fontRef idx="minor">
            <a:schemeClr val="tx1"/>
          </a:fontRef>
        </p:style>
      </p:cxnSp>
      <p:sp>
        <p:nvSpPr>
          <p:cNvPr id="174" name="오른쪽 화살표 173"/>
          <p:cNvSpPr/>
          <p:nvPr/>
        </p:nvSpPr>
        <p:spPr>
          <a:xfrm>
            <a:off x="7687048" y="3248038"/>
            <a:ext cx="227229" cy="235734"/>
          </a:xfrm>
          <a:prstGeom prst="rightArrow">
            <a:avLst>
              <a:gd name="adj1" fmla="val 50000"/>
              <a:gd name="adj2" fmla="val 45710"/>
            </a:avLst>
          </a:prstGeom>
          <a:gradFill>
            <a:gsLst>
              <a:gs pos="833">
                <a:schemeClr val="accent5"/>
              </a:gs>
              <a:gs pos="73000">
                <a:schemeClr val="accent5">
                  <a:lumMod val="50000"/>
                </a:schemeClr>
              </a:gs>
              <a:gs pos="28000">
                <a:schemeClr val="accent5">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5" name="TextBox 174"/>
          <p:cNvSpPr txBox="1"/>
          <p:nvPr/>
        </p:nvSpPr>
        <p:spPr>
          <a:xfrm>
            <a:off x="5889327" y="2605019"/>
            <a:ext cx="1016625" cy="215444"/>
          </a:xfrm>
          <a:prstGeom prst="rect">
            <a:avLst/>
          </a:prstGeom>
          <a:noFill/>
        </p:spPr>
        <p:txBody>
          <a:bodyPr wrap="none" rtlCol="0">
            <a:spAutoFit/>
          </a:bodyPr>
          <a:lstStyle/>
          <a:p>
            <a:r>
              <a:rPr lang="en-US" altLang="ko-KR" sz="800" dirty="0" smtClean="0">
                <a:latin typeface="Arial" panose="020B0604020202020204" pitchFamily="34" charset="0"/>
                <a:cs typeface="Arial" panose="020B0604020202020204" pitchFamily="34" charset="0"/>
              </a:rPr>
              <a:t>LRIT/HRIT/UHRIT</a:t>
            </a:r>
            <a:endParaRPr lang="ko-KR" altLang="en-US" sz="800" dirty="0">
              <a:latin typeface="Arial" panose="020B0604020202020204" pitchFamily="34" charset="0"/>
              <a:cs typeface="Arial" panose="020B0604020202020204" pitchFamily="34" charset="0"/>
            </a:endParaRPr>
          </a:p>
        </p:txBody>
      </p:sp>
      <p:sp>
        <p:nvSpPr>
          <p:cNvPr id="176" name="TextBox 175"/>
          <p:cNvSpPr txBox="1"/>
          <p:nvPr/>
        </p:nvSpPr>
        <p:spPr>
          <a:xfrm>
            <a:off x="1107103" y="2581627"/>
            <a:ext cx="1016625" cy="215444"/>
          </a:xfrm>
          <a:prstGeom prst="rect">
            <a:avLst/>
          </a:prstGeom>
          <a:noFill/>
        </p:spPr>
        <p:txBody>
          <a:bodyPr wrap="none" rtlCol="0">
            <a:spAutoFit/>
          </a:bodyPr>
          <a:lstStyle/>
          <a:p>
            <a:r>
              <a:rPr lang="en-US" altLang="ko-KR" sz="800" dirty="0" smtClean="0">
                <a:latin typeface="Arial" panose="020B0604020202020204" pitchFamily="34" charset="0"/>
                <a:cs typeface="Arial" panose="020B0604020202020204" pitchFamily="34" charset="0"/>
              </a:rPr>
              <a:t>LRIT/HRIT/UHRIT</a:t>
            </a:r>
            <a:endParaRPr lang="ko-KR" altLang="en-US" sz="800" dirty="0">
              <a:latin typeface="Arial" panose="020B0604020202020204" pitchFamily="34" charset="0"/>
              <a:cs typeface="Arial" panose="020B0604020202020204" pitchFamily="34" charset="0"/>
            </a:endParaRPr>
          </a:p>
        </p:txBody>
      </p:sp>
      <p:sp>
        <p:nvSpPr>
          <p:cNvPr id="178" name="Text Box 6"/>
          <p:cNvSpPr txBox="1">
            <a:spLocks noChangeArrowheads="1"/>
          </p:cNvSpPr>
          <p:nvPr/>
        </p:nvSpPr>
        <p:spPr bwMode="auto">
          <a:xfrm>
            <a:off x="1928794" y="908720"/>
            <a:ext cx="1872803" cy="400110"/>
          </a:xfrm>
          <a:prstGeom prst="rect">
            <a:avLst/>
          </a:prstGeom>
          <a:solidFill>
            <a:srgbClr val="F79646">
              <a:lumMod val="20000"/>
              <a:lumOff val="80000"/>
            </a:srgbClr>
          </a:solidFill>
          <a:ln w="28575">
            <a:solidFill>
              <a:srgbClr val="C0504D"/>
            </a:solid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smtClean="0">
                <a:ln>
                  <a:noFill/>
                </a:ln>
                <a:solidFill>
                  <a:srgbClr val="1F497D"/>
                </a:solidFill>
                <a:effectLst/>
                <a:uLnTx/>
                <a:uFillTx/>
                <a:latin typeface="Arial Unicode MS" pitchFamily="50" charset="-127"/>
                <a:ea typeface="Arial Unicode MS" pitchFamily="50" charset="-127"/>
              </a:rPr>
              <a:t>Outline</a:t>
            </a:r>
            <a:endParaRPr kumimoji="0" lang="ko-KR" altLang="en-US" sz="2000" b="1" i="0" u="none" strike="noStrike" kern="0" cap="none" spc="0" normalizeH="0" baseline="0" noProof="0" dirty="0">
              <a:ln>
                <a:noFill/>
              </a:ln>
              <a:solidFill>
                <a:srgbClr val="1F497D"/>
              </a:solidFill>
              <a:effectLst/>
              <a:uLnTx/>
              <a:uFillTx/>
              <a:latin typeface="Arial Unicode MS" pitchFamily="50" charset="-127"/>
              <a:ea typeface="Arial Unicode MS" pitchFamily="50" charset="-127"/>
            </a:endParaRPr>
          </a:p>
        </p:txBody>
      </p:sp>
      <p:sp>
        <p:nvSpPr>
          <p:cNvPr id="179" name="Rectangle 2"/>
          <p:cNvSpPr>
            <a:spLocks/>
          </p:cNvSpPr>
          <p:nvPr/>
        </p:nvSpPr>
        <p:spPr bwMode="auto">
          <a:xfrm>
            <a:off x="251520" y="190800"/>
            <a:ext cx="8712968" cy="420624"/>
          </a:xfrm>
          <a:prstGeom prst="rect">
            <a:avLst/>
          </a:prstGeom>
          <a:noFill/>
          <a:ln w="12700">
            <a:noFill/>
            <a:miter lim="800000"/>
            <a:headEnd/>
            <a:tailEnd/>
          </a:ln>
        </p:spPr>
        <p:txBody>
          <a:bodyPr lIns="0" tIns="0" rIns="0" bIns="0" anchor="ctr"/>
          <a:lstStyle/>
          <a:p>
            <a:pPr latinLnBrk="0"/>
            <a:r>
              <a:rPr kumimoji="0" lang="en-US" altLang="ko-KR" sz="30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Structure of </a:t>
            </a:r>
            <a:r>
              <a:rPr kumimoji="0" lang="en-US" altLang="ko-KR" sz="30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GK-2A Ground Segment</a:t>
            </a:r>
            <a:endParaRPr kumimoji="0" lang="en-US" altLang="ko-KR" sz="30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180"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14</a:t>
            </a:fld>
            <a:endParaRPr lang="en-US" altLang="ko-KR" sz="1000" b="1" dirty="0">
              <a:ln w="11430"/>
              <a:solidFill>
                <a:schemeClr val="bg1"/>
              </a:solidFill>
              <a:ea typeface="AuctionGothic Medium" pitchFamily="2" charset="-127"/>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Arial Unicode MS" pitchFamily="50" charset="-127"/>
              <a:ea typeface="Arial Unicode MS" pitchFamily="50" charset="-127"/>
            </a:endParaRPr>
          </a:p>
        </p:txBody>
      </p:sp>
      <p:sp>
        <p:nvSpPr>
          <p:cNvPr id="1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15</a:t>
            </a:fld>
            <a:endParaRPr lang="en-US" altLang="ko-KR" sz="1000" b="1" dirty="0">
              <a:ln w="11430"/>
              <a:solidFill>
                <a:schemeClr val="bg1"/>
              </a:solidFill>
              <a:ea typeface="AuctionGothic Medium" pitchFamily="2" charset="-127"/>
              <a:cs typeface="Arial" pitchFamily="34" charset="0"/>
            </a:endParaRPr>
          </a:p>
        </p:txBody>
      </p:sp>
      <p:sp>
        <p:nvSpPr>
          <p:cNvPr id="18" name="Rectangle 2"/>
          <p:cNvSpPr>
            <a:spLocks/>
          </p:cNvSpPr>
          <p:nvPr/>
        </p:nvSpPr>
        <p:spPr bwMode="auto">
          <a:xfrm>
            <a:off x="181736" y="288032"/>
            <a:ext cx="8782752" cy="620688"/>
          </a:xfrm>
          <a:prstGeom prst="rect">
            <a:avLst/>
          </a:prstGeom>
          <a:noFill/>
          <a:ln w="12700">
            <a:noFill/>
            <a:miter lim="800000"/>
            <a:headEnd/>
            <a:tailEnd/>
          </a:ln>
        </p:spPr>
        <p:txBody>
          <a:bodyPr lIns="0" tIns="0" rIns="0" bIns="0" anchor="ctr"/>
          <a:lstStyle/>
          <a:p>
            <a:pPr latinLnBrk="0"/>
            <a:r>
              <a:rPr kumimoji="0" lang="en-US" altLang="ko-KR" sz="3000" b="1" spc="-10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GK-2A Meteorological Products(1/3)</a:t>
            </a:r>
            <a:endParaRPr kumimoji="0" lang="en-US" altLang="ko-KR" sz="3000" b="1" spc="-10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10" name="Rectangle 7"/>
          <p:cNvSpPr>
            <a:spLocks noChangeArrowheads="1"/>
          </p:cNvSpPr>
          <p:nvPr/>
        </p:nvSpPr>
        <p:spPr bwMode="auto">
          <a:xfrm>
            <a:off x="225145" y="1268760"/>
            <a:ext cx="8811351" cy="5544616"/>
          </a:xfrm>
          <a:prstGeom prst="rect">
            <a:avLst/>
          </a:prstGeom>
          <a:noFill/>
          <a:ln w="9525">
            <a:noFill/>
            <a:miter lim="800000"/>
            <a:headEnd/>
            <a:tailEnd/>
          </a:ln>
          <a:effectLst/>
        </p:spPr>
        <p:txBody>
          <a:bodyPr/>
          <a:lstStyle/>
          <a:p>
            <a:pPr marL="358775" indent="-358775" latinLnBrk="0">
              <a:lnSpc>
                <a:spcPct val="110000"/>
              </a:lnSpc>
              <a:spcBef>
                <a:spcPct val="15000"/>
              </a:spcBef>
              <a:spcAft>
                <a:spcPct val="15000"/>
              </a:spcAft>
              <a:buClr>
                <a:schemeClr val="bg1"/>
              </a:buClr>
              <a:buSzPct val="115000"/>
              <a:buFont typeface="Wingdings" pitchFamily="2" charset="2"/>
              <a:buChar char="u"/>
            </a:pPr>
            <a:r>
              <a:rPr lang="en-US" altLang="ko-KR" b="1" dirty="0" smtClean="0">
                <a:solidFill>
                  <a:schemeClr val="bg1"/>
                </a:solidFill>
                <a:latin typeface="Arial Unicode MS" pitchFamily="50" charset="-127"/>
                <a:ea typeface="Arial Unicode MS" pitchFamily="50" charset="-127"/>
                <a:cs typeface="Arial" pitchFamily="34" charset="0"/>
              </a:rPr>
              <a:t>KMA/NMSC has </a:t>
            </a:r>
            <a:r>
              <a:rPr lang="en-US" altLang="ko-KR" b="1" dirty="0">
                <a:solidFill>
                  <a:schemeClr val="bg1"/>
                </a:solidFill>
                <a:latin typeface="Arial Unicode MS" pitchFamily="50" charset="-127"/>
                <a:ea typeface="Arial Unicode MS" pitchFamily="50" charset="-127"/>
                <a:cs typeface="Arial" pitchFamily="34" charset="0"/>
              </a:rPr>
              <a:t>started to develop algorithms of fifty-two meteorological products for applying </a:t>
            </a:r>
            <a:r>
              <a:rPr lang="en-US" altLang="ko-KR" b="1" dirty="0" err="1">
                <a:solidFill>
                  <a:schemeClr val="bg1"/>
                </a:solidFill>
                <a:latin typeface="Arial Unicode MS" pitchFamily="50" charset="-127"/>
                <a:ea typeface="Arial Unicode MS" pitchFamily="50" charset="-127"/>
                <a:cs typeface="Arial" pitchFamily="34" charset="0"/>
              </a:rPr>
              <a:t>nowcasting</a:t>
            </a:r>
            <a:r>
              <a:rPr lang="en-US" altLang="ko-KR" b="1" dirty="0">
                <a:solidFill>
                  <a:schemeClr val="bg1"/>
                </a:solidFill>
                <a:latin typeface="Arial Unicode MS" pitchFamily="50" charset="-127"/>
                <a:ea typeface="Arial Unicode MS" pitchFamily="50" charset="-127"/>
                <a:cs typeface="Arial" pitchFamily="34" charset="0"/>
              </a:rPr>
              <a:t>, numerical weather prediction, climate and so </a:t>
            </a:r>
            <a:r>
              <a:rPr lang="en-US" altLang="ko-KR" b="1" dirty="0" smtClean="0">
                <a:solidFill>
                  <a:schemeClr val="bg1"/>
                </a:solidFill>
                <a:latin typeface="Arial Unicode MS" pitchFamily="50" charset="-127"/>
                <a:ea typeface="Arial Unicode MS" pitchFamily="50" charset="-127"/>
                <a:cs typeface="Arial" pitchFamily="34" charset="0"/>
              </a:rPr>
              <a:t>on.</a:t>
            </a:r>
          </a:p>
          <a:p>
            <a:pPr marL="358775" indent="-358775" latinLnBrk="0">
              <a:lnSpc>
                <a:spcPct val="110000"/>
              </a:lnSpc>
              <a:spcBef>
                <a:spcPct val="15000"/>
              </a:spcBef>
              <a:spcAft>
                <a:spcPct val="15000"/>
              </a:spcAft>
              <a:buClr>
                <a:schemeClr val="bg1"/>
              </a:buClr>
              <a:buSzPct val="115000"/>
              <a:buFont typeface="Wingdings" pitchFamily="2" charset="2"/>
              <a:buChar char="u"/>
            </a:pPr>
            <a:r>
              <a:rPr lang="en-US" altLang="ko-KR" b="1" dirty="0">
                <a:solidFill>
                  <a:schemeClr val="bg1"/>
                </a:solidFill>
                <a:latin typeface="Arial Unicode MS" pitchFamily="50" charset="-127"/>
                <a:ea typeface="Arial Unicode MS" pitchFamily="50" charset="-127"/>
                <a:cs typeface="Arial" pitchFamily="34" charset="0"/>
              </a:rPr>
              <a:t>Development Schedule</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a:solidFill>
                  <a:schemeClr val="bg1"/>
                </a:solidFill>
                <a:latin typeface="Arial Unicode MS" pitchFamily="50" charset="-127"/>
                <a:ea typeface="Arial Unicode MS" pitchFamily="50" charset="-127"/>
                <a:cs typeface="Arial" pitchFamily="34" charset="0"/>
              </a:rPr>
              <a:t>2014-2016 : Algorithm Development</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a:solidFill>
                  <a:schemeClr val="bg1"/>
                </a:solidFill>
                <a:latin typeface="Arial Unicode MS" pitchFamily="50" charset="-127"/>
                <a:ea typeface="Arial Unicode MS" pitchFamily="50" charset="-127"/>
                <a:cs typeface="Arial" pitchFamily="34" charset="0"/>
              </a:rPr>
              <a:t>2017-2018 : Validation and Integration of Algorithm for Operation</a:t>
            </a:r>
          </a:p>
          <a:p>
            <a:pPr marL="358775" indent="-358775" latinLnBrk="0">
              <a:lnSpc>
                <a:spcPct val="110000"/>
              </a:lnSpc>
              <a:spcBef>
                <a:spcPct val="15000"/>
              </a:spcBef>
              <a:spcAft>
                <a:spcPct val="15000"/>
              </a:spcAft>
              <a:buClr>
                <a:schemeClr val="bg1"/>
              </a:buClr>
              <a:buSzPct val="115000"/>
              <a:buFont typeface="Wingdings" pitchFamily="2" charset="2"/>
              <a:buChar char="u"/>
            </a:pPr>
            <a:r>
              <a:rPr lang="en-US" altLang="ko-KR" b="1" dirty="0">
                <a:solidFill>
                  <a:schemeClr val="bg1"/>
                </a:solidFill>
                <a:latin typeface="Arial Unicode MS" pitchFamily="50" charset="-127"/>
                <a:ea typeface="Arial Unicode MS" pitchFamily="50" charset="-127"/>
                <a:cs typeface="Arial" pitchFamily="34" charset="0"/>
              </a:rPr>
              <a:t>4 Algorithm Groups</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a:solidFill>
                  <a:schemeClr val="bg1"/>
                </a:solidFill>
                <a:latin typeface="Arial Unicode MS" pitchFamily="50" charset="-127"/>
                <a:ea typeface="Arial Unicode MS" pitchFamily="50" charset="-127"/>
                <a:cs typeface="Arial" pitchFamily="34" charset="0"/>
              </a:rPr>
              <a:t>Cloud and Precipitation, Radiation and Aerosol, Atmosphere and Aviation, Scene </a:t>
            </a:r>
            <a:r>
              <a:rPr lang="en-US" altLang="ko-KR" b="1" dirty="0" smtClean="0">
                <a:solidFill>
                  <a:schemeClr val="bg1"/>
                </a:solidFill>
                <a:latin typeface="Arial Unicode MS" pitchFamily="50" charset="-127"/>
                <a:ea typeface="Arial Unicode MS" pitchFamily="50" charset="-127"/>
                <a:cs typeface="Arial" pitchFamily="34" charset="0"/>
              </a:rPr>
              <a:t>analysis and Surface information</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err="1" smtClean="0">
                <a:solidFill>
                  <a:schemeClr val="bg1"/>
                </a:solidFill>
                <a:latin typeface="Arial Unicode MS" pitchFamily="50" charset="-127"/>
                <a:ea typeface="Arial Unicode MS" pitchFamily="50" charset="-127"/>
                <a:cs typeface="Arial" pitchFamily="34" charset="0"/>
              </a:rPr>
              <a:t>Radiative</a:t>
            </a:r>
            <a:r>
              <a:rPr lang="en-US" altLang="ko-KR" b="1" dirty="0" smtClean="0">
                <a:solidFill>
                  <a:schemeClr val="bg1"/>
                </a:solidFill>
                <a:latin typeface="Arial Unicode MS" pitchFamily="50" charset="-127"/>
                <a:ea typeface="Arial Unicode MS" pitchFamily="50" charset="-127"/>
                <a:cs typeface="Arial" pitchFamily="34" charset="0"/>
              </a:rPr>
              <a:t> Transfer Model and Calibration/Validation </a:t>
            </a:r>
          </a:p>
          <a:p>
            <a:pPr marL="358775" indent="-358775" latinLnBrk="0">
              <a:lnSpc>
                <a:spcPct val="110000"/>
              </a:lnSpc>
              <a:spcBef>
                <a:spcPct val="15000"/>
              </a:spcBef>
              <a:spcAft>
                <a:spcPct val="15000"/>
              </a:spcAft>
              <a:buClr>
                <a:schemeClr val="bg1"/>
              </a:buClr>
              <a:buSzPct val="115000"/>
              <a:buFont typeface="Wingdings" pitchFamily="2" charset="2"/>
              <a:buChar char="u"/>
            </a:pPr>
            <a:r>
              <a:rPr lang="en-US" altLang="ko-KR" b="1" dirty="0" smtClean="0">
                <a:solidFill>
                  <a:srgbClr val="FFC000"/>
                </a:solidFill>
                <a:latin typeface="Arial Unicode MS" pitchFamily="50" charset="-127"/>
                <a:ea typeface="Arial Unicode MS" pitchFamily="50" charset="-127"/>
                <a:cs typeface="Arial" pitchFamily="34" charset="0"/>
              </a:rPr>
              <a:t>New Technique and Uniqueness of GK-2A Data Processing</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a:solidFill>
                  <a:schemeClr val="bg1"/>
                </a:solidFill>
                <a:latin typeface="Arial Unicode MS" pitchFamily="50" charset="-127"/>
                <a:ea typeface="Arial Unicode MS" pitchFamily="50" charset="-127"/>
                <a:cs typeface="Arial" pitchFamily="34" charset="0"/>
              </a:rPr>
              <a:t>Development </a:t>
            </a:r>
            <a:r>
              <a:rPr lang="en-US" altLang="ko-KR" b="1" dirty="0" smtClean="0">
                <a:solidFill>
                  <a:srgbClr val="FFC000"/>
                </a:solidFill>
                <a:latin typeface="Arial Unicode MS" pitchFamily="50" charset="-127"/>
                <a:ea typeface="Arial Unicode MS" pitchFamily="50" charset="-127"/>
                <a:cs typeface="Arial" pitchFamily="34" charset="0"/>
              </a:rPr>
              <a:t>“algorithm test-bed” </a:t>
            </a:r>
            <a:r>
              <a:rPr lang="en-US" altLang="ko-KR" b="1" dirty="0" smtClean="0">
                <a:solidFill>
                  <a:schemeClr val="bg1"/>
                </a:solidFill>
                <a:latin typeface="Arial Unicode MS" pitchFamily="50" charset="-127"/>
                <a:ea typeface="Arial Unicode MS" pitchFamily="50" charset="-127"/>
                <a:cs typeface="Arial" pitchFamily="34" charset="0"/>
              </a:rPr>
              <a:t>to optimize scientific algorithm to operation system</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smtClean="0">
                <a:solidFill>
                  <a:schemeClr val="bg1"/>
                </a:solidFill>
                <a:latin typeface="Arial Unicode MS" pitchFamily="50" charset="-127"/>
                <a:ea typeface="Arial Unicode MS" pitchFamily="50" charset="-127"/>
                <a:cs typeface="Arial" pitchFamily="34" charset="0"/>
              </a:rPr>
              <a:t>Introduction of </a:t>
            </a:r>
            <a:r>
              <a:rPr lang="en-US" altLang="ko-KR" b="1" dirty="0" smtClean="0">
                <a:solidFill>
                  <a:srgbClr val="FFC000"/>
                </a:solidFill>
                <a:latin typeface="Arial Unicode MS" pitchFamily="50" charset="-127"/>
                <a:ea typeface="Arial Unicode MS" pitchFamily="50" charset="-127"/>
                <a:cs typeface="Arial" pitchFamily="34" charset="0"/>
              </a:rPr>
              <a:t>“optimal estimation” </a:t>
            </a:r>
            <a:r>
              <a:rPr lang="en-US" altLang="ko-KR" b="1" dirty="0" smtClean="0">
                <a:solidFill>
                  <a:schemeClr val="bg1"/>
                </a:solidFill>
                <a:latin typeface="Arial Unicode MS" pitchFamily="50" charset="-127"/>
                <a:ea typeface="Arial Unicode MS" pitchFamily="50" charset="-127"/>
                <a:cs typeface="Arial" pitchFamily="34" charset="0"/>
              </a:rPr>
              <a:t>for </a:t>
            </a:r>
            <a:r>
              <a:rPr lang="en-US" altLang="ko-KR" b="1" dirty="0">
                <a:solidFill>
                  <a:schemeClr val="bg1"/>
                </a:solidFill>
                <a:latin typeface="Arial Unicode MS" pitchFamily="50" charset="-127"/>
                <a:ea typeface="Arial Unicode MS" pitchFamily="50" charset="-127"/>
                <a:cs typeface="Arial" pitchFamily="34" charset="0"/>
              </a:rPr>
              <a:t>consistency within </a:t>
            </a:r>
            <a:r>
              <a:rPr lang="en-US" altLang="ko-KR" b="1" dirty="0" smtClean="0">
                <a:solidFill>
                  <a:schemeClr val="bg1"/>
                </a:solidFill>
                <a:latin typeface="Arial Unicode MS" pitchFamily="50" charset="-127"/>
                <a:ea typeface="Arial Unicode MS" pitchFamily="50" charset="-127"/>
                <a:cs typeface="Arial" pitchFamily="34" charset="0"/>
              </a:rPr>
              <a:t>products of cloud</a:t>
            </a:r>
            <a:endParaRPr lang="en-US" altLang="ko-KR" b="1" dirty="0">
              <a:solidFill>
                <a:schemeClr val="bg1"/>
              </a:solidFill>
              <a:latin typeface="Arial Unicode MS" pitchFamily="50" charset="-127"/>
              <a:ea typeface="Arial Unicode MS" pitchFamily="50" charset="-127"/>
              <a:cs typeface="Arial" pitchFamily="34" charset="0"/>
            </a:endParaRP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smtClean="0">
                <a:solidFill>
                  <a:srgbClr val="FFC000"/>
                </a:solidFill>
                <a:latin typeface="Arial Unicode MS" pitchFamily="50" charset="-127"/>
                <a:ea typeface="Arial Unicode MS" pitchFamily="50" charset="-127"/>
                <a:cs typeface="Arial" pitchFamily="34" charset="0"/>
              </a:rPr>
              <a:t>“Discriminate clouds optical properties” </a:t>
            </a:r>
            <a:r>
              <a:rPr lang="en-US" altLang="ko-KR" b="1" dirty="0" smtClean="0">
                <a:solidFill>
                  <a:schemeClr val="bg1"/>
                </a:solidFill>
                <a:latin typeface="Arial Unicode MS" pitchFamily="50" charset="-127"/>
                <a:ea typeface="Arial Unicode MS" pitchFamily="50" charset="-127"/>
                <a:cs typeface="Arial" pitchFamily="34" charset="0"/>
              </a:rPr>
              <a:t>to increase of products accuracy </a:t>
            </a:r>
          </a:p>
          <a:p>
            <a:pPr marL="815975" lvl="1" indent="-358775" latinLnBrk="0">
              <a:lnSpc>
                <a:spcPct val="110000"/>
              </a:lnSpc>
              <a:spcBef>
                <a:spcPct val="15000"/>
              </a:spcBef>
              <a:spcAft>
                <a:spcPct val="15000"/>
              </a:spcAft>
              <a:buClr>
                <a:schemeClr val="bg1"/>
              </a:buClr>
              <a:buSzPct val="115000"/>
              <a:buFont typeface="Arial" pitchFamily="34" charset="0"/>
              <a:buChar char="•"/>
            </a:pPr>
            <a:r>
              <a:rPr lang="en-US" altLang="ko-KR" b="1" dirty="0" smtClean="0">
                <a:solidFill>
                  <a:schemeClr val="bg1"/>
                </a:solidFill>
                <a:latin typeface="Arial Unicode MS" pitchFamily="50" charset="-127"/>
                <a:ea typeface="Arial Unicode MS" pitchFamily="50" charset="-127"/>
                <a:cs typeface="Arial" pitchFamily="34" charset="0"/>
              </a:rPr>
              <a:t>Utilize </a:t>
            </a:r>
            <a:r>
              <a:rPr lang="en-US" altLang="ko-KR" b="1" dirty="0" smtClean="0">
                <a:solidFill>
                  <a:srgbClr val="FFC000"/>
                </a:solidFill>
                <a:latin typeface="Arial Unicode MS" pitchFamily="50" charset="-127"/>
                <a:ea typeface="Arial Unicode MS" pitchFamily="50" charset="-127"/>
                <a:cs typeface="Arial" pitchFamily="34" charset="0"/>
              </a:rPr>
              <a:t>“machine learning”</a:t>
            </a:r>
            <a:r>
              <a:rPr lang="en-US" altLang="ko-KR" b="1" dirty="0" smtClean="0">
                <a:solidFill>
                  <a:schemeClr val="bg1"/>
                </a:solidFill>
                <a:latin typeface="Arial Unicode MS" pitchFamily="50" charset="-127"/>
                <a:ea typeface="Arial Unicode MS" pitchFamily="50" charset="-127"/>
                <a:cs typeface="Arial" pitchFamily="34" charset="0"/>
              </a:rPr>
              <a:t> to improve some product data accuracy</a:t>
            </a:r>
            <a:endParaRPr lang="en-US" altLang="ko-KR" b="1" dirty="0">
              <a:solidFill>
                <a:schemeClr val="bg1"/>
              </a:solidFill>
              <a:latin typeface="Arial Unicode MS" pitchFamily="50" charset="-127"/>
              <a:ea typeface="Arial Unicode MS" pitchFamily="50" charset="-127"/>
              <a:cs typeface="Arial" pitchFamily="34" charset="0"/>
            </a:endParaRPr>
          </a:p>
          <a:p>
            <a:pPr marL="358775" indent="-358775" latinLnBrk="0">
              <a:lnSpc>
                <a:spcPct val="110000"/>
              </a:lnSpc>
              <a:spcBef>
                <a:spcPct val="15000"/>
              </a:spcBef>
              <a:spcAft>
                <a:spcPct val="15000"/>
              </a:spcAft>
              <a:buClr>
                <a:schemeClr val="bg1"/>
              </a:buClr>
              <a:buSzPct val="115000"/>
              <a:buFont typeface="Wingdings" pitchFamily="2" charset="2"/>
              <a:buChar char="u"/>
            </a:pPr>
            <a:endParaRPr lang="en-US" altLang="ko-KR" b="1" dirty="0" smtClean="0">
              <a:solidFill>
                <a:schemeClr val="bg1"/>
              </a:solidFill>
              <a:latin typeface="Arial Unicode MS" pitchFamily="50" charset="-127"/>
              <a:ea typeface="Arial Unicode MS" pitchFamily="50" charset="-127"/>
              <a:cs typeface="Arial" pitchFamily="34" charset="0"/>
            </a:endParaRPr>
          </a:p>
        </p:txBody>
      </p:sp>
    </p:spTree>
    <p:extLst>
      <p:ext uri="{BB962C8B-B14F-4D97-AF65-F5344CB8AC3E}">
        <p14:creationId xmlns="" xmlns:p14="http://schemas.microsoft.com/office/powerpoint/2010/main" val="3797188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49"/>
          <p:cNvSpPr>
            <a:spLocks noChangeShapeType="1"/>
          </p:cNvSpPr>
          <p:nvPr/>
        </p:nvSpPr>
        <p:spPr bwMode="auto">
          <a:xfrm rot="5400000">
            <a:off x="6568919" y="4557633"/>
            <a:ext cx="30476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116" name="Line 49"/>
          <p:cNvSpPr>
            <a:spLocks noChangeShapeType="1"/>
          </p:cNvSpPr>
          <p:nvPr/>
        </p:nvSpPr>
        <p:spPr bwMode="auto">
          <a:xfrm rot="5400000">
            <a:off x="2132076" y="4544601"/>
            <a:ext cx="30476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32770" name="Rectangle 2"/>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Arial Unicode MS" pitchFamily="50" charset="-127"/>
              <a:ea typeface="Arial Unicode MS" pitchFamily="50" charset="-127"/>
            </a:endParaRPr>
          </a:p>
        </p:txBody>
      </p:sp>
      <p:sp>
        <p:nvSpPr>
          <p:cNvPr id="1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16</a:t>
            </a:fld>
            <a:endParaRPr lang="en-US" altLang="ko-KR" sz="1000" b="1" dirty="0">
              <a:ln w="11430"/>
              <a:solidFill>
                <a:schemeClr val="bg1"/>
              </a:solidFill>
              <a:ea typeface="AuctionGothic Medium" pitchFamily="2" charset="-127"/>
              <a:cs typeface="Arial" pitchFamily="34" charset="0"/>
            </a:endParaRPr>
          </a:p>
        </p:txBody>
      </p:sp>
      <p:sp>
        <p:nvSpPr>
          <p:cNvPr id="18" name="Rectangle 2"/>
          <p:cNvSpPr>
            <a:spLocks/>
          </p:cNvSpPr>
          <p:nvPr/>
        </p:nvSpPr>
        <p:spPr bwMode="auto">
          <a:xfrm>
            <a:off x="181736" y="0"/>
            <a:ext cx="8782752" cy="620688"/>
          </a:xfrm>
          <a:prstGeom prst="rect">
            <a:avLst/>
          </a:prstGeom>
          <a:noFill/>
          <a:ln w="12700">
            <a:noFill/>
            <a:miter lim="800000"/>
            <a:headEnd/>
            <a:tailEnd/>
          </a:ln>
        </p:spPr>
        <p:txBody>
          <a:bodyPr lIns="0" tIns="0" rIns="0" bIns="0" anchor="ctr"/>
          <a:lstStyle/>
          <a:p>
            <a:pPr latinLnBrk="0"/>
            <a:r>
              <a:rPr kumimoji="0" lang="en-US" altLang="ko-KR" sz="3000" b="1" spc="-10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GK-2A Meteorological Products(2/3)</a:t>
            </a:r>
            <a:endParaRPr kumimoji="0" lang="en-US" altLang="ko-KR" sz="3000" b="1" spc="-10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grpSp>
        <p:nvGrpSpPr>
          <p:cNvPr id="9" name="Group 34"/>
          <p:cNvGrpSpPr>
            <a:grpSpLocks/>
          </p:cNvGrpSpPr>
          <p:nvPr/>
        </p:nvGrpSpPr>
        <p:grpSpPr bwMode="auto">
          <a:xfrm>
            <a:off x="2284457" y="4229294"/>
            <a:ext cx="4159751" cy="162925"/>
            <a:chOff x="1296" y="2727"/>
            <a:chExt cx="2934" cy="105"/>
          </a:xfrm>
        </p:grpSpPr>
        <p:sp>
          <p:nvSpPr>
            <p:cNvPr id="104" name="Line 35"/>
            <p:cNvSpPr>
              <a:spLocks noChangeShapeType="1"/>
            </p:cNvSpPr>
            <p:nvPr/>
          </p:nvSpPr>
          <p:spPr bwMode="auto">
            <a:xfrm>
              <a:off x="1302" y="2727"/>
              <a:ext cx="2928" cy="0"/>
            </a:xfrm>
            <a:prstGeom prst="line">
              <a:avLst/>
            </a:prstGeom>
            <a:noFill/>
            <a:ln w="25400">
              <a:solidFill>
                <a:schemeClr val="tx1"/>
              </a:solid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105" name="Line 36"/>
            <p:cNvSpPr>
              <a:spLocks noChangeShapeType="1"/>
            </p:cNvSpPr>
            <p:nvPr/>
          </p:nvSpPr>
          <p:spPr bwMode="auto">
            <a:xfrm>
              <a:off x="1296" y="2730"/>
              <a:ext cx="0" cy="96"/>
            </a:xfrm>
            <a:prstGeom prst="line">
              <a:avLst/>
            </a:prstGeom>
            <a:noFill/>
            <a:ln w="25400">
              <a:solidFill>
                <a:schemeClr val="tx1"/>
              </a:solid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106" name="Line 37"/>
            <p:cNvSpPr>
              <a:spLocks noChangeShapeType="1"/>
            </p:cNvSpPr>
            <p:nvPr/>
          </p:nvSpPr>
          <p:spPr bwMode="auto">
            <a:xfrm>
              <a:off x="4224" y="2736"/>
              <a:ext cx="0" cy="96"/>
            </a:xfrm>
            <a:prstGeom prst="line">
              <a:avLst/>
            </a:prstGeom>
            <a:noFill/>
            <a:ln w="25400">
              <a:solidFill>
                <a:schemeClr val="tx1"/>
              </a:solid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grpSp>
      <p:sp>
        <p:nvSpPr>
          <p:cNvPr id="10" name="Text Box 38"/>
          <p:cNvSpPr txBox="1">
            <a:spLocks noChangeArrowheads="1"/>
          </p:cNvSpPr>
          <p:nvPr/>
        </p:nvSpPr>
        <p:spPr bwMode="auto">
          <a:xfrm>
            <a:off x="1934687" y="4073559"/>
            <a:ext cx="721672" cy="338554"/>
          </a:xfrm>
          <a:prstGeom prst="rect">
            <a:avLst/>
          </a:prstGeom>
          <a:solidFill>
            <a:schemeClr val="accent4"/>
          </a:solidFill>
          <a:ln w="9525">
            <a:noFill/>
            <a:miter lim="800000"/>
            <a:headEnd/>
            <a:tailEnd/>
          </a:ln>
        </p:spPr>
        <p:txBody>
          <a:bodyPr wrap="none">
            <a:spAutoFit/>
          </a:bodyPr>
          <a:lstStyle/>
          <a:p>
            <a:r>
              <a:rPr lang="en-US" altLang="ko-KR" sz="1600" b="1" dirty="0" smtClean="0">
                <a:solidFill>
                  <a:schemeClr val="bg1"/>
                </a:solidFill>
                <a:latin typeface="Arial Unicode MS" pitchFamily="50" charset="-127"/>
                <a:ea typeface="Arial Unicode MS" pitchFamily="50" charset="-127"/>
                <a:cs typeface="Arial Unicode MS" pitchFamily="50" charset="-127"/>
              </a:rPr>
              <a:t>Cloud</a:t>
            </a:r>
            <a:endParaRPr lang="en-US" altLang="ko-KR" sz="1600" b="1" dirty="0">
              <a:solidFill>
                <a:schemeClr val="bg1"/>
              </a:solidFill>
              <a:latin typeface="Arial Unicode MS" pitchFamily="50" charset="-127"/>
              <a:ea typeface="Arial Unicode MS" pitchFamily="50" charset="-127"/>
              <a:cs typeface="Arial Unicode MS" pitchFamily="50" charset="-127"/>
            </a:endParaRPr>
          </a:p>
        </p:txBody>
      </p:sp>
      <p:sp>
        <p:nvSpPr>
          <p:cNvPr id="11" name="Text Box 39"/>
          <p:cNvSpPr txBox="1">
            <a:spLocks noChangeArrowheads="1"/>
          </p:cNvSpPr>
          <p:nvPr/>
        </p:nvSpPr>
        <p:spPr bwMode="auto">
          <a:xfrm>
            <a:off x="6300192" y="4105375"/>
            <a:ext cx="676788" cy="338554"/>
          </a:xfrm>
          <a:prstGeom prst="rect">
            <a:avLst/>
          </a:prstGeom>
          <a:solidFill>
            <a:schemeClr val="tx2">
              <a:lumMod val="75000"/>
            </a:schemeClr>
          </a:solidFill>
          <a:ln w="9525">
            <a:noFill/>
            <a:miter lim="800000"/>
            <a:headEnd/>
            <a:tailEnd/>
          </a:ln>
        </p:spPr>
        <p:txBody>
          <a:bodyPr wrap="none">
            <a:spAutoFit/>
          </a:bodyPr>
          <a:lstStyle/>
          <a:p>
            <a:r>
              <a:rPr lang="en-US" altLang="ko-KR" sz="1600" b="1" dirty="0" smtClean="0">
                <a:solidFill>
                  <a:schemeClr val="bg1"/>
                </a:solidFill>
                <a:latin typeface="Arial Unicode MS" pitchFamily="50" charset="-127"/>
                <a:ea typeface="Arial Unicode MS" pitchFamily="50" charset="-127"/>
                <a:cs typeface="Arial Unicode MS" pitchFamily="50" charset="-127"/>
              </a:rPr>
              <a:t>Clear</a:t>
            </a:r>
            <a:endParaRPr lang="en-US" altLang="ko-KR" sz="1600" b="1" dirty="0">
              <a:solidFill>
                <a:schemeClr val="bg1"/>
              </a:solidFill>
              <a:latin typeface="Arial Unicode MS" pitchFamily="50" charset="-127"/>
              <a:ea typeface="Arial Unicode MS" pitchFamily="50" charset="-127"/>
              <a:cs typeface="Arial Unicode MS" pitchFamily="50" charset="-127"/>
            </a:endParaRPr>
          </a:p>
        </p:txBody>
      </p:sp>
      <p:sp>
        <p:nvSpPr>
          <p:cNvPr id="16" name="Line 49"/>
          <p:cNvSpPr>
            <a:spLocks noChangeShapeType="1"/>
          </p:cNvSpPr>
          <p:nvPr/>
        </p:nvSpPr>
        <p:spPr bwMode="auto">
          <a:xfrm rot="5400000">
            <a:off x="5020658" y="4047954"/>
            <a:ext cx="30476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grpSp>
        <p:nvGrpSpPr>
          <p:cNvPr id="32769" name="그룹 32768"/>
          <p:cNvGrpSpPr/>
          <p:nvPr/>
        </p:nvGrpSpPr>
        <p:grpSpPr>
          <a:xfrm>
            <a:off x="4638527" y="1638778"/>
            <a:ext cx="1219207" cy="1117921"/>
            <a:chOff x="4638527" y="1556792"/>
            <a:chExt cx="1219207" cy="1117921"/>
          </a:xfrm>
        </p:grpSpPr>
        <p:pic>
          <p:nvPicPr>
            <p:cNvPr id="21" name="Picture 157" descr="처리시스템-1"/>
            <p:cNvPicPr>
              <a:picLocks noChangeAspect="1" noChangeArrowheads="1"/>
            </p:cNvPicPr>
            <p:nvPr/>
          </p:nvPicPr>
          <p:blipFill>
            <a:blip r:embed="rId3" cstate="print"/>
            <a:srcRect/>
            <a:stretch>
              <a:fillRect/>
            </a:stretch>
          </p:blipFill>
          <p:spPr bwMode="auto">
            <a:xfrm>
              <a:off x="4638527" y="1556792"/>
              <a:ext cx="1219207" cy="838095"/>
            </a:xfrm>
            <a:prstGeom prst="rect">
              <a:avLst/>
            </a:prstGeom>
            <a:noFill/>
            <a:ln w="9525">
              <a:noFill/>
              <a:miter lim="800000"/>
              <a:headEnd/>
              <a:tailEnd/>
            </a:ln>
          </p:spPr>
        </p:pic>
        <p:grpSp>
          <p:nvGrpSpPr>
            <p:cNvPr id="22" name="Group 158"/>
            <p:cNvGrpSpPr>
              <a:grpSpLocks/>
            </p:cNvGrpSpPr>
            <p:nvPr/>
          </p:nvGrpSpPr>
          <p:grpSpPr bwMode="auto">
            <a:xfrm>
              <a:off x="4759178" y="1941378"/>
              <a:ext cx="1066806" cy="733335"/>
              <a:chOff x="2634" y="1606"/>
              <a:chExt cx="480" cy="330"/>
            </a:xfrm>
          </p:grpSpPr>
          <p:sp>
            <p:nvSpPr>
              <p:cNvPr id="87" name="Text Box 159"/>
              <p:cNvSpPr txBox="1">
                <a:spLocks noChangeArrowheads="1"/>
              </p:cNvSpPr>
              <p:nvPr/>
            </p:nvSpPr>
            <p:spPr bwMode="auto">
              <a:xfrm>
                <a:off x="2634" y="1839"/>
                <a:ext cx="480" cy="97"/>
              </a:xfrm>
              <a:prstGeom prst="rect">
                <a:avLst/>
              </a:prstGeom>
              <a:noFill/>
              <a:ln w="25400">
                <a:noFill/>
                <a:miter lim="800000"/>
                <a:headEnd/>
                <a:tailEnd/>
              </a:ln>
            </p:spPr>
            <p:txBody>
              <a:bodyPr>
                <a:spAutoFit/>
              </a:bodyPr>
              <a:lstStyle/>
              <a:p>
                <a:pPr>
                  <a:spcBef>
                    <a:spcPct val="50000"/>
                  </a:spcBef>
                </a:pPr>
                <a:endParaRPr lang="ko-KR" altLang="ko-KR" sz="800" b="1">
                  <a:solidFill>
                    <a:schemeClr val="bg1"/>
                  </a:solidFill>
                  <a:latin typeface="Arial Unicode MS" pitchFamily="50" charset="-127"/>
                  <a:ea typeface="Arial Unicode MS" pitchFamily="50" charset="-127"/>
                  <a:cs typeface="Arial Unicode MS" pitchFamily="50" charset="-127"/>
                </a:endParaRPr>
              </a:p>
            </p:txBody>
          </p:sp>
          <p:sp>
            <p:nvSpPr>
              <p:cNvPr id="88" name="Freeform 160"/>
              <p:cNvSpPr>
                <a:spLocks/>
              </p:cNvSpPr>
              <p:nvPr/>
            </p:nvSpPr>
            <p:spPr bwMode="auto">
              <a:xfrm>
                <a:off x="2675" y="1624"/>
                <a:ext cx="37" cy="155"/>
              </a:xfrm>
              <a:custGeom>
                <a:avLst/>
                <a:gdLst>
                  <a:gd name="T0" fmla="*/ 0 w 129"/>
                  <a:gd name="T1" fmla="*/ 0 h 623"/>
                  <a:gd name="T2" fmla="*/ 0 w 129"/>
                  <a:gd name="T3" fmla="*/ 0 h 623"/>
                  <a:gd name="T4" fmla="*/ 0 w 129"/>
                  <a:gd name="T5" fmla="*/ 0 h 623"/>
                  <a:gd name="T6" fmla="*/ 0 w 129"/>
                  <a:gd name="T7" fmla="*/ 0 h 623"/>
                  <a:gd name="T8" fmla="*/ 0 w 129"/>
                  <a:gd name="T9" fmla="*/ 0 h 623"/>
                  <a:gd name="T10" fmla="*/ 0 60000 65536"/>
                  <a:gd name="T11" fmla="*/ 0 60000 65536"/>
                  <a:gd name="T12" fmla="*/ 0 60000 65536"/>
                  <a:gd name="T13" fmla="*/ 0 60000 65536"/>
                  <a:gd name="T14" fmla="*/ 0 60000 65536"/>
                  <a:gd name="T15" fmla="*/ 0 w 129"/>
                  <a:gd name="T16" fmla="*/ 0 h 623"/>
                  <a:gd name="T17" fmla="*/ 129 w 129"/>
                  <a:gd name="T18" fmla="*/ 623 h 623"/>
                </a:gdLst>
                <a:ahLst/>
                <a:cxnLst>
                  <a:cxn ang="T10">
                    <a:pos x="T0" y="T1"/>
                  </a:cxn>
                  <a:cxn ang="T11">
                    <a:pos x="T2" y="T3"/>
                  </a:cxn>
                  <a:cxn ang="T12">
                    <a:pos x="T4" y="T5"/>
                  </a:cxn>
                  <a:cxn ang="T13">
                    <a:pos x="T6" y="T7"/>
                  </a:cxn>
                  <a:cxn ang="T14">
                    <a:pos x="T8" y="T9"/>
                  </a:cxn>
                </a:cxnLst>
                <a:rect l="T15" t="T16" r="T17" b="T18"/>
                <a:pathLst>
                  <a:path w="129" h="623">
                    <a:moveTo>
                      <a:pt x="121" y="29"/>
                    </a:moveTo>
                    <a:lnTo>
                      <a:pt x="129" y="623"/>
                    </a:lnTo>
                    <a:lnTo>
                      <a:pt x="0" y="395"/>
                    </a:lnTo>
                    <a:lnTo>
                      <a:pt x="0" y="0"/>
                    </a:lnTo>
                    <a:lnTo>
                      <a:pt x="121" y="2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89" name="Freeform 161"/>
              <p:cNvSpPr>
                <a:spLocks/>
              </p:cNvSpPr>
              <p:nvPr/>
            </p:nvSpPr>
            <p:spPr bwMode="auto">
              <a:xfrm>
                <a:off x="2674" y="1624"/>
                <a:ext cx="171" cy="10"/>
              </a:xfrm>
              <a:custGeom>
                <a:avLst/>
                <a:gdLst>
                  <a:gd name="T0" fmla="*/ 0 w 614"/>
                  <a:gd name="T1" fmla="*/ 0 h 40"/>
                  <a:gd name="T2" fmla="*/ 0 w 614"/>
                  <a:gd name="T3" fmla="*/ 0 h 40"/>
                  <a:gd name="T4" fmla="*/ 0 w 614"/>
                  <a:gd name="T5" fmla="*/ 0 h 40"/>
                  <a:gd name="T6" fmla="*/ 0 w 614"/>
                  <a:gd name="T7" fmla="*/ 0 h 40"/>
                  <a:gd name="T8" fmla="*/ 0 w 614"/>
                  <a:gd name="T9" fmla="*/ 0 h 40"/>
                  <a:gd name="T10" fmla="*/ 0 60000 65536"/>
                  <a:gd name="T11" fmla="*/ 0 60000 65536"/>
                  <a:gd name="T12" fmla="*/ 0 60000 65536"/>
                  <a:gd name="T13" fmla="*/ 0 60000 65536"/>
                  <a:gd name="T14" fmla="*/ 0 60000 65536"/>
                  <a:gd name="T15" fmla="*/ 0 w 614"/>
                  <a:gd name="T16" fmla="*/ 0 h 40"/>
                  <a:gd name="T17" fmla="*/ 614 w 614"/>
                  <a:gd name="T18" fmla="*/ 40 h 40"/>
                </a:gdLst>
                <a:ahLst/>
                <a:cxnLst>
                  <a:cxn ang="T10">
                    <a:pos x="T0" y="T1"/>
                  </a:cxn>
                  <a:cxn ang="T11">
                    <a:pos x="T2" y="T3"/>
                  </a:cxn>
                  <a:cxn ang="T12">
                    <a:pos x="T4" y="T5"/>
                  </a:cxn>
                  <a:cxn ang="T13">
                    <a:pos x="T6" y="T7"/>
                  </a:cxn>
                  <a:cxn ang="T14">
                    <a:pos x="T8" y="T9"/>
                  </a:cxn>
                </a:cxnLst>
                <a:rect l="T15" t="T16" r="T17" b="T18"/>
                <a:pathLst>
                  <a:path w="614" h="40">
                    <a:moveTo>
                      <a:pt x="614" y="40"/>
                    </a:moveTo>
                    <a:lnTo>
                      <a:pt x="126" y="40"/>
                    </a:lnTo>
                    <a:lnTo>
                      <a:pt x="0" y="0"/>
                    </a:lnTo>
                    <a:lnTo>
                      <a:pt x="480" y="0"/>
                    </a:lnTo>
                    <a:lnTo>
                      <a:pt x="614" y="40"/>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0" name="Rectangle 162"/>
              <p:cNvSpPr>
                <a:spLocks noChangeArrowheads="1"/>
              </p:cNvSpPr>
              <p:nvPr/>
            </p:nvSpPr>
            <p:spPr bwMode="auto">
              <a:xfrm>
                <a:off x="2729" y="1811"/>
                <a:ext cx="164" cy="15"/>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91" name="Freeform 163"/>
              <p:cNvSpPr>
                <a:spLocks/>
              </p:cNvSpPr>
              <p:nvPr/>
            </p:nvSpPr>
            <p:spPr bwMode="auto">
              <a:xfrm>
                <a:off x="2700" y="1781"/>
                <a:ext cx="189" cy="33"/>
              </a:xfrm>
              <a:custGeom>
                <a:avLst/>
                <a:gdLst>
                  <a:gd name="T0" fmla="*/ 0 w 681"/>
                  <a:gd name="T1" fmla="*/ 0 h 129"/>
                  <a:gd name="T2" fmla="*/ 0 w 681"/>
                  <a:gd name="T3" fmla="*/ 0 h 129"/>
                  <a:gd name="T4" fmla="*/ 0 w 681"/>
                  <a:gd name="T5" fmla="*/ 0 h 129"/>
                  <a:gd name="T6" fmla="*/ 0 w 681"/>
                  <a:gd name="T7" fmla="*/ 0 h 129"/>
                  <a:gd name="T8" fmla="*/ 0 w 681"/>
                  <a:gd name="T9" fmla="*/ 0 h 129"/>
                  <a:gd name="T10" fmla="*/ 0 60000 65536"/>
                  <a:gd name="T11" fmla="*/ 0 60000 65536"/>
                  <a:gd name="T12" fmla="*/ 0 60000 65536"/>
                  <a:gd name="T13" fmla="*/ 0 60000 65536"/>
                  <a:gd name="T14" fmla="*/ 0 60000 65536"/>
                  <a:gd name="T15" fmla="*/ 0 w 681"/>
                  <a:gd name="T16" fmla="*/ 0 h 129"/>
                  <a:gd name="T17" fmla="*/ 681 w 681"/>
                  <a:gd name="T18" fmla="*/ 129 h 129"/>
                </a:gdLst>
                <a:ahLst/>
                <a:cxnLst>
                  <a:cxn ang="T10">
                    <a:pos x="T0" y="T1"/>
                  </a:cxn>
                  <a:cxn ang="T11">
                    <a:pos x="T2" y="T3"/>
                  </a:cxn>
                  <a:cxn ang="T12">
                    <a:pos x="T4" y="T5"/>
                  </a:cxn>
                  <a:cxn ang="T13">
                    <a:pos x="T6" y="T7"/>
                  </a:cxn>
                  <a:cxn ang="T14">
                    <a:pos x="T8" y="T9"/>
                  </a:cxn>
                </a:cxnLst>
                <a:rect l="T15" t="T16" r="T17" b="T18"/>
                <a:pathLst>
                  <a:path w="681" h="129">
                    <a:moveTo>
                      <a:pt x="681" y="129"/>
                    </a:moveTo>
                    <a:lnTo>
                      <a:pt x="117" y="129"/>
                    </a:lnTo>
                    <a:lnTo>
                      <a:pt x="0" y="0"/>
                    </a:lnTo>
                    <a:lnTo>
                      <a:pt x="563" y="0"/>
                    </a:lnTo>
                    <a:lnTo>
                      <a:pt x="681" y="129"/>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2" name="Freeform 164"/>
              <p:cNvSpPr>
                <a:spLocks/>
              </p:cNvSpPr>
              <p:nvPr/>
            </p:nvSpPr>
            <p:spPr bwMode="auto">
              <a:xfrm>
                <a:off x="2701" y="1780"/>
                <a:ext cx="33" cy="49"/>
              </a:xfrm>
              <a:custGeom>
                <a:avLst/>
                <a:gdLst>
                  <a:gd name="T0" fmla="*/ 0 w 120"/>
                  <a:gd name="T1" fmla="*/ 0 h 198"/>
                  <a:gd name="T2" fmla="*/ 0 w 120"/>
                  <a:gd name="T3" fmla="*/ 0 h 198"/>
                  <a:gd name="T4" fmla="*/ 0 w 120"/>
                  <a:gd name="T5" fmla="*/ 0 h 198"/>
                  <a:gd name="T6" fmla="*/ 0 w 120"/>
                  <a:gd name="T7" fmla="*/ 0 h 198"/>
                  <a:gd name="T8" fmla="*/ 0 w 120"/>
                  <a:gd name="T9" fmla="*/ 0 h 198"/>
                  <a:gd name="T10" fmla="*/ 0 60000 65536"/>
                  <a:gd name="T11" fmla="*/ 0 60000 65536"/>
                  <a:gd name="T12" fmla="*/ 0 60000 65536"/>
                  <a:gd name="T13" fmla="*/ 0 60000 65536"/>
                  <a:gd name="T14" fmla="*/ 0 60000 65536"/>
                  <a:gd name="T15" fmla="*/ 0 w 120"/>
                  <a:gd name="T16" fmla="*/ 0 h 198"/>
                  <a:gd name="T17" fmla="*/ 120 w 120"/>
                  <a:gd name="T18" fmla="*/ 198 h 198"/>
                </a:gdLst>
                <a:ahLst/>
                <a:cxnLst>
                  <a:cxn ang="T10">
                    <a:pos x="T0" y="T1"/>
                  </a:cxn>
                  <a:cxn ang="T11">
                    <a:pos x="T2" y="T3"/>
                  </a:cxn>
                  <a:cxn ang="T12">
                    <a:pos x="T4" y="T5"/>
                  </a:cxn>
                  <a:cxn ang="T13">
                    <a:pos x="T6" y="T7"/>
                  </a:cxn>
                  <a:cxn ang="T14">
                    <a:pos x="T8" y="T9"/>
                  </a:cxn>
                </a:cxnLst>
                <a:rect l="T15" t="T16" r="T17" b="T18"/>
                <a:pathLst>
                  <a:path w="120" h="198">
                    <a:moveTo>
                      <a:pt x="120" y="129"/>
                    </a:moveTo>
                    <a:lnTo>
                      <a:pt x="120" y="198"/>
                    </a:lnTo>
                    <a:lnTo>
                      <a:pt x="0" y="60"/>
                    </a:lnTo>
                    <a:lnTo>
                      <a:pt x="0" y="0"/>
                    </a:lnTo>
                    <a:lnTo>
                      <a:pt x="120" y="12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3" name="Freeform 165"/>
              <p:cNvSpPr>
                <a:spLocks/>
              </p:cNvSpPr>
              <p:nvPr/>
            </p:nvSpPr>
            <p:spPr bwMode="auto">
              <a:xfrm>
                <a:off x="2698" y="1606"/>
                <a:ext cx="217" cy="25"/>
              </a:xfrm>
              <a:custGeom>
                <a:avLst/>
                <a:gdLst>
                  <a:gd name="T0" fmla="*/ 0 w 783"/>
                  <a:gd name="T1" fmla="*/ 0 h 99"/>
                  <a:gd name="T2" fmla="*/ 0 w 783"/>
                  <a:gd name="T3" fmla="*/ 0 h 99"/>
                  <a:gd name="T4" fmla="*/ 0 w 783"/>
                  <a:gd name="T5" fmla="*/ 0 h 99"/>
                  <a:gd name="T6" fmla="*/ 0 w 783"/>
                  <a:gd name="T7" fmla="*/ 0 h 99"/>
                  <a:gd name="T8" fmla="*/ 0 w 783"/>
                  <a:gd name="T9" fmla="*/ 0 h 99"/>
                  <a:gd name="T10" fmla="*/ 0 60000 65536"/>
                  <a:gd name="T11" fmla="*/ 0 60000 65536"/>
                  <a:gd name="T12" fmla="*/ 0 60000 65536"/>
                  <a:gd name="T13" fmla="*/ 0 60000 65536"/>
                  <a:gd name="T14" fmla="*/ 0 60000 65536"/>
                  <a:gd name="T15" fmla="*/ 0 w 783"/>
                  <a:gd name="T16" fmla="*/ 0 h 99"/>
                  <a:gd name="T17" fmla="*/ 783 w 783"/>
                  <a:gd name="T18" fmla="*/ 99 h 99"/>
                </a:gdLst>
                <a:ahLst/>
                <a:cxnLst>
                  <a:cxn ang="T10">
                    <a:pos x="T0" y="T1"/>
                  </a:cxn>
                  <a:cxn ang="T11">
                    <a:pos x="T2" y="T3"/>
                  </a:cxn>
                  <a:cxn ang="T12">
                    <a:pos x="T4" y="T5"/>
                  </a:cxn>
                  <a:cxn ang="T13">
                    <a:pos x="T6" y="T7"/>
                  </a:cxn>
                  <a:cxn ang="T14">
                    <a:pos x="T8" y="T9"/>
                  </a:cxn>
                </a:cxnLst>
                <a:rect l="T15" t="T16" r="T17" b="T18"/>
                <a:pathLst>
                  <a:path w="783" h="99">
                    <a:moveTo>
                      <a:pt x="783" y="99"/>
                    </a:moveTo>
                    <a:lnTo>
                      <a:pt x="85" y="99"/>
                    </a:lnTo>
                    <a:lnTo>
                      <a:pt x="0" y="0"/>
                    </a:lnTo>
                    <a:lnTo>
                      <a:pt x="690" y="0"/>
                    </a:lnTo>
                    <a:lnTo>
                      <a:pt x="783" y="99"/>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4" name="Freeform 166"/>
              <p:cNvSpPr>
                <a:spLocks/>
              </p:cNvSpPr>
              <p:nvPr/>
            </p:nvSpPr>
            <p:spPr bwMode="auto">
              <a:xfrm>
                <a:off x="2699" y="1606"/>
                <a:ext cx="24" cy="188"/>
              </a:xfrm>
              <a:custGeom>
                <a:avLst/>
                <a:gdLst>
                  <a:gd name="T0" fmla="*/ 0 w 87"/>
                  <a:gd name="T1" fmla="*/ 0 h 753"/>
                  <a:gd name="T2" fmla="*/ 0 w 87"/>
                  <a:gd name="T3" fmla="*/ 0 h 753"/>
                  <a:gd name="T4" fmla="*/ 0 w 87"/>
                  <a:gd name="T5" fmla="*/ 0 h 753"/>
                  <a:gd name="T6" fmla="*/ 0 w 87"/>
                  <a:gd name="T7" fmla="*/ 0 h 753"/>
                  <a:gd name="T8" fmla="*/ 0 w 87"/>
                  <a:gd name="T9" fmla="*/ 0 h 753"/>
                  <a:gd name="T10" fmla="*/ 0 60000 65536"/>
                  <a:gd name="T11" fmla="*/ 0 60000 65536"/>
                  <a:gd name="T12" fmla="*/ 0 60000 65536"/>
                  <a:gd name="T13" fmla="*/ 0 60000 65536"/>
                  <a:gd name="T14" fmla="*/ 0 60000 65536"/>
                  <a:gd name="T15" fmla="*/ 0 w 87"/>
                  <a:gd name="T16" fmla="*/ 0 h 753"/>
                  <a:gd name="T17" fmla="*/ 87 w 87"/>
                  <a:gd name="T18" fmla="*/ 753 h 753"/>
                </a:gdLst>
                <a:ahLst/>
                <a:cxnLst>
                  <a:cxn ang="T10">
                    <a:pos x="T0" y="T1"/>
                  </a:cxn>
                  <a:cxn ang="T11">
                    <a:pos x="T2" y="T3"/>
                  </a:cxn>
                  <a:cxn ang="T12">
                    <a:pos x="T4" y="T5"/>
                  </a:cxn>
                  <a:cxn ang="T13">
                    <a:pos x="T6" y="T7"/>
                  </a:cxn>
                  <a:cxn ang="T14">
                    <a:pos x="T8" y="T9"/>
                  </a:cxn>
                </a:cxnLst>
                <a:rect l="T15" t="T16" r="T17" b="T18"/>
                <a:pathLst>
                  <a:path w="87" h="753">
                    <a:moveTo>
                      <a:pt x="87" y="89"/>
                    </a:moveTo>
                    <a:lnTo>
                      <a:pt x="87" y="753"/>
                    </a:lnTo>
                    <a:lnTo>
                      <a:pt x="0" y="657"/>
                    </a:lnTo>
                    <a:lnTo>
                      <a:pt x="0" y="0"/>
                    </a:lnTo>
                    <a:lnTo>
                      <a:pt x="87" y="8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5" name="Rectangle 167"/>
              <p:cNvSpPr>
                <a:spLocks noChangeArrowheads="1"/>
              </p:cNvSpPr>
              <p:nvPr/>
            </p:nvSpPr>
            <p:spPr bwMode="auto">
              <a:xfrm>
                <a:off x="2720" y="1629"/>
                <a:ext cx="195" cy="165"/>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96" name="Freeform 168"/>
              <p:cNvSpPr>
                <a:spLocks/>
              </p:cNvSpPr>
              <p:nvPr/>
            </p:nvSpPr>
            <p:spPr bwMode="auto">
              <a:xfrm>
                <a:off x="2675" y="1822"/>
                <a:ext cx="39" cy="66"/>
              </a:xfrm>
              <a:custGeom>
                <a:avLst/>
                <a:gdLst>
                  <a:gd name="T0" fmla="*/ 0 w 141"/>
                  <a:gd name="T1" fmla="*/ 0 h 261"/>
                  <a:gd name="T2" fmla="*/ 0 w 141"/>
                  <a:gd name="T3" fmla="*/ 0 h 261"/>
                  <a:gd name="T4" fmla="*/ 0 w 141"/>
                  <a:gd name="T5" fmla="*/ 0 h 261"/>
                  <a:gd name="T6" fmla="*/ 0 w 141"/>
                  <a:gd name="T7" fmla="*/ 0 h 261"/>
                  <a:gd name="T8" fmla="*/ 0 w 141"/>
                  <a:gd name="T9" fmla="*/ 0 h 261"/>
                  <a:gd name="T10" fmla="*/ 0 60000 65536"/>
                  <a:gd name="T11" fmla="*/ 0 60000 65536"/>
                  <a:gd name="T12" fmla="*/ 0 60000 65536"/>
                  <a:gd name="T13" fmla="*/ 0 60000 65536"/>
                  <a:gd name="T14" fmla="*/ 0 60000 65536"/>
                  <a:gd name="T15" fmla="*/ 0 w 141"/>
                  <a:gd name="T16" fmla="*/ 0 h 261"/>
                  <a:gd name="T17" fmla="*/ 141 w 141"/>
                  <a:gd name="T18" fmla="*/ 261 h 261"/>
                </a:gdLst>
                <a:ahLst/>
                <a:cxnLst>
                  <a:cxn ang="T10">
                    <a:pos x="T0" y="T1"/>
                  </a:cxn>
                  <a:cxn ang="T11">
                    <a:pos x="T2" y="T3"/>
                  </a:cxn>
                  <a:cxn ang="T12">
                    <a:pos x="T4" y="T5"/>
                  </a:cxn>
                  <a:cxn ang="T13">
                    <a:pos x="T6" y="T7"/>
                  </a:cxn>
                  <a:cxn ang="T14">
                    <a:pos x="T8" y="T9"/>
                  </a:cxn>
                </a:cxnLst>
                <a:rect l="T15" t="T16" r="T17" b="T18"/>
                <a:pathLst>
                  <a:path w="141" h="261">
                    <a:moveTo>
                      <a:pt x="141" y="210"/>
                    </a:moveTo>
                    <a:lnTo>
                      <a:pt x="141" y="261"/>
                    </a:lnTo>
                    <a:lnTo>
                      <a:pt x="0" y="101"/>
                    </a:lnTo>
                    <a:lnTo>
                      <a:pt x="0" y="0"/>
                    </a:lnTo>
                    <a:lnTo>
                      <a:pt x="141" y="210"/>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7" name="Rectangle 169"/>
              <p:cNvSpPr>
                <a:spLocks noChangeArrowheads="1"/>
              </p:cNvSpPr>
              <p:nvPr/>
            </p:nvSpPr>
            <p:spPr bwMode="auto">
              <a:xfrm>
                <a:off x="2713" y="1874"/>
                <a:ext cx="275" cy="12"/>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98" name="Freeform 170"/>
              <p:cNvSpPr>
                <a:spLocks/>
              </p:cNvSpPr>
              <p:nvPr/>
            </p:nvSpPr>
            <p:spPr bwMode="auto">
              <a:xfrm>
                <a:off x="2742" y="1647"/>
                <a:ext cx="154" cy="125"/>
              </a:xfrm>
              <a:custGeom>
                <a:avLst/>
                <a:gdLst>
                  <a:gd name="T0" fmla="*/ 0 w 555"/>
                  <a:gd name="T1" fmla="*/ 0 h 504"/>
                  <a:gd name="T2" fmla="*/ 0 w 555"/>
                  <a:gd name="T3" fmla="*/ 0 h 504"/>
                  <a:gd name="T4" fmla="*/ 0 w 555"/>
                  <a:gd name="T5" fmla="*/ 0 h 504"/>
                  <a:gd name="T6" fmla="*/ 0 w 555"/>
                  <a:gd name="T7" fmla="*/ 0 h 504"/>
                  <a:gd name="T8" fmla="*/ 0 60000 65536"/>
                  <a:gd name="T9" fmla="*/ 0 60000 65536"/>
                  <a:gd name="T10" fmla="*/ 0 60000 65536"/>
                  <a:gd name="T11" fmla="*/ 0 60000 65536"/>
                  <a:gd name="T12" fmla="*/ 0 w 555"/>
                  <a:gd name="T13" fmla="*/ 0 h 504"/>
                  <a:gd name="T14" fmla="*/ 555 w 555"/>
                  <a:gd name="T15" fmla="*/ 504 h 504"/>
                </a:gdLst>
                <a:ahLst/>
                <a:cxnLst>
                  <a:cxn ang="T8">
                    <a:pos x="T0" y="T1"/>
                  </a:cxn>
                  <a:cxn ang="T9">
                    <a:pos x="T2" y="T3"/>
                  </a:cxn>
                  <a:cxn ang="T10">
                    <a:pos x="T4" y="T5"/>
                  </a:cxn>
                  <a:cxn ang="T11">
                    <a:pos x="T6" y="T7"/>
                  </a:cxn>
                </a:cxnLst>
                <a:rect l="T12" t="T13" r="T14" b="T15"/>
                <a:pathLst>
                  <a:path w="555" h="504">
                    <a:moveTo>
                      <a:pt x="0" y="0"/>
                    </a:moveTo>
                    <a:lnTo>
                      <a:pt x="555" y="504"/>
                    </a:lnTo>
                    <a:lnTo>
                      <a:pt x="0" y="504"/>
                    </a:lnTo>
                    <a:lnTo>
                      <a:pt x="0" y="0"/>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99" name="Freeform 171"/>
              <p:cNvSpPr>
                <a:spLocks/>
              </p:cNvSpPr>
              <p:nvPr/>
            </p:nvSpPr>
            <p:spPr bwMode="auto">
              <a:xfrm>
                <a:off x="2742" y="1646"/>
                <a:ext cx="154" cy="128"/>
              </a:xfrm>
              <a:custGeom>
                <a:avLst/>
                <a:gdLst>
                  <a:gd name="T0" fmla="*/ 0 w 555"/>
                  <a:gd name="T1" fmla="*/ 0 h 514"/>
                  <a:gd name="T2" fmla="*/ 0 w 555"/>
                  <a:gd name="T3" fmla="*/ 0 h 514"/>
                  <a:gd name="T4" fmla="*/ 0 w 555"/>
                  <a:gd name="T5" fmla="*/ 0 h 514"/>
                  <a:gd name="T6" fmla="*/ 0 w 555"/>
                  <a:gd name="T7" fmla="*/ 0 h 514"/>
                  <a:gd name="T8" fmla="*/ 0 60000 65536"/>
                  <a:gd name="T9" fmla="*/ 0 60000 65536"/>
                  <a:gd name="T10" fmla="*/ 0 60000 65536"/>
                  <a:gd name="T11" fmla="*/ 0 60000 65536"/>
                  <a:gd name="T12" fmla="*/ 0 w 555"/>
                  <a:gd name="T13" fmla="*/ 0 h 514"/>
                  <a:gd name="T14" fmla="*/ 555 w 555"/>
                  <a:gd name="T15" fmla="*/ 514 h 514"/>
                </a:gdLst>
                <a:ahLst/>
                <a:cxnLst>
                  <a:cxn ang="T8">
                    <a:pos x="T0" y="T1"/>
                  </a:cxn>
                  <a:cxn ang="T9">
                    <a:pos x="T2" y="T3"/>
                  </a:cxn>
                  <a:cxn ang="T10">
                    <a:pos x="T4" y="T5"/>
                  </a:cxn>
                  <a:cxn ang="T11">
                    <a:pos x="T6" y="T7"/>
                  </a:cxn>
                </a:cxnLst>
                <a:rect l="T12" t="T13" r="T14" b="T15"/>
                <a:pathLst>
                  <a:path w="555" h="514">
                    <a:moveTo>
                      <a:pt x="0" y="0"/>
                    </a:moveTo>
                    <a:lnTo>
                      <a:pt x="555" y="0"/>
                    </a:lnTo>
                    <a:lnTo>
                      <a:pt x="555" y="514"/>
                    </a:lnTo>
                    <a:lnTo>
                      <a:pt x="0" y="0"/>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100" name="Rectangle 172"/>
              <p:cNvSpPr>
                <a:spLocks noChangeArrowheads="1"/>
              </p:cNvSpPr>
              <p:nvPr/>
            </p:nvSpPr>
            <p:spPr bwMode="auto">
              <a:xfrm>
                <a:off x="2749" y="1651"/>
                <a:ext cx="140" cy="115"/>
              </a:xfrm>
              <a:prstGeom prst="rect">
                <a:avLst/>
              </a:prstGeom>
              <a:solidFill>
                <a:srgbClr val="FF0066"/>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101" name="Freeform 173"/>
              <p:cNvSpPr>
                <a:spLocks/>
              </p:cNvSpPr>
              <p:nvPr/>
            </p:nvSpPr>
            <p:spPr bwMode="auto">
              <a:xfrm>
                <a:off x="2674" y="1824"/>
                <a:ext cx="313" cy="52"/>
              </a:xfrm>
              <a:custGeom>
                <a:avLst/>
                <a:gdLst>
                  <a:gd name="T0" fmla="*/ 0 w 1128"/>
                  <a:gd name="T1" fmla="*/ 0 h 208"/>
                  <a:gd name="T2" fmla="*/ 0 w 1128"/>
                  <a:gd name="T3" fmla="*/ 0 h 208"/>
                  <a:gd name="T4" fmla="*/ 0 w 1128"/>
                  <a:gd name="T5" fmla="*/ 0 h 208"/>
                  <a:gd name="T6" fmla="*/ 0 w 1128"/>
                  <a:gd name="T7" fmla="*/ 0 h 208"/>
                  <a:gd name="T8" fmla="*/ 0 w 1128"/>
                  <a:gd name="T9" fmla="*/ 0 h 208"/>
                  <a:gd name="T10" fmla="*/ 0 60000 65536"/>
                  <a:gd name="T11" fmla="*/ 0 60000 65536"/>
                  <a:gd name="T12" fmla="*/ 0 60000 65536"/>
                  <a:gd name="T13" fmla="*/ 0 60000 65536"/>
                  <a:gd name="T14" fmla="*/ 0 60000 65536"/>
                  <a:gd name="T15" fmla="*/ 0 w 1128"/>
                  <a:gd name="T16" fmla="*/ 0 h 208"/>
                  <a:gd name="T17" fmla="*/ 1128 w 1128"/>
                  <a:gd name="T18" fmla="*/ 208 h 208"/>
                </a:gdLst>
                <a:ahLst/>
                <a:cxnLst>
                  <a:cxn ang="T10">
                    <a:pos x="T0" y="T1"/>
                  </a:cxn>
                  <a:cxn ang="T11">
                    <a:pos x="T2" y="T3"/>
                  </a:cxn>
                  <a:cxn ang="T12">
                    <a:pos x="T4" y="T5"/>
                  </a:cxn>
                  <a:cxn ang="T13">
                    <a:pos x="T6" y="T7"/>
                  </a:cxn>
                  <a:cxn ang="T14">
                    <a:pos x="T8" y="T9"/>
                  </a:cxn>
                </a:cxnLst>
                <a:rect l="T15" t="T16" r="T17" b="T18"/>
                <a:pathLst>
                  <a:path w="1128" h="208">
                    <a:moveTo>
                      <a:pt x="1128" y="208"/>
                    </a:moveTo>
                    <a:lnTo>
                      <a:pt x="135" y="208"/>
                    </a:lnTo>
                    <a:lnTo>
                      <a:pt x="0" y="0"/>
                    </a:lnTo>
                    <a:lnTo>
                      <a:pt x="991" y="0"/>
                    </a:lnTo>
                    <a:lnTo>
                      <a:pt x="1128" y="208"/>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102" name="Line 174"/>
              <p:cNvSpPr>
                <a:spLocks noChangeShapeType="1"/>
              </p:cNvSpPr>
              <p:nvPr/>
            </p:nvSpPr>
            <p:spPr bwMode="auto">
              <a:xfrm>
                <a:off x="2698" y="1608"/>
                <a:ext cx="1" cy="162"/>
              </a:xfrm>
              <a:prstGeom prst="line">
                <a:avLst/>
              </a:prstGeom>
              <a:no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pic>
            <p:nvPicPr>
              <p:cNvPr id="103" name="Picture 175" descr="프로그램 copy"/>
              <p:cNvPicPr preferRelativeResize="0">
                <a:picLocks noChangeArrowheads="1"/>
              </p:cNvPicPr>
              <p:nvPr/>
            </p:nvPicPr>
            <p:blipFill>
              <a:blip r:embed="rId4" cstate="print"/>
              <a:srcRect/>
              <a:stretch>
                <a:fillRect/>
              </a:stretch>
            </p:blipFill>
            <p:spPr bwMode="auto">
              <a:xfrm>
                <a:off x="2748" y="1644"/>
                <a:ext cx="147" cy="131"/>
              </a:xfrm>
              <a:prstGeom prst="rect">
                <a:avLst/>
              </a:prstGeom>
              <a:noFill/>
              <a:ln w="9525">
                <a:noFill/>
                <a:miter lim="800000"/>
                <a:headEnd/>
                <a:tailEnd/>
              </a:ln>
            </p:spPr>
          </p:pic>
        </p:grpSp>
      </p:grpSp>
      <p:grpSp>
        <p:nvGrpSpPr>
          <p:cNvPr id="23" name="Group 176"/>
          <p:cNvGrpSpPr>
            <a:grpSpLocks/>
          </p:cNvGrpSpPr>
          <p:nvPr/>
        </p:nvGrpSpPr>
        <p:grpSpPr bwMode="auto">
          <a:xfrm>
            <a:off x="4560739" y="2057571"/>
            <a:ext cx="1066806" cy="733335"/>
            <a:chOff x="2634" y="1606"/>
            <a:chExt cx="480" cy="330"/>
          </a:xfrm>
        </p:grpSpPr>
        <p:sp>
          <p:nvSpPr>
            <p:cNvPr id="70" name="Text Box 177"/>
            <p:cNvSpPr txBox="1">
              <a:spLocks noChangeArrowheads="1"/>
            </p:cNvSpPr>
            <p:nvPr/>
          </p:nvSpPr>
          <p:spPr bwMode="auto">
            <a:xfrm>
              <a:off x="2634" y="1839"/>
              <a:ext cx="480" cy="97"/>
            </a:xfrm>
            <a:prstGeom prst="rect">
              <a:avLst/>
            </a:prstGeom>
            <a:noFill/>
            <a:ln w="25400">
              <a:noFill/>
              <a:miter lim="800000"/>
              <a:headEnd/>
              <a:tailEnd/>
            </a:ln>
          </p:spPr>
          <p:txBody>
            <a:bodyPr>
              <a:spAutoFit/>
            </a:bodyPr>
            <a:lstStyle/>
            <a:p>
              <a:pPr>
                <a:spcBef>
                  <a:spcPct val="50000"/>
                </a:spcBef>
              </a:pPr>
              <a:endParaRPr lang="ko-KR" altLang="ko-KR" sz="800" b="1">
                <a:solidFill>
                  <a:schemeClr val="bg1"/>
                </a:solidFill>
                <a:latin typeface="Arial Unicode MS" pitchFamily="50" charset="-127"/>
                <a:ea typeface="Arial Unicode MS" pitchFamily="50" charset="-127"/>
                <a:cs typeface="Arial Unicode MS" pitchFamily="50" charset="-127"/>
              </a:endParaRPr>
            </a:p>
          </p:txBody>
        </p:sp>
        <p:sp>
          <p:nvSpPr>
            <p:cNvPr id="71" name="Freeform 178"/>
            <p:cNvSpPr>
              <a:spLocks/>
            </p:cNvSpPr>
            <p:nvPr/>
          </p:nvSpPr>
          <p:spPr bwMode="auto">
            <a:xfrm>
              <a:off x="2675" y="1624"/>
              <a:ext cx="37" cy="155"/>
            </a:xfrm>
            <a:custGeom>
              <a:avLst/>
              <a:gdLst>
                <a:gd name="T0" fmla="*/ 0 w 129"/>
                <a:gd name="T1" fmla="*/ 0 h 623"/>
                <a:gd name="T2" fmla="*/ 0 w 129"/>
                <a:gd name="T3" fmla="*/ 0 h 623"/>
                <a:gd name="T4" fmla="*/ 0 w 129"/>
                <a:gd name="T5" fmla="*/ 0 h 623"/>
                <a:gd name="T6" fmla="*/ 0 w 129"/>
                <a:gd name="T7" fmla="*/ 0 h 623"/>
                <a:gd name="T8" fmla="*/ 0 w 129"/>
                <a:gd name="T9" fmla="*/ 0 h 623"/>
                <a:gd name="T10" fmla="*/ 0 60000 65536"/>
                <a:gd name="T11" fmla="*/ 0 60000 65536"/>
                <a:gd name="T12" fmla="*/ 0 60000 65536"/>
                <a:gd name="T13" fmla="*/ 0 60000 65536"/>
                <a:gd name="T14" fmla="*/ 0 60000 65536"/>
                <a:gd name="T15" fmla="*/ 0 w 129"/>
                <a:gd name="T16" fmla="*/ 0 h 623"/>
                <a:gd name="T17" fmla="*/ 129 w 129"/>
                <a:gd name="T18" fmla="*/ 623 h 623"/>
              </a:gdLst>
              <a:ahLst/>
              <a:cxnLst>
                <a:cxn ang="T10">
                  <a:pos x="T0" y="T1"/>
                </a:cxn>
                <a:cxn ang="T11">
                  <a:pos x="T2" y="T3"/>
                </a:cxn>
                <a:cxn ang="T12">
                  <a:pos x="T4" y="T5"/>
                </a:cxn>
                <a:cxn ang="T13">
                  <a:pos x="T6" y="T7"/>
                </a:cxn>
                <a:cxn ang="T14">
                  <a:pos x="T8" y="T9"/>
                </a:cxn>
              </a:cxnLst>
              <a:rect l="T15" t="T16" r="T17" b="T18"/>
              <a:pathLst>
                <a:path w="129" h="623">
                  <a:moveTo>
                    <a:pt x="121" y="29"/>
                  </a:moveTo>
                  <a:lnTo>
                    <a:pt x="129" y="623"/>
                  </a:lnTo>
                  <a:lnTo>
                    <a:pt x="0" y="395"/>
                  </a:lnTo>
                  <a:lnTo>
                    <a:pt x="0" y="0"/>
                  </a:lnTo>
                  <a:lnTo>
                    <a:pt x="121" y="2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2" name="Freeform 179"/>
            <p:cNvSpPr>
              <a:spLocks/>
            </p:cNvSpPr>
            <p:nvPr/>
          </p:nvSpPr>
          <p:spPr bwMode="auto">
            <a:xfrm>
              <a:off x="2674" y="1624"/>
              <a:ext cx="171" cy="10"/>
            </a:xfrm>
            <a:custGeom>
              <a:avLst/>
              <a:gdLst>
                <a:gd name="T0" fmla="*/ 0 w 614"/>
                <a:gd name="T1" fmla="*/ 0 h 40"/>
                <a:gd name="T2" fmla="*/ 0 w 614"/>
                <a:gd name="T3" fmla="*/ 0 h 40"/>
                <a:gd name="T4" fmla="*/ 0 w 614"/>
                <a:gd name="T5" fmla="*/ 0 h 40"/>
                <a:gd name="T6" fmla="*/ 0 w 614"/>
                <a:gd name="T7" fmla="*/ 0 h 40"/>
                <a:gd name="T8" fmla="*/ 0 w 614"/>
                <a:gd name="T9" fmla="*/ 0 h 40"/>
                <a:gd name="T10" fmla="*/ 0 60000 65536"/>
                <a:gd name="T11" fmla="*/ 0 60000 65536"/>
                <a:gd name="T12" fmla="*/ 0 60000 65536"/>
                <a:gd name="T13" fmla="*/ 0 60000 65536"/>
                <a:gd name="T14" fmla="*/ 0 60000 65536"/>
                <a:gd name="T15" fmla="*/ 0 w 614"/>
                <a:gd name="T16" fmla="*/ 0 h 40"/>
                <a:gd name="T17" fmla="*/ 614 w 614"/>
                <a:gd name="T18" fmla="*/ 40 h 40"/>
              </a:gdLst>
              <a:ahLst/>
              <a:cxnLst>
                <a:cxn ang="T10">
                  <a:pos x="T0" y="T1"/>
                </a:cxn>
                <a:cxn ang="T11">
                  <a:pos x="T2" y="T3"/>
                </a:cxn>
                <a:cxn ang="T12">
                  <a:pos x="T4" y="T5"/>
                </a:cxn>
                <a:cxn ang="T13">
                  <a:pos x="T6" y="T7"/>
                </a:cxn>
                <a:cxn ang="T14">
                  <a:pos x="T8" y="T9"/>
                </a:cxn>
              </a:cxnLst>
              <a:rect l="T15" t="T16" r="T17" b="T18"/>
              <a:pathLst>
                <a:path w="614" h="40">
                  <a:moveTo>
                    <a:pt x="614" y="40"/>
                  </a:moveTo>
                  <a:lnTo>
                    <a:pt x="126" y="40"/>
                  </a:lnTo>
                  <a:lnTo>
                    <a:pt x="0" y="0"/>
                  </a:lnTo>
                  <a:lnTo>
                    <a:pt x="480" y="0"/>
                  </a:lnTo>
                  <a:lnTo>
                    <a:pt x="614" y="40"/>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3" name="Rectangle 180"/>
            <p:cNvSpPr>
              <a:spLocks noChangeArrowheads="1"/>
            </p:cNvSpPr>
            <p:nvPr/>
          </p:nvSpPr>
          <p:spPr bwMode="auto">
            <a:xfrm>
              <a:off x="2729" y="1811"/>
              <a:ext cx="164" cy="15"/>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74" name="Freeform 181"/>
            <p:cNvSpPr>
              <a:spLocks/>
            </p:cNvSpPr>
            <p:nvPr/>
          </p:nvSpPr>
          <p:spPr bwMode="auto">
            <a:xfrm>
              <a:off x="2700" y="1781"/>
              <a:ext cx="189" cy="33"/>
            </a:xfrm>
            <a:custGeom>
              <a:avLst/>
              <a:gdLst>
                <a:gd name="T0" fmla="*/ 0 w 681"/>
                <a:gd name="T1" fmla="*/ 0 h 129"/>
                <a:gd name="T2" fmla="*/ 0 w 681"/>
                <a:gd name="T3" fmla="*/ 0 h 129"/>
                <a:gd name="T4" fmla="*/ 0 w 681"/>
                <a:gd name="T5" fmla="*/ 0 h 129"/>
                <a:gd name="T6" fmla="*/ 0 w 681"/>
                <a:gd name="T7" fmla="*/ 0 h 129"/>
                <a:gd name="T8" fmla="*/ 0 w 681"/>
                <a:gd name="T9" fmla="*/ 0 h 129"/>
                <a:gd name="T10" fmla="*/ 0 60000 65536"/>
                <a:gd name="T11" fmla="*/ 0 60000 65536"/>
                <a:gd name="T12" fmla="*/ 0 60000 65536"/>
                <a:gd name="T13" fmla="*/ 0 60000 65536"/>
                <a:gd name="T14" fmla="*/ 0 60000 65536"/>
                <a:gd name="T15" fmla="*/ 0 w 681"/>
                <a:gd name="T16" fmla="*/ 0 h 129"/>
                <a:gd name="T17" fmla="*/ 681 w 681"/>
                <a:gd name="T18" fmla="*/ 129 h 129"/>
              </a:gdLst>
              <a:ahLst/>
              <a:cxnLst>
                <a:cxn ang="T10">
                  <a:pos x="T0" y="T1"/>
                </a:cxn>
                <a:cxn ang="T11">
                  <a:pos x="T2" y="T3"/>
                </a:cxn>
                <a:cxn ang="T12">
                  <a:pos x="T4" y="T5"/>
                </a:cxn>
                <a:cxn ang="T13">
                  <a:pos x="T6" y="T7"/>
                </a:cxn>
                <a:cxn ang="T14">
                  <a:pos x="T8" y="T9"/>
                </a:cxn>
              </a:cxnLst>
              <a:rect l="T15" t="T16" r="T17" b="T18"/>
              <a:pathLst>
                <a:path w="681" h="129">
                  <a:moveTo>
                    <a:pt x="681" y="129"/>
                  </a:moveTo>
                  <a:lnTo>
                    <a:pt x="117" y="129"/>
                  </a:lnTo>
                  <a:lnTo>
                    <a:pt x="0" y="0"/>
                  </a:lnTo>
                  <a:lnTo>
                    <a:pt x="563" y="0"/>
                  </a:lnTo>
                  <a:lnTo>
                    <a:pt x="681" y="129"/>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5" name="Freeform 182"/>
            <p:cNvSpPr>
              <a:spLocks/>
            </p:cNvSpPr>
            <p:nvPr/>
          </p:nvSpPr>
          <p:spPr bwMode="auto">
            <a:xfrm>
              <a:off x="2701" y="1780"/>
              <a:ext cx="33" cy="49"/>
            </a:xfrm>
            <a:custGeom>
              <a:avLst/>
              <a:gdLst>
                <a:gd name="T0" fmla="*/ 0 w 120"/>
                <a:gd name="T1" fmla="*/ 0 h 198"/>
                <a:gd name="T2" fmla="*/ 0 w 120"/>
                <a:gd name="T3" fmla="*/ 0 h 198"/>
                <a:gd name="T4" fmla="*/ 0 w 120"/>
                <a:gd name="T5" fmla="*/ 0 h 198"/>
                <a:gd name="T6" fmla="*/ 0 w 120"/>
                <a:gd name="T7" fmla="*/ 0 h 198"/>
                <a:gd name="T8" fmla="*/ 0 w 120"/>
                <a:gd name="T9" fmla="*/ 0 h 198"/>
                <a:gd name="T10" fmla="*/ 0 60000 65536"/>
                <a:gd name="T11" fmla="*/ 0 60000 65536"/>
                <a:gd name="T12" fmla="*/ 0 60000 65536"/>
                <a:gd name="T13" fmla="*/ 0 60000 65536"/>
                <a:gd name="T14" fmla="*/ 0 60000 65536"/>
                <a:gd name="T15" fmla="*/ 0 w 120"/>
                <a:gd name="T16" fmla="*/ 0 h 198"/>
                <a:gd name="T17" fmla="*/ 120 w 120"/>
                <a:gd name="T18" fmla="*/ 198 h 198"/>
              </a:gdLst>
              <a:ahLst/>
              <a:cxnLst>
                <a:cxn ang="T10">
                  <a:pos x="T0" y="T1"/>
                </a:cxn>
                <a:cxn ang="T11">
                  <a:pos x="T2" y="T3"/>
                </a:cxn>
                <a:cxn ang="T12">
                  <a:pos x="T4" y="T5"/>
                </a:cxn>
                <a:cxn ang="T13">
                  <a:pos x="T6" y="T7"/>
                </a:cxn>
                <a:cxn ang="T14">
                  <a:pos x="T8" y="T9"/>
                </a:cxn>
              </a:cxnLst>
              <a:rect l="T15" t="T16" r="T17" b="T18"/>
              <a:pathLst>
                <a:path w="120" h="198">
                  <a:moveTo>
                    <a:pt x="120" y="129"/>
                  </a:moveTo>
                  <a:lnTo>
                    <a:pt x="120" y="198"/>
                  </a:lnTo>
                  <a:lnTo>
                    <a:pt x="0" y="60"/>
                  </a:lnTo>
                  <a:lnTo>
                    <a:pt x="0" y="0"/>
                  </a:lnTo>
                  <a:lnTo>
                    <a:pt x="120" y="12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6" name="Freeform 183"/>
            <p:cNvSpPr>
              <a:spLocks/>
            </p:cNvSpPr>
            <p:nvPr/>
          </p:nvSpPr>
          <p:spPr bwMode="auto">
            <a:xfrm>
              <a:off x="2698" y="1606"/>
              <a:ext cx="217" cy="25"/>
            </a:xfrm>
            <a:custGeom>
              <a:avLst/>
              <a:gdLst>
                <a:gd name="T0" fmla="*/ 0 w 783"/>
                <a:gd name="T1" fmla="*/ 0 h 99"/>
                <a:gd name="T2" fmla="*/ 0 w 783"/>
                <a:gd name="T3" fmla="*/ 0 h 99"/>
                <a:gd name="T4" fmla="*/ 0 w 783"/>
                <a:gd name="T5" fmla="*/ 0 h 99"/>
                <a:gd name="T6" fmla="*/ 0 w 783"/>
                <a:gd name="T7" fmla="*/ 0 h 99"/>
                <a:gd name="T8" fmla="*/ 0 w 783"/>
                <a:gd name="T9" fmla="*/ 0 h 99"/>
                <a:gd name="T10" fmla="*/ 0 60000 65536"/>
                <a:gd name="T11" fmla="*/ 0 60000 65536"/>
                <a:gd name="T12" fmla="*/ 0 60000 65536"/>
                <a:gd name="T13" fmla="*/ 0 60000 65536"/>
                <a:gd name="T14" fmla="*/ 0 60000 65536"/>
                <a:gd name="T15" fmla="*/ 0 w 783"/>
                <a:gd name="T16" fmla="*/ 0 h 99"/>
                <a:gd name="T17" fmla="*/ 783 w 783"/>
                <a:gd name="T18" fmla="*/ 99 h 99"/>
              </a:gdLst>
              <a:ahLst/>
              <a:cxnLst>
                <a:cxn ang="T10">
                  <a:pos x="T0" y="T1"/>
                </a:cxn>
                <a:cxn ang="T11">
                  <a:pos x="T2" y="T3"/>
                </a:cxn>
                <a:cxn ang="T12">
                  <a:pos x="T4" y="T5"/>
                </a:cxn>
                <a:cxn ang="T13">
                  <a:pos x="T6" y="T7"/>
                </a:cxn>
                <a:cxn ang="T14">
                  <a:pos x="T8" y="T9"/>
                </a:cxn>
              </a:cxnLst>
              <a:rect l="T15" t="T16" r="T17" b="T18"/>
              <a:pathLst>
                <a:path w="783" h="99">
                  <a:moveTo>
                    <a:pt x="783" y="99"/>
                  </a:moveTo>
                  <a:lnTo>
                    <a:pt x="85" y="99"/>
                  </a:lnTo>
                  <a:lnTo>
                    <a:pt x="0" y="0"/>
                  </a:lnTo>
                  <a:lnTo>
                    <a:pt x="690" y="0"/>
                  </a:lnTo>
                  <a:lnTo>
                    <a:pt x="783" y="99"/>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7" name="Freeform 184"/>
            <p:cNvSpPr>
              <a:spLocks/>
            </p:cNvSpPr>
            <p:nvPr/>
          </p:nvSpPr>
          <p:spPr bwMode="auto">
            <a:xfrm>
              <a:off x="2699" y="1606"/>
              <a:ext cx="24" cy="188"/>
            </a:xfrm>
            <a:custGeom>
              <a:avLst/>
              <a:gdLst>
                <a:gd name="T0" fmla="*/ 0 w 87"/>
                <a:gd name="T1" fmla="*/ 0 h 753"/>
                <a:gd name="T2" fmla="*/ 0 w 87"/>
                <a:gd name="T3" fmla="*/ 0 h 753"/>
                <a:gd name="T4" fmla="*/ 0 w 87"/>
                <a:gd name="T5" fmla="*/ 0 h 753"/>
                <a:gd name="T6" fmla="*/ 0 w 87"/>
                <a:gd name="T7" fmla="*/ 0 h 753"/>
                <a:gd name="T8" fmla="*/ 0 w 87"/>
                <a:gd name="T9" fmla="*/ 0 h 753"/>
                <a:gd name="T10" fmla="*/ 0 60000 65536"/>
                <a:gd name="T11" fmla="*/ 0 60000 65536"/>
                <a:gd name="T12" fmla="*/ 0 60000 65536"/>
                <a:gd name="T13" fmla="*/ 0 60000 65536"/>
                <a:gd name="T14" fmla="*/ 0 60000 65536"/>
                <a:gd name="T15" fmla="*/ 0 w 87"/>
                <a:gd name="T16" fmla="*/ 0 h 753"/>
                <a:gd name="T17" fmla="*/ 87 w 87"/>
                <a:gd name="T18" fmla="*/ 753 h 753"/>
              </a:gdLst>
              <a:ahLst/>
              <a:cxnLst>
                <a:cxn ang="T10">
                  <a:pos x="T0" y="T1"/>
                </a:cxn>
                <a:cxn ang="T11">
                  <a:pos x="T2" y="T3"/>
                </a:cxn>
                <a:cxn ang="T12">
                  <a:pos x="T4" y="T5"/>
                </a:cxn>
                <a:cxn ang="T13">
                  <a:pos x="T6" y="T7"/>
                </a:cxn>
                <a:cxn ang="T14">
                  <a:pos x="T8" y="T9"/>
                </a:cxn>
              </a:cxnLst>
              <a:rect l="T15" t="T16" r="T17" b="T18"/>
              <a:pathLst>
                <a:path w="87" h="753">
                  <a:moveTo>
                    <a:pt x="87" y="89"/>
                  </a:moveTo>
                  <a:lnTo>
                    <a:pt x="87" y="753"/>
                  </a:lnTo>
                  <a:lnTo>
                    <a:pt x="0" y="657"/>
                  </a:lnTo>
                  <a:lnTo>
                    <a:pt x="0" y="0"/>
                  </a:lnTo>
                  <a:lnTo>
                    <a:pt x="87" y="89"/>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78" name="Rectangle 185"/>
            <p:cNvSpPr>
              <a:spLocks noChangeArrowheads="1"/>
            </p:cNvSpPr>
            <p:nvPr/>
          </p:nvSpPr>
          <p:spPr bwMode="auto">
            <a:xfrm>
              <a:off x="2720" y="1629"/>
              <a:ext cx="195" cy="165"/>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79" name="Freeform 186"/>
            <p:cNvSpPr>
              <a:spLocks/>
            </p:cNvSpPr>
            <p:nvPr/>
          </p:nvSpPr>
          <p:spPr bwMode="auto">
            <a:xfrm>
              <a:off x="2675" y="1822"/>
              <a:ext cx="39" cy="66"/>
            </a:xfrm>
            <a:custGeom>
              <a:avLst/>
              <a:gdLst>
                <a:gd name="T0" fmla="*/ 0 w 141"/>
                <a:gd name="T1" fmla="*/ 0 h 261"/>
                <a:gd name="T2" fmla="*/ 0 w 141"/>
                <a:gd name="T3" fmla="*/ 0 h 261"/>
                <a:gd name="T4" fmla="*/ 0 w 141"/>
                <a:gd name="T5" fmla="*/ 0 h 261"/>
                <a:gd name="T6" fmla="*/ 0 w 141"/>
                <a:gd name="T7" fmla="*/ 0 h 261"/>
                <a:gd name="T8" fmla="*/ 0 w 141"/>
                <a:gd name="T9" fmla="*/ 0 h 261"/>
                <a:gd name="T10" fmla="*/ 0 60000 65536"/>
                <a:gd name="T11" fmla="*/ 0 60000 65536"/>
                <a:gd name="T12" fmla="*/ 0 60000 65536"/>
                <a:gd name="T13" fmla="*/ 0 60000 65536"/>
                <a:gd name="T14" fmla="*/ 0 60000 65536"/>
                <a:gd name="T15" fmla="*/ 0 w 141"/>
                <a:gd name="T16" fmla="*/ 0 h 261"/>
                <a:gd name="T17" fmla="*/ 141 w 141"/>
                <a:gd name="T18" fmla="*/ 261 h 261"/>
              </a:gdLst>
              <a:ahLst/>
              <a:cxnLst>
                <a:cxn ang="T10">
                  <a:pos x="T0" y="T1"/>
                </a:cxn>
                <a:cxn ang="T11">
                  <a:pos x="T2" y="T3"/>
                </a:cxn>
                <a:cxn ang="T12">
                  <a:pos x="T4" y="T5"/>
                </a:cxn>
                <a:cxn ang="T13">
                  <a:pos x="T6" y="T7"/>
                </a:cxn>
                <a:cxn ang="T14">
                  <a:pos x="T8" y="T9"/>
                </a:cxn>
              </a:cxnLst>
              <a:rect l="T15" t="T16" r="T17" b="T18"/>
              <a:pathLst>
                <a:path w="141" h="261">
                  <a:moveTo>
                    <a:pt x="141" y="210"/>
                  </a:moveTo>
                  <a:lnTo>
                    <a:pt x="141" y="261"/>
                  </a:lnTo>
                  <a:lnTo>
                    <a:pt x="0" y="101"/>
                  </a:lnTo>
                  <a:lnTo>
                    <a:pt x="0" y="0"/>
                  </a:lnTo>
                  <a:lnTo>
                    <a:pt x="141" y="210"/>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80" name="Rectangle 187"/>
            <p:cNvSpPr>
              <a:spLocks noChangeArrowheads="1"/>
            </p:cNvSpPr>
            <p:nvPr/>
          </p:nvSpPr>
          <p:spPr bwMode="auto">
            <a:xfrm>
              <a:off x="2713" y="1874"/>
              <a:ext cx="275" cy="12"/>
            </a:xfrm>
            <a:prstGeom prst="rect">
              <a:avLst/>
            </a:prstGeom>
            <a:solidFill>
              <a:srgbClr val="BCB7A4"/>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81" name="Freeform 188"/>
            <p:cNvSpPr>
              <a:spLocks/>
            </p:cNvSpPr>
            <p:nvPr/>
          </p:nvSpPr>
          <p:spPr bwMode="auto">
            <a:xfrm>
              <a:off x="2742" y="1647"/>
              <a:ext cx="154" cy="125"/>
            </a:xfrm>
            <a:custGeom>
              <a:avLst/>
              <a:gdLst>
                <a:gd name="T0" fmla="*/ 0 w 555"/>
                <a:gd name="T1" fmla="*/ 0 h 504"/>
                <a:gd name="T2" fmla="*/ 0 w 555"/>
                <a:gd name="T3" fmla="*/ 0 h 504"/>
                <a:gd name="T4" fmla="*/ 0 w 555"/>
                <a:gd name="T5" fmla="*/ 0 h 504"/>
                <a:gd name="T6" fmla="*/ 0 w 555"/>
                <a:gd name="T7" fmla="*/ 0 h 504"/>
                <a:gd name="T8" fmla="*/ 0 60000 65536"/>
                <a:gd name="T9" fmla="*/ 0 60000 65536"/>
                <a:gd name="T10" fmla="*/ 0 60000 65536"/>
                <a:gd name="T11" fmla="*/ 0 60000 65536"/>
                <a:gd name="T12" fmla="*/ 0 w 555"/>
                <a:gd name="T13" fmla="*/ 0 h 504"/>
                <a:gd name="T14" fmla="*/ 555 w 555"/>
                <a:gd name="T15" fmla="*/ 504 h 504"/>
              </a:gdLst>
              <a:ahLst/>
              <a:cxnLst>
                <a:cxn ang="T8">
                  <a:pos x="T0" y="T1"/>
                </a:cxn>
                <a:cxn ang="T9">
                  <a:pos x="T2" y="T3"/>
                </a:cxn>
                <a:cxn ang="T10">
                  <a:pos x="T4" y="T5"/>
                </a:cxn>
                <a:cxn ang="T11">
                  <a:pos x="T6" y="T7"/>
                </a:cxn>
              </a:cxnLst>
              <a:rect l="T12" t="T13" r="T14" b="T15"/>
              <a:pathLst>
                <a:path w="555" h="504">
                  <a:moveTo>
                    <a:pt x="0" y="0"/>
                  </a:moveTo>
                  <a:lnTo>
                    <a:pt x="555" y="504"/>
                  </a:lnTo>
                  <a:lnTo>
                    <a:pt x="0" y="504"/>
                  </a:lnTo>
                  <a:lnTo>
                    <a:pt x="0" y="0"/>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82" name="Freeform 189"/>
            <p:cNvSpPr>
              <a:spLocks/>
            </p:cNvSpPr>
            <p:nvPr/>
          </p:nvSpPr>
          <p:spPr bwMode="auto">
            <a:xfrm>
              <a:off x="2742" y="1646"/>
              <a:ext cx="154" cy="128"/>
            </a:xfrm>
            <a:custGeom>
              <a:avLst/>
              <a:gdLst>
                <a:gd name="T0" fmla="*/ 0 w 555"/>
                <a:gd name="T1" fmla="*/ 0 h 514"/>
                <a:gd name="T2" fmla="*/ 0 w 555"/>
                <a:gd name="T3" fmla="*/ 0 h 514"/>
                <a:gd name="T4" fmla="*/ 0 w 555"/>
                <a:gd name="T5" fmla="*/ 0 h 514"/>
                <a:gd name="T6" fmla="*/ 0 w 555"/>
                <a:gd name="T7" fmla="*/ 0 h 514"/>
                <a:gd name="T8" fmla="*/ 0 60000 65536"/>
                <a:gd name="T9" fmla="*/ 0 60000 65536"/>
                <a:gd name="T10" fmla="*/ 0 60000 65536"/>
                <a:gd name="T11" fmla="*/ 0 60000 65536"/>
                <a:gd name="T12" fmla="*/ 0 w 555"/>
                <a:gd name="T13" fmla="*/ 0 h 514"/>
                <a:gd name="T14" fmla="*/ 555 w 555"/>
                <a:gd name="T15" fmla="*/ 514 h 514"/>
              </a:gdLst>
              <a:ahLst/>
              <a:cxnLst>
                <a:cxn ang="T8">
                  <a:pos x="T0" y="T1"/>
                </a:cxn>
                <a:cxn ang="T9">
                  <a:pos x="T2" y="T3"/>
                </a:cxn>
                <a:cxn ang="T10">
                  <a:pos x="T4" y="T5"/>
                </a:cxn>
                <a:cxn ang="T11">
                  <a:pos x="T6" y="T7"/>
                </a:cxn>
              </a:cxnLst>
              <a:rect l="T12" t="T13" r="T14" b="T15"/>
              <a:pathLst>
                <a:path w="555" h="514">
                  <a:moveTo>
                    <a:pt x="0" y="0"/>
                  </a:moveTo>
                  <a:lnTo>
                    <a:pt x="555" y="0"/>
                  </a:lnTo>
                  <a:lnTo>
                    <a:pt x="555" y="514"/>
                  </a:lnTo>
                  <a:lnTo>
                    <a:pt x="0" y="0"/>
                  </a:lnTo>
                  <a:close/>
                </a:path>
              </a:pathLst>
            </a:custGeom>
            <a:solidFill>
              <a:srgbClr val="716759"/>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83" name="Rectangle 190"/>
            <p:cNvSpPr>
              <a:spLocks noChangeArrowheads="1"/>
            </p:cNvSpPr>
            <p:nvPr/>
          </p:nvSpPr>
          <p:spPr bwMode="auto">
            <a:xfrm>
              <a:off x="2749" y="1651"/>
              <a:ext cx="140" cy="115"/>
            </a:xfrm>
            <a:prstGeom prst="rect">
              <a:avLst/>
            </a:prstGeom>
            <a:solidFill>
              <a:srgbClr val="FF0066"/>
            </a:solidFill>
            <a:ln w="25400">
              <a:noFill/>
              <a:miter lim="800000"/>
              <a:headEnd/>
              <a:tailEnd/>
            </a:ln>
          </p:spPr>
          <p:txBody>
            <a:bodyPr/>
            <a:lstStyle/>
            <a:p>
              <a:pPr latinLnBrk="0"/>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sp>
          <p:nvSpPr>
            <p:cNvPr id="84" name="Freeform 191"/>
            <p:cNvSpPr>
              <a:spLocks/>
            </p:cNvSpPr>
            <p:nvPr/>
          </p:nvSpPr>
          <p:spPr bwMode="auto">
            <a:xfrm>
              <a:off x="2674" y="1824"/>
              <a:ext cx="313" cy="52"/>
            </a:xfrm>
            <a:custGeom>
              <a:avLst/>
              <a:gdLst>
                <a:gd name="T0" fmla="*/ 0 w 1128"/>
                <a:gd name="T1" fmla="*/ 0 h 208"/>
                <a:gd name="T2" fmla="*/ 0 w 1128"/>
                <a:gd name="T3" fmla="*/ 0 h 208"/>
                <a:gd name="T4" fmla="*/ 0 w 1128"/>
                <a:gd name="T5" fmla="*/ 0 h 208"/>
                <a:gd name="T6" fmla="*/ 0 w 1128"/>
                <a:gd name="T7" fmla="*/ 0 h 208"/>
                <a:gd name="T8" fmla="*/ 0 w 1128"/>
                <a:gd name="T9" fmla="*/ 0 h 208"/>
                <a:gd name="T10" fmla="*/ 0 60000 65536"/>
                <a:gd name="T11" fmla="*/ 0 60000 65536"/>
                <a:gd name="T12" fmla="*/ 0 60000 65536"/>
                <a:gd name="T13" fmla="*/ 0 60000 65536"/>
                <a:gd name="T14" fmla="*/ 0 60000 65536"/>
                <a:gd name="T15" fmla="*/ 0 w 1128"/>
                <a:gd name="T16" fmla="*/ 0 h 208"/>
                <a:gd name="T17" fmla="*/ 1128 w 1128"/>
                <a:gd name="T18" fmla="*/ 208 h 208"/>
              </a:gdLst>
              <a:ahLst/>
              <a:cxnLst>
                <a:cxn ang="T10">
                  <a:pos x="T0" y="T1"/>
                </a:cxn>
                <a:cxn ang="T11">
                  <a:pos x="T2" y="T3"/>
                </a:cxn>
                <a:cxn ang="T12">
                  <a:pos x="T4" y="T5"/>
                </a:cxn>
                <a:cxn ang="T13">
                  <a:pos x="T6" y="T7"/>
                </a:cxn>
                <a:cxn ang="T14">
                  <a:pos x="T8" y="T9"/>
                </a:cxn>
              </a:cxnLst>
              <a:rect l="T15" t="T16" r="T17" b="T18"/>
              <a:pathLst>
                <a:path w="1128" h="208">
                  <a:moveTo>
                    <a:pt x="1128" y="208"/>
                  </a:moveTo>
                  <a:lnTo>
                    <a:pt x="135" y="208"/>
                  </a:lnTo>
                  <a:lnTo>
                    <a:pt x="0" y="0"/>
                  </a:lnTo>
                  <a:lnTo>
                    <a:pt x="991" y="0"/>
                  </a:lnTo>
                  <a:lnTo>
                    <a:pt x="1128" y="208"/>
                  </a:lnTo>
                  <a:close/>
                </a:path>
              </a:pathLst>
            </a:custGeom>
            <a:solidFill>
              <a:srgbClr val="E9E7D1"/>
            </a:solidFill>
            <a:ln w="25400">
              <a:no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85" name="Line 192"/>
            <p:cNvSpPr>
              <a:spLocks noChangeShapeType="1"/>
            </p:cNvSpPr>
            <p:nvPr/>
          </p:nvSpPr>
          <p:spPr bwMode="auto">
            <a:xfrm>
              <a:off x="2698" y="1608"/>
              <a:ext cx="1" cy="162"/>
            </a:xfrm>
            <a:prstGeom prst="line">
              <a:avLst/>
            </a:prstGeom>
            <a:noFill/>
            <a:ln w="25400">
              <a:solidFill>
                <a:srgbClr val="52493E"/>
              </a:solidFill>
              <a:round/>
              <a:headEnd/>
              <a:tailEnd/>
            </a:ln>
          </p:spPr>
          <p:txBody>
            <a:bodyP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pic>
          <p:nvPicPr>
            <p:cNvPr id="86" name="Picture 193" descr="프로그램 copy"/>
            <p:cNvPicPr preferRelativeResize="0">
              <a:picLocks noChangeArrowheads="1"/>
            </p:cNvPicPr>
            <p:nvPr/>
          </p:nvPicPr>
          <p:blipFill>
            <a:blip r:embed="rId4" cstate="print"/>
            <a:srcRect/>
            <a:stretch>
              <a:fillRect/>
            </a:stretch>
          </p:blipFill>
          <p:spPr bwMode="auto">
            <a:xfrm>
              <a:off x="2748" y="1644"/>
              <a:ext cx="147" cy="131"/>
            </a:xfrm>
            <a:prstGeom prst="rect">
              <a:avLst/>
            </a:prstGeom>
            <a:noFill/>
            <a:ln w="9525">
              <a:noFill/>
              <a:miter lim="800000"/>
              <a:headEnd/>
              <a:tailEnd/>
            </a:ln>
          </p:spPr>
        </p:pic>
      </p:grpSp>
      <p:sp>
        <p:nvSpPr>
          <p:cNvPr id="24" name="Line 194"/>
          <p:cNvSpPr>
            <a:spLocks noChangeShapeType="1"/>
          </p:cNvSpPr>
          <p:nvPr/>
        </p:nvSpPr>
        <p:spPr bwMode="auto">
          <a:xfrm>
            <a:off x="2422366" y="2229705"/>
            <a:ext cx="30480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25" name="Text Box 195"/>
          <p:cNvSpPr txBox="1">
            <a:spLocks noChangeArrowheads="1"/>
          </p:cNvSpPr>
          <p:nvPr/>
        </p:nvSpPr>
        <p:spPr bwMode="auto">
          <a:xfrm>
            <a:off x="4462689" y="1042969"/>
            <a:ext cx="1260281" cy="307777"/>
          </a:xfrm>
          <a:prstGeom prst="rect">
            <a:avLst/>
          </a:prstGeom>
          <a:noFill/>
          <a:ln w="25400">
            <a:noFill/>
            <a:miter lim="800000"/>
            <a:headEnd/>
            <a:tailEnd/>
          </a:ln>
        </p:spPr>
        <p:txBody>
          <a:bodyPr wrap="none">
            <a:spAutoFit/>
          </a:bodyPr>
          <a:lstStyle/>
          <a:p>
            <a:r>
              <a:rPr lang="en-US" altLang="ko-KR" sz="1400" b="1" dirty="0" smtClean="0">
                <a:solidFill>
                  <a:schemeClr val="bg1"/>
                </a:solidFill>
                <a:latin typeface="Arial Unicode MS" pitchFamily="50" charset="-127"/>
                <a:ea typeface="Arial Unicode MS" pitchFamily="50" charset="-127"/>
                <a:cs typeface="Arial Unicode MS" pitchFamily="50" charset="-127"/>
              </a:rPr>
              <a:t>Ancillary data</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26" name="Line 196"/>
          <p:cNvSpPr>
            <a:spLocks noChangeShapeType="1"/>
          </p:cNvSpPr>
          <p:nvPr/>
        </p:nvSpPr>
        <p:spPr bwMode="auto">
          <a:xfrm>
            <a:off x="4123182" y="2229705"/>
            <a:ext cx="30480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27" name="Text Box 197"/>
          <p:cNvSpPr txBox="1">
            <a:spLocks noChangeArrowheads="1"/>
          </p:cNvSpPr>
          <p:nvPr/>
        </p:nvSpPr>
        <p:spPr bwMode="auto">
          <a:xfrm>
            <a:off x="2782755" y="1618941"/>
            <a:ext cx="881973" cy="307777"/>
          </a:xfrm>
          <a:prstGeom prst="rect">
            <a:avLst/>
          </a:prstGeom>
          <a:noFill/>
          <a:ln w="9525">
            <a:noFill/>
            <a:miter lim="800000"/>
            <a:headEnd/>
            <a:tailEnd/>
          </a:ln>
        </p:spPr>
        <p:txBody>
          <a:bodyPr wrap="none">
            <a:spAutoFit/>
          </a:bodyPr>
          <a:lstStyle/>
          <a:p>
            <a:r>
              <a:rPr lang="en-US" altLang="ko-KR" sz="1400" b="1" dirty="0">
                <a:solidFill>
                  <a:schemeClr val="bg1"/>
                </a:solidFill>
                <a:latin typeface="Arial Unicode MS" pitchFamily="50" charset="-127"/>
                <a:ea typeface="Arial Unicode MS" pitchFamily="50" charset="-127"/>
                <a:cs typeface="Arial Unicode MS" pitchFamily="50" charset="-127"/>
              </a:rPr>
              <a:t>Level </a:t>
            </a:r>
            <a:r>
              <a:rPr lang="en-US" altLang="ko-KR" sz="1400" b="1" dirty="0" smtClean="0">
                <a:solidFill>
                  <a:schemeClr val="bg1"/>
                </a:solidFill>
                <a:latin typeface="Arial Unicode MS" pitchFamily="50" charset="-127"/>
                <a:ea typeface="Arial Unicode MS" pitchFamily="50" charset="-127"/>
                <a:cs typeface="Arial Unicode MS" pitchFamily="50" charset="-127"/>
              </a:rPr>
              <a:t>1B</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28" name="Line 198"/>
          <p:cNvSpPr>
            <a:spLocks noChangeShapeType="1"/>
          </p:cNvSpPr>
          <p:nvPr/>
        </p:nvSpPr>
        <p:spPr bwMode="auto">
          <a:xfrm flipV="1">
            <a:off x="6010134" y="1682185"/>
            <a:ext cx="333516" cy="244422"/>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29" name="Text Box 199"/>
          <p:cNvSpPr txBox="1">
            <a:spLocks noChangeArrowheads="1"/>
          </p:cNvSpPr>
          <p:nvPr/>
        </p:nvSpPr>
        <p:spPr bwMode="auto">
          <a:xfrm>
            <a:off x="6329222" y="1403704"/>
            <a:ext cx="1068393" cy="523220"/>
          </a:xfrm>
          <a:prstGeom prst="rect">
            <a:avLst/>
          </a:prstGeom>
          <a:noFill/>
          <a:ln w="9525">
            <a:noFill/>
            <a:miter lim="800000"/>
            <a:headEnd/>
            <a:tailEnd/>
          </a:ln>
        </p:spPr>
        <p:txBody>
          <a:bodyPr wrap="square">
            <a:spAutoFit/>
          </a:bodyPr>
          <a:lstStyle/>
          <a:p>
            <a:pPr algn="ctr"/>
            <a:r>
              <a:rPr lang="en-US" altLang="ko-KR" sz="1400" b="1" dirty="0" smtClean="0">
                <a:solidFill>
                  <a:schemeClr val="bg1"/>
                </a:solidFill>
                <a:latin typeface="Arial Unicode MS" pitchFamily="50" charset="-127"/>
                <a:ea typeface="Arial Unicode MS" pitchFamily="50" charset="-127"/>
                <a:cs typeface="Arial Unicode MS" pitchFamily="50" charset="-127"/>
              </a:rPr>
              <a:t>Image Processing</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30" name="Line 200"/>
          <p:cNvSpPr>
            <a:spLocks noChangeShapeType="1"/>
          </p:cNvSpPr>
          <p:nvPr/>
        </p:nvSpPr>
        <p:spPr bwMode="auto">
          <a:xfrm>
            <a:off x="7506075" y="1901210"/>
            <a:ext cx="409200" cy="9575"/>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31" name="Text Box 201"/>
          <p:cNvSpPr txBox="1">
            <a:spLocks noChangeArrowheads="1"/>
          </p:cNvSpPr>
          <p:nvPr/>
        </p:nvSpPr>
        <p:spPr bwMode="auto">
          <a:xfrm>
            <a:off x="7829419" y="1547720"/>
            <a:ext cx="1062983" cy="738664"/>
          </a:xfrm>
          <a:prstGeom prst="rect">
            <a:avLst/>
          </a:prstGeom>
          <a:noFill/>
          <a:ln w="9525">
            <a:noFill/>
            <a:miter lim="800000"/>
            <a:headEnd/>
            <a:tailEnd/>
          </a:ln>
        </p:spPr>
        <p:txBody>
          <a:bodyPr wrap="square">
            <a:spAutoFit/>
          </a:bodyPr>
          <a:lstStyle/>
          <a:p>
            <a:pPr algn="ctr"/>
            <a:r>
              <a:rPr lang="en-US" altLang="ko-KR" sz="1400" b="1" dirty="0" smtClean="0">
                <a:solidFill>
                  <a:schemeClr val="bg1"/>
                </a:solidFill>
                <a:latin typeface="Arial Unicode MS" pitchFamily="50" charset="-127"/>
                <a:ea typeface="Arial Unicode MS" pitchFamily="50" charset="-127"/>
                <a:cs typeface="Arial Unicode MS" pitchFamily="50" charset="-127"/>
              </a:rPr>
              <a:t>Archive and Service</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35" name="Text Box 213"/>
          <p:cNvSpPr txBox="1">
            <a:spLocks noChangeArrowheads="1"/>
          </p:cNvSpPr>
          <p:nvPr/>
        </p:nvSpPr>
        <p:spPr bwMode="auto">
          <a:xfrm>
            <a:off x="340955" y="3246528"/>
            <a:ext cx="3299030" cy="523220"/>
          </a:xfrm>
          <a:prstGeom prst="rect">
            <a:avLst/>
          </a:prstGeom>
          <a:noFill/>
          <a:ln w="9525">
            <a:noFill/>
            <a:miter lim="800000"/>
            <a:headEnd/>
            <a:tailEnd/>
          </a:ln>
        </p:spPr>
        <p:txBody>
          <a:bodyPr wrap="square">
            <a:spAutoFit/>
          </a:bodyPr>
          <a:lstStyle/>
          <a:p>
            <a:pPr algn="ctr"/>
            <a:r>
              <a:rPr lang="en-US" altLang="ko-KR" sz="2800" b="1" kern="0" dirty="0" smtClean="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Processing Flow</a:t>
            </a:r>
            <a:endParaRPr lang="en-US" altLang="ko-KR" sz="2800" b="1" kern="0" dirty="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endParaRPr>
          </a:p>
        </p:txBody>
      </p:sp>
      <p:pic>
        <p:nvPicPr>
          <p:cNvPr id="36" name="Picture 216" descr="KMSC_BirdeyeView_0117_1over4"/>
          <p:cNvPicPr>
            <a:picLocks noChangeAspect="1" noChangeArrowheads="1"/>
          </p:cNvPicPr>
          <p:nvPr/>
        </p:nvPicPr>
        <p:blipFill>
          <a:blip r:embed="rId5" cstate="print"/>
          <a:srcRect l="4762" t="26965" r="23813" b="26965"/>
          <a:stretch>
            <a:fillRect/>
          </a:stretch>
        </p:blipFill>
        <p:spPr bwMode="auto">
          <a:xfrm>
            <a:off x="838032" y="1726531"/>
            <a:ext cx="1547821" cy="1065079"/>
          </a:xfrm>
          <a:prstGeom prst="rect">
            <a:avLst/>
          </a:prstGeom>
          <a:noFill/>
          <a:ln w="9525">
            <a:noFill/>
            <a:miter lim="800000"/>
            <a:headEnd/>
            <a:tailEnd/>
          </a:ln>
        </p:spPr>
      </p:pic>
      <p:sp>
        <p:nvSpPr>
          <p:cNvPr id="38" name="AutoShape 219"/>
          <p:cNvSpPr>
            <a:spLocks noChangeArrowheads="1"/>
          </p:cNvSpPr>
          <p:nvPr/>
        </p:nvSpPr>
        <p:spPr bwMode="auto">
          <a:xfrm>
            <a:off x="416524" y="1422754"/>
            <a:ext cx="503241" cy="576191"/>
          </a:xfrm>
          <a:prstGeom prst="lightningBolt">
            <a:avLst/>
          </a:prstGeom>
          <a:solidFill>
            <a:schemeClr val="accent1"/>
          </a:solidFill>
          <a:ln w="9525" algn="ctr">
            <a:solidFill>
              <a:schemeClr val="tx1"/>
            </a:solidFill>
            <a:miter lim="800000"/>
            <a:headEnd/>
            <a:tailEnd/>
          </a:ln>
        </p:spPr>
        <p:txBody>
          <a:bodyPr rot="10800000" wrap="none" anchor="ctr"/>
          <a:lstStyle/>
          <a:p>
            <a:pPr eaLnBrk="0" latinLnBrk="0" hangingPunct="0">
              <a:spcBef>
                <a:spcPct val="50000"/>
              </a:spcBef>
            </a:pPr>
            <a:endParaRPr kumimoji="0" lang="ko-KR" altLang="ko-KR" b="1">
              <a:solidFill>
                <a:schemeClr val="bg1"/>
              </a:solidFill>
              <a:latin typeface="Arial Unicode MS" pitchFamily="50" charset="-127"/>
              <a:ea typeface="Arial Unicode MS" pitchFamily="50" charset="-127"/>
              <a:cs typeface="Arial Unicode MS" pitchFamily="50" charset="-127"/>
            </a:endParaRPr>
          </a:p>
        </p:txBody>
      </p:sp>
      <p:pic>
        <p:nvPicPr>
          <p:cNvPr id="39" name="Picture 241" descr="HP xw8600 워크스테이션 - 워크스테이션"/>
          <p:cNvPicPr>
            <a:picLocks noChangeAspect="1" noChangeArrowheads="1"/>
          </p:cNvPicPr>
          <p:nvPr/>
        </p:nvPicPr>
        <p:blipFill>
          <a:blip r:embed="rId6" cstate="print"/>
          <a:srcRect r="13339"/>
          <a:stretch>
            <a:fillRect/>
          </a:stretch>
        </p:blipFill>
        <p:spPr bwMode="auto">
          <a:xfrm>
            <a:off x="3358996" y="1905896"/>
            <a:ext cx="584203" cy="755555"/>
          </a:xfrm>
          <a:prstGeom prst="rect">
            <a:avLst/>
          </a:prstGeom>
          <a:noFill/>
          <a:ln w="9525">
            <a:noFill/>
            <a:miter lim="800000"/>
            <a:headEnd/>
            <a:tailEnd/>
          </a:ln>
        </p:spPr>
      </p:pic>
      <p:pic>
        <p:nvPicPr>
          <p:cNvPr id="40" name="Picture 242" descr="HP xw8600 워크스테이션 - 워크스테이션"/>
          <p:cNvPicPr>
            <a:picLocks noChangeAspect="1" noChangeArrowheads="1"/>
          </p:cNvPicPr>
          <p:nvPr/>
        </p:nvPicPr>
        <p:blipFill>
          <a:blip r:embed="rId6" cstate="print"/>
          <a:srcRect r="15562"/>
          <a:stretch>
            <a:fillRect/>
          </a:stretch>
        </p:blipFill>
        <p:spPr bwMode="auto">
          <a:xfrm>
            <a:off x="3070069" y="1905896"/>
            <a:ext cx="569916" cy="755555"/>
          </a:xfrm>
          <a:prstGeom prst="rect">
            <a:avLst/>
          </a:prstGeom>
          <a:noFill/>
          <a:ln w="9525">
            <a:noFill/>
            <a:miter lim="800000"/>
            <a:headEnd/>
            <a:tailEnd/>
          </a:ln>
        </p:spPr>
      </p:pic>
      <p:pic>
        <p:nvPicPr>
          <p:cNvPr id="41" name="Picture 243" descr="HP xw8600 워크스테이션 - 워크스테이션"/>
          <p:cNvPicPr>
            <a:picLocks noChangeAspect="1" noChangeArrowheads="1"/>
          </p:cNvPicPr>
          <p:nvPr/>
        </p:nvPicPr>
        <p:blipFill>
          <a:blip r:embed="rId6" cstate="print"/>
          <a:srcRect r="15562"/>
          <a:stretch>
            <a:fillRect/>
          </a:stretch>
        </p:blipFill>
        <p:spPr bwMode="auto">
          <a:xfrm>
            <a:off x="2782730" y="1905896"/>
            <a:ext cx="569916" cy="755555"/>
          </a:xfrm>
          <a:prstGeom prst="rect">
            <a:avLst/>
          </a:prstGeom>
          <a:noFill/>
          <a:ln w="9525">
            <a:noFill/>
            <a:miter lim="800000"/>
            <a:headEnd/>
            <a:tailEnd/>
          </a:ln>
        </p:spPr>
      </p:pic>
      <p:sp>
        <p:nvSpPr>
          <p:cNvPr id="42" name="Rectangle 205"/>
          <p:cNvSpPr>
            <a:spLocks noChangeArrowheads="1"/>
          </p:cNvSpPr>
          <p:nvPr/>
        </p:nvSpPr>
        <p:spPr bwMode="auto">
          <a:xfrm>
            <a:off x="2472149" y="2697954"/>
            <a:ext cx="2036135" cy="307777"/>
          </a:xfrm>
          <a:prstGeom prst="rect">
            <a:avLst/>
          </a:prstGeom>
          <a:noFill/>
          <a:ln w="9525">
            <a:noFill/>
            <a:miter lim="800000"/>
            <a:headEnd/>
            <a:tailEnd/>
          </a:ln>
        </p:spPr>
        <p:txBody>
          <a:bodyPr wrap="none">
            <a:spAutoFit/>
          </a:bodyPr>
          <a:lstStyle/>
          <a:p>
            <a:r>
              <a:rPr lang="en-US" altLang="ko-KR" sz="1400" b="1" dirty="0" smtClean="0">
                <a:solidFill>
                  <a:schemeClr val="bg1"/>
                </a:solidFill>
                <a:latin typeface="Arial Unicode MS" pitchFamily="50" charset="-127"/>
                <a:ea typeface="Arial Unicode MS" pitchFamily="50" charset="-127"/>
                <a:cs typeface="Arial Unicode MS" pitchFamily="50" charset="-127"/>
              </a:rPr>
              <a:t>Pro-processing System</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43" name="Text Box 199"/>
          <p:cNvSpPr txBox="1">
            <a:spLocks noChangeArrowheads="1"/>
          </p:cNvSpPr>
          <p:nvPr/>
        </p:nvSpPr>
        <p:spPr bwMode="auto">
          <a:xfrm>
            <a:off x="6333986" y="2063117"/>
            <a:ext cx="1143625" cy="523220"/>
          </a:xfrm>
          <a:prstGeom prst="rect">
            <a:avLst/>
          </a:prstGeom>
          <a:noFill/>
          <a:ln w="9525">
            <a:noFill/>
            <a:miter lim="800000"/>
            <a:headEnd/>
            <a:tailEnd/>
          </a:ln>
        </p:spPr>
        <p:txBody>
          <a:bodyPr wrap="square">
            <a:spAutoFit/>
          </a:bodyPr>
          <a:lstStyle/>
          <a:p>
            <a:pPr algn="ctr"/>
            <a:r>
              <a:rPr lang="en-US" altLang="ko-KR" sz="1400" b="1" dirty="0" smtClean="0">
                <a:solidFill>
                  <a:schemeClr val="bg1"/>
                </a:solidFill>
                <a:latin typeface="Arial Unicode MS" pitchFamily="50" charset="-127"/>
                <a:ea typeface="Arial Unicode MS" pitchFamily="50" charset="-127"/>
                <a:cs typeface="Arial Unicode MS" pitchFamily="50" charset="-127"/>
              </a:rPr>
              <a:t>Quality Monitoring</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sp>
        <p:nvSpPr>
          <p:cNvPr id="44" name="Line 198"/>
          <p:cNvSpPr>
            <a:spLocks noChangeShapeType="1"/>
          </p:cNvSpPr>
          <p:nvPr/>
        </p:nvSpPr>
        <p:spPr bwMode="auto">
          <a:xfrm>
            <a:off x="6021246" y="2107486"/>
            <a:ext cx="360504" cy="174776"/>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67" name="Text Box 197"/>
          <p:cNvSpPr txBox="1">
            <a:spLocks noChangeArrowheads="1"/>
          </p:cNvSpPr>
          <p:nvPr/>
        </p:nvSpPr>
        <p:spPr bwMode="auto">
          <a:xfrm>
            <a:off x="822157" y="1361452"/>
            <a:ext cx="1152880" cy="307777"/>
          </a:xfrm>
          <a:prstGeom prst="rect">
            <a:avLst/>
          </a:prstGeom>
          <a:noFill/>
          <a:ln w="9525">
            <a:noFill/>
            <a:miter lim="800000"/>
            <a:headEnd/>
            <a:tailEnd/>
          </a:ln>
        </p:spPr>
        <p:txBody>
          <a:bodyPr wrap="none">
            <a:spAutoFit/>
          </a:bodyPr>
          <a:lstStyle/>
          <a:p>
            <a:r>
              <a:rPr lang="en-US" altLang="ko-KR" sz="1400" b="1" dirty="0" smtClean="0">
                <a:solidFill>
                  <a:schemeClr val="bg1"/>
                </a:solidFill>
                <a:latin typeface="Arial Unicode MS" pitchFamily="50" charset="-127"/>
                <a:ea typeface="Arial Unicode MS" pitchFamily="50" charset="-127"/>
                <a:cs typeface="Arial Unicode MS" pitchFamily="50" charset="-127"/>
              </a:rPr>
              <a:t>NMSC/KMA</a:t>
            </a:r>
            <a:endParaRPr lang="en-US" altLang="ko-KR" sz="1400" b="1" dirty="0">
              <a:solidFill>
                <a:schemeClr val="bg1"/>
              </a:solidFill>
              <a:latin typeface="Arial Unicode MS" pitchFamily="50" charset="-127"/>
              <a:ea typeface="Arial Unicode MS" pitchFamily="50" charset="-127"/>
              <a:cs typeface="Arial Unicode MS" pitchFamily="50" charset="-127"/>
            </a:endParaRPr>
          </a:p>
        </p:txBody>
      </p:sp>
      <p:pic>
        <p:nvPicPr>
          <p:cNvPr id="107" name="Picture 3" descr="coms_3_2"/>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l="24921" t="16281" r="23878" b="13817"/>
          <a:stretch>
            <a:fillRect/>
          </a:stretch>
        </p:blipFill>
        <p:spPr bwMode="auto">
          <a:xfrm rot="20321929">
            <a:off x="189878" y="733660"/>
            <a:ext cx="1262581" cy="77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 name="Text Box 7"/>
          <p:cNvSpPr txBox="1">
            <a:spLocks noChangeArrowheads="1"/>
          </p:cNvSpPr>
          <p:nvPr/>
        </p:nvSpPr>
        <p:spPr bwMode="auto">
          <a:xfrm>
            <a:off x="323528" y="703939"/>
            <a:ext cx="2520950" cy="368300"/>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Geo-KOMPSAT-2A</a:t>
            </a:r>
          </a:p>
        </p:txBody>
      </p:sp>
      <p:graphicFrame>
        <p:nvGraphicFramePr>
          <p:cNvPr id="2" name="표 1"/>
          <p:cNvGraphicFramePr>
            <a:graphicFrameLocks noGrp="1"/>
          </p:cNvGraphicFramePr>
          <p:nvPr>
            <p:extLst>
              <p:ext uri="{D42A27DB-BD31-4B8C-83A1-F6EECF244321}">
                <p14:modId xmlns="" xmlns:p14="http://schemas.microsoft.com/office/powerpoint/2010/main" val="3676831001"/>
              </p:ext>
            </p:extLst>
          </p:nvPr>
        </p:nvGraphicFramePr>
        <p:xfrm>
          <a:off x="455236" y="4743063"/>
          <a:ext cx="3872274" cy="1762989"/>
        </p:xfrm>
        <a:graphic>
          <a:graphicData uri="http://schemas.openxmlformats.org/drawingml/2006/table">
            <a:tbl>
              <a:tblPr firstRow="1" bandRow="1">
                <a:tableStyleId>{5C22544A-7EE6-4342-B048-85BDC9FD1C3A}</a:tableStyleId>
              </a:tblPr>
              <a:tblGrid>
                <a:gridCol w="681665"/>
                <a:gridCol w="526313"/>
                <a:gridCol w="432048"/>
                <a:gridCol w="432048"/>
                <a:gridCol w="864096"/>
                <a:gridCol w="504056"/>
                <a:gridCol w="432048"/>
              </a:tblGrid>
              <a:tr h="452815">
                <a:tc>
                  <a:txBody>
                    <a:bodyPr/>
                    <a:lstStyle/>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Scene / Surface</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gridSpan="3">
                  <a:txBody>
                    <a:bodyPr/>
                    <a:lstStyle/>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Cloud / </a:t>
                      </a:r>
                    </a:p>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Precipitation</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hMerge="1">
                  <a:txBody>
                    <a:bodyPr/>
                    <a:lstStyle/>
                    <a:p>
                      <a:pPr latinLnBrk="1"/>
                      <a:endParaRPr lang="ko-KR" altLang="en-US"/>
                    </a:p>
                  </a:txBody>
                  <a:tcPr/>
                </a:tc>
                <a:tc hMerge="1">
                  <a:txBody>
                    <a:bodyPr/>
                    <a:lstStyle/>
                    <a:p>
                      <a:pPr latinLnBrk="1"/>
                      <a:endParaRPr lang="ko-KR" altLang="en-US"/>
                    </a:p>
                  </a:txBody>
                  <a:tcPr/>
                </a:tc>
                <a:tc>
                  <a:txBody>
                    <a:bodyPr/>
                    <a:lstStyle/>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Radiation / Aerosol</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grid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Atmosphere  /Aviation</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hMerge="1">
                  <a:txBody>
                    <a:bodyPr/>
                    <a:lstStyle/>
                    <a:p>
                      <a:pPr latinLnBrk="1"/>
                      <a:endParaRPr lang="ko-KR" altLang="en-US"/>
                    </a:p>
                  </a:txBody>
                  <a:tcPr/>
                </a:tc>
              </a:tr>
              <a:tr h="225065">
                <a:tc rowSpan="9">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FOG</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CTT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CTP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CTH</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RAD(CLD)</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CI</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TOZ</a:t>
                      </a:r>
                    </a:p>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(CLD)</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r>
              <a:tr h="150043">
                <a:tc vMerge="1">
                  <a:txBody>
                    <a:bodyPr/>
                    <a:lstStyle/>
                    <a:p>
                      <a:pPr latinLnBrk="1"/>
                      <a:endParaRPr lang="ko-KR" altLang="en-US"/>
                    </a:p>
                  </a:txBody>
                  <a:tcP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CA</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AMV</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AII</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r>
              <a:tr h="142240">
                <a:tc vMerge="1">
                  <a:txBody>
                    <a:bodyPr/>
                    <a:lstStyle/>
                    <a:p>
                      <a:pPr latinLnBrk="1"/>
                      <a:endParaRPr lang="ko-KR" altLang="en-US"/>
                    </a:p>
                  </a:txBody>
                  <a:tcP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COT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CER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5">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VIS</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LWP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IWP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CLH</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150043">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VTP</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VHP</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r>
              <a:tr h="0">
                <a:tc vMerge="1">
                  <a:txBody>
                    <a:bodyPr/>
                    <a:lstStyle/>
                    <a:p>
                      <a:pPr latinLnBrk="1"/>
                      <a:endParaRPr lang="ko-KR" altLang="en-US"/>
                    </a:p>
                  </a:txBody>
                  <a:tcP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RR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err="1" smtClean="0">
                          <a:latin typeface="Arial Unicode MS" pitchFamily="50" charset="-127"/>
                          <a:ea typeface="Arial Unicode MS" pitchFamily="50" charset="-127"/>
                          <a:cs typeface="Arial Unicode MS" pitchFamily="50" charset="-127"/>
                        </a:rPr>
                        <a:t>PoR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RP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358303">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Icing</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OT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r>
            </a:tbl>
          </a:graphicData>
        </a:graphic>
      </p:graphicFrame>
      <p:graphicFrame>
        <p:nvGraphicFramePr>
          <p:cNvPr id="121" name="표 120"/>
          <p:cNvGraphicFramePr>
            <a:graphicFrameLocks noGrp="1"/>
          </p:cNvGraphicFramePr>
          <p:nvPr>
            <p:extLst>
              <p:ext uri="{D42A27DB-BD31-4B8C-83A1-F6EECF244321}">
                <p14:modId xmlns="" xmlns:p14="http://schemas.microsoft.com/office/powerpoint/2010/main" val="2326395293"/>
              </p:ext>
            </p:extLst>
          </p:nvPr>
        </p:nvGraphicFramePr>
        <p:xfrm>
          <a:off x="4725589" y="4730031"/>
          <a:ext cx="4137863" cy="1852863"/>
        </p:xfrm>
        <a:graphic>
          <a:graphicData uri="http://schemas.openxmlformats.org/drawingml/2006/table">
            <a:tbl>
              <a:tblPr firstRow="1" bandRow="1">
                <a:tableStyleId>{5C22544A-7EE6-4342-B048-85BDC9FD1C3A}</a:tableStyleId>
              </a:tblPr>
              <a:tblGrid>
                <a:gridCol w="409893"/>
                <a:gridCol w="405130"/>
                <a:gridCol w="414655"/>
                <a:gridCol w="502169"/>
                <a:gridCol w="505143"/>
                <a:gridCol w="425768"/>
                <a:gridCol w="548957"/>
                <a:gridCol w="489268"/>
                <a:gridCol w="436880"/>
              </a:tblGrid>
              <a:tr h="452815">
                <a:tc gridSpan="3">
                  <a:txBody>
                    <a:bodyPr/>
                    <a:lstStyle/>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Scene / Surface</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hMerge="1">
                  <a:txBody>
                    <a:bodyPr/>
                    <a:lstStyle/>
                    <a:p>
                      <a:pPr latinLnBrk="1"/>
                      <a:endParaRPr lang="ko-KR" altLang="en-US"/>
                    </a:p>
                  </a:txBody>
                  <a:tcPr/>
                </a:tc>
                <a:tc hMerge="1">
                  <a:txBody>
                    <a:bodyPr/>
                    <a:lstStyle/>
                    <a:p>
                      <a:pPr latinLnBrk="1"/>
                      <a:endParaRPr lang="ko-KR" altLang="en-US"/>
                    </a:p>
                  </a:txBody>
                  <a:tcPr/>
                </a:tc>
                <a:tc gridSpan="3">
                  <a:txBody>
                    <a:bodyPr/>
                    <a:lstStyle/>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Radiation / </a:t>
                      </a:r>
                    </a:p>
                    <a:p>
                      <a:pPr latinLnBrk="1"/>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Aerosol</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hMerge="1">
                  <a:txBody>
                    <a:bodyPr/>
                    <a:lstStyle/>
                    <a:p>
                      <a:pPr latinLnBrk="1"/>
                      <a:endParaRPr lang="ko-KR" altLang="en-US"/>
                    </a:p>
                  </a:txBody>
                  <a:tcPr/>
                </a:tc>
                <a:tc hMerge="1">
                  <a:txBody>
                    <a:bodyPr/>
                    <a:lstStyle/>
                    <a:p>
                      <a:pPr latinLnBrk="1"/>
                      <a:endParaRPr lang="ko-KR" altLang="en-US"/>
                    </a:p>
                  </a:txBody>
                  <a:tcPr/>
                </a:tc>
                <a:tc gridSpan="3">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b="1" dirty="0" smtClean="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Atmosphere  /Aviation</a:t>
                      </a:r>
                      <a:endParaRPr lang="ko-KR" altLang="en-US" sz="1000" b="1" dirty="0">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txBody>
                  <a:tcPr anchor="ctr"/>
                </a:tc>
                <a:tc hMerge="1">
                  <a:txBody>
                    <a:bodyPr/>
                    <a:lstStyle/>
                    <a:p>
                      <a:pPr latinLnBrk="1"/>
                      <a:endParaRPr lang="ko-KR" altLang="en-US"/>
                    </a:p>
                  </a:txBody>
                  <a:tcPr/>
                </a:tc>
                <a:tc hMerge="1">
                  <a:txBody>
                    <a:bodyPr/>
                    <a:lstStyle/>
                    <a:p>
                      <a:pPr latinLnBrk="1"/>
                      <a:endParaRPr lang="ko-KR" altLang="en-US"/>
                    </a:p>
                  </a:txBody>
                  <a:tcPr/>
                </a:tc>
              </a:tr>
              <a:tr h="282448">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SST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LST</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OC</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ADP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DADP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VAP</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TOZ</a:t>
                      </a:r>
                    </a:p>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(CLR)</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VTP</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VHP</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r>
              <a:tr h="130725">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AOD</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DAOD</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RAD(CLR)</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4">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AII</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SO2D</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TPW</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r>
              <a:tr h="0">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FF</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VI</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4">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FVC</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282448">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AER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solidFill>
                            <a:schemeClr val="accent6">
                              <a:lumMod val="75000"/>
                            </a:schemeClr>
                          </a:solidFill>
                          <a:latin typeface="Arial Unicode MS" pitchFamily="50" charset="-127"/>
                          <a:ea typeface="Arial Unicode MS" pitchFamily="50" charset="-127"/>
                          <a:cs typeface="Arial Unicode MS" pitchFamily="50" charset="-127"/>
                        </a:rPr>
                        <a:t>VIS</a:t>
                      </a:r>
                      <a:endParaRPr lang="ko-KR" altLang="en-US" sz="800" b="1" kern="1200" dirty="0">
                        <a:solidFill>
                          <a:schemeClr val="accent6">
                            <a:lumMod val="75000"/>
                          </a:schemeClr>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RSR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DSR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ASR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DLR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rowSpan="3">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TFTD</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3">
                  <a:txBody>
                    <a:bodyPr/>
                    <a:lstStyle/>
                    <a:p>
                      <a:pPr latinLnBrk="1"/>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r>
              <a:tr h="144272">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LSE</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SAL</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rowSpan="2">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SD</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r h="187554">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ULR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r>
                        <a:rPr lang="en-US" altLang="ko-KR" sz="800" b="1" kern="1200" dirty="0" smtClean="0">
                          <a:latin typeface="Arial Unicode MS" pitchFamily="50" charset="-127"/>
                          <a:ea typeface="Arial Unicode MS" pitchFamily="50" charset="-127"/>
                          <a:cs typeface="Arial Unicode MS" pitchFamily="50" charset="-127"/>
                        </a:rPr>
                        <a:t>OLR</a:t>
                      </a:r>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latinLnBrk="1"/>
                      <a:endParaRPr lang="ko-KR" altLang="en-US" sz="800" b="1" kern="1200" dirty="0">
                        <a:solidFill>
                          <a:schemeClr val="tx1"/>
                        </a:solidFill>
                        <a:latin typeface="Arial Unicode MS" pitchFamily="50" charset="-127"/>
                        <a:ea typeface="Arial Unicode MS" pitchFamily="50" charset="-127"/>
                        <a:cs typeface="Arial Unicode MS" pitchFamily="50" charset="-127"/>
                      </a:endParaRPr>
                    </a:p>
                  </a:txBody>
                  <a:tcPr anchor="ct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r>
            </a:tbl>
          </a:graphicData>
        </a:graphic>
      </p:graphicFrame>
      <p:graphicFrame>
        <p:nvGraphicFramePr>
          <p:cNvPr id="122" name="표 121"/>
          <p:cNvGraphicFramePr>
            <a:graphicFrameLocks noGrp="1"/>
          </p:cNvGraphicFramePr>
          <p:nvPr>
            <p:extLst>
              <p:ext uri="{D42A27DB-BD31-4B8C-83A1-F6EECF244321}">
                <p14:modId xmlns="" xmlns:p14="http://schemas.microsoft.com/office/powerpoint/2010/main" val="1637281086"/>
              </p:ext>
            </p:extLst>
          </p:nvPr>
        </p:nvGraphicFramePr>
        <p:xfrm>
          <a:off x="3851920" y="3362543"/>
          <a:ext cx="2636202" cy="563880"/>
        </p:xfrm>
        <a:graphic>
          <a:graphicData uri="http://schemas.openxmlformats.org/drawingml/2006/table">
            <a:tbl>
              <a:tblPr firstRow="1" bandRow="1">
                <a:tableStyleId>{5C22544A-7EE6-4342-B048-85BDC9FD1C3A}</a:tableStyleId>
              </a:tblPr>
              <a:tblGrid>
                <a:gridCol w="959167"/>
                <a:gridCol w="982980"/>
                <a:gridCol w="694055"/>
              </a:tblGrid>
              <a:tr h="226408">
                <a:tc gridSpan="3">
                  <a:txBody>
                    <a:bodyPr/>
                    <a:lstStyle/>
                    <a:p>
                      <a:pPr algn="ctr" latinLnBrk="1"/>
                      <a:r>
                        <a:rPr lang="en-US" altLang="ko-KR" sz="1400" dirty="0" smtClean="0">
                          <a:solidFill>
                            <a:srgbClr val="FFC000"/>
                          </a:solidFill>
                          <a:latin typeface="Arial Unicode MS" pitchFamily="50" charset="-127"/>
                          <a:ea typeface="Arial Unicode MS" pitchFamily="50" charset="-127"/>
                          <a:cs typeface="Arial Unicode MS" pitchFamily="50" charset="-127"/>
                        </a:rPr>
                        <a:t>Scene Analysis</a:t>
                      </a:r>
                      <a:endParaRPr lang="ko-KR" altLang="en-US" sz="1400" dirty="0">
                        <a:solidFill>
                          <a:srgbClr val="FFC000"/>
                        </a:solidFill>
                        <a:latin typeface="Arial Unicode MS" pitchFamily="50" charset="-127"/>
                        <a:ea typeface="Arial Unicode MS" pitchFamily="50" charset="-127"/>
                        <a:cs typeface="Arial Unicode MS" pitchFamily="50" charset="-127"/>
                      </a:endParaRPr>
                    </a:p>
                  </a:txBody>
                  <a:tcPr anchor="ctr"/>
                </a:tc>
                <a:tc hMerge="1">
                  <a:txBody>
                    <a:bodyPr/>
                    <a:lstStyle/>
                    <a:p>
                      <a:pPr algn="ctr" latinLnBrk="1"/>
                      <a:endParaRPr lang="ko-KR" altLang="en-US" sz="1100" dirty="0">
                        <a:solidFill>
                          <a:srgbClr val="FFC000"/>
                        </a:solidFill>
                        <a:latin typeface="Arial Unicode MS" pitchFamily="50" charset="-127"/>
                        <a:ea typeface="Arial Unicode MS" pitchFamily="50" charset="-127"/>
                        <a:cs typeface="Arial Unicode MS" pitchFamily="50" charset="-127"/>
                      </a:endParaRPr>
                    </a:p>
                  </a:txBody>
                  <a:tcPr anchor="ctr"/>
                </a:tc>
                <a:tc h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dirty="0">
                        <a:solidFill>
                          <a:srgbClr val="FFC000"/>
                        </a:solidFill>
                        <a:latin typeface="Arial Unicode MS" pitchFamily="50" charset="-127"/>
                        <a:ea typeface="Arial Unicode MS" pitchFamily="50" charset="-127"/>
                        <a:cs typeface="Arial Unicode MS" pitchFamily="50" charset="-127"/>
                      </a:endParaRPr>
                    </a:p>
                  </a:txBody>
                  <a:tcPr anchor="ctr"/>
                </a:tc>
              </a:tr>
              <a:tr h="226408">
                <a:tc>
                  <a:txBody>
                    <a:bodyPr/>
                    <a:lstStyle/>
                    <a:p>
                      <a:pPr algn="ctr" latinLnBrk="1"/>
                      <a:r>
                        <a:rPr lang="en-US" altLang="ko-KR" sz="1100" b="1" dirty="0" smtClean="0">
                          <a:solidFill>
                            <a:schemeClr val="tx1"/>
                          </a:solidFill>
                          <a:latin typeface="Arial Unicode MS" pitchFamily="50" charset="-127"/>
                          <a:ea typeface="Arial Unicode MS" pitchFamily="50" charset="-127"/>
                          <a:cs typeface="Arial Unicode MS" pitchFamily="50" charset="-127"/>
                        </a:rPr>
                        <a:t>Cloud Mask</a:t>
                      </a:r>
                      <a:endParaRPr lang="ko-KR" altLang="en-US" sz="1100" b="1"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algn="ctr" latinLnBrk="1"/>
                      <a:r>
                        <a:rPr lang="en-US" altLang="ko-KR" sz="1100" b="1" dirty="0" smtClean="0">
                          <a:solidFill>
                            <a:schemeClr val="tx1"/>
                          </a:solidFill>
                          <a:latin typeface="Arial Unicode MS" pitchFamily="50" charset="-127"/>
                          <a:ea typeface="Arial Unicode MS" pitchFamily="50" charset="-127"/>
                          <a:cs typeface="Arial Unicode MS" pitchFamily="50" charset="-127"/>
                        </a:rPr>
                        <a:t>Snow Cover</a:t>
                      </a:r>
                      <a:endParaRPr lang="ko-KR" altLang="en-US" sz="1100" b="1" dirty="0">
                        <a:solidFill>
                          <a:schemeClr val="tx1"/>
                        </a:solidFill>
                        <a:latin typeface="Arial Unicode MS" pitchFamily="50" charset="-127"/>
                        <a:ea typeface="Arial Unicode MS" pitchFamily="50" charset="-127"/>
                        <a:cs typeface="Arial Unicode MS" pitchFamily="50" charset="-127"/>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smtClean="0">
                          <a:solidFill>
                            <a:schemeClr val="tx1"/>
                          </a:solidFill>
                          <a:latin typeface="Arial Unicode MS" pitchFamily="50" charset="-127"/>
                          <a:ea typeface="Arial Unicode MS" pitchFamily="50" charset="-127"/>
                          <a:cs typeface="Arial Unicode MS" pitchFamily="50" charset="-127"/>
                        </a:rPr>
                        <a:t>Sea Ice</a:t>
                      </a:r>
                      <a:endParaRPr lang="ko-KR" altLang="en-US" sz="1100" b="1" dirty="0">
                        <a:solidFill>
                          <a:schemeClr val="tx1"/>
                        </a:solidFill>
                        <a:latin typeface="Arial Unicode MS" pitchFamily="50" charset="-127"/>
                        <a:ea typeface="Arial Unicode MS" pitchFamily="50" charset="-127"/>
                        <a:cs typeface="Arial Unicode MS" pitchFamily="50" charset="-127"/>
                      </a:endParaRPr>
                    </a:p>
                  </a:txBody>
                  <a:tcPr anchor="ctr"/>
                </a:tc>
              </a:tr>
            </a:tbl>
          </a:graphicData>
        </a:graphic>
      </p:graphicFrame>
      <p:sp>
        <p:nvSpPr>
          <p:cNvPr id="3" name="TextBox 2"/>
          <p:cNvSpPr txBox="1"/>
          <p:nvPr/>
        </p:nvSpPr>
        <p:spPr>
          <a:xfrm>
            <a:off x="3540471" y="6505599"/>
            <a:ext cx="854721" cy="307777"/>
          </a:xfrm>
          <a:prstGeom prst="rect">
            <a:avLst/>
          </a:prstGeom>
          <a:noFill/>
        </p:spPr>
        <p:txBody>
          <a:bodyPr wrap="none" rtlCol="0">
            <a:spAutoFit/>
          </a:bodyPr>
          <a:lstStyle/>
          <a:p>
            <a:r>
              <a:rPr lang="en-US" altLang="ko-KR" sz="1400" b="1" dirty="0" smtClean="0">
                <a:solidFill>
                  <a:schemeClr val="accent6">
                    <a:lumMod val="75000"/>
                  </a:schemeClr>
                </a:solidFill>
                <a:latin typeface="Arial Unicode MS" pitchFamily="50" charset="-127"/>
                <a:ea typeface="Arial Unicode MS" pitchFamily="50" charset="-127"/>
                <a:cs typeface="Arial Unicode MS" pitchFamily="50" charset="-127"/>
              </a:rPr>
              <a:t>* All </a:t>
            </a:r>
            <a:r>
              <a:rPr lang="en-US" altLang="ko-KR" sz="1400" b="1" dirty="0">
                <a:solidFill>
                  <a:schemeClr val="accent6">
                    <a:lumMod val="75000"/>
                  </a:schemeClr>
                </a:solidFill>
                <a:latin typeface="Arial Unicode MS" pitchFamily="50" charset="-127"/>
                <a:ea typeface="Arial Unicode MS" pitchFamily="50" charset="-127"/>
                <a:cs typeface="Arial Unicode MS" pitchFamily="50" charset="-127"/>
              </a:rPr>
              <a:t>Sky</a:t>
            </a:r>
            <a:endParaRPr lang="ko-KR" altLang="en-US" sz="1400" b="1" dirty="0">
              <a:solidFill>
                <a:schemeClr val="accent6">
                  <a:lumMod val="75000"/>
                </a:schemeClr>
              </a:solidFill>
              <a:latin typeface="Arial Unicode MS" pitchFamily="50" charset="-127"/>
              <a:ea typeface="Arial Unicode MS" pitchFamily="50" charset="-127"/>
              <a:cs typeface="Arial Unicode MS" pitchFamily="50" charset="-127"/>
            </a:endParaRPr>
          </a:p>
        </p:txBody>
      </p:sp>
      <p:sp>
        <p:nvSpPr>
          <p:cNvPr id="127" name="모서리가 둥근 직사각형 164"/>
          <p:cNvSpPr>
            <a:spLocks noChangeArrowheads="1"/>
          </p:cNvSpPr>
          <p:nvPr/>
        </p:nvSpPr>
        <p:spPr bwMode="auto">
          <a:xfrm>
            <a:off x="4552949" y="1618941"/>
            <a:ext cx="1368153" cy="1091945"/>
          </a:xfrm>
          <a:prstGeom prst="roundRect">
            <a:avLst>
              <a:gd name="adj" fmla="val 16667"/>
            </a:avLst>
          </a:prstGeom>
          <a:noFill/>
          <a:ln w="25400" algn="ctr">
            <a:solidFill>
              <a:srgbClr val="FFC000"/>
            </a:solidFill>
            <a:round/>
            <a:headEnd/>
            <a:tailEnd/>
          </a:ln>
        </p:spPr>
        <p:txBody>
          <a:bodyPr/>
          <a:lstStyle/>
          <a:p>
            <a:pPr latinLnBrk="0"/>
            <a:endParaRPr kumimoji="0" lang="ko-KR" altLang="ko-KR" b="1" dirty="0">
              <a:solidFill>
                <a:schemeClr val="bg1"/>
              </a:solidFill>
              <a:latin typeface="Arial Unicode MS" pitchFamily="50" charset="-127"/>
              <a:ea typeface="Arial Unicode MS" pitchFamily="50" charset="-127"/>
              <a:cs typeface="Arial Unicode MS" pitchFamily="50" charset="-127"/>
            </a:endParaRPr>
          </a:p>
        </p:txBody>
      </p:sp>
      <p:sp>
        <p:nvSpPr>
          <p:cNvPr id="32" name="Line 203"/>
          <p:cNvSpPr>
            <a:spLocks noChangeShapeType="1"/>
          </p:cNvSpPr>
          <p:nvPr/>
        </p:nvSpPr>
        <p:spPr bwMode="auto">
          <a:xfrm rot="5400000">
            <a:off x="5019549" y="1523357"/>
            <a:ext cx="304762" cy="0"/>
          </a:xfrm>
          <a:prstGeom prst="line">
            <a:avLst/>
          </a:prstGeom>
          <a:noFill/>
          <a:ln w="63500">
            <a:solidFill>
              <a:schemeClr val="tx1"/>
            </a:solidFill>
            <a:round/>
            <a:headEnd/>
            <a:tailEnd type="triangle" w="sm" len="sm"/>
          </a:ln>
        </p:spPr>
        <p:txBody>
          <a:bodyPr wrap="none" anchor="ctr"/>
          <a:lstStyle/>
          <a:p>
            <a:endParaRPr lang="ko-KR" altLang="en-US" b="1">
              <a:solidFill>
                <a:schemeClr val="bg1"/>
              </a:solidFill>
              <a:latin typeface="Arial Unicode MS" pitchFamily="50" charset="-127"/>
              <a:ea typeface="Arial Unicode MS" pitchFamily="50" charset="-127"/>
              <a:cs typeface="Arial Unicode MS" pitchFamily="50" charset="-127"/>
            </a:endParaRPr>
          </a:p>
        </p:txBody>
      </p:sp>
      <p:sp>
        <p:nvSpPr>
          <p:cNvPr id="6" name="모서리가 둥근 직사각형 164"/>
          <p:cNvSpPr>
            <a:spLocks noChangeArrowheads="1"/>
          </p:cNvSpPr>
          <p:nvPr/>
        </p:nvSpPr>
        <p:spPr bwMode="auto">
          <a:xfrm>
            <a:off x="273449" y="3246528"/>
            <a:ext cx="8763047" cy="3547556"/>
          </a:xfrm>
          <a:prstGeom prst="roundRect">
            <a:avLst>
              <a:gd name="adj" fmla="val 16667"/>
            </a:avLst>
          </a:prstGeom>
          <a:noFill/>
          <a:ln w="38100" algn="ctr">
            <a:solidFill>
              <a:srgbClr val="FFC000"/>
            </a:solidFill>
            <a:round/>
            <a:headEnd/>
            <a:tailEnd/>
          </a:ln>
        </p:spPr>
        <p:txBody>
          <a:bodyPr/>
          <a:lstStyle/>
          <a:p>
            <a:pPr latinLnBrk="0"/>
            <a:endParaRPr kumimoji="0" lang="ko-KR" altLang="ko-KR" b="1" dirty="0">
              <a:solidFill>
                <a:schemeClr val="bg1"/>
              </a:solidFill>
              <a:latin typeface="Arial Unicode MS" pitchFamily="50" charset="-127"/>
              <a:ea typeface="Arial Unicode MS" pitchFamily="50" charset="-127"/>
              <a:cs typeface="Arial Unicode MS" pitchFamily="50" charset="-127"/>
            </a:endParaRPr>
          </a:p>
        </p:txBody>
      </p:sp>
      <p:sp>
        <p:nvSpPr>
          <p:cNvPr id="128" name="AutoShape 473"/>
          <p:cNvSpPr>
            <a:spLocks noChangeArrowheads="1"/>
          </p:cNvSpPr>
          <p:nvPr/>
        </p:nvSpPr>
        <p:spPr bwMode="auto">
          <a:xfrm rot="10800000">
            <a:off x="4572000" y="2643293"/>
            <a:ext cx="1478248" cy="689892"/>
          </a:xfrm>
          <a:prstGeom prst="upArrow">
            <a:avLst>
              <a:gd name="adj1" fmla="val 53795"/>
              <a:gd name="adj2" fmla="val 49751"/>
            </a:avLst>
          </a:prstGeom>
          <a:gradFill rotWithShape="1">
            <a:gsLst>
              <a:gs pos="0">
                <a:schemeClr val="bg1"/>
              </a:gs>
              <a:gs pos="100000">
                <a:schemeClr val="bg1">
                  <a:gamma/>
                  <a:tint val="0"/>
                  <a:invGamma/>
                  <a:alpha val="0"/>
                </a:schemeClr>
              </a:gs>
            </a:gsLst>
            <a:lin ang="5400000" scaled="1"/>
          </a:gradFill>
          <a:ln w="9525" algn="ctr">
            <a:noFill/>
            <a:miter lim="800000"/>
            <a:headEnd/>
            <a:tailEnd/>
          </a:ln>
          <a:effectLst/>
        </p:spPr>
        <p:txBody>
          <a:bodyPr wrap="none" anchor="ctr"/>
          <a:lstStyle/>
          <a:p>
            <a:endParaRPr lang="ko-KR" altLang="en-US" sz="2800"/>
          </a:p>
        </p:txBody>
      </p:sp>
      <p:sp>
        <p:nvSpPr>
          <p:cNvPr id="33" name="Rectangle 205"/>
          <p:cNvSpPr>
            <a:spLocks noChangeArrowheads="1"/>
          </p:cNvSpPr>
          <p:nvPr/>
        </p:nvSpPr>
        <p:spPr bwMode="auto">
          <a:xfrm>
            <a:off x="4534697" y="2687906"/>
            <a:ext cx="2146742" cy="307777"/>
          </a:xfrm>
          <a:prstGeom prst="rect">
            <a:avLst/>
          </a:prstGeom>
          <a:noFill/>
          <a:ln w="9525">
            <a:noFill/>
            <a:miter lim="800000"/>
            <a:headEnd/>
            <a:tailEnd/>
          </a:ln>
        </p:spPr>
        <p:txBody>
          <a:bodyPr wrap="none">
            <a:spAutoFit/>
          </a:bodyPr>
          <a:lstStyle/>
          <a:p>
            <a:r>
              <a:rPr lang="en-US" altLang="ko-KR" sz="1400" b="1" kern="0" dirty="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Data Processing System</a:t>
            </a:r>
          </a:p>
        </p:txBody>
      </p:sp>
    </p:spTree>
    <p:extLst>
      <p:ext uri="{BB962C8B-B14F-4D97-AF65-F5344CB8AC3E}">
        <p14:creationId xmlns="" xmlns:p14="http://schemas.microsoft.com/office/powerpoint/2010/main" val="18603656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dirty="0">
              <a:latin typeface="Arial Unicode MS" pitchFamily="50" charset="-127"/>
              <a:ea typeface="Arial Unicode MS" pitchFamily="50" charset="-127"/>
            </a:endParaRPr>
          </a:p>
        </p:txBody>
      </p:sp>
      <p:sp>
        <p:nvSpPr>
          <p:cNvPr id="1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17</a:t>
            </a:fld>
            <a:endParaRPr lang="en-US" altLang="ko-KR" sz="1000" b="1" dirty="0">
              <a:ln w="11430"/>
              <a:solidFill>
                <a:schemeClr val="bg1"/>
              </a:solidFill>
              <a:ea typeface="AuctionGothic Medium" pitchFamily="2" charset="-127"/>
              <a:cs typeface="Arial" pitchFamily="34" charset="0"/>
            </a:endParaRPr>
          </a:p>
        </p:txBody>
      </p:sp>
      <p:sp>
        <p:nvSpPr>
          <p:cNvPr id="18" name="Rectangle 2"/>
          <p:cNvSpPr>
            <a:spLocks/>
          </p:cNvSpPr>
          <p:nvPr/>
        </p:nvSpPr>
        <p:spPr bwMode="auto">
          <a:xfrm>
            <a:off x="181736" y="0"/>
            <a:ext cx="8782752" cy="620688"/>
          </a:xfrm>
          <a:prstGeom prst="rect">
            <a:avLst/>
          </a:prstGeom>
          <a:noFill/>
          <a:ln w="12700">
            <a:noFill/>
            <a:miter lim="800000"/>
            <a:headEnd/>
            <a:tailEnd/>
          </a:ln>
        </p:spPr>
        <p:txBody>
          <a:bodyPr lIns="0" tIns="0" rIns="0" bIns="0" anchor="ctr"/>
          <a:lstStyle/>
          <a:p>
            <a:pPr latinLnBrk="0"/>
            <a:r>
              <a:rPr kumimoji="0" lang="en-US" altLang="ko-KR" sz="3000" b="1" spc="-10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GK-2A Meteorological Products(3/3)</a:t>
            </a:r>
            <a:endParaRPr kumimoji="0" lang="en-US" altLang="ko-KR" sz="3000" b="1" spc="-10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graphicFrame>
        <p:nvGraphicFramePr>
          <p:cNvPr id="6" name="표 5"/>
          <p:cNvGraphicFramePr>
            <a:graphicFrameLocks noGrp="1"/>
          </p:cNvGraphicFramePr>
          <p:nvPr>
            <p:extLst>
              <p:ext uri="{D42A27DB-BD31-4B8C-83A1-F6EECF244321}">
                <p14:modId xmlns="" xmlns:p14="http://schemas.microsoft.com/office/powerpoint/2010/main" val="929836154"/>
              </p:ext>
            </p:extLst>
          </p:nvPr>
        </p:nvGraphicFramePr>
        <p:xfrm>
          <a:off x="467544" y="711200"/>
          <a:ext cx="8280920" cy="5944884"/>
        </p:xfrm>
        <a:graphic>
          <a:graphicData uri="http://schemas.openxmlformats.org/drawingml/2006/table">
            <a:tbl>
              <a:tblPr firstRow="1" bandRow="1">
                <a:tableStyleId>{F5AB1C69-6EDB-4FF4-983F-18BD219EF322}</a:tableStyleId>
              </a:tblPr>
              <a:tblGrid>
                <a:gridCol w="2070230"/>
                <a:gridCol w="2070230"/>
                <a:gridCol w="2070230"/>
                <a:gridCol w="2070230"/>
              </a:tblGrid>
              <a:tr h="394965">
                <a:tc>
                  <a:txBody>
                    <a:bodyPr/>
                    <a:lstStyle/>
                    <a:p>
                      <a:pPr algn="ctr" latinLnBrk="1"/>
                      <a:r>
                        <a:rPr lang="en-US" altLang="ko-KR" sz="1200" dirty="0" smtClean="0"/>
                        <a:t>Sce</a:t>
                      </a:r>
                      <a:r>
                        <a:rPr lang="en-US" altLang="ko-KR" sz="1200" baseline="0" dirty="0" smtClean="0"/>
                        <a:t>ne &amp; Surface Analysis (13)</a:t>
                      </a:r>
                      <a:endParaRPr lang="ko-KR" altLang="en-US" sz="1200" dirty="0"/>
                    </a:p>
                  </a:txBody>
                  <a:tcPr anchor="ctr"/>
                </a:tc>
                <a:tc>
                  <a:txBody>
                    <a:bodyPr/>
                    <a:lstStyle/>
                    <a:p>
                      <a:pPr algn="ctr" latinLnBrk="1"/>
                      <a:r>
                        <a:rPr lang="en-US" altLang="ko-KR" sz="1200" dirty="0" smtClean="0"/>
                        <a:t>Cloud &amp; Precipitation (14)</a:t>
                      </a:r>
                      <a:endParaRPr lang="ko-KR" altLang="en-US" sz="1200" dirty="0"/>
                    </a:p>
                  </a:txBody>
                  <a:tcPr anchor="ctr"/>
                </a:tc>
                <a:tc>
                  <a:txBody>
                    <a:bodyPr/>
                    <a:lstStyle/>
                    <a:p>
                      <a:pPr algn="ctr" latinLnBrk="1"/>
                      <a:r>
                        <a:rPr lang="en-US" altLang="ko-KR" sz="1200" dirty="0" smtClean="0"/>
                        <a:t>Aerosol &amp; Radiation (14)</a:t>
                      </a:r>
                      <a:endParaRPr lang="ko-KR" altLang="en-US" sz="1200" dirty="0"/>
                    </a:p>
                  </a:txBody>
                  <a:tcPr anchor="ctr"/>
                </a:tc>
                <a:tc>
                  <a:txBody>
                    <a:bodyPr/>
                    <a:lstStyle/>
                    <a:p>
                      <a:pPr algn="ctr" latinLnBrk="1"/>
                      <a:r>
                        <a:rPr lang="en-US" altLang="ko-KR" sz="1200" dirty="0" smtClean="0"/>
                        <a:t>Atmospheric</a:t>
                      </a:r>
                      <a:r>
                        <a:rPr lang="en-US" altLang="ko-KR" sz="1200" baseline="0" dirty="0" smtClean="0"/>
                        <a:t> condition &amp; Aviation (11)</a:t>
                      </a:r>
                      <a:endParaRPr lang="ko-KR" altLang="en-US" sz="1200" dirty="0"/>
                    </a:p>
                  </a:txBody>
                  <a:tcPr anchor="ctr"/>
                </a:tc>
              </a:tr>
              <a:tr h="394965">
                <a:tc>
                  <a:txBody>
                    <a:bodyPr/>
                    <a:lstStyle/>
                    <a:p>
                      <a:pPr algn="l" latinLnBrk="1"/>
                      <a:r>
                        <a:rPr lang="en-US" altLang="ko-KR" sz="1200" dirty="0" smtClean="0"/>
                        <a:t>Cloud detection</a:t>
                      </a:r>
                      <a:endParaRPr lang="ko-KR" altLang="en-US" sz="1200" dirty="0"/>
                    </a:p>
                  </a:txBody>
                  <a:tcPr anchor="ctr"/>
                </a:tc>
                <a:tc>
                  <a:txBody>
                    <a:bodyPr/>
                    <a:lstStyle/>
                    <a:p>
                      <a:pPr algn="l" latinLnBrk="1"/>
                      <a:r>
                        <a:rPr lang="en-US" altLang="ko-KR" sz="1200" dirty="0" smtClean="0"/>
                        <a:t>Cloud Top Temperature</a:t>
                      </a:r>
                      <a:endParaRPr lang="ko-KR" altLang="en-US" sz="1200" dirty="0"/>
                    </a:p>
                  </a:txBody>
                  <a:tcPr anchor="ctr"/>
                </a:tc>
                <a:tc>
                  <a:txBody>
                    <a:bodyPr/>
                    <a:lstStyle/>
                    <a:p>
                      <a:pPr algn="l" latinLnBrk="1"/>
                      <a:r>
                        <a:rPr lang="en-US" altLang="ko-KR" sz="1200" dirty="0" smtClean="0"/>
                        <a:t>Aerosol Detection</a:t>
                      </a:r>
                      <a:endParaRPr lang="ko-KR" altLang="en-US" sz="1200" dirty="0"/>
                    </a:p>
                  </a:txBody>
                  <a:tcPr anchor="ctr"/>
                </a:tc>
                <a:tc>
                  <a:txBody>
                    <a:bodyPr/>
                    <a:lstStyle/>
                    <a:p>
                      <a:pPr algn="l" latinLnBrk="1"/>
                      <a:r>
                        <a:rPr lang="en-US" altLang="ko-KR" sz="1200" dirty="0" smtClean="0"/>
                        <a:t>Atmospheric</a:t>
                      </a:r>
                      <a:r>
                        <a:rPr lang="en-US" altLang="ko-KR" sz="1200" baseline="0" dirty="0" smtClean="0"/>
                        <a:t> Motion Vector</a:t>
                      </a:r>
                      <a:endParaRPr lang="ko-KR" altLang="en-US" sz="1200" dirty="0"/>
                    </a:p>
                  </a:txBody>
                  <a:tcPr anchor="ctr"/>
                </a:tc>
              </a:tr>
              <a:tr h="394965">
                <a:tc>
                  <a:txBody>
                    <a:bodyPr/>
                    <a:lstStyle/>
                    <a:p>
                      <a:pPr algn="l" latinLnBrk="1"/>
                      <a:r>
                        <a:rPr lang="en-US" altLang="ko-KR" sz="1200" dirty="0" smtClean="0"/>
                        <a:t>Snow Cover</a:t>
                      </a:r>
                      <a:endParaRPr lang="ko-KR" altLang="en-US" sz="1200" dirty="0"/>
                    </a:p>
                  </a:txBody>
                  <a:tcPr anchor="ctr"/>
                </a:tc>
                <a:tc>
                  <a:txBody>
                    <a:bodyPr/>
                    <a:lstStyle/>
                    <a:p>
                      <a:pPr algn="l" latinLnBrk="1"/>
                      <a:r>
                        <a:rPr lang="en-US" altLang="ko-KR" sz="1200" dirty="0" smtClean="0"/>
                        <a:t>Cloud Top Pressure</a:t>
                      </a:r>
                      <a:endParaRPr lang="ko-KR" altLang="en-US" sz="1200" dirty="0"/>
                    </a:p>
                  </a:txBody>
                  <a:tcPr anchor="ctr"/>
                </a:tc>
                <a:tc>
                  <a:txBody>
                    <a:bodyPr/>
                    <a:lstStyle/>
                    <a:p>
                      <a:pPr algn="l" latinLnBrk="1"/>
                      <a:r>
                        <a:rPr lang="en-US" altLang="ko-KR" sz="1200" dirty="0" smtClean="0"/>
                        <a:t>Aerosol Optical Depth</a:t>
                      </a:r>
                      <a:endParaRPr lang="ko-KR" altLang="en-US" sz="1200" dirty="0"/>
                    </a:p>
                  </a:txBody>
                  <a:tcPr anchor="ctr"/>
                </a:tc>
                <a:tc>
                  <a:txBody>
                    <a:bodyPr/>
                    <a:lstStyle/>
                    <a:p>
                      <a:pPr algn="l" latinLnBrk="1"/>
                      <a:r>
                        <a:rPr lang="en-US" altLang="ko-KR" sz="1200" dirty="0" smtClean="0"/>
                        <a:t>Vertical Temperature Profile</a:t>
                      </a:r>
                      <a:endParaRPr lang="ko-KR" altLang="en-US" sz="1200" dirty="0"/>
                    </a:p>
                  </a:txBody>
                  <a:tcPr anchor="ctr"/>
                </a:tc>
              </a:tr>
              <a:tr h="320361">
                <a:tc>
                  <a:txBody>
                    <a:bodyPr/>
                    <a:lstStyle/>
                    <a:p>
                      <a:pPr algn="l" latinLnBrk="1"/>
                      <a:r>
                        <a:rPr lang="en-US" altLang="ko-KR" sz="1200" dirty="0" smtClean="0"/>
                        <a:t>Sea Ice</a:t>
                      </a:r>
                      <a:r>
                        <a:rPr lang="en-US" altLang="ko-KR" sz="1200" baseline="0" dirty="0" smtClean="0"/>
                        <a:t> Cover</a:t>
                      </a:r>
                      <a:endParaRPr lang="ko-KR" altLang="en-US" sz="1200" dirty="0"/>
                    </a:p>
                  </a:txBody>
                  <a:tcPr anchor="ctr"/>
                </a:tc>
                <a:tc>
                  <a:txBody>
                    <a:bodyPr/>
                    <a:lstStyle/>
                    <a:p>
                      <a:pPr algn="l" latinLnBrk="1"/>
                      <a:r>
                        <a:rPr lang="en-US" altLang="ko-KR" sz="1200" dirty="0" smtClean="0"/>
                        <a:t>Cloud Top Height</a:t>
                      </a:r>
                      <a:endParaRPr lang="ko-KR" altLang="en-US" sz="1200" dirty="0"/>
                    </a:p>
                  </a:txBody>
                  <a:tcPr anchor="ctr"/>
                </a:tc>
                <a:tc>
                  <a:txBody>
                    <a:bodyPr/>
                    <a:lstStyle/>
                    <a:p>
                      <a:pPr algn="l" latinLnBrk="1"/>
                      <a:r>
                        <a:rPr lang="en-US" altLang="ko-KR" sz="1200" dirty="0" smtClean="0"/>
                        <a:t>Asian</a:t>
                      </a:r>
                      <a:r>
                        <a:rPr lang="en-US" altLang="ko-KR" sz="1200" baseline="0" dirty="0" smtClean="0"/>
                        <a:t> Dust Detection</a:t>
                      </a:r>
                      <a:endParaRPr lang="ko-KR" altLang="en-US" sz="1200" dirty="0"/>
                    </a:p>
                  </a:txBody>
                  <a:tcPr anchor="ctr"/>
                </a:tc>
                <a:tc>
                  <a:txBody>
                    <a:bodyPr/>
                    <a:lstStyle/>
                    <a:p>
                      <a:pPr algn="l" latinLnBrk="1"/>
                      <a:r>
                        <a:rPr lang="en-US" altLang="ko-KR" sz="1200" dirty="0" smtClean="0"/>
                        <a:t>Vertical Moisture Profile</a:t>
                      </a:r>
                      <a:endParaRPr lang="ko-KR" altLang="en-US" sz="1200" dirty="0"/>
                    </a:p>
                  </a:txBody>
                  <a:tcPr anchor="ctr"/>
                </a:tc>
              </a:tr>
              <a:tr h="320361">
                <a:tc>
                  <a:txBody>
                    <a:bodyPr/>
                    <a:lstStyle/>
                    <a:p>
                      <a:pPr algn="l" latinLnBrk="1"/>
                      <a:r>
                        <a:rPr lang="en-US" altLang="ko-KR" sz="1200" dirty="0" smtClean="0"/>
                        <a:t>Fog</a:t>
                      </a:r>
                      <a:endParaRPr lang="ko-KR" altLang="en-US" sz="1200" dirty="0"/>
                    </a:p>
                  </a:txBody>
                  <a:tcPr anchor="ctr"/>
                </a:tc>
                <a:tc>
                  <a:txBody>
                    <a:bodyPr/>
                    <a:lstStyle/>
                    <a:p>
                      <a:pPr algn="l" latinLnBrk="1"/>
                      <a:r>
                        <a:rPr lang="en-US" altLang="ko-KR" sz="1200" dirty="0" smtClean="0"/>
                        <a:t>Cloud Type</a:t>
                      </a:r>
                      <a:endParaRPr lang="ko-KR" altLang="en-US" sz="1200" dirty="0"/>
                    </a:p>
                  </a:txBody>
                  <a:tcPr anchor="ctr"/>
                </a:tc>
                <a:tc>
                  <a:txBody>
                    <a:bodyPr/>
                    <a:lstStyle/>
                    <a:p>
                      <a:pPr algn="l" latinLnBrk="1"/>
                      <a:r>
                        <a:rPr lang="en-US" altLang="ko-KR" sz="1200" dirty="0" smtClean="0"/>
                        <a:t>Asian Dust</a:t>
                      </a:r>
                      <a:r>
                        <a:rPr lang="en-US" altLang="ko-KR" sz="1200" baseline="0" dirty="0" smtClean="0"/>
                        <a:t> Optical Depth</a:t>
                      </a:r>
                      <a:endParaRPr lang="ko-KR" altLang="en-US" sz="1200" dirty="0"/>
                    </a:p>
                  </a:txBody>
                  <a:tcPr anchor="ctr"/>
                </a:tc>
                <a:tc>
                  <a:txBody>
                    <a:bodyPr/>
                    <a:lstStyle/>
                    <a:p>
                      <a:pPr algn="l" latinLnBrk="1"/>
                      <a:r>
                        <a:rPr lang="en-US" altLang="ko-KR" sz="1200" dirty="0" smtClean="0"/>
                        <a:t>Stability</a:t>
                      </a:r>
                      <a:r>
                        <a:rPr lang="en-US" altLang="ko-KR" sz="1200" baseline="0" dirty="0" smtClean="0"/>
                        <a:t> Index</a:t>
                      </a:r>
                      <a:endParaRPr lang="ko-KR" altLang="en-US" sz="1200" dirty="0"/>
                    </a:p>
                  </a:txBody>
                  <a:tcPr anchor="ctr"/>
                </a:tc>
              </a:tr>
              <a:tr h="320361">
                <a:tc>
                  <a:txBody>
                    <a:bodyPr/>
                    <a:lstStyle/>
                    <a:p>
                      <a:pPr algn="l" latinLnBrk="1"/>
                      <a:r>
                        <a:rPr lang="en-US" altLang="ko-KR" sz="1200" dirty="0" smtClean="0"/>
                        <a:t>Sea Surface Temperature</a:t>
                      </a:r>
                      <a:endParaRPr lang="ko-KR" altLang="en-US" sz="1200" dirty="0"/>
                    </a:p>
                  </a:txBody>
                  <a:tcPr anchor="ctr"/>
                </a:tc>
                <a:tc>
                  <a:txBody>
                    <a:bodyPr/>
                    <a:lstStyle/>
                    <a:p>
                      <a:pPr algn="l" latinLnBrk="1"/>
                      <a:r>
                        <a:rPr lang="en-US" altLang="ko-KR" sz="1200" dirty="0" smtClean="0"/>
                        <a:t>Cloud Phase</a:t>
                      </a:r>
                      <a:endParaRPr lang="ko-KR" altLang="en-US" sz="1200" dirty="0"/>
                    </a:p>
                  </a:txBody>
                  <a:tcPr anchor="ctr"/>
                </a:tc>
                <a:tc>
                  <a:txBody>
                    <a:bodyPr/>
                    <a:lstStyle/>
                    <a:p>
                      <a:pPr algn="l" latinLnBrk="1"/>
                      <a:r>
                        <a:rPr lang="en-US" altLang="ko-KR" sz="1200" dirty="0" smtClean="0"/>
                        <a:t>Aerosol Particle Size</a:t>
                      </a:r>
                      <a:endParaRPr lang="ko-KR" altLang="en-US" sz="1200" dirty="0"/>
                    </a:p>
                  </a:txBody>
                  <a:tcPr anchor="ctr"/>
                </a:tc>
                <a:tc>
                  <a:txBody>
                    <a:bodyPr/>
                    <a:lstStyle/>
                    <a:p>
                      <a:pPr algn="l" latinLnBrk="1"/>
                      <a:r>
                        <a:rPr lang="en-US" altLang="ko-KR" sz="1200" dirty="0" smtClean="0"/>
                        <a:t>Total </a:t>
                      </a:r>
                      <a:r>
                        <a:rPr lang="en-US" altLang="ko-KR" sz="1200" dirty="0" err="1" smtClean="0"/>
                        <a:t>Precipitable</a:t>
                      </a:r>
                      <a:r>
                        <a:rPr lang="en-US" altLang="ko-KR" sz="1200" dirty="0" smtClean="0"/>
                        <a:t> Water</a:t>
                      </a:r>
                      <a:endParaRPr lang="ko-KR" altLang="en-US" sz="1200" dirty="0"/>
                    </a:p>
                  </a:txBody>
                  <a:tcPr anchor="ctr"/>
                </a:tc>
              </a:tr>
              <a:tr h="394965">
                <a:tc>
                  <a:txBody>
                    <a:bodyPr/>
                    <a:lstStyle/>
                    <a:p>
                      <a:pPr algn="l" latinLnBrk="1"/>
                      <a:r>
                        <a:rPr lang="en-US" altLang="ko-KR" sz="1200" dirty="0" smtClean="0"/>
                        <a:t>Land</a:t>
                      </a:r>
                      <a:r>
                        <a:rPr lang="en-US" altLang="ko-KR" sz="1200" baseline="0" dirty="0" smtClean="0"/>
                        <a:t> Surface Temperature</a:t>
                      </a:r>
                      <a:endParaRPr lang="ko-KR" altLang="en-US" sz="1200" dirty="0"/>
                    </a:p>
                  </a:txBody>
                  <a:tcPr anchor="ctr"/>
                </a:tc>
                <a:tc>
                  <a:txBody>
                    <a:bodyPr/>
                    <a:lstStyle/>
                    <a:p>
                      <a:pPr algn="l" latinLnBrk="1"/>
                      <a:r>
                        <a:rPr lang="en-US" altLang="ko-KR" sz="1200" dirty="0" smtClean="0"/>
                        <a:t>Cloud Amount</a:t>
                      </a:r>
                      <a:endParaRPr lang="ko-KR" altLang="en-US" sz="1200" dirty="0"/>
                    </a:p>
                  </a:txBody>
                  <a:tcPr anchor="ctr"/>
                </a:tc>
                <a:tc>
                  <a:txBody>
                    <a:bodyPr/>
                    <a:lstStyle/>
                    <a:p>
                      <a:pPr algn="l" latinLnBrk="1"/>
                      <a:r>
                        <a:rPr lang="en-US" altLang="ko-KR" sz="1200" dirty="0" smtClean="0"/>
                        <a:t>Volcanic</a:t>
                      </a:r>
                      <a:r>
                        <a:rPr lang="en-US" altLang="ko-KR" sz="1200" baseline="0" dirty="0" smtClean="0"/>
                        <a:t> Ash Detection and Height</a:t>
                      </a:r>
                      <a:endParaRPr lang="ko-KR" altLang="en-US" sz="1200" dirty="0"/>
                    </a:p>
                  </a:txBody>
                  <a:tcPr anchor="ctr"/>
                </a:tc>
                <a:tc>
                  <a:txBody>
                    <a:bodyPr/>
                    <a:lstStyle/>
                    <a:p>
                      <a:pPr algn="l" latinLnBrk="1"/>
                      <a:r>
                        <a:rPr lang="en-US" altLang="ko-KR" sz="1200" dirty="0" err="1" smtClean="0"/>
                        <a:t>Tropopause</a:t>
                      </a:r>
                      <a:r>
                        <a:rPr lang="en-US" altLang="ko-KR" sz="1200" baseline="0" dirty="0" smtClean="0"/>
                        <a:t> Folding Turbulence</a:t>
                      </a:r>
                      <a:endParaRPr lang="ko-KR" altLang="en-US" sz="1200" dirty="0"/>
                    </a:p>
                  </a:txBody>
                  <a:tcPr anchor="ctr"/>
                </a:tc>
              </a:tr>
              <a:tr h="320361">
                <a:tc>
                  <a:txBody>
                    <a:bodyPr/>
                    <a:lstStyle/>
                    <a:p>
                      <a:pPr algn="l" latinLnBrk="1"/>
                      <a:r>
                        <a:rPr lang="en-US" altLang="ko-KR" sz="1200" dirty="0" smtClean="0"/>
                        <a:t>Surface Emissivity</a:t>
                      </a:r>
                      <a:endParaRPr lang="ko-KR" altLang="en-US" sz="1200" dirty="0"/>
                    </a:p>
                  </a:txBody>
                  <a:tcPr anchor="ctr"/>
                </a:tc>
                <a:tc>
                  <a:txBody>
                    <a:bodyPr/>
                    <a:lstStyle/>
                    <a:p>
                      <a:pPr algn="l" latinLnBrk="1"/>
                      <a:r>
                        <a:rPr lang="en-US" altLang="ko-KR" sz="1200" dirty="0" smtClean="0"/>
                        <a:t>Cloud Optical Depth</a:t>
                      </a:r>
                      <a:endParaRPr lang="ko-KR" altLang="en-US" sz="1200" dirty="0"/>
                    </a:p>
                  </a:txBody>
                  <a:tcPr anchor="ctr"/>
                </a:tc>
                <a:tc>
                  <a:txBody>
                    <a:bodyPr/>
                    <a:lstStyle/>
                    <a:p>
                      <a:pPr algn="l" latinLnBrk="1"/>
                      <a:r>
                        <a:rPr lang="en-US" altLang="ko-KR" sz="1200" dirty="0" smtClean="0"/>
                        <a:t>Visibility</a:t>
                      </a:r>
                      <a:endParaRPr lang="ko-KR" altLang="en-US" sz="1200" dirty="0"/>
                    </a:p>
                  </a:txBody>
                  <a:tcPr anchor="ctr"/>
                </a:tc>
                <a:tc>
                  <a:txBody>
                    <a:bodyPr/>
                    <a:lstStyle/>
                    <a:p>
                      <a:pPr algn="l" latinLnBrk="1"/>
                      <a:r>
                        <a:rPr lang="en-US" altLang="ko-KR" sz="1200" dirty="0" smtClean="0"/>
                        <a:t>Total</a:t>
                      </a:r>
                      <a:r>
                        <a:rPr lang="en-US" altLang="ko-KR" sz="1200" baseline="0" dirty="0" smtClean="0"/>
                        <a:t> Ozone</a:t>
                      </a:r>
                      <a:endParaRPr lang="ko-KR" altLang="en-US" sz="1200" dirty="0"/>
                    </a:p>
                  </a:txBody>
                  <a:tcPr anchor="ctr"/>
                </a:tc>
              </a:tr>
              <a:tr h="236979">
                <a:tc>
                  <a:txBody>
                    <a:bodyPr/>
                    <a:lstStyle/>
                    <a:p>
                      <a:pPr algn="l" latinLnBrk="1"/>
                      <a:r>
                        <a:rPr lang="en-US" altLang="ko-KR" sz="1200" dirty="0" smtClean="0"/>
                        <a:t>Surface Albedo</a:t>
                      </a:r>
                      <a:endParaRPr lang="ko-KR" altLang="en-US" sz="1200" dirty="0"/>
                    </a:p>
                  </a:txBody>
                  <a:tcPr anchor="ctr"/>
                </a:tc>
                <a:tc>
                  <a:txBody>
                    <a:bodyPr/>
                    <a:lstStyle/>
                    <a:p>
                      <a:pPr algn="l" latinLnBrk="1"/>
                      <a:r>
                        <a:rPr lang="en-US" altLang="ko-KR" sz="1200" dirty="0" smtClean="0"/>
                        <a:t>Cloud Effective Radius</a:t>
                      </a:r>
                      <a:endParaRPr lang="ko-KR" altLang="en-US" sz="1200" dirty="0"/>
                    </a:p>
                  </a:txBody>
                  <a:tcPr anchor="ctr"/>
                </a:tc>
                <a:tc>
                  <a:txBody>
                    <a:bodyPr/>
                    <a:lstStyle/>
                    <a:p>
                      <a:pPr algn="l" latinLnBrk="1"/>
                      <a:r>
                        <a:rPr lang="en-US" altLang="ko-KR" sz="1200" dirty="0" smtClean="0"/>
                        <a:t>Radiances</a:t>
                      </a:r>
                      <a:endParaRPr lang="ko-KR" altLang="en-US" sz="1200" dirty="0"/>
                    </a:p>
                  </a:txBody>
                  <a:tcPr anchor="ctr"/>
                </a:tc>
                <a:tc>
                  <a:txBody>
                    <a:bodyPr/>
                    <a:lstStyle/>
                    <a:p>
                      <a:pPr algn="l" latinLnBrk="1"/>
                      <a:r>
                        <a:rPr lang="en-US" altLang="ko-KR" sz="1200" dirty="0" smtClean="0"/>
                        <a:t>SO</a:t>
                      </a:r>
                      <a:r>
                        <a:rPr lang="en-US" altLang="ko-KR" sz="1200" baseline="-25000" dirty="0" smtClean="0"/>
                        <a:t>2</a:t>
                      </a:r>
                      <a:r>
                        <a:rPr lang="en-US" altLang="ko-KR" sz="1200" baseline="0" dirty="0" smtClean="0"/>
                        <a:t> Detection</a:t>
                      </a:r>
                      <a:endParaRPr lang="ko-KR" altLang="en-US" sz="1200" dirty="0"/>
                    </a:p>
                  </a:txBody>
                  <a:tcPr anchor="ctr"/>
                </a:tc>
              </a:tr>
              <a:tr h="394965">
                <a:tc>
                  <a:txBody>
                    <a:bodyPr/>
                    <a:lstStyle/>
                    <a:p>
                      <a:pPr algn="l" latinLnBrk="1"/>
                      <a:r>
                        <a:rPr lang="en-US" altLang="ko-KR" sz="1200" dirty="0" smtClean="0"/>
                        <a:t>Fire</a:t>
                      </a:r>
                      <a:r>
                        <a:rPr lang="en-US" altLang="ko-KR" sz="1200" baseline="0" dirty="0" smtClean="0"/>
                        <a:t> Detection</a:t>
                      </a:r>
                      <a:endParaRPr lang="ko-KR" altLang="en-US" sz="1200" dirty="0"/>
                    </a:p>
                  </a:txBody>
                  <a:tcPr anchor="ctr"/>
                </a:tc>
                <a:tc>
                  <a:txBody>
                    <a:bodyPr/>
                    <a:lstStyle/>
                    <a:p>
                      <a:pPr algn="l" latinLnBrk="1"/>
                      <a:r>
                        <a:rPr lang="en-US" altLang="ko-KR" sz="1200" dirty="0" smtClean="0"/>
                        <a:t>Cloud Liquid Water Path</a:t>
                      </a:r>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Downward</a:t>
                      </a:r>
                      <a:r>
                        <a:rPr lang="en-US" altLang="ko-KR" sz="1200" baseline="0" dirty="0" smtClean="0"/>
                        <a:t> SW Radiation (SFC)</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Convective</a:t>
                      </a:r>
                      <a:r>
                        <a:rPr lang="en-US" altLang="ko-KR" sz="1200" baseline="0" dirty="0" smtClean="0"/>
                        <a:t> Initiation</a:t>
                      </a:r>
                      <a:endParaRPr lang="ko-KR" altLang="en-US" sz="1200" dirty="0" smtClean="0"/>
                    </a:p>
                  </a:txBody>
                  <a:tcPr anchor="ctr"/>
                </a:tc>
              </a:tr>
              <a:tr h="394965">
                <a:tc>
                  <a:txBody>
                    <a:bodyPr/>
                    <a:lstStyle/>
                    <a:p>
                      <a:pPr algn="l" latinLnBrk="1"/>
                      <a:r>
                        <a:rPr lang="en-US" altLang="ko-KR" sz="1200" dirty="0" smtClean="0"/>
                        <a:t>Vegetation Index</a:t>
                      </a:r>
                      <a:endParaRPr lang="ko-KR" altLang="en-US" sz="1200" dirty="0"/>
                    </a:p>
                  </a:txBody>
                  <a:tcPr anchor="ctr"/>
                </a:tc>
                <a:tc>
                  <a:txBody>
                    <a:bodyPr/>
                    <a:lstStyle/>
                    <a:p>
                      <a:pPr algn="l" latinLnBrk="1"/>
                      <a:r>
                        <a:rPr lang="en-US" altLang="ko-KR" sz="1200" dirty="0" smtClean="0"/>
                        <a:t>Cloud Ice Water</a:t>
                      </a:r>
                      <a:r>
                        <a:rPr lang="en-US" altLang="ko-KR" sz="1200" baseline="0" dirty="0" smtClean="0"/>
                        <a:t> Path</a:t>
                      </a:r>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Reflected SW Radiation (TOA)</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Overshooting</a:t>
                      </a:r>
                      <a:r>
                        <a:rPr lang="en-US" altLang="ko-KR" sz="1200" baseline="0" dirty="0" smtClean="0"/>
                        <a:t> Top Detection</a:t>
                      </a:r>
                      <a:endParaRPr lang="ko-KR" altLang="en-US" sz="1200" dirty="0" smtClean="0"/>
                    </a:p>
                  </a:txBody>
                  <a:tcPr anchor="ctr"/>
                </a:tc>
              </a:tr>
              <a:tr h="394965">
                <a:tc>
                  <a:txBody>
                    <a:bodyPr/>
                    <a:lstStyle/>
                    <a:p>
                      <a:pPr algn="l" latinLnBrk="1"/>
                      <a:r>
                        <a:rPr lang="en-US" altLang="ko-KR" sz="1200" dirty="0" smtClean="0"/>
                        <a:t>Vegetation Green Fraction</a:t>
                      </a:r>
                      <a:endParaRPr lang="ko-KR" altLang="en-US" sz="1200" dirty="0"/>
                    </a:p>
                  </a:txBody>
                  <a:tcPr anchor="ctr"/>
                </a:tc>
                <a:tc>
                  <a:txBody>
                    <a:bodyPr/>
                    <a:lstStyle/>
                    <a:p>
                      <a:pPr algn="l" latinLnBrk="1"/>
                      <a:r>
                        <a:rPr lang="en-US" altLang="ko-KR" sz="1200" dirty="0" smtClean="0"/>
                        <a:t>Cloud Layer/Height</a:t>
                      </a:r>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Absorbed</a:t>
                      </a:r>
                      <a:r>
                        <a:rPr lang="en-US" altLang="ko-KR" sz="1200" baseline="0" dirty="0" smtClean="0"/>
                        <a:t> SW Radiation (SFC)</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Aircraft</a:t>
                      </a:r>
                      <a:r>
                        <a:rPr lang="en-US" altLang="ko-KR" sz="1200" baseline="0" dirty="0" smtClean="0"/>
                        <a:t> Icing</a:t>
                      </a:r>
                      <a:endParaRPr lang="ko-KR" altLang="en-US" sz="1200" dirty="0" smtClean="0"/>
                    </a:p>
                  </a:txBody>
                  <a:tcPr anchor="ctr"/>
                </a:tc>
              </a:tr>
              <a:tr h="394965">
                <a:tc>
                  <a:txBody>
                    <a:bodyPr/>
                    <a:lstStyle/>
                    <a:p>
                      <a:pPr algn="l" latinLnBrk="1"/>
                      <a:r>
                        <a:rPr lang="en-US" altLang="ko-KR" sz="1200" dirty="0" smtClean="0"/>
                        <a:t>Snow Depth</a:t>
                      </a:r>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Rainfall Rate</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Upward LW Radiation</a:t>
                      </a:r>
                      <a:r>
                        <a:rPr lang="en-US" altLang="ko-KR" sz="1200" baseline="0" dirty="0" smtClean="0"/>
                        <a:t> (TOA)</a:t>
                      </a:r>
                      <a:endParaRPr lang="ko-KR" altLang="en-US" sz="1200" dirty="0" smtClean="0"/>
                    </a:p>
                  </a:txBody>
                  <a:tcPr anchor="ctr"/>
                </a:tc>
                <a:tc>
                  <a:txBody>
                    <a:bodyPr/>
                    <a:lstStyle/>
                    <a:p>
                      <a:pPr algn="l" latinLnBrk="1"/>
                      <a:endParaRPr lang="ko-KR" altLang="en-US" sz="1200" dirty="0"/>
                    </a:p>
                  </a:txBody>
                  <a:tcPr anchor="ctr"/>
                </a:tc>
              </a:tr>
              <a:tr h="394965">
                <a:tc>
                  <a:txBody>
                    <a:bodyPr/>
                    <a:lstStyle/>
                    <a:p>
                      <a:pPr algn="l" latinLnBrk="1"/>
                      <a:r>
                        <a:rPr lang="en-US" altLang="ko-KR" sz="1200" dirty="0" smtClean="0"/>
                        <a:t>Current</a:t>
                      </a:r>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Rainfall Potential</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Downward</a:t>
                      </a:r>
                      <a:r>
                        <a:rPr lang="en-US" altLang="ko-KR" sz="1200" baseline="0" dirty="0" smtClean="0"/>
                        <a:t> LW Radiation (SFC)</a:t>
                      </a:r>
                      <a:endParaRPr lang="ko-KR" altLang="en-US" sz="1200" dirty="0" smtClean="0"/>
                    </a:p>
                  </a:txBody>
                  <a:tcPr anchor="ctr"/>
                </a:tc>
                <a:tc>
                  <a:txBody>
                    <a:bodyPr/>
                    <a:lstStyle/>
                    <a:p>
                      <a:pPr algn="l" latinLnBrk="1"/>
                      <a:endParaRPr lang="ko-KR" altLang="en-US" sz="1200" dirty="0"/>
                    </a:p>
                  </a:txBody>
                  <a:tcPr anchor="ctr"/>
                </a:tc>
              </a:tr>
              <a:tr h="236979">
                <a:tc>
                  <a:txBody>
                    <a:bodyPr/>
                    <a:lstStyle/>
                    <a:p>
                      <a:pPr algn="l" latinLnBrk="1"/>
                      <a:endParaRPr lang="ko-KR" altLang="en-US" sz="1200" dirty="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Probability of Rainfall</a:t>
                      </a:r>
                      <a:endParaRPr lang="ko-KR" altLang="en-US" sz="1200" dirty="0" smtClean="0"/>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Upward LW Radiation</a:t>
                      </a:r>
                      <a:r>
                        <a:rPr lang="en-US" altLang="ko-KR" sz="1200" baseline="0" dirty="0" smtClean="0"/>
                        <a:t> (SFC)</a:t>
                      </a:r>
                      <a:endParaRPr lang="ko-KR" altLang="en-US" sz="1200" dirty="0" smtClean="0"/>
                    </a:p>
                  </a:txBody>
                  <a:tcPr anchor="ctr"/>
                </a:tc>
                <a:tc>
                  <a:txBody>
                    <a:bodyPr/>
                    <a:lstStyle/>
                    <a:p>
                      <a:pPr algn="l" latinLnBrk="1"/>
                      <a:endParaRPr lang="ko-KR" altLang="en-US" sz="1200" dirty="0"/>
                    </a:p>
                  </a:txBody>
                  <a:tcPr anchor="ctr"/>
                </a:tc>
              </a:tr>
            </a:tbl>
          </a:graphicData>
        </a:graphic>
      </p:graphicFrame>
    </p:spTree>
    <p:extLst>
      <p:ext uri="{BB962C8B-B14F-4D97-AF65-F5344CB8AC3E}">
        <p14:creationId xmlns="" xmlns:p14="http://schemas.microsoft.com/office/powerpoint/2010/main" val="40647962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4968552" cy="523220"/>
          </a:xfrm>
          <a:prstGeom prst="rect">
            <a:avLst/>
          </a:prstGeom>
          <a:noFill/>
        </p:spPr>
        <p:txBody>
          <a:bodyPr wrap="square" rtlCol="0">
            <a:spAutoFit/>
          </a:bodyPr>
          <a:lstStyle/>
          <a:p>
            <a:r>
              <a:rPr lang="en-US" altLang="ko-KR" sz="2800" b="1" dirty="0" smtClean="0">
                <a:solidFill>
                  <a:schemeClr val="bg1"/>
                </a:solidFill>
              </a:rPr>
              <a:t>Scene Analysis</a:t>
            </a:r>
            <a:endParaRPr lang="ko-KR" altLang="en-US" sz="2800" b="1" dirty="0">
              <a:solidFill>
                <a:schemeClr val="bg1"/>
              </a:solidFill>
            </a:endParaRPr>
          </a:p>
        </p:txBody>
      </p:sp>
      <p:sp>
        <p:nvSpPr>
          <p:cNvPr id="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18</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
        <p:nvSpPr>
          <p:cNvPr id="4" name="내용 개체 틀 2"/>
          <p:cNvSpPr txBox="1">
            <a:spLocks/>
          </p:cNvSpPr>
          <p:nvPr/>
        </p:nvSpPr>
        <p:spPr>
          <a:xfrm>
            <a:off x="179512" y="836712"/>
            <a:ext cx="8229600" cy="6021288"/>
          </a:xfrm>
          <a:prstGeom prst="rect">
            <a:avLst/>
          </a:prstGeom>
        </p:spPr>
        <p:txBody>
          <a:bodyPr>
            <a:noAutofit/>
          </a:bodyPr>
          <a:lstStyle/>
          <a:p>
            <a:pPr marL="342900" marR="0" lvl="0" indent="-342900" algn="l" defTabSz="914400" rtl="0" eaLnBrk="1" fontAlgn="auto" latinLnBrk="1" hangingPunct="1">
              <a:lnSpc>
                <a:spcPct val="100000"/>
              </a:lnSpc>
              <a:spcBef>
                <a:spcPct val="20000"/>
              </a:spcBef>
              <a:spcAft>
                <a:spcPts val="0"/>
              </a:spcAft>
              <a:buClrTx/>
              <a:buSzTx/>
              <a:buFont typeface="Wingdings" pitchFamily="2" charset="2"/>
              <a:buChar char="v"/>
              <a:tabLst/>
              <a:defRPr/>
            </a:pPr>
            <a:r>
              <a:rPr kumimoji="0" lang="en-US" altLang="ko-KR" sz="2000" b="1" i="0" u="none" strike="noStrike" kern="1200" cap="none" spc="0" normalizeH="0" baseline="0" noProof="0" dirty="0" smtClean="0">
                <a:ln>
                  <a:noFill/>
                </a:ln>
                <a:solidFill>
                  <a:srgbClr val="FFC000"/>
                </a:solidFill>
                <a:effectLst/>
                <a:uLnTx/>
                <a:uFillTx/>
                <a:latin typeface="+mn-lt"/>
                <a:ea typeface="+mn-ea"/>
                <a:cs typeface="+mn-cs"/>
              </a:rPr>
              <a:t>Tests for Cloud </a:t>
            </a:r>
            <a:r>
              <a:rPr kumimoji="0" lang="en-US" altLang="ko-KR" sz="2000" b="1" i="0" u="none" strike="noStrike" kern="1200" cap="none" spc="0" normalizeH="0" baseline="0" noProof="0" dirty="0" smtClean="0">
                <a:ln>
                  <a:noFill/>
                </a:ln>
                <a:solidFill>
                  <a:srgbClr val="FFC000"/>
                </a:solidFill>
                <a:effectLst/>
                <a:uLnTx/>
                <a:uFillTx/>
                <a:latin typeface="+mn-lt"/>
                <a:ea typeface="+mn-ea"/>
                <a:cs typeface="+mn-cs"/>
              </a:rPr>
              <a:t>Detection</a:t>
            </a: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Single channel tests</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Test on T11.2</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REF 0.6(0.8)</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REF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1.3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 Cirrus detection</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800" b="0"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BTD</a:t>
            </a:r>
            <a:r>
              <a:rPr kumimoji="0" lang="en-US" altLang="ko-KR" sz="1800" b="1" i="0" u="none" strike="noStrike" kern="1200" cap="none" spc="0" normalizeH="0" noProof="0" dirty="0" smtClean="0">
                <a:ln>
                  <a:noFill/>
                </a:ln>
                <a:solidFill>
                  <a:schemeClr val="bg1"/>
                </a:solidFill>
                <a:effectLst/>
                <a:uLnTx/>
                <a:uFillTx/>
                <a:latin typeface="+mn-lt"/>
                <a:ea typeface="+mn-ea"/>
                <a:cs typeface="+mn-cs"/>
              </a:rPr>
              <a:t> tests</a:t>
            </a:r>
            <a:endParaRPr kumimoji="0" lang="en-US" altLang="ko-KR" sz="1800" b="1" i="0" u="none" strike="noStrike" kern="1200" cap="none" spc="0" normalizeH="0" baseline="0" noProof="0" dirty="0" smtClean="0">
              <a:ln>
                <a:noFill/>
              </a:ln>
              <a:solidFill>
                <a:schemeClr val="bg1"/>
              </a:solidFill>
              <a:effectLst/>
              <a:uLnTx/>
              <a:uFillTx/>
              <a:latin typeface="+mn-lt"/>
              <a:ea typeface="+mn-ea"/>
              <a:cs typeface="+mn-cs"/>
            </a:endParaRP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BTD11.2-3.8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 nighttime low cloud</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BTD11.2-8.7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 high semi-transparent cloud</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BTD11.2-12.3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 Cirrus, cloud edge</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800" b="1"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Spatial texture tests</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REF0.6 3x3,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REF1.3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3x3</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Tb3.8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3x3,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Tb11.2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3x3,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Tb12.3 </a:t>
            </a: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3x3</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800" b="1"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Clear and cloudy pixel “restoring” test </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Removing some false alarms passing </a:t>
            </a:r>
            <a:b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b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through the previous test</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800" b="0"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Temporal</a:t>
            </a:r>
            <a:r>
              <a:rPr kumimoji="0" lang="ko-KR" altLang="en-US" sz="1800" b="1" i="0" u="none" strike="noStrike" kern="1200" cap="none" spc="0" normalizeH="0" baseline="0" noProof="0" dirty="0" smtClean="0">
                <a:ln>
                  <a:noFill/>
                </a:ln>
                <a:solidFill>
                  <a:schemeClr val="bg1"/>
                </a:solidFill>
                <a:effectLst/>
                <a:uLnTx/>
                <a:uFillTx/>
                <a:latin typeface="+mn-lt"/>
                <a:ea typeface="+mn-ea"/>
                <a:cs typeface="+mn-cs"/>
              </a:rPr>
              <a:t> </a:t>
            </a:r>
            <a:r>
              <a:rPr kumimoji="0" lang="en-US" altLang="ko-KR" sz="1800" b="1" i="0" u="none" strike="noStrike" kern="1200" cap="none" spc="0" normalizeH="0" baseline="0" noProof="0" dirty="0" smtClean="0">
                <a:ln>
                  <a:noFill/>
                </a:ln>
                <a:solidFill>
                  <a:schemeClr val="bg1"/>
                </a:solidFill>
                <a:effectLst/>
                <a:uLnTx/>
                <a:uFillTx/>
                <a:latin typeface="+mn-lt"/>
                <a:ea typeface="+mn-ea"/>
                <a:cs typeface="+mn-cs"/>
              </a:rPr>
              <a:t>test</a:t>
            </a:r>
          </a:p>
          <a:p>
            <a:pPr marL="1143000" marR="0" lvl="2" indent="-228600" algn="l" defTabSz="914400" rtl="0" eaLnBrk="1" fontAlgn="auto" latinLnBrk="1" hangingPunct="1">
              <a:lnSpc>
                <a:spcPct val="100000"/>
              </a:lnSpc>
              <a:spcBef>
                <a:spcPct val="20000"/>
              </a:spcBef>
              <a:spcAft>
                <a:spcPts val="0"/>
              </a:spcAft>
              <a:buClrTx/>
              <a:buSzTx/>
              <a:buFont typeface="Arial" pitchFamily="34" charset="0"/>
              <a:buChar char="•"/>
              <a:tabLst/>
              <a:defRPr/>
            </a:pP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Stationary, rapidly moving or developing clouds</a:t>
            </a:r>
            <a:b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br>
            <a:r>
              <a:rPr kumimoji="0" lang="en-US" altLang="ko-KR" sz="1600" b="0" i="0" u="none" strike="noStrike" kern="1200" cap="none" spc="0" normalizeH="0" baseline="0" noProof="0" dirty="0" smtClean="0">
                <a:ln>
                  <a:noFill/>
                </a:ln>
                <a:solidFill>
                  <a:schemeClr val="bg1"/>
                </a:solidFill>
                <a:effectLst/>
                <a:uLnTx/>
                <a:uFillTx/>
                <a:latin typeface="+mn-lt"/>
                <a:ea typeface="+mn-ea"/>
                <a:cs typeface="+mn-cs"/>
              </a:rPr>
              <a:t>in twilight condition</a:t>
            </a:r>
            <a:endParaRPr kumimoji="0" lang="ko-KR" altLang="en-US" sz="16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5" name="그룹 4"/>
          <p:cNvGrpSpPr/>
          <p:nvPr/>
        </p:nvGrpSpPr>
        <p:grpSpPr>
          <a:xfrm>
            <a:off x="5385247" y="1413979"/>
            <a:ext cx="3744465" cy="5183373"/>
            <a:chOff x="5385247" y="1029928"/>
            <a:chExt cx="3744465" cy="5183373"/>
          </a:xfrm>
        </p:grpSpPr>
        <p:pic>
          <p:nvPicPr>
            <p:cNvPr id="6" name="Picture 6" descr="visible_spectrum"/>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1029928"/>
              <a:ext cx="3240000" cy="25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직사각형 6"/>
            <p:cNvSpPr/>
            <p:nvPr/>
          </p:nvSpPr>
          <p:spPr>
            <a:xfrm>
              <a:off x="5975867"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280566"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6996560"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7324056"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5728311"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5591614" y="2500387"/>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0.47</a:t>
              </a:r>
              <a:endParaRPr lang="ko-KR" altLang="en-US" sz="700" dirty="0">
                <a:solidFill>
                  <a:schemeClr val="tx1"/>
                </a:solidFill>
              </a:endParaRPr>
            </a:p>
          </p:txBody>
        </p:sp>
        <p:sp>
          <p:nvSpPr>
            <p:cNvPr id="13" name="직사각형 12"/>
            <p:cNvSpPr/>
            <p:nvPr/>
          </p:nvSpPr>
          <p:spPr>
            <a:xfrm>
              <a:off x="5784231" y="1115245"/>
              <a:ext cx="45719" cy="218011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5707978" y="2754482"/>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0.51</a:t>
              </a:r>
              <a:endParaRPr lang="ko-KR" altLang="en-US" sz="700" dirty="0">
                <a:solidFill>
                  <a:schemeClr val="tx1"/>
                </a:solidFill>
              </a:endParaRPr>
            </a:p>
          </p:txBody>
        </p:sp>
        <p:sp>
          <p:nvSpPr>
            <p:cNvPr id="15" name="직사각형 14"/>
            <p:cNvSpPr/>
            <p:nvPr/>
          </p:nvSpPr>
          <p:spPr>
            <a:xfrm>
              <a:off x="5879558" y="2932435"/>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0.64</a:t>
              </a:r>
              <a:endParaRPr lang="ko-KR" altLang="en-US" sz="700" dirty="0">
                <a:solidFill>
                  <a:schemeClr val="tx1"/>
                </a:solidFill>
              </a:endParaRPr>
            </a:p>
          </p:txBody>
        </p:sp>
        <p:sp>
          <p:nvSpPr>
            <p:cNvPr id="16" name="직사각형 15"/>
            <p:cNvSpPr/>
            <p:nvPr/>
          </p:nvSpPr>
          <p:spPr>
            <a:xfrm>
              <a:off x="6184257" y="2767827"/>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0.86</a:t>
              </a:r>
              <a:endParaRPr lang="ko-KR" altLang="en-US" sz="700" dirty="0">
                <a:solidFill>
                  <a:schemeClr val="tx1"/>
                </a:solidFill>
              </a:endParaRPr>
            </a:p>
          </p:txBody>
        </p:sp>
        <p:sp>
          <p:nvSpPr>
            <p:cNvPr id="17" name="직사각형 16"/>
            <p:cNvSpPr/>
            <p:nvPr/>
          </p:nvSpPr>
          <p:spPr>
            <a:xfrm>
              <a:off x="6900251" y="2133294"/>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1.38</a:t>
              </a:r>
              <a:endParaRPr lang="ko-KR" altLang="en-US" sz="700" dirty="0">
                <a:solidFill>
                  <a:schemeClr val="tx1"/>
                </a:solidFill>
              </a:endParaRPr>
            </a:p>
          </p:txBody>
        </p:sp>
        <p:sp>
          <p:nvSpPr>
            <p:cNvPr id="18" name="직사각형 17"/>
            <p:cNvSpPr/>
            <p:nvPr/>
          </p:nvSpPr>
          <p:spPr>
            <a:xfrm>
              <a:off x="7227747" y="2133294"/>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1.61</a:t>
              </a:r>
              <a:endParaRPr lang="ko-KR" altLang="en-US" sz="700" dirty="0">
                <a:solidFill>
                  <a:schemeClr val="tx1"/>
                </a:solidFill>
              </a:endParaRPr>
            </a:p>
          </p:txBody>
        </p:sp>
        <p:pic>
          <p:nvPicPr>
            <p:cNvPr id="19" name="Picture 78" descr="ir_spectrum"/>
            <p:cNvPicPr>
              <a:picLocks noChangeArrowheads="1"/>
            </p:cNvPicPr>
            <p:nvPr/>
          </p:nvPicPr>
          <p:blipFill>
            <a:blip r:embed="rId3" cstate="print">
              <a:extLst>
                <a:ext uri="{28A0092B-C50C-407E-A947-70E740481C1C}">
                  <a14:useLocalDpi xmlns:a14="http://schemas.microsoft.com/office/drawing/2010/main" xmlns="" val="0"/>
                </a:ext>
              </a:extLst>
            </a:blip>
            <a:srcRect t="8075"/>
            <a:stretch>
              <a:fillRect/>
            </a:stretch>
          </p:blipFill>
          <p:spPr bwMode="auto">
            <a:xfrm>
              <a:off x="5889712" y="5063976"/>
              <a:ext cx="3240000" cy="11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 descr="C:\Users\기상위성센터\Documents\T0355E04.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008" t="13544" r="4881" b="9649"/>
            <a:stretch/>
          </p:blipFill>
          <p:spPr bwMode="auto">
            <a:xfrm>
              <a:off x="5385247" y="3789279"/>
              <a:ext cx="2993355" cy="145124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직사각형 20"/>
            <p:cNvSpPr/>
            <p:nvPr/>
          </p:nvSpPr>
          <p:spPr>
            <a:xfrm>
              <a:off x="6403652"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7042200"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7267749"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p:cNvSpPr/>
            <p:nvPr/>
          </p:nvSpPr>
          <p:spPr>
            <a:xfrm>
              <a:off x="7474248"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7627789"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p:cNvSpPr/>
            <p:nvPr/>
          </p:nvSpPr>
          <p:spPr>
            <a:xfrm>
              <a:off x="7781330"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p:cNvSpPr/>
            <p:nvPr/>
          </p:nvSpPr>
          <p:spPr>
            <a:xfrm>
              <a:off x="7982496"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8175278"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6284484" y="5312535"/>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3.9</a:t>
              </a:r>
              <a:endParaRPr lang="ko-KR" altLang="en-US" sz="700" dirty="0">
                <a:solidFill>
                  <a:schemeClr val="tx1"/>
                </a:solidFill>
              </a:endParaRPr>
            </a:p>
          </p:txBody>
        </p:sp>
        <p:sp>
          <p:nvSpPr>
            <p:cNvPr id="30" name="직사각형 29"/>
            <p:cNvSpPr/>
            <p:nvPr/>
          </p:nvSpPr>
          <p:spPr>
            <a:xfrm>
              <a:off x="6946847" y="4442895"/>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7.34</a:t>
              </a:r>
              <a:endParaRPr lang="ko-KR" altLang="en-US" sz="700" dirty="0">
                <a:solidFill>
                  <a:schemeClr val="tx1"/>
                </a:solidFill>
              </a:endParaRPr>
            </a:p>
          </p:txBody>
        </p:sp>
        <p:sp>
          <p:nvSpPr>
            <p:cNvPr id="31" name="직사각형 30"/>
            <p:cNvSpPr/>
            <p:nvPr/>
          </p:nvSpPr>
          <p:spPr>
            <a:xfrm>
              <a:off x="6970192"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6797452" y="4664463"/>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6.95</a:t>
              </a:r>
              <a:endParaRPr lang="ko-KR" altLang="en-US" sz="700" dirty="0">
                <a:solidFill>
                  <a:schemeClr val="tx1"/>
                </a:solidFill>
              </a:endParaRPr>
            </a:p>
          </p:txBody>
        </p:sp>
        <p:sp>
          <p:nvSpPr>
            <p:cNvPr id="33" name="직사각형 32"/>
            <p:cNvSpPr/>
            <p:nvPr/>
          </p:nvSpPr>
          <p:spPr>
            <a:xfrm>
              <a:off x="6826176" y="3921835"/>
              <a:ext cx="18000" cy="219202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p:cNvSpPr/>
            <p:nvPr/>
          </p:nvSpPr>
          <p:spPr>
            <a:xfrm>
              <a:off x="7157581" y="4671520"/>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8.5</a:t>
              </a:r>
              <a:endParaRPr lang="ko-KR" altLang="en-US" sz="700" dirty="0">
                <a:solidFill>
                  <a:schemeClr val="tx1"/>
                </a:solidFill>
              </a:endParaRPr>
            </a:p>
          </p:txBody>
        </p:sp>
        <p:sp>
          <p:nvSpPr>
            <p:cNvPr id="35" name="직사각형 34"/>
            <p:cNvSpPr/>
            <p:nvPr/>
          </p:nvSpPr>
          <p:spPr>
            <a:xfrm>
              <a:off x="7364080" y="4801426"/>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9.61</a:t>
              </a:r>
              <a:endParaRPr lang="ko-KR" altLang="en-US" sz="700" dirty="0">
                <a:solidFill>
                  <a:schemeClr val="tx1"/>
                </a:solidFill>
              </a:endParaRPr>
            </a:p>
          </p:txBody>
        </p:sp>
        <p:sp>
          <p:nvSpPr>
            <p:cNvPr id="36" name="직사각형 35"/>
            <p:cNvSpPr/>
            <p:nvPr/>
          </p:nvSpPr>
          <p:spPr>
            <a:xfrm>
              <a:off x="7517621" y="4603150"/>
              <a:ext cx="238336" cy="144016"/>
            </a:xfrm>
            <a:prstGeom prst="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10.4</a:t>
              </a:r>
              <a:endParaRPr lang="ko-KR" altLang="en-US" sz="700" dirty="0">
                <a:solidFill>
                  <a:schemeClr val="tx1"/>
                </a:solidFill>
              </a:endParaRPr>
            </a:p>
          </p:txBody>
        </p:sp>
        <p:sp>
          <p:nvSpPr>
            <p:cNvPr id="37" name="직사각형 36"/>
            <p:cNvSpPr/>
            <p:nvPr/>
          </p:nvSpPr>
          <p:spPr>
            <a:xfrm>
              <a:off x="7671162" y="4440629"/>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11.2</a:t>
              </a:r>
              <a:endParaRPr lang="ko-KR" altLang="en-US" sz="700" dirty="0">
                <a:solidFill>
                  <a:schemeClr val="tx1"/>
                </a:solidFill>
              </a:endParaRPr>
            </a:p>
          </p:txBody>
        </p:sp>
        <p:sp>
          <p:nvSpPr>
            <p:cNvPr id="38" name="직사각형 37"/>
            <p:cNvSpPr/>
            <p:nvPr/>
          </p:nvSpPr>
          <p:spPr>
            <a:xfrm>
              <a:off x="7872328" y="4603150"/>
              <a:ext cx="238336" cy="144016"/>
            </a:xfrm>
            <a:prstGeom prst="rect">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12.3</a:t>
              </a:r>
              <a:endParaRPr lang="ko-KR" altLang="en-US" sz="700" dirty="0">
                <a:solidFill>
                  <a:schemeClr val="tx1"/>
                </a:solidFill>
              </a:endParaRPr>
            </a:p>
          </p:txBody>
        </p:sp>
        <p:sp>
          <p:nvSpPr>
            <p:cNvPr id="39" name="직사각형 38"/>
            <p:cNvSpPr/>
            <p:nvPr/>
          </p:nvSpPr>
          <p:spPr>
            <a:xfrm>
              <a:off x="8065110" y="4751383"/>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13.3</a:t>
              </a:r>
              <a:endParaRPr lang="ko-KR" altLang="en-US" sz="700" dirty="0">
                <a:solidFill>
                  <a:schemeClr val="tx1"/>
                </a:solidFill>
              </a:endParaRPr>
            </a:p>
          </p:txBody>
        </p:sp>
        <p:sp>
          <p:nvSpPr>
            <p:cNvPr id="40" name="직사각형 39"/>
            <p:cNvSpPr/>
            <p:nvPr/>
          </p:nvSpPr>
          <p:spPr>
            <a:xfrm>
              <a:off x="6703322" y="5312932"/>
              <a:ext cx="238336" cy="14401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dirty="0" smtClean="0">
                  <a:solidFill>
                    <a:schemeClr val="tx1"/>
                  </a:solidFill>
                </a:rPr>
                <a:t>6.19</a:t>
              </a:r>
              <a:endParaRPr lang="ko-KR" altLang="en-US" sz="700" dirty="0">
                <a:solidFill>
                  <a:schemeClr val="tx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04664"/>
            <a:ext cx="4968552" cy="523220"/>
          </a:xfrm>
          <a:prstGeom prst="rect">
            <a:avLst/>
          </a:prstGeom>
          <a:noFill/>
        </p:spPr>
        <p:txBody>
          <a:bodyPr wrap="square" rtlCol="0">
            <a:spAutoFit/>
          </a:bodyPr>
          <a:lstStyle/>
          <a:p>
            <a:r>
              <a:rPr lang="en-US" altLang="ko-KR" sz="2800" b="1" dirty="0" smtClean="0">
                <a:solidFill>
                  <a:schemeClr val="bg1"/>
                </a:solidFill>
              </a:rPr>
              <a:t>Aerosol Products</a:t>
            </a:r>
            <a:endParaRPr lang="ko-KR" altLang="en-US" sz="2800" b="1" dirty="0">
              <a:solidFill>
                <a:schemeClr val="bg1"/>
              </a:solidFill>
            </a:endParaRPr>
          </a:p>
        </p:txBody>
      </p:sp>
      <p:grpSp>
        <p:nvGrpSpPr>
          <p:cNvPr id="49" name="그룹 48"/>
          <p:cNvGrpSpPr/>
          <p:nvPr/>
        </p:nvGrpSpPr>
        <p:grpSpPr>
          <a:xfrm>
            <a:off x="75945" y="1132768"/>
            <a:ext cx="8989126" cy="5392576"/>
            <a:chOff x="75945" y="908720"/>
            <a:chExt cx="8989126" cy="5392576"/>
          </a:xfrm>
        </p:grpSpPr>
        <p:sp>
          <p:nvSpPr>
            <p:cNvPr id="47" name="직사각형 46"/>
            <p:cNvSpPr/>
            <p:nvPr/>
          </p:nvSpPr>
          <p:spPr>
            <a:xfrm>
              <a:off x="75945" y="908720"/>
              <a:ext cx="8989126" cy="5392576"/>
            </a:xfrm>
            <a:prstGeom prst="rect">
              <a:avLst/>
            </a:prstGeom>
            <a:solidFill>
              <a:schemeClr val="accent5">
                <a:lumMod val="20000"/>
                <a:lumOff val="80000"/>
              </a:schemeClr>
            </a:solidFill>
            <a:ln w="38100">
              <a:solidFill>
                <a:schemeClr val="accent1"/>
              </a:solidFill>
              <a:prstDash val="solid"/>
            </a:ln>
          </p:spPr>
          <p:txBody>
            <a:bodyPr wrap="square" rtlCol="0" anchor="ctr">
              <a:spAutoFit/>
            </a:bodyPr>
            <a:lstStyle/>
            <a:p>
              <a:pPr algn="ctr"/>
              <a:endParaRPr lang="ko-KR" altLang="en-US" sz="1200" b="1" dirty="0" smtClean="0">
                <a:latin typeface="+mn-ea"/>
                <a:ea typeface="+mn-ea"/>
              </a:endParaRPr>
            </a:p>
          </p:txBody>
        </p:sp>
        <p:grpSp>
          <p:nvGrpSpPr>
            <p:cNvPr id="5" name="그룹 4"/>
            <p:cNvGrpSpPr/>
            <p:nvPr/>
          </p:nvGrpSpPr>
          <p:grpSpPr>
            <a:xfrm>
              <a:off x="6165701" y="3121918"/>
              <a:ext cx="2520280" cy="828092"/>
              <a:chOff x="3923928" y="1124744"/>
              <a:chExt cx="2520280" cy="828092"/>
            </a:xfrm>
          </p:grpSpPr>
          <p:sp>
            <p:nvSpPr>
              <p:cNvPr id="6" name="순서도: 내부 저장소 5"/>
              <p:cNvSpPr/>
              <p:nvPr/>
            </p:nvSpPr>
            <p:spPr>
              <a:xfrm>
                <a:off x="3923928" y="1124744"/>
                <a:ext cx="2520280" cy="828092"/>
              </a:xfrm>
              <a:prstGeom prst="flowChartInternalStorage">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7" name="TextBox 6"/>
              <p:cNvSpPr txBox="1"/>
              <p:nvPr/>
            </p:nvSpPr>
            <p:spPr bwMode="auto">
              <a:xfrm>
                <a:off x="4194175" y="1293957"/>
                <a:ext cx="2240508" cy="584775"/>
              </a:xfrm>
              <a:prstGeom prst="rect">
                <a:avLst/>
              </a:prstGeom>
              <a:noFill/>
              <a:ln>
                <a:noFill/>
              </a:ln>
              <a:extLst/>
            </p:spPr>
            <p:txBody>
              <a:bodyPr wrap="square" rtlCol="0" anchor="ctr">
                <a:noAutofit/>
              </a:bodyPr>
              <a:lstStyle/>
              <a:p>
                <a:pPr algn="ctr" eaLnBrk="1" hangingPunct="1"/>
                <a:r>
                  <a:rPr kumimoji="0" lang="en-US" altLang="ko-KR" sz="1600" b="1" dirty="0" smtClean="0">
                    <a:latin typeface="+mj-ea"/>
                    <a:ea typeface="+mj-ea"/>
                  </a:rPr>
                  <a:t>Surface Reflectance Data Base</a:t>
                </a:r>
                <a:endParaRPr kumimoji="0" lang="ko-KR" altLang="en-US" sz="1600" b="1" dirty="0" smtClean="0">
                  <a:latin typeface="+mj-ea"/>
                  <a:ea typeface="+mj-ea"/>
                </a:endParaRPr>
              </a:p>
            </p:txBody>
          </p:sp>
        </p:grpSp>
        <p:grpSp>
          <p:nvGrpSpPr>
            <p:cNvPr id="8" name="그룹 7"/>
            <p:cNvGrpSpPr/>
            <p:nvPr/>
          </p:nvGrpSpPr>
          <p:grpSpPr>
            <a:xfrm>
              <a:off x="2339752" y="1016000"/>
              <a:ext cx="4104456" cy="684808"/>
              <a:chOff x="2411760" y="1016000"/>
              <a:chExt cx="4104456" cy="684808"/>
            </a:xfrm>
          </p:grpSpPr>
          <p:sp>
            <p:nvSpPr>
              <p:cNvPr id="9" name="TextBox 8"/>
              <p:cNvSpPr txBox="1"/>
              <p:nvPr/>
            </p:nvSpPr>
            <p:spPr bwMode="auto">
              <a:xfrm>
                <a:off x="3079327" y="1058883"/>
                <a:ext cx="3129807" cy="584775"/>
              </a:xfrm>
              <a:prstGeom prst="rect">
                <a:avLst/>
              </a:prstGeom>
              <a:noFill/>
              <a:ln>
                <a:noFill/>
              </a:ln>
              <a:extLst/>
            </p:spPr>
            <p:txBody>
              <a:bodyPr wrap="square" rtlCol="0" anchor="ctr">
                <a:spAutoFit/>
              </a:bodyPr>
              <a:lstStyle/>
              <a:p>
                <a:pPr algn="ctr" eaLnBrk="1" hangingPunct="1"/>
                <a:r>
                  <a:rPr kumimoji="0" lang="en-US" altLang="ko-KR" sz="1600" b="1" dirty="0" smtClean="0">
                    <a:latin typeface="+mj-ea"/>
                    <a:ea typeface="+mj-ea"/>
                  </a:rPr>
                  <a:t>Cloud-Screened TOA Spectral Reflectance over Land</a:t>
                </a:r>
                <a:endParaRPr kumimoji="0" lang="ko-KR" altLang="en-US" sz="1600" b="1" dirty="0" smtClean="0">
                  <a:latin typeface="+mj-ea"/>
                  <a:ea typeface="+mj-ea"/>
                </a:endParaRPr>
              </a:p>
            </p:txBody>
          </p:sp>
          <p:sp>
            <p:nvSpPr>
              <p:cNvPr id="10" name="순서도: 데이터 9"/>
              <p:cNvSpPr/>
              <p:nvPr/>
            </p:nvSpPr>
            <p:spPr>
              <a:xfrm>
                <a:off x="2411760" y="1016000"/>
                <a:ext cx="4104456" cy="684808"/>
              </a:xfrm>
              <a:prstGeom prst="flowChartInputOutput">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grpSp>
        <p:grpSp>
          <p:nvGrpSpPr>
            <p:cNvPr id="11" name="그룹 10"/>
            <p:cNvGrpSpPr/>
            <p:nvPr/>
          </p:nvGrpSpPr>
          <p:grpSpPr>
            <a:xfrm>
              <a:off x="2931418" y="4259188"/>
              <a:ext cx="2955776" cy="810090"/>
              <a:chOff x="2923679" y="2292254"/>
              <a:chExt cx="2955776" cy="810090"/>
            </a:xfrm>
          </p:grpSpPr>
          <p:sp>
            <p:nvSpPr>
              <p:cNvPr id="12" name="순서도: 종속 처리 11"/>
              <p:cNvSpPr/>
              <p:nvPr/>
            </p:nvSpPr>
            <p:spPr>
              <a:xfrm>
                <a:off x="2923679" y="2292254"/>
                <a:ext cx="2955776" cy="810090"/>
              </a:xfrm>
              <a:prstGeom prst="flowChartPredefinedProcess">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13" name="TextBox 12"/>
              <p:cNvSpPr txBox="1"/>
              <p:nvPr/>
            </p:nvSpPr>
            <p:spPr bwMode="auto">
              <a:xfrm>
                <a:off x="3086633" y="2401779"/>
                <a:ext cx="2663973" cy="584775"/>
              </a:xfrm>
              <a:prstGeom prst="rect">
                <a:avLst/>
              </a:prstGeom>
              <a:noFill/>
              <a:ln>
                <a:noFill/>
              </a:ln>
              <a:extLst/>
            </p:spPr>
            <p:txBody>
              <a:bodyPr wrap="square" rtlCol="0" anchor="ctr">
                <a:spAutoFit/>
              </a:bodyPr>
              <a:lstStyle/>
              <a:p>
                <a:pPr algn="ctr" eaLnBrk="1" hangingPunct="1"/>
                <a:r>
                  <a:rPr kumimoji="0" lang="en-US" altLang="ko-KR" sz="1600" b="1" dirty="0" smtClean="0">
                    <a:latin typeface="+mj-ea"/>
                    <a:ea typeface="+mj-ea"/>
                  </a:rPr>
                  <a:t>Surface Reflectance Estimation </a:t>
                </a:r>
                <a:r>
                  <a:rPr kumimoji="0" lang="en-US" altLang="ko-KR" sz="1600" b="1" dirty="0" err="1" smtClean="0">
                    <a:latin typeface="+mj-ea"/>
                    <a:ea typeface="+mj-ea"/>
                  </a:rPr>
                  <a:t>Algor</a:t>
                </a:r>
                <a:r>
                  <a:rPr kumimoji="0" lang="en-US" altLang="ko-KR" sz="1600" b="1" dirty="0" smtClean="0">
                    <a:latin typeface="+mj-ea"/>
                    <a:ea typeface="+mj-ea"/>
                  </a:rPr>
                  <a:t>.</a:t>
                </a:r>
                <a:endParaRPr kumimoji="0" lang="ko-KR" altLang="en-US" sz="1600" b="1" dirty="0" smtClean="0">
                  <a:latin typeface="+mj-ea"/>
                  <a:ea typeface="+mj-ea"/>
                </a:endParaRPr>
              </a:p>
            </p:txBody>
          </p:sp>
        </p:grpSp>
        <p:grpSp>
          <p:nvGrpSpPr>
            <p:cNvPr id="14" name="그룹 13"/>
            <p:cNvGrpSpPr/>
            <p:nvPr/>
          </p:nvGrpSpPr>
          <p:grpSpPr>
            <a:xfrm>
              <a:off x="6372200" y="5377740"/>
              <a:ext cx="2498251" cy="830997"/>
              <a:chOff x="2887079" y="5804753"/>
              <a:chExt cx="3269097" cy="830997"/>
            </a:xfrm>
          </p:grpSpPr>
          <p:sp>
            <p:nvSpPr>
              <p:cNvPr id="15" name="순서도: 처리 14"/>
              <p:cNvSpPr/>
              <p:nvPr/>
            </p:nvSpPr>
            <p:spPr>
              <a:xfrm>
                <a:off x="2887079" y="5816910"/>
                <a:ext cx="3245086" cy="806681"/>
              </a:xfrm>
              <a:prstGeom prst="flowChartProcess">
                <a:avLst/>
              </a:prstGeom>
              <a:noFill/>
              <a:ln w="381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16" name="TextBox 15"/>
              <p:cNvSpPr txBox="1"/>
              <p:nvPr/>
            </p:nvSpPr>
            <p:spPr bwMode="auto">
              <a:xfrm>
                <a:off x="2915653" y="5804753"/>
                <a:ext cx="3240523" cy="830997"/>
              </a:xfrm>
              <a:prstGeom prst="rect">
                <a:avLst/>
              </a:prstGeom>
              <a:noFill/>
              <a:ln w="38100">
                <a:solidFill>
                  <a:schemeClr val="tx1"/>
                </a:solidFill>
              </a:ln>
              <a:extLst/>
            </p:spPr>
            <p:txBody>
              <a:bodyPr wrap="square" rtlCol="0" anchor="ctr">
                <a:spAutoFit/>
              </a:bodyPr>
              <a:lstStyle/>
              <a:p>
                <a:pPr algn="ctr" eaLnBrk="1" hangingPunct="1"/>
                <a:r>
                  <a:rPr kumimoji="0" lang="en-US" altLang="ko-KR" sz="1600" b="1" dirty="0" smtClean="0">
                    <a:solidFill>
                      <a:srgbClr val="0000FF"/>
                    </a:solidFill>
                    <a:latin typeface="+mj-ea"/>
                    <a:ea typeface="+mj-ea"/>
                  </a:rPr>
                  <a:t>Aerosol Mask, AOD,</a:t>
                </a:r>
                <a:r>
                  <a:rPr kumimoji="0" lang="en-US" altLang="ko-KR" sz="1600" b="1" dirty="0" smtClean="0">
                    <a:solidFill>
                      <a:srgbClr val="0000FF"/>
                    </a:solidFill>
                    <a:latin typeface="+mj-ea"/>
                  </a:rPr>
                  <a:t> </a:t>
                </a:r>
                <a:r>
                  <a:rPr kumimoji="0" lang="en-US" altLang="ko-KR" sz="1600" b="1" dirty="0">
                    <a:solidFill>
                      <a:srgbClr val="0000FF"/>
                    </a:solidFill>
                    <a:latin typeface="+mj-ea"/>
                  </a:rPr>
                  <a:t>Size </a:t>
                </a:r>
                <a:r>
                  <a:rPr kumimoji="0" lang="en-US" altLang="ko-KR" sz="1600" b="1" dirty="0" smtClean="0">
                    <a:solidFill>
                      <a:srgbClr val="0000FF"/>
                    </a:solidFill>
                    <a:latin typeface="+mj-ea"/>
                  </a:rPr>
                  <a:t>Parameter(AE)</a:t>
                </a:r>
                <a:endParaRPr kumimoji="0" lang="en-US" altLang="ko-KR" sz="1600" b="1" dirty="0" smtClean="0">
                  <a:solidFill>
                    <a:srgbClr val="0000FF"/>
                  </a:solidFill>
                  <a:latin typeface="+mj-ea"/>
                  <a:ea typeface="+mj-ea"/>
                </a:endParaRPr>
              </a:p>
              <a:p>
                <a:pPr algn="ctr" eaLnBrk="1" hangingPunct="1"/>
                <a:r>
                  <a:rPr lang="en-US" altLang="ko-KR" sz="1600" b="1" dirty="0" smtClean="0">
                    <a:solidFill>
                      <a:srgbClr val="0000FF"/>
                    </a:solidFill>
                    <a:latin typeface="+mj-ea"/>
                    <a:ea typeface="+mj-ea"/>
                  </a:rPr>
                  <a:t>Volcanic Ash</a:t>
                </a:r>
                <a:endParaRPr kumimoji="0" lang="ko-KR" altLang="en-US" sz="1600" b="1" dirty="0" smtClean="0">
                  <a:solidFill>
                    <a:srgbClr val="0000FF"/>
                  </a:solidFill>
                  <a:latin typeface="+mj-ea"/>
                  <a:ea typeface="+mj-ea"/>
                </a:endParaRPr>
              </a:p>
            </p:txBody>
          </p:sp>
        </p:grpSp>
        <p:grpSp>
          <p:nvGrpSpPr>
            <p:cNvPr id="17" name="그룹 16"/>
            <p:cNvGrpSpPr/>
            <p:nvPr/>
          </p:nvGrpSpPr>
          <p:grpSpPr>
            <a:xfrm>
              <a:off x="755576" y="3121918"/>
              <a:ext cx="1923988" cy="828092"/>
              <a:chOff x="3923928" y="1124744"/>
              <a:chExt cx="2520280" cy="828092"/>
            </a:xfrm>
          </p:grpSpPr>
          <p:sp>
            <p:nvSpPr>
              <p:cNvPr id="18" name="순서도: 내부 저장소 17"/>
              <p:cNvSpPr/>
              <p:nvPr/>
            </p:nvSpPr>
            <p:spPr>
              <a:xfrm>
                <a:off x="3923928" y="1124744"/>
                <a:ext cx="2520280" cy="828092"/>
              </a:xfrm>
              <a:prstGeom prst="flowChartInternalStorage">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19" name="TextBox 18"/>
              <p:cNvSpPr txBox="1"/>
              <p:nvPr/>
            </p:nvSpPr>
            <p:spPr bwMode="auto">
              <a:xfrm>
                <a:off x="4194175" y="1293957"/>
                <a:ext cx="2240508" cy="584775"/>
              </a:xfrm>
              <a:prstGeom prst="rect">
                <a:avLst/>
              </a:prstGeom>
              <a:noFill/>
              <a:ln>
                <a:noFill/>
              </a:ln>
              <a:extLst/>
            </p:spPr>
            <p:txBody>
              <a:bodyPr wrap="square" rtlCol="0" anchor="ctr">
                <a:noAutofit/>
              </a:bodyPr>
              <a:lstStyle/>
              <a:p>
                <a:pPr algn="ctr" eaLnBrk="1" hangingPunct="1"/>
                <a:r>
                  <a:rPr kumimoji="0" lang="en-US" altLang="ko-KR" sz="1600" b="1" dirty="0" smtClean="0">
                    <a:latin typeface="+mj-ea"/>
                    <a:ea typeface="+mj-ea"/>
                  </a:rPr>
                  <a:t>Land Cover</a:t>
                </a:r>
                <a:endParaRPr kumimoji="0" lang="ko-KR" altLang="en-US" sz="1600" b="1" dirty="0" smtClean="0">
                  <a:latin typeface="+mj-ea"/>
                  <a:ea typeface="+mj-ea"/>
                </a:endParaRPr>
              </a:p>
            </p:txBody>
          </p:sp>
        </p:grpSp>
        <p:grpSp>
          <p:nvGrpSpPr>
            <p:cNvPr id="20" name="그룹 19"/>
            <p:cNvGrpSpPr/>
            <p:nvPr/>
          </p:nvGrpSpPr>
          <p:grpSpPr>
            <a:xfrm>
              <a:off x="2940943" y="3140968"/>
              <a:ext cx="2955776" cy="810090"/>
              <a:chOff x="2911090" y="3522734"/>
              <a:chExt cx="2955776" cy="810090"/>
            </a:xfrm>
          </p:grpSpPr>
          <p:sp>
            <p:nvSpPr>
              <p:cNvPr id="21" name="순서도: 종속 처리 20"/>
              <p:cNvSpPr/>
              <p:nvPr/>
            </p:nvSpPr>
            <p:spPr>
              <a:xfrm>
                <a:off x="2911090" y="3522734"/>
                <a:ext cx="2955776" cy="810090"/>
              </a:xfrm>
              <a:prstGeom prst="flowChartPredefinedProcess">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22" name="TextBox 21"/>
              <p:cNvSpPr txBox="1"/>
              <p:nvPr/>
            </p:nvSpPr>
            <p:spPr bwMode="auto">
              <a:xfrm>
                <a:off x="3276984" y="3640668"/>
                <a:ext cx="2223988" cy="584775"/>
              </a:xfrm>
              <a:prstGeom prst="rect">
                <a:avLst/>
              </a:prstGeom>
              <a:noFill/>
              <a:ln>
                <a:noFill/>
              </a:ln>
              <a:extLst/>
            </p:spPr>
            <p:txBody>
              <a:bodyPr wrap="square" rtlCol="0" anchor="ctr">
                <a:spAutoFit/>
              </a:bodyPr>
              <a:lstStyle/>
              <a:p>
                <a:pPr algn="ctr" eaLnBrk="1" hangingPunct="1"/>
                <a:r>
                  <a:rPr kumimoji="0" lang="en-US" altLang="ko-KR" sz="1600" b="1" dirty="0" smtClean="0">
                    <a:latin typeface="+mj-ea"/>
                    <a:ea typeface="+mj-ea"/>
                  </a:rPr>
                  <a:t>Aerosol Detection (Dust, Smoke)</a:t>
                </a:r>
                <a:endParaRPr kumimoji="0" lang="ko-KR" altLang="en-US" sz="1600" b="1" dirty="0" smtClean="0">
                  <a:latin typeface="+mj-ea"/>
                  <a:ea typeface="+mj-ea"/>
                </a:endParaRPr>
              </a:p>
            </p:txBody>
          </p:sp>
        </p:grpSp>
        <p:grpSp>
          <p:nvGrpSpPr>
            <p:cNvPr id="23" name="그룹 22"/>
            <p:cNvGrpSpPr/>
            <p:nvPr/>
          </p:nvGrpSpPr>
          <p:grpSpPr>
            <a:xfrm>
              <a:off x="2786686" y="5388074"/>
              <a:ext cx="3245086" cy="810090"/>
              <a:chOff x="2771800" y="4651979"/>
              <a:chExt cx="3245086" cy="810090"/>
            </a:xfrm>
          </p:grpSpPr>
          <p:sp>
            <p:nvSpPr>
              <p:cNvPr id="24" name="TextBox 23"/>
              <p:cNvSpPr txBox="1"/>
              <p:nvPr/>
            </p:nvSpPr>
            <p:spPr bwMode="auto">
              <a:xfrm>
                <a:off x="3175273" y="4774362"/>
                <a:ext cx="2448272" cy="584775"/>
              </a:xfrm>
              <a:prstGeom prst="rect">
                <a:avLst/>
              </a:prstGeom>
              <a:noFill/>
              <a:ln>
                <a:noFill/>
              </a:ln>
              <a:extLst/>
            </p:spPr>
            <p:txBody>
              <a:bodyPr wrap="square" rtlCol="0" anchor="ctr">
                <a:spAutoFit/>
              </a:bodyPr>
              <a:lstStyle/>
              <a:p>
                <a:pPr algn="ctr" eaLnBrk="1" hangingPunct="1"/>
                <a:r>
                  <a:rPr kumimoji="0" lang="en-US" altLang="ko-KR" sz="1600" b="1" dirty="0" smtClean="0">
                    <a:latin typeface="+mj-ea"/>
                    <a:ea typeface="+mj-ea"/>
                  </a:rPr>
                  <a:t>Main Inversion Module for Aerosol Retrieval</a:t>
                </a:r>
                <a:endParaRPr kumimoji="0" lang="ko-KR" altLang="en-US" sz="1600" b="1" dirty="0" smtClean="0">
                  <a:latin typeface="+mj-ea"/>
                  <a:ea typeface="+mj-ea"/>
                </a:endParaRPr>
              </a:p>
            </p:txBody>
          </p:sp>
          <p:sp>
            <p:nvSpPr>
              <p:cNvPr id="25" name="순서도: 종속 처리 24"/>
              <p:cNvSpPr/>
              <p:nvPr/>
            </p:nvSpPr>
            <p:spPr>
              <a:xfrm>
                <a:off x="2771800" y="4651979"/>
                <a:ext cx="3245086" cy="810090"/>
              </a:xfrm>
              <a:prstGeom prst="flowChartPredefinedProcess">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grpSp>
        <p:grpSp>
          <p:nvGrpSpPr>
            <p:cNvPr id="26" name="그룹 25"/>
            <p:cNvGrpSpPr/>
            <p:nvPr/>
          </p:nvGrpSpPr>
          <p:grpSpPr>
            <a:xfrm>
              <a:off x="2927226" y="2007890"/>
              <a:ext cx="2955776" cy="810090"/>
              <a:chOff x="2923679" y="2292254"/>
              <a:chExt cx="2955776" cy="810090"/>
            </a:xfrm>
          </p:grpSpPr>
          <p:sp>
            <p:nvSpPr>
              <p:cNvPr id="27" name="순서도: 종속 처리 26"/>
              <p:cNvSpPr/>
              <p:nvPr/>
            </p:nvSpPr>
            <p:spPr>
              <a:xfrm>
                <a:off x="2923679" y="2292254"/>
                <a:ext cx="2955776" cy="810090"/>
              </a:xfrm>
              <a:prstGeom prst="flowChartPredefinedProcess">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28" name="TextBox 27"/>
              <p:cNvSpPr txBox="1"/>
              <p:nvPr/>
            </p:nvSpPr>
            <p:spPr bwMode="auto">
              <a:xfrm>
                <a:off x="3086633" y="2401779"/>
                <a:ext cx="2663973" cy="584775"/>
              </a:xfrm>
              <a:prstGeom prst="rect">
                <a:avLst/>
              </a:prstGeom>
              <a:noFill/>
              <a:ln>
                <a:noFill/>
              </a:ln>
              <a:extLst/>
            </p:spPr>
            <p:txBody>
              <a:bodyPr wrap="square" rtlCol="0" anchor="ctr">
                <a:spAutoFit/>
              </a:bodyPr>
              <a:lstStyle/>
              <a:p>
                <a:pPr algn="ctr" eaLnBrk="1" hangingPunct="1"/>
                <a:r>
                  <a:rPr kumimoji="0" lang="en-US" altLang="ko-KR" sz="1600" b="1" dirty="0" smtClean="0">
                    <a:latin typeface="+mj-ea"/>
                    <a:ea typeface="+mj-ea"/>
                  </a:rPr>
                  <a:t>Rayleigh and Gas Corrections</a:t>
                </a:r>
                <a:endParaRPr kumimoji="0" lang="ko-KR" altLang="en-US" sz="1600" b="1" dirty="0" smtClean="0">
                  <a:latin typeface="+mj-ea"/>
                  <a:ea typeface="+mj-ea"/>
                </a:endParaRPr>
              </a:p>
            </p:txBody>
          </p:sp>
        </p:grpSp>
        <p:grpSp>
          <p:nvGrpSpPr>
            <p:cNvPr id="29" name="그룹 28"/>
            <p:cNvGrpSpPr/>
            <p:nvPr/>
          </p:nvGrpSpPr>
          <p:grpSpPr>
            <a:xfrm>
              <a:off x="6476553" y="1772816"/>
              <a:ext cx="2487935" cy="1080670"/>
              <a:chOff x="6359085" y="1556242"/>
              <a:chExt cx="2487935" cy="1080670"/>
            </a:xfrm>
          </p:grpSpPr>
          <p:sp>
            <p:nvSpPr>
              <p:cNvPr id="30" name="순서도: 다중 문서 29"/>
              <p:cNvSpPr/>
              <p:nvPr/>
            </p:nvSpPr>
            <p:spPr>
              <a:xfrm>
                <a:off x="6359085" y="1556242"/>
                <a:ext cx="2487935" cy="1080670"/>
              </a:xfrm>
              <a:prstGeom prst="flowChartMultidocument">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31" name="TextBox 30"/>
              <p:cNvSpPr txBox="1"/>
              <p:nvPr/>
            </p:nvSpPr>
            <p:spPr bwMode="auto">
              <a:xfrm>
                <a:off x="6403818" y="1845638"/>
                <a:ext cx="2066140" cy="584775"/>
              </a:xfrm>
              <a:prstGeom prst="rect">
                <a:avLst/>
              </a:prstGeom>
              <a:noFill/>
              <a:ln>
                <a:noFill/>
              </a:ln>
              <a:extLst/>
            </p:spPr>
            <p:txBody>
              <a:bodyPr wrap="square" rtlCol="0" anchor="ctr">
                <a:spAutoFit/>
              </a:bodyPr>
              <a:lstStyle/>
              <a:p>
                <a:pPr algn="ctr" eaLnBrk="1" hangingPunct="1"/>
                <a:r>
                  <a:rPr kumimoji="0" lang="en-US" altLang="ko-KR" sz="1600" b="1" dirty="0" err="1" smtClean="0">
                    <a:latin typeface="+mj-ea"/>
                    <a:ea typeface="+mj-ea"/>
                  </a:rPr>
                  <a:t>Precipitable</a:t>
                </a:r>
                <a:r>
                  <a:rPr kumimoji="0" lang="en-US" altLang="ko-KR" sz="1600" b="1" dirty="0" smtClean="0">
                    <a:latin typeface="+mj-ea"/>
                    <a:ea typeface="+mj-ea"/>
                  </a:rPr>
                  <a:t> Water, Total Ozone</a:t>
                </a:r>
                <a:endParaRPr kumimoji="0" lang="ko-KR" altLang="en-US" sz="1600" b="1" dirty="0" smtClean="0">
                  <a:latin typeface="+mj-ea"/>
                  <a:ea typeface="+mj-ea"/>
                </a:endParaRPr>
              </a:p>
            </p:txBody>
          </p:sp>
        </p:grpSp>
        <p:cxnSp>
          <p:nvCxnSpPr>
            <p:cNvPr id="32" name="직선 화살표 연결선 31"/>
            <p:cNvCxnSpPr/>
            <p:nvPr/>
          </p:nvCxnSpPr>
          <p:spPr>
            <a:xfrm>
              <a:off x="4404770" y="1700808"/>
              <a:ext cx="0" cy="3070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p:nvPr/>
          </p:nvCxnSpPr>
          <p:spPr>
            <a:xfrm>
              <a:off x="4408934" y="2833886"/>
              <a:ext cx="0" cy="3070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p:nvPr/>
          </p:nvCxnSpPr>
          <p:spPr>
            <a:xfrm>
              <a:off x="4399409" y="3966964"/>
              <a:ext cx="0" cy="3070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직선 화살표 연결선 34"/>
            <p:cNvCxnSpPr/>
            <p:nvPr/>
          </p:nvCxnSpPr>
          <p:spPr>
            <a:xfrm>
              <a:off x="4403601" y="5075659"/>
              <a:ext cx="0" cy="3070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rot="16200000">
              <a:off x="6203801" y="5636155"/>
              <a:ext cx="0" cy="3070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꺾인 연결선 45"/>
            <p:cNvCxnSpPr>
              <a:stCxn id="18" idx="2"/>
              <a:endCxn id="12" idx="1"/>
            </p:cNvCxnSpPr>
            <p:nvPr/>
          </p:nvCxnSpPr>
          <p:spPr>
            <a:xfrm rot="16200000" flipH="1">
              <a:off x="1967383" y="3700197"/>
              <a:ext cx="714223" cy="1213848"/>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꺾인 연결선 47"/>
            <p:cNvCxnSpPr>
              <a:stCxn id="6" idx="2"/>
              <a:endCxn id="12" idx="3"/>
            </p:cNvCxnSpPr>
            <p:nvPr/>
          </p:nvCxnSpPr>
          <p:spPr>
            <a:xfrm rot="5400000">
              <a:off x="6299407" y="3537798"/>
              <a:ext cx="714223" cy="1538647"/>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직선 화살표 연결선 38"/>
            <p:cNvCxnSpPr/>
            <p:nvPr/>
          </p:nvCxnSpPr>
          <p:spPr>
            <a:xfrm flipH="1">
              <a:off x="5883002" y="2412935"/>
              <a:ext cx="59355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직선 화살표 연결선 39"/>
            <p:cNvCxnSpPr/>
            <p:nvPr/>
          </p:nvCxnSpPr>
          <p:spPr>
            <a:xfrm rot="16200000">
              <a:off x="2814724" y="3399460"/>
              <a:ext cx="0" cy="270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rot="5400000">
              <a:off x="6036034" y="3399459"/>
              <a:ext cx="0" cy="270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2" name="그룹 41"/>
            <p:cNvGrpSpPr/>
            <p:nvPr/>
          </p:nvGrpSpPr>
          <p:grpSpPr>
            <a:xfrm>
              <a:off x="357436" y="5047084"/>
              <a:ext cx="2139924" cy="1080670"/>
              <a:chOff x="418590" y="5114688"/>
              <a:chExt cx="2487935" cy="1080670"/>
            </a:xfrm>
          </p:grpSpPr>
          <p:sp>
            <p:nvSpPr>
              <p:cNvPr id="43" name="순서도: 다중 문서 42"/>
              <p:cNvSpPr/>
              <p:nvPr/>
            </p:nvSpPr>
            <p:spPr>
              <a:xfrm>
                <a:off x="418590" y="5114688"/>
                <a:ext cx="2487935" cy="1080670"/>
              </a:xfrm>
              <a:prstGeom prst="flowChartMultidocument">
                <a:avLst/>
              </a:prstGeom>
              <a:noFill/>
              <a:ln w="25400">
                <a:solidFill>
                  <a:schemeClr val="tx1"/>
                </a:solidFill>
              </a:ln>
            </p:spPr>
            <p:txBody>
              <a:bodyPr wrap="square" rtlCol="0" anchor="ctr">
                <a:noAutofit/>
              </a:bodyPr>
              <a:lstStyle/>
              <a:p>
                <a:pPr algn="ctr"/>
                <a:endParaRPr lang="ko-KR" altLang="en-US" sz="1200" b="1" dirty="0" smtClean="0">
                  <a:latin typeface="+mn-ea"/>
                  <a:ea typeface="+mn-ea"/>
                </a:endParaRPr>
              </a:p>
            </p:txBody>
          </p:sp>
          <p:sp>
            <p:nvSpPr>
              <p:cNvPr id="44" name="직사각형 43"/>
              <p:cNvSpPr/>
              <p:nvPr/>
            </p:nvSpPr>
            <p:spPr>
              <a:xfrm>
                <a:off x="513383" y="5496506"/>
                <a:ext cx="2209904" cy="369332"/>
              </a:xfrm>
              <a:prstGeom prst="rect">
                <a:avLst/>
              </a:prstGeom>
            </p:spPr>
            <p:txBody>
              <a:bodyPr wrap="square">
                <a:spAutoFit/>
              </a:bodyPr>
              <a:lstStyle/>
              <a:p>
                <a:r>
                  <a:rPr kumimoji="0" lang="en-US" altLang="ko-KR" b="1" dirty="0" smtClean="0">
                    <a:latin typeface="+mj-ea"/>
                  </a:rPr>
                  <a:t>NDVI, MNDVI</a:t>
                </a:r>
                <a:endParaRPr lang="ko-KR" altLang="en-US" dirty="0"/>
              </a:p>
            </p:txBody>
          </p:sp>
        </p:grpSp>
        <p:cxnSp>
          <p:nvCxnSpPr>
            <p:cNvPr id="45" name="꺾인 연결선 69"/>
            <p:cNvCxnSpPr>
              <a:stCxn id="43" idx="1"/>
            </p:cNvCxnSpPr>
            <p:nvPr/>
          </p:nvCxnSpPr>
          <p:spPr>
            <a:xfrm rot="10800000">
              <a:off x="189036" y="2949329"/>
              <a:ext cx="168401" cy="2638091"/>
            </a:xfrm>
            <a:prstGeom prst="bentConnector2">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rot="10800000" flipH="1">
              <a:off x="189036" y="2958852"/>
              <a:ext cx="421246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p:nvPr/>
          </p:nvCxnSpPr>
          <p:spPr>
            <a:xfrm flipH="1">
              <a:off x="189035" y="4664233"/>
              <a:ext cx="1528535"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50"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19</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4048" y="3082637"/>
            <a:ext cx="4104456" cy="3370699"/>
          </a:xfrm>
          <a:prstGeom prst="rect">
            <a:avLst/>
          </a:prstGeom>
        </p:spPr>
      </p:pic>
      <p:sp>
        <p:nvSpPr>
          <p:cNvPr id="6" name="Rectangle 2"/>
          <p:cNvSpPr>
            <a:spLocks/>
          </p:cNvSpPr>
          <p:nvPr/>
        </p:nvSpPr>
        <p:spPr bwMode="auto">
          <a:xfrm>
            <a:off x="321257" y="1484784"/>
            <a:ext cx="7923151" cy="3528392"/>
          </a:xfrm>
          <a:prstGeom prst="rect">
            <a:avLst/>
          </a:prstGeom>
          <a:noFill/>
          <a:ln w="12700">
            <a:noFill/>
            <a:miter lim="800000"/>
            <a:headEnd/>
            <a:tailEnd/>
          </a:ln>
        </p:spPr>
        <p:txBody>
          <a:bodyPr lIns="0" tIns="0" rIns="0" bIns="0" anchor="ctr"/>
          <a:lstStyle/>
          <a:p>
            <a:pPr marL="457200" indent="-457200" latinLnBrk="0">
              <a:buAutoNum type="arabicPeriod"/>
            </a:pPr>
            <a:r>
              <a:rPr lang="en-US" altLang="ko-KR" sz="2800" b="1" dirty="0" smtClean="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Development of Geo-KOMPSAT-2A</a:t>
            </a:r>
            <a:endParaRPr lang="en-US" altLang="ko-KR" sz="2800" b="1" dirty="0" smtClean="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a:p>
            <a:pPr marL="457200" indent="-457200" latinLnBrk="0">
              <a:buAutoNum type="arabicPeriod"/>
            </a:pPr>
            <a:endParaRPr kumimoji="0" lang="en-US" altLang="ko-KR" sz="2800" b="1" dirty="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a:p>
            <a:pPr marL="457200" indent="-457200" latinLnBrk="0">
              <a:buAutoNum type="arabicPeriod"/>
            </a:pPr>
            <a:r>
              <a:rPr kumimoji="0" lang="en-US" altLang="ko-KR" sz="2800" b="1" dirty="0" smtClean="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rPr>
              <a:t>Development of GK-2A Ground Segment and Meteorological Products</a:t>
            </a:r>
            <a:endParaRPr kumimoji="0" lang="en-US" altLang="ko-KR" sz="2800" b="1" dirty="0" smtClean="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a:p>
            <a:pPr marL="457200" indent="-457200" latinLnBrk="0">
              <a:buAutoNum type="arabicPeriod"/>
            </a:pPr>
            <a:endParaRPr kumimoji="0" lang="en-US" altLang="ko-KR" sz="2800" b="1" dirty="0">
              <a:solidFill>
                <a:schemeClr val="bg1"/>
              </a:solidFill>
              <a:effectLst>
                <a:glow>
                  <a:schemeClr val="accent1"/>
                </a:glow>
                <a:reflection endPos="0" dist="50800" dir="5400000" sy="-100000" algn="bl" rotWithShape="0"/>
              </a:effectLst>
              <a:latin typeface="Arial Unicode MS" pitchFamily="50" charset="-127"/>
              <a:ea typeface="Arial Unicode MS" pitchFamily="50" charset="-127"/>
              <a:sym typeface="Daum_Regular" pitchFamily="2" charset="-127"/>
            </a:endParaRPr>
          </a:p>
        </p:txBody>
      </p:sp>
      <p:sp>
        <p:nvSpPr>
          <p:cNvPr id="7" name="Rectangle 2"/>
          <p:cNvSpPr>
            <a:spLocks/>
          </p:cNvSpPr>
          <p:nvPr/>
        </p:nvSpPr>
        <p:spPr bwMode="auto">
          <a:xfrm>
            <a:off x="395536" y="836712"/>
            <a:ext cx="3780420" cy="1068696"/>
          </a:xfrm>
          <a:prstGeom prst="rect">
            <a:avLst/>
          </a:prstGeom>
          <a:noFill/>
          <a:ln w="12700">
            <a:noFill/>
            <a:miter lim="800000"/>
            <a:headEnd/>
            <a:tailEnd/>
          </a:ln>
        </p:spPr>
        <p:txBody>
          <a:bodyPr lIns="0" tIns="0" rIns="0" bIns="0"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just" latinLnBrk="0"/>
            <a:r>
              <a:rPr kumimoji="0" lang="en-US" altLang="ko-KR" sz="4800" b="1" dirty="0" smtClean="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Contents</a:t>
            </a:r>
            <a:endParaRPr kumimoji="0" lang="en-US" altLang="ko-KR" sz="4800" b="1" dirty="0">
              <a:ln w="17780" cmpd="sng">
                <a:solidFill>
                  <a:schemeClr val="accent1">
                    <a:tint val="3000"/>
                  </a:schemeClr>
                </a:solidFill>
                <a:prstDash val="solid"/>
                <a:miter lim="800000"/>
              </a:ln>
              <a:solidFill>
                <a:schemeClr val="accent5"/>
              </a:soli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3628057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20</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grpSp>
        <p:nvGrpSpPr>
          <p:cNvPr id="5" name="그룹 4"/>
          <p:cNvGrpSpPr/>
          <p:nvPr/>
        </p:nvGrpSpPr>
        <p:grpSpPr>
          <a:xfrm>
            <a:off x="190497" y="1298927"/>
            <a:ext cx="8871035" cy="5294828"/>
            <a:chOff x="190497" y="1298927"/>
            <a:chExt cx="8871035" cy="5294828"/>
          </a:xfrm>
        </p:grpSpPr>
        <p:grpSp>
          <p:nvGrpSpPr>
            <p:cNvPr id="6" name="그룹 17"/>
            <p:cNvGrpSpPr/>
            <p:nvPr/>
          </p:nvGrpSpPr>
          <p:grpSpPr>
            <a:xfrm>
              <a:off x="190497" y="1298927"/>
              <a:ext cx="4320000" cy="2598072"/>
              <a:chOff x="190497" y="1118672"/>
              <a:chExt cx="4320000" cy="2598072"/>
            </a:xfrm>
          </p:grpSpPr>
          <p:pic>
            <p:nvPicPr>
              <p:cNvPr id="15" name="Picture 3" descr="D:\Classes\LandSkinTemp\atmcorr_modis_rgb_A2012120.0500_img2_afraycrr.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497" y="1124744"/>
                <a:ext cx="4320000" cy="259200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bwMode="auto">
              <a:xfrm>
                <a:off x="199218" y="1118672"/>
                <a:ext cx="1348446" cy="369332"/>
              </a:xfrm>
              <a:prstGeom prst="rect">
                <a:avLst/>
              </a:prstGeom>
              <a:noFill/>
              <a:ln>
                <a:noFill/>
              </a:ln>
              <a:extLst/>
            </p:spPr>
            <p:txBody>
              <a:bodyPr wrap="none" rtlCol="0" anchor="ctr">
                <a:spAutoFit/>
              </a:bodyPr>
              <a:lstStyle/>
              <a:p>
                <a:pPr fontAlgn="auto">
                  <a:spcBef>
                    <a:spcPts val="0"/>
                  </a:spcBef>
                  <a:spcAft>
                    <a:spcPts val="0"/>
                  </a:spcAft>
                </a:pPr>
                <a:r>
                  <a:rPr kumimoji="0" lang="en-US" altLang="ko-KR" dirty="0" smtClean="0">
                    <a:solidFill>
                      <a:srgbClr val="FFFF00"/>
                    </a:solidFill>
                    <a:latin typeface="HY헤드라인M" pitchFamily="18" charset="-127"/>
                    <a:ea typeface="HY헤드라인M" pitchFamily="18" charset="-127"/>
                  </a:rPr>
                  <a:t>RGB Image</a:t>
                </a:r>
                <a:endParaRPr kumimoji="0" lang="ko-KR" altLang="en-US" dirty="0" smtClean="0">
                  <a:solidFill>
                    <a:srgbClr val="FFFF00"/>
                  </a:solidFill>
                  <a:latin typeface="HY헤드라인M" pitchFamily="18" charset="-127"/>
                  <a:ea typeface="HY헤드라인M" pitchFamily="18" charset="-127"/>
                </a:endParaRPr>
              </a:p>
            </p:txBody>
          </p:sp>
        </p:grpSp>
        <p:grpSp>
          <p:nvGrpSpPr>
            <p:cNvPr id="7" name="그룹 26"/>
            <p:cNvGrpSpPr/>
            <p:nvPr/>
          </p:nvGrpSpPr>
          <p:grpSpPr>
            <a:xfrm>
              <a:off x="4606652" y="1298927"/>
              <a:ext cx="4320000" cy="2598072"/>
              <a:chOff x="4606652" y="1118672"/>
              <a:chExt cx="4320000" cy="2598072"/>
            </a:xfrm>
          </p:grpSpPr>
          <p:pic>
            <p:nvPicPr>
              <p:cNvPr id="13" name="Picture 4" descr="C:\Work\IDL_out\ChkData_out\MJ_quicklook_for_MYD04_A2012120.0500_img00.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06652" y="1124744"/>
                <a:ext cx="4320000" cy="2592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bwMode="auto">
              <a:xfrm>
                <a:off x="4617255" y="1118672"/>
                <a:ext cx="3195105" cy="369332"/>
              </a:xfrm>
              <a:prstGeom prst="rect">
                <a:avLst/>
              </a:prstGeom>
              <a:noFill/>
              <a:ln>
                <a:noFill/>
              </a:ln>
              <a:extLst/>
            </p:spPr>
            <p:txBody>
              <a:bodyPr wrap="none" rtlCol="0" anchor="ctr">
                <a:spAutoFit/>
              </a:bodyPr>
              <a:lstStyle/>
              <a:p>
                <a:pPr fontAlgn="auto">
                  <a:spcBef>
                    <a:spcPts val="0"/>
                  </a:spcBef>
                  <a:spcAft>
                    <a:spcPts val="0"/>
                  </a:spcAft>
                </a:pPr>
                <a:r>
                  <a:rPr kumimoji="0" lang="en-US" altLang="ko-KR" dirty="0" smtClean="0">
                    <a:solidFill>
                      <a:srgbClr val="FFFF00"/>
                    </a:solidFill>
                    <a:latin typeface="HY헤드라인M" pitchFamily="18" charset="-127"/>
                    <a:ea typeface="HY헤드라인M" pitchFamily="18" charset="-127"/>
                  </a:rPr>
                  <a:t>Aerosol Optical Depth</a:t>
                </a:r>
                <a:r>
                  <a:rPr kumimoji="0" lang="ko-KR" altLang="en-US" dirty="0" smtClean="0">
                    <a:solidFill>
                      <a:srgbClr val="FFFF00"/>
                    </a:solidFill>
                    <a:latin typeface="HY헤드라인M" pitchFamily="18" charset="-127"/>
                    <a:ea typeface="HY헤드라인M" pitchFamily="18" charset="-127"/>
                  </a:rPr>
                  <a:t> </a:t>
                </a:r>
                <a:r>
                  <a:rPr kumimoji="0" lang="en-US" altLang="ko-KR" dirty="0" smtClean="0">
                    <a:solidFill>
                      <a:srgbClr val="FFFF00"/>
                    </a:solidFill>
                    <a:latin typeface="HY헤드라인M" pitchFamily="18" charset="-127"/>
                    <a:ea typeface="HY헤드라인M" pitchFamily="18" charset="-127"/>
                  </a:rPr>
                  <a:t>(AOD)</a:t>
                </a:r>
                <a:endParaRPr kumimoji="0" lang="ko-KR" altLang="en-US" dirty="0" smtClean="0">
                  <a:solidFill>
                    <a:srgbClr val="FFFF00"/>
                  </a:solidFill>
                  <a:latin typeface="HY헤드라인M" pitchFamily="18" charset="-127"/>
                  <a:ea typeface="HY헤드라인M" pitchFamily="18" charset="-127"/>
                </a:endParaRPr>
              </a:p>
            </p:txBody>
          </p:sp>
        </p:grpSp>
        <p:grpSp>
          <p:nvGrpSpPr>
            <p:cNvPr id="8" name="그룹 30"/>
            <p:cNvGrpSpPr/>
            <p:nvPr/>
          </p:nvGrpSpPr>
          <p:grpSpPr>
            <a:xfrm>
              <a:off x="4548758" y="3993911"/>
              <a:ext cx="4512774" cy="2599844"/>
              <a:chOff x="4548758" y="3813656"/>
              <a:chExt cx="4512774" cy="2599844"/>
            </a:xfrm>
          </p:grpSpPr>
          <p:pic>
            <p:nvPicPr>
              <p:cNvPr id="11" name="Picture 5" descr="C:\Work\IDL_out\ChkData_out\MJ_quicklook_for_MYD04_A2012120.0500_img10.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00575" y="3821500"/>
                <a:ext cx="4320000" cy="25920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bwMode="auto">
              <a:xfrm>
                <a:off x="4548758" y="3813656"/>
                <a:ext cx="4512774" cy="369332"/>
              </a:xfrm>
              <a:prstGeom prst="rect">
                <a:avLst/>
              </a:prstGeom>
              <a:noFill/>
              <a:ln>
                <a:noFill/>
              </a:ln>
              <a:extLst/>
            </p:spPr>
            <p:txBody>
              <a:bodyPr wrap="none" rtlCol="0" anchor="ctr">
                <a:spAutoFit/>
              </a:bodyPr>
              <a:lstStyle/>
              <a:p>
                <a:pPr fontAlgn="auto">
                  <a:spcBef>
                    <a:spcPts val="0"/>
                  </a:spcBef>
                  <a:spcAft>
                    <a:spcPts val="0"/>
                  </a:spcAft>
                </a:pPr>
                <a:r>
                  <a:rPr kumimoji="0" lang="en-US" altLang="ko-KR" dirty="0" smtClean="0">
                    <a:solidFill>
                      <a:srgbClr val="FFFF00"/>
                    </a:solidFill>
                    <a:latin typeface="HY헤드라인M" pitchFamily="18" charset="-127"/>
                    <a:ea typeface="HY헤드라인M" pitchFamily="18" charset="-127"/>
                  </a:rPr>
                  <a:t>Aerosol Size Parameter (Angstrom Exp.)</a:t>
                </a:r>
                <a:endParaRPr kumimoji="0" lang="ko-KR" altLang="en-US" dirty="0" smtClean="0">
                  <a:solidFill>
                    <a:srgbClr val="FFFF00"/>
                  </a:solidFill>
                  <a:latin typeface="HY헤드라인M" pitchFamily="18" charset="-127"/>
                  <a:ea typeface="HY헤드라인M" pitchFamily="18" charset="-127"/>
                </a:endParaRPr>
              </a:p>
            </p:txBody>
          </p:sp>
        </p:grpSp>
        <p:pic>
          <p:nvPicPr>
            <p:cNvPr id="9" name="Picture 13" descr="C:\Work\IDL_out\ChkData_out\MJ_quicklook_for_MYD04_A2012120.0500_img11.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9381" y="3994988"/>
              <a:ext cx="4320000" cy="25920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bwMode="auto">
            <a:xfrm>
              <a:off x="208141" y="3964860"/>
              <a:ext cx="2464136" cy="369332"/>
            </a:xfrm>
            <a:prstGeom prst="rect">
              <a:avLst/>
            </a:prstGeom>
            <a:noFill/>
            <a:ln>
              <a:noFill/>
            </a:ln>
            <a:extLst/>
          </p:spPr>
          <p:txBody>
            <a:bodyPr wrap="none" rtlCol="0" anchor="ctr">
              <a:spAutoFit/>
            </a:bodyPr>
            <a:lstStyle/>
            <a:p>
              <a:pPr fontAlgn="auto">
                <a:spcBef>
                  <a:spcPts val="0"/>
                </a:spcBef>
                <a:spcAft>
                  <a:spcPts val="0"/>
                </a:spcAft>
              </a:pPr>
              <a:r>
                <a:rPr kumimoji="0" lang="en-US" altLang="ko-KR" dirty="0" smtClean="0">
                  <a:solidFill>
                    <a:srgbClr val="FFFFCC"/>
                  </a:solidFill>
                  <a:latin typeface="HY헤드라인M" pitchFamily="18" charset="-127"/>
                  <a:ea typeface="HY헤드라인M" pitchFamily="18" charset="-127"/>
                </a:rPr>
                <a:t>Surface Reflectance</a:t>
              </a:r>
              <a:endParaRPr kumimoji="0" lang="ko-KR" altLang="en-US" dirty="0" smtClean="0">
                <a:solidFill>
                  <a:srgbClr val="FFFFCC"/>
                </a:solidFill>
                <a:latin typeface="HY헤드라인M" pitchFamily="18" charset="-127"/>
                <a:ea typeface="HY헤드라인M" pitchFamily="18" charset="-127"/>
              </a:endParaRPr>
            </a:p>
          </p:txBody>
        </p:sp>
      </p:grpSp>
      <p:sp>
        <p:nvSpPr>
          <p:cNvPr id="18" name="TextBox 17"/>
          <p:cNvSpPr txBox="1"/>
          <p:nvPr/>
        </p:nvSpPr>
        <p:spPr>
          <a:xfrm>
            <a:off x="323528" y="404664"/>
            <a:ext cx="8280920" cy="461665"/>
          </a:xfrm>
          <a:prstGeom prst="rect">
            <a:avLst/>
          </a:prstGeom>
          <a:noFill/>
        </p:spPr>
        <p:txBody>
          <a:bodyPr wrap="square" rtlCol="0">
            <a:spAutoFit/>
          </a:bodyPr>
          <a:lstStyle/>
          <a:p>
            <a:r>
              <a:rPr lang="en-US" altLang="ko-KR" sz="2400" b="1" dirty="0" smtClean="0">
                <a:solidFill>
                  <a:srgbClr val="FFC000"/>
                </a:solidFill>
              </a:rPr>
              <a:t>Aerosol Optical Depth and Size Parameter</a:t>
            </a:r>
            <a:endParaRPr lang="ko-KR" altLang="en-US" sz="2400" b="1" dirty="0">
              <a:solidFill>
                <a:srgbClr val="FFC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그룹 30"/>
          <p:cNvGrpSpPr/>
          <p:nvPr/>
        </p:nvGrpSpPr>
        <p:grpSpPr>
          <a:xfrm>
            <a:off x="899592" y="1052736"/>
            <a:ext cx="7272808" cy="5661248"/>
            <a:chOff x="899592" y="1196752"/>
            <a:chExt cx="7272808" cy="5661248"/>
          </a:xfrm>
        </p:grpSpPr>
        <p:sp>
          <p:nvSpPr>
            <p:cNvPr id="30" name="직사각형 29"/>
            <p:cNvSpPr/>
            <p:nvPr/>
          </p:nvSpPr>
          <p:spPr>
            <a:xfrm>
              <a:off x="899592" y="1196752"/>
              <a:ext cx="7272808" cy="566124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1"/>
            <p:cNvGrpSpPr/>
            <p:nvPr/>
          </p:nvGrpSpPr>
          <p:grpSpPr>
            <a:xfrm>
              <a:off x="1583304" y="1412776"/>
              <a:ext cx="5977391" cy="5221245"/>
              <a:chOff x="393225" y="1372344"/>
              <a:chExt cx="5977391" cy="5221245"/>
            </a:xfrm>
          </p:grpSpPr>
          <p:sp>
            <p:nvSpPr>
              <p:cNvPr id="3" name="직사각형 2"/>
              <p:cNvSpPr/>
              <p:nvPr/>
            </p:nvSpPr>
            <p:spPr>
              <a:xfrm>
                <a:off x="393952" y="1372344"/>
                <a:ext cx="5976664" cy="432048"/>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L2B radiance, brightness temperature, cloud mask</a:t>
                </a:r>
                <a:endParaRPr lang="ko-KR" altLang="en-US" sz="1400"/>
              </a:p>
            </p:txBody>
          </p:sp>
          <p:sp>
            <p:nvSpPr>
              <p:cNvPr id="4" name="직사각형 3"/>
              <p:cNvSpPr/>
              <p:nvPr/>
            </p:nvSpPr>
            <p:spPr>
              <a:xfrm>
                <a:off x="393952" y="2154887"/>
                <a:ext cx="4824536" cy="432048"/>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emissivity </a:t>
                </a:r>
                <a:r>
                  <a:rPr lang="en-US" altLang="ko-KR" sz="1400" dirty="0" smtClean="0"/>
                  <a:t>(8.5, 11.2</a:t>
                </a:r>
                <a:r>
                  <a:rPr lang="en-US" altLang="ko-KR" sz="1400" dirty="0" smtClean="0"/>
                  <a:t>, 12,3 </a:t>
                </a:r>
                <a:r>
                  <a:rPr lang="en-US" altLang="ko-KR" sz="1400" dirty="0" smtClean="0">
                    <a:sym typeface="Symbol" panose="05050102010706020507" pitchFamily="18" charset="2"/>
                  </a:rPr>
                  <a:t>m)</a:t>
                </a:r>
                <a:endParaRPr lang="ko-KR" altLang="en-US" sz="1400" dirty="0"/>
              </a:p>
            </p:txBody>
          </p:sp>
          <p:sp>
            <p:nvSpPr>
              <p:cNvPr id="5" name="직사각형 4"/>
              <p:cNvSpPr/>
              <p:nvPr/>
            </p:nvSpPr>
            <p:spPr>
              <a:xfrm>
                <a:off x="399218" y="2943649"/>
                <a:ext cx="4027182" cy="432048"/>
              </a:xfrm>
              <a:prstGeom prst="rect">
                <a:avLst/>
              </a:prstGeom>
              <a:solidFill>
                <a:srgbClr val="FFC00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phase</a:t>
                </a:r>
                <a:endParaRPr lang="ko-KR" altLang="en-US" sz="1400" dirty="0"/>
              </a:p>
            </p:txBody>
          </p:sp>
          <p:sp>
            <p:nvSpPr>
              <p:cNvPr id="6" name="직사각형 5"/>
              <p:cNvSpPr/>
              <p:nvPr/>
            </p:nvSpPr>
            <p:spPr>
              <a:xfrm>
                <a:off x="393952" y="3748122"/>
                <a:ext cx="3240360" cy="432048"/>
              </a:xfrm>
              <a:prstGeom prst="rect">
                <a:avLst/>
              </a:prstGeom>
              <a:solidFill>
                <a:srgbClr val="FFC00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top temperature/pressure/height</a:t>
                </a:r>
                <a:endParaRPr lang="ko-KR" altLang="en-US" sz="1400" dirty="0"/>
              </a:p>
            </p:txBody>
          </p:sp>
          <p:sp>
            <p:nvSpPr>
              <p:cNvPr id="7" name="직사각형 6"/>
              <p:cNvSpPr/>
              <p:nvPr/>
            </p:nvSpPr>
            <p:spPr>
              <a:xfrm>
                <a:off x="393225" y="4552595"/>
                <a:ext cx="2809039" cy="432048"/>
              </a:xfrm>
              <a:prstGeom prst="rect">
                <a:avLst/>
              </a:prstGeom>
              <a:solidFill>
                <a:srgbClr val="92D05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Nighttime cloud optical thickness/cloud effective radius</a:t>
                </a:r>
                <a:endParaRPr lang="ko-KR" altLang="en-US" sz="1400" dirty="0"/>
              </a:p>
            </p:txBody>
          </p:sp>
          <p:sp>
            <p:nvSpPr>
              <p:cNvPr id="8" name="직사각형 7"/>
              <p:cNvSpPr/>
              <p:nvPr/>
            </p:nvSpPr>
            <p:spPr>
              <a:xfrm>
                <a:off x="393225" y="5354203"/>
                <a:ext cx="2016951" cy="432048"/>
              </a:xfrm>
              <a:prstGeom prst="rect">
                <a:avLst/>
              </a:prstGeom>
              <a:solidFill>
                <a:srgbClr val="92D05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type</a:t>
                </a:r>
                <a:endParaRPr lang="ko-KR" altLang="en-US" sz="1400" dirty="0"/>
              </a:p>
            </p:txBody>
          </p:sp>
          <p:sp>
            <p:nvSpPr>
              <p:cNvPr id="9" name="직사각형 8"/>
              <p:cNvSpPr/>
              <p:nvPr/>
            </p:nvSpPr>
            <p:spPr>
              <a:xfrm>
                <a:off x="393225" y="6161541"/>
                <a:ext cx="1440887" cy="432048"/>
              </a:xfrm>
              <a:prstGeom prst="rect">
                <a:avLst/>
              </a:prstGeom>
              <a:solidFill>
                <a:srgbClr val="92D05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amount</a:t>
                </a:r>
                <a:endParaRPr lang="ko-KR" altLang="en-US" sz="1400" dirty="0"/>
              </a:p>
            </p:txBody>
          </p:sp>
          <p:sp>
            <p:nvSpPr>
              <p:cNvPr id="10" name="직사각형 9"/>
              <p:cNvSpPr/>
              <p:nvPr/>
            </p:nvSpPr>
            <p:spPr>
              <a:xfrm>
                <a:off x="2913868" y="6161541"/>
                <a:ext cx="1440887" cy="432048"/>
              </a:xfrm>
              <a:prstGeom prst="rect">
                <a:avLst/>
              </a:prstGeom>
              <a:solidFill>
                <a:srgbClr val="92D05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Cloud fraction</a:t>
                </a:r>
                <a:endParaRPr lang="ko-KR" altLang="en-US" sz="1400" dirty="0"/>
              </a:p>
            </p:txBody>
          </p:sp>
          <p:cxnSp>
            <p:nvCxnSpPr>
              <p:cNvPr id="11" name="꺾인 연결선 21"/>
              <p:cNvCxnSpPr>
                <a:endCxn id="4" idx="3"/>
              </p:cNvCxnSpPr>
              <p:nvPr/>
            </p:nvCxnSpPr>
            <p:spPr>
              <a:xfrm rot="5400000">
                <a:off x="5151253" y="1871627"/>
                <a:ext cx="566519" cy="4320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꺾인 연결선 23"/>
              <p:cNvCxnSpPr>
                <a:endCxn id="5" idx="3"/>
              </p:cNvCxnSpPr>
              <p:nvPr/>
            </p:nvCxnSpPr>
            <p:spPr>
              <a:xfrm rot="5400000">
                <a:off x="4411724" y="1812850"/>
                <a:ext cx="1361500" cy="133214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꺾인 연결선 12"/>
              <p:cNvCxnSpPr>
                <a:endCxn id="6" idx="3"/>
              </p:cNvCxnSpPr>
              <p:nvPr/>
            </p:nvCxnSpPr>
            <p:spPr>
              <a:xfrm rot="10800000" flipV="1">
                <a:off x="3634312" y="1804390"/>
                <a:ext cx="2250250" cy="2159755"/>
              </a:xfrm>
              <a:prstGeom prst="bentConnector3">
                <a:avLst>
                  <a:gd name="adj1" fmla="val -60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꺾인 연결선 13"/>
              <p:cNvCxnSpPr/>
              <p:nvPr/>
            </p:nvCxnSpPr>
            <p:spPr>
              <a:xfrm rot="5400000">
                <a:off x="3065445" y="1943724"/>
                <a:ext cx="3093853" cy="2802749"/>
              </a:xfrm>
              <a:prstGeom prst="bentConnector3">
                <a:avLst>
                  <a:gd name="adj1" fmla="val 999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꺾인 연결선 30"/>
              <p:cNvCxnSpPr>
                <a:endCxn id="8" idx="3"/>
              </p:cNvCxnSpPr>
              <p:nvPr/>
            </p:nvCxnSpPr>
            <p:spPr>
              <a:xfrm rot="5400000">
                <a:off x="2385395" y="1831490"/>
                <a:ext cx="3763518" cy="3713956"/>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꺾인 연결선 33"/>
              <p:cNvCxnSpPr>
                <a:endCxn id="10" idx="3"/>
              </p:cNvCxnSpPr>
              <p:nvPr/>
            </p:nvCxnSpPr>
            <p:spPr>
              <a:xfrm rot="5400000">
                <a:off x="3007200" y="3158165"/>
                <a:ext cx="4566956" cy="187184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a:off x="1110119" y="2586935"/>
                <a:ext cx="0" cy="3481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a:off x="1110119" y="3375697"/>
                <a:ext cx="0" cy="3481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a:off x="1108772" y="4984643"/>
                <a:ext cx="0" cy="3481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a:off x="1108772" y="5779070"/>
                <a:ext cx="0" cy="3481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꺾인 연결선 44"/>
              <p:cNvCxnSpPr>
                <a:endCxn id="7" idx="3"/>
              </p:cNvCxnSpPr>
              <p:nvPr/>
            </p:nvCxnSpPr>
            <p:spPr>
              <a:xfrm rot="5400000">
                <a:off x="3036241" y="2746970"/>
                <a:ext cx="2187672" cy="1855626"/>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꺾인 연결선 21"/>
              <p:cNvCxnSpPr/>
              <p:nvPr/>
            </p:nvCxnSpPr>
            <p:spPr>
              <a:xfrm rot="5400000">
                <a:off x="3548369" y="2680822"/>
                <a:ext cx="1241414" cy="1058278"/>
              </a:xfrm>
              <a:prstGeom prst="bentConnector3">
                <a:avLst>
                  <a:gd name="adj1" fmla="val 10003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a:stCxn id="10" idx="1"/>
                <a:endCxn id="9" idx="3"/>
              </p:cNvCxnSpPr>
              <p:nvPr/>
            </p:nvCxnSpPr>
            <p:spPr>
              <a:xfrm flipH="1">
                <a:off x="1834112" y="6377565"/>
                <a:ext cx="107975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꺾인 연결선 23"/>
              <p:cNvCxnSpPr>
                <a:endCxn id="8" idx="3"/>
              </p:cNvCxnSpPr>
              <p:nvPr/>
            </p:nvCxnSpPr>
            <p:spPr>
              <a:xfrm rot="5400000">
                <a:off x="2250907" y="4348171"/>
                <a:ext cx="1299379" cy="963377"/>
              </a:xfrm>
              <a:prstGeom prst="bentConnector3">
                <a:avLst>
                  <a:gd name="adj1" fmla="val 10058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꺾인 연결선 24"/>
              <p:cNvCxnSpPr>
                <a:stCxn id="6" idx="1"/>
                <a:endCxn id="9" idx="1"/>
              </p:cNvCxnSpPr>
              <p:nvPr/>
            </p:nvCxnSpPr>
            <p:spPr>
              <a:xfrm rot="10800000" flipV="1">
                <a:off x="393226" y="3964145"/>
                <a:ext cx="727" cy="2413419"/>
              </a:xfrm>
              <a:prstGeom prst="bentConnector3">
                <a:avLst>
                  <a:gd name="adj1" fmla="val 184918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꺾인 연결선 25"/>
              <p:cNvCxnSpPr>
                <a:endCxn id="7" idx="3"/>
              </p:cNvCxnSpPr>
              <p:nvPr/>
            </p:nvCxnSpPr>
            <p:spPr>
              <a:xfrm rot="5400000">
                <a:off x="2944451" y="3633190"/>
                <a:ext cx="1293678" cy="772961"/>
              </a:xfrm>
              <a:prstGeom prst="bentConnector3">
                <a:avLst>
                  <a:gd name="adj1" fmla="val 10001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5400000">
                <a:off x="4130514" y="3050664"/>
                <a:ext cx="1510286" cy="461665"/>
              </a:xfrm>
              <a:prstGeom prst="rect">
                <a:avLst/>
              </a:prstGeom>
              <a:noFill/>
            </p:spPr>
            <p:txBody>
              <a:bodyPr wrap="none" rtlCol="0">
                <a:spAutoFit/>
              </a:bodyPr>
              <a:lstStyle/>
              <a:p>
                <a:pPr algn="ctr"/>
                <a:r>
                  <a:rPr lang="en-US" altLang="ko-KR" sz="1200" b="1" dirty="0" smtClean="0">
                    <a:solidFill>
                      <a:srgbClr val="C00000"/>
                    </a:solidFill>
                  </a:rPr>
                  <a:t>Radiance fitting</a:t>
                </a:r>
              </a:p>
              <a:p>
                <a:pPr algn="ctr"/>
                <a:r>
                  <a:rPr lang="en-US" altLang="ko-KR" sz="1200" b="1" dirty="0" smtClean="0">
                    <a:solidFill>
                      <a:srgbClr val="C00000"/>
                    </a:solidFill>
                  </a:rPr>
                  <a:t>Multi-layer clouds</a:t>
                </a:r>
                <a:endParaRPr lang="ko-KR" altLang="en-US" sz="1200" b="1" dirty="0">
                  <a:solidFill>
                    <a:srgbClr val="C00000"/>
                  </a:solidFill>
                </a:endParaRPr>
              </a:p>
            </p:txBody>
          </p:sp>
          <p:sp>
            <p:nvSpPr>
              <p:cNvPr id="28" name="TextBox 27"/>
              <p:cNvSpPr txBox="1"/>
              <p:nvPr/>
            </p:nvSpPr>
            <p:spPr>
              <a:xfrm>
                <a:off x="4239644" y="5301208"/>
                <a:ext cx="943015" cy="307777"/>
              </a:xfrm>
              <a:prstGeom prst="rect">
                <a:avLst/>
              </a:prstGeom>
              <a:noFill/>
            </p:spPr>
            <p:txBody>
              <a:bodyPr wrap="none" rtlCol="0">
                <a:spAutoFit/>
              </a:bodyPr>
              <a:lstStyle/>
              <a:p>
                <a:pPr algn="ctr"/>
                <a:r>
                  <a:rPr lang="en-US" altLang="ko-KR" sz="1400" dirty="0" smtClean="0"/>
                  <a:t>Clustering</a:t>
                </a:r>
                <a:endParaRPr lang="ko-KR" altLang="en-US" sz="1400"/>
              </a:p>
            </p:txBody>
          </p:sp>
        </p:grpSp>
      </p:grpSp>
      <p:sp>
        <p:nvSpPr>
          <p:cNvPr id="29" name="TextBox 28"/>
          <p:cNvSpPr txBox="1"/>
          <p:nvPr/>
        </p:nvSpPr>
        <p:spPr>
          <a:xfrm>
            <a:off x="539552" y="404664"/>
            <a:ext cx="4968552" cy="523220"/>
          </a:xfrm>
          <a:prstGeom prst="rect">
            <a:avLst/>
          </a:prstGeom>
          <a:noFill/>
        </p:spPr>
        <p:txBody>
          <a:bodyPr wrap="square" rtlCol="0">
            <a:spAutoFit/>
          </a:bodyPr>
          <a:lstStyle/>
          <a:p>
            <a:r>
              <a:rPr lang="en-US" altLang="ko-KR" sz="2800" b="1" dirty="0" smtClean="0">
                <a:solidFill>
                  <a:schemeClr val="bg1"/>
                </a:solidFill>
              </a:rPr>
              <a:t>Process of Cloud </a:t>
            </a:r>
            <a:r>
              <a:rPr lang="en-US" altLang="ko-KR" sz="2800" b="1" dirty="0" smtClean="0">
                <a:solidFill>
                  <a:schemeClr val="bg1"/>
                </a:solidFill>
              </a:rPr>
              <a:t>Products</a:t>
            </a:r>
            <a:endParaRPr lang="ko-KR" altLang="en-US" sz="2800" b="1" dirty="0">
              <a:solidFill>
                <a:schemeClr val="bg1"/>
              </a:solidFill>
            </a:endParaRPr>
          </a:p>
        </p:txBody>
      </p:sp>
      <p:sp>
        <p:nvSpPr>
          <p:cNvPr id="32"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21</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10"/>
          <p:cNvGrpSpPr/>
          <p:nvPr/>
        </p:nvGrpSpPr>
        <p:grpSpPr>
          <a:xfrm>
            <a:off x="3131840" y="769864"/>
            <a:ext cx="5694447" cy="6088136"/>
            <a:chOff x="2051720" y="769864"/>
            <a:chExt cx="5694447" cy="6088136"/>
          </a:xfrm>
        </p:grpSpPr>
        <p:pic>
          <p:nvPicPr>
            <p:cNvPr id="2" name="그림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51720" y="769864"/>
              <a:ext cx="5694447" cy="6088136"/>
            </a:xfrm>
            <a:prstGeom prst="rect">
              <a:avLst/>
            </a:prstGeom>
          </p:spPr>
        </p:pic>
        <p:sp>
          <p:nvSpPr>
            <p:cNvPr id="3" name="TextBox 2"/>
            <p:cNvSpPr txBox="1"/>
            <p:nvPr/>
          </p:nvSpPr>
          <p:spPr>
            <a:xfrm>
              <a:off x="4046173" y="836712"/>
              <a:ext cx="1194558" cy="338554"/>
            </a:xfrm>
            <a:prstGeom prst="rect">
              <a:avLst/>
            </a:prstGeom>
            <a:noFill/>
          </p:spPr>
          <p:txBody>
            <a:bodyPr wrap="none" rtlCol="0">
              <a:spAutoFit/>
            </a:bodyPr>
            <a:lstStyle/>
            <a:p>
              <a:r>
                <a:rPr lang="en-US" altLang="ko-KR" sz="1600" b="1" dirty="0" smtClean="0">
                  <a:solidFill>
                    <a:srgbClr val="FF0000"/>
                  </a:solidFill>
                </a:rPr>
                <a:t>MODIS C5</a:t>
              </a:r>
              <a:endParaRPr lang="ko-KR" altLang="en-US" sz="1600" b="1" dirty="0">
                <a:solidFill>
                  <a:srgbClr val="FF0000"/>
                </a:solidFill>
              </a:endParaRPr>
            </a:p>
          </p:txBody>
        </p:sp>
        <p:sp>
          <p:nvSpPr>
            <p:cNvPr id="4" name="TextBox 3"/>
            <p:cNvSpPr txBox="1"/>
            <p:nvPr/>
          </p:nvSpPr>
          <p:spPr>
            <a:xfrm>
              <a:off x="5842963" y="836712"/>
              <a:ext cx="1194558" cy="338554"/>
            </a:xfrm>
            <a:prstGeom prst="rect">
              <a:avLst/>
            </a:prstGeom>
            <a:noFill/>
          </p:spPr>
          <p:txBody>
            <a:bodyPr wrap="none" rtlCol="0">
              <a:spAutoFit/>
            </a:bodyPr>
            <a:lstStyle/>
            <a:p>
              <a:r>
                <a:rPr lang="en-US" altLang="ko-KR" sz="1600" b="1" dirty="0" smtClean="0">
                  <a:solidFill>
                    <a:srgbClr val="FF0000"/>
                  </a:solidFill>
                </a:rPr>
                <a:t>MODIS C6</a:t>
              </a:r>
              <a:endParaRPr lang="ko-KR" altLang="en-US" sz="1600" b="1" dirty="0">
                <a:solidFill>
                  <a:srgbClr val="FF0000"/>
                </a:solidFill>
              </a:endParaRPr>
            </a:p>
          </p:txBody>
        </p:sp>
        <p:sp>
          <p:nvSpPr>
            <p:cNvPr id="5" name="TextBox 4"/>
            <p:cNvSpPr txBox="1"/>
            <p:nvPr/>
          </p:nvSpPr>
          <p:spPr>
            <a:xfrm>
              <a:off x="2051720" y="836712"/>
              <a:ext cx="571118" cy="338554"/>
            </a:xfrm>
            <a:prstGeom prst="rect">
              <a:avLst/>
            </a:prstGeom>
            <a:noFill/>
          </p:spPr>
          <p:txBody>
            <a:bodyPr wrap="none" rtlCol="0">
              <a:spAutoFit/>
            </a:bodyPr>
            <a:lstStyle/>
            <a:p>
              <a:r>
                <a:rPr lang="en-US" altLang="ko-KR" sz="1600" dirty="0" smtClean="0">
                  <a:solidFill>
                    <a:srgbClr val="FFFF00"/>
                  </a:solidFill>
                </a:rPr>
                <a:t>RGB</a:t>
              </a:r>
              <a:endParaRPr lang="ko-KR" altLang="en-US" sz="1600" dirty="0">
                <a:solidFill>
                  <a:srgbClr val="FFFF00"/>
                </a:solidFill>
              </a:endParaRPr>
            </a:p>
          </p:txBody>
        </p:sp>
        <p:sp>
          <p:nvSpPr>
            <p:cNvPr id="6" name="TextBox 5"/>
            <p:cNvSpPr txBox="1"/>
            <p:nvPr/>
          </p:nvSpPr>
          <p:spPr>
            <a:xfrm>
              <a:off x="2051720" y="3878083"/>
              <a:ext cx="445956" cy="338554"/>
            </a:xfrm>
            <a:prstGeom prst="rect">
              <a:avLst/>
            </a:prstGeom>
            <a:noFill/>
          </p:spPr>
          <p:txBody>
            <a:bodyPr wrap="none" rtlCol="0">
              <a:spAutoFit/>
            </a:bodyPr>
            <a:lstStyle/>
            <a:p>
              <a:r>
                <a:rPr lang="en-US" altLang="ko-KR" sz="1600" b="1" dirty="0" smtClean="0">
                  <a:solidFill>
                    <a:srgbClr val="FF0000"/>
                  </a:solidFill>
                </a:rPr>
                <a:t>MI</a:t>
              </a:r>
              <a:endParaRPr lang="ko-KR" altLang="en-US" sz="1600" b="1" dirty="0">
                <a:solidFill>
                  <a:srgbClr val="FF0000"/>
                </a:solidFill>
              </a:endParaRPr>
            </a:p>
          </p:txBody>
        </p:sp>
        <p:sp>
          <p:nvSpPr>
            <p:cNvPr id="7" name="TextBox 6"/>
            <p:cNvSpPr txBox="1"/>
            <p:nvPr/>
          </p:nvSpPr>
          <p:spPr>
            <a:xfrm>
              <a:off x="3923928" y="3882534"/>
              <a:ext cx="1506951" cy="338554"/>
            </a:xfrm>
            <a:prstGeom prst="rect">
              <a:avLst/>
            </a:prstGeom>
            <a:noFill/>
          </p:spPr>
          <p:txBody>
            <a:bodyPr wrap="none" rtlCol="0">
              <a:spAutoFit/>
            </a:bodyPr>
            <a:lstStyle/>
            <a:p>
              <a:r>
                <a:rPr lang="en-US" altLang="ko-KR" sz="1600" b="1" dirty="0" smtClean="0">
                  <a:solidFill>
                    <a:srgbClr val="0066FF"/>
                  </a:solidFill>
                </a:rPr>
                <a:t>AMI (interim)</a:t>
              </a:r>
              <a:endParaRPr lang="ko-KR" altLang="en-US" sz="1600" b="1" dirty="0">
                <a:solidFill>
                  <a:srgbClr val="0066FF"/>
                </a:solidFill>
              </a:endParaRPr>
            </a:p>
          </p:txBody>
        </p:sp>
        <p:sp>
          <p:nvSpPr>
            <p:cNvPr id="8" name="TextBox 7"/>
            <p:cNvSpPr txBox="1"/>
            <p:nvPr/>
          </p:nvSpPr>
          <p:spPr>
            <a:xfrm>
              <a:off x="5856044" y="3882534"/>
              <a:ext cx="1236236" cy="338554"/>
            </a:xfrm>
            <a:prstGeom prst="rect">
              <a:avLst/>
            </a:prstGeom>
            <a:noFill/>
          </p:spPr>
          <p:txBody>
            <a:bodyPr wrap="none" rtlCol="0">
              <a:spAutoFit/>
            </a:bodyPr>
            <a:lstStyle/>
            <a:p>
              <a:r>
                <a:rPr lang="en-US" altLang="ko-KR" sz="1600" b="1" dirty="0" smtClean="0">
                  <a:solidFill>
                    <a:srgbClr val="3333CC"/>
                  </a:solidFill>
                </a:rPr>
                <a:t>AMI (final)</a:t>
              </a:r>
              <a:endParaRPr lang="ko-KR" altLang="en-US" sz="1600" b="1" dirty="0">
                <a:solidFill>
                  <a:srgbClr val="3333CC"/>
                </a:solidFill>
              </a:endParaRPr>
            </a:p>
          </p:txBody>
        </p:sp>
      </p:grpSp>
      <p:sp>
        <p:nvSpPr>
          <p:cNvPr id="9" name="TextBox 8"/>
          <p:cNvSpPr txBox="1"/>
          <p:nvPr/>
        </p:nvSpPr>
        <p:spPr>
          <a:xfrm>
            <a:off x="539552" y="260648"/>
            <a:ext cx="4968552" cy="461665"/>
          </a:xfrm>
          <a:prstGeom prst="rect">
            <a:avLst/>
          </a:prstGeom>
          <a:noFill/>
        </p:spPr>
        <p:txBody>
          <a:bodyPr wrap="square" rtlCol="0">
            <a:spAutoFit/>
          </a:bodyPr>
          <a:lstStyle/>
          <a:p>
            <a:r>
              <a:rPr lang="en-US" altLang="ko-KR" sz="2400" b="1" dirty="0" smtClean="0">
                <a:solidFill>
                  <a:srgbClr val="FFC000"/>
                </a:solidFill>
              </a:rPr>
              <a:t>Cloud </a:t>
            </a:r>
            <a:r>
              <a:rPr lang="en-US" altLang="ko-KR" sz="2400" b="1" dirty="0" smtClean="0">
                <a:solidFill>
                  <a:srgbClr val="FFC000"/>
                </a:solidFill>
              </a:rPr>
              <a:t>Phase (CP)</a:t>
            </a:r>
            <a:endParaRPr lang="ko-KR" altLang="en-US" sz="2400" b="1" dirty="0">
              <a:solidFill>
                <a:srgbClr val="FFC000"/>
              </a:solidFill>
            </a:endParaRPr>
          </a:p>
        </p:txBody>
      </p:sp>
      <p:sp>
        <p:nvSpPr>
          <p:cNvPr id="10"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22</a:t>
            </a:fld>
            <a:endParaRPr lang="en-US" altLang="ko-KR" sz="1000" b="1" dirty="0">
              <a:ln w="11430"/>
              <a:solidFill>
                <a:schemeClr val="bg1"/>
              </a:solidFill>
              <a:ea typeface="AuctionGothic Medium" pitchFamily="2" charset="-127"/>
              <a:cs typeface="Arial" pitchFamily="34" charset="0"/>
            </a:endParaRPr>
          </a:p>
        </p:txBody>
      </p:sp>
      <p:sp>
        <p:nvSpPr>
          <p:cNvPr id="12" name="TextBox 11"/>
          <p:cNvSpPr txBox="1"/>
          <p:nvPr/>
        </p:nvSpPr>
        <p:spPr>
          <a:xfrm>
            <a:off x="107504" y="1330890"/>
            <a:ext cx="2952328" cy="3970318"/>
          </a:xfrm>
          <a:prstGeom prst="rect">
            <a:avLst/>
          </a:prstGeom>
          <a:solidFill>
            <a:schemeClr val="bg1"/>
          </a:solidFill>
        </p:spPr>
        <p:txBody>
          <a:bodyPr wrap="square" rtlCol="0">
            <a:spAutoFit/>
          </a:bodyPr>
          <a:lstStyle/>
          <a:p>
            <a:pPr marL="342900" indent="-342900">
              <a:buAutoNum type="alphaLcParenBoth"/>
            </a:pPr>
            <a:r>
              <a:rPr lang="en-US" altLang="ko-KR" dirty="0" smtClean="0"/>
              <a:t>MODIS RGB</a:t>
            </a:r>
          </a:p>
          <a:p>
            <a:pPr marL="342900" indent="-342900">
              <a:buAutoNum type="alphaLcParenBoth"/>
            </a:pPr>
            <a:r>
              <a:rPr lang="en-US" altLang="ko-KR" dirty="0" smtClean="0"/>
              <a:t>MODIS Collection 5 CP</a:t>
            </a:r>
          </a:p>
          <a:p>
            <a:pPr marL="342900" indent="-342900">
              <a:buAutoNum type="alphaLcParenBoth"/>
            </a:pPr>
            <a:r>
              <a:rPr lang="en-US" altLang="ko-KR" dirty="0" smtClean="0"/>
              <a:t>MODIS Collection 6 CP</a:t>
            </a:r>
          </a:p>
          <a:p>
            <a:pPr marL="342900" indent="-342900">
              <a:buAutoNum type="alphaLcParenBoth"/>
            </a:pPr>
            <a:r>
              <a:rPr lang="en-US" altLang="ko-KR" dirty="0" smtClean="0"/>
              <a:t>COMS MI CP</a:t>
            </a:r>
          </a:p>
          <a:p>
            <a:pPr marL="446088" indent="-180975">
              <a:buFont typeface="Wingdings" pitchFamily="2" charset="2"/>
              <a:buChar char="§"/>
            </a:pPr>
            <a:r>
              <a:rPr lang="en-US" altLang="ko-KR" dirty="0" smtClean="0"/>
              <a:t>Tb6.7, Tb11</a:t>
            </a:r>
          </a:p>
          <a:p>
            <a:pPr marL="446088" indent="-180975"/>
            <a:r>
              <a:rPr lang="en-US" altLang="ko-KR" dirty="0" smtClean="0"/>
              <a:t>* ice, water, mixed, uncertain</a:t>
            </a:r>
          </a:p>
          <a:p>
            <a:pPr marL="342900" indent="-342900"/>
            <a:r>
              <a:rPr lang="en-US" altLang="ko-KR" dirty="0" smtClean="0"/>
              <a:t>(e) GK-2A AMI CP (interim)</a:t>
            </a:r>
          </a:p>
          <a:p>
            <a:pPr marL="446088" indent="-180975">
              <a:buFont typeface="Wingdings" pitchFamily="2" charset="2"/>
              <a:buChar char="§"/>
            </a:pPr>
            <a:r>
              <a:rPr lang="en-US" altLang="ko-KR" dirty="0" smtClean="0"/>
              <a:t>Tb8.5, Tb11.2</a:t>
            </a:r>
          </a:p>
          <a:p>
            <a:pPr marL="342900" indent="-342900"/>
            <a:r>
              <a:rPr lang="en-US" altLang="ko-KR" dirty="0" smtClean="0">
                <a:solidFill>
                  <a:srgbClr val="3333CC"/>
                </a:solidFill>
              </a:rPr>
              <a:t>(f) GK-2A AMI CP (final)</a:t>
            </a:r>
          </a:p>
          <a:p>
            <a:pPr marL="446088" indent="-180975">
              <a:buFont typeface="Wingdings" pitchFamily="2" charset="2"/>
              <a:buChar char="§"/>
            </a:pPr>
            <a:r>
              <a:rPr lang="en-US" altLang="ko-KR" dirty="0" smtClean="0">
                <a:solidFill>
                  <a:srgbClr val="3333CC"/>
                </a:solidFill>
              </a:rPr>
              <a:t>Tb8.5, Tb11.2</a:t>
            </a:r>
          </a:p>
          <a:p>
            <a:pPr marL="446088" indent="-180975">
              <a:buFont typeface="Wingdings" pitchFamily="2" charset="2"/>
              <a:buChar char="§"/>
            </a:pPr>
            <a:r>
              <a:rPr lang="en-US" altLang="ko-KR" dirty="0" smtClean="0">
                <a:solidFill>
                  <a:srgbClr val="3333CC"/>
                </a:solidFill>
              </a:rPr>
              <a:t>Emissivity ratios over land and ocean</a:t>
            </a:r>
          </a:p>
          <a:p>
            <a:pPr marL="342900" indent="-342900"/>
            <a:r>
              <a:rPr lang="en-US" altLang="ko-KR" dirty="0" smtClean="0">
                <a:solidFill>
                  <a:srgbClr val="FF0000"/>
                </a:solidFill>
              </a:rPr>
              <a:t>    * ice, water, uncertain</a:t>
            </a:r>
            <a:endParaRPr lang="ko-KR" altLang="en-US"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4968552" cy="461665"/>
          </a:xfrm>
          <a:prstGeom prst="rect">
            <a:avLst/>
          </a:prstGeom>
          <a:noFill/>
        </p:spPr>
        <p:txBody>
          <a:bodyPr wrap="square" rtlCol="0">
            <a:spAutoFit/>
          </a:bodyPr>
          <a:lstStyle/>
          <a:p>
            <a:r>
              <a:rPr lang="en-US" altLang="ko-KR" sz="2400" b="1" dirty="0" smtClean="0">
                <a:solidFill>
                  <a:srgbClr val="FFC000"/>
                </a:solidFill>
              </a:rPr>
              <a:t>Cloud Top </a:t>
            </a:r>
            <a:r>
              <a:rPr lang="en-US" altLang="ko-KR" sz="2400" b="1" dirty="0" smtClean="0">
                <a:solidFill>
                  <a:srgbClr val="FFC000"/>
                </a:solidFill>
              </a:rPr>
              <a:t>Temperature (CTT)</a:t>
            </a:r>
            <a:endParaRPr lang="ko-KR" altLang="en-US" sz="2400" b="1" dirty="0">
              <a:solidFill>
                <a:srgbClr val="FFC000"/>
              </a:solidFill>
            </a:endParaRPr>
          </a:p>
        </p:txBody>
      </p:sp>
      <p:grpSp>
        <p:nvGrpSpPr>
          <p:cNvPr id="17" name="그룹 16"/>
          <p:cNvGrpSpPr/>
          <p:nvPr/>
        </p:nvGrpSpPr>
        <p:grpSpPr>
          <a:xfrm>
            <a:off x="2986344" y="836712"/>
            <a:ext cx="6122160" cy="6021288"/>
            <a:chOff x="1907704" y="836712"/>
            <a:chExt cx="6122160" cy="6021288"/>
          </a:xfrm>
        </p:grpSpPr>
        <p:pic>
          <p:nvPicPr>
            <p:cNvPr id="4" name="그림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80764" y="836712"/>
              <a:ext cx="6049100" cy="6021288"/>
            </a:xfrm>
            <a:prstGeom prst="rect">
              <a:avLst/>
            </a:prstGeom>
          </p:spPr>
        </p:pic>
        <p:sp>
          <p:nvSpPr>
            <p:cNvPr id="5" name="타원 4"/>
            <p:cNvSpPr/>
            <p:nvPr/>
          </p:nvSpPr>
          <p:spPr>
            <a:xfrm>
              <a:off x="4347931" y="6136729"/>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타원 5"/>
            <p:cNvSpPr/>
            <p:nvPr/>
          </p:nvSpPr>
          <p:spPr>
            <a:xfrm>
              <a:off x="6210614" y="6136729"/>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p:cNvSpPr/>
            <p:nvPr/>
          </p:nvSpPr>
          <p:spPr>
            <a:xfrm>
              <a:off x="2485248" y="6112973"/>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4357456" y="3140968"/>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tx2"/>
                </a:solidFill>
              </a:endParaRPr>
            </a:p>
          </p:txBody>
        </p:sp>
        <p:sp>
          <p:nvSpPr>
            <p:cNvPr id="9" name="TextBox 8"/>
            <p:cNvSpPr txBox="1"/>
            <p:nvPr/>
          </p:nvSpPr>
          <p:spPr>
            <a:xfrm>
              <a:off x="3781392" y="896018"/>
              <a:ext cx="1194558" cy="338554"/>
            </a:xfrm>
            <a:prstGeom prst="rect">
              <a:avLst/>
            </a:prstGeom>
            <a:noFill/>
          </p:spPr>
          <p:txBody>
            <a:bodyPr wrap="none" rtlCol="0">
              <a:spAutoFit/>
            </a:bodyPr>
            <a:lstStyle/>
            <a:p>
              <a:r>
                <a:rPr lang="en-US" altLang="ko-KR" sz="1600" b="1" dirty="0" smtClean="0">
                  <a:solidFill>
                    <a:srgbClr val="FF0000"/>
                  </a:solidFill>
                </a:rPr>
                <a:t>MODIS C5</a:t>
              </a:r>
              <a:endParaRPr lang="ko-KR" altLang="en-US" sz="1600" b="1" dirty="0">
                <a:solidFill>
                  <a:srgbClr val="FF0000"/>
                </a:solidFill>
              </a:endParaRPr>
            </a:p>
          </p:txBody>
        </p:sp>
        <p:sp>
          <p:nvSpPr>
            <p:cNvPr id="10" name="TextBox 9"/>
            <p:cNvSpPr txBox="1"/>
            <p:nvPr/>
          </p:nvSpPr>
          <p:spPr>
            <a:xfrm>
              <a:off x="5611170" y="895195"/>
              <a:ext cx="1194558" cy="338554"/>
            </a:xfrm>
            <a:prstGeom prst="rect">
              <a:avLst/>
            </a:prstGeom>
            <a:noFill/>
          </p:spPr>
          <p:txBody>
            <a:bodyPr wrap="none" rtlCol="0">
              <a:spAutoFit/>
            </a:bodyPr>
            <a:lstStyle/>
            <a:p>
              <a:r>
                <a:rPr lang="en-US" altLang="ko-KR" sz="1600" b="1" dirty="0" smtClean="0">
                  <a:solidFill>
                    <a:srgbClr val="FF0000"/>
                  </a:solidFill>
                </a:rPr>
                <a:t>MODIS C6</a:t>
              </a:r>
              <a:endParaRPr lang="ko-KR" altLang="en-US" sz="1600" b="1" dirty="0">
                <a:solidFill>
                  <a:srgbClr val="FF0000"/>
                </a:solidFill>
              </a:endParaRPr>
            </a:p>
          </p:txBody>
        </p:sp>
        <p:sp>
          <p:nvSpPr>
            <p:cNvPr id="11" name="TextBox 10"/>
            <p:cNvSpPr txBox="1"/>
            <p:nvPr/>
          </p:nvSpPr>
          <p:spPr>
            <a:xfrm>
              <a:off x="1909184" y="930206"/>
              <a:ext cx="571118" cy="338554"/>
            </a:xfrm>
            <a:prstGeom prst="rect">
              <a:avLst/>
            </a:prstGeom>
            <a:noFill/>
          </p:spPr>
          <p:txBody>
            <a:bodyPr wrap="none" rtlCol="0">
              <a:spAutoFit/>
            </a:bodyPr>
            <a:lstStyle/>
            <a:p>
              <a:r>
                <a:rPr lang="en-US" altLang="ko-KR" sz="1600" dirty="0" smtClean="0">
                  <a:solidFill>
                    <a:srgbClr val="FFFF00"/>
                  </a:solidFill>
                </a:rPr>
                <a:t>RGB</a:t>
              </a:r>
              <a:endParaRPr lang="ko-KR" altLang="en-US" sz="1600" dirty="0">
                <a:solidFill>
                  <a:srgbClr val="FFFF00"/>
                </a:solidFill>
              </a:endParaRPr>
            </a:p>
          </p:txBody>
        </p:sp>
        <p:sp>
          <p:nvSpPr>
            <p:cNvPr id="12" name="TextBox 11"/>
            <p:cNvSpPr txBox="1"/>
            <p:nvPr/>
          </p:nvSpPr>
          <p:spPr>
            <a:xfrm>
              <a:off x="1907704" y="3954542"/>
              <a:ext cx="445956" cy="338554"/>
            </a:xfrm>
            <a:prstGeom prst="rect">
              <a:avLst/>
            </a:prstGeom>
            <a:noFill/>
          </p:spPr>
          <p:txBody>
            <a:bodyPr wrap="none" rtlCol="0">
              <a:spAutoFit/>
            </a:bodyPr>
            <a:lstStyle/>
            <a:p>
              <a:r>
                <a:rPr lang="en-US" altLang="ko-KR" sz="1600" b="1" dirty="0" smtClean="0">
                  <a:solidFill>
                    <a:srgbClr val="FF0000"/>
                  </a:solidFill>
                </a:rPr>
                <a:t>MI</a:t>
              </a:r>
              <a:endParaRPr lang="ko-KR" altLang="en-US" sz="1600" b="1" dirty="0">
                <a:solidFill>
                  <a:srgbClr val="FF0000"/>
                </a:solidFill>
              </a:endParaRPr>
            </a:p>
          </p:txBody>
        </p:sp>
        <p:sp>
          <p:nvSpPr>
            <p:cNvPr id="13" name="TextBox 12"/>
            <p:cNvSpPr txBox="1"/>
            <p:nvPr/>
          </p:nvSpPr>
          <p:spPr>
            <a:xfrm>
              <a:off x="3780063" y="3954542"/>
              <a:ext cx="1506951" cy="338554"/>
            </a:xfrm>
            <a:prstGeom prst="rect">
              <a:avLst/>
            </a:prstGeom>
            <a:noFill/>
          </p:spPr>
          <p:txBody>
            <a:bodyPr wrap="none" rtlCol="0">
              <a:spAutoFit/>
            </a:bodyPr>
            <a:lstStyle/>
            <a:p>
              <a:r>
                <a:rPr lang="en-US" altLang="ko-KR" sz="1600" b="1" dirty="0" smtClean="0">
                  <a:solidFill>
                    <a:srgbClr val="0066FF"/>
                  </a:solidFill>
                </a:rPr>
                <a:t>AMI (interim)</a:t>
              </a:r>
              <a:endParaRPr lang="ko-KR" altLang="en-US" sz="1600" b="1" dirty="0">
                <a:solidFill>
                  <a:srgbClr val="0066FF"/>
                </a:solidFill>
              </a:endParaRPr>
            </a:p>
          </p:txBody>
        </p:sp>
        <p:sp>
          <p:nvSpPr>
            <p:cNvPr id="14" name="TextBox 13"/>
            <p:cNvSpPr txBox="1"/>
            <p:nvPr/>
          </p:nvSpPr>
          <p:spPr>
            <a:xfrm>
              <a:off x="5641500" y="3936763"/>
              <a:ext cx="1236236" cy="338554"/>
            </a:xfrm>
            <a:prstGeom prst="rect">
              <a:avLst/>
            </a:prstGeom>
            <a:noFill/>
          </p:spPr>
          <p:txBody>
            <a:bodyPr wrap="none" rtlCol="0">
              <a:spAutoFit/>
            </a:bodyPr>
            <a:lstStyle/>
            <a:p>
              <a:r>
                <a:rPr lang="en-US" altLang="ko-KR" sz="1600" b="1" dirty="0" smtClean="0">
                  <a:solidFill>
                    <a:srgbClr val="3333CC"/>
                  </a:solidFill>
                </a:rPr>
                <a:t>AMI (final)</a:t>
              </a:r>
              <a:endParaRPr lang="ko-KR" altLang="en-US" sz="1600" b="1" dirty="0">
                <a:solidFill>
                  <a:srgbClr val="3333CC"/>
                </a:solidFill>
              </a:endParaRPr>
            </a:p>
          </p:txBody>
        </p:sp>
      </p:grpSp>
      <p:sp>
        <p:nvSpPr>
          <p:cNvPr id="16"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23</a:t>
            </a:fld>
            <a:endParaRPr lang="en-US" altLang="ko-KR" sz="1000" b="1" dirty="0">
              <a:ln w="11430"/>
              <a:solidFill>
                <a:schemeClr val="bg1"/>
              </a:solidFill>
              <a:ea typeface="AuctionGothic Medium" pitchFamily="2" charset="-127"/>
              <a:cs typeface="Arial" pitchFamily="34" charset="0"/>
            </a:endParaRPr>
          </a:p>
        </p:txBody>
      </p:sp>
      <p:sp>
        <p:nvSpPr>
          <p:cNvPr id="18" name="TextBox 17"/>
          <p:cNvSpPr txBox="1"/>
          <p:nvPr/>
        </p:nvSpPr>
        <p:spPr>
          <a:xfrm>
            <a:off x="35496" y="1330890"/>
            <a:ext cx="2952328" cy="5355312"/>
          </a:xfrm>
          <a:prstGeom prst="rect">
            <a:avLst/>
          </a:prstGeom>
          <a:solidFill>
            <a:schemeClr val="bg1"/>
          </a:solidFill>
        </p:spPr>
        <p:txBody>
          <a:bodyPr wrap="square" rtlCol="0">
            <a:spAutoFit/>
          </a:bodyPr>
          <a:lstStyle/>
          <a:p>
            <a:pPr marL="342900" indent="-342900">
              <a:buAutoNum type="alphaLcParenBoth"/>
            </a:pPr>
            <a:r>
              <a:rPr lang="en-US" altLang="ko-KR" dirty="0" smtClean="0"/>
              <a:t>MODIS RGB</a:t>
            </a:r>
          </a:p>
          <a:p>
            <a:pPr marL="342900" indent="-342900">
              <a:buAutoNum type="alphaLcParenBoth"/>
            </a:pPr>
            <a:r>
              <a:rPr lang="en-US" altLang="ko-KR" dirty="0" smtClean="0"/>
              <a:t>MODIS Collection 5 CTT</a:t>
            </a:r>
          </a:p>
          <a:p>
            <a:pPr marL="342900" indent="-342900">
              <a:buAutoNum type="alphaLcParenBoth"/>
            </a:pPr>
            <a:r>
              <a:rPr lang="en-US" altLang="ko-KR" dirty="0" smtClean="0"/>
              <a:t>MODIS Collection 6 CTT</a:t>
            </a:r>
          </a:p>
          <a:p>
            <a:pPr marL="342900" indent="-342900">
              <a:buAutoNum type="alphaLcParenBoth"/>
            </a:pPr>
            <a:r>
              <a:rPr lang="en-US" altLang="ko-KR" dirty="0" smtClean="0"/>
              <a:t>COMS MI CTT</a:t>
            </a:r>
          </a:p>
          <a:p>
            <a:pPr marL="446088" indent="-180975">
              <a:buFont typeface="Wingdings" pitchFamily="2" charset="2"/>
              <a:buChar char="§"/>
            </a:pPr>
            <a:r>
              <a:rPr lang="en-US" altLang="ko-KR" dirty="0" smtClean="0"/>
              <a:t>Tb11 fitting</a:t>
            </a:r>
          </a:p>
          <a:p>
            <a:pPr marL="446088" indent="-180975">
              <a:buFont typeface="Wingdings" pitchFamily="2" charset="2"/>
              <a:buChar char="§"/>
            </a:pPr>
            <a:r>
              <a:rPr lang="en-US" altLang="ko-KR" dirty="0" err="1" smtClean="0"/>
              <a:t>Ratioing</a:t>
            </a:r>
            <a:r>
              <a:rPr lang="en-US" altLang="ko-KR" dirty="0" smtClean="0"/>
              <a:t> method (Tb6.7/11)</a:t>
            </a:r>
          </a:p>
          <a:p>
            <a:pPr marL="342900" indent="-342900"/>
            <a:r>
              <a:rPr lang="en-US" altLang="ko-KR" dirty="0" smtClean="0"/>
              <a:t>(e) GK-2A AMI CTT (interim)</a:t>
            </a:r>
          </a:p>
          <a:p>
            <a:pPr marL="446088" indent="-180975">
              <a:buFont typeface="Wingdings" pitchFamily="2" charset="2"/>
              <a:buChar char="§"/>
            </a:pPr>
            <a:r>
              <a:rPr lang="en-US" altLang="ko-KR" dirty="0" smtClean="0"/>
              <a:t>Radiance fitting method</a:t>
            </a:r>
          </a:p>
          <a:p>
            <a:pPr marL="342900" indent="-342900"/>
            <a:r>
              <a:rPr lang="en-US" altLang="ko-KR" dirty="0" smtClean="0">
                <a:solidFill>
                  <a:srgbClr val="3333CC"/>
                </a:solidFill>
              </a:rPr>
              <a:t>(f) GK-2A AMI CTT (final)</a:t>
            </a:r>
          </a:p>
          <a:p>
            <a:pPr marL="446088" indent="-180975">
              <a:buFont typeface="Wingdings" pitchFamily="2" charset="2"/>
              <a:buChar char="§"/>
            </a:pPr>
            <a:r>
              <a:rPr lang="en-US" altLang="ko-KR" dirty="0" smtClean="0">
                <a:solidFill>
                  <a:srgbClr val="3333CC"/>
                </a:solidFill>
              </a:rPr>
              <a:t>Radiance fitting</a:t>
            </a:r>
          </a:p>
          <a:p>
            <a:pPr marL="446088" indent="-180975">
              <a:buFont typeface="Wingdings" pitchFamily="2" charset="2"/>
              <a:buChar char="§"/>
            </a:pPr>
            <a:r>
              <a:rPr lang="en-US" altLang="ko-KR" dirty="0" err="1" smtClean="0">
                <a:solidFill>
                  <a:srgbClr val="3333CC"/>
                </a:solidFill>
              </a:rPr>
              <a:t>Ratioing</a:t>
            </a:r>
            <a:r>
              <a:rPr lang="en-US" altLang="ko-KR" dirty="0" smtClean="0">
                <a:solidFill>
                  <a:srgbClr val="3333CC"/>
                </a:solidFill>
              </a:rPr>
              <a:t> method</a:t>
            </a:r>
          </a:p>
          <a:p>
            <a:pPr marL="446088" indent="-180975"/>
            <a:r>
              <a:rPr lang="en-US" altLang="ko-KR" dirty="0" smtClean="0">
                <a:solidFill>
                  <a:srgbClr val="3333CC"/>
                </a:solidFill>
              </a:rPr>
              <a:t> </a:t>
            </a:r>
            <a:r>
              <a:rPr lang="en-US" altLang="ko-KR" dirty="0" smtClean="0">
                <a:solidFill>
                  <a:srgbClr val="3333CC"/>
                </a:solidFill>
              </a:rPr>
              <a:t> (Tb6.7/11 &amp; Tb13.3/11)</a:t>
            </a:r>
          </a:p>
          <a:p>
            <a:pPr marL="342900" indent="-342900">
              <a:buAutoNum type="alphaLcParenBoth"/>
            </a:pPr>
            <a:endParaRPr lang="ko-KR"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그룹 45"/>
          <p:cNvGrpSpPr/>
          <p:nvPr/>
        </p:nvGrpSpPr>
        <p:grpSpPr>
          <a:xfrm>
            <a:off x="251520" y="1268760"/>
            <a:ext cx="8640960" cy="5472608"/>
            <a:chOff x="251520" y="1196752"/>
            <a:chExt cx="8640960" cy="5472608"/>
          </a:xfrm>
        </p:grpSpPr>
        <p:sp>
          <p:nvSpPr>
            <p:cNvPr id="44" name="직사각형 43"/>
            <p:cNvSpPr/>
            <p:nvPr/>
          </p:nvSpPr>
          <p:spPr>
            <a:xfrm>
              <a:off x="251520" y="1196752"/>
              <a:ext cx="8640960" cy="547260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3"/>
            <p:cNvSpPr txBox="1">
              <a:spLocks/>
            </p:cNvSpPr>
            <p:nvPr/>
          </p:nvSpPr>
          <p:spPr>
            <a:xfrm>
              <a:off x="3808568" y="5859821"/>
              <a:ext cx="2133600" cy="365125"/>
            </a:xfrm>
            <a:prstGeom prst="rect">
              <a:avLst/>
            </a:prstGeo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86E4DA3-6201-4642-8088-8C1AA5D8AAFC}" type="slidenum">
                <a:rPr kumimoji="0" lang="ko-KR" alt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1" hangingPunct="1">
                  <a:lnSpc>
                    <a:spcPct val="100000"/>
                  </a:lnSpc>
                  <a:spcBef>
                    <a:spcPts val="0"/>
                  </a:spcBef>
                  <a:spcAft>
                    <a:spcPts val="0"/>
                  </a:spcAft>
                  <a:buClrTx/>
                  <a:buSzTx/>
                  <a:buFontTx/>
                  <a:buNone/>
                  <a:tabLst/>
                  <a:defRPr/>
                </a:pPr>
                <a:t>24</a:t>
              </a:fld>
              <a:endParaRPr kumimoji="0" lang="ko-KR"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_x209000120"/>
            <p:cNvSpPr>
              <a:spLocks noChangeArrowheads="1"/>
            </p:cNvSpPr>
            <p:nvPr/>
          </p:nvSpPr>
          <p:spPr bwMode="auto">
            <a:xfrm>
              <a:off x="611560" y="2881004"/>
              <a:ext cx="936104" cy="517142"/>
            </a:xfrm>
            <a:prstGeom prst="rect">
              <a:avLst/>
            </a:prstGeom>
            <a:solidFill>
              <a:srgbClr val="FFFFFF"/>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400" b="1" dirty="0" smtClean="0">
                  <a:solidFill>
                    <a:srgbClr val="1C3D62"/>
                  </a:solidFill>
                  <a:latin typeface="+mn-ea"/>
                  <a:ea typeface="+mn-ea"/>
                  <a:cs typeface="굴림" pitchFamily="50" charset="-127"/>
                </a:rPr>
                <a:t>Input data</a:t>
              </a:r>
              <a:endParaRPr lang="ko-KR" altLang="en-US" sz="1400" dirty="0" smtClean="0">
                <a:solidFill>
                  <a:prstClr val="black"/>
                </a:solidFill>
                <a:latin typeface="+mn-ea"/>
                <a:ea typeface="+mn-ea"/>
                <a:cs typeface="굴림" pitchFamily="50" charset="-127"/>
              </a:endParaRPr>
            </a:p>
          </p:txBody>
        </p:sp>
        <p:sp>
          <p:nvSpPr>
            <p:cNvPr id="4" name="_x210375400"/>
            <p:cNvSpPr>
              <a:spLocks noChangeArrowheads="1"/>
            </p:cNvSpPr>
            <p:nvPr/>
          </p:nvSpPr>
          <p:spPr bwMode="auto">
            <a:xfrm>
              <a:off x="3275856" y="1340768"/>
              <a:ext cx="2964052" cy="443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600" b="1" dirty="0" smtClean="0">
                  <a:solidFill>
                    <a:srgbClr val="315F97"/>
                  </a:solidFill>
                  <a:latin typeface="+mn-ea"/>
                  <a:ea typeface="+mn-ea"/>
                  <a:cs typeface="굴림" pitchFamily="50" charset="-127"/>
                </a:rPr>
                <a:t>Clear Sky</a:t>
              </a:r>
              <a:endParaRPr lang="en-US" altLang="ko-KR" sz="1600" b="1" dirty="0" smtClean="0">
                <a:solidFill>
                  <a:prstClr val="black"/>
                </a:solidFill>
                <a:latin typeface="+mn-ea"/>
                <a:ea typeface="+mn-ea"/>
                <a:cs typeface="굴림" pitchFamily="50" charset="-127"/>
              </a:endParaRPr>
            </a:p>
          </p:txBody>
        </p:sp>
        <p:sp>
          <p:nvSpPr>
            <p:cNvPr id="5" name="_x208999320"/>
            <p:cNvSpPr>
              <a:spLocks noChangeArrowheads="1"/>
            </p:cNvSpPr>
            <p:nvPr/>
          </p:nvSpPr>
          <p:spPr bwMode="auto">
            <a:xfrm>
              <a:off x="2987824" y="1718752"/>
              <a:ext cx="3370342" cy="4588738"/>
            </a:xfrm>
            <a:prstGeom prst="rect">
              <a:avLst/>
            </a:prstGeom>
            <a:solidFill>
              <a:srgbClr val="DFEAF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ko-KR" altLang="en-US" sz="1200" dirty="0">
                <a:solidFill>
                  <a:prstClr val="black"/>
                </a:solidFill>
                <a:latin typeface="+mn-ea"/>
              </a:endParaRPr>
            </a:p>
          </p:txBody>
        </p:sp>
        <p:sp>
          <p:nvSpPr>
            <p:cNvPr id="6" name="_x209000760"/>
            <p:cNvSpPr>
              <a:spLocks noChangeArrowheads="1"/>
            </p:cNvSpPr>
            <p:nvPr/>
          </p:nvSpPr>
          <p:spPr bwMode="auto">
            <a:xfrm>
              <a:off x="1798621" y="3012817"/>
              <a:ext cx="862013" cy="330200"/>
            </a:xfrm>
            <a:custGeom>
              <a:avLst/>
              <a:gdLst>
                <a:gd name="T0" fmla="*/ 271 w 543"/>
                <a:gd name="T1" fmla="*/ 0 h 208"/>
                <a:gd name="T2" fmla="*/ 0 w 543"/>
                <a:gd name="T3" fmla="*/ 104 h 208"/>
                <a:gd name="T4" fmla="*/ 271 w 543"/>
                <a:gd name="T5" fmla="*/ 208 h 208"/>
                <a:gd name="T6" fmla="*/ 543 w 543"/>
                <a:gd name="T7" fmla="*/ 104 h 208"/>
                <a:gd name="T8" fmla="*/ 271 w 543"/>
                <a:gd name="T9" fmla="*/ 0 h 208"/>
              </a:gdLst>
              <a:ahLst/>
              <a:cxnLst>
                <a:cxn ang="0">
                  <a:pos x="T0" y="T1"/>
                </a:cxn>
                <a:cxn ang="0">
                  <a:pos x="T2" y="T3"/>
                </a:cxn>
                <a:cxn ang="0">
                  <a:pos x="T4" y="T5"/>
                </a:cxn>
                <a:cxn ang="0">
                  <a:pos x="T6" y="T7"/>
                </a:cxn>
                <a:cxn ang="0">
                  <a:pos x="T8" y="T9"/>
                </a:cxn>
              </a:cxnLst>
              <a:rect l="0" t="0" r="r" b="b"/>
              <a:pathLst>
                <a:path w="543" h="208">
                  <a:moveTo>
                    <a:pt x="271" y="0"/>
                  </a:moveTo>
                  <a:lnTo>
                    <a:pt x="0" y="104"/>
                  </a:lnTo>
                  <a:lnTo>
                    <a:pt x="271" y="208"/>
                  </a:lnTo>
                  <a:lnTo>
                    <a:pt x="543" y="104"/>
                  </a:lnTo>
                  <a:lnTo>
                    <a:pt x="271" y="0"/>
                  </a:lnTo>
                </a:path>
              </a:pathLst>
            </a:custGeom>
            <a:noFill/>
            <a:ln w="9525">
              <a:solidFill>
                <a:srgbClr val="315F97"/>
              </a:solidFill>
              <a:round/>
              <a:headEnd/>
              <a:tailEnd/>
            </a:ln>
            <a:extLst>
              <a:ext uri="{909E8E84-426E-40DD-AFC4-6F175D3DCCD1}">
                <a14:hiddenFill xmlns="" xmlns:a14="http://schemas.microsoft.com/office/drawing/2010/main">
                  <a:solidFill>
                    <a:srgbClr val="FFFFFF"/>
                  </a:solidFill>
                </a14:hiddenFill>
              </a:ext>
            </a:extLst>
          </p:spPr>
          <p:txBody>
            <a:bodyPr vert="horz" wrap="square" lIns="36000" tIns="45720" rIns="36000" bIns="45720" numCol="1" anchor="ctr" anchorCtr="0" compatLnSpc="1">
              <a:prstTxWarp prst="textNoShape">
                <a:avLst/>
              </a:prstTxWarp>
              <a:noAutofit/>
            </a:bodyPr>
            <a:lstStyle/>
            <a:p>
              <a:pPr algn="ctr"/>
              <a:r>
                <a:rPr lang="en-US" altLang="ko-KR" sz="1200" b="1" dirty="0" smtClean="0">
                  <a:solidFill>
                    <a:srgbClr val="1C3D62"/>
                  </a:solidFill>
                  <a:latin typeface="+mn-ea"/>
                  <a:cs typeface="굴림" pitchFamily="50" charset="-127"/>
                </a:rPr>
                <a:t>Clear</a:t>
              </a:r>
            </a:p>
            <a:p>
              <a:pPr algn="ctr"/>
              <a:r>
                <a:rPr lang="en-US" altLang="ko-KR" sz="1200" b="1" dirty="0" smtClean="0">
                  <a:solidFill>
                    <a:srgbClr val="1C3D62"/>
                  </a:solidFill>
                  <a:latin typeface="+mn-ea"/>
                  <a:cs typeface="굴림" pitchFamily="50" charset="-127"/>
                </a:rPr>
                <a:t>sky?</a:t>
              </a:r>
              <a:endParaRPr lang="en-US" altLang="ko-KR" sz="1200" dirty="0" smtClean="0">
                <a:solidFill>
                  <a:prstClr val="black"/>
                </a:solidFill>
                <a:latin typeface="+mn-ea"/>
                <a:cs typeface="굴림" pitchFamily="50" charset="-127"/>
              </a:endParaRPr>
            </a:p>
          </p:txBody>
        </p:sp>
        <p:sp>
          <p:nvSpPr>
            <p:cNvPr id="7" name="_x210383912"/>
            <p:cNvSpPr>
              <a:spLocks noChangeArrowheads="1"/>
            </p:cNvSpPr>
            <p:nvPr/>
          </p:nvSpPr>
          <p:spPr bwMode="auto">
            <a:xfrm>
              <a:off x="3729595" y="1805244"/>
              <a:ext cx="2052000" cy="486000"/>
            </a:xfrm>
            <a:prstGeom prst="rect">
              <a:avLst/>
            </a:prstGeom>
            <a:solidFill>
              <a:srgbClr val="FFFFFF"/>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1C3D62"/>
                  </a:solidFill>
                  <a:latin typeface="+mn-ea"/>
                  <a:cs typeface="굴림" pitchFamily="50" charset="-127"/>
                </a:rPr>
                <a:t>Run RTTOV</a:t>
              </a:r>
            </a:p>
            <a:p>
              <a:pPr algn="ctr"/>
              <a:r>
                <a:rPr lang="en-US" altLang="ko-KR" sz="1200" dirty="0" smtClean="0">
                  <a:solidFill>
                    <a:srgbClr val="1C3D62"/>
                  </a:solidFill>
                  <a:latin typeface="+mn-ea"/>
                  <a:cs typeface="굴림" pitchFamily="50" charset="-127"/>
                </a:rPr>
                <a:t>(inputs: ε, x</a:t>
              </a:r>
              <a:r>
                <a:rPr lang="en-US" altLang="ko-KR" sz="1200" baseline="-30000" dirty="0" smtClean="0">
                  <a:solidFill>
                    <a:srgbClr val="1C3D62"/>
                  </a:solidFill>
                  <a:latin typeface="+mn-ea"/>
                  <a:cs typeface="굴림" pitchFamily="50" charset="-127"/>
                </a:rPr>
                <a:t>0</a:t>
              </a:r>
              <a:r>
                <a:rPr lang="en-US" altLang="ko-KR" sz="1200" dirty="0" smtClean="0">
                  <a:solidFill>
                    <a:srgbClr val="1C3D62"/>
                  </a:solidFill>
                  <a:latin typeface="+mn-ea"/>
                  <a:cs typeface="굴림" pitchFamily="50" charset="-127"/>
                </a:rPr>
                <a:t> get: T</a:t>
              </a:r>
              <a:r>
                <a:rPr lang="en-US" altLang="ko-KR" sz="1200" baseline="-30000" dirty="0" smtClean="0">
                  <a:solidFill>
                    <a:srgbClr val="1C3D62"/>
                  </a:solidFill>
                  <a:latin typeface="+mn-ea"/>
                  <a:cs typeface="굴림" pitchFamily="50" charset="-127"/>
                </a:rPr>
                <a:t>B,0</a:t>
              </a:r>
              <a:r>
                <a:rPr lang="en-US" altLang="ko-KR" sz="1200" dirty="0" smtClean="0">
                  <a:solidFill>
                    <a:srgbClr val="1C3D62"/>
                  </a:solidFill>
                  <a:latin typeface="+mn-ea"/>
                  <a:cs typeface="굴림" pitchFamily="50" charset="-127"/>
                </a:rPr>
                <a:t>)</a:t>
              </a:r>
              <a:endParaRPr lang="en-US" altLang="ko-KR" sz="1200" dirty="0" smtClean="0">
                <a:solidFill>
                  <a:prstClr val="black"/>
                </a:solidFill>
                <a:latin typeface="+mn-ea"/>
                <a:cs typeface="굴림" pitchFamily="50" charset="-127"/>
              </a:endParaRPr>
            </a:p>
          </p:txBody>
        </p:sp>
        <p:sp>
          <p:nvSpPr>
            <p:cNvPr id="8" name="_x210393464"/>
            <p:cNvSpPr>
              <a:spLocks noChangeArrowheads="1"/>
            </p:cNvSpPr>
            <p:nvPr/>
          </p:nvSpPr>
          <p:spPr bwMode="auto">
            <a:xfrm>
              <a:off x="3729595" y="3086583"/>
              <a:ext cx="2052000" cy="215900"/>
            </a:xfrm>
            <a:prstGeom prst="rect">
              <a:avLst/>
            </a:prstGeom>
            <a:solidFill>
              <a:srgbClr val="FFFFFF"/>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1C3D62"/>
                  </a:solidFill>
                  <a:cs typeface="굴림" pitchFamily="50" charset="-127"/>
                </a:rPr>
                <a:t>Iteration start</a:t>
              </a:r>
              <a:endParaRPr lang="ko-KR" altLang="en-US" sz="1200" dirty="0" smtClean="0">
                <a:solidFill>
                  <a:prstClr val="black"/>
                </a:solidFill>
                <a:latin typeface="굴림" pitchFamily="50" charset="-127"/>
                <a:cs typeface="굴림" pitchFamily="50" charset="-127"/>
              </a:endParaRPr>
            </a:p>
          </p:txBody>
        </p:sp>
        <p:sp>
          <p:nvSpPr>
            <p:cNvPr id="9" name="_x210388472"/>
            <p:cNvSpPr>
              <a:spLocks noChangeArrowheads="1"/>
            </p:cNvSpPr>
            <p:nvPr/>
          </p:nvSpPr>
          <p:spPr bwMode="auto">
            <a:xfrm>
              <a:off x="3729595" y="3469833"/>
              <a:ext cx="2052000" cy="468000"/>
            </a:xfrm>
            <a:prstGeom prst="rect">
              <a:avLst/>
            </a:prstGeom>
            <a:solidFill>
              <a:srgbClr val="FFFFFF"/>
            </a:solidFill>
            <a:ln w="4191">
              <a:solidFill>
                <a:srgbClr val="315F97"/>
              </a:solidFill>
              <a:miter lim="800000"/>
              <a:headEnd/>
              <a:tailEnd/>
            </a:ln>
          </p:spPr>
          <p:txBody>
            <a:bodyPr vert="horz" wrap="square" lIns="36000" tIns="45720" rIns="36000" bIns="45720" numCol="1" anchor="ctr" anchorCtr="0" compatLnSpc="1">
              <a:prstTxWarp prst="textNoShape">
                <a:avLst/>
              </a:prstTxWarp>
            </a:bodyPr>
            <a:lstStyle/>
            <a:p>
              <a:pPr algn="ctr"/>
              <a:r>
                <a:rPr lang="en-US" altLang="ko-KR" sz="1200" b="1" dirty="0" smtClean="0">
                  <a:solidFill>
                    <a:srgbClr val="1C3D62"/>
                  </a:solidFill>
                  <a:cs typeface="굴림" pitchFamily="50" charset="-127"/>
                </a:rPr>
                <a:t>Calculate RTTOV </a:t>
              </a:r>
              <a:r>
                <a:rPr lang="en-US" altLang="ko-KR" sz="1200" b="1" dirty="0" err="1" smtClean="0">
                  <a:solidFill>
                    <a:srgbClr val="1C3D62"/>
                  </a:solidFill>
                  <a:cs typeface="굴림" pitchFamily="50" charset="-127"/>
                </a:rPr>
                <a:t>Jacobian</a:t>
              </a:r>
              <a:r>
                <a:rPr lang="en-US" altLang="ko-KR" sz="1200" b="1" dirty="0" smtClean="0">
                  <a:solidFill>
                    <a:srgbClr val="1C3D62"/>
                  </a:solidFill>
                  <a:cs typeface="굴림" pitchFamily="50" charset="-127"/>
                </a:rPr>
                <a:t>(</a:t>
              </a:r>
              <a:r>
                <a:rPr lang="en-US" altLang="ko-KR" sz="1200" b="1" dirty="0" err="1" smtClean="0">
                  <a:solidFill>
                    <a:srgbClr val="1C3D62"/>
                  </a:solidFill>
                  <a:cs typeface="굴림" pitchFamily="50" charset="-127"/>
                </a:rPr>
                <a:t>K</a:t>
              </a:r>
              <a:r>
                <a:rPr lang="en-US" altLang="ko-KR" sz="1200" b="1" baseline="-30000" dirty="0" err="1" smtClean="0">
                  <a:solidFill>
                    <a:srgbClr val="1C3D62"/>
                  </a:solidFill>
                  <a:cs typeface="굴림" pitchFamily="50" charset="-127"/>
                </a:rPr>
                <a:t>n</a:t>
              </a:r>
              <a:r>
                <a:rPr lang="en-US" altLang="ko-KR" sz="1200" b="1" dirty="0" smtClean="0">
                  <a:solidFill>
                    <a:srgbClr val="1C3D62"/>
                  </a:solidFill>
                  <a:cs typeface="굴림" pitchFamily="50" charset="-127"/>
                </a:rPr>
                <a:t>)</a:t>
              </a:r>
              <a:endParaRPr lang="en-US" altLang="ko-KR" sz="1200" dirty="0" smtClean="0">
                <a:solidFill>
                  <a:prstClr val="black"/>
                </a:solidFill>
                <a:latin typeface="굴림" pitchFamily="50" charset="-127"/>
                <a:cs typeface="굴림" pitchFamily="50" charset="-127"/>
              </a:endParaRPr>
            </a:p>
          </p:txBody>
        </p:sp>
        <p:sp>
          <p:nvSpPr>
            <p:cNvPr id="10" name="_x183502232"/>
            <p:cNvSpPr>
              <a:spLocks noChangeArrowheads="1"/>
            </p:cNvSpPr>
            <p:nvPr/>
          </p:nvSpPr>
          <p:spPr bwMode="auto">
            <a:xfrm>
              <a:off x="3729595" y="4085097"/>
              <a:ext cx="2052000" cy="468000"/>
            </a:xfrm>
            <a:prstGeom prst="rect">
              <a:avLst/>
            </a:prstGeom>
            <a:solidFill>
              <a:srgbClr val="FFFFFF"/>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1C3D62"/>
                  </a:solidFill>
                  <a:latin typeface="+mn-ea"/>
                  <a:cs typeface="굴림" pitchFamily="50" charset="-127"/>
                </a:rPr>
                <a:t>Solve equation </a:t>
              </a:r>
              <a:r>
                <a:rPr lang="en-US" altLang="ko-KR" sz="1200" dirty="0" smtClean="0">
                  <a:solidFill>
                    <a:srgbClr val="1C3D62"/>
                  </a:solidFill>
                  <a:latin typeface="+mn-ea"/>
                  <a:cs typeface="굴림" pitchFamily="50" charset="-127"/>
                </a:rPr>
                <a:t>(x</a:t>
              </a:r>
              <a:r>
                <a:rPr lang="en-US" altLang="ko-KR" sz="1200" baseline="-30000" dirty="0" smtClean="0">
                  <a:solidFill>
                    <a:srgbClr val="1C3D62"/>
                  </a:solidFill>
                  <a:latin typeface="+mn-ea"/>
                  <a:cs typeface="굴림" pitchFamily="50" charset="-127"/>
                </a:rPr>
                <a:t>n+1</a:t>
              </a:r>
              <a:r>
                <a:rPr lang="en-US" altLang="ko-KR" sz="1200" dirty="0" smtClean="0">
                  <a:solidFill>
                    <a:srgbClr val="1C3D62"/>
                  </a:solidFill>
                  <a:latin typeface="+mn-ea"/>
                  <a:cs typeface="굴림" pitchFamily="50" charset="-127"/>
                </a:rPr>
                <a:t> )</a:t>
              </a:r>
              <a:endParaRPr lang="en-US" altLang="ko-KR" sz="1200" dirty="0" smtClean="0">
                <a:solidFill>
                  <a:prstClr val="black"/>
                </a:solidFill>
                <a:latin typeface="+mn-ea"/>
                <a:cs typeface="굴림" pitchFamily="50" charset="-127"/>
              </a:endParaRPr>
            </a:p>
          </p:txBody>
        </p:sp>
        <p:sp>
          <p:nvSpPr>
            <p:cNvPr id="11" name="_x183502952"/>
            <p:cNvSpPr>
              <a:spLocks noChangeArrowheads="1"/>
            </p:cNvSpPr>
            <p:nvPr/>
          </p:nvSpPr>
          <p:spPr bwMode="auto">
            <a:xfrm>
              <a:off x="3729595" y="4707533"/>
              <a:ext cx="2052000" cy="468000"/>
            </a:xfrm>
            <a:prstGeom prst="rect">
              <a:avLst/>
            </a:prstGeom>
            <a:solidFill>
              <a:srgbClr val="FFFFFF"/>
            </a:solidFill>
            <a:ln w="4191">
              <a:solidFill>
                <a:srgbClr val="315F97"/>
              </a:solidFill>
              <a:miter lim="800000"/>
              <a:headEnd/>
              <a:tailEnd/>
            </a:ln>
          </p:spPr>
          <p:txBody>
            <a:bodyPr vert="horz" wrap="square" lIns="91440" tIns="45720" rIns="91440" bIns="45720" numCol="1" anchor="t" anchorCtr="0" compatLnSpc="1">
              <a:prstTxWarp prst="textNoShape">
                <a:avLst/>
              </a:prstTxWarp>
            </a:bodyPr>
            <a:lstStyle/>
            <a:p>
              <a:pPr algn="ctr"/>
              <a:r>
                <a:rPr lang="en-US" altLang="ko-KR" sz="1200" b="1" dirty="0" smtClean="0">
                  <a:solidFill>
                    <a:srgbClr val="1C3D62"/>
                  </a:solidFill>
                  <a:latin typeface="+mn-ea"/>
                  <a:cs typeface="굴림" pitchFamily="50" charset="-127"/>
                </a:rPr>
                <a:t>Run</a:t>
              </a:r>
              <a:r>
                <a:rPr lang="ko-KR" altLang="ko-KR" sz="1200" b="1" dirty="0" smtClean="0">
                  <a:solidFill>
                    <a:srgbClr val="1C3D62"/>
                  </a:solidFill>
                  <a:latin typeface="+mn-ea"/>
                  <a:cs typeface="굴림" pitchFamily="50" charset="-127"/>
                </a:rPr>
                <a:t> </a:t>
              </a:r>
              <a:r>
                <a:rPr lang="en-US" altLang="ko-KR" sz="1200" b="1" dirty="0" smtClean="0">
                  <a:solidFill>
                    <a:srgbClr val="1C3D62"/>
                  </a:solidFill>
                  <a:latin typeface="+mn-ea"/>
                  <a:cs typeface="굴림" pitchFamily="50" charset="-127"/>
                </a:rPr>
                <a:t>RTTOV forward model (T</a:t>
              </a:r>
              <a:r>
                <a:rPr lang="en-US" altLang="ko-KR" sz="1200" b="1" baseline="-30000" dirty="0" smtClean="0">
                  <a:solidFill>
                    <a:srgbClr val="1C3D62"/>
                  </a:solidFill>
                  <a:latin typeface="+mn-ea"/>
                  <a:cs typeface="굴림" pitchFamily="50" charset="-127"/>
                </a:rPr>
                <a:t>B,n+1</a:t>
              </a:r>
              <a:r>
                <a:rPr lang="en-US" altLang="ko-KR" sz="1200" b="1" dirty="0" smtClean="0">
                  <a:solidFill>
                    <a:srgbClr val="1C3D62"/>
                  </a:solidFill>
                  <a:latin typeface="+mn-ea"/>
                  <a:cs typeface="굴림" pitchFamily="50" charset="-127"/>
                </a:rPr>
                <a:t>)</a:t>
              </a:r>
              <a:endParaRPr lang="en-US" altLang="ko-KR" sz="1200" dirty="0" smtClean="0">
                <a:solidFill>
                  <a:prstClr val="black"/>
                </a:solidFill>
                <a:latin typeface="+mn-ea"/>
                <a:cs typeface="굴림" pitchFamily="50" charset="-127"/>
              </a:endParaRPr>
            </a:p>
          </p:txBody>
        </p:sp>
        <p:sp>
          <p:nvSpPr>
            <p:cNvPr id="12" name="_x183504872"/>
            <p:cNvSpPr>
              <a:spLocks noChangeArrowheads="1"/>
            </p:cNvSpPr>
            <p:nvPr/>
          </p:nvSpPr>
          <p:spPr bwMode="auto">
            <a:xfrm>
              <a:off x="3727866" y="2447132"/>
              <a:ext cx="2055458" cy="461963"/>
            </a:xfrm>
            <a:custGeom>
              <a:avLst/>
              <a:gdLst>
                <a:gd name="T0" fmla="*/ 427 w 855"/>
                <a:gd name="T1" fmla="*/ 0 h 291"/>
                <a:gd name="T2" fmla="*/ 0 w 855"/>
                <a:gd name="T3" fmla="*/ 145 h 291"/>
                <a:gd name="T4" fmla="*/ 427 w 855"/>
                <a:gd name="T5" fmla="*/ 291 h 291"/>
                <a:gd name="T6" fmla="*/ 855 w 855"/>
                <a:gd name="T7" fmla="*/ 145 h 291"/>
                <a:gd name="T8" fmla="*/ 427 w 855"/>
                <a:gd name="T9" fmla="*/ 0 h 291"/>
              </a:gdLst>
              <a:ahLst/>
              <a:cxnLst>
                <a:cxn ang="0">
                  <a:pos x="T0" y="T1"/>
                </a:cxn>
                <a:cxn ang="0">
                  <a:pos x="T2" y="T3"/>
                </a:cxn>
                <a:cxn ang="0">
                  <a:pos x="T4" y="T5"/>
                </a:cxn>
                <a:cxn ang="0">
                  <a:pos x="T6" y="T7"/>
                </a:cxn>
                <a:cxn ang="0">
                  <a:pos x="T8" y="T9"/>
                </a:cxn>
              </a:cxnLst>
              <a:rect l="0" t="0" r="r" b="b"/>
              <a:pathLst>
                <a:path w="855" h="291">
                  <a:moveTo>
                    <a:pt x="427" y="0"/>
                  </a:moveTo>
                  <a:lnTo>
                    <a:pt x="0" y="145"/>
                  </a:lnTo>
                  <a:lnTo>
                    <a:pt x="427" y="291"/>
                  </a:lnTo>
                  <a:lnTo>
                    <a:pt x="855" y="145"/>
                  </a:lnTo>
                  <a:lnTo>
                    <a:pt x="427" y="0"/>
                  </a:lnTo>
                </a:path>
              </a:pathLst>
            </a:custGeom>
            <a:solidFill>
              <a:srgbClr val="FFFFFF"/>
            </a:solidFill>
            <a:ln w="9525">
              <a:solidFill>
                <a:srgbClr val="315F97"/>
              </a:solidFill>
              <a:round/>
              <a:headEnd/>
              <a:tailEnd/>
            </a:ln>
          </p:spPr>
          <p:txBody>
            <a:bodyPr vert="horz" wrap="none" lIns="36000" tIns="45720" rIns="36000" bIns="45720" numCol="1" anchor="ctr" anchorCtr="0" compatLnSpc="1">
              <a:prstTxWarp prst="textNoShape">
                <a:avLst/>
              </a:prstTxWarp>
            </a:bodyPr>
            <a:lstStyle/>
            <a:p>
              <a:pPr algn="ctr"/>
              <a:r>
                <a:rPr lang="en-US" altLang="ko-KR" sz="1200" b="1" dirty="0" smtClean="0">
                  <a:solidFill>
                    <a:srgbClr val="1C3D62"/>
                  </a:solidFill>
                  <a:latin typeface="+mn-ea"/>
                  <a:cs typeface="굴림" pitchFamily="50" charset="-127"/>
                </a:rPr>
                <a:t>T</a:t>
              </a:r>
              <a:r>
                <a:rPr lang="en-US" altLang="ko-KR" sz="1200" b="1" baseline="-30000" dirty="0" smtClean="0">
                  <a:solidFill>
                    <a:srgbClr val="1C3D62"/>
                  </a:solidFill>
                  <a:latin typeface="+mn-ea"/>
                  <a:cs typeface="굴림" pitchFamily="50" charset="-127"/>
                </a:rPr>
                <a:t>B</a:t>
              </a:r>
              <a:r>
                <a:rPr lang="en-US" altLang="ko-KR" sz="1200" b="1" dirty="0" smtClean="0">
                  <a:solidFill>
                    <a:srgbClr val="1C3D62"/>
                  </a:solidFill>
                  <a:latin typeface="+mn-ea"/>
                  <a:cs typeface="굴림" pitchFamily="50" charset="-127"/>
                </a:rPr>
                <a:t>(</a:t>
              </a:r>
              <a:r>
                <a:rPr lang="en-US" altLang="ko-KR" sz="1200" b="1" dirty="0" err="1" smtClean="0">
                  <a:solidFill>
                    <a:srgbClr val="1C3D62"/>
                  </a:solidFill>
                  <a:latin typeface="+mn-ea"/>
                  <a:cs typeface="굴림" pitchFamily="50" charset="-127"/>
                </a:rPr>
                <a:t>obs</a:t>
              </a:r>
              <a:r>
                <a:rPr lang="en-US" altLang="ko-KR" sz="1200" b="1" dirty="0" smtClean="0">
                  <a:solidFill>
                    <a:srgbClr val="1C3D62"/>
                  </a:solidFill>
                  <a:latin typeface="+mn-ea"/>
                  <a:cs typeface="굴림" pitchFamily="50" charset="-127"/>
                </a:rPr>
                <a:t>) - T</a:t>
              </a:r>
              <a:r>
                <a:rPr lang="en-US" altLang="ko-KR" sz="1200" b="1" baseline="-30000" dirty="0" smtClean="0">
                  <a:solidFill>
                    <a:srgbClr val="1C3D62"/>
                  </a:solidFill>
                  <a:latin typeface="+mn-ea"/>
                  <a:cs typeface="굴림" pitchFamily="50" charset="-127"/>
                </a:rPr>
                <a:t>B,n+1</a:t>
              </a:r>
              <a:r>
                <a:rPr lang="en-US" altLang="ko-KR" sz="1200" b="1" dirty="0" smtClean="0">
                  <a:solidFill>
                    <a:srgbClr val="1C3D62"/>
                  </a:solidFill>
                  <a:latin typeface="+mn-ea"/>
                  <a:cs typeface="굴림" pitchFamily="50" charset="-127"/>
                </a:rPr>
                <a:t>(</a:t>
              </a:r>
              <a:r>
                <a:rPr lang="en-US" altLang="ko-KR" sz="1200" b="1" dirty="0" err="1" smtClean="0">
                  <a:solidFill>
                    <a:srgbClr val="1C3D62"/>
                  </a:solidFill>
                  <a:latin typeface="+mn-ea"/>
                  <a:cs typeface="굴림" pitchFamily="50" charset="-127"/>
                </a:rPr>
                <a:t>cal</a:t>
              </a:r>
              <a:r>
                <a:rPr lang="en-US" altLang="ko-KR" sz="1200" b="1" dirty="0" smtClean="0">
                  <a:solidFill>
                    <a:srgbClr val="1C3D62"/>
                  </a:solidFill>
                  <a:latin typeface="+mn-ea"/>
                  <a:cs typeface="굴림" pitchFamily="50" charset="-127"/>
                </a:rPr>
                <a:t>)</a:t>
              </a:r>
              <a:br>
                <a:rPr lang="en-US" altLang="ko-KR" sz="1200" b="1" dirty="0" smtClean="0">
                  <a:solidFill>
                    <a:srgbClr val="1C3D62"/>
                  </a:solidFill>
                  <a:latin typeface="+mn-ea"/>
                  <a:cs typeface="굴림" pitchFamily="50" charset="-127"/>
                </a:rPr>
              </a:br>
              <a:r>
                <a:rPr lang="en-US" altLang="ko-KR" sz="1200" b="1" dirty="0" smtClean="0">
                  <a:solidFill>
                    <a:srgbClr val="1C3D62"/>
                  </a:solidFill>
                  <a:latin typeface="+mn-ea"/>
                  <a:cs typeface="굴림" pitchFamily="50" charset="-127"/>
                </a:rPr>
                <a:t> &lt; threshold?</a:t>
              </a:r>
              <a:endParaRPr lang="en-US" altLang="ko-KR" sz="1200" dirty="0" smtClean="0">
                <a:solidFill>
                  <a:prstClr val="black"/>
                </a:solidFill>
                <a:latin typeface="+mn-ea"/>
                <a:cs typeface="굴림" pitchFamily="50" charset="-127"/>
              </a:endParaRPr>
            </a:p>
          </p:txBody>
        </p:sp>
        <p:sp>
          <p:nvSpPr>
            <p:cNvPr id="13" name="_x210278856"/>
            <p:cNvSpPr>
              <a:spLocks noChangeArrowheads="1"/>
            </p:cNvSpPr>
            <p:nvPr/>
          </p:nvSpPr>
          <p:spPr bwMode="auto">
            <a:xfrm>
              <a:off x="4003450" y="5969667"/>
              <a:ext cx="1504653" cy="252000"/>
            </a:xfrm>
            <a:prstGeom prst="rect">
              <a:avLst/>
            </a:prstGeom>
            <a:solidFill>
              <a:srgbClr val="002060"/>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200" dirty="0" smtClean="0">
                  <a:solidFill>
                    <a:srgbClr val="FFFFFF"/>
                  </a:solidFill>
                  <a:latin typeface="+mn-ea"/>
                  <a:cs typeface="굴림" pitchFamily="50" charset="-127"/>
                </a:rPr>
                <a:t>Final profile: x</a:t>
              </a:r>
              <a:r>
                <a:rPr lang="en-US" altLang="ko-KR" sz="1200" baseline="-30000" dirty="0" smtClean="0">
                  <a:solidFill>
                    <a:srgbClr val="FFFFFF"/>
                  </a:solidFill>
                  <a:latin typeface="+mn-ea"/>
                  <a:cs typeface="굴림" pitchFamily="50" charset="-127"/>
                </a:rPr>
                <a:t>n+1</a:t>
              </a:r>
              <a:endParaRPr lang="en-US" altLang="ko-KR" sz="1200" dirty="0" smtClean="0">
                <a:solidFill>
                  <a:prstClr val="black"/>
                </a:solidFill>
                <a:latin typeface="+mn-ea"/>
                <a:cs typeface="굴림" pitchFamily="50" charset="-127"/>
              </a:endParaRPr>
            </a:p>
          </p:txBody>
        </p:sp>
        <p:sp>
          <p:nvSpPr>
            <p:cNvPr id="14" name="_x210281896"/>
            <p:cNvSpPr>
              <a:spLocks noChangeArrowheads="1"/>
            </p:cNvSpPr>
            <p:nvPr/>
          </p:nvSpPr>
          <p:spPr bwMode="auto">
            <a:xfrm>
              <a:off x="6226550" y="2555379"/>
              <a:ext cx="1224000" cy="241109"/>
            </a:xfrm>
            <a:prstGeom prst="rect">
              <a:avLst/>
            </a:prstGeom>
            <a:solidFill>
              <a:srgbClr val="002060"/>
            </a:solidFill>
            <a:ln w="4191">
              <a:solidFill>
                <a:srgbClr val="315F97"/>
              </a:solidFill>
              <a:miter lim="800000"/>
              <a:headEnd/>
              <a:tailEnd/>
            </a:ln>
          </p:spPr>
          <p:txBody>
            <a:bodyPr vert="horz" wrap="square" lIns="91440" tIns="45720" rIns="91440" bIns="45720" numCol="1" anchor="ctr" anchorCtr="0" compatLnSpc="1">
              <a:prstTxWarp prst="textNoShape">
                <a:avLst/>
              </a:prstTxWarp>
            </a:bodyPr>
            <a:lstStyle/>
            <a:p>
              <a:pPr algn="ctr"/>
              <a:r>
                <a:rPr lang="en-US" altLang="ko-KR" sz="1200" dirty="0" smtClean="0">
                  <a:solidFill>
                    <a:srgbClr val="FFFFFF"/>
                  </a:solidFill>
                  <a:latin typeface="+mn-ea"/>
                  <a:cs typeface="굴림" pitchFamily="50" charset="-127"/>
                </a:rPr>
                <a:t>Final profile: x</a:t>
              </a:r>
              <a:r>
                <a:rPr lang="en-US" altLang="ko-KR" sz="1200" baseline="-30000" dirty="0" smtClean="0">
                  <a:solidFill>
                    <a:srgbClr val="FFFFFF"/>
                  </a:solidFill>
                  <a:latin typeface="+mn-ea"/>
                  <a:cs typeface="굴림" pitchFamily="50" charset="-127"/>
                </a:rPr>
                <a:t>0</a:t>
              </a:r>
              <a:endParaRPr lang="en-US" altLang="ko-KR" sz="1200" dirty="0" smtClean="0">
                <a:solidFill>
                  <a:prstClr val="black"/>
                </a:solidFill>
                <a:latin typeface="+mn-ea"/>
                <a:cs typeface="굴림" pitchFamily="50" charset="-127"/>
              </a:endParaRPr>
            </a:p>
          </p:txBody>
        </p:sp>
        <p:sp>
          <p:nvSpPr>
            <p:cNvPr id="15" name="_x210377960"/>
            <p:cNvSpPr>
              <a:spLocks noChangeArrowheads="1"/>
            </p:cNvSpPr>
            <p:nvPr/>
          </p:nvSpPr>
          <p:spPr bwMode="auto">
            <a:xfrm>
              <a:off x="3323818" y="5449890"/>
              <a:ext cx="220662" cy="220662"/>
            </a:xfrm>
            <a:prstGeom prst="ellipse">
              <a:avLst/>
            </a:prstGeom>
            <a:solidFill>
              <a:srgbClr val="FFFFFF"/>
            </a:solidFill>
            <a:ln w="4191">
              <a:solidFill>
                <a:srgbClr val="315F97"/>
              </a:solidFill>
              <a:round/>
              <a:headEnd/>
              <a:tailEnd/>
            </a:ln>
          </p:spPr>
          <p:txBody>
            <a:bodyPr vert="horz" wrap="square" lIns="91440" tIns="45720" rIns="91440" bIns="45720" numCol="1" anchor="t" anchorCtr="0" compatLnSpc="1">
              <a:prstTxWarp prst="textNoShape">
                <a:avLst/>
              </a:prstTxWarp>
            </a:bodyPr>
            <a:lstStyle/>
            <a:p>
              <a:pPr algn="ctr"/>
              <a:endParaRPr lang="ko-KR" altLang="en-US" sz="1200">
                <a:solidFill>
                  <a:prstClr val="black"/>
                </a:solidFill>
                <a:latin typeface="굴림" charset="-127"/>
                <a:ea typeface="굴림" charset="-127"/>
              </a:endParaRPr>
            </a:p>
          </p:txBody>
        </p:sp>
        <p:sp>
          <p:nvSpPr>
            <p:cNvPr id="16" name="_x210380120"/>
            <p:cNvSpPr>
              <a:spLocks noChangeArrowheads="1"/>
            </p:cNvSpPr>
            <p:nvPr/>
          </p:nvSpPr>
          <p:spPr bwMode="auto">
            <a:xfrm>
              <a:off x="1691800" y="5825089"/>
              <a:ext cx="1080000" cy="482400"/>
            </a:xfrm>
            <a:prstGeom prst="rect">
              <a:avLst/>
            </a:prstGeom>
            <a:noFill/>
            <a:ln w="4191">
              <a:solidFill>
                <a:srgbClr val="315F97"/>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algn="ctr"/>
              <a:r>
                <a:rPr lang="en-US" altLang="ko-KR" sz="1200" dirty="0" smtClean="0">
                  <a:solidFill>
                    <a:srgbClr val="C00000"/>
                  </a:solidFill>
                  <a:latin typeface="+mn-ea"/>
                  <a:cs typeface="굴림" pitchFamily="50" charset="-127"/>
                </a:rPr>
                <a:t>No profile found</a:t>
              </a:r>
              <a:endParaRPr lang="ko-KR" altLang="ko-KR" sz="1200" dirty="0" smtClean="0">
                <a:solidFill>
                  <a:srgbClr val="C00000"/>
                </a:solidFill>
                <a:latin typeface="+mn-ea"/>
                <a:cs typeface="굴림" pitchFamily="50" charset="-127"/>
              </a:endParaRPr>
            </a:p>
          </p:txBody>
        </p:sp>
        <p:sp>
          <p:nvSpPr>
            <p:cNvPr id="17" name="_x210379000"/>
            <p:cNvSpPr>
              <a:spLocks noChangeArrowheads="1"/>
            </p:cNvSpPr>
            <p:nvPr/>
          </p:nvSpPr>
          <p:spPr bwMode="auto">
            <a:xfrm>
              <a:off x="4629231" y="5699382"/>
              <a:ext cx="773906" cy="22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315F97"/>
                  </a:solidFill>
                  <a:cs typeface="굴림" pitchFamily="50" charset="-127"/>
                </a:rPr>
                <a:t>yes</a:t>
              </a:r>
              <a:endParaRPr lang="en-US" altLang="ko-KR" sz="1200" dirty="0" smtClean="0">
                <a:solidFill>
                  <a:prstClr val="black"/>
                </a:solidFill>
                <a:latin typeface="굴림" pitchFamily="50" charset="-127"/>
                <a:cs typeface="굴림" pitchFamily="50" charset="-127"/>
              </a:endParaRPr>
            </a:p>
          </p:txBody>
        </p:sp>
        <p:sp>
          <p:nvSpPr>
            <p:cNvPr id="18" name="_x210236536"/>
            <p:cNvSpPr>
              <a:spLocks noChangeArrowheads="1"/>
            </p:cNvSpPr>
            <p:nvPr/>
          </p:nvSpPr>
          <p:spPr bwMode="auto">
            <a:xfrm>
              <a:off x="3465288" y="5514215"/>
              <a:ext cx="538163"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C75252"/>
                  </a:solidFill>
                  <a:cs typeface="굴림" pitchFamily="50" charset="-127"/>
                </a:rPr>
                <a:t>no</a:t>
              </a:r>
              <a:endParaRPr lang="en-US" altLang="ko-KR" sz="1200" dirty="0" smtClean="0">
                <a:solidFill>
                  <a:prstClr val="black"/>
                </a:solidFill>
                <a:latin typeface="굴림" pitchFamily="50" charset="-127"/>
                <a:cs typeface="굴림" pitchFamily="50" charset="-127"/>
              </a:endParaRPr>
            </a:p>
          </p:txBody>
        </p:sp>
        <p:sp>
          <p:nvSpPr>
            <p:cNvPr id="19" name="_x210237256"/>
            <p:cNvSpPr>
              <a:spLocks noChangeArrowheads="1"/>
            </p:cNvSpPr>
            <p:nvPr/>
          </p:nvSpPr>
          <p:spPr bwMode="auto">
            <a:xfrm>
              <a:off x="3482146" y="2442068"/>
              <a:ext cx="493712"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315F97"/>
                  </a:solidFill>
                  <a:cs typeface="굴림" pitchFamily="50" charset="-127"/>
                </a:rPr>
                <a:t>yes</a:t>
              </a:r>
              <a:endParaRPr lang="en-US" altLang="ko-KR" sz="1200" dirty="0" smtClean="0">
                <a:solidFill>
                  <a:prstClr val="black"/>
                </a:solidFill>
                <a:latin typeface="굴림" pitchFamily="50" charset="-127"/>
                <a:cs typeface="굴림" pitchFamily="50" charset="-127"/>
              </a:endParaRPr>
            </a:p>
          </p:txBody>
        </p:sp>
        <p:sp>
          <p:nvSpPr>
            <p:cNvPr id="20" name="_x210241496"/>
            <p:cNvSpPr>
              <a:spLocks noChangeArrowheads="1"/>
            </p:cNvSpPr>
            <p:nvPr/>
          </p:nvSpPr>
          <p:spPr bwMode="auto">
            <a:xfrm>
              <a:off x="1962763" y="2316589"/>
              <a:ext cx="717574" cy="213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315F97"/>
                  </a:solidFill>
                  <a:cs typeface="굴림" pitchFamily="50" charset="-127"/>
                </a:rPr>
                <a:t>yes</a:t>
              </a:r>
              <a:endParaRPr lang="en-US" altLang="ko-KR" sz="1200" dirty="0" smtClean="0">
                <a:solidFill>
                  <a:prstClr val="black"/>
                </a:solidFill>
                <a:latin typeface="굴림" pitchFamily="50" charset="-127"/>
                <a:cs typeface="굴림" pitchFamily="50" charset="-127"/>
              </a:endParaRPr>
            </a:p>
          </p:txBody>
        </p:sp>
        <p:sp>
          <p:nvSpPr>
            <p:cNvPr id="21" name="_x210326328"/>
            <p:cNvSpPr>
              <a:spLocks noChangeArrowheads="1"/>
            </p:cNvSpPr>
            <p:nvPr/>
          </p:nvSpPr>
          <p:spPr bwMode="auto">
            <a:xfrm>
              <a:off x="4716830" y="2835561"/>
              <a:ext cx="3937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C75252"/>
                  </a:solidFill>
                  <a:cs typeface="굴림" pitchFamily="50" charset="-127"/>
                </a:rPr>
                <a:t>no</a:t>
              </a:r>
              <a:endParaRPr lang="en-US" altLang="ko-KR" sz="1200" dirty="0" smtClean="0">
                <a:solidFill>
                  <a:prstClr val="black"/>
                </a:solidFill>
                <a:latin typeface="굴림" pitchFamily="50" charset="-127"/>
                <a:cs typeface="굴림" pitchFamily="50" charset="-127"/>
              </a:endParaRPr>
            </a:p>
          </p:txBody>
        </p:sp>
        <p:sp>
          <p:nvSpPr>
            <p:cNvPr id="22" name="_x210327048"/>
            <p:cNvSpPr>
              <a:spLocks noChangeArrowheads="1"/>
            </p:cNvSpPr>
            <p:nvPr/>
          </p:nvSpPr>
          <p:spPr bwMode="auto">
            <a:xfrm>
              <a:off x="2177935" y="4244027"/>
              <a:ext cx="4572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C75252"/>
                  </a:solidFill>
                  <a:cs typeface="굴림" pitchFamily="50" charset="-127"/>
                </a:rPr>
                <a:t>no</a:t>
              </a:r>
              <a:endParaRPr lang="en-US" altLang="ko-KR" sz="1200" dirty="0" smtClean="0">
                <a:solidFill>
                  <a:prstClr val="black"/>
                </a:solidFill>
                <a:latin typeface="굴림" pitchFamily="50" charset="-127"/>
                <a:cs typeface="굴림" pitchFamily="50" charset="-127"/>
              </a:endParaRPr>
            </a:p>
          </p:txBody>
        </p:sp>
        <p:sp>
          <p:nvSpPr>
            <p:cNvPr id="23" name="_x210329128"/>
            <p:cNvSpPr>
              <a:spLocks noChangeArrowheads="1"/>
            </p:cNvSpPr>
            <p:nvPr/>
          </p:nvSpPr>
          <p:spPr bwMode="auto">
            <a:xfrm>
              <a:off x="2987824" y="5651881"/>
              <a:ext cx="935984"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ko-KR" sz="1200" dirty="0" smtClean="0">
                  <a:solidFill>
                    <a:srgbClr val="000000"/>
                  </a:solidFill>
                  <a:latin typeface="+mn-ea"/>
                  <a:cs typeface="굴림" pitchFamily="50" charset="-127"/>
                </a:rPr>
                <a:t>Exit</a:t>
              </a:r>
              <a:endParaRPr lang="ko-KR" altLang="ko-KR" sz="1200" dirty="0" smtClean="0">
                <a:solidFill>
                  <a:prstClr val="black"/>
                </a:solidFill>
                <a:latin typeface="+mn-ea"/>
                <a:cs typeface="굴림" pitchFamily="50" charset="-127"/>
              </a:endParaRPr>
            </a:p>
          </p:txBody>
        </p:sp>
        <p:sp>
          <p:nvSpPr>
            <p:cNvPr id="24" name="_x183504872"/>
            <p:cNvSpPr>
              <a:spLocks noChangeArrowheads="1"/>
            </p:cNvSpPr>
            <p:nvPr/>
          </p:nvSpPr>
          <p:spPr bwMode="auto">
            <a:xfrm>
              <a:off x="3727866" y="5329817"/>
              <a:ext cx="2055458" cy="461963"/>
            </a:xfrm>
            <a:custGeom>
              <a:avLst/>
              <a:gdLst>
                <a:gd name="T0" fmla="*/ 427 w 855"/>
                <a:gd name="T1" fmla="*/ 0 h 291"/>
                <a:gd name="T2" fmla="*/ 0 w 855"/>
                <a:gd name="T3" fmla="*/ 145 h 291"/>
                <a:gd name="T4" fmla="*/ 427 w 855"/>
                <a:gd name="T5" fmla="*/ 291 h 291"/>
                <a:gd name="T6" fmla="*/ 855 w 855"/>
                <a:gd name="T7" fmla="*/ 145 h 291"/>
                <a:gd name="T8" fmla="*/ 427 w 855"/>
                <a:gd name="T9" fmla="*/ 0 h 291"/>
              </a:gdLst>
              <a:ahLst/>
              <a:cxnLst>
                <a:cxn ang="0">
                  <a:pos x="T0" y="T1"/>
                </a:cxn>
                <a:cxn ang="0">
                  <a:pos x="T2" y="T3"/>
                </a:cxn>
                <a:cxn ang="0">
                  <a:pos x="T4" y="T5"/>
                </a:cxn>
                <a:cxn ang="0">
                  <a:pos x="T6" y="T7"/>
                </a:cxn>
                <a:cxn ang="0">
                  <a:pos x="T8" y="T9"/>
                </a:cxn>
              </a:cxnLst>
              <a:rect l="0" t="0" r="r" b="b"/>
              <a:pathLst>
                <a:path w="855" h="291">
                  <a:moveTo>
                    <a:pt x="427" y="0"/>
                  </a:moveTo>
                  <a:lnTo>
                    <a:pt x="0" y="145"/>
                  </a:lnTo>
                  <a:lnTo>
                    <a:pt x="427" y="291"/>
                  </a:lnTo>
                  <a:lnTo>
                    <a:pt x="855" y="145"/>
                  </a:lnTo>
                  <a:lnTo>
                    <a:pt x="427" y="0"/>
                  </a:lnTo>
                </a:path>
              </a:pathLst>
            </a:custGeom>
            <a:solidFill>
              <a:srgbClr val="FFFFFF"/>
            </a:solidFill>
            <a:ln w="9525">
              <a:solidFill>
                <a:srgbClr val="315F97"/>
              </a:solidFill>
              <a:round/>
              <a:headEnd/>
              <a:tailEnd/>
            </a:ln>
          </p:spPr>
          <p:txBody>
            <a:bodyPr vert="horz" wrap="square" lIns="91440" tIns="45720" rIns="91440" bIns="45720" numCol="1" anchor="ctr" anchorCtr="0" compatLnSpc="1">
              <a:prstTxWarp prst="textNoShape">
                <a:avLst/>
              </a:prstTxWarp>
            </a:bodyPr>
            <a:lstStyle/>
            <a:p>
              <a:pPr algn="ctr"/>
              <a:r>
                <a:rPr lang="en-US" altLang="ko-KR" sz="1200" b="1" dirty="0" smtClean="0">
                  <a:solidFill>
                    <a:srgbClr val="1C3D62"/>
                  </a:solidFill>
                  <a:latin typeface="+mn-ea"/>
                  <a:cs typeface="굴림" pitchFamily="50" charset="-127"/>
                </a:rPr>
                <a:t>T</a:t>
              </a:r>
              <a:r>
                <a:rPr lang="en-US" altLang="ko-KR" sz="1200" b="1" baseline="-30000" dirty="0" smtClean="0">
                  <a:solidFill>
                    <a:srgbClr val="1C3D62"/>
                  </a:solidFill>
                  <a:latin typeface="+mn-ea"/>
                  <a:cs typeface="굴림" pitchFamily="50" charset="-127"/>
                </a:rPr>
                <a:t>B</a:t>
              </a:r>
              <a:r>
                <a:rPr lang="en-US" altLang="ko-KR" sz="1200" b="1" dirty="0" smtClean="0">
                  <a:solidFill>
                    <a:srgbClr val="1C3D62"/>
                  </a:solidFill>
                  <a:latin typeface="+mn-ea"/>
                  <a:cs typeface="굴림" pitchFamily="50" charset="-127"/>
                </a:rPr>
                <a:t> (</a:t>
              </a:r>
              <a:r>
                <a:rPr lang="en-US" altLang="ko-KR" sz="1200" b="1" dirty="0" err="1" smtClean="0">
                  <a:solidFill>
                    <a:srgbClr val="1C3D62"/>
                  </a:solidFill>
                  <a:latin typeface="+mn-ea"/>
                  <a:cs typeface="굴림" pitchFamily="50" charset="-127"/>
                </a:rPr>
                <a:t>obs</a:t>
              </a:r>
              <a:r>
                <a:rPr lang="en-US" altLang="ko-KR" sz="1200" b="1" dirty="0" smtClean="0">
                  <a:solidFill>
                    <a:srgbClr val="1C3D62"/>
                  </a:solidFill>
                  <a:latin typeface="+mn-ea"/>
                  <a:cs typeface="굴림" pitchFamily="50" charset="-127"/>
                </a:rPr>
                <a:t>) - T</a:t>
              </a:r>
              <a:r>
                <a:rPr lang="en-US" altLang="ko-KR" sz="1200" b="1" baseline="-30000" dirty="0" smtClean="0">
                  <a:solidFill>
                    <a:srgbClr val="1C3D62"/>
                  </a:solidFill>
                  <a:latin typeface="+mn-ea"/>
                  <a:cs typeface="굴림" pitchFamily="50" charset="-127"/>
                </a:rPr>
                <a:t>B,n+1</a:t>
              </a:r>
              <a:r>
                <a:rPr lang="en-US" altLang="ko-KR" sz="1200" b="1" dirty="0" smtClean="0">
                  <a:solidFill>
                    <a:srgbClr val="1C3D62"/>
                  </a:solidFill>
                  <a:latin typeface="+mn-ea"/>
                  <a:cs typeface="굴림" pitchFamily="50" charset="-127"/>
                </a:rPr>
                <a:t>(</a:t>
              </a:r>
              <a:r>
                <a:rPr lang="en-US" altLang="ko-KR" sz="1200" b="1" dirty="0" err="1" smtClean="0">
                  <a:solidFill>
                    <a:srgbClr val="1C3D62"/>
                  </a:solidFill>
                  <a:latin typeface="+mn-ea"/>
                  <a:cs typeface="굴림" pitchFamily="50" charset="-127"/>
                </a:rPr>
                <a:t>cal</a:t>
              </a:r>
              <a:r>
                <a:rPr lang="en-US" altLang="ko-KR" sz="1200" b="1" dirty="0" smtClean="0">
                  <a:solidFill>
                    <a:srgbClr val="1C3D62"/>
                  </a:solidFill>
                  <a:latin typeface="+mn-ea"/>
                  <a:cs typeface="굴림" pitchFamily="50" charset="-127"/>
                </a:rPr>
                <a:t>) &lt; threshold?</a:t>
              </a:r>
              <a:endParaRPr lang="en-US" altLang="ko-KR" sz="1200" dirty="0" smtClean="0">
                <a:solidFill>
                  <a:prstClr val="black"/>
                </a:solidFill>
                <a:latin typeface="+mn-ea"/>
                <a:cs typeface="굴림" pitchFamily="50" charset="-127"/>
              </a:endParaRPr>
            </a:p>
          </p:txBody>
        </p:sp>
        <p:cxnSp>
          <p:nvCxnSpPr>
            <p:cNvPr id="25" name="직선 화살표 연결선 24"/>
            <p:cNvCxnSpPr>
              <a:stCxn id="12" idx="2"/>
              <a:endCxn id="8" idx="0"/>
            </p:cNvCxnSpPr>
            <p:nvPr/>
          </p:nvCxnSpPr>
          <p:spPr>
            <a:xfrm>
              <a:off x="4754393" y="2909095"/>
              <a:ext cx="1202" cy="177488"/>
            </a:xfrm>
            <a:prstGeom prst="straightConnector1">
              <a:avLst/>
            </a:prstGeom>
            <a:noFill/>
            <a:ln w="9525" cap="flat" cmpd="sng" algn="ctr">
              <a:solidFill>
                <a:srgbClr val="4F81BD"/>
              </a:solidFill>
              <a:prstDash val="solid"/>
              <a:headEnd type="none" w="med" len="med"/>
              <a:tailEnd type="triangle" w="med" len="med"/>
            </a:ln>
            <a:effectLst/>
          </p:spPr>
        </p:cxnSp>
        <p:cxnSp>
          <p:nvCxnSpPr>
            <p:cNvPr id="26" name="직선 화살표 연결선 25"/>
            <p:cNvCxnSpPr>
              <a:stCxn id="7" idx="2"/>
              <a:endCxn id="12" idx="0"/>
            </p:cNvCxnSpPr>
            <p:nvPr/>
          </p:nvCxnSpPr>
          <p:spPr>
            <a:xfrm flipH="1">
              <a:off x="4754393" y="2291244"/>
              <a:ext cx="1202" cy="15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a:stCxn id="9" idx="2"/>
              <a:endCxn id="10" idx="0"/>
            </p:cNvCxnSpPr>
            <p:nvPr/>
          </p:nvCxnSpPr>
          <p:spPr>
            <a:xfrm>
              <a:off x="4755595" y="3937833"/>
              <a:ext cx="0" cy="147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a:stCxn id="8" idx="2"/>
              <a:endCxn id="9" idx="0"/>
            </p:cNvCxnSpPr>
            <p:nvPr/>
          </p:nvCxnSpPr>
          <p:spPr>
            <a:xfrm>
              <a:off x="4755595" y="3302483"/>
              <a:ext cx="0" cy="16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a:stCxn id="10" idx="2"/>
              <a:endCxn id="11" idx="0"/>
            </p:cNvCxnSpPr>
            <p:nvPr/>
          </p:nvCxnSpPr>
          <p:spPr>
            <a:xfrm>
              <a:off x="4755595" y="4553097"/>
              <a:ext cx="0" cy="154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a:stCxn id="11" idx="2"/>
              <a:endCxn id="24" idx="0"/>
            </p:cNvCxnSpPr>
            <p:nvPr/>
          </p:nvCxnSpPr>
          <p:spPr>
            <a:xfrm flipH="1">
              <a:off x="4754393" y="5175533"/>
              <a:ext cx="1202" cy="15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a:stCxn id="24" idx="1"/>
              <a:endCxn id="15" idx="6"/>
            </p:cNvCxnSpPr>
            <p:nvPr/>
          </p:nvCxnSpPr>
          <p:spPr>
            <a:xfrm flipH="1">
              <a:off x="3544480" y="5560005"/>
              <a:ext cx="183386" cy="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a:stCxn id="12" idx="3"/>
              <a:endCxn id="14" idx="1"/>
            </p:cNvCxnSpPr>
            <p:nvPr/>
          </p:nvCxnSpPr>
          <p:spPr>
            <a:xfrm flipV="1">
              <a:off x="5783324" y="2675934"/>
              <a:ext cx="443226" cy="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a:stCxn id="24" idx="2"/>
              <a:endCxn id="13" idx="0"/>
            </p:cNvCxnSpPr>
            <p:nvPr/>
          </p:nvCxnSpPr>
          <p:spPr>
            <a:xfrm>
              <a:off x="4754393" y="5791780"/>
              <a:ext cx="1384" cy="177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6" idx="2"/>
              <a:endCxn id="16" idx="0"/>
            </p:cNvCxnSpPr>
            <p:nvPr/>
          </p:nvCxnSpPr>
          <p:spPr>
            <a:xfrm>
              <a:off x="2228834" y="3343017"/>
              <a:ext cx="2966" cy="2482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꺾인 연결선 34"/>
            <p:cNvCxnSpPr>
              <a:stCxn id="15" idx="2"/>
              <a:endCxn id="8" idx="1"/>
            </p:cNvCxnSpPr>
            <p:nvPr/>
          </p:nvCxnSpPr>
          <p:spPr>
            <a:xfrm rot="10800000" flipH="1">
              <a:off x="3323817" y="3194533"/>
              <a:ext cx="405777" cy="2365688"/>
            </a:xfrm>
            <a:prstGeom prst="bentConnector3">
              <a:avLst>
                <a:gd name="adj1" fmla="val -5633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꺾인 연결선 35"/>
            <p:cNvCxnSpPr>
              <a:stCxn id="6" idx="0"/>
              <a:endCxn id="7" idx="1"/>
            </p:cNvCxnSpPr>
            <p:nvPr/>
          </p:nvCxnSpPr>
          <p:spPr>
            <a:xfrm flipV="1">
              <a:off x="2228834" y="2048244"/>
              <a:ext cx="1500761" cy="964573"/>
            </a:xfrm>
            <a:prstGeom prst="bentConnector3">
              <a:avLst>
                <a:gd name="adj1" fmla="val 49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꺾인 연결선 59"/>
            <p:cNvCxnSpPr>
              <a:stCxn id="15" idx="4"/>
              <a:endCxn id="16" idx="3"/>
            </p:cNvCxnSpPr>
            <p:nvPr/>
          </p:nvCxnSpPr>
          <p:spPr>
            <a:xfrm rot="5400000">
              <a:off x="2905107" y="5537246"/>
              <a:ext cx="395737" cy="6623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rot="16200000" flipH="1">
              <a:off x="1699617" y="3030875"/>
              <a:ext cx="0" cy="28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65734" y="3368953"/>
              <a:ext cx="1557994" cy="10681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t"/>
            <a:lstStyle>
              <a:defPPr>
                <a:defRPr lang="ko-KR"/>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85725" indent="-85725" algn="l">
                <a:buFont typeface="Arial" panose="020B0604020202020204" pitchFamily="34" charset="0"/>
                <a:buChar char="•"/>
              </a:pPr>
              <a:r>
                <a:rPr lang="en-US" altLang="ko-KR" sz="1200" dirty="0" smtClean="0">
                  <a:solidFill>
                    <a:srgbClr val="1C3D62"/>
                  </a:solidFill>
                </a:rPr>
                <a:t>Satellite data</a:t>
              </a:r>
            </a:p>
            <a:p>
              <a:pPr marL="85725" indent="-85725" algn="l">
                <a:buFont typeface="Arial" panose="020B0604020202020204" pitchFamily="34" charset="0"/>
                <a:buChar char="•"/>
              </a:pPr>
              <a:r>
                <a:rPr lang="en-US" altLang="ko-KR" sz="1200" dirty="0" smtClean="0">
                  <a:solidFill>
                    <a:srgbClr val="1C3D62"/>
                  </a:solidFill>
                </a:rPr>
                <a:t>NWP data</a:t>
              </a:r>
              <a:endParaRPr lang="en-US" altLang="ko-KR" sz="1200" dirty="0">
                <a:solidFill>
                  <a:srgbClr val="1C3D62"/>
                </a:solidFill>
              </a:endParaRPr>
            </a:p>
            <a:p>
              <a:pPr marL="85725" indent="-85725" algn="l">
                <a:buFont typeface="Arial" panose="020B0604020202020204" pitchFamily="34" charset="0"/>
                <a:buChar char="•"/>
              </a:pPr>
              <a:r>
                <a:rPr lang="en-US" altLang="ko-KR" sz="1200" dirty="0" smtClean="0">
                  <a:solidFill>
                    <a:srgbClr val="1C3D62"/>
                  </a:solidFill>
                </a:rPr>
                <a:t>Surface emissivity</a:t>
              </a:r>
            </a:p>
            <a:p>
              <a:pPr marL="85725" indent="-85725" algn="l">
                <a:buFont typeface="Arial" panose="020B0604020202020204" pitchFamily="34" charset="0"/>
                <a:buChar char="•"/>
              </a:pPr>
              <a:r>
                <a:rPr lang="en-US" altLang="ko-KR" sz="1200" dirty="0" smtClean="0">
                  <a:solidFill>
                    <a:srgbClr val="1C3D62"/>
                  </a:solidFill>
                </a:rPr>
                <a:t>Background error covariance</a:t>
              </a:r>
              <a:endParaRPr lang="en-US" altLang="ko-KR" sz="1200" dirty="0">
                <a:solidFill>
                  <a:srgbClr val="1C3D62"/>
                </a:solidFill>
              </a:endParaRPr>
            </a:p>
          </p:txBody>
        </p:sp>
        <p:sp>
          <p:nvSpPr>
            <p:cNvPr id="40" name="TextBox 39"/>
            <p:cNvSpPr txBox="1"/>
            <p:nvPr/>
          </p:nvSpPr>
          <p:spPr>
            <a:xfrm>
              <a:off x="6766550" y="3817537"/>
              <a:ext cx="1765890" cy="314161"/>
            </a:xfrm>
            <a:prstGeom prst="rect">
              <a:avLst/>
            </a:prstGeom>
            <a:solidFill>
              <a:srgbClr val="FFFF00"/>
            </a:solidFill>
            <a:ln w="12700">
              <a:solidFill>
                <a:srgbClr val="3E6158"/>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t"/>
            <a:lstStyle>
              <a:defPPr>
                <a:defRPr lang="ko-KR"/>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ko-KR" dirty="0" smtClean="0">
                  <a:solidFill>
                    <a:srgbClr val="3E4F58"/>
                  </a:solidFill>
                </a:rPr>
                <a:t>Instability Index</a:t>
              </a:r>
              <a:endParaRPr lang="en-US" altLang="ko-KR" b="0" dirty="0">
                <a:solidFill>
                  <a:srgbClr val="3E4F58"/>
                </a:solidFill>
              </a:endParaRPr>
            </a:p>
          </p:txBody>
        </p:sp>
        <p:cxnSp>
          <p:nvCxnSpPr>
            <p:cNvPr id="41" name="꺾인 연결선 40"/>
            <p:cNvCxnSpPr>
              <a:stCxn id="13" idx="3"/>
              <a:endCxn id="40" idx="1"/>
            </p:cNvCxnSpPr>
            <p:nvPr/>
          </p:nvCxnSpPr>
          <p:spPr>
            <a:xfrm flipV="1">
              <a:off x="5508103" y="3974618"/>
              <a:ext cx="1258447" cy="21210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꺾인 연결선 41"/>
            <p:cNvCxnSpPr>
              <a:stCxn id="14" idx="2"/>
              <a:endCxn id="40" idx="0"/>
            </p:cNvCxnSpPr>
            <p:nvPr/>
          </p:nvCxnSpPr>
          <p:spPr>
            <a:xfrm rot="16200000" flipH="1">
              <a:off x="6733498" y="2901539"/>
              <a:ext cx="1021049" cy="8109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732240" y="4117844"/>
              <a:ext cx="1765898" cy="13320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t"/>
            <a:lstStyle>
              <a:defPPr>
                <a:defRPr lang="ko-KR"/>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80975" indent="-180975" algn="l">
                <a:buFont typeface="Arial" panose="020B0604020202020204" pitchFamily="34" charset="0"/>
                <a:buChar char="•"/>
              </a:pPr>
              <a:r>
                <a:rPr lang="en-US" altLang="ko-KR" sz="1400" dirty="0" smtClean="0">
                  <a:solidFill>
                    <a:srgbClr val="3E4F58"/>
                  </a:solidFill>
                </a:rPr>
                <a:t>Lifted Index</a:t>
              </a:r>
            </a:p>
            <a:p>
              <a:pPr marL="180975" indent="-180975" algn="l">
                <a:buFont typeface="Arial" panose="020B0604020202020204" pitchFamily="34" charset="0"/>
                <a:buChar char="•"/>
              </a:pPr>
              <a:r>
                <a:rPr lang="en-US" altLang="ko-KR" sz="1400" dirty="0" smtClean="0">
                  <a:solidFill>
                    <a:srgbClr val="3E4F58"/>
                  </a:solidFill>
                </a:rPr>
                <a:t>K Index</a:t>
              </a:r>
              <a:endParaRPr lang="en-US" altLang="ko-KR" sz="1400" dirty="0">
                <a:solidFill>
                  <a:srgbClr val="3E4F58"/>
                </a:solidFill>
              </a:endParaRPr>
            </a:p>
            <a:p>
              <a:pPr marL="180975" indent="-180975" algn="l">
                <a:buFont typeface="Arial" panose="020B0604020202020204" pitchFamily="34" charset="0"/>
                <a:buChar char="•"/>
              </a:pPr>
              <a:r>
                <a:rPr lang="en-US" altLang="ko-KR" sz="1400" dirty="0" smtClean="0">
                  <a:solidFill>
                    <a:srgbClr val="3E4F58"/>
                  </a:solidFill>
                </a:rPr>
                <a:t>Showalter Index</a:t>
              </a:r>
            </a:p>
            <a:p>
              <a:pPr marL="180975" indent="-180975" algn="l">
                <a:buFont typeface="Arial" panose="020B0604020202020204" pitchFamily="34" charset="0"/>
                <a:buChar char="•"/>
              </a:pPr>
              <a:r>
                <a:rPr lang="en-US" altLang="ko-KR" sz="1400" dirty="0" smtClean="0">
                  <a:solidFill>
                    <a:srgbClr val="3E4F58"/>
                  </a:solidFill>
                </a:rPr>
                <a:t>Total Totals</a:t>
              </a:r>
            </a:p>
            <a:p>
              <a:pPr marL="180975" indent="-180975" algn="l">
                <a:buFont typeface="Arial" panose="020B0604020202020204" pitchFamily="34" charset="0"/>
                <a:buChar char="•"/>
              </a:pPr>
              <a:r>
                <a:rPr lang="en-US" altLang="ko-KR" sz="1400" dirty="0" smtClean="0">
                  <a:solidFill>
                    <a:srgbClr val="3E4F58"/>
                  </a:solidFill>
                </a:rPr>
                <a:t>CAPE</a:t>
              </a:r>
              <a:endParaRPr lang="en-US" altLang="ko-KR" sz="1400" dirty="0">
                <a:solidFill>
                  <a:srgbClr val="3E4F58"/>
                </a:solidFill>
              </a:endParaRPr>
            </a:p>
          </p:txBody>
        </p:sp>
      </p:grpSp>
      <p:sp>
        <p:nvSpPr>
          <p:cNvPr id="45" name="TextBox 44"/>
          <p:cNvSpPr txBox="1"/>
          <p:nvPr/>
        </p:nvSpPr>
        <p:spPr>
          <a:xfrm>
            <a:off x="539552" y="332656"/>
            <a:ext cx="7272808" cy="954107"/>
          </a:xfrm>
          <a:prstGeom prst="rect">
            <a:avLst/>
          </a:prstGeom>
          <a:noFill/>
        </p:spPr>
        <p:txBody>
          <a:bodyPr wrap="square" rtlCol="0">
            <a:spAutoFit/>
          </a:bodyPr>
          <a:lstStyle/>
          <a:p>
            <a:r>
              <a:rPr lang="en-US" altLang="ko-KR" sz="2800" b="1" dirty="0" smtClean="0">
                <a:solidFill>
                  <a:schemeClr val="bg1"/>
                </a:solidFill>
              </a:rPr>
              <a:t>Vertical temperature/humidity profile &amp; Instability index</a:t>
            </a:r>
            <a:endParaRPr lang="ko-KR" altLang="en-US" sz="2800" b="1" dirty="0">
              <a:solidFill>
                <a:schemeClr val="bg1"/>
              </a:solidFill>
            </a:endParaRPr>
          </a:p>
        </p:txBody>
      </p:sp>
      <p:sp>
        <p:nvSpPr>
          <p:cNvPr id="47"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24</a:t>
            </a:fld>
            <a:endParaRPr lang="en-US" altLang="ko-KR" sz="1000" b="1" dirty="0">
              <a:ln w="11430"/>
              <a:solidFill>
                <a:schemeClr val="bg1"/>
              </a:solidFill>
              <a:ea typeface="AuctionGothic Medium" pitchFamily="2" charset="-127"/>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직사각형 55"/>
          <p:cNvSpPr/>
          <p:nvPr/>
        </p:nvSpPr>
        <p:spPr>
          <a:xfrm>
            <a:off x="72008" y="980728"/>
            <a:ext cx="8964488" cy="561662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467544" y="332656"/>
            <a:ext cx="7056784" cy="523220"/>
          </a:xfrm>
          <a:prstGeom prst="rect">
            <a:avLst/>
          </a:prstGeom>
          <a:noFill/>
        </p:spPr>
        <p:txBody>
          <a:bodyPr wrap="square" rtlCol="0">
            <a:spAutoFit/>
          </a:bodyPr>
          <a:lstStyle/>
          <a:p>
            <a:r>
              <a:rPr lang="en-US" altLang="ko-KR" sz="2800" b="1" dirty="0" smtClean="0">
                <a:solidFill>
                  <a:srgbClr val="FFFFFF"/>
                </a:solidFill>
              </a:rPr>
              <a:t>Atmospheric </a:t>
            </a:r>
            <a:r>
              <a:rPr lang="en-US" altLang="ko-KR" sz="2800" b="1" dirty="0" smtClean="0">
                <a:solidFill>
                  <a:srgbClr val="FFFFFF"/>
                </a:solidFill>
              </a:rPr>
              <a:t>Motion Vector (AMV)</a:t>
            </a:r>
            <a:endParaRPr lang="ko-KR" altLang="en-US" sz="2800" b="1" dirty="0">
              <a:solidFill>
                <a:srgbClr val="FFFFFF"/>
              </a:solidFill>
            </a:endParaRPr>
          </a:p>
        </p:txBody>
      </p:sp>
      <p:sp>
        <p:nvSpPr>
          <p:cNvPr id="25"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25</a:t>
            </a:fld>
            <a:endParaRPr lang="en-US" altLang="ko-KR" sz="1000" b="1" dirty="0">
              <a:ln w="11430"/>
              <a:solidFill>
                <a:schemeClr val="bg1"/>
              </a:solidFill>
              <a:ea typeface="AuctionGothic Medium" pitchFamily="2" charset="-127"/>
              <a:cs typeface="Arial" pitchFamily="34" charset="0"/>
            </a:endParaRPr>
          </a:p>
        </p:txBody>
      </p:sp>
      <p:sp>
        <p:nvSpPr>
          <p:cNvPr id="26" name="타원 25"/>
          <p:cNvSpPr/>
          <p:nvPr/>
        </p:nvSpPr>
        <p:spPr>
          <a:xfrm>
            <a:off x="2928926" y="4338917"/>
            <a:ext cx="5286412" cy="642942"/>
          </a:xfrm>
          <a:prstGeom prst="ellipse">
            <a:avLst/>
          </a:prstGeom>
          <a:solidFill>
            <a:srgbClr val="FFFF99">
              <a:alpha val="54000"/>
            </a:srgbClr>
          </a:solid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8" name="직선 연결선 27"/>
          <p:cNvCxnSpPr/>
          <p:nvPr/>
        </p:nvCxnSpPr>
        <p:spPr>
          <a:xfrm>
            <a:off x="2227246" y="4344281"/>
            <a:ext cx="642942" cy="1588"/>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9" name="직선 연결선 28"/>
          <p:cNvCxnSpPr/>
          <p:nvPr/>
        </p:nvCxnSpPr>
        <p:spPr>
          <a:xfrm>
            <a:off x="2214546" y="1636415"/>
            <a:ext cx="642942" cy="1588"/>
          </a:xfrm>
          <a:prstGeom prst="line">
            <a:avLst/>
          </a:prstGeom>
          <a:ln w="57150"/>
        </p:spPr>
        <p:style>
          <a:lnRef idx="1">
            <a:schemeClr val="accent6"/>
          </a:lnRef>
          <a:fillRef idx="0">
            <a:schemeClr val="accent6"/>
          </a:fillRef>
          <a:effectRef idx="0">
            <a:schemeClr val="accent6"/>
          </a:effectRef>
          <a:fontRef idx="minor">
            <a:schemeClr val="tx1"/>
          </a:fontRef>
        </p:style>
      </p:cxnSp>
      <p:grpSp>
        <p:nvGrpSpPr>
          <p:cNvPr id="30" name="Group 477"/>
          <p:cNvGrpSpPr>
            <a:grpSpLocks/>
          </p:cNvGrpSpPr>
          <p:nvPr/>
        </p:nvGrpSpPr>
        <p:grpSpPr bwMode="auto">
          <a:xfrm rot="6331944">
            <a:off x="-1125878" y="2330013"/>
            <a:ext cx="5092481" cy="2975425"/>
            <a:chOff x="777" y="1146"/>
            <a:chExt cx="4095" cy="2250"/>
          </a:xfrm>
        </p:grpSpPr>
        <p:grpSp>
          <p:nvGrpSpPr>
            <p:cNvPr id="31" name="Group 478"/>
            <p:cNvGrpSpPr>
              <a:grpSpLocks/>
            </p:cNvGrpSpPr>
            <p:nvPr/>
          </p:nvGrpSpPr>
          <p:grpSpPr bwMode="auto">
            <a:xfrm rot="-900000">
              <a:off x="778" y="1927"/>
              <a:ext cx="1158" cy="1365"/>
              <a:chOff x="792" y="1458"/>
              <a:chExt cx="1152" cy="1278"/>
            </a:xfrm>
          </p:grpSpPr>
          <p:sp>
            <p:nvSpPr>
              <p:cNvPr id="46" name="Freeform 479"/>
              <p:cNvSpPr>
                <a:spLocks/>
              </p:cNvSpPr>
              <p:nvPr/>
            </p:nvSpPr>
            <p:spPr bwMode="auto">
              <a:xfrm>
                <a:off x="792" y="1584"/>
                <a:ext cx="1152" cy="1152"/>
              </a:xfrm>
              <a:custGeom>
                <a:avLst/>
                <a:gdLst/>
                <a:ahLst/>
                <a:cxnLst>
                  <a:cxn ang="0">
                    <a:pos x="0" y="0"/>
                  </a:cxn>
                  <a:cxn ang="0">
                    <a:pos x="864" y="0"/>
                  </a:cxn>
                  <a:cxn ang="0">
                    <a:pos x="1152" y="576"/>
                  </a:cxn>
                  <a:cxn ang="0">
                    <a:pos x="864" y="1152"/>
                  </a:cxn>
                  <a:cxn ang="0">
                    <a:pos x="0" y="1152"/>
                  </a:cxn>
                  <a:cxn ang="0">
                    <a:pos x="0" y="0"/>
                  </a:cxn>
                </a:cxnLst>
                <a:rect l="0" t="0" r="r" b="b"/>
                <a:pathLst>
                  <a:path w="1152" h="1152">
                    <a:moveTo>
                      <a:pt x="0" y="0"/>
                    </a:moveTo>
                    <a:lnTo>
                      <a:pt x="864" y="0"/>
                    </a:lnTo>
                    <a:lnTo>
                      <a:pt x="1152" y="576"/>
                    </a:lnTo>
                    <a:lnTo>
                      <a:pt x="864" y="1152"/>
                    </a:lnTo>
                    <a:lnTo>
                      <a:pt x="0" y="1152"/>
                    </a:lnTo>
                    <a:lnTo>
                      <a:pt x="0" y="0"/>
                    </a:lnTo>
                    <a:close/>
                  </a:path>
                </a:pathLst>
              </a:custGeom>
              <a:gradFill rotWithShape="1">
                <a:gsLst>
                  <a:gs pos="0">
                    <a:srgbClr val="FFC800"/>
                  </a:gs>
                  <a:gs pos="100000">
                    <a:srgbClr val="FF6400"/>
                  </a:gs>
                </a:gsLst>
                <a:lin ang="5400000" scaled="1"/>
              </a:gradFill>
              <a:ln w="9525" cap="flat" cmpd="sng">
                <a:noFill/>
                <a:prstDash val="solid"/>
                <a:round/>
                <a:headEnd type="none" w="med" len="med"/>
                <a:tailEnd type="none" w="med" len="med"/>
              </a:ln>
              <a:effectLst>
                <a:outerShdw dist="35921" dir="2700000" algn="ctr" rotWithShape="0">
                  <a:schemeClr val="tx1">
                    <a:alpha val="50000"/>
                  </a:schemeClr>
                </a:outerShdw>
              </a:effectLst>
            </p:spPr>
            <p:txBody>
              <a:bodyPr wrap="none" anchor="ctr"/>
              <a:lstStyle/>
              <a:p>
                <a:endParaRPr lang="ko-KR" altLang="en-US"/>
              </a:p>
            </p:txBody>
          </p:sp>
          <p:sp>
            <p:nvSpPr>
              <p:cNvPr id="47" name="Freeform 480"/>
              <p:cNvSpPr>
                <a:spLocks/>
              </p:cNvSpPr>
              <p:nvPr/>
            </p:nvSpPr>
            <p:spPr bwMode="auto">
              <a:xfrm>
                <a:off x="832" y="1458"/>
                <a:ext cx="1072" cy="536"/>
              </a:xfrm>
              <a:custGeom>
                <a:avLst/>
                <a:gdLst/>
                <a:ahLst/>
                <a:cxnLst>
                  <a:cxn ang="0">
                    <a:pos x="0" y="536"/>
                  </a:cxn>
                  <a:cxn ang="0">
                    <a:pos x="0" y="0"/>
                  </a:cxn>
                  <a:cxn ang="0">
                    <a:pos x="804" y="0"/>
                  </a:cxn>
                  <a:cxn ang="0">
                    <a:pos x="1072" y="536"/>
                  </a:cxn>
                  <a:cxn ang="0">
                    <a:pos x="0" y="536"/>
                  </a:cxn>
                </a:cxnLst>
                <a:rect l="0" t="0" r="r" b="b"/>
                <a:pathLst>
                  <a:path w="1072" h="536">
                    <a:moveTo>
                      <a:pt x="0" y="536"/>
                    </a:moveTo>
                    <a:lnTo>
                      <a:pt x="0" y="0"/>
                    </a:lnTo>
                    <a:lnTo>
                      <a:pt x="804" y="0"/>
                    </a:lnTo>
                    <a:lnTo>
                      <a:pt x="1072" y="536"/>
                    </a:lnTo>
                    <a:lnTo>
                      <a:pt x="0" y="536"/>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endParaRPr lang="ko-KR" altLang="en-US"/>
              </a:p>
            </p:txBody>
          </p:sp>
        </p:grpSp>
        <p:grpSp>
          <p:nvGrpSpPr>
            <p:cNvPr id="32" name="Group 481"/>
            <p:cNvGrpSpPr>
              <a:grpSpLocks/>
            </p:cNvGrpSpPr>
            <p:nvPr/>
          </p:nvGrpSpPr>
          <p:grpSpPr bwMode="auto">
            <a:xfrm rot="-900000">
              <a:off x="1751" y="1630"/>
              <a:ext cx="1158" cy="1396"/>
              <a:chOff x="1800" y="1427"/>
              <a:chExt cx="1152" cy="1309"/>
            </a:xfrm>
          </p:grpSpPr>
          <p:sp>
            <p:nvSpPr>
              <p:cNvPr id="44" name="Freeform 482"/>
              <p:cNvSpPr>
                <a:spLocks/>
              </p:cNvSpPr>
              <p:nvPr/>
            </p:nvSpPr>
            <p:spPr bwMode="auto">
              <a:xfrm>
                <a:off x="1800" y="1584"/>
                <a:ext cx="1152" cy="1152"/>
              </a:xfrm>
              <a:custGeom>
                <a:avLst/>
                <a:gdLst/>
                <a:ahLst/>
                <a:cxnLst>
                  <a:cxn ang="0">
                    <a:pos x="288" y="576"/>
                  </a:cxn>
                  <a:cxn ang="0">
                    <a:pos x="0" y="0"/>
                  </a:cxn>
                  <a:cxn ang="0">
                    <a:pos x="864" y="0"/>
                  </a:cxn>
                  <a:cxn ang="0">
                    <a:pos x="1152" y="576"/>
                  </a:cxn>
                  <a:cxn ang="0">
                    <a:pos x="864" y="1152"/>
                  </a:cxn>
                  <a:cxn ang="0">
                    <a:pos x="0" y="1152"/>
                  </a:cxn>
                  <a:cxn ang="0">
                    <a:pos x="288" y="576"/>
                  </a:cxn>
                </a:cxnLst>
                <a:rect l="0" t="0" r="r" b="b"/>
                <a:pathLst>
                  <a:path w="1152" h="1152">
                    <a:moveTo>
                      <a:pt x="288" y="576"/>
                    </a:moveTo>
                    <a:lnTo>
                      <a:pt x="0" y="0"/>
                    </a:lnTo>
                    <a:lnTo>
                      <a:pt x="864" y="0"/>
                    </a:lnTo>
                    <a:lnTo>
                      <a:pt x="1152" y="576"/>
                    </a:lnTo>
                    <a:lnTo>
                      <a:pt x="864" y="1152"/>
                    </a:lnTo>
                    <a:lnTo>
                      <a:pt x="0" y="1152"/>
                    </a:lnTo>
                    <a:lnTo>
                      <a:pt x="288" y="576"/>
                    </a:lnTo>
                    <a:close/>
                  </a:path>
                </a:pathLst>
              </a:custGeom>
              <a:gradFill rotWithShape="1">
                <a:gsLst>
                  <a:gs pos="0">
                    <a:srgbClr val="FFC800"/>
                  </a:gs>
                  <a:gs pos="100000">
                    <a:srgbClr val="FF6400"/>
                  </a:gs>
                </a:gsLst>
                <a:lin ang="5400000" scaled="1"/>
              </a:gradFill>
              <a:ln w="9525" cap="flat" cmpd="sng">
                <a:noFill/>
                <a:prstDash val="solid"/>
                <a:round/>
                <a:headEnd type="none" w="med" len="med"/>
                <a:tailEnd type="none" w="med" len="med"/>
              </a:ln>
              <a:effectLst>
                <a:outerShdw dist="35921" dir="2700000" algn="ctr" rotWithShape="0">
                  <a:schemeClr val="tx1">
                    <a:alpha val="50000"/>
                  </a:schemeClr>
                </a:outerShdw>
              </a:effectLst>
            </p:spPr>
            <p:txBody>
              <a:bodyPr wrap="none" anchor="ctr"/>
              <a:lstStyle/>
              <a:p>
                <a:endParaRPr lang="ko-KR" altLang="en-US"/>
              </a:p>
            </p:txBody>
          </p:sp>
          <p:sp>
            <p:nvSpPr>
              <p:cNvPr id="45" name="Freeform 483"/>
              <p:cNvSpPr>
                <a:spLocks/>
              </p:cNvSpPr>
              <p:nvPr/>
            </p:nvSpPr>
            <p:spPr bwMode="auto">
              <a:xfrm>
                <a:off x="1864" y="1427"/>
                <a:ext cx="1048" cy="536"/>
              </a:xfrm>
              <a:custGeom>
                <a:avLst/>
                <a:gdLst/>
                <a:ahLst/>
                <a:cxnLst>
                  <a:cxn ang="0">
                    <a:pos x="266" y="536"/>
                  </a:cxn>
                  <a:cxn ang="0">
                    <a:pos x="0" y="0"/>
                  </a:cxn>
                  <a:cxn ang="0">
                    <a:pos x="780" y="0"/>
                  </a:cxn>
                  <a:cxn ang="0">
                    <a:pos x="1048" y="536"/>
                  </a:cxn>
                  <a:cxn ang="0">
                    <a:pos x="266" y="536"/>
                  </a:cxn>
                </a:cxnLst>
                <a:rect l="0" t="0" r="r" b="b"/>
                <a:pathLst>
                  <a:path w="1048" h="536">
                    <a:moveTo>
                      <a:pt x="266" y="536"/>
                    </a:moveTo>
                    <a:lnTo>
                      <a:pt x="0" y="0"/>
                    </a:lnTo>
                    <a:lnTo>
                      <a:pt x="780" y="0"/>
                    </a:lnTo>
                    <a:lnTo>
                      <a:pt x="1048" y="536"/>
                    </a:lnTo>
                    <a:lnTo>
                      <a:pt x="266" y="536"/>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endParaRPr lang="ko-KR" altLang="en-US"/>
              </a:p>
            </p:txBody>
          </p:sp>
        </p:grpSp>
        <p:grpSp>
          <p:nvGrpSpPr>
            <p:cNvPr id="33" name="Group 484"/>
            <p:cNvGrpSpPr>
              <a:grpSpLocks/>
            </p:cNvGrpSpPr>
            <p:nvPr/>
          </p:nvGrpSpPr>
          <p:grpSpPr bwMode="auto">
            <a:xfrm rot="-900000">
              <a:off x="2739" y="1442"/>
              <a:ext cx="1158" cy="1325"/>
              <a:chOff x="2808" y="1495"/>
              <a:chExt cx="1152" cy="1241"/>
            </a:xfrm>
          </p:grpSpPr>
          <p:sp>
            <p:nvSpPr>
              <p:cNvPr id="42" name="Freeform 485"/>
              <p:cNvSpPr>
                <a:spLocks/>
              </p:cNvSpPr>
              <p:nvPr/>
            </p:nvSpPr>
            <p:spPr bwMode="auto">
              <a:xfrm>
                <a:off x="2808" y="1584"/>
                <a:ext cx="1152" cy="1152"/>
              </a:xfrm>
              <a:custGeom>
                <a:avLst/>
                <a:gdLst/>
                <a:ahLst/>
                <a:cxnLst>
                  <a:cxn ang="0">
                    <a:pos x="288" y="576"/>
                  </a:cxn>
                  <a:cxn ang="0">
                    <a:pos x="0" y="0"/>
                  </a:cxn>
                  <a:cxn ang="0">
                    <a:pos x="864" y="0"/>
                  </a:cxn>
                  <a:cxn ang="0">
                    <a:pos x="1152" y="576"/>
                  </a:cxn>
                  <a:cxn ang="0">
                    <a:pos x="864" y="1152"/>
                  </a:cxn>
                  <a:cxn ang="0">
                    <a:pos x="0" y="1152"/>
                  </a:cxn>
                  <a:cxn ang="0">
                    <a:pos x="288" y="576"/>
                  </a:cxn>
                </a:cxnLst>
                <a:rect l="0" t="0" r="r" b="b"/>
                <a:pathLst>
                  <a:path w="1152" h="1152">
                    <a:moveTo>
                      <a:pt x="288" y="576"/>
                    </a:moveTo>
                    <a:lnTo>
                      <a:pt x="0" y="0"/>
                    </a:lnTo>
                    <a:lnTo>
                      <a:pt x="864" y="0"/>
                    </a:lnTo>
                    <a:lnTo>
                      <a:pt x="1152" y="576"/>
                    </a:lnTo>
                    <a:lnTo>
                      <a:pt x="864" y="1152"/>
                    </a:lnTo>
                    <a:lnTo>
                      <a:pt x="0" y="1152"/>
                    </a:lnTo>
                    <a:lnTo>
                      <a:pt x="288" y="576"/>
                    </a:lnTo>
                    <a:close/>
                  </a:path>
                </a:pathLst>
              </a:custGeom>
              <a:gradFill rotWithShape="1">
                <a:gsLst>
                  <a:gs pos="0">
                    <a:srgbClr val="FFC800"/>
                  </a:gs>
                  <a:gs pos="100000">
                    <a:srgbClr val="FF6400"/>
                  </a:gs>
                </a:gsLst>
                <a:lin ang="5400000" scaled="1"/>
              </a:gradFill>
              <a:ln w="9525" cap="flat" cmpd="sng">
                <a:noFill/>
                <a:prstDash val="solid"/>
                <a:round/>
                <a:headEnd type="none" w="med" len="med"/>
                <a:tailEnd type="none" w="med" len="med"/>
              </a:ln>
              <a:effectLst>
                <a:outerShdw dist="35921" dir="2700000" algn="ctr" rotWithShape="0">
                  <a:schemeClr val="tx1">
                    <a:alpha val="50000"/>
                  </a:schemeClr>
                </a:outerShdw>
              </a:effectLst>
            </p:spPr>
            <p:txBody>
              <a:bodyPr wrap="none" anchor="ctr"/>
              <a:lstStyle/>
              <a:p>
                <a:endParaRPr lang="ko-KR" altLang="en-US"/>
              </a:p>
            </p:txBody>
          </p:sp>
          <p:sp>
            <p:nvSpPr>
              <p:cNvPr id="43" name="Freeform 486"/>
              <p:cNvSpPr>
                <a:spLocks/>
              </p:cNvSpPr>
              <p:nvPr/>
            </p:nvSpPr>
            <p:spPr bwMode="auto">
              <a:xfrm>
                <a:off x="2873" y="1495"/>
                <a:ext cx="1048" cy="536"/>
              </a:xfrm>
              <a:custGeom>
                <a:avLst/>
                <a:gdLst/>
                <a:ahLst/>
                <a:cxnLst>
                  <a:cxn ang="0">
                    <a:pos x="266" y="536"/>
                  </a:cxn>
                  <a:cxn ang="0">
                    <a:pos x="0" y="0"/>
                  </a:cxn>
                  <a:cxn ang="0">
                    <a:pos x="780" y="0"/>
                  </a:cxn>
                  <a:cxn ang="0">
                    <a:pos x="1048" y="536"/>
                  </a:cxn>
                  <a:cxn ang="0">
                    <a:pos x="266" y="536"/>
                  </a:cxn>
                </a:cxnLst>
                <a:rect l="0" t="0" r="r" b="b"/>
                <a:pathLst>
                  <a:path w="1048" h="536">
                    <a:moveTo>
                      <a:pt x="266" y="536"/>
                    </a:moveTo>
                    <a:lnTo>
                      <a:pt x="0" y="0"/>
                    </a:lnTo>
                    <a:lnTo>
                      <a:pt x="780" y="0"/>
                    </a:lnTo>
                    <a:lnTo>
                      <a:pt x="1048" y="536"/>
                    </a:lnTo>
                    <a:lnTo>
                      <a:pt x="266" y="536"/>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endParaRPr lang="ko-KR" altLang="en-US"/>
              </a:p>
            </p:txBody>
          </p:sp>
        </p:grpSp>
        <p:grpSp>
          <p:nvGrpSpPr>
            <p:cNvPr id="34" name="Group 487"/>
            <p:cNvGrpSpPr>
              <a:grpSpLocks/>
            </p:cNvGrpSpPr>
            <p:nvPr/>
          </p:nvGrpSpPr>
          <p:grpSpPr bwMode="auto">
            <a:xfrm rot="-900000">
              <a:off x="3714" y="1146"/>
              <a:ext cx="1158" cy="1357"/>
              <a:chOff x="3817" y="1465"/>
              <a:chExt cx="1152" cy="1272"/>
            </a:xfrm>
          </p:grpSpPr>
          <p:sp>
            <p:nvSpPr>
              <p:cNvPr id="40" name="Freeform 488"/>
              <p:cNvSpPr>
                <a:spLocks/>
              </p:cNvSpPr>
              <p:nvPr/>
            </p:nvSpPr>
            <p:spPr bwMode="auto">
              <a:xfrm>
                <a:off x="3817" y="1585"/>
                <a:ext cx="1152" cy="1152"/>
              </a:xfrm>
              <a:custGeom>
                <a:avLst/>
                <a:gdLst/>
                <a:ahLst/>
                <a:cxnLst>
                  <a:cxn ang="0">
                    <a:pos x="288" y="576"/>
                  </a:cxn>
                  <a:cxn ang="0">
                    <a:pos x="0" y="0"/>
                  </a:cxn>
                  <a:cxn ang="0">
                    <a:pos x="864" y="0"/>
                  </a:cxn>
                  <a:cxn ang="0">
                    <a:pos x="1152" y="576"/>
                  </a:cxn>
                  <a:cxn ang="0">
                    <a:pos x="864" y="1152"/>
                  </a:cxn>
                  <a:cxn ang="0">
                    <a:pos x="0" y="1152"/>
                  </a:cxn>
                  <a:cxn ang="0">
                    <a:pos x="288" y="576"/>
                  </a:cxn>
                </a:cxnLst>
                <a:rect l="0" t="0" r="r" b="b"/>
                <a:pathLst>
                  <a:path w="1152" h="1152">
                    <a:moveTo>
                      <a:pt x="288" y="576"/>
                    </a:moveTo>
                    <a:lnTo>
                      <a:pt x="0" y="0"/>
                    </a:lnTo>
                    <a:lnTo>
                      <a:pt x="864" y="0"/>
                    </a:lnTo>
                    <a:lnTo>
                      <a:pt x="1152" y="576"/>
                    </a:lnTo>
                    <a:lnTo>
                      <a:pt x="864" y="1152"/>
                    </a:lnTo>
                    <a:lnTo>
                      <a:pt x="0" y="1152"/>
                    </a:lnTo>
                    <a:lnTo>
                      <a:pt x="288" y="576"/>
                    </a:lnTo>
                    <a:close/>
                  </a:path>
                </a:pathLst>
              </a:custGeom>
              <a:gradFill rotWithShape="1">
                <a:gsLst>
                  <a:gs pos="0">
                    <a:srgbClr val="FFC800"/>
                  </a:gs>
                  <a:gs pos="100000">
                    <a:srgbClr val="FF6400"/>
                  </a:gs>
                </a:gsLst>
                <a:lin ang="5400000" scaled="1"/>
              </a:gradFill>
              <a:ln w="9525" cap="flat" cmpd="sng">
                <a:noFill/>
                <a:prstDash val="solid"/>
                <a:round/>
                <a:headEnd type="none" w="med" len="med"/>
                <a:tailEnd type="none" w="med" len="med"/>
              </a:ln>
              <a:effectLst>
                <a:outerShdw dist="35921" dir="2700000" algn="ctr" rotWithShape="0">
                  <a:schemeClr val="tx1">
                    <a:alpha val="50000"/>
                  </a:schemeClr>
                </a:outerShdw>
              </a:effectLst>
            </p:spPr>
            <p:txBody>
              <a:bodyPr wrap="none" anchor="ctr"/>
              <a:lstStyle/>
              <a:p>
                <a:endParaRPr lang="ko-KR" altLang="en-US"/>
              </a:p>
            </p:txBody>
          </p:sp>
          <p:sp>
            <p:nvSpPr>
              <p:cNvPr id="41" name="Freeform 489"/>
              <p:cNvSpPr>
                <a:spLocks/>
              </p:cNvSpPr>
              <p:nvPr/>
            </p:nvSpPr>
            <p:spPr bwMode="auto">
              <a:xfrm>
                <a:off x="3881" y="1465"/>
                <a:ext cx="1048" cy="536"/>
              </a:xfrm>
              <a:custGeom>
                <a:avLst/>
                <a:gdLst/>
                <a:ahLst/>
                <a:cxnLst>
                  <a:cxn ang="0">
                    <a:pos x="266" y="536"/>
                  </a:cxn>
                  <a:cxn ang="0">
                    <a:pos x="0" y="0"/>
                  </a:cxn>
                  <a:cxn ang="0">
                    <a:pos x="780" y="0"/>
                  </a:cxn>
                  <a:cxn ang="0">
                    <a:pos x="1048" y="536"/>
                  </a:cxn>
                  <a:cxn ang="0">
                    <a:pos x="266" y="536"/>
                  </a:cxn>
                </a:cxnLst>
                <a:rect l="0" t="0" r="r" b="b"/>
                <a:pathLst>
                  <a:path w="1048" h="536">
                    <a:moveTo>
                      <a:pt x="266" y="536"/>
                    </a:moveTo>
                    <a:lnTo>
                      <a:pt x="0" y="0"/>
                    </a:lnTo>
                    <a:lnTo>
                      <a:pt x="780" y="0"/>
                    </a:lnTo>
                    <a:lnTo>
                      <a:pt x="1048" y="536"/>
                    </a:lnTo>
                    <a:lnTo>
                      <a:pt x="266" y="536"/>
                    </a:lnTo>
                    <a:close/>
                  </a:path>
                </a:pathLst>
              </a:custGeom>
              <a:gradFill rotWithShape="1">
                <a:gsLst>
                  <a:gs pos="0">
                    <a:schemeClr val="bg1"/>
                  </a:gs>
                  <a:gs pos="100000">
                    <a:srgbClr val="FFFFFF">
                      <a:alpha val="0"/>
                    </a:srgbClr>
                  </a:gs>
                </a:gsLst>
                <a:lin ang="5400000" scaled="1"/>
              </a:gradFill>
              <a:ln w="9525" cap="flat" cmpd="sng">
                <a:noFill/>
                <a:prstDash val="solid"/>
                <a:round/>
                <a:headEnd/>
                <a:tailEnd/>
              </a:ln>
              <a:effectLst/>
            </p:spPr>
            <p:txBody>
              <a:bodyPr wrap="none" anchor="ctr"/>
              <a:lstStyle/>
              <a:p>
                <a:endParaRPr lang="ko-KR" altLang="en-US"/>
              </a:p>
            </p:txBody>
          </p:sp>
        </p:grpSp>
        <p:sp>
          <p:nvSpPr>
            <p:cNvPr id="35" name="Text Box 492"/>
            <p:cNvSpPr txBox="1">
              <a:spLocks noChangeArrowheads="1"/>
            </p:cNvSpPr>
            <p:nvPr/>
          </p:nvSpPr>
          <p:spPr bwMode="auto">
            <a:xfrm rot="15319044">
              <a:off x="596" y="2391"/>
              <a:ext cx="1342" cy="668"/>
            </a:xfrm>
            <a:prstGeom prst="rect">
              <a:avLst/>
            </a:prstGeom>
            <a:noFill/>
            <a:ln w="9525">
              <a:noFill/>
              <a:miter lim="800000"/>
              <a:headEnd/>
              <a:tailEnd/>
            </a:ln>
            <a:effectLst/>
          </p:spPr>
          <p:txBody>
            <a:bodyPr wrap="none">
              <a:spAutoFit/>
            </a:bodyPr>
            <a:lstStyle/>
            <a:p>
              <a:pPr algn="l"/>
              <a:r>
                <a:rPr lang="en-US" altLang="ko-KR" sz="2400" dirty="0" smtClean="0">
                  <a:solidFill>
                    <a:schemeClr val="bg1"/>
                  </a:solidFill>
                  <a:latin typeface="Arial Black" pitchFamily="34" charset="0"/>
                </a:rPr>
                <a:t>Target</a:t>
              </a:r>
            </a:p>
            <a:p>
              <a:pPr algn="l"/>
              <a:r>
                <a:rPr lang="en-US" altLang="ko-KR" sz="2400" dirty="0" smtClean="0">
                  <a:solidFill>
                    <a:schemeClr val="bg1"/>
                  </a:solidFill>
                  <a:latin typeface="Arial Black" pitchFamily="34" charset="0"/>
                </a:rPr>
                <a:t>Selection</a:t>
              </a:r>
              <a:endParaRPr lang="en-US" altLang="ko-KR" sz="2400" i="0" baseline="0" dirty="0">
                <a:solidFill>
                  <a:schemeClr val="bg1"/>
                </a:solidFill>
                <a:latin typeface="Arial Black" pitchFamily="34" charset="0"/>
              </a:endParaRPr>
            </a:p>
          </p:txBody>
        </p:sp>
        <p:sp>
          <p:nvSpPr>
            <p:cNvPr id="36" name="Text Box 493"/>
            <p:cNvSpPr txBox="1">
              <a:spLocks noChangeArrowheads="1"/>
            </p:cNvSpPr>
            <p:nvPr/>
          </p:nvSpPr>
          <p:spPr bwMode="auto">
            <a:xfrm rot="15319044">
              <a:off x="2703" y="1847"/>
              <a:ext cx="1391" cy="569"/>
            </a:xfrm>
            <a:prstGeom prst="rect">
              <a:avLst/>
            </a:prstGeom>
            <a:noFill/>
            <a:ln w="9525">
              <a:noFill/>
              <a:miter lim="800000"/>
              <a:headEnd/>
              <a:tailEnd/>
            </a:ln>
            <a:effectLst/>
          </p:spPr>
          <p:txBody>
            <a:bodyPr wrap="none">
              <a:spAutoFit/>
            </a:bodyPr>
            <a:lstStyle/>
            <a:p>
              <a:pPr algn="l"/>
              <a:r>
                <a:rPr lang="en-US" altLang="ko-KR" sz="2000" i="0" baseline="0" dirty="0" smtClean="0">
                  <a:solidFill>
                    <a:schemeClr val="bg1"/>
                  </a:solidFill>
                  <a:latin typeface="Arial Black" pitchFamily="34" charset="0"/>
                </a:rPr>
                <a:t>Height</a:t>
              </a:r>
            </a:p>
            <a:p>
              <a:pPr algn="l"/>
              <a:r>
                <a:rPr lang="en-US" altLang="ko-KR" sz="2000" dirty="0" smtClean="0">
                  <a:solidFill>
                    <a:schemeClr val="bg1"/>
                  </a:solidFill>
                  <a:latin typeface="Arial Black" pitchFamily="34" charset="0"/>
                </a:rPr>
                <a:t>Assignment</a:t>
              </a:r>
              <a:endParaRPr lang="en-US" altLang="ko-KR" sz="2000" i="0" baseline="0" dirty="0">
                <a:solidFill>
                  <a:schemeClr val="bg1"/>
                </a:solidFill>
                <a:latin typeface="Arial Black" pitchFamily="34" charset="0"/>
              </a:endParaRPr>
            </a:p>
          </p:txBody>
        </p:sp>
        <p:sp>
          <p:nvSpPr>
            <p:cNvPr id="37" name="Text Box 494"/>
            <p:cNvSpPr txBox="1">
              <a:spLocks noChangeArrowheads="1"/>
            </p:cNvSpPr>
            <p:nvPr/>
          </p:nvSpPr>
          <p:spPr bwMode="auto">
            <a:xfrm rot="15319044">
              <a:off x="1711" y="2285"/>
              <a:ext cx="1255" cy="371"/>
            </a:xfrm>
            <a:prstGeom prst="rect">
              <a:avLst/>
            </a:prstGeom>
            <a:noFill/>
            <a:ln w="9525">
              <a:noFill/>
              <a:miter lim="800000"/>
              <a:headEnd/>
              <a:tailEnd/>
            </a:ln>
            <a:effectLst/>
          </p:spPr>
          <p:txBody>
            <a:bodyPr wrap="none">
              <a:spAutoFit/>
            </a:bodyPr>
            <a:lstStyle/>
            <a:p>
              <a:pPr algn="l"/>
              <a:r>
                <a:rPr lang="en-US" altLang="ko-KR" sz="2400" i="0" baseline="0" dirty="0" smtClean="0">
                  <a:solidFill>
                    <a:schemeClr val="bg1"/>
                  </a:solidFill>
                  <a:latin typeface="Arial Black" pitchFamily="34" charset="0"/>
                </a:rPr>
                <a:t>Tracking</a:t>
              </a:r>
              <a:endParaRPr lang="en-US" altLang="ko-KR" sz="2400" i="0" baseline="0" dirty="0">
                <a:solidFill>
                  <a:schemeClr val="bg1"/>
                </a:solidFill>
                <a:latin typeface="Arial Black" pitchFamily="34" charset="0"/>
              </a:endParaRPr>
            </a:p>
          </p:txBody>
        </p:sp>
        <p:sp>
          <p:nvSpPr>
            <p:cNvPr id="38" name="Text Box 495"/>
            <p:cNvSpPr txBox="1">
              <a:spLocks noChangeArrowheads="1"/>
            </p:cNvSpPr>
            <p:nvPr/>
          </p:nvSpPr>
          <p:spPr bwMode="auto">
            <a:xfrm rot="15319044">
              <a:off x="3720" y="1835"/>
              <a:ext cx="1123" cy="297"/>
            </a:xfrm>
            <a:prstGeom prst="rect">
              <a:avLst/>
            </a:prstGeom>
            <a:noFill/>
            <a:ln w="9525">
              <a:noFill/>
              <a:miter lim="800000"/>
              <a:headEnd/>
              <a:tailEnd/>
            </a:ln>
            <a:effectLst/>
          </p:spPr>
          <p:txBody>
            <a:bodyPr wrap="none">
              <a:spAutoFit/>
            </a:bodyPr>
            <a:lstStyle/>
            <a:p>
              <a:pPr algn="l"/>
              <a:r>
                <a:rPr lang="en-US" altLang="ko-KR" i="0" baseline="0" dirty="0" smtClean="0">
                  <a:solidFill>
                    <a:schemeClr val="bg1"/>
                  </a:solidFill>
                  <a:latin typeface="Arial Black" pitchFamily="34" charset="0"/>
                </a:rPr>
                <a:t>QI,</a:t>
              </a:r>
              <a:r>
                <a:rPr lang="en-US" altLang="ko-KR" i="0" dirty="0" smtClean="0">
                  <a:solidFill>
                    <a:schemeClr val="bg1"/>
                  </a:solidFill>
                  <a:latin typeface="Arial Black" pitchFamily="34" charset="0"/>
                </a:rPr>
                <a:t> QC, EE</a:t>
              </a:r>
              <a:endParaRPr lang="en-US" altLang="ko-KR" i="0" baseline="0" dirty="0">
                <a:solidFill>
                  <a:schemeClr val="bg1"/>
                </a:solidFill>
                <a:latin typeface="Arial Black" pitchFamily="34" charset="0"/>
              </a:endParaRPr>
            </a:p>
          </p:txBody>
        </p:sp>
        <p:sp>
          <p:nvSpPr>
            <p:cNvPr id="39" name="Text Box 496"/>
            <p:cNvSpPr txBox="1">
              <a:spLocks noChangeArrowheads="1"/>
            </p:cNvSpPr>
            <p:nvPr/>
          </p:nvSpPr>
          <p:spPr bwMode="auto">
            <a:xfrm rot="20700000">
              <a:off x="3161" y="2757"/>
              <a:ext cx="1492" cy="279"/>
            </a:xfrm>
            <a:prstGeom prst="rect">
              <a:avLst/>
            </a:prstGeom>
            <a:noFill/>
            <a:ln w="9525">
              <a:noFill/>
              <a:miter lim="800000"/>
              <a:headEnd/>
              <a:tailEnd/>
            </a:ln>
            <a:effectLst/>
          </p:spPr>
          <p:txBody>
            <a:bodyPr wrap="none">
              <a:spAutoFit/>
            </a:bodyPr>
            <a:lstStyle/>
            <a:p>
              <a:r>
                <a:rPr lang="en-US" altLang="ko-KR" i="0" baseline="0" dirty="0" smtClean="0">
                  <a:solidFill>
                    <a:srgbClr val="FFC000"/>
                  </a:solidFill>
                  <a:latin typeface="Arial Black" pitchFamily="34" charset="0"/>
                </a:rPr>
                <a:t>AMV Process</a:t>
              </a:r>
              <a:endParaRPr lang="en-US" altLang="ko-KR" sz="1200" i="0" baseline="0" dirty="0">
                <a:solidFill>
                  <a:srgbClr val="FFC000"/>
                </a:solidFill>
                <a:latin typeface="Arial" charset="0"/>
              </a:endParaRPr>
            </a:p>
          </p:txBody>
        </p:sp>
      </p:grpSp>
      <p:cxnSp>
        <p:nvCxnSpPr>
          <p:cNvPr id="48" name="직선 연결선 47"/>
          <p:cNvCxnSpPr/>
          <p:nvPr/>
        </p:nvCxnSpPr>
        <p:spPr>
          <a:xfrm rot="5400000" flipH="1" flipV="1">
            <a:off x="2536811" y="1671340"/>
            <a:ext cx="642942" cy="1588"/>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2962264" y="1207787"/>
            <a:ext cx="2428892" cy="923330"/>
          </a:xfrm>
          <a:prstGeom prst="rect">
            <a:avLst/>
          </a:prstGeom>
          <a:noFill/>
        </p:spPr>
        <p:txBody>
          <a:bodyPr wrap="square" rtlCol="0">
            <a:spAutoFit/>
          </a:bodyPr>
          <a:lstStyle/>
          <a:p>
            <a:r>
              <a:rPr lang="en-US" altLang="ko-KR" b="1" dirty="0" smtClean="0">
                <a:solidFill>
                  <a:schemeClr val="accent6"/>
                </a:solidFill>
                <a:latin typeface="Microsoft JhengHei" pitchFamily="34" charset="-120"/>
                <a:ea typeface="Microsoft JhengHei" pitchFamily="34" charset="-120"/>
              </a:rPr>
              <a:t>Regular interval</a:t>
            </a:r>
          </a:p>
          <a:p>
            <a:endParaRPr lang="en-US" altLang="ko-KR" b="1" dirty="0" smtClean="0">
              <a:solidFill>
                <a:schemeClr val="accent6"/>
              </a:solidFill>
              <a:latin typeface="Microsoft JhengHei" pitchFamily="34" charset="-120"/>
              <a:ea typeface="Microsoft JhengHei" pitchFamily="34" charset="-120"/>
            </a:endParaRPr>
          </a:p>
          <a:p>
            <a:r>
              <a:rPr lang="en-US" altLang="ko-KR" b="1" dirty="0" smtClean="0">
                <a:solidFill>
                  <a:schemeClr val="accent6"/>
                </a:solidFill>
                <a:latin typeface="Microsoft JhengHei" pitchFamily="34" charset="-120"/>
                <a:ea typeface="Microsoft JhengHei" pitchFamily="34" charset="-120"/>
              </a:rPr>
              <a:t>Optimal selection</a:t>
            </a:r>
            <a:endParaRPr lang="ko-KR" altLang="en-US" b="1" dirty="0">
              <a:solidFill>
                <a:schemeClr val="accent6"/>
              </a:solidFill>
              <a:latin typeface="Microsoft JhengHei" pitchFamily="34" charset="-120"/>
            </a:endParaRPr>
          </a:p>
        </p:txBody>
      </p:sp>
      <p:cxnSp>
        <p:nvCxnSpPr>
          <p:cNvPr id="50" name="직선 연결선 49"/>
          <p:cNvCxnSpPr/>
          <p:nvPr/>
        </p:nvCxnSpPr>
        <p:spPr>
          <a:xfrm rot="5400000" flipH="1" flipV="1">
            <a:off x="2549511" y="4379206"/>
            <a:ext cx="642942" cy="1588"/>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51" name="TextBox 50"/>
          <p:cNvSpPr txBox="1"/>
          <p:nvPr/>
        </p:nvSpPr>
        <p:spPr>
          <a:xfrm>
            <a:off x="2974964" y="3921017"/>
            <a:ext cx="5883316" cy="923330"/>
          </a:xfrm>
          <a:prstGeom prst="rect">
            <a:avLst/>
          </a:prstGeom>
          <a:noFill/>
        </p:spPr>
        <p:txBody>
          <a:bodyPr wrap="square" rtlCol="0">
            <a:spAutoFit/>
          </a:bodyPr>
          <a:lstStyle/>
          <a:p>
            <a:r>
              <a:rPr lang="en-US" altLang="ko-KR" b="1" dirty="0" smtClean="0">
                <a:solidFill>
                  <a:schemeClr val="accent6"/>
                </a:solidFill>
                <a:latin typeface="Microsoft JhengHei" pitchFamily="34" charset="-120"/>
                <a:ea typeface="Microsoft JhengHei" pitchFamily="34" charset="-120"/>
              </a:rPr>
              <a:t>CCC + Gaussian model </a:t>
            </a:r>
            <a:r>
              <a:rPr lang="en-US" altLang="ko-KR" b="1" dirty="0" smtClean="0">
                <a:latin typeface="Microsoft JhengHei" pitchFamily="34" charset="-120"/>
                <a:ea typeface="Microsoft JhengHei" pitchFamily="34" charset="-120"/>
              </a:rPr>
              <a:t>(low level)</a:t>
            </a:r>
          </a:p>
          <a:p>
            <a:endParaRPr lang="en-US" altLang="ko-KR" b="1" dirty="0" smtClean="0">
              <a:solidFill>
                <a:schemeClr val="accent6"/>
              </a:solidFill>
              <a:latin typeface="Microsoft JhengHei" pitchFamily="34" charset="-120"/>
              <a:ea typeface="Microsoft JhengHei" pitchFamily="34" charset="-120"/>
            </a:endParaRPr>
          </a:p>
          <a:p>
            <a:r>
              <a:rPr lang="en-US" altLang="ko-KR" b="1" dirty="0" smtClean="0">
                <a:solidFill>
                  <a:schemeClr val="accent6"/>
                </a:solidFill>
                <a:latin typeface="Microsoft JhengHei" pitchFamily="34" charset="-120"/>
                <a:ea typeface="Microsoft JhengHei" pitchFamily="34" charset="-120"/>
              </a:rPr>
              <a:t>Gaussian model + Coldest cluster </a:t>
            </a:r>
            <a:r>
              <a:rPr lang="en-US" altLang="ko-KR" b="1" dirty="0" smtClean="0">
                <a:latin typeface="Microsoft JhengHei" pitchFamily="34" charset="-120"/>
                <a:ea typeface="Microsoft JhengHei" pitchFamily="34" charset="-120"/>
              </a:rPr>
              <a:t>(high level)</a:t>
            </a:r>
            <a:endParaRPr lang="ko-KR" altLang="en-US" b="1" dirty="0">
              <a:latin typeface="Microsoft JhengHei" pitchFamily="34" charset="-120"/>
            </a:endParaRPr>
          </a:p>
        </p:txBody>
      </p:sp>
      <p:sp>
        <p:nvSpPr>
          <p:cNvPr id="52" name="모서리가 둥근 직사각형 8"/>
          <p:cNvSpPr/>
          <p:nvPr/>
        </p:nvSpPr>
        <p:spPr>
          <a:xfrm>
            <a:off x="2428860" y="2260307"/>
            <a:ext cx="6500858" cy="1376372"/>
          </a:xfrm>
          <a:prstGeom prst="roundRect">
            <a:avLst/>
          </a:prstGeom>
          <a:solidFill>
            <a:schemeClr val="accent6">
              <a:lumMod val="20000"/>
              <a:lumOff val="80000"/>
              <a:alpha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dirty="0">
              <a:latin typeface="맑은 고딕" pitchFamily="50" charset="-127"/>
              <a:ea typeface="맑은 고딕" pitchFamily="50" charset="-127"/>
            </a:endParaRPr>
          </a:p>
        </p:txBody>
      </p:sp>
      <p:sp>
        <p:nvSpPr>
          <p:cNvPr id="53" name="TextBox 16"/>
          <p:cNvSpPr txBox="1">
            <a:spLocks noChangeArrowheads="1"/>
          </p:cNvSpPr>
          <p:nvPr/>
        </p:nvSpPr>
        <p:spPr bwMode="auto">
          <a:xfrm>
            <a:off x="2555776" y="2406462"/>
            <a:ext cx="6373942" cy="923330"/>
          </a:xfrm>
          <a:prstGeom prst="rect">
            <a:avLst/>
          </a:prstGeom>
          <a:noFill/>
          <a:ln w="9525">
            <a:noFill/>
            <a:miter lim="800000"/>
            <a:headEnd/>
            <a:tailEnd/>
          </a:ln>
        </p:spPr>
        <p:txBody>
          <a:bodyPr wrap="square">
            <a:spAutoFit/>
          </a:bodyPr>
          <a:lstStyle/>
          <a:p>
            <a:r>
              <a:rPr lang="en-US" altLang="ko-KR" b="1" i="0" baseline="0" dirty="0" smtClean="0">
                <a:solidFill>
                  <a:srgbClr val="FF0000"/>
                </a:solidFill>
                <a:latin typeface="맑은 고딕" pitchFamily="50" charset="-127"/>
                <a:ea typeface="맑은 고딕" pitchFamily="50" charset="-127"/>
              </a:rPr>
              <a:t>AMV:</a:t>
            </a:r>
            <a:r>
              <a:rPr lang="en-US" altLang="ko-KR" b="1" i="0" dirty="0" smtClean="0">
                <a:solidFill>
                  <a:srgbClr val="FF0000"/>
                </a:solidFill>
                <a:latin typeface="맑은 고딕" pitchFamily="50" charset="-127"/>
                <a:ea typeface="맑은 고딕" pitchFamily="50" charset="-127"/>
              </a:rPr>
              <a:t> </a:t>
            </a:r>
            <a:r>
              <a:rPr lang="en-US" altLang="ko-KR" dirty="0" smtClean="0"/>
              <a:t>vector </a:t>
            </a:r>
            <a:r>
              <a:rPr lang="en-US" altLang="ko-KR" dirty="0" smtClean="0"/>
              <a:t>describing the displacement of clouds or water </a:t>
            </a:r>
            <a:r>
              <a:rPr lang="en-US" altLang="ko-KR" dirty="0" smtClean="0"/>
              <a:t>vapor </a:t>
            </a:r>
            <a:r>
              <a:rPr lang="en-US" altLang="ko-KR" dirty="0" smtClean="0"/>
              <a:t>features over three consecutive images, together with a vector height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9"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기본\Desktop\사례선정\201407071200\case3\T16\anigif.gif"/>
          <p:cNvPicPr>
            <a:picLocks noChangeAspect="1" noChangeArrowheads="1" noCrop="1"/>
          </p:cNvPicPr>
          <p:nvPr/>
        </p:nvPicPr>
        <p:blipFill>
          <a:blip r:embed="rId2" cstate="print"/>
          <a:srcRect/>
          <a:stretch>
            <a:fillRect/>
          </a:stretch>
        </p:blipFill>
        <p:spPr bwMode="auto">
          <a:xfrm>
            <a:off x="179512" y="1268760"/>
            <a:ext cx="6120680" cy="5164362"/>
          </a:xfrm>
          <a:prstGeom prst="rect">
            <a:avLst/>
          </a:prstGeom>
          <a:noFill/>
        </p:spPr>
      </p:pic>
      <p:sp>
        <p:nvSpPr>
          <p:cNvPr id="3" name="TextBox 2"/>
          <p:cNvSpPr txBox="1"/>
          <p:nvPr/>
        </p:nvSpPr>
        <p:spPr>
          <a:xfrm>
            <a:off x="467544" y="764704"/>
            <a:ext cx="5832648" cy="461665"/>
          </a:xfrm>
          <a:prstGeom prst="rect">
            <a:avLst/>
          </a:prstGeom>
          <a:noFill/>
        </p:spPr>
        <p:txBody>
          <a:bodyPr wrap="square" rtlCol="0">
            <a:spAutoFit/>
          </a:bodyPr>
          <a:lstStyle/>
          <a:p>
            <a:r>
              <a:rPr lang="en-US" altLang="ko-KR" sz="2400" b="1" dirty="0" smtClean="0">
                <a:solidFill>
                  <a:srgbClr val="FFC000"/>
                </a:solidFill>
              </a:rPr>
              <a:t>AMV using COMS data</a:t>
            </a:r>
            <a:endParaRPr lang="ko-KR" altLang="en-US" sz="2400" b="1" dirty="0">
              <a:solidFill>
                <a:srgbClr val="FFC000"/>
              </a:solidFill>
            </a:endParaRPr>
          </a:p>
        </p:txBody>
      </p:sp>
      <p:sp>
        <p:nvSpPr>
          <p:cNvPr id="4" name="TextBox 3"/>
          <p:cNvSpPr txBox="1"/>
          <p:nvPr/>
        </p:nvSpPr>
        <p:spPr>
          <a:xfrm>
            <a:off x="6372200" y="1772816"/>
            <a:ext cx="2771800" cy="3046988"/>
          </a:xfrm>
          <a:prstGeom prst="rect">
            <a:avLst/>
          </a:prstGeom>
          <a:noFill/>
        </p:spPr>
        <p:txBody>
          <a:bodyPr wrap="square" rtlCol="0">
            <a:spAutoFit/>
          </a:bodyPr>
          <a:lstStyle/>
          <a:p>
            <a:pPr>
              <a:lnSpc>
                <a:spcPct val="150000"/>
              </a:lnSpc>
            </a:pPr>
            <a:r>
              <a:rPr lang="en-US" altLang="ko-KR" sz="2000" dirty="0" smtClean="0">
                <a:solidFill>
                  <a:srgbClr val="FFFFFF"/>
                </a:solidFill>
              </a:rPr>
              <a:t>Usage</a:t>
            </a:r>
          </a:p>
          <a:p>
            <a:pPr>
              <a:lnSpc>
                <a:spcPct val="150000"/>
              </a:lnSpc>
            </a:pPr>
            <a:endParaRPr lang="en-US" altLang="ko-KR" dirty="0" smtClean="0">
              <a:solidFill>
                <a:srgbClr val="FFFFFF"/>
              </a:solidFill>
            </a:endParaRPr>
          </a:p>
          <a:p>
            <a:pPr marL="180975" indent="-180975">
              <a:lnSpc>
                <a:spcPct val="150000"/>
              </a:lnSpc>
              <a:buFont typeface="Wingdings" pitchFamily="2" charset="2"/>
              <a:buChar char="§"/>
            </a:pPr>
            <a:r>
              <a:rPr lang="en-US" altLang="ko-KR" dirty="0" smtClean="0">
                <a:solidFill>
                  <a:srgbClr val="FFFFFF"/>
                </a:solidFill>
              </a:rPr>
              <a:t>Input data of NWP model</a:t>
            </a:r>
          </a:p>
          <a:p>
            <a:pPr marL="180975" indent="-180975">
              <a:lnSpc>
                <a:spcPct val="150000"/>
              </a:lnSpc>
              <a:buFont typeface="Wingdings" pitchFamily="2" charset="2"/>
              <a:buChar char="§"/>
            </a:pPr>
            <a:r>
              <a:rPr lang="en-US" altLang="ko-KR" dirty="0" smtClean="0">
                <a:solidFill>
                  <a:srgbClr val="FFFFFF"/>
                </a:solidFill>
              </a:rPr>
              <a:t>M</a:t>
            </a:r>
            <a:r>
              <a:rPr lang="en-US" altLang="ko-KR" dirty="0" smtClean="0">
                <a:solidFill>
                  <a:srgbClr val="FFFFFF"/>
                </a:solidFill>
              </a:rPr>
              <a:t>onitoring of convective system movement </a:t>
            </a:r>
            <a:endParaRPr lang="ko-KR" altLang="en-US"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a:off x="181736" y="360040"/>
            <a:ext cx="8782752" cy="620688"/>
          </a:xfrm>
          <a:prstGeom prst="rect">
            <a:avLst/>
          </a:prstGeom>
          <a:noFill/>
          <a:ln w="12700">
            <a:noFill/>
            <a:miter lim="800000"/>
            <a:headEnd/>
            <a:tailEnd/>
          </a:ln>
        </p:spPr>
        <p:txBody>
          <a:bodyPr lIns="0" tIns="0" rIns="0" bIns="0" anchor="ctr"/>
          <a:lstStyle/>
          <a:p>
            <a:pPr latinLnBrk="0"/>
            <a:r>
              <a:rPr kumimoji="0" lang="en-US" altLang="ko-KR" sz="2400" b="1" spc="-10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Integrated Analysis &amp; Application Facilities</a:t>
            </a:r>
            <a:endParaRPr kumimoji="0" lang="en-US" altLang="ko-KR" sz="2400" b="1" spc="-10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5"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27</a:t>
            </a:fld>
            <a:endParaRPr lang="en-US" altLang="ko-KR" sz="1000" b="1" dirty="0">
              <a:ln w="11430"/>
              <a:solidFill>
                <a:schemeClr val="bg1"/>
              </a:solidFill>
              <a:ea typeface="AuctionGothic Medium" pitchFamily="2" charset="-127"/>
              <a:cs typeface="Arial" pitchFamily="34" charset="0"/>
            </a:endParaRPr>
          </a:p>
        </p:txBody>
      </p:sp>
      <p:sp>
        <p:nvSpPr>
          <p:cNvPr id="6" name="TextBox 5"/>
          <p:cNvSpPr txBox="1"/>
          <p:nvPr/>
        </p:nvSpPr>
        <p:spPr>
          <a:xfrm>
            <a:off x="755576" y="1484784"/>
            <a:ext cx="7992888" cy="3785652"/>
          </a:xfrm>
          <a:prstGeom prst="rect">
            <a:avLst/>
          </a:prstGeom>
          <a:noFill/>
        </p:spPr>
        <p:txBody>
          <a:bodyPr wrap="square" rtlCol="0">
            <a:spAutoFit/>
          </a:bodyPr>
          <a:lstStyle/>
          <a:p>
            <a:pPr>
              <a:lnSpc>
                <a:spcPct val="150000"/>
              </a:lnSpc>
              <a:buFont typeface="Wingdings" pitchFamily="2" charset="2"/>
              <a:buChar char="v"/>
            </a:pPr>
            <a:r>
              <a:rPr lang="en-US" altLang="ko-KR" sz="2000" dirty="0" smtClean="0">
                <a:solidFill>
                  <a:srgbClr val="FFFFFF"/>
                </a:solidFill>
              </a:rPr>
              <a:t> Based on GK-2A 52 meteorological products and auxiliary data</a:t>
            </a:r>
          </a:p>
          <a:p>
            <a:pPr>
              <a:lnSpc>
                <a:spcPct val="150000"/>
              </a:lnSpc>
              <a:buFont typeface="Wingdings" pitchFamily="2" charset="2"/>
              <a:buChar char="v"/>
            </a:pPr>
            <a:endParaRPr lang="en-US" altLang="ko-KR" sz="2000" dirty="0" smtClean="0">
              <a:solidFill>
                <a:srgbClr val="FFFFFF"/>
              </a:solidFill>
            </a:endParaRPr>
          </a:p>
          <a:p>
            <a:pPr>
              <a:lnSpc>
                <a:spcPct val="150000"/>
              </a:lnSpc>
              <a:buFont typeface="Wingdings" pitchFamily="2" charset="2"/>
              <a:buChar char="v"/>
            </a:pPr>
            <a:r>
              <a:rPr lang="en-US" altLang="ko-KR" sz="2000" dirty="0" smtClean="0">
                <a:solidFill>
                  <a:srgbClr val="FFFFFF"/>
                </a:solidFill>
              </a:rPr>
              <a:t> M</a:t>
            </a:r>
            <a:r>
              <a:rPr lang="en-US" altLang="ko-KR" sz="2000" dirty="0" smtClean="0">
                <a:solidFill>
                  <a:srgbClr val="FFFFFF"/>
                </a:solidFill>
              </a:rPr>
              <a:t>ain applications are as follows:</a:t>
            </a:r>
          </a:p>
          <a:p>
            <a:pPr>
              <a:lnSpc>
                <a:spcPct val="150000"/>
              </a:lnSpc>
              <a:buFont typeface="Wingdings" pitchFamily="2" charset="2"/>
              <a:buChar char="v"/>
            </a:pPr>
            <a:endParaRPr lang="en-US" altLang="ko-KR" sz="2000" dirty="0" smtClean="0">
              <a:solidFill>
                <a:srgbClr val="FFFFFF"/>
              </a:solidFill>
            </a:endParaRPr>
          </a:p>
          <a:p>
            <a:pPr lvl="1">
              <a:lnSpc>
                <a:spcPct val="150000"/>
              </a:lnSpc>
              <a:buFont typeface="Wingdings" pitchFamily="2" charset="2"/>
              <a:buChar char="§"/>
            </a:pPr>
            <a:r>
              <a:rPr lang="en-US" altLang="ko-KR" sz="2000" dirty="0" smtClean="0">
                <a:solidFill>
                  <a:srgbClr val="FFFFFF"/>
                </a:solidFill>
              </a:rPr>
              <a:t> </a:t>
            </a:r>
            <a:r>
              <a:rPr lang="en-US" altLang="ko-KR" sz="2000" dirty="0" err="1" smtClean="0">
                <a:solidFill>
                  <a:srgbClr val="FFFFFF"/>
                </a:solidFill>
              </a:rPr>
              <a:t>Nowcasting</a:t>
            </a:r>
            <a:endParaRPr lang="en-US" altLang="ko-KR" sz="2000" dirty="0" smtClean="0">
              <a:solidFill>
                <a:srgbClr val="FFFFFF"/>
              </a:solidFill>
            </a:endParaRPr>
          </a:p>
          <a:p>
            <a:pPr lvl="1">
              <a:lnSpc>
                <a:spcPct val="150000"/>
              </a:lnSpc>
              <a:buFont typeface="Wingdings" pitchFamily="2" charset="2"/>
              <a:buChar char="§"/>
            </a:pPr>
            <a:r>
              <a:rPr lang="en-US" altLang="ko-KR" sz="2000" dirty="0" smtClean="0">
                <a:solidFill>
                  <a:srgbClr val="FFFFFF"/>
                </a:solidFill>
              </a:rPr>
              <a:t> </a:t>
            </a:r>
            <a:r>
              <a:rPr lang="en-US" altLang="ko-KR" sz="2000" dirty="0" smtClean="0">
                <a:solidFill>
                  <a:srgbClr val="FFFFFF"/>
                </a:solidFill>
              </a:rPr>
              <a:t>Typhoon and Marine meteorology</a:t>
            </a:r>
          </a:p>
          <a:p>
            <a:pPr lvl="1">
              <a:lnSpc>
                <a:spcPct val="150000"/>
              </a:lnSpc>
              <a:buFont typeface="Wingdings" pitchFamily="2" charset="2"/>
              <a:buChar char="§"/>
            </a:pPr>
            <a:r>
              <a:rPr lang="en-US" altLang="ko-KR" sz="2000" dirty="0" smtClean="0">
                <a:solidFill>
                  <a:srgbClr val="FFFFFF"/>
                </a:solidFill>
              </a:rPr>
              <a:t> </a:t>
            </a:r>
            <a:r>
              <a:rPr lang="en-US" altLang="ko-KR" sz="2000" dirty="0" smtClean="0">
                <a:solidFill>
                  <a:srgbClr val="FFFFFF"/>
                </a:solidFill>
              </a:rPr>
              <a:t>Numerical weather prediction</a:t>
            </a:r>
          </a:p>
          <a:p>
            <a:pPr lvl="1">
              <a:lnSpc>
                <a:spcPct val="150000"/>
              </a:lnSpc>
              <a:buFont typeface="Wingdings" pitchFamily="2" charset="2"/>
              <a:buChar char="§"/>
            </a:pPr>
            <a:r>
              <a:rPr lang="en-US" altLang="ko-KR" sz="2000" dirty="0" smtClean="0">
                <a:solidFill>
                  <a:srgbClr val="FFFFFF"/>
                </a:solidFill>
              </a:rPr>
              <a:t> </a:t>
            </a:r>
            <a:r>
              <a:rPr lang="en-US" altLang="ko-KR" sz="2000" dirty="0" smtClean="0">
                <a:solidFill>
                  <a:srgbClr val="FFFFFF"/>
                </a:solidFill>
              </a:rPr>
              <a:t>Environment and Hydrology </a:t>
            </a:r>
            <a:endParaRPr lang="ko-KR" altLang="en-US" sz="2000" dirty="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72" name="내용 개체 틀 14"/>
          <p:cNvSpPr txBox="1">
            <a:spLocks/>
          </p:cNvSpPr>
          <p:nvPr/>
        </p:nvSpPr>
        <p:spPr bwMode="auto">
          <a:xfrm>
            <a:off x="141704" y="4297300"/>
            <a:ext cx="4286280" cy="7158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5750" lvl="0" indent="-285750" eaLnBrk="0" fontAlgn="base" hangingPunct="0">
              <a:spcBef>
                <a:spcPct val="20000"/>
              </a:spcBef>
              <a:spcAft>
                <a:spcPct val="0"/>
              </a:spcAft>
              <a:buClr>
                <a:schemeClr val="bg1"/>
              </a:buClr>
              <a:buFont typeface="Wingdings" pitchFamily="2" charset="2"/>
              <a:buChar char="u"/>
            </a:pPr>
            <a:r>
              <a:rPr kumimoji="0" lang="en-US" altLang="ko-KR" sz="1600" b="1"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Support for integrated forecast analysis  by using various application technique</a:t>
            </a:r>
            <a:endParaRPr kumimoji="0" lang="ko-KR" altLang="en-US" sz="1600" b="1" i="0" u="none" strike="noStrike" kern="1200" cap="none" spc="0" normalizeH="0" noProof="0" dirty="0">
              <a:ln>
                <a:noFill/>
              </a:ln>
              <a:solidFill>
                <a:schemeClr val="bg1"/>
              </a:solidFill>
              <a:effectLst/>
              <a:uLnTx/>
              <a:uFillTx/>
              <a:latin typeface="Arial Unicode MS" pitchFamily="50" charset="-127"/>
              <a:ea typeface="Arial Unicode MS" pitchFamily="50" charset="-127"/>
            </a:endParaRPr>
          </a:p>
        </p:txBody>
      </p:sp>
      <p:grpSp>
        <p:nvGrpSpPr>
          <p:cNvPr id="2" name="그룹 14"/>
          <p:cNvGrpSpPr/>
          <p:nvPr/>
        </p:nvGrpSpPr>
        <p:grpSpPr>
          <a:xfrm>
            <a:off x="4572570" y="1747414"/>
            <a:ext cx="2105345" cy="2060532"/>
            <a:chOff x="179512" y="2204864"/>
            <a:chExt cx="2187184" cy="2736304"/>
          </a:xfrm>
        </p:grpSpPr>
        <p:pic>
          <p:nvPicPr>
            <p:cNvPr id="75" name="그림 1"/>
            <p:cNvPicPr>
              <a:picLocks noChangeAspect="1"/>
            </p:cNvPicPr>
            <p:nvPr/>
          </p:nvPicPr>
          <p:blipFill rotWithShape="1">
            <a:blip r:embed="rId3" cstate="print">
              <a:extLst>
                <a:ext uri="{28A0092B-C50C-407E-A947-70E740481C1C}">
                  <a14:useLocalDpi xmlns="" xmlns:a14="http://schemas.microsoft.com/office/drawing/2010/main" val="0"/>
                </a:ext>
              </a:extLst>
            </a:blip>
            <a:srcRect l="30668" t="11723" r="36717" b="41849"/>
            <a:stretch/>
          </p:blipFill>
          <p:spPr>
            <a:xfrm>
              <a:off x="179512" y="2204864"/>
              <a:ext cx="2187184" cy="2736304"/>
            </a:xfrm>
            <a:prstGeom prst="rect">
              <a:avLst/>
            </a:prstGeom>
          </p:spPr>
        </p:pic>
        <p:sp>
          <p:nvSpPr>
            <p:cNvPr id="76" name="직사각형 3"/>
            <p:cNvSpPr/>
            <p:nvPr/>
          </p:nvSpPr>
          <p:spPr>
            <a:xfrm>
              <a:off x="764907" y="2666482"/>
              <a:ext cx="1008112" cy="122413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atin typeface="Arial Unicode MS" pitchFamily="50" charset="-127"/>
                <a:ea typeface="Arial Unicode MS" pitchFamily="50" charset="-127"/>
              </a:endParaRPr>
            </a:p>
          </p:txBody>
        </p:sp>
      </p:grpSp>
      <p:grpSp>
        <p:nvGrpSpPr>
          <p:cNvPr id="3" name="그룹 13"/>
          <p:cNvGrpSpPr/>
          <p:nvPr/>
        </p:nvGrpSpPr>
        <p:grpSpPr>
          <a:xfrm>
            <a:off x="6779011" y="1746725"/>
            <a:ext cx="1941827" cy="2060532"/>
            <a:chOff x="6083083" y="548680"/>
            <a:chExt cx="2017309" cy="2736304"/>
          </a:xfrm>
        </p:grpSpPr>
        <p:pic>
          <p:nvPicPr>
            <p:cNvPr id="78" name="그림 2"/>
            <p:cNvPicPr>
              <a:picLocks noChangeAspect="1"/>
            </p:cNvPicPr>
            <p:nvPr/>
          </p:nvPicPr>
          <p:blipFill rotWithShape="1">
            <a:blip r:embed="rId4" cstate="print">
              <a:extLst>
                <a:ext uri="{28A0092B-C50C-407E-A947-70E740481C1C}">
                  <a14:useLocalDpi xmlns="" xmlns:a14="http://schemas.microsoft.com/office/drawing/2010/main" val="0"/>
                </a:ext>
              </a:extLst>
            </a:blip>
            <a:srcRect l="28256" t="7352" r="27446" b="33648"/>
            <a:stretch/>
          </p:blipFill>
          <p:spPr>
            <a:xfrm>
              <a:off x="6083083" y="548680"/>
              <a:ext cx="2017309" cy="2736304"/>
            </a:xfrm>
            <a:prstGeom prst="rect">
              <a:avLst/>
            </a:prstGeom>
          </p:spPr>
        </p:pic>
        <p:sp>
          <p:nvSpPr>
            <p:cNvPr id="79" name="직사각형 78"/>
            <p:cNvSpPr/>
            <p:nvPr/>
          </p:nvSpPr>
          <p:spPr>
            <a:xfrm>
              <a:off x="6513576" y="980728"/>
              <a:ext cx="1008112" cy="122413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atin typeface="Arial Unicode MS" pitchFamily="50" charset="-127"/>
                <a:ea typeface="Arial Unicode MS" pitchFamily="50" charset="-127"/>
              </a:endParaRPr>
            </a:p>
          </p:txBody>
        </p:sp>
      </p:grpSp>
      <p:pic>
        <p:nvPicPr>
          <p:cNvPr id="80" name="Picture 128" descr="1"/>
          <p:cNvPicPr>
            <a:picLocks noChangeAspect="1" noChangeArrowheads="1"/>
          </p:cNvPicPr>
          <p:nvPr/>
        </p:nvPicPr>
        <p:blipFill>
          <a:blip r:embed="rId5" cstate="print">
            <a:lum bright="6000"/>
          </a:blip>
          <a:srcRect/>
          <a:stretch>
            <a:fillRect/>
          </a:stretch>
        </p:blipFill>
        <p:spPr bwMode="auto">
          <a:xfrm rot="5400000">
            <a:off x="5869647" y="2187496"/>
            <a:ext cx="1573054" cy="986055"/>
          </a:xfrm>
          <a:prstGeom prst="rect">
            <a:avLst/>
          </a:prstGeom>
          <a:noFill/>
          <a:ln w="9525">
            <a:noFill/>
            <a:miter lim="800000"/>
            <a:headEnd/>
            <a:tailEnd/>
          </a:ln>
        </p:spPr>
      </p:pic>
      <p:sp>
        <p:nvSpPr>
          <p:cNvPr id="81" name="TextBox 80"/>
          <p:cNvSpPr txBox="1"/>
          <p:nvPr/>
        </p:nvSpPr>
        <p:spPr>
          <a:xfrm>
            <a:off x="4577434" y="3461237"/>
            <a:ext cx="928694" cy="338554"/>
          </a:xfrm>
          <a:prstGeom prst="rect">
            <a:avLst/>
          </a:prstGeom>
          <a:noFill/>
        </p:spPr>
        <p:txBody>
          <a:bodyPr wrap="square" rtlCol="0">
            <a:spAutoFit/>
          </a:bodyPr>
          <a:lstStyle/>
          <a:p>
            <a:pPr algn="ctr"/>
            <a:r>
              <a:rPr lang="en-US" altLang="ko-KR" sz="1600" b="1" dirty="0" smtClean="0">
                <a:solidFill>
                  <a:srgbClr val="FFFF00"/>
                </a:solidFill>
                <a:latin typeface="Arial Unicode MS" pitchFamily="50" charset="-127"/>
                <a:ea typeface="Arial Unicode MS" pitchFamily="50" charset="-127"/>
              </a:rPr>
              <a:t>COMS</a:t>
            </a:r>
            <a:endParaRPr lang="ko-KR" altLang="en-US" sz="1600" b="1" dirty="0">
              <a:solidFill>
                <a:srgbClr val="FFFF00"/>
              </a:solidFill>
              <a:latin typeface="Arial Unicode MS" pitchFamily="50" charset="-127"/>
              <a:ea typeface="Arial Unicode MS" pitchFamily="50" charset="-127"/>
            </a:endParaRPr>
          </a:p>
        </p:txBody>
      </p:sp>
      <p:sp>
        <p:nvSpPr>
          <p:cNvPr id="82" name="TextBox 81"/>
          <p:cNvSpPr txBox="1"/>
          <p:nvPr/>
        </p:nvSpPr>
        <p:spPr>
          <a:xfrm>
            <a:off x="6644139" y="3468703"/>
            <a:ext cx="2143140" cy="338554"/>
          </a:xfrm>
          <a:prstGeom prst="rect">
            <a:avLst/>
          </a:prstGeom>
          <a:noFill/>
        </p:spPr>
        <p:txBody>
          <a:bodyPr wrap="square" rtlCol="0">
            <a:spAutoFit/>
          </a:bodyPr>
          <a:lstStyle/>
          <a:p>
            <a:pPr algn="ctr"/>
            <a:r>
              <a:rPr lang="en-US" altLang="ko-KR" sz="1600" b="1" dirty="0" smtClean="0">
                <a:solidFill>
                  <a:srgbClr val="FFFF00"/>
                </a:solidFill>
                <a:latin typeface="Arial Unicode MS" pitchFamily="50" charset="-127"/>
                <a:ea typeface="Arial Unicode MS" pitchFamily="50" charset="-127"/>
              </a:rPr>
              <a:t>GEO-KOMPSAT-2A</a:t>
            </a:r>
            <a:endParaRPr lang="ko-KR" altLang="en-US" sz="1600" b="1" dirty="0">
              <a:solidFill>
                <a:srgbClr val="FFFF00"/>
              </a:solidFill>
              <a:latin typeface="Arial Unicode MS" pitchFamily="50" charset="-127"/>
              <a:ea typeface="Arial Unicode MS" pitchFamily="50" charset="-127"/>
            </a:endParaRPr>
          </a:p>
        </p:txBody>
      </p:sp>
      <p:sp>
        <p:nvSpPr>
          <p:cNvPr id="83" name="TextBox 82"/>
          <p:cNvSpPr txBox="1"/>
          <p:nvPr/>
        </p:nvSpPr>
        <p:spPr>
          <a:xfrm>
            <a:off x="6243270" y="2442469"/>
            <a:ext cx="921018" cy="400110"/>
          </a:xfrm>
          <a:prstGeom prst="rect">
            <a:avLst/>
          </a:prstGeom>
          <a:noFill/>
        </p:spPr>
        <p:txBody>
          <a:bodyPr wrap="square" rtlCol="0">
            <a:spAutoFit/>
          </a:bodyPr>
          <a:lstStyle/>
          <a:p>
            <a:r>
              <a:rPr lang="en-US" altLang="ko-KR" sz="1000" b="1" dirty="0" smtClean="0">
                <a:latin typeface="Arial Unicode MS" pitchFamily="50" charset="-127"/>
                <a:ea typeface="Arial Unicode MS" pitchFamily="50" charset="-127"/>
              </a:rPr>
              <a:t>Color </a:t>
            </a:r>
          </a:p>
          <a:p>
            <a:r>
              <a:rPr lang="en-US" altLang="ko-KR" sz="1000" b="1" dirty="0" smtClean="0">
                <a:latin typeface="Arial Unicode MS" pitchFamily="50" charset="-127"/>
                <a:ea typeface="Arial Unicode MS" pitchFamily="50" charset="-127"/>
              </a:rPr>
              <a:t>composition</a:t>
            </a:r>
            <a:endParaRPr lang="ko-KR" altLang="en-US" sz="1000" b="1" dirty="0">
              <a:latin typeface="Arial Unicode MS" pitchFamily="50" charset="-127"/>
              <a:ea typeface="Arial Unicode MS" pitchFamily="50" charset="-127"/>
            </a:endParaRPr>
          </a:p>
        </p:txBody>
      </p:sp>
      <p:sp>
        <p:nvSpPr>
          <p:cNvPr id="84" name="내용 개체 틀 14"/>
          <p:cNvSpPr txBox="1">
            <a:spLocks/>
          </p:cNvSpPr>
          <p:nvPr/>
        </p:nvSpPr>
        <p:spPr bwMode="auto">
          <a:xfrm>
            <a:off x="4358256" y="1052736"/>
            <a:ext cx="4606232" cy="7473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68288" lvl="0" indent="-268288" eaLnBrk="0" fontAlgn="base" hangingPunct="0">
              <a:spcBef>
                <a:spcPct val="20000"/>
              </a:spcBef>
              <a:spcAft>
                <a:spcPct val="0"/>
              </a:spcAft>
              <a:buClr>
                <a:schemeClr val="bg1"/>
              </a:buClr>
              <a:buFont typeface="Wingdings" pitchFamily="2" charset="2"/>
              <a:buChar char="u"/>
            </a:pPr>
            <a:r>
              <a:rPr kumimoji="0" lang="en-US" altLang="ko-KR" sz="1600" b="1" i="0" u="none" strike="noStrike" kern="1200" cap="none" spc="0" normalizeH="0" baseline="0" noProof="0" dirty="0" smtClean="0">
                <a:ln>
                  <a:noFill/>
                </a:ln>
                <a:solidFill>
                  <a:schemeClr val="bg1"/>
                </a:solidFill>
                <a:effectLst/>
                <a:uLnTx/>
                <a:uFillTx/>
                <a:latin typeface="Arial Unicode MS" pitchFamily="50" charset="-127"/>
                <a:ea typeface="Arial Unicode MS" pitchFamily="50" charset="-127"/>
              </a:rPr>
              <a:t>Black</a:t>
            </a:r>
            <a:r>
              <a:rPr kumimoji="0" lang="en-US" altLang="ko-KR" sz="1600" b="1"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and White image</a:t>
            </a:r>
            <a:r>
              <a:rPr kumimoji="0" lang="ko-KR" altLang="en-US" sz="1600" b="1" i="0" u="none" strike="noStrike" kern="1200" cap="none" spc="0" normalizeH="0" baseline="0" noProof="0" dirty="0" smtClean="0">
                <a:ln>
                  <a:noFill/>
                </a:ln>
                <a:solidFill>
                  <a:schemeClr val="bg1"/>
                </a:solidFill>
                <a:effectLst/>
                <a:uLnTx/>
                <a:uFillTx/>
                <a:latin typeface="Arial Unicode MS" pitchFamily="50" charset="-127"/>
                <a:ea typeface="Arial Unicode MS" pitchFamily="50" charset="-127"/>
              </a:rPr>
              <a:t> </a:t>
            </a:r>
            <a:r>
              <a:rPr lang="en-US" altLang="ko-KR" sz="1600" b="1" dirty="0" smtClean="0">
                <a:solidFill>
                  <a:schemeClr val="bg1"/>
                </a:solidFill>
                <a:latin typeface="Arial Unicode MS" pitchFamily="50" charset="-127"/>
                <a:ea typeface="Arial Unicode MS" pitchFamily="50" charset="-127"/>
                <a:sym typeface="Wingdings" pitchFamily="2" charset="2"/>
              </a:rPr>
              <a:t></a:t>
            </a:r>
            <a:r>
              <a:rPr kumimoji="0" lang="en-US" altLang="ko-KR" sz="1600" b="1" i="0" u="none" strike="noStrike" kern="1200" cap="none" spc="0" normalizeH="0" baseline="0" noProof="0" dirty="0" smtClean="0">
                <a:ln>
                  <a:noFill/>
                </a:ln>
                <a:solidFill>
                  <a:schemeClr val="bg1"/>
                </a:solidFill>
                <a:effectLst/>
                <a:uLnTx/>
                <a:uFillTx/>
                <a:latin typeface="Arial Unicode MS" pitchFamily="50" charset="-127"/>
                <a:ea typeface="Arial Unicode MS" pitchFamily="50" charset="-127"/>
              </a:rPr>
              <a:t> Detection</a:t>
            </a:r>
            <a:r>
              <a:rPr kumimoji="0" lang="en-US" altLang="ko-KR" sz="1600" b="1"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of yellow dust/fog by using RGB composite image</a:t>
            </a:r>
            <a:endParaRPr kumimoji="0" lang="ko-KR" altLang="en-US" sz="1600" b="1" i="0" u="none" strike="noStrike" kern="1200" cap="none" spc="0" normalizeH="0" baseline="0" noProof="0" dirty="0">
              <a:ln>
                <a:noFill/>
              </a:ln>
              <a:solidFill>
                <a:schemeClr val="bg1"/>
              </a:solidFill>
              <a:effectLst/>
              <a:uLnTx/>
              <a:uFillTx/>
              <a:latin typeface="Arial Unicode MS" pitchFamily="50" charset="-127"/>
              <a:ea typeface="Arial Unicode MS" pitchFamily="50" charset="-127"/>
            </a:endParaRPr>
          </a:p>
        </p:txBody>
      </p:sp>
      <p:pic>
        <p:nvPicPr>
          <p:cNvPr id="85" name="_x157297784" descr="EMB000010104323"/>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92012" y="3889865"/>
            <a:ext cx="1928826" cy="1981628"/>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타원 85"/>
          <p:cNvSpPr/>
          <p:nvPr/>
        </p:nvSpPr>
        <p:spPr>
          <a:xfrm>
            <a:off x="7006327" y="4156981"/>
            <a:ext cx="1285884" cy="1643074"/>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Unicode MS" pitchFamily="50" charset="-127"/>
              <a:ea typeface="Arial Unicode MS" pitchFamily="50" charset="-127"/>
            </a:endParaRPr>
          </a:p>
        </p:txBody>
      </p:sp>
      <p:grpSp>
        <p:nvGrpSpPr>
          <p:cNvPr id="4" name="그룹 86"/>
          <p:cNvGrpSpPr/>
          <p:nvPr/>
        </p:nvGrpSpPr>
        <p:grpSpPr>
          <a:xfrm>
            <a:off x="4577434" y="3889477"/>
            <a:ext cx="2104174" cy="1982016"/>
            <a:chOff x="2483768" y="4293096"/>
            <a:chExt cx="2952328" cy="1609297"/>
          </a:xfrm>
        </p:grpSpPr>
        <p:pic>
          <p:nvPicPr>
            <p:cNvPr id="88" name="그림 87"/>
            <p:cNvPicPr>
              <a:picLocks noChangeAspect="1"/>
            </p:cNvPicPr>
            <p:nvPr/>
          </p:nvPicPr>
          <p:blipFill rotWithShape="1">
            <a:blip r:embed="rId7" cstate="print">
              <a:extLst>
                <a:ext uri="{28A0092B-C50C-407E-A947-70E740481C1C}">
                  <a14:useLocalDpi xmlns="" xmlns:a14="http://schemas.microsoft.com/office/drawing/2010/main" val="0"/>
                </a:ext>
              </a:extLst>
            </a:blip>
            <a:srcRect l="46041" t="19341" r="872" b="39498"/>
            <a:stretch/>
          </p:blipFill>
          <p:spPr>
            <a:xfrm>
              <a:off x="2483768" y="4293096"/>
              <a:ext cx="2952328" cy="1609297"/>
            </a:xfrm>
            <a:prstGeom prst="rect">
              <a:avLst/>
            </a:prstGeom>
          </p:spPr>
        </p:pic>
        <p:sp>
          <p:nvSpPr>
            <p:cNvPr id="89" name="타원 88"/>
            <p:cNvSpPr/>
            <p:nvPr/>
          </p:nvSpPr>
          <p:spPr>
            <a:xfrm>
              <a:off x="2843808" y="4434240"/>
              <a:ext cx="2057599" cy="1327725"/>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latin typeface="Arial Unicode MS" pitchFamily="50" charset="-127"/>
                <a:ea typeface="Arial Unicode MS" pitchFamily="50" charset="-127"/>
              </a:endParaRPr>
            </a:p>
          </p:txBody>
        </p:sp>
      </p:grpSp>
      <p:pic>
        <p:nvPicPr>
          <p:cNvPr id="91" name="Picture 128" descr="1"/>
          <p:cNvPicPr>
            <a:picLocks noChangeAspect="1" noChangeArrowheads="1"/>
          </p:cNvPicPr>
          <p:nvPr/>
        </p:nvPicPr>
        <p:blipFill>
          <a:blip r:embed="rId5" cstate="print">
            <a:lum bright="6000"/>
          </a:blip>
          <a:srcRect/>
          <a:stretch>
            <a:fillRect/>
          </a:stretch>
        </p:blipFill>
        <p:spPr bwMode="auto">
          <a:xfrm rot="5400000">
            <a:off x="5798209" y="4449062"/>
            <a:ext cx="1573054" cy="986055"/>
          </a:xfrm>
          <a:prstGeom prst="rect">
            <a:avLst/>
          </a:prstGeom>
          <a:noFill/>
          <a:ln w="9525">
            <a:noFill/>
            <a:miter lim="800000"/>
            <a:headEnd/>
            <a:tailEnd/>
          </a:ln>
        </p:spPr>
      </p:pic>
      <p:sp>
        <p:nvSpPr>
          <p:cNvPr id="93" name="TextBox 92"/>
          <p:cNvSpPr txBox="1"/>
          <p:nvPr/>
        </p:nvSpPr>
        <p:spPr>
          <a:xfrm>
            <a:off x="7164288" y="4555324"/>
            <a:ext cx="559054" cy="307777"/>
          </a:xfrm>
          <a:prstGeom prst="rect">
            <a:avLst/>
          </a:prstGeom>
          <a:noFill/>
        </p:spPr>
        <p:txBody>
          <a:bodyPr wrap="square" rtlCol="0">
            <a:spAutoFit/>
          </a:bodyPr>
          <a:lstStyle/>
          <a:p>
            <a:pPr algn="ctr"/>
            <a:r>
              <a:rPr lang="en-US" altLang="ko-KR" sz="1400" b="1" dirty="0" smtClean="0">
                <a:solidFill>
                  <a:srgbClr val="FF0000"/>
                </a:solidFill>
                <a:latin typeface="Arial Unicode MS" pitchFamily="50" charset="-127"/>
                <a:ea typeface="Arial Unicode MS" pitchFamily="50" charset="-127"/>
              </a:rPr>
              <a:t>Fog</a:t>
            </a:r>
            <a:endParaRPr lang="ko-KR" altLang="en-US" sz="1400" b="1" dirty="0">
              <a:solidFill>
                <a:srgbClr val="FF0000"/>
              </a:solidFill>
              <a:latin typeface="Arial Unicode MS" pitchFamily="50" charset="-127"/>
              <a:ea typeface="Arial Unicode MS" pitchFamily="50" charset="-127"/>
            </a:endParaRPr>
          </a:p>
        </p:txBody>
      </p:sp>
      <p:sp>
        <p:nvSpPr>
          <p:cNvPr id="94" name="TextBox 93"/>
          <p:cNvSpPr txBox="1"/>
          <p:nvPr/>
        </p:nvSpPr>
        <p:spPr>
          <a:xfrm>
            <a:off x="7215972" y="2113692"/>
            <a:ext cx="740404" cy="523220"/>
          </a:xfrm>
          <a:prstGeom prst="rect">
            <a:avLst/>
          </a:prstGeom>
          <a:noFill/>
        </p:spPr>
        <p:txBody>
          <a:bodyPr wrap="square" rtlCol="0">
            <a:spAutoFit/>
          </a:bodyPr>
          <a:lstStyle/>
          <a:p>
            <a:pPr algn="ctr"/>
            <a:r>
              <a:rPr lang="en-US" altLang="ko-KR" sz="1400" b="1" dirty="0" smtClean="0">
                <a:solidFill>
                  <a:srgbClr val="FF0000"/>
                </a:solidFill>
                <a:latin typeface="Arial Unicode MS" pitchFamily="50" charset="-127"/>
                <a:ea typeface="Arial Unicode MS" pitchFamily="50" charset="-127"/>
              </a:rPr>
              <a:t>Yellow dust</a:t>
            </a:r>
            <a:endParaRPr lang="ko-KR" altLang="en-US" sz="1400" b="1" dirty="0">
              <a:solidFill>
                <a:srgbClr val="FF0000"/>
              </a:solidFill>
              <a:latin typeface="Arial Unicode MS" pitchFamily="50" charset="-127"/>
              <a:ea typeface="Arial Unicode MS" pitchFamily="50" charset="-127"/>
            </a:endParaRPr>
          </a:p>
        </p:txBody>
      </p:sp>
      <p:sp>
        <p:nvSpPr>
          <p:cNvPr id="96" name="내용 개체 틀 14"/>
          <p:cNvSpPr txBox="1">
            <a:spLocks/>
          </p:cNvSpPr>
          <p:nvPr/>
        </p:nvSpPr>
        <p:spPr bwMode="auto">
          <a:xfrm>
            <a:off x="-32" y="982727"/>
            <a:ext cx="4211992" cy="772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5750" lvl="0" indent="-285750" eaLnBrk="0" fontAlgn="base" hangingPunct="0">
              <a:spcBef>
                <a:spcPct val="20000"/>
              </a:spcBef>
              <a:spcAft>
                <a:spcPct val="0"/>
              </a:spcAft>
              <a:buClr>
                <a:schemeClr val="bg1"/>
              </a:buClr>
              <a:buFont typeface="Wingdings" pitchFamily="2" charset="2"/>
              <a:buChar char="u"/>
            </a:pPr>
            <a:r>
              <a:rPr lang="ko-KR" altLang="en-US" b="1" dirty="0" smtClean="0">
                <a:solidFill>
                  <a:schemeClr val="bg1"/>
                </a:solidFill>
                <a:latin typeface="Arial Unicode MS" pitchFamily="50" charset="-127"/>
                <a:ea typeface="Arial Unicode MS" pitchFamily="50" charset="-127"/>
              </a:rPr>
              <a:t> </a:t>
            </a:r>
            <a:r>
              <a:rPr lang="en-US" altLang="ko-KR" b="1" dirty="0" smtClean="0">
                <a:solidFill>
                  <a:schemeClr val="bg1"/>
                </a:solidFill>
                <a:latin typeface="Arial Unicode MS" pitchFamily="50" charset="-127"/>
                <a:ea typeface="Arial Unicode MS" pitchFamily="50" charset="-127"/>
              </a:rPr>
              <a:t>Production of various products</a:t>
            </a:r>
            <a:r>
              <a:rPr lang="ko-KR" altLang="en-US" b="1" dirty="0" smtClean="0">
                <a:solidFill>
                  <a:schemeClr val="bg1"/>
                </a:solidFill>
                <a:latin typeface="Arial Unicode MS" pitchFamily="50" charset="-127"/>
                <a:ea typeface="Arial Unicode MS" pitchFamily="50" charset="-127"/>
              </a:rPr>
              <a:t> </a:t>
            </a:r>
            <a:endParaRPr lang="en-US" altLang="ko-KR" b="1" dirty="0" smtClean="0">
              <a:solidFill>
                <a:schemeClr val="bg1"/>
              </a:solidFill>
              <a:latin typeface="Arial Unicode MS" pitchFamily="50" charset="-127"/>
              <a:ea typeface="Arial Unicode MS" pitchFamily="50" charset="-127"/>
            </a:endParaRPr>
          </a:p>
          <a:p>
            <a:pPr lvl="0" eaLnBrk="0" fontAlgn="base" hangingPunct="0">
              <a:spcBef>
                <a:spcPct val="20000"/>
              </a:spcBef>
              <a:spcAft>
                <a:spcPct val="0"/>
              </a:spcAft>
              <a:buClr>
                <a:srgbClr val="C00000"/>
              </a:buClr>
            </a:pPr>
            <a:r>
              <a:rPr lang="en-US" altLang="ko-KR" b="1" dirty="0" smtClean="0">
                <a:solidFill>
                  <a:schemeClr val="bg1"/>
                </a:solidFill>
                <a:latin typeface="Arial Unicode MS" pitchFamily="50" charset="-127"/>
                <a:ea typeface="Arial Unicode MS" pitchFamily="50" charset="-127"/>
              </a:rPr>
              <a:t>    </a:t>
            </a:r>
            <a:r>
              <a:rPr lang="en-US" altLang="ko-KR" sz="1600" b="1" dirty="0" smtClean="0">
                <a:solidFill>
                  <a:schemeClr val="bg1"/>
                </a:solidFill>
                <a:latin typeface="Arial Unicode MS" pitchFamily="50" charset="-127"/>
                <a:ea typeface="Arial Unicode MS" pitchFamily="50" charset="-127"/>
              </a:rPr>
              <a:t> - Support for quantitative data extraction</a:t>
            </a:r>
            <a:endParaRPr kumimoji="0" lang="ko-KR" altLang="en-US" sz="1600" b="1" i="0" u="none" strike="noStrike" kern="1200" cap="none" spc="0" normalizeH="0" baseline="0" noProof="0" dirty="0">
              <a:ln>
                <a:noFill/>
              </a:ln>
              <a:solidFill>
                <a:schemeClr val="bg1"/>
              </a:solidFill>
              <a:effectLst/>
              <a:uLnTx/>
              <a:uFillTx/>
              <a:latin typeface="Arial Unicode MS" pitchFamily="50" charset="-127"/>
              <a:ea typeface="Arial Unicode MS" pitchFamily="50" charset="-127"/>
            </a:endParaRPr>
          </a:p>
        </p:txBody>
      </p:sp>
      <p:sp>
        <p:nvSpPr>
          <p:cNvPr id="123" name="TextBox 122"/>
          <p:cNvSpPr txBox="1"/>
          <p:nvPr/>
        </p:nvSpPr>
        <p:spPr>
          <a:xfrm flipH="1">
            <a:off x="4634248" y="5929535"/>
            <a:ext cx="2025984" cy="307777"/>
          </a:xfrm>
          <a:prstGeom prst="rect">
            <a:avLst/>
          </a:prstGeom>
          <a:noFill/>
        </p:spPr>
        <p:txBody>
          <a:bodyPr wrap="square" rtlCol="0">
            <a:spAutoFit/>
          </a:bodyPr>
          <a:lstStyle/>
          <a:p>
            <a:pPr algn="ctr"/>
            <a:r>
              <a:rPr lang="en-US" altLang="ko-KR" sz="1400" dirty="0" smtClean="0">
                <a:solidFill>
                  <a:schemeClr val="bg1"/>
                </a:solidFill>
                <a:latin typeface="Arial Unicode MS" pitchFamily="50" charset="-127"/>
                <a:ea typeface="Arial Unicode MS" pitchFamily="50" charset="-127"/>
              </a:rPr>
              <a:t>Black and White image</a:t>
            </a:r>
            <a:endParaRPr lang="ko-KR" altLang="en-US" sz="1400" dirty="0">
              <a:solidFill>
                <a:schemeClr val="bg1"/>
              </a:solidFill>
              <a:latin typeface="Arial Unicode MS" pitchFamily="50" charset="-127"/>
              <a:ea typeface="Arial Unicode MS" pitchFamily="50" charset="-127"/>
            </a:endParaRPr>
          </a:p>
        </p:txBody>
      </p:sp>
      <p:sp>
        <p:nvSpPr>
          <p:cNvPr id="124" name="TextBox 123"/>
          <p:cNvSpPr txBox="1"/>
          <p:nvPr/>
        </p:nvSpPr>
        <p:spPr>
          <a:xfrm flipH="1">
            <a:off x="7076624" y="5929535"/>
            <a:ext cx="1383808" cy="307777"/>
          </a:xfrm>
          <a:prstGeom prst="rect">
            <a:avLst/>
          </a:prstGeom>
          <a:noFill/>
        </p:spPr>
        <p:txBody>
          <a:bodyPr wrap="square" rtlCol="0">
            <a:spAutoFit/>
          </a:bodyPr>
          <a:lstStyle/>
          <a:p>
            <a:pPr algn="ctr"/>
            <a:r>
              <a:rPr lang="en-US" altLang="ko-KR" sz="1400" dirty="0" smtClean="0">
                <a:solidFill>
                  <a:schemeClr val="bg1"/>
                </a:solidFill>
                <a:latin typeface="Arial Unicode MS" pitchFamily="50" charset="-127"/>
                <a:ea typeface="Arial Unicode MS" pitchFamily="50" charset="-127"/>
              </a:rPr>
              <a:t>Color image</a:t>
            </a:r>
            <a:endParaRPr lang="ko-KR" altLang="en-US" sz="1400" dirty="0">
              <a:solidFill>
                <a:schemeClr val="bg1"/>
              </a:solidFill>
              <a:latin typeface="Arial Unicode MS" pitchFamily="50" charset="-127"/>
              <a:ea typeface="Arial Unicode MS" pitchFamily="50" charset="-127"/>
            </a:endParaRPr>
          </a:p>
        </p:txBody>
      </p:sp>
      <p:pic>
        <p:nvPicPr>
          <p:cNvPr id="1026" name="Picture 2"/>
          <p:cNvPicPr>
            <a:picLocks noChangeAspect="1" noChangeArrowheads="1"/>
          </p:cNvPicPr>
          <p:nvPr/>
        </p:nvPicPr>
        <p:blipFill>
          <a:blip r:embed="rId8" cstate="print"/>
          <a:srcRect/>
          <a:stretch>
            <a:fillRect/>
          </a:stretch>
        </p:blipFill>
        <p:spPr bwMode="auto">
          <a:xfrm>
            <a:off x="214282" y="4812542"/>
            <a:ext cx="4133199" cy="1928826"/>
          </a:xfrm>
          <a:prstGeom prst="rect">
            <a:avLst/>
          </a:prstGeom>
          <a:noFill/>
          <a:ln w="9525">
            <a:noFill/>
            <a:miter lim="800000"/>
            <a:headEnd/>
            <a:tailEnd/>
          </a:ln>
          <a:effectLst/>
        </p:spPr>
      </p:pic>
      <p:sp>
        <p:nvSpPr>
          <p:cNvPr id="59" name="TextBox 58"/>
          <p:cNvSpPr txBox="1"/>
          <p:nvPr/>
        </p:nvSpPr>
        <p:spPr>
          <a:xfrm>
            <a:off x="4610627" y="5517232"/>
            <a:ext cx="928694" cy="338554"/>
          </a:xfrm>
          <a:prstGeom prst="rect">
            <a:avLst/>
          </a:prstGeom>
          <a:noFill/>
        </p:spPr>
        <p:txBody>
          <a:bodyPr wrap="square" rtlCol="0">
            <a:spAutoFit/>
          </a:bodyPr>
          <a:lstStyle/>
          <a:p>
            <a:pPr algn="ctr"/>
            <a:r>
              <a:rPr lang="en-US" altLang="ko-KR" sz="1600" b="1" dirty="0" smtClean="0">
                <a:solidFill>
                  <a:srgbClr val="FFFF00"/>
                </a:solidFill>
                <a:latin typeface="Arial Unicode MS" pitchFamily="50" charset="-127"/>
                <a:ea typeface="Arial Unicode MS" pitchFamily="50" charset="-127"/>
              </a:rPr>
              <a:t>COMS</a:t>
            </a:r>
            <a:endParaRPr lang="ko-KR" altLang="en-US" sz="1600" b="1" dirty="0">
              <a:solidFill>
                <a:srgbClr val="FFFF00"/>
              </a:solidFill>
              <a:latin typeface="Arial Unicode MS" pitchFamily="50" charset="-127"/>
              <a:ea typeface="Arial Unicode MS" pitchFamily="50" charset="-127"/>
            </a:endParaRPr>
          </a:p>
        </p:txBody>
      </p:sp>
      <p:sp>
        <p:nvSpPr>
          <p:cNvPr id="60" name="TextBox 59"/>
          <p:cNvSpPr txBox="1"/>
          <p:nvPr/>
        </p:nvSpPr>
        <p:spPr>
          <a:xfrm>
            <a:off x="6677332" y="5524698"/>
            <a:ext cx="2143140" cy="338554"/>
          </a:xfrm>
          <a:prstGeom prst="rect">
            <a:avLst/>
          </a:prstGeom>
          <a:noFill/>
        </p:spPr>
        <p:txBody>
          <a:bodyPr wrap="square" rtlCol="0">
            <a:spAutoFit/>
          </a:bodyPr>
          <a:lstStyle/>
          <a:p>
            <a:pPr algn="ctr"/>
            <a:r>
              <a:rPr lang="en-US" altLang="ko-KR" sz="1600" b="1" dirty="0" smtClean="0">
                <a:solidFill>
                  <a:srgbClr val="FFFF00"/>
                </a:solidFill>
                <a:latin typeface="Arial Unicode MS" pitchFamily="50" charset="-127"/>
                <a:ea typeface="Arial Unicode MS" pitchFamily="50" charset="-127"/>
              </a:rPr>
              <a:t>GEO-KOMPSAT-2A</a:t>
            </a:r>
            <a:endParaRPr lang="ko-KR" altLang="en-US" sz="1600" b="1" dirty="0">
              <a:solidFill>
                <a:srgbClr val="FFFF00"/>
              </a:solidFill>
              <a:latin typeface="Arial Unicode MS" pitchFamily="50" charset="-127"/>
              <a:ea typeface="Arial Unicode MS" pitchFamily="50" charset="-127"/>
            </a:endParaRPr>
          </a:p>
        </p:txBody>
      </p:sp>
      <p:sp>
        <p:nvSpPr>
          <p:cNvPr id="61" name="TextBox 60"/>
          <p:cNvSpPr txBox="1"/>
          <p:nvPr/>
        </p:nvSpPr>
        <p:spPr>
          <a:xfrm>
            <a:off x="6156176" y="4680870"/>
            <a:ext cx="921018" cy="400110"/>
          </a:xfrm>
          <a:prstGeom prst="rect">
            <a:avLst/>
          </a:prstGeom>
          <a:noFill/>
        </p:spPr>
        <p:txBody>
          <a:bodyPr wrap="square" rtlCol="0">
            <a:spAutoFit/>
          </a:bodyPr>
          <a:lstStyle/>
          <a:p>
            <a:r>
              <a:rPr lang="en-US" altLang="ko-KR" sz="1000" b="1" dirty="0" smtClean="0">
                <a:latin typeface="Arial Unicode MS" pitchFamily="50" charset="-127"/>
                <a:ea typeface="Arial Unicode MS" pitchFamily="50" charset="-127"/>
              </a:rPr>
              <a:t>Color </a:t>
            </a:r>
          </a:p>
          <a:p>
            <a:r>
              <a:rPr lang="en-US" altLang="ko-KR" sz="1000" b="1" dirty="0" smtClean="0">
                <a:latin typeface="Arial Unicode MS" pitchFamily="50" charset="-127"/>
                <a:ea typeface="Arial Unicode MS" pitchFamily="50" charset="-127"/>
              </a:rPr>
              <a:t>composition</a:t>
            </a:r>
            <a:endParaRPr lang="ko-KR" altLang="en-US" sz="1000" b="1" dirty="0">
              <a:latin typeface="Arial Unicode MS" pitchFamily="50" charset="-127"/>
              <a:ea typeface="Arial Unicode MS" pitchFamily="50" charset="-127"/>
            </a:endParaRPr>
          </a:p>
        </p:txBody>
      </p:sp>
      <p:grpSp>
        <p:nvGrpSpPr>
          <p:cNvPr id="9" name="그룹 8"/>
          <p:cNvGrpSpPr/>
          <p:nvPr/>
        </p:nvGrpSpPr>
        <p:grpSpPr>
          <a:xfrm>
            <a:off x="285720" y="1628800"/>
            <a:ext cx="3710216" cy="2665350"/>
            <a:chOff x="285720" y="1627746"/>
            <a:chExt cx="3710216" cy="2665350"/>
          </a:xfrm>
        </p:grpSpPr>
        <p:grpSp>
          <p:nvGrpSpPr>
            <p:cNvPr id="5" name="그룹 96"/>
            <p:cNvGrpSpPr/>
            <p:nvPr/>
          </p:nvGrpSpPr>
          <p:grpSpPr>
            <a:xfrm>
              <a:off x="285720" y="1627746"/>
              <a:ext cx="3710216" cy="2665350"/>
              <a:chOff x="116923" y="1380650"/>
              <a:chExt cx="5465996" cy="5442401"/>
            </a:xfrm>
          </p:grpSpPr>
          <p:sp>
            <p:nvSpPr>
              <p:cNvPr id="98" name="TextBox 48"/>
              <p:cNvSpPr txBox="1">
                <a:spLocks noChangeArrowheads="1"/>
              </p:cNvSpPr>
              <p:nvPr/>
            </p:nvSpPr>
            <p:spPr bwMode="auto">
              <a:xfrm>
                <a:off x="518703" y="2721692"/>
                <a:ext cx="900238"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Rainfall</a:t>
                </a:r>
                <a:endParaRPr lang="ko-KR" altLang="en-US" sz="1000" dirty="0">
                  <a:solidFill>
                    <a:schemeClr val="bg1"/>
                  </a:solidFill>
                  <a:latin typeface="Arial Unicode MS" pitchFamily="50" charset="-127"/>
                  <a:ea typeface="Arial Unicode MS" pitchFamily="50" charset="-127"/>
                </a:endParaRPr>
              </a:p>
            </p:txBody>
          </p:sp>
          <p:pic>
            <p:nvPicPr>
              <p:cNvPr id="99" name="Picture 19" descr="CRR"/>
              <p:cNvPicPr>
                <a:picLocks noChangeArrowheads="1" noCrop="1"/>
              </p:cNvPicPr>
              <p:nvPr/>
            </p:nvPicPr>
            <p:blipFill>
              <a:blip r:embed="rId9" cstate="print"/>
              <a:srcRect/>
              <a:stretch>
                <a:fillRect/>
              </a:stretch>
            </p:blipFill>
            <p:spPr bwMode="auto">
              <a:xfrm>
                <a:off x="176958" y="1404853"/>
                <a:ext cx="1584000" cy="1404000"/>
              </a:xfrm>
              <a:prstGeom prst="rect">
                <a:avLst/>
              </a:prstGeom>
              <a:ln>
                <a:noFill/>
              </a:ln>
              <a:effectLst>
                <a:outerShdw blurRad="190500" algn="tl" rotWithShape="0">
                  <a:srgbClr val="000000">
                    <a:alpha val="70000"/>
                  </a:srgbClr>
                </a:outerShdw>
              </a:effectLst>
            </p:spPr>
          </p:pic>
          <p:sp>
            <p:nvSpPr>
              <p:cNvPr id="100" name="TextBox 99"/>
              <p:cNvSpPr txBox="1">
                <a:spLocks noChangeArrowheads="1"/>
              </p:cNvSpPr>
              <p:nvPr/>
            </p:nvSpPr>
            <p:spPr bwMode="auto">
              <a:xfrm>
                <a:off x="2400391" y="2700225"/>
                <a:ext cx="692417" cy="502761"/>
              </a:xfrm>
              <a:prstGeom prst="rect">
                <a:avLst/>
              </a:prstGeom>
              <a:noFill/>
              <a:ln w="9525">
                <a:noFill/>
                <a:miter lim="800000"/>
                <a:headEnd/>
                <a:tailEnd/>
              </a:ln>
            </p:spPr>
            <p:txBody>
              <a:bodyPr wrap="none">
                <a:spAutoFit/>
              </a:bodyPr>
              <a:lstStyle/>
              <a:p>
                <a:pPr defTabSz="914400"/>
                <a:r>
                  <a:rPr lang="en-US" altLang="ko-KR" sz="1000" dirty="0" smtClean="0">
                    <a:solidFill>
                      <a:schemeClr val="bg1"/>
                    </a:solidFill>
                    <a:latin typeface="Arial Unicode MS" pitchFamily="50" charset="-127"/>
                    <a:ea typeface="Arial Unicode MS" pitchFamily="50" charset="-127"/>
                  </a:rPr>
                  <a:t>TPW</a:t>
                </a:r>
                <a:endParaRPr lang="ko-KR" altLang="en-US" sz="1000" dirty="0">
                  <a:solidFill>
                    <a:schemeClr val="bg1"/>
                  </a:solidFill>
                  <a:latin typeface="Arial Unicode MS" pitchFamily="50" charset="-127"/>
                  <a:ea typeface="Arial Unicode MS" pitchFamily="50" charset="-127"/>
                </a:endParaRPr>
              </a:p>
            </p:txBody>
          </p:sp>
          <p:sp>
            <p:nvSpPr>
              <p:cNvPr id="101" name="TextBox 100"/>
              <p:cNvSpPr txBox="1">
                <a:spLocks noChangeArrowheads="1"/>
              </p:cNvSpPr>
              <p:nvPr/>
            </p:nvSpPr>
            <p:spPr bwMode="auto">
              <a:xfrm>
                <a:off x="3726237" y="2709183"/>
                <a:ext cx="1856682" cy="502761"/>
              </a:xfrm>
              <a:prstGeom prst="rect">
                <a:avLst/>
              </a:prstGeom>
              <a:noFill/>
              <a:ln w="9525">
                <a:noFill/>
                <a:miter lim="800000"/>
                <a:headEnd/>
                <a:tailEnd/>
              </a:ln>
            </p:spPr>
            <p:txBody>
              <a:bodyPr wrap="none">
                <a:spAutoFit/>
              </a:bodyPr>
              <a:lstStyle/>
              <a:p>
                <a:pPr defTabSz="914400"/>
                <a:r>
                  <a:rPr lang="en-US" altLang="ko-KR" sz="1000" dirty="0" smtClean="0">
                    <a:solidFill>
                      <a:schemeClr val="bg1"/>
                    </a:solidFill>
                    <a:latin typeface="Arial Unicode MS" pitchFamily="50" charset="-127"/>
                    <a:ea typeface="Arial Unicode MS" pitchFamily="50" charset="-127"/>
                  </a:rPr>
                  <a:t>Greenhouse gases</a:t>
                </a:r>
                <a:endParaRPr lang="ko-KR" altLang="en-US" sz="1000" dirty="0">
                  <a:solidFill>
                    <a:schemeClr val="bg1"/>
                  </a:solidFill>
                  <a:latin typeface="Arial Unicode MS" pitchFamily="50" charset="-127"/>
                  <a:ea typeface="Arial Unicode MS" pitchFamily="50" charset="-127"/>
                </a:endParaRPr>
              </a:p>
            </p:txBody>
          </p:sp>
          <p:pic>
            <p:nvPicPr>
              <p:cNvPr id="102" name="Picture 1"/>
              <p:cNvPicPr>
                <a:picLocks noChangeArrowheads="1"/>
              </p:cNvPicPr>
              <p:nvPr/>
            </p:nvPicPr>
            <p:blipFill>
              <a:blip r:embed="rId10" cstate="print"/>
              <a:srcRect/>
              <a:stretch>
                <a:fillRect/>
              </a:stretch>
            </p:blipFill>
            <p:spPr bwMode="auto">
              <a:xfrm>
                <a:off x="1998231" y="1406006"/>
                <a:ext cx="1584000" cy="1404000"/>
              </a:xfrm>
              <a:prstGeom prst="rect">
                <a:avLst/>
              </a:prstGeom>
              <a:ln>
                <a:noFill/>
              </a:ln>
              <a:effectLst>
                <a:outerShdw blurRad="190500" algn="tl" rotWithShape="0">
                  <a:srgbClr val="000000">
                    <a:alpha val="70000"/>
                  </a:srgbClr>
                </a:outerShdw>
              </a:effectLst>
            </p:spPr>
          </p:pic>
          <p:pic>
            <p:nvPicPr>
              <p:cNvPr id="103" name="Picture 7" descr="XCO2_20090804-0819_Org_Result_DM1000"/>
              <p:cNvPicPr>
                <a:picLocks noChangeArrowheads="1"/>
              </p:cNvPicPr>
              <p:nvPr/>
            </p:nvPicPr>
            <p:blipFill>
              <a:blip r:embed="rId11" cstate="print"/>
              <a:srcRect/>
              <a:stretch>
                <a:fillRect/>
              </a:stretch>
            </p:blipFill>
            <p:spPr bwMode="auto">
              <a:xfrm>
                <a:off x="3807891" y="1380650"/>
                <a:ext cx="1584000" cy="1404000"/>
              </a:xfrm>
              <a:prstGeom prst="rect">
                <a:avLst/>
              </a:prstGeom>
              <a:ln>
                <a:noFill/>
              </a:ln>
              <a:effectLst>
                <a:outerShdw blurRad="190500" algn="tl" rotWithShape="0">
                  <a:srgbClr val="000000">
                    <a:alpha val="70000"/>
                  </a:srgbClr>
                </a:outerShdw>
              </a:effectLst>
            </p:spPr>
          </p:pic>
          <p:sp>
            <p:nvSpPr>
              <p:cNvPr id="104" name="TextBox 58"/>
              <p:cNvSpPr txBox="1">
                <a:spLocks noChangeArrowheads="1"/>
              </p:cNvSpPr>
              <p:nvPr/>
            </p:nvSpPr>
            <p:spPr bwMode="auto">
              <a:xfrm>
                <a:off x="484412" y="4522682"/>
                <a:ext cx="902600"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Wildfire</a:t>
                </a:r>
                <a:endParaRPr lang="ko-KR" altLang="en-US" sz="1000" dirty="0">
                  <a:solidFill>
                    <a:schemeClr val="bg1"/>
                  </a:solidFill>
                  <a:latin typeface="Arial Unicode MS" pitchFamily="50" charset="-127"/>
                  <a:ea typeface="Arial Unicode MS" pitchFamily="50" charset="-127"/>
                </a:endParaRPr>
              </a:p>
            </p:txBody>
          </p:sp>
          <p:sp>
            <p:nvSpPr>
              <p:cNvPr id="105" name="TextBox 59"/>
              <p:cNvSpPr txBox="1">
                <a:spLocks noChangeArrowheads="1"/>
              </p:cNvSpPr>
              <p:nvPr/>
            </p:nvSpPr>
            <p:spPr bwMode="auto">
              <a:xfrm>
                <a:off x="2400392" y="4501197"/>
                <a:ext cx="638102"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SST</a:t>
                </a:r>
                <a:endParaRPr lang="ko-KR" altLang="en-US" sz="1000" dirty="0">
                  <a:solidFill>
                    <a:schemeClr val="bg1"/>
                  </a:solidFill>
                  <a:latin typeface="Arial Unicode MS" pitchFamily="50" charset="-127"/>
                  <a:ea typeface="Arial Unicode MS" pitchFamily="50" charset="-127"/>
                </a:endParaRPr>
              </a:p>
            </p:txBody>
          </p:sp>
          <p:sp>
            <p:nvSpPr>
              <p:cNvPr id="106" name="TextBox 60"/>
              <p:cNvSpPr txBox="1">
                <a:spLocks noChangeArrowheads="1"/>
              </p:cNvSpPr>
              <p:nvPr/>
            </p:nvSpPr>
            <p:spPr bwMode="auto">
              <a:xfrm>
                <a:off x="3764210" y="4501197"/>
                <a:ext cx="1712625"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Sea surface wind</a:t>
                </a:r>
                <a:endParaRPr lang="ko-KR" altLang="en-US" sz="1000" dirty="0">
                  <a:solidFill>
                    <a:schemeClr val="bg1"/>
                  </a:solidFill>
                  <a:latin typeface="Arial Unicode MS" pitchFamily="50" charset="-127"/>
                  <a:ea typeface="Arial Unicode MS" pitchFamily="50" charset="-127"/>
                </a:endParaRPr>
              </a:p>
            </p:txBody>
          </p:sp>
          <p:pic>
            <p:nvPicPr>
              <p:cNvPr id="107" name="Picture 5" descr="0797_0798"/>
              <p:cNvPicPr>
                <a:picLocks noChangeArrowheads="1" noCrop="1"/>
              </p:cNvPicPr>
              <p:nvPr/>
            </p:nvPicPr>
            <p:blipFill>
              <a:blip r:embed="rId12" cstate="print"/>
              <a:srcRect/>
              <a:stretch>
                <a:fillRect/>
              </a:stretch>
            </p:blipFill>
            <p:spPr bwMode="auto">
              <a:xfrm>
                <a:off x="2000472" y="3205408"/>
                <a:ext cx="1584000" cy="1404000"/>
              </a:xfrm>
              <a:prstGeom prst="rect">
                <a:avLst/>
              </a:prstGeom>
              <a:ln>
                <a:noFill/>
              </a:ln>
              <a:effectLst>
                <a:outerShdw blurRad="190500" algn="tl" rotWithShape="0">
                  <a:srgbClr val="000000">
                    <a:alpha val="70000"/>
                  </a:srgbClr>
                </a:outerShdw>
              </a:effectLst>
            </p:spPr>
          </p:pic>
          <p:pic>
            <p:nvPicPr>
              <p:cNvPr id="108" name="Picture 15" descr="http://172.19.15.62/NDATA/nas5/QSCAT/IMG/Y2009/M07/qkw2009070912.png"/>
              <p:cNvPicPr>
                <a:picLocks noChangeArrowheads="1"/>
              </p:cNvPicPr>
              <p:nvPr/>
            </p:nvPicPr>
            <p:blipFill>
              <a:blip r:embed="rId13" cstate="print"/>
              <a:srcRect/>
              <a:stretch>
                <a:fillRect/>
              </a:stretch>
            </p:blipFill>
            <p:spPr bwMode="auto">
              <a:xfrm>
                <a:off x="3809108" y="3205408"/>
                <a:ext cx="1584000" cy="1404000"/>
              </a:xfrm>
              <a:prstGeom prst="rect">
                <a:avLst/>
              </a:prstGeom>
              <a:ln>
                <a:noFill/>
              </a:ln>
              <a:effectLst>
                <a:outerShdw blurRad="190500" algn="tl" rotWithShape="0">
                  <a:srgbClr val="000000">
                    <a:alpha val="70000"/>
                  </a:srgbClr>
                </a:outerShdw>
              </a:effectLst>
            </p:spPr>
          </p:pic>
          <p:grpSp>
            <p:nvGrpSpPr>
              <p:cNvPr id="6" name="그룹 77"/>
              <p:cNvGrpSpPr>
                <a:grpSpLocks/>
              </p:cNvGrpSpPr>
              <p:nvPr/>
            </p:nvGrpSpPr>
            <p:grpSpPr bwMode="auto">
              <a:xfrm>
                <a:off x="116923" y="4948576"/>
                <a:ext cx="1584000" cy="1404000"/>
                <a:chOff x="378148" y="5724847"/>
                <a:chExt cx="1850036" cy="1499060"/>
              </a:xfrm>
            </p:grpSpPr>
            <p:sp>
              <p:nvSpPr>
                <p:cNvPr id="120" name="모서리가 둥근 직사각형 119"/>
                <p:cNvSpPr/>
                <p:nvPr/>
              </p:nvSpPr>
              <p:spPr>
                <a:xfrm>
                  <a:off x="378148" y="5724847"/>
                  <a:ext cx="1800000" cy="144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00" dirty="0">
                    <a:latin typeface="Arial Unicode MS" pitchFamily="50" charset="-127"/>
                    <a:ea typeface="Arial Unicode MS" pitchFamily="50" charset="-127"/>
                  </a:endParaRPr>
                </a:p>
              </p:txBody>
            </p:sp>
            <p:pic>
              <p:nvPicPr>
                <p:cNvPr id="121" name="그림 5" descr="mtsat1r_jami_le2_ins_k_201002270533_thn.png"/>
                <p:cNvPicPr preferRelativeResize="0">
                  <a:picLocks/>
                </p:cNvPicPr>
                <p:nvPr/>
              </p:nvPicPr>
              <p:blipFill>
                <a:blip r:embed="rId14" cstate="print"/>
                <a:srcRect/>
                <a:stretch>
                  <a:fillRect/>
                </a:stretch>
              </p:blipFill>
              <p:spPr bwMode="auto">
                <a:xfrm>
                  <a:off x="442799" y="5784170"/>
                  <a:ext cx="1785385" cy="1439737"/>
                </a:xfrm>
                <a:prstGeom prst="rect">
                  <a:avLst/>
                </a:prstGeom>
                <a:ln>
                  <a:noFill/>
                </a:ln>
                <a:effectLst>
                  <a:outerShdw blurRad="190500" algn="tl" rotWithShape="0">
                    <a:srgbClr val="000000">
                      <a:alpha val="70000"/>
                    </a:srgbClr>
                  </a:outerShdw>
                </a:effectLst>
              </p:spPr>
            </p:pic>
          </p:grpSp>
          <p:grpSp>
            <p:nvGrpSpPr>
              <p:cNvPr id="7" name="그룹 82"/>
              <p:cNvGrpSpPr>
                <a:grpSpLocks/>
              </p:cNvGrpSpPr>
              <p:nvPr/>
            </p:nvGrpSpPr>
            <p:grpSpPr bwMode="auto">
              <a:xfrm>
                <a:off x="1932436" y="4939665"/>
                <a:ext cx="1584000" cy="1404000"/>
                <a:chOff x="2466170" y="5796855"/>
                <a:chExt cx="1799691" cy="1501218"/>
              </a:xfrm>
            </p:grpSpPr>
            <p:sp>
              <p:nvSpPr>
                <p:cNvPr id="118" name="모서리가 둥근 직사각형 117"/>
                <p:cNvSpPr/>
                <p:nvPr/>
              </p:nvSpPr>
              <p:spPr>
                <a:xfrm>
                  <a:off x="2466170" y="5796855"/>
                  <a:ext cx="1799691" cy="143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00" dirty="0">
                    <a:latin typeface="Arial Unicode MS" pitchFamily="50" charset="-127"/>
                    <a:ea typeface="Arial Unicode MS" pitchFamily="50" charset="-127"/>
                  </a:endParaRPr>
                </a:p>
              </p:txBody>
            </p:sp>
            <p:pic>
              <p:nvPicPr>
                <p:cNvPr id="119" name="그림 5" descr="mtsat1r_jami_le2_olr_1dm_k_20100228_20100228.png"/>
                <p:cNvPicPr preferRelativeResize="0">
                  <a:picLocks/>
                </p:cNvPicPr>
                <p:nvPr/>
              </p:nvPicPr>
              <p:blipFill>
                <a:blip r:embed="rId15" cstate="print"/>
                <a:srcRect/>
                <a:stretch>
                  <a:fillRect/>
                </a:stretch>
              </p:blipFill>
              <p:spPr bwMode="auto">
                <a:xfrm>
                  <a:off x="2530082" y="5858336"/>
                  <a:ext cx="1730540" cy="1439737"/>
                </a:xfrm>
                <a:prstGeom prst="rect">
                  <a:avLst/>
                </a:prstGeom>
                <a:ln>
                  <a:noFill/>
                </a:ln>
                <a:effectLst>
                  <a:outerShdw blurRad="190500" algn="tl" rotWithShape="0">
                    <a:srgbClr val="000000">
                      <a:alpha val="70000"/>
                    </a:srgbClr>
                  </a:outerShdw>
                </a:effectLst>
              </p:spPr>
            </p:pic>
          </p:grpSp>
          <p:grpSp>
            <p:nvGrpSpPr>
              <p:cNvPr id="8" name="그룹 85"/>
              <p:cNvGrpSpPr>
                <a:grpSpLocks/>
              </p:cNvGrpSpPr>
              <p:nvPr/>
            </p:nvGrpSpPr>
            <p:grpSpPr bwMode="auto">
              <a:xfrm>
                <a:off x="3756470" y="4930333"/>
                <a:ext cx="1584000" cy="1404000"/>
                <a:chOff x="4554156" y="5796855"/>
                <a:chExt cx="1800453" cy="1514162"/>
              </a:xfrm>
            </p:grpSpPr>
            <p:sp>
              <p:nvSpPr>
                <p:cNvPr id="116" name="모서리가 둥근 직사각형 115"/>
                <p:cNvSpPr/>
                <p:nvPr/>
              </p:nvSpPr>
              <p:spPr>
                <a:xfrm>
                  <a:off x="4554156" y="5796855"/>
                  <a:ext cx="1800453" cy="14396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00" dirty="0">
                    <a:latin typeface="Arial Unicode MS" pitchFamily="50" charset="-127"/>
                    <a:ea typeface="Arial Unicode MS" pitchFamily="50" charset="-127"/>
                  </a:endParaRPr>
                </a:p>
              </p:txBody>
            </p:sp>
            <p:pic>
              <p:nvPicPr>
                <p:cNvPr id="117" name="Picture 5"/>
                <p:cNvPicPr preferRelativeResize="0">
                  <a:picLocks noChangeArrowheads="1"/>
                </p:cNvPicPr>
                <p:nvPr/>
              </p:nvPicPr>
              <p:blipFill>
                <a:blip r:embed="rId16" cstate="print"/>
                <a:srcRect/>
                <a:stretch>
                  <a:fillRect/>
                </a:stretch>
              </p:blipFill>
              <p:spPr bwMode="auto">
                <a:xfrm>
                  <a:off x="4627891" y="5871280"/>
                  <a:ext cx="1704421" cy="1439737"/>
                </a:xfrm>
                <a:prstGeom prst="rect">
                  <a:avLst/>
                </a:prstGeom>
                <a:ln>
                  <a:noFill/>
                </a:ln>
                <a:effectLst>
                  <a:outerShdw blurRad="190500" algn="tl" rotWithShape="0">
                    <a:srgbClr val="000000">
                      <a:alpha val="70000"/>
                    </a:srgbClr>
                  </a:outerShdw>
                </a:effectLst>
              </p:spPr>
            </p:pic>
          </p:grpSp>
          <p:sp>
            <p:nvSpPr>
              <p:cNvPr id="112" name="TextBox 86"/>
              <p:cNvSpPr txBox="1">
                <a:spLocks noChangeArrowheads="1"/>
              </p:cNvSpPr>
              <p:nvPr/>
            </p:nvSpPr>
            <p:spPr bwMode="auto">
              <a:xfrm>
                <a:off x="251519" y="6320290"/>
                <a:ext cx="1074996"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Insolation</a:t>
                </a:r>
                <a:endParaRPr lang="ko-KR" altLang="en-US" sz="1000" dirty="0">
                  <a:solidFill>
                    <a:schemeClr val="bg1"/>
                  </a:solidFill>
                  <a:latin typeface="Arial Unicode MS" pitchFamily="50" charset="-127"/>
                  <a:ea typeface="Arial Unicode MS" pitchFamily="50" charset="-127"/>
                </a:endParaRPr>
              </a:p>
            </p:txBody>
          </p:sp>
          <p:sp>
            <p:nvSpPr>
              <p:cNvPr id="113" name="TextBox 87"/>
              <p:cNvSpPr txBox="1">
                <a:spLocks noChangeArrowheads="1"/>
              </p:cNvSpPr>
              <p:nvPr/>
            </p:nvSpPr>
            <p:spPr bwMode="auto">
              <a:xfrm>
                <a:off x="2400392" y="6320290"/>
                <a:ext cx="272151" cy="502761"/>
              </a:xfrm>
              <a:prstGeom prst="rect">
                <a:avLst/>
              </a:prstGeom>
              <a:noFill/>
              <a:ln w="9525">
                <a:noFill/>
                <a:miter lim="800000"/>
                <a:headEnd/>
                <a:tailEnd/>
              </a:ln>
            </p:spPr>
            <p:txBody>
              <a:bodyPr wrap="none">
                <a:spAutoFit/>
              </a:bodyPr>
              <a:lstStyle/>
              <a:p>
                <a:endParaRPr lang="ko-KR" altLang="en-US" sz="1000" dirty="0">
                  <a:solidFill>
                    <a:schemeClr val="bg1"/>
                  </a:solidFill>
                  <a:latin typeface="Arial Unicode MS" pitchFamily="50" charset="-127"/>
                  <a:ea typeface="Arial Unicode MS" pitchFamily="50" charset="-127"/>
                </a:endParaRPr>
              </a:p>
            </p:txBody>
          </p:sp>
          <p:sp>
            <p:nvSpPr>
              <p:cNvPr id="114" name="TextBox 88"/>
              <p:cNvSpPr txBox="1">
                <a:spLocks noChangeArrowheads="1"/>
              </p:cNvSpPr>
              <p:nvPr/>
            </p:nvSpPr>
            <p:spPr bwMode="auto">
              <a:xfrm>
                <a:off x="4265803" y="6320290"/>
                <a:ext cx="680611" cy="50276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AMV</a:t>
                </a:r>
                <a:endParaRPr lang="ko-KR" altLang="en-US" sz="1000" dirty="0">
                  <a:solidFill>
                    <a:schemeClr val="bg1"/>
                  </a:solidFill>
                  <a:latin typeface="Arial Unicode MS" pitchFamily="50" charset="-127"/>
                  <a:ea typeface="Arial Unicode MS" pitchFamily="50" charset="-127"/>
                </a:endParaRPr>
              </a:p>
            </p:txBody>
          </p:sp>
          <p:pic>
            <p:nvPicPr>
              <p:cNvPr id="115" name="그림 13" descr="a1.modaf_fire_20050503.0459.jpg"/>
              <p:cNvPicPr preferRelativeResize="0">
                <a:picLocks/>
              </p:cNvPicPr>
              <p:nvPr/>
            </p:nvPicPr>
            <p:blipFill>
              <a:blip r:embed="rId17" cstate="print"/>
              <a:srcRect l="41177" t="22382" r="31055" b="53807"/>
              <a:stretch>
                <a:fillRect/>
              </a:stretch>
            </p:blipFill>
            <p:spPr bwMode="auto">
              <a:xfrm>
                <a:off x="176958" y="3206490"/>
                <a:ext cx="1584000" cy="1404000"/>
              </a:xfrm>
              <a:prstGeom prst="rect">
                <a:avLst/>
              </a:prstGeom>
              <a:ln>
                <a:noFill/>
              </a:ln>
              <a:effectLst>
                <a:outerShdw blurRad="190500" algn="tl" rotWithShape="0">
                  <a:srgbClr val="000000">
                    <a:alpha val="70000"/>
                  </a:srgbClr>
                </a:outerShdw>
              </a:effectLst>
            </p:spPr>
          </p:pic>
        </p:grpSp>
        <p:sp>
          <p:nvSpPr>
            <p:cNvPr id="62" name="TextBox 86"/>
            <p:cNvSpPr txBox="1">
              <a:spLocks noChangeArrowheads="1"/>
            </p:cNvSpPr>
            <p:nvPr/>
          </p:nvSpPr>
          <p:spPr bwMode="auto">
            <a:xfrm>
              <a:off x="1475656" y="4046875"/>
              <a:ext cx="1149674" cy="246221"/>
            </a:xfrm>
            <a:prstGeom prst="rect">
              <a:avLst/>
            </a:prstGeom>
            <a:noFill/>
            <a:ln w="9525">
              <a:noFill/>
              <a:miter lim="800000"/>
              <a:headEnd/>
              <a:tailEnd/>
            </a:ln>
          </p:spPr>
          <p:txBody>
            <a:bodyPr wrap="none">
              <a:spAutoFit/>
            </a:bodyPr>
            <a:lstStyle/>
            <a:p>
              <a:r>
                <a:rPr lang="en-US" altLang="ko-KR" sz="1000" dirty="0" smtClean="0">
                  <a:solidFill>
                    <a:schemeClr val="bg1"/>
                  </a:solidFill>
                  <a:latin typeface="Arial Unicode MS" pitchFamily="50" charset="-127"/>
                  <a:ea typeface="Arial Unicode MS" pitchFamily="50" charset="-127"/>
                </a:rPr>
                <a:t>Upward radiation</a:t>
              </a:r>
              <a:endParaRPr lang="ko-KR" altLang="en-US" sz="1000" dirty="0">
                <a:solidFill>
                  <a:schemeClr val="bg1"/>
                </a:solidFill>
                <a:latin typeface="Arial Unicode MS" pitchFamily="50" charset="-127"/>
                <a:ea typeface="Arial Unicode MS" pitchFamily="50" charset="-127"/>
              </a:endParaRPr>
            </a:p>
          </p:txBody>
        </p:sp>
      </p:grpSp>
      <p:sp>
        <p:nvSpPr>
          <p:cNvPr id="63"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28</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
        <p:nvSpPr>
          <p:cNvPr id="64" name="Rectangle 2"/>
          <p:cNvSpPr>
            <a:spLocks/>
          </p:cNvSpPr>
          <p:nvPr/>
        </p:nvSpPr>
        <p:spPr bwMode="auto">
          <a:xfrm>
            <a:off x="181736" y="0"/>
            <a:ext cx="8782752" cy="836712"/>
          </a:xfrm>
          <a:prstGeom prst="rect">
            <a:avLst/>
          </a:prstGeom>
          <a:noFill/>
          <a:ln w="12700">
            <a:noFill/>
            <a:miter lim="800000"/>
            <a:headEnd/>
            <a:tailEnd/>
          </a:ln>
        </p:spPr>
        <p:txBody>
          <a:bodyPr lIns="0" tIns="0" rIns="0" bIns="0" anchor="ctr"/>
          <a:lstStyle/>
          <a:p>
            <a:pPr latinLnBrk="0"/>
            <a:r>
              <a:rPr kumimoji="0" lang="en-US" altLang="ko-KR" sz="2400" b="1" spc="-6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data processing and application technique</a:t>
            </a:r>
            <a:endParaRPr kumimoji="0" lang="en-US" altLang="ko-KR" sz="2400" b="1" spc="-6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3682616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22"/>
          <p:cNvGrpSpPr/>
          <p:nvPr/>
        </p:nvGrpSpPr>
        <p:grpSpPr>
          <a:xfrm>
            <a:off x="0" y="620688"/>
            <a:ext cx="8980591" cy="6237312"/>
            <a:chOff x="0" y="620688"/>
            <a:chExt cx="8980591" cy="6237312"/>
          </a:xfrm>
        </p:grpSpPr>
        <p:sp>
          <p:nvSpPr>
            <p:cNvPr id="24" name="내용 개체 틀 1"/>
            <p:cNvSpPr txBox="1">
              <a:spLocks/>
            </p:cNvSpPr>
            <p:nvPr/>
          </p:nvSpPr>
          <p:spPr bwMode="auto">
            <a:xfrm>
              <a:off x="323528" y="1693944"/>
              <a:ext cx="8572560" cy="516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457200" marR="0" lvl="1" indent="0" algn="ctr" defTabSz="914400" rtl="0" eaLnBrk="0" fontAlgn="base" latinLnBrk="1" hangingPunct="0">
                <a:lnSpc>
                  <a:spcPct val="100000"/>
                </a:lnSpc>
                <a:spcBef>
                  <a:spcPct val="20000"/>
                </a:spcBef>
                <a:spcAft>
                  <a:spcPct val="0"/>
                </a:spcAft>
                <a:buClrTx/>
                <a:buSzTx/>
                <a:buFont typeface="Arial" pitchFamily="34" charset="0"/>
                <a:buNone/>
                <a:tabLst/>
                <a:defRPr/>
              </a:pPr>
              <a:endParaRPr kumimoji="0" lang="en-US" altLang="ko-KR" sz="2400" b="0" i="0" u="none" strike="noStrike" kern="1200" cap="none" spc="0" normalizeH="0" baseline="0" noProof="0" dirty="0" smtClean="0">
                <a:ln>
                  <a:noFill/>
                </a:ln>
                <a:solidFill>
                  <a:schemeClr val="tx1">
                    <a:tint val="75000"/>
                  </a:schemeClr>
                </a:solidFill>
                <a:effectLst/>
                <a:uLnTx/>
                <a:uFillTx/>
                <a:latin typeface="Arial Unicode MS" pitchFamily="50" charset="-127"/>
                <a:ea typeface="Arial Unicode MS" pitchFamily="50" charset="-127"/>
              </a:endParaRPr>
            </a:p>
          </p:txBody>
        </p:sp>
        <p:sp>
          <p:nvSpPr>
            <p:cNvPr id="25" name="내용 개체 틀 1"/>
            <p:cNvSpPr txBox="1">
              <a:spLocks/>
            </p:cNvSpPr>
            <p:nvPr/>
          </p:nvSpPr>
          <p:spPr bwMode="auto">
            <a:xfrm>
              <a:off x="0" y="620688"/>
              <a:ext cx="8964488" cy="928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marR="0" lvl="1" indent="-342900" defTabSz="914400" rtl="0" eaLnBrk="0" fontAlgn="base" latinLnBrk="1" hangingPunct="0">
                <a:lnSpc>
                  <a:spcPct val="100000"/>
                </a:lnSpc>
                <a:spcBef>
                  <a:spcPct val="20000"/>
                </a:spcBef>
                <a:spcAft>
                  <a:spcPct val="0"/>
                </a:spcAft>
                <a:buClrTx/>
                <a:buSzTx/>
                <a:buFont typeface="Wingdings" pitchFamily="2" charset="2"/>
                <a:buChar char="u"/>
                <a:tabLst/>
                <a:defRPr/>
              </a:pPr>
              <a:r>
                <a:rPr kumimoji="0" lang="en-US" altLang="ko-KR" sz="2200" b="1"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Korea Space Environment Monitor(KSEM)</a:t>
              </a:r>
            </a:p>
            <a:p>
              <a:pPr marL="914400" marR="0" lvl="2" indent="0" defTabSz="914400" rtl="0" eaLnBrk="0" fontAlgn="base" latinLnBrk="1" hangingPunct="0">
                <a:lnSpc>
                  <a:spcPct val="100000"/>
                </a:lnSpc>
                <a:spcBef>
                  <a:spcPct val="20000"/>
                </a:spcBef>
                <a:spcAft>
                  <a:spcPct val="0"/>
                </a:spcAft>
                <a:buClrTx/>
                <a:buSzTx/>
                <a:tabLst/>
                <a:defRPr/>
              </a:pP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Measurement of electron </a:t>
              </a:r>
              <a:r>
                <a:rPr kumimoji="0" lang="en-US" altLang="ko-KR" sz="2000" dirty="0" smtClean="0">
                  <a:solidFill>
                    <a:schemeClr val="bg1"/>
                  </a:solidFill>
                  <a:latin typeface="Arial Unicode MS" pitchFamily="50" charset="-127"/>
                  <a:ea typeface="Arial Unicode MS" pitchFamily="50" charset="-127"/>
                </a:rPr>
                <a:t>on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mid</a:t>
              </a:r>
              <a:r>
                <a:rPr kumimoji="0" lang="ko-KR" altLang="en-US"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energy</a:t>
              </a:r>
              <a:r>
                <a:rPr kumimoji="0" lang="ko-KR" altLang="en-US"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 </a:t>
              </a:r>
              <a:r>
                <a:rPr kumimoji="0" lang="en-US" altLang="ko-KR" sz="2000" b="0" i="0" u="none" strike="noStrike" kern="1200" cap="none" spc="0" normalizeH="0" noProof="0" dirty="0" smtClean="0">
                  <a:ln>
                    <a:noFill/>
                  </a:ln>
                  <a:solidFill>
                    <a:schemeClr val="bg1"/>
                  </a:solidFill>
                  <a:effectLst/>
                  <a:uLnTx/>
                  <a:uFillTx/>
                  <a:latin typeface="Arial Unicode MS" pitchFamily="50" charset="-127"/>
                  <a:ea typeface="Arial Unicode MS" pitchFamily="50" charset="-127"/>
                </a:rPr>
                <a:t>range and magnetic field</a:t>
              </a:r>
            </a:p>
          </p:txBody>
        </p:sp>
        <p:pic>
          <p:nvPicPr>
            <p:cNvPr id="26" name="Picture 2" descr="ESA with anode cover removed"/>
            <p:cNvPicPr>
              <a:picLocks noChangeAspect="1" noChangeArrowheads="1"/>
            </p:cNvPicPr>
            <p:nvPr/>
          </p:nvPicPr>
          <p:blipFill>
            <a:blip r:embed="rId3" cstate="print"/>
            <a:srcRect/>
            <a:stretch>
              <a:fillRect/>
            </a:stretch>
          </p:blipFill>
          <p:spPr bwMode="auto">
            <a:xfrm>
              <a:off x="187848" y="5406762"/>
              <a:ext cx="1656184" cy="1406614"/>
            </a:xfrm>
            <a:prstGeom prst="rect">
              <a:avLst/>
            </a:prstGeom>
            <a:ln>
              <a:noFill/>
            </a:ln>
            <a:effectLst>
              <a:outerShdw blurRad="292100" dist="139700" dir="2700000" algn="tl" rotWithShape="0">
                <a:srgbClr val="333333">
                  <a:alpha val="65000"/>
                </a:srgbClr>
              </a:outerShdw>
            </a:effectLst>
          </p:spPr>
        </p:pic>
        <p:pic>
          <p:nvPicPr>
            <p:cNvPr id="28" name="Picture 6"/>
            <p:cNvPicPr>
              <a:picLocks noChangeAspect="1" noChangeArrowheads="1"/>
            </p:cNvPicPr>
            <p:nvPr/>
          </p:nvPicPr>
          <p:blipFill>
            <a:blip r:embed="rId4" cstate="print"/>
            <a:srcRect/>
            <a:stretch>
              <a:fillRect/>
            </a:stretch>
          </p:blipFill>
          <p:spPr bwMode="auto">
            <a:xfrm>
              <a:off x="187847" y="3658554"/>
              <a:ext cx="1669621" cy="1498638"/>
            </a:xfrm>
            <a:prstGeom prst="rect">
              <a:avLst/>
            </a:prstGeom>
            <a:ln>
              <a:noFill/>
            </a:ln>
            <a:effectLst>
              <a:outerShdw blurRad="292100" dist="139700" dir="2700000" algn="tl" rotWithShape="0">
                <a:srgbClr val="333333">
                  <a:alpha val="65000"/>
                </a:srgbClr>
              </a:outerShdw>
            </a:effectLst>
          </p:spPr>
        </p:pic>
        <p:sp>
          <p:nvSpPr>
            <p:cNvPr id="36" name="직사각형 35"/>
            <p:cNvSpPr/>
            <p:nvPr/>
          </p:nvSpPr>
          <p:spPr>
            <a:xfrm>
              <a:off x="1979712" y="4437112"/>
              <a:ext cx="2016224" cy="2376264"/>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marL="171450" indent="-171450">
                <a:spcBef>
                  <a:spcPts val="600"/>
                </a:spcBef>
                <a:buFontTx/>
                <a:buChar char="-"/>
              </a:pPr>
              <a:r>
                <a:rPr lang="en-US" altLang="ko-KR" sz="1200" dirty="0" smtClean="0">
                  <a:latin typeface="Arial Unicode MS" pitchFamily="50" charset="-127"/>
                  <a:ea typeface="Arial Unicode MS" pitchFamily="50" charset="-127"/>
                </a:rPr>
                <a:t>Time(satellite position)</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Energy channel</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(electron)</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Particle flux</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(each direction)</a:t>
              </a:r>
            </a:p>
            <a:p>
              <a:pPr marL="171450" indent="-171450">
                <a:spcBef>
                  <a:spcPts val="600"/>
                </a:spcBef>
                <a:buFontTx/>
                <a:buChar char="-"/>
              </a:pPr>
              <a:r>
                <a:rPr lang="en-US" altLang="ko-KR" sz="1200" dirty="0" smtClean="0">
                  <a:latin typeface="Arial Unicode MS" pitchFamily="50" charset="-127"/>
                  <a:ea typeface="Arial Unicode MS" pitchFamily="50" charset="-127"/>
                </a:rPr>
                <a:t>Magnetic field flux(3axis)</a:t>
              </a:r>
            </a:p>
            <a:p>
              <a:pPr marL="171450" indent="-171450">
                <a:spcBef>
                  <a:spcPts val="600"/>
                </a:spcBef>
                <a:buFontTx/>
                <a:buChar char="-"/>
              </a:pPr>
              <a:r>
                <a:rPr lang="en-US" altLang="ko-KR" sz="1200" dirty="0" smtClean="0">
                  <a:latin typeface="Arial Unicode MS" pitchFamily="50" charset="-127"/>
                  <a:ea typeface="Arial Unicode MS" pitchFamily="50" charset="-127"/>
                </a:rPr>
                <a:t>Background flux</a:t>
              </a:r>
            </a:p>
            <a:p>
              <a:pPr marL="171450" indent="-171450">
                <a:spcBef>
                  <a:spcPts val="600"/>
                </a:spcBef>
                <a:buFontTx/>
                <a:buChar char="-"/>
              </a:pPr>
              <a:r>
                <a:rPr lang="en-US" altLang="ko-KR" sz="1200" dirty="0" smtClean="0">
                  <a:latin typeface="Arial Unicode MS" pitchFamily="50" charset="-127"/>
                  <a:ea typeface="Arial Unicode MS" pitchFamily="50" charset="-127"/>
                </a:rPr>
                <a:t>Noise</a:t>
              </a:r>
            </a:p>
            <a:p>
              <a:pPr marL="171450" indent="-171450">
                <a:lnSpc>
                  <a:spcPts val="800"/>
                </a:lnSpc>
                <a:spcBef>
                  <a:spcPts val="600"/>
                </a:spcBef>
                <a:buFontTx/>
                <a:buChar char="-"/>
              </a:pPr>
              <a:r>
                <a:rPr lang="en-US" altLang="ko-KR" sz="1200" dirty="0" smtClean="0">
                  <a:latin typeface="Arial Unicode MS" pitchFamily="50" charset="-127"/>
                  <a:ea typeface="Arial Unicode MS" pitchFamily="50" charset="-127"/>
                </a:rPr>
                <a:t>Payload monitoring data</a:t>
              </a:r>
            </a:p>
            <a:p>
              <a:pPr>
                <a:lnSpc>
                  <a:spcPts val="800"/>
                </a:lnSpc>
                <a:spcBef>
                  <a:spcPts val="600"/>
                </a:spcBef>
              </a:pPr>
              <a:r>
                <a:rPr lang="en-US" altLang="ko-KR" sz="1000" dirty="0">
                  <a:latin typeface="Arial Unicode MS" pitchFamily="50" charset="-127"/>
                  <a:ea typeface="Arial Unicode MS" pitchFamily="50" charset="-127"/>
                </a:rPr>
                <a:t> </a:t>
              </a:r>
              <a:r>
                <a:rPr lang="en-US" altLang="ko-KR" sz="1000" dirty="0" smtClean="0">
                  <a:latin typeface="Arial Unicode MS" pitchFamily="50" charset="-127"/>
                  <a:ea typeface="Arial Unicode MS" pitchFamily="50" charset="-127"/>
                </a:rPr>
                <a:t>   (Voltage, </a:t>
              </a:r>
              <a:r>
                <a:rPr lang="en-US" altLang="ko-KR" sz="1000" dirty="0" err="1" smtClean="0">
                  <a:latin typeface="Arial Unicode MS" pitchFamily="50" charset="-127"/>
                  <a:ea typeface="Arial Unicode MS" pitchFamily="50" charset="-127"/>
                </a:rPr>
                <a:t>darkcurrent</a:t>
              </a:r>
              <a:r>
                <a:rPr lang="en-US" altLang="ko-KR" sz="1000" dirty="0" smtClean="0">
                  <a:latin typeface="Arial Unicode MS" pitchFamily="50" charset="-127"/>
                  <a:ea typeface="Arial Unicode MS" pitchFamily="50" charset="-127"/>
                </a:rPr>
                <a:t>, etc.)</a:t>
              </a:r>
              <a:endParaRPr lang="ko-KR" altLang="en-US" sz="1000" dirty="0">
                <a:latin typeface="Arial Unicode MS" pitchFamily="50" charset="-127"/>
                <a:ea typeface="Arial Unicode MS" pitchFamily="50" charset="-127"/>
              </a:endParaRPr>
            </a:p>
          </p:txBody>
        </p:sp>
        <p:sp>
          <p:nvSpPr>
            <p:cNvPr id="37" name="직사각형 36"/>
            <p:cNvSpPr/>
            <p:nvPr/>
          </p:nvSpPr>
          <p:spPr>
            <a:xfrm>
              <a:off x="1979712" y="3645024"/>
              <a:ext cx="2016224" cy="648072"/>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ko-KR" dirty="0" smtClean="0">
                  <a:solidFill>
                    <a:schemeClr val="bg1"/>
                  </a:solidFill>
                  <a:latin typeface="Arial Unicode MS" pitchFamily="50" charset="-127"/>
                  <a:ea typeface="Arial Unicode MS" pitchFamily="50" charset="-127"/>
                </a:rPr>
                <a:t>Data</a:t>
              </a:r>
            </a:p>
          </p:txBody>
        </p:sp>
        <p:sp>
          <p:nvSpPr>
            <p:cNvPr id="39" name="직사각형 38"/>
            <p:cNvSpPr/>
            <p:nvPr/>
          </p:nvSpPr>
          <p:spPr>
            <a:xfrm>
              <a:off x="4725022" y="4437112"/>
              <a:ext cx="2151234" cy="2304256"/>
            </a:xfrm>
            <a:prstGeom prst="rect">
              <a:avLst/>
            </a:prstGeom>
            <a:solidFill>
              <a:schemeClr val="tx2">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171450" indent="-171450">
                <a:spcBef>
                  <a:spcPts val="600"/>
                </a:spcBef>
                <a:buFontTx/>
                <a:buChar char="-"/>
              </a:pPr>
              <a:r>
                <a:rPr lang="en-US" altLang="ko-KR" sz="1200" spc="-80" dirty="0">
                  <a:solidFill>
                    <a:srgbClr val="FFFF00"/>
                  </a:solidFill>
                </a:rPr>
                <a:t>real-time </a:t>
              </a:r>
              <a:r>
                <a:rPr lang="en-US" altLang="ko-KR" sz="1200" spc="-80" dirty="0" smtClean="0">
                  <a:solidFill>
                    <a:srgbClr val="FFFF00"/>
                  </a:solidFill>
                </a:rPr>
                <a:t>high energy particle</a:t>
              </a:r>
              <a:r>
                <a:rPr lang="en-US" altLang="ko-KR" sz="1200" spc="-80" dirty="0">
                  <a:solidFill>
                    <a:srgbClr val="FFFF00"/>
                  </a:solidFill>
                </a:rPr>
                <a:t> </a:t>
              </a:r>
              <a:r>
                <a:rPr lang="en-US" altLang="ko-KR" sz="1200" spc="-80" dirty="0" smtClean="0">
                  <a:solidFill>
                    <a:srgbClr val="FFFF00"/>
                  </a:solidFill>
                </a:rPr>
                <a:t>distribution over the radiation belt</a:t>
              </a:r>
            </a:p>
            <a:p>
              <a:pPr marL="171450" indent="-171450">
                <a:spcBef>
                  <a:spcPts val="600"/>
                </a:spcBef>
                <a:buFontTx/>
                <a:buChar char="-"/>
              </a:pPr>
              <a:r>
                <a:rPr lang="en-US" altLang="ko-KR" sz="1200" spc="-80" dirty="0" smtClean="0">
                  <a:solidFill>
                    <a:srgbClr val="FFFF00"/>
                  </a:solidFill>
                </a:rPr>
                <a:t>3D particle distribution /prediction</a:t>
              </a:r>
            </a:p>
            <a:p>
              <a:pPr marL="171450" indent="-171450">
                <a:spcBef>
                  <a:spcPts val="600"/>
                </a:spcBef>
                <a:buFontTx/>
                <a:buChar char="-"/>
              </a:pPr>
              <a:r>
                <a:rPr lang="en-US" altLang="ko-KR" sz="1200" dirty="0" smtClean="0">
                  <a:solidFill>
                    <a:srgbClr val="FFFF00"/>
                  </a:solidFill>
                </a:rPr>
                <a:t>deep </a:t>
              </a:r>
              <a:r>
                <a:rPr lang="en-US" altLang="ko-KR" sz="1200" dirty="0">
                  <a:solidFill>
                    <a:srgbClr val="FFFF00"/>
                  </a:solidFill>
                </a:rPr>
                <a:t>dielectric charging prediction index</a:t>
              </a:r>
              <a:endParaRPr lang="en-US" altLang="ko-KR" sz="1200" dirty="0" smtClean="0">
                <a:solidFill>
                  <a:srgbClr val="FFFF00"/>
                </a:solidFill>
                <a:latin typeface="Arial Unicode MS" pitchFamily="50" charset="-127"/>
                <a:ea typeface="Arial Unicode MS" pitchFamily="50" charset="-127"/>
              </a:endParaRPr>
            </a:p>
            <a:p>
              <a:pPr marL="171450" indent="-171450">
                <a:spcBef>
                  <a:spcPts val="600"/>
                </a:spcBef>
                <a:buFontTx/>
                <a:buChar char="-"/>
              </a:pPr>
              <a:r>
                <a:rPr lang="en-US" altLang="ko-KR" sz="1200" dirty="0">
                  <a:solidFill>
                    <a:srgbClr val="FFFF00"/>
                  </a:solidFill>
                </a:rPr>
                <a:t>geomagnetic storm </a:t>
              </a:r>
              <a:r>
                <a:rPr lang="en-US" altLang="ko-KR" sz="1200" dirty="0" smtClean="0">
                  <a:solidFill>
                    <a:srgbClr val="FFFF00"/>
                  </a:solidFill>
                </a:rPr>
                <a:t>index(2)</a:t>
              </a:r>
              <a:endParaRPr lang="en-US" altLang="ko-KR" sz="1200" dirty="0" smtClean="0">
                <a:solidFill>
                  <a:srgbClr val="FFFF00"/>
                </a:solidFill>
                <a:latin typeface="Arial Unicode MS" pitchFamily="50" charset="-127"/>
                <a:ea typeface="Arial Unicode MS" pitchFamily="50" charset="-127"/>
              </a:endParaRPr>
            </a:p>
          </p:txBody>
        </p:sp>
        <p:sp>
          <p:nvSpPr>
            <p:cNvPr id="40" name="직사각형 39"/>
            <p:cNvSpPr/>
            <p:nvPr/>
          </p:nvSpPr>
          <p:spPr>
            <a:xfrm>
              <a:off x="4716016" y="3645024"/>
              <a:ext cx="2160240" cy="648072"/>
            </a:xfrm>
            <a:prstGeom prst="rect">
              <a:avLst/>
            </a:prstGeom>
            <a:solidFill>
              <a:schemeClr val="tx2">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ko-KR" dirty="0" smtClean="0">
                  <a:solidFill>
                    <a:srgbClr val="FFFF00"/>
                  </a:solidFill>
                  <a:latin typeface="Arial Unicode MS" pitchFamily="50" charset="-127"/>
                  <a:ea typeface="Arial Unicode MS" pitchFamily="50" charset="-127"/>
                </a:rPr>
                <a:t>Products(5)</a:t>
              </a:r>
              <a:endParaRPr lang="ko-KR" altLang="en-US" dirty="0">
                <a:solidFill>
                  <a:srgbClr val="FFFF00"/>
                </a:solidFill>
                <a:latin typeface="Arial Unicode MS" pitchFamily="50" charset="-127"/>
                <a:ea typeface="Arial Unicode MS" pitchFamily="50" charset="-127"/>
              </a:endParaRPr>
            </a:p>
          </p:txBody>
        </p:sp>
        <p:sp>
          <p:nvSpPr>
            <p:cNvPr id="41" name="오른쪽 화살표 40"/>
            <p:cNvSpPr/>
            <p:nvPr/>
          </p:nvSpPr>
          <p:spPr>
            <a:xfrm>
              <a:off x="4089716" y="4111668"/>
              <a:ext cx="584858" cy="185868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dirty="0">
                <a:solidFill>
                  <a:srgbClr val="FF0000"/>
                </a:solidFill>
                <a:latin typeface="Arial Unicode MS" pitchFamily="50" charset="-127"/>
                <a:ea typeface="Arial Unicode MS" pitchFamily="50" charset="-127"/>
              </a:endParaRPr>
            </a:p>
          </p:txBody>
        </p:sp>
        <p:pic>
          <p:nvPicPr>
            <p:cNvPr id="42" name="그림 41"/>
            <p:cNvPicPr>
              <a:picLocks noChangeAspect="1"/>
            </p:cNvPicPr>
            <p:nvPr/>
          </p:nvPicPr>
          <p:blipFill rotWithShape="1">
            <a:blip r:embed="rId5" cstate="print">
              <a:extLst>
                <a:ext uri="{28A0092B-C50C-407E-A947-70E740481C1C}">
                  <a14:useLocalDpi xmlns="" xmlns:a14="http://schemas.microsoft.com/office/drawing/2010/main" val="0"/>
                </a:ext>
              </a:extLst>
            </a:blip>
            <a:srcRect l="12548" r="13141" b="23835"/>
            <a:stretch/>
          </p:blipFill>
          <p:spPr>
            <a:xfrm>
              <a:off x="6923606" y="5236058"/>
              <a:ext cx="2056985" cy="1577318"/>
            </a:xfrm>
            <a:prstGeom prst="rect">
              <a:avLst/>
            </a:prstGeom>
            <a:ln>
              <a:noFill/>
            </a:ln>
            <a:effectLst>
              <a:outerShdw blurRad="292100" dist="139700" dir="2700000" algn="tl" rotWithShape="0">
                <a:srgbClr val="333333">
                  <a:alpha val="65000"/>
                </a:srgbClr>
              </a:outerShdw>
            </a:effectLst>
          </p:spPr>
        </p:pic>
        <p:pic>
          <p:nvPicPr>
            <p:cNvPr id="43" name="그림 26"/>
            <p:cNvPicPr>
              <a:picLocks noChangeAspect="1"/>
            </p:cNvPicPr>
            <p:nvPr/>
          </p:nvPicPr>
          <p:blipFill rotWithShape="1">
            <a:blip r:embed="rId6" cstate="print">
              <a:extLst>
                <a:ext uri="{28A0092B-C50C-407E-A947-70E740481C1C}">
                  <a14:useLocalDpi xmlns="" xmlns:a14="http://schemas.microsoft.com/office/drawing/2010/main" val="0"/>
                </a:ext>
              </a:extLst>
            </a:blip>
            <a:srcRect t="626" r="66142" b="52461"/>
            <a:stretch/>
          </p:blipFill>
          <p:spPr bwMode="auto">
            <a:xfrm>
              <a:off x="6923606" y="3429000"/>
              <a:ext cx="2056985" cy="158699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29</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
        <p:nvSpPr>
          <p:cNvPr id="19" name="Rectangle 2"/>
          <p:cNvSpPr>
            <a:spLocks/>
          </p:cNvSpPr>
          <p:nvPr/>
        </p:nvSpPr>
        <p:spPr bwMode="auto">
          <a:xfrm>
            <a:off x="181736" y="0"/>
            <a:ext cx="8782752" cy="620688"/>
          </a:xfrm>
          <a:prstGeom prst="rect">
            <a:avLst/>
          </a:prstGeom>
          <a:noFill/>
          <a:ln w="12700">
            <a:noFill/>
            <a:miter lim="800000"/>
            <a:headEnd/>
            <a:tailEnd/>
          </a:ln>
        </p:spPr>
        <p:txBody>
          <a:bodyPr lIns="0" tIns="0" rIns="0" bIns="0" anchor="ctr"/>
          <a:lstStyle/>
          <a:p>
            <a:pPr latinLnBrk="0"/>
            <a:r>
              <a:rPr kumimoji="0" lang="en-US" altLang="ko-KR" sz="3000" b="1" spc="-100"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Development of techniques in space weather</a:t>
            </a:r>
            <a:endParaRPr kumimoji="0" lang="en-US" altLang="ko-KR" sz="3000" b="1" spc="-100"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graphicFrame>
        <p:nvGraphicFramePr>
          <p:cNvPr id="20" name="표 19"/>
          <p:cNvGraphicFramePr>
            <a:graphicFrameLocks noGrp="1"/>
          </p:cNvGraphicFramePr>
          <p:nvPr>
            <p:extLst>
              <p:ext uri="{D42A27DB-BD31-4B8C-83A1-F6EECF244321}">
                <p14:modId xmlns="" xmlns:p14="http://schemas.microsoft.com/office/powerpoint/2010/main" val="3381602860"/>
              </p:ext>
            </p:extLst>
          </p:nvPr>
        </p:nvGraphicFramePr>
        <p:xfrm>
          <a:off x="107504" y="1462616"/>
          <a:ext cx="7272808" cy="2072640"/>
        </p:xfrm>
        <a:graphic>
          <a:graphicData uri="http://schemas.openxmlformats.org/drawingml/2006/table">
            <a:tbl>
              <a:tblPr firstRow="1" bandRow="1">
                <a:tableStyleId>{5C22544A-7EE6-4342-B048-85BDC9FD1C3A}</a:tableStyleId>
              </a:tblPr>
              <a:tblGrid>
                <a:gridCol w="1224136"/>
                <a:gridCol w="1944216"/>
                <a:gridCol w="1368152"/>
                <a:gridCol w="1224136"/>
                <a:gridCol w="1512168"/>
              </a:tblGrid>
              <a:tr h="479851">
                <a:tc>
                  <a:txBody>
                    <a:bodyPr/>
                    <a:lstStyle/>
                    <a:p>
                      <a:pPr algn="ctr" latinLnBrk="1"/>
                      <a:r>
                        <a:rPr lang="en-US" altLang="ko-KR" sz="1400" dirty="0" smtClean="0"/>
                        <a:t>Sensor Unit</a:t>
                      </a:r>
                      <a:endParaRPr lang="ko-KR" altLang="en-US" sz="1400" dirty="0"/>
                    </a:p>
                  </a:txBody>
                  <a:tcPr anchor="ctr"/>
                </a:tc>
                <a:tc>
                  <a:txBody>
                    <a:bodyPr/>
                    <a:lstStyle/>
                    <a:p>
                      <a:pPr algn="ctr" latinLnBrk="1"/>
                      <a:r>
                        <a:rPr lang="en-US" altLang="ko-KR" sz="1400" dirty="0" smtClean="0"/>
                        <a:t>Measurement Range</a:t>
                      </a:r>
                      <a:endParaRPr lang="ko-KR" altLang="en-US" sz="1400" dirty="0"/>
                    </a:p>
                  </a:txBody>
                  <a:tcPr anchor="ctr"/>
                </a:tc>
                <a:tc>
                  <a:txBody>
                    <a:bodyPr/>
                    <a:lstStyle/>
                    <a:p>
                      <a:pPr algn="ctr" latinLnBrk="1"/>
                      <a:r>
                        <a:rPr lang="en-US" altLang="ko-KR" sz="1400" dirty="0" smtClean="0"/>
                        <a:t>Accuracy</a:t>
                      </a:r>
                      <a:endParaRPr lang="ko-KR" altLang="en-US" sz="1400" dirty="0"/>
                    </a:p>
                  </a:txBody>
                  <a:tcPr anchor="ctr"/>
                </a:tc>
                <a:tc>
                  <a:txBody>
                    <a:bodyPr/>
                    <a:lstStyle/>
                    <a:p>
                      <a:pPr algn="ctr" latinLnBrk="1"/>
                      <a:r>
                        <a:rPr lang="en-US" altLang="ko-KR" sz="1400" dirty="0" smtClean="0"/>
                        <a:t>Time Resolution</a:t>
                      </a:r>
                      <a:endParaRPr lang="ko-KR" altLang="en-US" sz="1400" dirty="0"/>
                    </a:p>
                  </a:txBody>
                  <a:tcPr anchor="ctr"/>
                </a:tc>
                <a:tc>
                  <a:txBody>
                    <a:bodyPr/>
                    <a:lstStyle/>
                    <a:p>
                      <a:pPr algn="ctr" latinLnBrk="1"/>
                      <a:r>
                        <a:rPr lang="en-US" altLang="ko-KR" sz="1400" dirty="0" smtClean="0"/>
                        <a:t>Remark</a:t>
                      </a:r>
                      <a:endParaRPr lang="ko-KR" altLang="en-US" sz="1400" dirty="0"/>
                    </a:p>
                  </a:txBody>
                  <a:tcPr anchor="ctr"/>
                </a:tc>
              </a:tr>
              <a:tr h="471508">
                <a:tc>
                  <a:txBody>
                    <a:bodyPr/>
                    <a:lstStyle/>
                    <a:p>
                      <a:pPr algn="ctr" latinLnBrk="1"/>
                      <a:r>
                        <a:rPr lang="en-US" altLang="ko-KR" sz="1400" dirty="0" smtClean="0"/>
                        <a:t>Particle Detector</a:t>
                      </a:r>
                      <a:endParaRPr lang="ko-KR" altLang="en-US" sz="1400" dirty="0"/>
                    </a:p>
                  </a:txBody>
                  <a:tcPr anchor="ctr"/>
                </a:tc>
                <a:tc>
                  <a:txBody>
                    <a:bodyPr/>
                    <a:lstStyle/>
                    <a:p>
                      <a:pPr algn="ctr" latinLnBrk="1"/>
                      <a:r>
                        <a:rPr lang="en-US" altLang="ko-KR" sz="1400" dirty="0" smtClean="0"/>
                        <a:t>100KeV ~</a:t>
                      </a:r>
                      <a:r>
                        <a:rPr lang="en-US" altLang="ko-KR" sz="1400" baseline="0" dirty="0" smtClean="0"/>
                        <a:t> </a:t>
                      </a:r>
                      <a:r>
                        <a:rPr lang="en-US" altLang="ko-KR" sz="1400" dirty="0" smtClean="0"/>
                        <a:t>2MeV</a:t>
                      </a:r>
                      <a:endParaRPr lang="ko-KR" altLang="en-US" sz="1400" dirty="0"/>
                    </a:p>
                  </a:txBody>
                  <a:tcPr anchor="ctr"/>
                </a:tc>
                <a:tc>
                  <a:txBody>
                    <a:bodyPr/>
                    <a:lstStyle/>
                    <a:p>
                      <a:pPr algn="ctr" latinLnBrk="1"/>
                      <a:r>
                        <a:rPr lang="en-US" altLang="ko-KR" sz="1400" dirty="0" smtClean="0"/>
                        <a:t>&lt;30%(</a:t>
                      </a:r>
                      <a:r>
                        <a:rPr lang="el-GR" altLang="ko-KR" sz="1400" dirty="0" smtClean="0"/>
                        <a:t>Δ</a:t>
                      </a:r>
                      <a:r>
                        <a:rPr lang="en-US" altLang="ko-KR" sz="1400" dirty="0" smtClean="0"/>
                        <a:t>E/E)</a:t>
                      </a:r>
                      <a:endParaRPr lang="ko-KR" altLang="en-US" sz="1400" dirty="0"/>
                    </a:p>
                  </a:txBody>
                  <a:tcPr anchor="ctr"/>
                </a:tc>
                <a:tc>
                  <a:txBody>
                    <a:bodyPr/>
                    <a:lstStyle/>
                    <a:p>
                      <a:pPr algn="ctr" latinLnBrk="1"/>
                      <a:r>
                        <a:rPr lang="en-US" altLang="ko-KR" sz="1400" dirty="0" smtClean="0"/>
                        <a:t>0.33s</a:t>
                      </a:r>
                      <a:endParaRPr lang="ko-KR" altLang="en-US" sz="1400" dirty="0"/>
                    </a:p>
                  </a:txBody>
                  <a:tcPr anchor="ctr"/>
                </a:tc>
                <a:tc>
                  <a:txBody>
                    <a:bodyPr/>
                    <a:lstStyle/>
                    <a:p>
                      <a:pPr algn="ctr" latinLnBrk="1"/>
                      <a:r>
                        <a:rPr lang="en-US" altLang="ko-KR" sz="1400" dirty="0" smtClean="0"/>
                        <a:t>6</a:t>
                      </a:r>
                      <a:r>
                        <a:rPr lang="en-US" altLang="ko-KR" sz="1400" baseline="0" dirty="0" smtClean="0"/>
                        <a:t> measurement direction</a:t>
                      </a:r>
                      <a:endParaRPr lang="ko-KR" altLang="en-US" sz="1400" dirty="0"/>
                    </a:p>
                  </a:txBody>
                  <a:tcPr anchor="ctr"/>
                </a:tc>
              </a:tr>
              <a:tr h="471508">
                <a:tc>
                  <a:txBody>
                    <a:bodyPr/>
                    <a:lstStyle/>
                    <a:p>
                      <a:pPr algn="ctr" latinLnBrk="1"/>
                      <a:r>
                        <a:rPr lang="en-US" altLang="ko-KR" sz="1400" dirty="0" smtClean="0"/>
                        <a:t>Magnetic Field Sensor</a:t>
                      </a:r>
                      <a:endParaRPr lang="ko-KR" altLang="en-US" sz="1400" dirty="0"/>
                    </a:p>
                  </a:txBody>
                  <a:tcPr anchor="ctr"/>
                </a:tc>
                <a:tc>
                  <a:txBody>
                    <a:bodyPr/>
                    <a:lstStyle/>
                    <a:p>
                      <a:pPr algn="ctr" latinLnBrk="1"/>
                      <a:r>
                        <a:rPr lang="en-US" altLang="ko-KR" sz="1400" dirty="0" smtClean="0"/>
                        <a:t>-350nT ~ +350nT</a:t>
                      </a:r>
                      <a:endParaRPr lang="ko-KR" altLang="en-US" sz="1400" dirty="0"/>
                    </a:p>
                  </a:txBody>
                  <a:tcPr anchor="ctr"/>
                </a:tc>
                <a:tc>
                  <a:txBody>
                    <a:bodyPr/>
                    <a:lstStyle/>
                    <a:p>
                      <a:pPr algn="ctr" latinLnBrk="1"/>
                      <a:r>
                        <a:rPr lang="en-US" altLang="ko-KR" sz="1400" dirty="0" smtClean="0"/>
                        <a:t>&lt;1nT</a:t>
                      </a:r>
                      <a:endParaRPr lang="ko-KR" altLang="en-US" sz="1400" dirty="0"/>
                    </a:p>
                  </a:txBody>
                  <a:tcPr anchor="ctr"/>
                </a:tc>
                <a:tc>
                  <a:txBody>
                    <a:bodyPr/>
                    <a:lstStyle/>
                    <a:p>
                      <a:pPr algn="ctr" latinLnBrk="1"/>
                      <a:r>
                        <a:rPr lang="en-US" altLang="ko-KR" sz="1400" dirty="0" smtClean="0"/>
                        <a:t>&lt;0.1s</a:t>
                      </a:r>
                      <a:endParaRPr lang="ko-KR" altLang="en-US" sz="1400" dirty="0"/>
                    </a:p>
                  </a:txBody>
                  <a:tcPr anchor="ctr"/>
                </a:tc>
                <a:tc>
                  <a:txBody>
                    <a:bodyPr/>
                    <a:lstStyle/>
                    <a:p>
                      <a:pPr algn="ctr" latinLnBrk="1"/>
                      <a:r>
                        <a:rPr lang="en-US" altLang="ko-KR" sz="1400" dirty="0" smtClean="0"/>
                        <a:t>Boom</a:t>
                      </a:r>
                      <a:r>
                        <a:rPr lang="en-US" altLang="ko-KR" sz="1400" baseline="0" dirty="0" smtClean="0"/>
                        <a:t> type</a:t>
                      </a:r>
                      <a:endParaRPr lang="ko-KR" altLang="en-US" sz="1400" dirty="0"/>
                    </a:p>
                  </a:txBody>
                  <a:tcPr anchor="ctr"/>
                </a:tc>
              </a:tr>
              <a:tr h="471508">
                <a:tc>
                  <a:txBody>
                    <a:bodyPr/>
                    <a:lstStyle/>
                    <a:p>
                      <a:pPr algn="ctr" latinLnBrk="1"/>
                      <a:r>
                        <a:rPr lang="en-US" altLang="ko-KR" sz="1400" dirty="0" smtClean="0"/>
                        <a:t>Charging Monitor</a:t>
                      </a:r>
                      <a:endParaRPr lang="ko-KR" altLang="en-US" sz="1400" dirty="0"/>
                    </a:p>
                  </a:txBody>
                  <a:tcPr anchor="ctr"/>
                </a:tc>
                <a:tc>
                  <a:txBody>
                    <a:bodyPr/>
                    <a:lstStyle/>
                    <a:p>
                      <a:pPr algn="ctr" latinLnBrk="1"/>
                      <a:r>
                        <a:rPr lang="en-US" altLang="ko-KR" sz="1400" spc="-100" dirty="0" smtClean="0"/>
                        <a:t>-3pA/cm</a:t>
                      </a:r>
                      <a:r>
                        <a:rPr lang="en-US" altLang="ko-KR" sz="1400" spc="-100" baseline="30000" dirty="0" smtClean="0"/>
                        <a:t>2</a:t>
                      </a:r>
                      <a:r>
                        <a:rPr lang="en-US" altLang="ko-KR" sz="1400" spc="-100" baseline="0" dirty="0" smtClean="0"/>
                        <a:t> ~+3pA/cm</a:t>
                      </a:r>
                      <a:r>
                        <a:rPr lang="en-US" altLang="ko-KR" sz="1400" spc="-100" baseline="30000" dirty="0" smtClean="0"/>
                        <a:t>2</a:t>
                      </a:r>
                      <a:endParaRPr lang="ko-KR" altLang="en-US" sz="1400" spc="-100"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t>&lt;0.01</a:t>
                      </a:r>
                      <a:r>
                        <a:rPr lang="en-US" altLang="ko-KR" sz="1400" baseline="0" dirty="0" smtClean="0"/>
                        <a:t> </a:t>
                      </a:r>
                      <a:r>
                        <a:rPr lang="en-US" altLang="ko-KR" sz="1400" spc="-100" baseline="0" dirty="0" err="1" smtClean="0"/>
                        <a:t>pA</a:t>
                      </a:r>
                      <a:r>
                        <a:rPr lang="en-US" altLang="ko-KR" sz="1400" spc="-100" baseline="0" dirty="0" smtClean="0"/>
                        <a:t>/cm</a:t>
                      </a:r>
                      <a:r>
                        <a:rPr lang="en-US" altLang="ko-KR" sz="1400" spc="-100" baseline="30000" dirty="0" smtClean="0"/>
                        <a:t>2</a:t>
                      </a:r>
                      <a:endParaRPr lang="ko-KR" altLang="en-US" sz="1400" spc="-100" dirty="0" smtClean="0"/>
                    </a:p>
                  </a:txBody>
                  <a:tcPr anchor="ctr"/>
                </a:tc>
                <a:tc>
                  <a:txBody>
                    <a:bodyPr/>
                    <a:lstStyle/>
                    <a:p>
                      <a:pPr algn="ctr" latinLnBrk="1"/>
                      <a:r>
                        <a:rPr lang="en-US" altLang="ko-KR" sz="1400" dirty="0" smtClean="0"/>
                        <a:t>&lt; 1s</a:t>
                      </a:r>
                      <a:endParaRPr lang="ko-KR" altLang="en-US" sz="1400" dirty="0"/>
                    </a:p>
                  </a:txBody>
                  <a:tcPr anchor="ctr"/>
                </a:tc>
                <a:tc>
                  <a:txBody>
                    <a:bodyPr/>
                    <a:lstStyle/>
                    <a:p>
                      <a:pPr algn="ctr" latinLnBrk="1"/>
                      <a:r>
                        <a:rPr lang="en-US" altLang="ko-KR" sz="1400" dirty="0" smtClean="0"/>
                        <a:t>-</a:t>
                      </a:r>
                      <a:endParaRPr lang="ko-KR" altLang="en-US" sz="1400" dirty="0"/>
                    </a:p>
                  </a:txBody>
                  <a:tcPr anchor="ctr"/>
                </a:tc>
              </a:tr>
            </a:tbl>
          </a:graphicData>
        </a:graphic>
      </p:graphicFrame>
      <p:sp>
        <p:nvSpPr>
          <p:cNvPr id="18" name="구름 17"/>
          <p:cNvSpPr/>
          <p:nvPr/>
        </p:nvSpPr>
        <p:spPr>
          <a:xfrm>
            <a:off x="7092280" y="2070538"/>
            <a:ext cx="2051720" cy="143047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Arial Unicode MS" pitchFamily="50" charset="-127"/>
                <a:ea typeface="Arial Unicode MS" pitchFamily="50" charset="-127"/>
              </a:rPr>
              <a:t>Support for stable operation of GEO-KOMPSAT-2A</a:t>
            </a:r>
            <a:endParaRPr lang="ko-KR" altLang="en-US" sz="1400" dirty="0">
              <a:latin typeface="Arial Unicode MS" pitchFamily="50" charset="-127"/>
              <a:ea typeface="Arial Unicode MS" pitchFamily="50" charset="-127"/>
            </a:endParaRPr>
          </a:p>
        </p:txBody>
      </p:sp>
    </p:spTree>
    <p:extLst>
      <p:ext uri="{BB962C8B-B14F-4D97-AF65-F5344CB8AC3E}">
        <p14:creationId xmlns="" xmlns:p14="http://schemas.microsoft.com/office/powerpoint/2010/main" val="3113940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5" name="Rectangle 2"/>
          <p:cNvSpPr>
            <a:spLocks/>
          </p:cNvSpPr>
          <p:nvPr/>
        </p:nvSpPr>
        <p:spPr bwMode="auto">
          <a:xfrm>
            <a:off x="395536" y="1064160"/>
            <a:ext cx="5832648" cy="1788776"/>
          </a:xfrm>
          <a:prstGeom prst="rect">
            <a:avLst/>
          </a:prstGeom>
          <a:noFill/>
          <a:ln w="12700">
            <a:noFill/>
            <a:miter lim="800000"/>
            <a:headEnd/>
            <a:tailEnd/>
          </a:ln>
        </p:spPr>
        <p:txBody>
          <a:bodyPr lIns="0" tIns="0" rIns="0" bIns="0"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just" latinLnBrk="0"/>
            <a:r>
              <a:rPr kumimoji="0" lang="en-US" altLang="ko-KR"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Development </a:t>
            </a:r>
            <a:r>
              <a:rPr kumimoji="0" lang="en-US" altLang="ko-KR"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of </a:t>
            </a:r>
          </a:p>
          <a:p>
            <a:pPr algn="just" latinLnBrk="0"/>
            <a:r>
              <a:rPr kumimoji="0" lang="en-US" altLang="ko-KR" sz="4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rPr>
              <a:t>Geo-KOMPSAT-2A</a:t>
            </a:r>
            <a:endParaRPr kumimoji="0" lang="en-US" altLang="ko-KR" sz="4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itchFamily="34" charset="0"/>
              <a:ea typeface="Arial Unicode MS" pitchFamily="50" charset="-127"/>
              <a:cs typeface="Arial" pitchFamily="34" charset="0"/>
              <a:sym typeface="Daum_Regular" pitchFamily="2" charset="-127"/>
            </a:endParaRPr>
          </a:p>
        </p:txBody>
      </p:sp>
    </p:spTree>
    <p:extLst>
      <p:ext uri="{BB962C8B-B14F-4D97-AF65-F5344CB8AC3E}">
        <p14:creationId xmlns="" xmlns:p14="http://schemas.microsoft.com/office/powerpoint/2010/main" val="152405293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208" r="8458"/>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95776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4</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pic>
        <p:nvPicPr>
          <p:cNvPr id="1026" name="Picture 2" descr="D:\005_Current\400===발표자료모음====\001_위성센터소개자료\영문소개자료\그림1-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2" y="-4739"/>
            <a:ext cx="9144000" cy="686276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4</a:t>
            </a:fld>
            <a:endParaRPr lang="en-US" altLang="ko-KR" sz="1000" b="1" dirty="0">
              <a:ln w="11430"/>
              <a:solidFill>
                <a:schemeClr val="bg1"/>
              </a:solidFill>
              <a:ea typeface="AuctionGothic Medium" pitchFamily="2" charset="-127"/>
              <a:cs typeface="Arial" pitchFamily="34" charset="0"/>
            </a:endParaRPr>
          </a:p>
        </p:txBody>
      </p:sp>
      <p:sp>
        <p:nvSpPr>
          <p:cNvPr id="6" name="TextBox 5"/>
          <p:cNvSpPr txBox="1"/>
          <p:nvPr/>
        </p:nvSpPr>
        <p:spPr>
          <a:xfrm>
            <a:off x="4688023" y="6453336"/>
            <a:ext cx="1008112" cy="307777"/>
          </a:xfrm>
          <a:prstGeom prst="rect">
            <a:avLst/>
          </a:prstGeom>
          <a:noFill/>
        </p:spPr>
        <p:txBody>
          <a:bodyPr wrap="square" rtlCol="0">
            <a:spAutoFit/>
          </a:bodyPr>
          <a:lstStyle/>
          <a:p>
            <a:r>
              <a:rPr lang="en-US" altLang="ko-KR" sz="1400" dirty="0" smtClean="0">
                <a:solidFill>
                  <a:srgbClr val="CC9900"/>
                </a:solidFill>
                <a:latin typeface="Arial Unicode MS" pitchFamily="50" charset="-127"/>
                <a:ea typeface="Arial Unicode MS" pitchFamily="50" charset="-127"/>
                <a:cs typeface="Arial Unicode MS" pitchFamily="50" charset="-127"/>
              </a:rPr>
              <a:t>(</a:t>
            </a:r>
            <a:r>
              <a:rPr lang="en-US" altLang="ko-KR" sz="1400" b="1" dirty="0" smtClean="0">
                <a:solidFill>
                  <a:srgbClr val="CC9900"/>
                </a:solidFill>
                <a:latin typeface="Arial Unicode MS" pitchFamily="50" charset="-127"/>
                <a:ea typeface="Arial Unicode MS" pitchFamily="50" charset="-127"/>
                <a:cs typeface="Arial Unicode MS" pitchFamily="50" charset="-127"/>
              </a:rPr>
              <a:t>GK-2A</a:t>
            </a:r>
            <a:r>
              <a:rPr lang="en-US" altLang="ko-KR" sz="1400" dirty="0" smtClean="0">
                <a:solidFill>
                  <a:srgbClr val="CC9900"/>
                </a:solidFill>
                <a:latin typeface="Arial Unicode MS" pitchFamily="50" charset="-127"/>
                <a:ea typeface="Arial Unicode MS" pitchFamily="50" charset="-127"/>
                <a:cs typeface="Arial Unicode MS" pitchFamily="50" charset="-127"/>
              </a:rPr>
              <a:t>)</a:t>
            </a:r>
            <a:endParaRPr lang="ko-KR" altLang="en-US" sz="1400" dirty="0">
              <a:solidFill>
                <a:srgbClr val="CC9900"/>
              </a:solidFill>
              <a:latin typeface="Arial Unicode MS" pitchFamily="50" charset="-127"/>
              <a:ea typeface="Arial Unicode MS" pitchFamily="50" charset="-127"/>
              <a:cs typeface="Arial Unicode MS" pitchFamily="50" charset="-127"/>
            </a:endParaRPr>
          </a:p>
        </p:txBody>
      </p:sp>
    </p:spTree>
    <p:extLst>
      <p:ext uri="{BB962C8B-B14F-4D97-AF65-F5344CB8AC3E}">
        <p14:creationId xmlns="" xmlns:p14="http://schemas.microsoft.com/office/powerpoint/2010/main" val="11868795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1743" t="12078" r="11093" b="4718"/>
          <a:stretch>
            <a:fillRect/>
          </a:stretch>
        </p:blipFill>
        <p:spPr bwMode="auto">
          <a:xfrm>
            <a:off x="971600" y="1844824"/>
            <a:ext cx="7200800" cy="4852712"/>
          </a:xfrm>
          <a:prstGeom prst="rect">
            <a:avLst/>
          </a:prstGeom>
          <a:noFill/>
          <a:ln w="9525">
            <a:noFill/>
            <a:miter lim="800000"/>
            <a:headEnd/>
            <a:tailEnd/>
          </a:ln>
        </p:spPr>
      </p:pic>
      <p:sp>
        <p:nvSpPr>
          <p:cNvPr id="3" name="Rectangle 2"/>
          <p:cNvSpPr>
            <a:spLocks/>
          </p:cNvSpPr>
          <p:nvPr/>
        </p:nvSpPr>
        <p:spPr bwMode="auto">
          <a:xfrm>
            <a:off x="251520" y="190800"/>
            <a:ext cx="7272808" cy="501896"/>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Geo-KOMPSAT-2 (GK-2) Program</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4" name="직사각형 3"/>
          <p:cNvSpPr/>
          <p:nvPr/>
        </p:nvSpPr>
        <p:spPr>
          <a:xfrm>
            <a:off x="323528" y="764704"/>
            <a:ext cx="8352928" cy="1005403"/>
          </a:xfrm>
          <a:prstGeom prst="rect">
            <a:avLst/>
          </a:prstGeom>
        </p:spPr>
        <p:txBody>
          <a:bodyPr wrap="square">
            <a:spAutoFit/>
          </a:bodyPr>
          <a:lstStyle/>
          <a:p>
            <a:pPr>
              <a:spcBef>
                <a:spcPts val="175"/>
              </a:spcBef>
              <a:buFont typeface="Wingdings" pitchFamily="2" charset="2"/>
              <a:buChar char="v"/>
            </a:pPr>
            <a:r>
              <a:rPr lang="en-US" altLang="ko-KR" dirty="0" smtClean="0">
                <a:solidFill>
                  <a:schemeClr val="bg1"/>
                </a:solidFill>
                <a:latin typeface="Arial Unicode MS" pitchFamily="50" charset="-127"/>
                <a:ea typeface="Arial Unicode MS" pitchFamily="50" charset="-127"/>
                <a:cs typeface="Arial" pitchFamily="34" charset="0"/>
              </a:rPr>
              <a:t> </a:t>
            </a:r>
            <a:r>
              <a:rPr lang="en-US" altLang="ko-KR" sz="2000" b="1" dirty="0" smtClean="0">
                <a:solidFill>
                  <a:srgbClr val="FFFFFF"/>
                </a:solidFill>
                <a:latin typeface="Arial Unicode MS" pitchFamily="50" charset="-127"/>
                <a:ea typeface="Arial Unicode MS" pitchFamily="50" charset="-127"/>
                <a:cs typeface="Arial" pitchFamily="34" charset="0"/>
              </a:rPr>
              <a:t>GK-2 program </a:t>
            </a:r>
            <a:r>
              <a:rPr lang="en-US" altLang="ko-KR" dirty="0" smtClean="0">
                <a:solidFill>
                  <a:schemeClr val="bg1"/>
                </a:solidFill>
                <a:latin typeface="Arial Unicode MS" pitchFamily="50" charset="-127"/>
                <a:ea typeface="Arial Unicode MS" pitchFamily="50" charset="-127"/>
                <a:cs typeface="Arial" pitchFamily="34" charset="0"/>
              </a:rPr>
              <a:t>has two mission </a:t>
            </a:r>
          </a:p>
          <a:p>
            <a:pPr lvl="1">
              <a:spcBef>
                <a:spcPts val="175"/>
              </a:spcBef>
              <a:buFont typeface="Wingdings" pitchFamily="2" charset="2"/>
              <a:buChar char="§"/>
            </a:pPr>
            <a:r>
              <a:rPr lang="en-US" altLang="ko-KR" dirty="0" smtClean="0">
                <a:solidFill>
                  <a:schemeClr val="bg1"/>
                </a:solidFill>
                <a:latin typeface="Arial Unicode MS" pitchFamily="50" charset="-127"/>
                <a:ea typeface="Arial Unicode MS" pitchFamily="50" charset="-127"/>
                <a:cs typeface="Arial" pitchFamily="34" charset="0"/>
              </a:rPr>
              <a:t> GK-2A for the weather, climate and space weather monitoring</a:t>
            </a:r>
          </a:p>
          <a:p>
            <a:pPr lvl="1">
              <a:spcBef>
                <a:spcPts val="175"/>
              </a:spcBef>
              <a:buFont typeface="Wingdings" pitchFamily="2" charset="2"/>
              <a:buChar char="§"/>
            </a:pPr>
            <a:r>
              <a:rPr lang="en-US" altLang="ko-KR" dirty="0" smtClean="0">
                <a:solidFill>
                  <a:schemeClr val="bg1"/>
                </a:solidFill>
                <a:latin typeface="Arial Unicode MS" pitchFamily="50" charset="-127"/>
                <a:ea typeface="Arial Unicode MS" pitchFamily="50" charset="-127"/>
                <a:cs typeface="Arial" pitchFamily="34" charset="0"/>
              </a:rPr>
              <a:t> GK-2B for the ocean color and atmospheric trace gas monitoring</a:t>
            </a:r>
          </a:p>
        </p:txBody>
      </p:sp>
      <p:sp>
        <p:nvSpPr>
          <p:cNvPr id="5"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lgn="ct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lgn="ctr">
                <a:defRPr/>
              </a:pPr>
              <a:t>5</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251520" y="1196752"/>
            <a:ext cx="8712968" cy="4190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ts val="175"/>
              </a:spcBef>
              <a:buFont typeface="Wingdings" pitchFamily="2" charset="2"/>
              <a:buChar char="v"/>
            </a:pPr>
            <a:r>
              <a:rPr lang="en-US" altLang="ko-KR" sz="2400" b="1" dirty="0">
                <a:solidFill>
                  <a:schemeClr val="bg1"/>
                </a:solidFill>
                <a:latin typeface="Arial Unicode MS" pitchFamily="50" charset="-127"/>
                <a:ea typeface="Arial Unicode MS" pitchFamily="50" charset="-127"/>
                <a:cs typeface="Arial" pitchFamily="34" charset="0"/>
              </a:rPr>
              <a:t> </a:t>
            </a:r>
            <a:r>
              <a:rPr lang="en-US" altLang="ko-KR" sz="2400" b="1" dirty="0" smtClean="0">
                <a:solidFill>
                  <a:schemeClr val="bg1"/>
                </a:solidFill>
                <a:latin typeface="Arial Unicode MS" pitchFamily="50" charset="-127"/>
                <a:ea typeface="Arial Unicode MS" pitchFamily="50" charset="-127"/>
                <a:cs typeface="Arial" pitchFamily="34" charset="0"/>
              </a:rPr>
              <a:t>GK-2A</a:t>
            </a:r>
          </a:p>
          <a:p>
            <a:pPr lvl="1">
              <a:spcBef>
                <a:spcPts val="175"/>
              </a:spcBef>
              <a:buFont typeface="Wingdings" pitchFamily="2" charset="2"/>
              <a:buChar char="§"/>
            </a:pPr>
            <a:r>
              <a:rPr lang="en-US" altLang="ko-KR" sz="2000" dirty="0" smtClean="0">
                <a:solidFill>
                  <a:schemeClr val="bg1"/>
                </a:solidFill>
                <a:latin typeface="Arial Unicode MS" pitchFamily="50" charset="-127"/>
                <a:ea typeface="Arial Unicode MS" pitchFamily="50" charset="-127"/>
                <a:cs typeface="Arial" pitchFamily="34" charset="0"/>
              </a:rPr>
              <a:t> Launch scheduled: </a:t>
            </a:r>
            <a:r>
              <a:rPr lang="en-US" altLang="ko-KR" sz="2000" b="1" dirty="0" smtClean="0">
                <a:solidFill>
                  <a:schemeClr val="accent6"/>
                </a:solidFill>
                <a:latin typeface="Arial Unicode MS" pitchFamily="50" charset="-127"/>
                <a:ea typeface="Arial Unicode MS" pitchFamily="50" charset="-127"/>
                <a:cs typeface="Arial" pitchFamily="34" charset="0"/>
              </a:rPr>
              <a:t>May 2018</a:t>
            </a:r>
          </a:p>
          <a:p>
            <a:pPr lvl="1">
              <a:spcBef>
                <a:spcPts val="175"/>
              </a:spcBef>
              <a:buFont typeface="Wingdings" pitchFamily="2" charset="2"/>
              <a:buChar char="§"/>
            </a:pPr>
            <a:r>
              <a:rPr lang="en-US" altLang="ko-KR" sz="2000" dirty="0" smtClean="0">
                <a:solidFill>
                  <a:schemeClr val="bg1"/>
                </a:solidFill>
                <a:latin typeface="Arial Unicode MS" pitchFamily="50" charset="-127"/>
                <a:ea typeface="Arial Unicode MS" pitchFamily="50" charset="-127"/>
                <a:cs typeface="Arial" pitchFamily="34" charset="0"/>
              </a:rPr>
              <a:t> Payloads: </a:t>
            </a:r>
            <a:r>
              <a:rPr lang="en-US" altLang="ko-KR" sz="2000" b="1" dirty="0" smtClean="0">
                <a:solidFill>
                  <a:schemeClr val="accent6"/>
                </a:solidFill>
                <a:latin typeface="Arial Unicode MS" pitchFamily="50" charset="-127"/>
                <a:ea typeface="Arial Unicode MS" pitchFamily="50" charset="-127"/>
                <a:cs typeface="Arial" pitchFamily="34" charset="0"/>
              </a:rPr>
              <a:t>Advanced Meteorological Imager (AMI)</a:t>
            </a:r>
          </a:p>
          <a:p>
            <a:pPr lvl="1">
              <a:spcBef>
                <a:spcPts val="175"/>
              </a:spcBef>
            </a:pPr>
            <a:r>
              <a:rPr lang="en-US" altLang="ko-KR" sz="2000" dirty="0" smtClean="0">
                <a:solidFill>
                  <a:schemeClr val="bg1"/>
                </a:solidFill>
                <a:latin typeface="Arial Unicode MS" pitchFamily="50" charset="-127"/>
                <a:ea typeface="Arial Unicode MS" pitchFamily="50" charset="-127"/>
                <a:cs typeface="Arial" pitchFamily="34" charset="0"/>
              </a:rPr>
              <a:t>                   </a:t>
            </a:r>
            <a:r>
              <a:rPr lang="en-US" altLang="ko-KR" sz="2000" dirty="0" smtClean="0">
                <a:solidFill>
                  <a:schemeClr val="bg1"/>
                </a:solidFill>
                <a:latin typeface="Arial Unicode MS" pitchFamily="50" charset="-127"/>
                <a:ea typeface="Arial Unicode MS" pitchFamily="50" charset="-127"/>
                <a:cs typeface="Arial" pitchFamily="34" charset="0"/>
              </a:rPr>
              <a:t>Korea </a:t>
            </a:r>
            <a:r>
              <a:rPr lang="en-US" altLang="ko-KR" sz="2000" dirty="0" smtClean="0">
                <a:solidFill>
                  <a:schemeClr val="bg1"/>
                </a:solidFill>
                <a:latin typeface="Arial Unicode MS" pitchFamily="50" charset="-127"/>
                <a:ea typeface="Arial Unicode MS" pitchFamily="50" charset="-127"/>
                <a:cs typeface="Arial" pitchFamily="34" charset="0"/>
              </a:rPr>
              <a:t>Space Environmental Monitor (KSEM)</a:t>
            </a:r>
          </a:p>
          <a:p>
            <a:pPr lvl="1">
              <a:spcBef>
                <a:spcPts val="175"/>
              </a:spcBef>
            </a:pPr>
            <a:r>
              <a:rPr lang="en-US" altLang="ko-KR" sz="2000" dirty="0" smtClean="0">
                <a:solidFill>
                  <a:schemeClr val="bg1"/>
                </a:solidFill>
                <a:latin typeface="Arial Unicode MS" pitchFamily="50" charset="-127"/>
                <a:ea typeface="Arial Unicode MS" pitchFamily="50" charset="-127"/>
                <a:cs typeface="Arial" pitchFamily="34" charset="0"/>
              </a:rPr>
              <a:t>                     - Particle Detector</a:t>
            </a:r>
          </a:p>
          <a:p>
            <a:pPr lvl="1">
              <a:spcBef>
                <a:spcPts val="175"/>
              </a:spcBef>
            </a:pPr>
            <a:r>
              <a:rPr lang="en-US" altLang="ko-KR" sz="2000" dirty="0" smtClean="0">
                <a:solidFill>
                  <a:schemeClr val="bg1"/>
                </a:solidFill>
                <a:latin typeface="Arial Unicode MS" pitchFamily="50" charset="-127"/>
                <a:ea typeface="Arial Unicode MS" pitchFamily="50" charset="-127"/>
                <a:cs typeface="Arial" pitchFamily="34" charset="0"/>
              </a:rPr>
              <a:t>                     - Magnetic Field Sensor</a:t>
            </a:r>
          </a:p>
          <a:p>
            <a:pPr lvl="1">
              <a:spcBef>
                <a:spcPts val="175"/>
              </a:spcBef>
            </a:pPr>
            <a:r>
              <a:rPr lang="en-US" altLang="ko-KR" sz="2000" dirty="0" smtClean="0">
                <a:solidFill>
                  <a:schemeClr val="bg1"/>
                </a:solidFill>
                <a:latin typeface="Arial Unicode MS" pitchFamily="50" charset="-127"/>
                <a:ea typeface="Arial Unicode MS" pitchFamily="50" charset="-127"/>
                <a:cs typeface="Arial" pitchFamily="34" charset="0"/>
              </a:rPr>
              <a:t>                     - Charging Monitor</a:t>
            </a:r>
          </a:p>
          <a:p>
            <a:pPr lvl="1">
              <a:spcBef>
                <a:spcPts val="175"/>
              </a:spcBef>
            </a:pPr>
            <a:endParaRPr lang="en-US" altLang="ko-KR" sz="2000" dirty="0">
              <a:solidFill>
                <a:schemeClr val="bg1"/>
              </a:solidFill>
              <a:latin typeface="Arial Unicode MS" pitchFamily="50" charset="-127"/>
              <a:ea typeface="Arial Unicode MS" pitchFamily="50" charset="-127"/>
              <a:cs typeface="Arial" pitchFamily="34" charset="0"/>
            </a:endParaRPr>
          </a:p>
          <a:p>
            <a:pPr>
              <a:spcBef>
                <a:spcPts val="175"/>
              </a:spcBef>
              <a:buFont typeface="Wingdings" pitchFamily="2" charset="2"/>
              <a:buChar char="v"/>
            </a:pPr>
            <a:r>
              <a:rPr lang="en-US" altLang="ko-KR" sz="2400" b="1" dirty="0">
                <a:solidFill>
                  <a:schemeClr val="bg1"/>
                </a:solidFill>
                <a:latin typeface="Arial Unicode MS" pitchFamily="50" charset="-127"/>
                <a:ea typeface="Arial Unicode MS" pitchFamily="50" charset="-127"/>
                <a:cs typeface="Arial" pitchFamily="34" charset="0"/>
              </a:rPr>
              <a:t> </a:t>
            </a:r>
            <a:r>
              <a:rPr lang="en-US" altLang="ko-KR" sz="2400" b="1" dirty="0" smtClean="0">
                <a:solidFill>
                  <a:schemeClr val="bg1"/>
                </a:solidFill>
                <a:latin typeface="Arial Unicode MS" pitchFamily="50" charset="-127"/>
                <a:ea typeface="Arial Unicode MS" pitchFamily="50" charset="-127"/>
                <a:cs typeface="Arial" pitchFamily="34" charset="0"/>
              </a:rPr>
              <a:t>GK-2B</a:t>
            </a:r>
          </a:p>
          <a:p>
            <a:pPr lvl="1">
              <a:spcBef>
                <a:spcPts val="175"/>
              </a:spcBef>
              <a:buFont typeface="Wingdings" pitchFamily="2" charset="2"/>
              <a:buChar char="§"/>
            </a:pPr>
            <a:r>
              <a:rPr lang="en-US" altLang="ko-KR" sz="2000" dirty="0" smtClean="0">
                <a:solidFill>
                  <a:schemeClr val="bg1"/>
                </a:solidFill>
                <a:latin typeface="Arial Unicode MS" pitchFamily="50" charset="-127"/>
                <a:ea typeface="Arial Unicode MS" pitchFamily="50" charset="-127"/>
                <a:cs typeface="Arial" pitchFamily="34" charset="0"/>
              </a:rPr>
              <a:t> Launch scheduled: March 2019</a:t>
            </a:r>
          </a:p>
          <a:p>
            <a:pPr lvl="1">
              <a:spcBef>
                <a:spcPts val="175"/>
              </a:spcBef>
              <a:buFont typeface="Wingdings" pitchFamily="2" charset="2"/>
              <a:buChar char="§"/>
            </a:pPr>
            <a:r>
              <a:rPr lang="en-US" altLang="ko-KR" sz="2000" dirty="0" smtClean="0">
                <a:solidFill>
                  <a:schemeClr val="bg1"/>
                </a:solidFill>
                <a:latin typeface="Arial Unicode MS" pitchFamily="50" charset="-127"/>
                <a:ea typeface="Arial Unicode MS" pitchFamily="50" charset="-127"/>
                <a:cs typeface="Arial" pitchFamily="34" charset="0"/>
              </a:rPr>
              <a:t> Payloads: Geostationary Ocean Color Imager-II (GOCI-II)</a:t>
            </a:r>
          </a:p>
          <a:p>
            <a:pPr lvl="1">
              <a:spcBef>
                <a:spcPts val="175"/>
              </a:spcBef>
            </a:pPr>
            <a:r>
              <a:rPr lang="en-US" altLang="ko-KR" sz="2000" dirty="0" smtClean="0">
                <a:solidFill>
                  <a:schemeClr val="bg1"/>
                </a:solidFill>
                <a:latin typeface="Arial Unicode MS" pitchFamily="50" charset="-127"/>
                <a:ea typeface="Arial Unicode MS" pitchFamily="50" charset="-127"/>
                <a:cs typeface="Arial" pitchFamily="34" charset="0"/>
              </a:rPr>
              <a:t>               Geostationary Environmental Monitoring Spectrometer (GEMS)</a:t>
            </a:r>
            <a:endParaRPr lang="en-US" altLang="ko-KR" sz="2000" dirty="0">
              <a:solidFill>
                <a:schemeClr val="bg1"/>
              </a:solidFill>
              <a:latin typeface="Arial Unicode MS" pitchFamily="50" charset="-127"/>
              <a:ea typeface="Arial Unicode MS" pitchFamily="50" charset="-127"/>
              <a:cs typeface="Arial" pitchFamily="34" charset="0"/>
            </a:endParaRPr>
          </a:p>
        </p:txBody>
      </p:sp>
      <p:sp>
        <p:nvSpPr>
          <p:cNvPr id="4" name="Rectangle 2"/>
          <p:cNvSpPr>
            <a:spLocks/>
          </p:cNvSpPr>
          <p:nvPr/>
        </p:nvSpPr>
        <p:spPr bwMode="auto">
          <a:xfrm>
            <a:off x="251520" y="190800"/>
            <a:ext cx="7272808" cy="501896"/>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Geo-KOMPSAT-2 (GK-2) Program</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11" name="슬라이드 번호 개체 틀 5"/>
          <p:cNvSpPr txBox="1">
            <a:spLocks/>
          </p:cNvSpPr>
          <p:nvPr/>
        </p:nvSpPr>
        <p:spPr>
          <a:xfrm>
            <a:off x="8802134" y="6597328"/>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lgn="ctr">
              <a:defRPr/>
            </a:pPr>
            <a:fld id="{B6450232-7C14-4B2E-BCD9-F352925825AC}"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lgn="ctr">
                <a:defRPr/>
              </a:pPr>
              <a:t>6</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268760"/>
            <a:ext cx="8468606" cy="35283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직사각형 2"/>
          <p:cNvSpPr/>
          <p:nvPr/>
        </p:nvSpPr>
        <p:spPr>
          <a:xfrm>
            <a:off x="323528" y="692696"/>
            <a:ext cx="4536504" cy="461665"/>
          </a:xfrm>
          <a:prstGeom prst="rect">
            <a:avLst/>
          </a:prstGeom>
        </p:spPr>
        <p:txBody>
          <a:bodyPr wrap="square">
            <a:spAutoFit/>
          </a:bodyPr>
          <a:lstStyle/>
          <a:p>
            <a:pPr>
              <a:buFont typeface="Wingdings" pitchFamily="2" charset="2"/>
              <a:buChar char="v"/>
            </a:pPr>
            <a:r>
              <a:rPr lang="ko-KR" altLang="en-US" sz="2400" b="1" dirty="0" smtClean="0">
                <a:solidFill>
                  <a:srgbClr val="FFC000"/>
                </a:solidFill>
                <a:latin typeface="+mn-ea"/>
              </a:rPr>
              <a:t> </a:t>
            </a:r>
            <a:r>
              <a:rPr lang="en-US" altLang="ko-KR" sz="2400" b="1" dirty="0" smtClean="0">
                <a:solidFill>
                  <a:srgbClr val="FFC000"/>
                </a:solidFill>
                <a:latin typeface="+mn-ea"/>
              </a:rPr>
              <a:t>S</a:t>
            </a:r>
            <a:r>
              <a:rPr lang="en-US" altLang="ko-KR" sz="2400" b="1" dirty="0" smtClean="0">
                <a:solidFill>
                  <a:srgbClr val="FFC000"/>
                </a:solidFill>
                <a:latin typeface="+mn-ea"/>
              </a:rPr>
              <a:t>can Mode of GK-2A/AMI</a:t>
            </a:r>
            <a:endParaRPr lang="ko-KR" altLang="en-US" sz="2400" b="1" dirty="0">
              <a:solidFill>
                <a:srgbClr val="FFC000"/>
              </a:solidFill>
              <a:latin typeface="+mn-ea"/>
            </a:endParaRPr>
          </a:p>
        </p:txBody>
      </p:sp>
      <p:sp>
        <p:nvSpPr>
          <p:cNvPr id="4" name="직사각형 3"/>
          <p:cNvSpPr/>
          <p:nvPr/>
        </p:nvSpPr>
        <p:spPr>
          <a:xfrm>
            <a:off x="467544" y="4941168"/>
            <a:ext cx="7416824" cy="923330"/>
          </a:xfrm>
          <a:prstGeom prst="rect">
            <a:avLst/>
          </a:prstGeom>
        </p:spPr>
        <p:txBody>
          <a:bodyPr wrap="square">
            <a:spAutoFit/>
          </a:bodyPr>
          <a:lstStyle/>
          <a:p>
            <a:pPr marL="177800" indent="-177800">
              <a:lnSpc>
                <a:spcPct val="150000"/>
              </a:lnSpc>
              <a:buFontTx/>
              <a:buChar char="-"/>
            </a:pPr>
            <a:r>
              <a:rPr lang="en-US" altLang="ko-KR" b="1" dirty="0" smtClean="0">
                <a:solidFill>
                  <a:srgbClr val="FFFFFF"/>
                </a:solidFill>
                <a:latin typeface="+mn-ea"/>
              </a:rPr>
              <a:t>Scan time: FD &lt; 10 min, ENH &lt; 5 min, LA &lt; 2 min</a:t>
            </a:r>
            <a:endParaRPr lang="en-US" altLang="ko-KR" b="1" dirty="0" smtClean="0">
              <a:solidFill>
                <a:srgbClr val="FFFFFF"/>
              </a:solidFill>
              <a:latin typeface="+mn-ea"/>
            </a:endParaRPr>
          </a:p>
          <a:p>
            <a:pPr marL="177800" indent="-177800">
              <a:lnSpc>
                <a:spcPct val="150000"/>
              </a:lnSpc>
              <a:buFontTx/>
              <a:buChar char="-"/>
            </a:pPr>
            <a:r>
              <a:rPr lang="en-US" altLang="ko-KR" b="1" dirty="0" smtClean="0">
                <a:solidFill>
                  <a:srgbClr val="FFFFFF"/>
                </a:solidFill>
                <a:latin typeface="+mn-ea"/>
              </a:rPr>
              <a:t>LA : </a:t>
            </a:r>
            <a:r>
              <a:rPr lang="en-US" altLang="ko-KR" b="1" dirty="0" smtClean="0">
                <a:solidFill>
                  <a:srgbClr val="FFFFFF"/>
                </a:solidFill>
                <a:latin typeface="+mn-ea"/>
              </a:rPr>
              <a:t>moving scan area</a:t>
            </a:r>
            <a:endParaRPr lang="en-US" altLang="ko-KR" b="1" dirty="0" smtClean="0">
              <a:solidFill>
                <a:srgbClr val="FFFFFF"/>
              </a:solidFill>
              <a:latin typeface="+mn-ea"/>
            </a:endParaRPr>
          </a:p>
        </p:txBody>
      </p:sp>
      <p:sp>
        <p:nvSpPr>
          <p:cNvPr id="8" name="TextBox 7"/>
          <p:cNvSpPr txBox="1"/>
          <p:nvPr/>
        </p:nvSpPr>
        <p:spPr>
          <a:xfrm>
            <a:off x="1043608" y="4119463"/>
            <a:ext cx="2016224" cy="461665"/>
          </a:xfrm>
          <a:prstGeom prst="rect">
            <a:avLst/>
          </a:prstGeom>
          <a:solidFill>
            <a:schemeClr val="bg1"/>
          </a:solidFill>
        </p:spPr>
        <p:txBody>
          <a:bodyPr wrap="square" rtlCol="0">
            <a:spAutoFit/>
          </a:bodyPr>
          <a:lstStyle/>
          <a:p>
            <a:pPr algn="ctr"/>
            <a:r>
              <a:rPr lang="en-US" altLang="ko-KR" sz="2400" b="1" dirty="0" smtClean="0"/>
              <a:t>Full Disc (FD)</a:t>
            </a:r>
            <a:endParaRPr lang="ko-KR" altLang="en-US" sz="2400" b="1" dirty="0"/>
          </a:p>
        </p:txBody>
      </p:sp>
      <p:sp>
        <p:nvSpPr>
          <p:cNvPr id="9" name="TextBox 8"/>
          <p:cNvSpPr txBox="1"/>
          <p:nvPr/>
        </p:nvSpPr>
        <p:spPr>
          <a:xfrm>
            <a:off x="3635896" y="4077072"/>
            <a:ext cx="2304256" cy="646331"/>
          </a:xfrm>
          <a:prstGeom prst="rect">
            <a:avLst/>
          </a:prstGeom>
          <a:solidFill>
            <a:schemeClr val="bg1"/>
          </a:solidFill>
        </p:spPr>
        <p:txBody>
          <a:bodyPr wrap="square" rtlCol="0">
            <a:spAutoFit/>
          </a:bodyPr>
          <a:lstStyle/>
          <a:p>
            <a:pPr algn="ctr"/>
            <a:r>
              <a:rPr lang="en-US" altLang="ko-KR" b="1" dirty="0" smtClean="0"/>
              <a:t>Extended Northern Hemisphere (ENH)</a:t>
            </a:r>
            <a:endParaRPr lang="ko-KR" altLang="en-US" b="1" dirty="0"/>
          </a:p>
        </p:txBody>
      </p:sp>
      <p:sp>
        <p:nvSpPr>
          <p:cNvPr id="10" name="TextBox 9"/>
          <p:cNvSpPr txBox="1"/>
          <p:nvPr/>
        </p:nvSpPr>
        <p:spPr>
          <a:xfrm>
            <a:off x="6444208" y="4077072"/>
            <a:ext cx="2304256" cy="461665"/>
          </a:xfrm>
          <a:prstGeom prst="rect">
            <a:avLst/>
          </a:prstGeom>
          <a:solidFill>
            <a:schemeClr val="bg1"/>
          </a:solidFill>
        </p:spPr>
        <p:txBody>
          <a:bodyPr wrap="square" rtlCol="0">
            <a:spAutoFit/>
          </a:bodyPr>
          <a:lstStyle/>
          <a:p>
            <a:pPr algn="ctr"/>
            <a:r>
              <a:rPr lang="en-US" altLang="ko-KR" sz="2400" b="1" dirty="0" smtClean="0"/>
              <a:t>Local Area (LA)</a:t>
            </a:r>
            <a:endParaRPr lang="ko-KR" altLang="en-US" sz="2400" b="1" dirty="0"/>
          </a:p>
        </p:txBody>
      </p:sp>
      <p:sp>
        <p:nvSpPr>
          <p:cNvPr id="11"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7</a:t>
            </a:fld>
            <a:endParaRPr lang="en-US" altLang="ko-KR" sz="1000" b="1" dirty="0">
              <a:ln w="11430"/>
              <a:solidFill>
                <a:schemeClr val="bg1"/>
              </a:solidFill>
              <a:ea typeface="AuctionGothic Medium" pitchFamily="2" charset="-127"/>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8</a:t>
            </a:fld>
            <a:endParaRPr lang="en-US" altLang="ko-KR" sz="1000" b="1" dirty="0">
              <a:ln w="11430"/>
              <a:solidFill>
                <a:schemeClr val="bg1"/>
              </a:solidFill>
              <a:ea typeface="AuctionGothic Medium" pitchFamily="2" charset="-127"/>
              <a:cs typeface="Arial" pitchFamily="34" charset="0"/>
            </a:endParaRPr>
          </a:p>
        </p:txBody>
      </p:sp>
      <p:sp>
        <p:nvSpPr>
          <p:cNvPr id="4" name="직사각형 3"/>
          <p:cNvSpPr/>
          <p:nvPr/>
        </p:nvSpPr>
        <p:spPr>
          <a:xfrm>
            <a:off x="323528" y="980728"/>
            <a:ext cx="7056784" cy="461665"/>
          </a:xfrm>
          <a:prstGeom prst="rect">
            <a:avLst/>
          </a:prstGeom>
        </p:spPr>
        <p:txBody>
          <a:bodyPr wrap="square">
            <a:spAutoFit/>
          </a:bodyPr>
          <a:lstStyle/>
          <a:p>
            <a:pPr marL="452438" indent="-452438" latinLnBrk="0">
              <a:spcBef>
                <a:spcPct val="20000"/>
              </a:spcBef>
              <a:buFont typeface="Wingdings" pitchFamily="2" charset="2"/>
              <a:buChar char="v"/>
            </a:pPr>
            <a:r>
              <a:rPr lang="en-US" altLang="ko-KR" sz="2400" b="1" dirty="0" smtClean="0">
                <a:solidFill>
                  <a:srgbClr val="FFC000"/>
                </a:solidFill>
                <a:latin typeface="Arial" pitchFamily="34" charset="0"/>
                <a:ea typeface="Arial Unicode MS" pitchFamily="50" charset="-127"/>
                <a:cs typeface="Arial" pitchFamily="34" charset="0"/>
              </a:rPr>
              <a:t>Spectral Bands: 16 channels</a:t>
            </a:r>
            <a:endParaRPr lang="en-US" altLang="ko-KR" sz="2400" b="1" dirty="0">
              <a:solidFill>
                <a:srgbClr val="FFC000"/>
              </a:solidFill>
              <a:latin typeface="Arial" pitchFamily="34" charset="0"/>
              <a:ea typeface="Arial Unicode MS" pitchFamily="50" charset="-127"/>
              <a:cs typeface="Arial" pitchFamily="34" charset="0"/>
            </a:endParaRPr>
          </a:p>
        </p:txBody>
      </p:sp>
      <p:sp>
        <p:nvSpPr>
          <p:cNvPr id="8" name="Rectangle 2"/>
          <p:cNvSpPr>
            <a:spLocks/>
          </p:cNvSpPr>
          <p:nvPr/>
        </p:nvSpPr>
        <p:spPr bwMode="auto">
          <a:xfrm>
            <a:off x="251520" y="190800"/>
            <a:ext cx="7344816" cy="420624"/>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 Advance Meteorological Imager (AMI)</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graphicFrame>
        <p:nvGraphicFramePr>
          <p:cNvPr id="6" name="표 5"/>
          <p:cNvGraphicFramePr>
            <a:graphicFrameLocks noGrp="1"/>
          </p:cNvGraphicFramePr>
          <p:nvPr>
            <p:extLst>
              <p:ext uri="{D42A27DB-BD31-4B8C-83A1-F6EECF244321}">
                <p14:modId xmlns="" xmlns:p14="http://schemas.microsoft.com/office/powerpoint/2010/main" val="1415026470"/>
              </p:ext>
            </p:extLst>
          </p:nvPr>
        </p:nvGraphicFramePr>
        <p:xfrm>
          <a:off x="467544" y="1556792"/>
          <a:ext cx="8064895" cy="5064234"/>
        </p:xfrm>
        <a:graphic>
          <a:graphicData uri="http://schemas.openxmlformats.org/drawingml/2006/table">
            <a:tbl>
              <a:tblPr firstRow="1" firstCol="1" bandRow="1">
                <a:tableStyleId>{5C22544A-7EE6-4342-B048-85BDC9FD1C3A}</a:tableStyleId>
              </a:tblPr>
              <a:tblGrid>
                <a:gridCol w="748837"/>
                <a:gridCol w="800315"/>
                <a:gridCol w="984762"/>
                <a:gridCol w="850461"/>
                <a:gridCol w="576064"/>
                <a:gridCol w="1008112"/>
                <a:gridCol w="1008112"/>
                <a:gridCol w="1080120"/>
                <a:gridCol w="1008112"/>
              </a:tblGrid>
              <a:tr h="36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ko-KR" altLang="en-US" sz="1200" b="1" kern="1200" dirty="0" smtClean="0">
                        <a:solidFill>
                          <a:schemeClr val="bg1"/>
                        </a:solidFill>
                        <a:latin typeface="+mn-ea"/>
                        <a:ea typeface="+mn-ea"/>
                        <a:cs typeface="Arial" pitchFamily="34" charset="0"/>
                      </a:endParaRPr>
                    </a:p>
                  </a:txBody>
                  <a:tcPr marL="64770" marR="64770" marT="17780" marB="17780" anchor="ctr"/>
                </a:tc>
                <a:tc hMerge="1">
                  <a:txBody>
                    <a:bodyPr/>
                    <a:lstStyle/>
                    <a:p>
                      <a:pPr algn="l" latinLnBrk="0">
                        <a:spcAft>
                          <a:spcPts val="0"/>
                        </a:spcAft>
                      </a:pPr>
                      <a:endParaRPr lang="ko-KR" sz="1200" kern="100" dirty="0">
                        <a:effectLst/>
                        <a:latin typeface="Times New Roman"/>
                        <a:ea typeface="바탕체"/>
                      </a:endParaRPr>
                    </a:p>
                  </a:txBody>
                  <a:tcPr marL="64770" marR="64770" marT="17780" marB="17780" anchor="ctr"/>
                </a:tc>
                <a:tc gridSpan="5">
                  <a:txBody>
                    <a:bodyPr/>
                    <a:lstStyle/>
                    <a:p>
                      <a:pPr algn="ctr" latinLnBrk="0">
                        <a:spcAft>
                          <a:spcPts val="0"/>
                        </a:spcAft>
                      </a:pPr>
                      <a:r>
                        <a:rPr lang="en-US" altLang="ko-KR" sz="1200" kern="100" dirty="0" smtClean="0">
                          <a:effectLst>
                            <a:outerShdw blurRad="38100" dist="38100" dir="2700000" algn="tl">
                              <a:srgbClr val="000000">
                                <a:alpha val="43137"/>
                              </a:srgbClr>
                            </a:outerShdw>
                          </a:effectLst>
                          <a:latin typeface="+mn-ea"/>
                          <a:ea typeface="+mn-ea"/>
                        </a:rPr>
                        <a:t>Geo-KOMPSAT-2A AMI</a:t>
                      </a:r>
                      <a:endParaRPr lang="ko-KR" sz="1200" kern="100" dirty="0">
                        <a:effectLst>
                          <a:outerShdw blurRad="38100" dist="38100" dir="2700000" algn="tl">
                            <a:srgbClr val="000000">
                              <a:alpha val="43137"/>
                            </a:srgbClr>
                          </a:outerShdw>
                        </a:effectLst>
                        <a:latin typeface="+mn-ea"/>
                        <a:ea typeface="+mn-ea"/>
                      </a:endParaRPr>
                    </a:p>
                  </a:txBody>
                  <a:tcPr marL="64770" marR="64770" marT="17780" marB="17780" anchor="ctr">
                    <a:lnR w="38100" cap="flat" cmpd="sng" algn="ctr">
                      <a:solidFill>
                        <a:schemeClr val="bg1">
                          <a:lumMod val="85000"/>
                        </a:schemeClr>
                      </a:solidFill>
                      <a:prstDash val="solid"/>
                      <a:round/>
                      <a:headEnd type="none" w="med" len="med"/>
                      <a:tailEnd type="none" w="med" len="med"/>
                    </a:lnR>
                  </a:tcPr>
                </a:tc>
                <a:tc hMerge="1">
                  <a:txBody>
                    <a:bodyPr/>
                    <a:lstStyle/>
                    <a:p>
                      <a:pPr latinLnBrk="1"/>
                      <a:endParaRPr lang="ko-KR" altLang="en-US" dirty="0"/>
                    </a:p>
                  </a:txBody>
                  <a:tcPr marL="64770" marR="64770" marT="17780" marB="17780" anchor="ctr"/>
                </a:tc>
                <a:tc hMerge="1">
                  <a:txBody>
                    <a:bodyPr/>
                    <a:lstStyle/>
                    <a:p>
                      <a:pPr latinLnBrk="1"/>
                      <a:endParaRPr lang="ko-KR" altLang="en-US" dirty="0"/>
                    </a:p>
                  </a:txBody>
                  <a:tcPr marL="64770" marR="64770" marT="17780" marB="17780" anchor="ctr"/>
                </a:tc>
                <a:tc h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907" marB="17907" anchor="ctr"/>
                </a:tc>
                <a:tc h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780" marB="17780" anchor="ctr"/>
                </a:tc>
                <a:tc gridSpan="2">
                  <a:txBody>
                    <a:bodyPr/>
                    <a:lstStyle/>
                    <a:p>
                      <a:pPr marL="0" marR="0" indent="0" algn="ctr" fontAlgn="base" latinLnBrk="0">
                        <a:lnSpc>
                          <a:spcPct val="160000"/>
                        </a:lnSpc>
                        <a:spcBef>
                          <a:spcPts val="0"/>
                        </a:spcBef>
                        <a:spcAft>
                          <a:spcPts val="0"/>
                        </a:spcAft>
                      </a:pPr>
                      <a:r>
                        <a:rPr lang="en-US" altLang="ko-KR" sz="1200" kern="0" spc="0" dirty="0" smtClean="0">
                          <a:solidFill>
                            <a:schemeClr val="accent6">
                              <a:lumMod val="20000"/>
                              <a:lumOff val="80000"/>
                            </a:schemeClr>
                          </a:solidFill>
                          <a:effectLst/>
                          <a:latin typeface="+mn-ea"/>
                          <a:ea typeface="+mn-ea"/>
                        </a:rPr>
                        <a:t>COMS MI</a:t>
                      </a:r>
                      <a:endParaRPr lang="en-US" altLang="ko-KR" sz="1200" kern="0" spc="0" baseline="0" dirty="0" smtClean="0">
                        <a:solidFill>
                          <a:schemeClr val="accent6">
                            <a:lumMod val="20000"/>
                            <a:lumOff val="80000"/>
                          </a:schemeClr>
                        </a:solidFill>
                        <a:effectLst/>
                        <a:latin typeface="+mn-ea"/>
                        <a:ea typeface="+mn-ea"/>
                      </a:endParaRPr>
                    </a:p>
                  </a:txBody>
                  <a:tcPr marL="64770" marR="64770" marT="17780" marB="17780" anchor="ctr">
                    <a:lnL w="38100" cap="flat" cmpd="sng" algn="ctr">
                      <a:solidFill>
                        <a:schemeClr val="bg1">
                          <a:lumMod val="85000"/>
                        </a:schemeClr>
                      </a:solidFill>
                      <a:prstDash val="solid"/>
                      <a:round/>
                      <a:headEnd type="none" w="med" len="med"/>
                      <a:tailEnd type="none" w="med" len="med"/>
                    </a:lnL>
                  </a:tcPr>
                </a:tc>
                <a:tc hMerge="1">
                  <a:txBody>
                    <a:bodyPr/>
                    <a:lstStyle/>
                    <a:p>
                      <a:pPr marL="0" marR="0" indent="0" algn="ctr" fontAlgn="base" latinLnBrk="0">
                        <a:lnSpc>
                          <a:spcPct val="160000"/>
                        </a:lnSpc>
                        <a:spcBef>
                          <a:spcPts val="0"/>
                        </a:spcBef>
                        <a:spcAft>
                          <a:spcPts val="0"/>
                        </a:spcAft>
                      </a:pPr>
                      <a:endParaRPr lang="en-US" sz="1000" kern="0" spc="0" dirty="0">
                        <a:solidFill>
                          <a:srgbClr val="000000"/>
                        </a:solidFill>
                        <a:effectLst/>
                      </a:endParaRPr>
                    </a:p>
                  </a:txBody>
                  <a:tcPr marL="64770" marR="64770" marT="17780" marB="17780" anchor="ctr"/>
                </a:tc>
              </a:tr>
              <a:tr h="476718">
                <a:tc>
                  <a:txBody>
                    <a:bodyPr/>
                    <a:lstStyle/>
                    <a:p>
                      <a:pPr algn="ctr" latinLnBrk="0">
                        <a:lnSpc>
                          <a:spcPct val="100000"/>
                        </a:lnSpc>
                        <a:spcAft>
                          <a:spcPts val="0"/>
                        </a:spcAft>
                      </a:pPr>
                      <a:r>
                        <a:rPr lang="en-US" altLang="ko-KR" sz="1200" kern="100" dirty="0" smtClean="0">
                          <a:effectLst/>
                          <a:latin typeface="+mn-ea"/>
                          <a:ea typeface="+mn-ea"/>
                          <a:cs typeface="Arial" pitchFamily="34" charset="0"/>
                        </a:rPr>
                        <a:t>Channel</a:t>
                      </a:r>
                      <a:endParaRPr lang="ko-KR" sz="1200" kern="100" dirty="0">
                        <a:effectLst/>
                        <a:latin typeface="+mn-ea"/>
                        <a:ea typeface="+mn-ea"/>
                        <a:cs typeface="Arial" pitchFamily="34" charset="0"/>
                      </a:endParaRPr>
                    </a:p>
                  </a:txBody>
                  <a:tcPr marL="64770" marR="64770" marT="17780" marB="17780" anchor="ctr"/>
                </a:tc>
                <a:tc>
                  <a:txBody>
                    <a:bodyPr/>
                    <a:lstStyle/>
                    <a:p>
                      <a:pPr algn="ctr" latinLnBrk="0">
                        <a:lnSpc>
                          <a:spcPct val="100000"/>
                        </a:lnSpc>
                        <a:spcAft>
                          <a:spcPts val="0"/>
                        </a:spcAft>
                      </a:pPr>
                      <a:r>
                        <a:rPr lang="en-US" altLang="ko-KR" sz="1200" kern="100" dirty="0" smtClean="0">
                          <a:effectLst/>
                          <a:latin typeface="+mn-ea"/>
                          <a:ea typeface="+mn-ea"/>
                          <a:cs typeface="Arial" pitchFamily="34" charset="0"/>
                        </a:rPr>
                        <a:t>Band name</a:t>
                      </a:r>
                      <a:endParaRPr lang="ko-KR" sz="1200" kern="100" dirty="0">
                        <a:effectLst/>
                        <a:latin typeface="+mn-ea"/>
                        <a:ea typeface="+mn-ea"/>
                        <a:cs typeface="Arial" pitchFamily="34" charset="0"/>
                      </a:endParaRPr>
                    </a:p>
                  </a:txBody>
                  <a:tcPr marL="64770" marR="64770" marT="17780" marB="17780" anchor="ctr">
                    <a:solidFill>
                      <a:schemeClr val="tx2">
                        <a:lumMod val="40000"/>
                        <a:lumOff val="60000"/>
                      </a:schemeClr>
                    </a:solidFill>
                  </a:tcPr>
                </a:tc>
                <a:tc>
                  <a:txBody>
                    <a:bodyPr/>
                    <a:lstStyle/>
                    <a:p>
                      <a:pPr algn="ctr" latinLnBrk="0">
                        <a:lnSpc>
                          <a:spcPct val="100000"/>
                        </a:lnSpc>
                        <a:spcAft>
                          <a:spcPts val="0"/>
                        </a:spcAft>
                      </a:pPr>
                      <a:r>
                        <a:rPr lang="en-US" altLang="ko-KR" sz="1200" kern="100" dirty="0" smtClean="0">
                          <a:effectLst/>
                          <a:latin typeface="+mn-ea"/>
                          <a:ea typeface="+mn-ea"/>
                          <a:cs typeface="Arial" pitchFamily="34" charset="0"/>
                        </a:rPr>
                        <a:t> wavelength</a:t>
                      </a:r>
                      <a:endParaRPr lang="ko-KR" sz="1200" kern="100" dirty="0">
                        <a:effectLst/>
                        <a:latin typeface="+mn-ea"/>
                        <a:ea typeface="+mn-ea"/>
                        <a:cs typeface="Arial" pitchFamily="34" charset="0"/>
                      </a:endParaRPr>
                    </a:p>
                    <a:p>
                      <a:pPr algn="ctr" latinLnBrk="0">
                        <a:lnSpc>
                          <a:spcPct val="100000"/>
                        </a:lnSpc>
                        <a:spcAft>
                          <a:spcPts val="0"/>
                        </a:spcAft>
                      </a:pPr>
                      <a:r>
                        <a:rPr lang="en-US" sz="1200" kern="0" dirty="0" smtClean="0">
                          <a:effectLst/>
                          <a:latin typeface="+mn-ea"/>
                          <a:ea typeface="+mn-ea"/>
                          <a:cs typeface="Arial" pitchFamily="34" charset="0"/>
                        </a:rPr>
                        <a:t>(</a:t>
                      </a:r>
                      <a:r>
                        <a:rPr lang="en-US" altLang="ko-KR" sz="1200" b="0" baseline="0" dirty="0" smtClean="0">
                          <a:solidFill>
                            <a:schemeClr val="tx1"/>
                          </a:solidFill>
                          <a:latin typeface="+mn-lt"/>
                          <a:ea typeface="+mn-ea"/>
                          <a:cs typeface="Arial Unicode MS" pitchFamily="50" charset="-127"/>
                        </a:rPr>
                        <a:t>µm</a:t>
                      </a:r>
                      <a:r>
                        <a:rPr lang="en-US" sz="1200" kern="0" dirty="0" smtClean="0">
                          <a:effectLst/>
                          <a:latin typeface="+mn-ea"/>
                          <a:ea typeface="+mn-ea"/>
                          <a:cs typeface="Arial" pitchFamily="34" charset="0"/>
                        </a:rPr>
                        <a:t>)</a:t>
                      </a:r>
                      <a:endParaRPr lang="ko-KR" sz="1200" kern="100" dirty="0">
                        <a:effectLst/>
                        <a:latin typeface="+mn-ea"/>
                        <a:ea typeface="+mn-ea"/>
                        <a:cs typeface="Arial" pitchFamily="34" charset="0"/>
                      </a:endParaRPr>
                    </a:p>
                  </a:txBody>
                  <a:tcPr marL="64770" marR="64770" marT="17780" marB="17780" anchor="ctr">
                    <a:solidFill>
                      <a:schemeClr val="tx2">
                        <a:lumMod val="40000"/>
                        <a:lumOff val="60000"/>
                      </a:schemeClr>
                    </a:solidFill>
                  </a:tcPr>
                </a:tc>
                <a:tc>
                  <a:txBody>
                    <a:bodyPr/>
                    <a:lstStyle/>
                    <a:p>
                      <a:pPr algn="ctr" latinLnBrk="0">
                        <a:lnSpc>
                          <a:spcPct val="100000"/>
                        </a:lnSpc>
                        <a:spcAft>
                          <a:spcPts val="0"/>
                        </a:spcAft>
                      </a:pPr>
                      <a:r>
                        <a:rPr lang="en-US" altLang="ko-KR" sz="1200" kern="100" dirty="0" smtClean="0">
                          <a:effectLst/>
                          <a:latin typeface="+mn-ea"/>
                          <a:ea typeface="+mn-ea"/>
                          <a:cs typeface="Arial" pitchFamily="34" charset="0"/>
                        </a:rPr>
                        <a:t>resolution</a:t>
                      </a:r>
                    </a:p>
                    <a:p>
                      <a:pPr algn="ctr" latinLnBrk="0">
                        <a:lnSpc>
                          <a:spcPct val="100000"/>
                        </a:lnSpc>
                        <a:spcAft>
                          <a:spcPts val="0"/>
                        </a:spcAft>
                      </a:pPr>
                      <a:r>
                        <a:rPr lang="en-US" altLang="ko-KR" sz="1200" kern="100" dirty="0" smtClean="0">
                          <a:effectLst/>
                          <a:latin typeface="+mn-ea"/>
                          <a:ea typeface="+mn-ea"/>
                          <a:cs typeface="Arial" pitchFamily="34" charset="0"/>
                        </a:rPr>
                        <a:t>(</a:t>
                      </a:r>
                      <a:r>
                        <a:rPr lang="en-GB" altLang="ko-KR" sz="1200" kern="100" dirty="0" smtClean="0">
                          <a:effectLst/>
                          <a:latin typeface="+mn-ea"/>
                          <a:ea typeface="+mn-ea"/>
                          <a:cs typeface="Arial" pitchFamily="34" charset="0"/>
                        </a:rPr>
                        <a:t>km</a:t>
                      </a:r>
                      <a:r>
                        <a:rPr lang="en-US" altLang="ko-KR" sz="1200" kern="100" dirty="0" smtClean="0">
                          <a:effectLst/>
                          <a:latin typeface="+mn-ea"/>
                          <a:ea typeface="+mn-ea"/>
                          <a:cs typeface="Arial" pitchFamily="34" charset="0"/>
                        </a:rPr>
                        <a:t>)</a:t>
                      </a:r>
                      <a:endParaRPr lang="ko-KR" sz="1200" kern="100" dirty="0">
                        <a:effectLst/>
                        <a:latin typeface="+mn-ea"/>
                        <a:ea typeface="+mn-ea"/>
                        <a:cs typeface="Arial" pitchFamily="34" charset="0"/>
                      </a:endParaRPr>
                    </a:p>
                  </a:txBody>
                  <a:tcPr marL="64770" marR="64770" marT="17780" marB="17780" anchor="ctr">
                    <a:solidFill>
                      <a:schemeClr val="tx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SNR</a:t>
                      </a:r>
                    </a:p>
                  </a:txBody>
                  <a:tcPr marL="64770" marR="64770" marT="17907" marB="17907" anchor="ctr">
                    <a:solidFill>
                      <a:schemeClr val="tx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err="1" smtClean="0">
                          <a:solidFill>
                            <a:srgbClr val="000000"/>
                          </a:solidFill>
                          <a:effectLst/>
                          <a:latin typeface="+mn-ea"/>
                          <a:ea typeface="+mn-ea"/>
                          <a:cs typeface="Arial" pitchFamily="34" charset="0"/>
                        </a:rPr>
                        <a:t>NEdT</a:t>
                      </a:r>
                      <a:r>
                        <a:rPr lang="en-US" sz="1200" kern="0" spc="0" dirty="0" smtClean="0">
                          <a:solidFill>
                            <a:srgbClr val="000000"/>
                          </a:solidFill>
                          <a:effectLst/>
                          <a:latin typeface="+mn-ea"/>
                          <a:ea typeface="+mn-ea"/>
                          <a:cs typeface="Arial" pitchFamily="34" charset="0"/>
                        </a:rPr>
                        <a:t>(K)</a:t>
                      </a:r>
                    </a:p>
                    <a:p>
                      <a:pPr marL="0" marR="0" indent="0" algn="ctr" fontAlgn="base" latinLnBrk="0">
                        <a:lnSpc>
                          <a:spcPct val="100000"/>
                        </a:lnSpc>
                        <a:spcBef>
                          <a:spcPts val="0"/>
                        </a:spcBef>
                        <a:spcAft>
                          <a:spcPts val="0"/>
                        </a:spcAft>
                      </a:pPr>
                      <a:r>
                        <a:rPr lang="en-US" sz="1200" kern="0" spc="0" dirty="0" smtClean="0">
                          <a:solidFill>
                            <a:srgbClr val="000000"/>
                          </a:solidFill>
                          <a:effectLst/>
                          <a:latin typeface="+mn-ea"/>
                          <a:ea typeface="+mn-ea"/>
                          <a:cs typeface="Arial" pitchFamily="34" charset="0"/>
                        </a:rPr>
                        <a:t>(240/300K)</a:t>
                      </a:r>
                      <a:endParaRPr lang="en-US" sz="1200" kern="0" spc="0" dirty="0">
                        <a:solidFill>
                          <a:srgbClr val="000000"/>
                        </a:solidFill>
                        <a:effectLst/>
                        <a:latin typeface="+mn-ea"/>
                        <a:ea typeface="+mn-ea"/>
                        <a:cs typeface="Arial" pitchFamily="34" charset="0"/>
                      </a:endParaRPr>
                    </a:p>
                  </a:txBody>
                  <a:tcPr marL="64770" marR="64770" marT="17907" marB="17907" anchor="ctr">
                    <a:solidFill>
                      <a:schemeClr val="tx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Radiometric </a:t>
                      </a:r>
                      <a:r>
                        <a:rPr lang="en-US" sz="1200" kern="0" spc="0" dirty="0" smtClean="0">
                          <a:solidFill>
                            <a:srgbClr val="000000"/>
                          </a:solidFill>
                          <a:effectLst/>
                          <a:latin typeface="+mn-ea"/>
                          <a:ea typeface="+mn-ea"/>
                          <a:cs typeface="Arial" pitchFamily="34" charset="0"/>
                        </a:rPr>
                        <a:t>Accuracy</a:t>
                      </a:r>
                      <a:endParaRPr lang="en-US" sz="1200" kern="0" spc="0" dirty="0">
                        <a:solidFill>
                          <a:srgbClr val="000000"/>
                        </a:solidFill>
                        <a:effectLst/>
                        <a:latin typeface="+mn-ea"/>
                        <a:ea typeface="+mn-ea"/>
                        <a:cs typeface="Arial" pitchFamily="34" charset="0"/>
                      </a:endParaRPr>
                    </a:p>
                  </a:txBody>
                  <a:tcPr marL="64770" marR="64770" marT="17907" marB="17907" anchor="ctr">
                    <a:lnR w="38100" cap="flat" cmpd="sng" algn="ctr">
                      <a:solidFill>
                        <a:schemeClr val="bg1">
                          <a:lumMod val="85000"/>
                        </a:schemeClr>
                      </a:solidFill>
                      <a:prstDash val="solid"/>
                      <a:round/>
                      <a:headEnd type="none" w="med" len="med"/>
                      <a:tailEnd type="none" w="med" len="med"/>
                    </a:lnR>
                    <a:solidFill>
                      <a:schemeClr val="tx2">
                        <a:lumMod val="40000"/>
                        <a:lumOff val="60000"/>
                      </a:schemeClr>
                    </a:solidFill>
                  </a:tcPr>
                </a:tc>
                <a:tc>
                  <a:txBody>
                    <a:bodyPr/>
                    <a:lstStyle/>
                    <a:p>
                      <a:pPr marL="0" marR="0" indent="0" algn="ctr" fontAlgn="base" latinLnBrk="0">
                        <a:lnSpc>
                          <a:spcPct val="100000"/>
                        </a:lnSpc>
                        <a:spcBef>
                          <a:spcPts val="0"/>
                        </a:spcBef>
                        <a:spcAft>
                          <a:spcPts val="0"/>
                        </a:spcAft>
                      </a:pPr>
                      <a:r>
                        <a:rPr lang="en-US" altLang="ko-KR" sz="1200" kern="0" spc="0" dirty="0" smtClean="0">
                          <a:solidFill>
                            <a:srgbClr val="000000"/>
                          </a:solidFill>
                          <a:effectLst/>
                          <a:latin typeface="+mn-ea"/>
                          <a:ea typeface="+mn-ea"/>
                          <a:cs typeface="Arial" pitchFamily="34" charset="0"/>
                        </a:rPr>
                        <a:t>Wavelength</a:t>
                      </a:r>
                    </a:p>
                    <a:p>
                      <a:pPr marL="0" marR="0" indent="0" algn="ctr" fontAlgn="base" latinLnBrk="0">
                        <a:lnSpc>
                          <a:spcPct val="100000"/>
                        </a:lnSpc>
                        <a:spcBef>
                          <a:spcPts val="0"/>
                        </a:spcBef>
                        <a:spcAft>
                          <a:spcPts val="0"/>
                        </a:spcAft>
                      </a:pPr>
                      <a:r>
                        <a:rPr lang="en-US" sz="1200" kern="0" spc="0" dirty="0" smtClean="0">
                          <a:solidFill>
                            <a:srgbClr val="000000"/>
                          </a:solidFill>
                          <a:effectLst/>
                          <a:latin typeface="+mn-ea"/>
                          <a:ea typeface="+mn-ea"/>
                          <a:cs typeface="Arial" pitchFamily="34" charset="0"/>
                        </a:rPr>
                        <a:t>(</a:t>
                      </a:r>
                      <a:r>
                        <a:rPr lang="en-US" altLang="ko-KR" sz="1200" b="0" baseline="0" dirty="0" smtClean="0">
                          <a:solidFill>
                            <a:schemeClr val="tx1"/>
                          </a:solidFill>
                          <a:latin typeface="+mn-lt"/>
                          <a:ea typeface="+mn-ea"/>
                          <a:cs typeface="Arial Unicode MS" pitchFamily="50" charset="-127"/>
                        </a:rPr>
                        <a:t>µm</a:t>
                      </a:r>
                      <a:r>
                        <a:rPr lang="en-US" sz="1200" kern="0" spc="0" dirty="0" smtClean="0">
                          <a:solidFill>
                            <a:srgbClr val="000000"/>
                          </a:solidFill>
                          <a:effectLst/>
                          <a:latin typeface="+mn-ea"/>
                          <a:ea typeface="+mn-ea"/>
                          <a:cs typeface="Arial" pitchFamily="34" charset="0"/>
                        </a:rPr>
                        <a:t>)</a:t>
                      </a:r>
                      <a:endParaRPr lang="en-US" sz="1200" kern="0" spc="0" dirty="0">
                        <a:solidFill>
                          <a:srgbClr val="000000"/>
                        </a:solidFill>
                        <a:effectLst/>
                        <a:latin typeface="+mn-ea"/>
                        <a:ea typeface="+mn-ea"/>
                        <a:cs typeface="Arial" pitchFamily="34" charset="0"/>
                      </a:endParaRPr>
                    </a:p>
                  </a:txBody>
                  <a:tcPr marL="64770" marR="64770" marT="17907" marB="17907" anchor="ctr">
                    <a:lnL w="38100" cap="flat" cmpd="sng" algn="ctr">
                      <a:solidFill>
                        <a:schemeClr val="bg1">
                          <a:lumMod val="85000"/>
                        </a:schemeClr>
                      </a:solidFill>
                      <a:prstDash val="solid"/>
                      <a:round/>
                      <a:headEnd type="none" w="med" len="med"/>
                      <a:tailEnd type="none" w="med" len="med"/>
                    </a:lnL>
                    <a:solidFill>
                      <a:schemeClr val="tx2">
                        <a:lumMod val="40000"/>
                        <a:lumOff val="60000"/>
                      </a:schemeClr>
                    </a:solidFill>
                  </a:tcPr>
                </a:tc>
                <a:tc>
                  <a:txBody>
                    <a:bodyPr/>
                    <a:lstStyle/>
                    <a:p>
                      <a:pPr marL="0" marR="0" indent="0" algn="ctr" fontAlgn="base" latinLnBrk="0">
                        <a:lnSpc>
                          <a:spcPct val="100000"/>
                        </a:lnSpc>
                        <a:spcBef>
                          <a:spcPts val="0"/>
                        </a:spcBef>
                        <a:spcAft>
                          <a:spcPts val="0"/>
                        </a:spcAft>
                      </a:pPr>
                      <a:r>
                        <a:rPr lang="en-US" altLang="ko-KR" sz="1200" kern="0" spc="0" dirty="0" smtClean="0">
                          <a:solidFill>
                            <a:srgbClr val="000000"/>
                          </a:solidFill>
                          <a:effectLst/>
                          <a:latin typeface="+mn-ea"/>
                          <a:ea typeface="+mn-ea"/>
                          <a:cs typeface="Arial" pitchFamily="34" charset="0"/>
                        </a:rPr>
                        <a:t>Resolution</a:t>
                      </a:r>
                    </a:p>
                    <a:p>
                      <a:pPr marL="0" marR="0" indent="0" algn="ctr" fontAlgn="base" latinLnBrk="0">
                        <a:lnSpc>
                          <a:spcPct val="100000"/>
                        </a:lnSpc>
                        <a:spcBef>
                          <a:spcPts val="0"/>
                        </a:spcBef>
                        <a:spcAft>
                          <a:spcPts val="0"/>
                        </a:spcAft>
                      </a:pPr>
                      <a:r>
                        <a:rPr lang="en-US" sz="1200" kern="0" spc="0" dirty="0" smtClean="0">
                          <a:solidFill>
                            <a:srgbClr val="000000"/>
                          </a:solidFill>
                          <a:effectLst/>
                          <a:latin typeface="+mn-ea"/>
                          <a:ea typeface="+mn-ea"/>
                          <a:cs typeface="Arial" pitchFamily="34" charset="0"/>
                        </a:rPr>
                        <a:t>(km)</a:t>
                      </a:r>
                      <a:endParaRPr lang="en-US" sz="1200" kern="0" spc="0" dirty="0">
                        <a:solidFill>
                          <a:srgbClr val="000000"/>
                        </a:solidFill>
                        <a:effectLst/>
                        <a:latin typeface="+mn-ea"/>
                        <a:ea typeface="+mn-ea"/>
                        <a:cs typeface="Arial" pitchFamily="34" charset="0"/>
                      </a:endParaRPr>
                    </a:p>
                  </a:txBody>
                  <a:tcPr marL="64770" marR="64770" marT="17907" marB="17907" anchor="ctr">
                    <a:solidFill>
                      <a:schemeClr val="tx2">
                        <a:lumMod val="40000"/>
                        <a:lumOff val="60000"/>
                      </a:schemeClr>
                    </a:solidFill>
                  </a:tcPr>
                </a:tc>
              </a:tr>
              <a:tr h="319290">
                <a:tc>
                  <a:txBody>
                    <a:bodyPr/>
                    <a:lstStyle/>
                    <a:p>
                      <a:pPr algn="ctr" latinLnBrk="0">
                        <a:spcAft>
                          <a:spcPts val="0"/>
                        </a:spcAft>
                      </a:pPr>
                      <a:r>
                        <a:rPr lang="en-US" sz="1200" kern="0" dirty="0">
                          <a:effectLst/>
                          <a:latin typeface="+mn-ea"/>
                          <a:ea typeface="+mn-ea"/>
                          <a:cs typeface="Arial" pitchFamily="34" charset="0"/>
                        </a:rPr>
                        <a:t>1</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b="1" kern="0" dirty="0">
                          <a:solidFill>
                            <a:schemeClr val="bg1"/>
                          </a:solidFill>
                          <a:effectLst/>
                          <a:latin typeface="+mn-ea"/>
                          <a:ea typeface="+mn-ea"/>
                          <a:cs typeface="Arial" pitchFamily="34" charset="0"/>
                        </a:rPr>
                        <a:t>VIS0.4</a:t>
                      </a:r>
                      <a:endParaRPr lang="ko-KR" sz="1200" b="1" kern="100" dirty="0">
                        <a:solidFill>
                          <a:schemeClr val="bg1"/>
                        </a:solidFill>
                        <a:effectLst/>
                        <a:latin typeface="+mn-ea"/>
                        <a:ea typeface="+mn-ea"/>
                        <a:cs typeface="Arial" pitchFamily="34" charset="0"/>
                      </a:endParaRPr>
                    </a:p>
                  </a:txBody>
                  <a:tcPr marL="0" marR="0" marT="0" marB="0" anchor="ctr">
                    <a:solidFill>
                      <a:srgbClr val="030CBD"/>
                    </a:solidFill>
                  </a:tcPr>
                </a:tc>
                <a:tc>
                  <a:txBody>
                    <a:bodyPr/>
                    <a:lstStyle/>
                    <a:p>
                      <a:pPr algn="ctr" latinLnBrk="0">
                        <a:spcAft>
                          <a:spcPts val="0"/>
                        </a:spcAft>
                      </a:pPr>
                      <a:r>
                        <a:rPr lang="en-US" sz="1200" kern="0" dirty="0" smtClean="0">
                          <a:effectLst/>
                          <a:latin typeface="+mn-ea"/>
                          <a:ea typeface="+mn-ea"/>
                          <a:cs typeface="Arial" pitchFamily="34" charset="0"/>
                        </a:rPr>
                        <a:t>0.47</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250</a:t>
                      </a:r>
                    </a:p>
                  </a:txBody>
                  <a:tcPr marL="0" marR="0" marT="0" marB="0" anchor="ctr">
                    <a:solidFill>
                      <a:schemeClr val="accent1">
                        <a:lumMod val="20000"/>
                        <a:lumOff val="80000"/>
                      </a:schemeClr>
                    </a:solidFill>
                  </a:tcPr>
                </a:tc>
                <a:tc>
                  <a:txBody>
                    <a:bodyPr/>
                    <a:lstStyle/>
                    <a:p>
                      <a:pPr marL="0" marR="0" indent="0" algn="ctr" fontAlgn="base" latinLnBrk="0">
                        <a:lnSpc>
                          <a:spcPct val="16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endParaRPr lang="en-US" sz="1200" kern="0" spc="0" dirty="0">
                        <a:solidFill>
                          <a:srgbClr val="000000"/>
                        </a:solidFill>
                        <a:effectLst/>
                        <a:latin typeface="+mn-ea"/>
                        <a:ea typeface="+mn-ea"/>
                        <a:cs typeface="Arial" pitchFamily="34" charset="0"/>
                      </a:endParaRPr>
                    </a:p>
                  </a:txBody>
                  <a:tcPr marL="0" marR="0" marT="0" marB="0"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endParaRPr 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r>
              <a:tr h="319290">
                <a:tc>
                  <a:txBody>
                    <a:bodyPr/>
                    <a:lstStyle/>
                    <a:p>
                      <a:pPr algn="ctr" latinLnBrk="0">
                        <a:spcAft>
                          <a:spcPts val="0"/>
                        </a:spcAft>
                      </a:pPr>
                      <a:r>
                        <a:rPr lang="en-US" sz="1200" kern="0" dirty="0">
                          <a:effectLst/>
                          <a:latin typeface="+mn-ea"/>
                          <a:ea typeface="+mn-ea"/>
                          <a:cs typeface="Arial" pitchFamily="34" charset="0"/>
                        </a:rPr>
                        <a:t>2</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b="1" kern="0" dirty="0">
                          <a:solidFill>
                            <a:schemeClr val="bg1"/>
                          </a:solidFill>
                          <a:effectLst/>
                          <a:latin typeface="+mn-ea"/>
                          <a:ea typeface="+mn-ea"/>
                          <a:cs typeface="Arial" pitchFamily="34" charset="0"/>
                        </a:rPr>
                        <a:t>VIS0.5</a:t>
                      </a:r>
                      <a:endParaRPr lang="ko-KR" sz="1200" b="1" kern="100" dirty="0">
                        <a:solidFill>
                          <a:schemeClr val="bg1"/>
                        </a:solidFill>
                        <a:effectLst/>
                        <a:latin typeface="+mn-ea"/>
                        <a:ea typeface="+mn-ea"/>
                        <a:cs typeface="Arial" pitchFamily="34" charset="0"/>
                      </a:endParaRPr>
                    </a:p>
                  </a:txBody>
                  <a:tcPr marL="0" marR="0" marT="0" marB="0" anchor="ctr">
                    <a:solidFill>
                      <a:srgbClr val="00B050"/>
                    </a:solidFill>
                  </a:tcPr>
                </a:tc>
                <a:tc>
                  <a:txBody>
                    <a:bodyPr/>
                    <a:lstStyle/>
                    <a:p>
                      <a:pPr algn="ctr" latinLnBrk="0">
                        <a:spcAft>
                          <a:spcPts val="0"/>
                        </a:spcAft>
                      </a:pPr>
                      <a:r>
                        <a:rPr lang="en-US" sz="1200" kern="0" dirty="0" smtClean="0">
                          <a:effectLst/>
                          <a:latin typeface="+mn-ea"/>
                          <a:ea typeface="+mn-ea"/>
                          <a:cs typeface="Arial" pitchFamily="34" charset="0"/>
                        </a:rPr>
                        <a:t>0.51</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250</a:t>
                      </a:r>
                    </a:p>
                  </a:txBody>
                  <a:tcPr marL="0" marR="0" marT="0" marB="0" anchor="ctr">
                    <a:solidFill>
                      <a:schemeClr val="accent1">
                        <a:lumMod val="20000"/>
                        <a:lumOff val="80000"/>
                      </a:schemeClr>
                    </a:solidFill>
                  </a:tcPr>
                </a:tc>
                <a:tc>
                  <a:txBody>
                    <a:bodyPr/>
                    <a:lstStyle/>
                    <a:p>
                      <a:pPr marL="0" marR="0" indent="0" algn="ctr" fontAlgn="base" latinLnBrk="0">
                        <a:lnSpc>
                          <a:spcPct val="16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algn="ctr"/>
                      <a:endParaRPr lang="ko-KR" altLang="en-US" sz="1200" dirty="0">
                        <a:latin typeface="+mn-ea"/>
                        <a:ea typeface="+mn-ea"/>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algn="ctr"/>
                      <a:endParaRPr lang="ko-KR" altLang="en-US" sz="1200" dirty="0">
                        <a:latin typeface="+mn-ea"/>
                        <a:ea typeface="+mn-ea"/>
                      </a:endParaRPr>
                    </a:p>
                  </a:txBody>
                  <a:tcPr marL="11686" marR="11686" marT="11686" marB="11686" anchor="ctr">
                    <a:solidFill>
                      <a:schemeClr val="accent1">
                        <a:lumMod val="20000"/>
                        <a:lumOff val="80000"/>
                      </a:schemeClr>
                    </a:solidFill>
                  </a:tcPr>
                </a:tc>
              </a:tr>
              <a:tr h="319290">
                <a:tc>
                  <a:txBody>
                    <a:bodyPr/>
                    <a:lstStyle/>
                    <a:p>
                      <a:pPr algn="ctr" latinLnBrk="0">
                        <a:spcAft>
                          <a:spcPts val="0"/>
                        </a:spcAft>
                      </a:pPr>
                      <a:r>
                        <a:rPr lang="en-US" sz="1200" kern="0" dirty="0">
                          <a:effectLst/>
                          <a:latin typeface="+mn-ea"/>
                          <a:ea typeface="+mn-ea"/>
                          <a:cs typeface="Arial" pitchFamily="34" charset="0"/>
                        </a:rPr>
                        <a:t>3</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b="1" kern="0" dirty="0">
                          <a:solidFill>
                            <a:schemeClr val="bg1"/>
                          </a:solidFill>
                          <a:effectLst/>
                          <a:latin typeface="+mn-ea"/>
                          <a:ea typeface="+mn-ea"/>
                          <a:cs typeface="Arial" pitchFamily="34" charset="0"/>
                        </a:rPr>
                        <a:t>VIS0.6</a:t>
                      </a:r>
                      <a:endParaRPr lang="ko-KR" sz="1200" b="1" kern="100" dirty="0">
                        <a:solidFill>
                          <a:schemeClr val="bg1"/>
                        </a:solidFill>
                        <a:effectLst/>
                        <a:latin typeface="+mn-ea"/>
                        <a:ea typeface="+mn-ea"/>
                        <a:cs typeface="Arial" pitchFamily="34" charset="0"/>
                      </a:endParaRPr>
                    </a:p>
                  </a:txBody>
                  <a:tcPr marL="0" marR="0" marT="0" marB="0" anchor="ctr">
                    <a:solidFill>
                      <a:srgbClr val="FF0000"/>
                    </a:solidFill>
                  </a:tcPr>
                </a:tc>
                <a:tc>
                  <a:txBody>
                    <a:bodyPr/>
                    <a:lstStyle/>
                    <a:p>
                      <a:pPr algn="ctr" latinLnBrk="0">
                        <a:spcAft>
                          <a:spcPts val="0"/>
                        </a:spcAft>
                      </a:pPr>
                      <a:r>
                        <a:rPr lang="en-US" sz="1200" kern="0" dirty="0" smtClean="0">
                          <a:effectLst/>
                          <a:latin typeface="+mn-ea"/>
                          <a:ea typeface="+mn-ea"/>
                          <a:cs typeface="Arial" pitchFamily="34" charset="0"/>
                        </a:rPr>
                        <a:t>0.64</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0.5</a:t>
                      </a: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120</a:t>
                      </a:r>
                    </a:p>
                  </a:txBody>
                  <a:tcPr marL="0" marR="0" marT="0" marB="0" anchor="ctr">
                    <a:solidFill>
                      <a:schemeClr val="accent2">
                        <a:lumMod val="40000"/>
                        <a:lumOff val="60000"/>
                      </a:schemeClr>
                    </a:solidFill>
                  </a:tcPr>
                </a:tc>
                <a:tc>
                  <a:txBody>
                    <a:bodyPr/>
                    <a:lstStyle/>
                    <a:p>
                      <a:pPr marL="0" marR="0" indent="0" algn="ctr" fontAlgn="base" latinLnBrk="0">
                        <a:lnSpc>
                          <a:spcPct val="16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0.675</a:t>
                      </a: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1</a:t>
                      </a: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2">
                        <a:lumMod val="40000"/>
                        <a:lumOff val="60000"/>
                      </a:schemeClr>
                    </a:solidFill>
                  </a:tcPr>
                </a:tc>
              </a:tr>
              <a:tr h="319290">
                <a:tc>
                  <a:txBody>
                    <a:bodyPr/>
                    <a:lstStyle/>
                    <a:p>
                      <a:pPr algn="ctr" latinLnBrk="0">
                        <a:spcAft>
                          <a:spcPts val="0"/>
                        </a:spcAft>
                      </a:pPr>
                      <a:r>
                        <a:rPr lang="en-US" sz="1200" kern="0" dirty="0">
                          <a:effectLst/>
                          <a:latin typeface="+mn-ea"/>
                          <a:ea typeface="+mn-ea"/>
                          <a:cs typeface="Arial" pitchFamily="34" charset="0"/>
                        </a:rPr>
                        <a:t>4</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VIS0.8</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0.856</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210</a:t>
                      </a:r>
                    </a:p>
                  </a:txBody>
                  <a:tcPr marL="0" marR="0" marT="0" marB="0" anchor="ctr">
                    <a:solidFill>
                      <a:schemeClr val="accent1">
                        <a:lumMod val="20000"/>
                        <a:lumOff val="80000"/>
                      </a:schemeClr>
                    </a:solidFill>
                  </a:tcPr>
                </a:tc>
                <a:tc>
                  <a:txBody>
                    <a:bodyPr/>
                    <a:lstStyle/>
                    <a:p>
                      <a:pPr marL="0" marR="0" indent="0" algn="ctr" fontAlgn="base" latinLnBrk="0">
                        <a:lnSpc>
                          <a:spcPct val="16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319290">
                <a:tc>
                  <a:txBody>
                    <a:bodyPr/>
                    <a:lstStyle/>
                    <a:p>
                      <a:pPr algn="ctr" latinLnBrk="0">
                        <a:spcAft>
                          <a:spcPts val="0"/>
                        </a:spcAft>
                      </a:pPr>
                      <a:r>
                        <a:rPr lang="en-US" sz="1200" kern="0" dirty="0">
                          <a:effectLst/>
                          <a:latin typeface="+mn-ea"/>
                          <a:ea typeface="+mn-ea"/>
                          <a:cs typeface="Arial" pitchFamily="34" charset="0"/>
                        </a:rPr>
                        <a:t>5</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NIR1.3</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1.378</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smtClean="0">
                          <a:solidFill>
                            <a:srgbClr val="000000"/>
                          </a:solidFill>
                          <a:effectLst/>
                          <a:latin typeface="+mn-ea"/>
                          <a:ea typeface="+mn-ea"/>
                          <a:cs typeface="Arial" pitchFamily="34" charset="0"/>
                        </a:rPr>
                        <a:t>300</a:t>
                      </a:r>
                      <a:endParaRPr 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6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a:effectLst/>
                          <a:latin typeface="+mn-ea"/>
                          <a:ea typeface="+mn-ea"/>
                          <a:cs typeface="Arial" pitchFamily="34" charset="0"/>
                        </a:rPr>
                        <a:t>6</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NIR1.6</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1.61</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300</a:t>
                      </a:r>
                    </a:p>
                  </a:txBody>
                  <a:tcPr marL="0" marR="0" marT="0" marB="0" anchor="ctr">
                    <a:solidFill>
                      <a:schemeClr val="accent1">
                        <a:lumMod val="20000"/>
                        <a:lumOff val="80000"/>
                      </a:schemeClr>
                    </a:solidFill>
                  </a:tcPr>
                </a:tc>
                <a:tc>
                  <a:txBody>
                    <a:bodyPr/>
                    <a:lstStyle/>
                    <a:p>
                      <a:pPr algn="ctr"/>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5%</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a:effectLst/>
                          <a:latin typeface="+mn-ea"/>
                          <a:ea typeface="+mn-ea"/>
                          <a:cs typeface="Arial" pitchFamily="34" charset="0"/>
                        </a:rPr>
                        <a:t>7</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IR3.8</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algn="ctr" latinLnBrk="0">
                        <a:spcAft>
                          <a:spcPts val="0"/>
                        </a:spcAft>
                      </a:pPr>
                      <a:r>
                        <a:rPr lang="en-US" sz="1200" kern="0" dirty="0" smtClean="0">
                          <a:effectLst/>
                          <a:latin typeface="+mn-ea"/>
                          <a:ea typeface="+mn-ea"/>
                          <a:cs typeface="Arial" pitchFamily="34" charset="0"/>
                        </a:rPr>
                        <a:t>3.9</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2">
                        <a:lumMod val="40000"/>
                        <a:lumOff val="6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3/0.2</a:t>
                      </a: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3.75</a:t>
                      </a: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4</a:t>
                      </a: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2">
                        <a:lumMod val="40000"/>
                        <a:lumOff val="60000"/>
                      </a:schemeClr>
                    </a:solidFill>
                  </a:tcPr>
                </a:tc>
              </a:tr>
              <a:tr h="232470">
                <a:tc>
                  <a:txBody>
                    <a:bodyPr/>
                    <a:lstStyle/>
                    <a:p>
                      <a:pPr algn="ctr" latinLnBrk="0">
                        <a:spcAft>
                          <a:spcPts val="0"/>
                        </a:spcAft>
                      </a:pPr>
                      <a:r>
                        <a:rPr lang="en-US" sz="1200" kern="0" dirty="0">
                          <a:effectLst/>
                          <a:latin typeface="+mn-ea"/>
                          <a:ea typeface="+mn-ea"/>
                          <a:cs typeface="Arial" pitchFamily="34" charset="0"/>
                        </a:rPr>
                        <a:t>8</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IR6.3</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6.185</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smtClean="0">
                          <a:solidFill>
                            <a:srgbClr val="000000"/>
                          </a:solidFill>
                          <a:effectLst/>
                          <a:latin typeface="+mn-ea"/>
                          <a:ea typeface="+mn-ea"/>
                          <a:cs typeface="Arial" pitchFamily="34" charset="0"/>
                        </a:rPr>
                        <a:t>0.4/0.1</a:t>
                      </a:r>
                      <a:endParaRPr 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smtClean="0">
                          <a:solidFill>
                            <a:srgbClr val="000000"/>
                          </a:solidFill>
                          <a:effectLst/>
                          <a:latin typeface="+mn-ea"/>
                          <a:ea typeface="+mn-ea"/>
                          <a:cs typeface="Arial" pitchFamily="34" charset="0"/>
                        </a:rPr>
                        <a:t>1K</a:t>
                      </a:r>
                      <a:endParaRPr lang="en-US" sz="1200" kern="0" spc="0" dirty="0">
                        <a:solidFill>
                          <a:srgbClr val="000000"/>
                        </a:solidFill>
                        <a:effectLst/>
                        <a:latin typeface="+mn-ea"/>
                        <a:ea typeface="+mn-ea"/>
                        <a:cs typeface="Arial" pitchFamily="34" charset="0"/>
                      </a:endParaRP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8636">
                <a:tc>
                  <a:txBody>
                    <a:bodyPr/>
                    <a:lstStyle/>
                    <a:p>
                      <a:pPr lvl="0" algn="ctr" latinLnBrk="0">
                        <a:lnSpc>
                          <a:spcPct val="100000"/>
                        </a:lnSpc>
                        <a:spcAft>
                          <a:spcPts val="0"/>
                        </a:spcAft>
                      </a:pPr>
                      <a:r>
                        <a:rPr lang="en-US" sz="1200" kern="0" dirty="0" smtClean="0">
                          <a:effectLst/>
                          <a:latin typeface="+mn-ea"/>
                          <a:ea typeface="+mn-ea"/>
                          <a:cs typeface="Arial" pitchFamily="34" charset="0"/>
                        </a:rPr>
                        <a:t>9</a:t>
                      </a:r>
                      <a:endParaRPr lang="ko-KR" sz="1200" kern="100" dirty="0">
                        <a:effectLst/>
                        <a:latin typeface="+mn-ea"/>
                        <a:ea typeface="+mn-ea"/>
                        <a:cs typeface="Arial" pitchFamily="34" charset="0"/>
                      </a:endParaRPr>
                    </a:p>
                  </a:txBody>
                  <a:tcPr marL="64770" marR="64770" marT="17780" marB="17780" anchor="ctr"/>
                </a:tc>
                <a:tc>
                  <a:txBody>
                    <a:bodyPr/>
                    <a:lstStyle/>
                    <a:p>
                      <a:pPr algn="ctr" latinLnBrk="0">
                        <a:lnSpc>
                          <a:spcPct val="100000"/>
                        </a:lnSpc>
                        <a:spcAft>
                          <a:spcPts val="0"/>
                        </a:spcAft>
                      </a:pPr>
                      <a:r>
                        <a:rPr lang="en-US" sz="1200" kern="0" dirty="0">
                          <a:effectLst/>
                          <a:latin typeface="+mn-ea"/>
                          <a:ea typeface="+mn-ea"/>
                          <a:cs typeface="Arial" pitchFamily="34" charset="0"/>
                        </a:rPr>
                        <a:t>IR6.9</a:t>
                      </a:r>
                      <a:endParaRPr lang="ko-KR" sz="1200" kern="100" dirty="0">
                        <a:effectLst/>
                        <a:latin typeface="+mn-ea"/>
                        <a:ea typeface="+mn-ea"/>
                        <a:cs typeface="Arial" pitchFamily="34" charset="0"/>
                      </a:endParaRPr>
                    </a:p>
                  </a:txBody>
                  <a:tcPr marL="64770" marR="64770" marT="17780" marB="17780" anchor="ctr">
                    <a:solidFill>
                      <a:schemeClr val="accent2">
                        <a:lumMod val="40000"/>
                        <a:lumOff val="60000"/>
                      </a:schemeClr>
                    </a:solidFill>
                  </a:tcPr>
                </a:tc>
                <a:tc>
                  <a:txBody>
                    <a:bodyPr/>
                    <a:lstStyle/>
                    <a:p>
                      <a:pPr algn="ctr" latinLnBrk="0">
                        <a:lnSpc>
                          <a:spcPct val="100000"/>
                        </a:lnSpc>
                        <a:spcAft>
                          <a:spcPts val="0"/>
                        </a:spcAft>
                      </a:pPr>
                      <a:r>
                        <a:rPr lang="en-US" sz="1200" kern="0" dirty="0" smtClean="0">
                          <a:effectLst/>
                          <a:latin typeface="+mn-ea"/>
                          <a:ea typeface="+mn-ea"/>
                          <a:cs typeface="Arial" pitchFamily="34" charset="0"/>
                        </a:rPr>
                        <a:t>6.95</a:t>
                      </a:r>
                      <a:endParaRPr lang="ko-KR" sz="1200" kern="100" dirty="0">
                        <a:effectLst/>
                        <a:latin typeface="+mn-ea"/>
                        <a:ea typeface="+mn-ea"/>
                        <a:cs typeface="Arial" pitchFamily="34" charset="0"/>
                      </a:endParaRPr>
                    </a:p>
                  </a:txBody>
                  <a:tcPr marL="64770" marR="64770" marT="17780" marB="17780" anchor="ctr">
                    <a:solidFill>
                      <a:schemeClr val="accent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64770" marR="64770" marT="17907" marB="17907" anchor="ctr">
                    <a:solidFill>
                      <a:schemeClr val="accent2">
                        <a:lumMod val="40000"/>
                        <a:lumOff val="60000"/>
                      </a:schemeClr>
                    </a:solidFill>
                  </a:tcPr>
                </a:tc>
                <a:tc>
                  <a:txBody>
                    <a:bodyPr/>
                    <a:lstStyle/>
                    <a:p>
                      <a:pPr marL="0" marR="0" indent="0" algn="ctr" fontAlgn="base" latinLnBrk="0">
                        <a:lnSpc>
                          <a:spcPct val="10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64770" marR="64770" marT="17907" marB="17907" anchor="ctr">
                    <a:solidFill>
                      <a:schemeClr val="accent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0.37/0.1</a:t>
                      </a:r>
                    </a:p>
                  </a:txBody>
                  <a:tcPr marL="64770" marR="64770" marT="17907" marB="17907" anchor="ctr">
                    <a:solidFill>
                      <a:schemeClr val="accent2">
                        <a:lumMod val="40000"/>
                        <a:lumOff val="6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64770" marR="64770" marT="17907" marB="17907" anchor="ctr">
                    <a:lnR w="38100" cap="flat" cmpd="sng" algn="ctr">
                      <a:solidFill>
                        <a:schemeClr val="bg1">
                          <a:lumMod val="85000"/>
                        </a:schemeClr>
                      </a:solidFill>
                      <a:prstDash val="solid"/>
                      <a:round/>
                      <a:headEnd type="none" w="med" len="med"/>
                      <a:tailEnd type="none" w="med" len="med"/>
                    </a:lnR>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6.75</a:t>
                      </a: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4</a:t>
                      </a: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2">
                        <a:lumMod val="40000"/>
                        <a:lumOff val="60000"/>
                      </a:schemeClr>
                    </a:solidFill>
                  </a:tcPr>
                </a:tc>
              </a:tr>
              <a:tr h="232470">
                <a:tc>
                  <a:txBody>
                    <a:bodyPr/>
                    <a:lstStyle/>
                    <a:p>
                      <a:pPr algn="ctr" latinLnBrk="0">
                        <a:spcAft>
                          <a:spcPts val="0"/>
                        </a:spcAft>
                      </a:pPr>
                      <a:r>
                        <a:rPr lang="en-US" sz="1200" kern="0" dirty="0">
                          <a:effectLst/>
                          <a:latin typeface="+mn-ea"/>
                          <a:ea typeface="+mn-ea"/>
                          <a:cs typeface="Arial" pitchFamily="34" charset="0"/>
                        </a:rPr>
                        <a:t>10</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IR7.3</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7.34</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smtClean="0">
                          <a:solidFill>
                            <a:srgbClr val="000000"/>
                          </a:solidFill>
                          <a:effectLst/>
                          <a:latin typeface="+mn-ea"/>
                          <a:ea typeface="+mn-ea"/>
                          <a:cs typeface="Arial" pitchFamily="34" charset="0"/>
                        </a:rPr>
                        <a:t>0.35/0.12</a:t>
                      </a:r>
                      <a:endParaRPr 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defTabSz="914400" rtl="0" eaLnBrk="1" fontAlgn="base" latinLnBrk="0" hangingPunct="1">
                        <a:lnSpc>
                          <a:spcPct val="130000"/>
                        </a:lnSpc>
                        <a:spcBef>
                          <a:spcPts val="0"/>
                        </a:spcBef>
                        <a:spcAft>
                          <a:spcPts val="0"/>
                        </a:spcAft>
                        <a:buClrTx/>
                        <a:buSzTx/>
                        <a:buFontTx/>
                        <a:buNone/>
                        <a:tabLst/>
                        <a:defRPr/>
                      </a:pPr>
                      <a:r>
                        <a:rPr lang="en-US" altLang="ko-KR" sz="1200" kern="0" spc="0" dirty="0" smtClean="0">
                          <a:solidFill>
                            <a:srgbClr val="000000"/>
                          </a:solidFill>
                          <a:effectLst/>
                          <a:latin typeface="+mn-ea"/>
                          <a:ea typeface="+mn-ea"/>
                          <a:cs typeface="Arial" pitchFamily="34" charset="0"/>
                        </a:rPr>
                        <a:t>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a:effectLst/>
                          <a:latin typeface="+mn-ea"/>
                          <a:ea typeface="+mn-ea"/>
                          <a:cs typeface="Arial" pitchFamily="34" charset="0"/>
                        </a:rPr>
                        <a:t>11</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IR8.7</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8.5</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0.27/0.1</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a:effectLst/>
                          <a:latin typeface="+mn-ea"/>
                          <a:ea typeface="+mn-ea"/>
                          <a:cs typeface="Arial" pitchFamily="34" charset="0"/>
                        </a:rPr>
                        <a:t>12</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IR9.6</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9.61</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0.35/0.15</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a:effectLst/>
                          <a:latin typeface="+mn-ea"/>
                          <a:ea typeface="+mn-ea"/>
                          <a:cs typeface="Arial" pitchFamily="34" charset="0"/>
                        </a:rPr>
                        <a:t>13</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IR10.5</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algn="ctr" latinLnBrk="0">
                        <a:spcAft>
                          <a:spcPts val="0"/>
                        </a:spcAft>
                      </a:pPr>
                      <a:r>
                        <a:rPr lang="en-US" sz="1200" kern="0" dirty="0" smtClean="0">
                          <a:effectLst/>
                          <a:latin typeface="+mn-ea"/>
                          <a:ea typeface="+mn-ea"/>
                          <a:cs typeface="Arial" pitchFamily="34" charset="0"/>
                        </a:rPr>
                        <a:t>10.35</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2">
                        <a:lumMod val="40000"/>
                        <a:lumOff val="6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0.4/0.2</a:t>
                      </a: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10.8</a:t>
                      </a: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4</a:t>
                      </a: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2">
                        <a:lumMod val="40000"/>
                        <a:lumOff val="60000"/>
                      </a:schemeClr>
                    </a:solidFill>
                  </a:tcPr>
                </a:tc>
              </a:tr>
              <a:tr h="238636">
                <a:tc>
                  <a:txBody>
                    <a:bodyPr/>
                    <a:lstStyle/>
                    <a:p>
                      <a:pPr algn="ctr" latinLnBrk="0">
                        <a:spcAft>
                          <a:spcPts val="0"/>
                        </a:spcAft>
                      </a:pPr>
                      <a:r>
                        <a:rPr lang="en-US" sz="1200" kern="0" dirty="0">
                          <a:effectLst/>
                          <a:latin typeface="+mn-ea"/>
                          <a:ea typeface="+mn-ea"/>
                          <a:cs typeface="Arial" pitchFamily="34" charset="0"/>
                        </a:rPr>
                        <a:t>14</a:t>
                      </a:r>
                      <a:endParaRPr lang="ko-KR" sz="1200" kern="100" dirty="0">
                        <a:effectLst/>
                        <a:latin typeface="+mn-ea"/>
                        <a:ea typeface="+mn-ea"/>
                        <a:cs typeface="Arial" pitchFamily="34" charset="0"/>
                      </a:endParaRPr>
                    </a:p>
                  </a:txBody>
                  <a:tcPr marL="0" marR="0" marT="0" marB="0" anchor="ctr"/>
                </a:tc>
                <a:tc>
                  <a:txBody>
                    <a:bodyPr/>
                    <a:lstStyle/>
                    <a:p>
                      <a:pPr algn="ctr" latinLnBrk="0">
                        <a:lnSpc>
                          <a:spcPct val="100000"/>
                        </a:lnSpc>
                        <a:spcAft>
                          <a:spcPts val="0"/>
                        </a:spcAft>
                      </a:pPr>
                      <a:r>
                        <a:rPr lang="en-US" sz="1200" kern="0" dirty="0">
                          <a:effectLst/>
                          <a:latin typeface="+mn-ea"/>
                          <a:ea typeface="+mn-ea"/>
                          <a:cs typeface="Arial" pitchFamily="34" charset="0"/>
                        </a:rPr>
                        <a:t>IR11.2</a:t>
                      </a:r>
                      <a:endParaRPr lang="ko-KR" sz="1200" kern="100" dirty="0">
                        <a:effectLst/>
                        <a:latin typeface="+mn-ea"/>
                        <a:ea typeface="+mn-ea"/>
                        <a:cs typeface="Arial" pitchFamily="34" charset="0"/>
                      </a:endParaRPr>
                    </a:p>
                  </a:txBody>
                  <a:tcPr marL="64770" marR="64770" marT="17780" marB="17780" anchor="ctr">
                    <a:solidFill>
                      <a:schemeClr val="accent1">
                        <a:lumMod val="20000"/>
                        <a:lumOff val="80000"/>
                      </a:schemeClr>
                    </a:solidFill>
                  </a:tcPr>
                </a:tc>
                <a:tc>
                  <a:txBody>
                    <a:bodyPr/>
                    <a:lstStyle/>
                    <a:p>
                      <a:pPr algn="ctr" latinLnBrk="0">
                        <a:lnSpc>
                          <a:spcPct val="100000"/>
                        </a:lnSpc>
                        <a:spcAft>
                          <a:spcPts val="0"/>
                        </a:spcAft>
                      </a:pPr>
                      <a:r>
                        <a:rPr lang="en-US" sz="1200" kern="0" dirty="0" smtClean="0">
                          <a:effectLst/>
                          <a:latin typeface="+mn-ea"/>
                          <a:ea typeface="+mn-ea"/>
                          <a:cs typeface="Arial" pitchFamily="34" charset="0"/>
                        </a:rPr>
                        <a:t>11.2</a:t>
                      </a:r>
                      <a:endParaRPr lang="ko-KR" sz="1200" kern="100" dirty="0">
                        <a:effectLst/>
                        <a:latin typeface="+mn-ea"/>
                        <a:ea typeface="+mn-ea"/>
                        <a:cs typeface="Arial" pitchFamily="34" charset="0"/>
                      </a:endParaRPr>
                    </a:p>
                  </a:txBody>
                  <a:tcPr marL="64770" marR="64770" marT="17780" marB="17780" anchor="ctr">
                    <a:solidFill>
                      <a:schemeClr val="accent1">
                        <a:lumMod val="20000"/>
                        <a:lumOff val="8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64770" marR="64770" marT="17907" marB="17907" anchor="ctr">
                    <a:solidFill>
                      <a:schemeClr val="accent1">
                        <a:lumMod val="20000"/>
                        <a:lumOff val="80000"/>
                      </a:schemeClr>
                    </a:solidFill>
                  </a:tcPr>
                </a:tc>
                <a:tc>
                  <a:txBody>
                    <a:bodyPr/>
                    <a:lstStyle/>
                    <a:p>
                      <a:pPr marL="0" marR="0" indent="0" algn="ctr" fontAlgn="base" latinLnBrk="0">
                        <a:lnSpc>
                          <a:spcPct val="100000"/>
                        </a:lnSpc>
                        <a:spcBef>
                          <a:spcPts val="0"/>
                        </a:spcBef>
                        <a:spcAft>
                          <a:spcPts val="0"/>
                        </a:spcAft>
                      </a:pPr>
                      <a:endParaRPr lang="ko-KR" altLang="en-US" sz="1200" kern="0" spc="0" dirty="0">
                        <a:solidFill>
                          <a:srgbClr val="000000"/>
                        </a:solidFill>
                        <a:effectLst/>
                        <a:latin typeface="+mn-ea"/>
                        <a:ea typeface="+mn-ea"/>
                        <a:cs typeface="Arial" pitchFamily="34" charset="0"/>
                      </a:endParaRPr>
                    </a:p>
                  </a:txBody>
                  <a:tcPr marL="64770" marR="64770" marT="17907" marB="17907" anchor="ctr">
                    <a:solidFill>
                      <a:schemeClr val="accent1">
                        <a:lumMod val="20000"/>
                        <a:lumOff val="8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0.19/0.1</a:t>
                      </a:r>
                    </a:p>
                  </a:txBody>
                  <a:tcPr marL="64770" marR="64770" marT="17907" marB="17907" anchor="ctr">
                    <a:solidFill>
                      <a:schemeClr val="accent1">
                        <a:lumMod val="20000"/>
                        <a:lumOff val="80000"/>
                      </a:schemeClr>
                    </a:solidFill>
                  </a:tcPr>
                </a:tc>
                <a:tc>
                  <a:txBody>
                    <a:bodyPr/>
                    <a:lstStyle/>
                    <a:p>
                      <a:pPr marL="0" marR="0" indent="0" algn="ctr" fontAlgn="base" latinLnBrk="0">
                        <a:lnSpc>
                          <a:spcPct val="100000"/>
                        </a:lnSpc>
                        <a:spcBef>
                          <a:spcPts val="0"/>
                        </a:spcBef>
                        <a:spcAft>
                          <a:spcPts val="0"/>
                        </a:spcAft>
                      </a:pPr>
                      <a:r>
                        <a:rPr lang="en-US" sz="1200" kern="0" spc="0" dirty="0">
                          <a:solidFill>
                            <a:srgbClr val="000000"/>
                          </a:solidFill>
                          <a:effectLst/>
                          <a:latin typeface="+mn-ea"/>
                          <a:ea typeface="+mn-ea"/>
                          <a:cs typeface="Arial" pitchFamily="34" charset="0"/>
                        </a:rPr>
                        <a:t>1K</a:t>
                      </a:r>
                    </a:p>
                  </a:txBody>
                  <a:tcPr marL="64770" marR="64770" marT="17907" marB="17907"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endParaRPr lang="ko-KR" alt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algn="ctr">
                        <a:lnSpc>
                          <a:spcPct val="100000"/>
                        </a:lnSpc>
                        <a:spcBef>
                          <a:spcPts val="0"/>
                        </a:spcBef>
                        <a:spcAft>
                          <a:spcPts val="0"/>
                        </a:spcAft>
                      </a:pPr>
                      <a:endParaRPr lang="ko-KR" altLang="en-US" sz="1200" b="0" dirty="0">
                        <a:solidFill>
                          <a:schemeClr val="tx1"/>
                        </a:solidFill>
                        <a:latin typeface="+mn-ea"/>
                        <a:ea typeface="+mn-ea"/>
                        <a:cs typeface="Arial Unicode MS" pitchFamily="50" charset="-127"/>
                      </a:endParaRPr>
                    </a:p>
                  </a:txBody>
                  <a:tcPr marL="11686" marR="11686" marT="11686" marB="11686" anchor="ctr">
                    <a:solidFill>
                      <a:schemeClr val="accent1">
                        <a:lumMod val="20000"/>
                        <a:lumOff val="80000"/>
                      </a:schemeClr>
                    </a:solidFill>
                  </a:tcPr>
                </a:tc>
              </a:tr>
              <a:tr h="232470">
                <a:tc>
                  <a:txBody>
                    <a:bodyPr/>
                    <a:lstStyle/>
                    <a:p>
                      <a:pPr algn="ctr" latinLnBrk="0">
                        <a:spcAft>
                          <a:spcPts val="0"/>
                        </a:spcAft>
                      </a:pPr>
                      <a:r>
                        <a:rPr lang="en-US" sz="1200" kern="0" dirty="0" smtClean="0">
                          <a:effectLst/>
                          <a:latin typeface="+mn-ea"/>
                          <a:ea typeface="+mn-ea"/>
                          <a:cs typeface="Arial" pitchFamily="34" charset="0"/>
                        </a:rPr>
                        <a:t>15</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IR12.3</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algn="ctr" latinLnBrk="0">
                        <a:spcAft>
                          <a:spcPts val="0"/>
                        </a:spcAft>
                      </a:pPr>
                      <a:r>
                        <a:rPr lang="en-US" sz="1200" kern="0" dirty="0" smtClean="0">
                          <a:effectLst/>
                          <a:latin typeface="+mn-ea"/>
                          <a:ea typeface="+mn-ea"/>
                          <a:cs typeface="Arial" pitchFamily="34" charset="0"/>
                        </a:rPr>
                        <a:t>12.3</a:t>
                      </a:r>
                      <a:endParaRPr lang="ko-KR" sz="1200" kern="100" dirty="0">
                        <a:effectLst/>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2">
                        <a:lumMod val="40000"/>
                        <a:lumOff val="6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0.35/0.2</a:t>
                      </a:r>
                    </a:p>
                  </a:txBody>
                  <a:tcPr marL="0" marR="0" marT="0" marB="0" anchor="ctr">
                    <a:solidFill>
                      <a:schemeClr val="accent2">
                        <a:lumMod val="40000"/>
                        <a:lumOff val="6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12.0</a:t>
                      </a:r>
                      <a:endParaRPr lang="en-US" sz="1200" b="0" dirty="0">
                        <a:solidFill>
                          <a:schemeClr val="tx1"/>
                        </a:solidFill>
                        <a:latin typeface="+mn-ea"/>
                        <a:ea typeface="+mn-ea"/>
                        <a:cs typeface="Arial Unicode MS" pitchFamily="50" charset="-127"/>
                      </a:endParaRPr>
                    </a:p>
                  </a:txBody>
                  <a:tcPr marL="11686" marR="11686" marT="11686" marB="11686" anchor="ctr">
                    <a:lnL w="38100" cap="flat" cmpd="sng" algn="ctr">
                      <a:solidFill>
                        <a:schemeClr val="bg1">
                          <a:lumMod val="85000"/>
                        </a:schemeClr>
                      </a:solidFill>
                      <a:prstDash val="solid"/>
                      <a:round/>
                      <a:headEnd type="none" w="med" len="med"/>
                      <a:tailEnd type="none" w="med" len="med"/>
                    </a:lnL>
                    <a:solidFill>
                      <a:schemeClr val="accent2">
                        <a:lumMod val="40000"/>
                        <a:lumOff val="60000"/>
                      </a:schemeClr>
                    </a:solidFill>
                  </a:tcPr>
                </a:tc>
                <a:tc>
                  <a:txBody>
                    <a:bodyPr/>
                    <a:lstStyle/>
                    <a:p>
                      <a:pPr marL="0" marR="0" algn="ctr">
                        <a:lnSpc>
                          <a:spcPct val="100000"/>
                        </a:lnSpc>
                        <a:spcBef>
                          <a:spcPts val="0"/>
                        </a:spcBef>
                        <a:spcAft>
                          <a:spcPts val="0"/>
                        </a:spcAft>
                      </a:pPr>
                      <a:r>
                        <a:rPr lang="en-US" sz="1200" b="0" dirty="0" smtClean="0">
                          <a:solidFill>
                            <a:schemeClr val="tx1"/>
                          </a:solidFill>
                          <a:latin typeface="+mn-ea"/>
                          <a:ea typeface="+mn-ea"/>
                          <a:cs typeface="Arial Unicode MS" pitchFamily="50" charset="-127"/>
                        </a:rPr>
                        <a:t>4</a:t>
                      </a:r>
                      <a:endParaRPr lang="en-US" sz="1200" b="0" dirty="0">
                        <a:solidFill>
                          <a:schemeClr val="tx1"/>
                        </a:solidFill>
                        <a:latin typeface="+mn-ea"/>
                        <a:ea typeface="+mn-ea"/>
                        <a:cs typeface="Arial Unicode MS" pitchFamily="50" charset="-127"/>
                      </a:endParaRPr>
                    </a:p>
                  </a:txBody>
                  <a:tcPr marL="11686" marR="11686" marT="11686" marB="11686" anchor="ctr">
                    <a:solidFill>
                      <a:schemeClr val="accent2">
                        <a:lumMod val="40000"/>
                        <a:lumOff val="60000"/>
                      </a:schemeClr>
                    </a:solidFill>
                  </a:tcPr>
                </a:tc>
              </a:tr>
              <a:tr h="251802">
                <a:tc>
                  <a:txBody>
                    <a:bodyPr/>
                    <a:lstStyle/>
                    <a:p>
                      <a:pPr algn="ctr" latinLnBrk="0">
                        <a:spcAft>
                          <a:spcPts val="0"/>
                        </a:spcAft>
                      </a:pPr>
                      <a:r>
                        <a:rPr lang="en-US" sz="1200" kern="0" dirty="0" smtClean="0">
                          <a:effectLst/>
                          <a:latin typeface="+mn-ea"/>
                          <a:ea typeface="+mn-ea"/>
                          <a:cs typeface="Arial" pitchFamily="34" charset="0"/>
                        </a:rPr>
                        <a:t>16</a:t>
                      </a:r>
                      <a:endParaRPr lang="ko-KR" sz="1200" kern="100" dirty="0">
                        <a:effectLst/>
                        <a:latin typeface="+mn-ea"/>
                        <a:ea typeface="+mn-ea"/>
                        <a:cs typeface="Arial" pitchFamily="34" charset="0"/>
                      </a:endParaRPr>
                    </a:p>
                  </a:txBody>
                  <a:tcPr marL="0" marR="0" marT="0" marB="0" anchor="ctr"/>
                </a:tc>
                <a:tc>
                  <a:txBody>
                    <a:bodyPr/>
                    <a:lstStyle/>
                    <a:p>
                      <a:pPr algn="ctr" latinLnBrk="0">
                        <a:spcAft>
                          <a:spcPts val="0"/>
                        </a:spcAft>
                      </a:pPr>
                      <a:r>
                        <a:rPr lang="en-US" sz="1200" kern="0" dirty="0">
                          <a:effectLst/>
                          <a:latin typeface="+mn-ea"/>
                          <a:ea typeface="+mn-ea"/>
                          <a:cs typeface="Arial" pitchFamily="34" charset="0"/>
                        </a:rPr>
                        <a:t>IR13.3</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algn="ctr" latinLnBrk="0">
                        <a:spcAft>
                          <a:spcPts val="0"/>
                        </a:spcAft>
                      </a:pPr>
                      <a:r>
                        <a:rPr lang="en-US" sz="1200" kern="0" dirty="0" smtClean="0">
                          <a:effectLst/>
                          <a:latin typeface="+mn-ea"/>
                          <a:ea typeface="+mn-ea"/>
                          <a:cs typeface="Arial" pitchFamily="34" charset="0"/>
                        </a:rPr>
                        <a:t>13.3</a:t>
                      </a:r>
                      <a:endParaRPr lang="ko-KR" sz="1200" kern="100" dirty="0">
                        <a:effectLst/>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2</a:t>
                      </a:r>
                    </a:p>
                  </a:txBody>
                  <a:tcPr marL="0" marR="0" marT="0" marB="0" anchor="ctr">
                    <a:solidFill>
                      <a:schemeClr val="accent1">
                        <a:lumMod val="20000"/>
                        <a:lumOff val="80000"/>
                      </a:schemeClr>
                    </a:solidFill>
                  </a:tcPr>
                </a:tc>
                <a:tc>
                  <a:txBody>
                    <a:bodyPr/>
                    <a:lstStyle/>
                    <a:p>
                      <a:pPr algn="ctr" latinLnBrk="1"/>
                      <a:endParaRPr lang="ko-KR" altLang="en-US" sz="1200" dirty="0">
                        <a:latin typeface="+mn-ea"/>
                        <a:ea typeface="+mn-ea"/>
                        <a:cs typeface="Arial" pitchFamily="34" charset="0"/>
                      </a:endParaRP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0.48/0.3</a:t>
                      </a:r>
                    </a:p>
                  </a:txBody>
                  <a:tcPr marL="0" marR="0" marT="0" marB="0" anchor="ct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r>
                        <a:rPr lang="en-US" sz="1200" kern="0" spc="0" dirty="0">
                          <a:solidFill>
                            <a:srgbClr val="000000"/>
                          </a:solidFill>
                          <a:effectLst/>
                          <a:latin typeface="+mn-ea"/>
                          <a:ea typeface="+mn-ea"/>
                          <a:cs typeface="Arial" pitchFamily="34" charset="0"/>
                        </a:rPr>
                        <a:t>1.1K</a:t>
                      </a:r>
                    </a:p>
                  </a:txBody>
                  <a:tcPr marL="0" marR="0" marT="0" marB="0" anchor="ctr">
                    <a:lnR w="38100" cap="flat" cmpd="sng" algn="ctr">
                      <a:solidFill>
                        <a:schemeClr val="bg1">
                          <a:lumMod val="85000"/>
                        </a:schemeClr>
                      </a:solidFill>
                      <a:prstDash val="solid"/>
                      <a:round/>
                      <a:headEnd type="none" w="med" len="med"/>
                      <a:tailEnd type="none" w="med" len="med"/>
                    </a:lnR>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endParaRPr lang="en-US" sz="1200" kern="0" spc="0" dirty="0">
                        <a:solidFill>
                          <a:srgbClr val="000000"/>
                        </a:solidFill>
                        <a:effectLst/>
                        <a:latin typeface="+mn-ea"/>
                        <a:ea typeface="+mn-ea"/>
                        <a:cs typeface="Arial" pitchFamily="34" charset="0"/>
                      </a:endParaRPr>
                    </a:p>
                  </a:txBody>
                  <a:tcPr marL="0" marR="0" marT="0" marB="0" anchor="ctr">
                    <a:lnL w="38100" cap="flat" cmpd="sng" algn="ctr">
                      <a:solidFill>
                        <a:schemeClr val="bg1">
                          <a:lumMod val="85000"/>
                        </a:schemeClr>
                      </a:solidFill>
                      <a:prstDash val="solid"/>
                      <a:round/>
                      <a:headEnd type="none" w="med" len="med"/>
                      <a:tailEnd type="none" w="med" len="med"/>
                    </a:lnL>
                    <a:solidFill>
                      <a:schemeClr val="accent1">
                        <a:lumMod val="20000"/>
                        <a:lumOff val="80000"/>
                      </a:schemeClr>
                    </a:solidFill>
                  </a:tcPr>
                </a:tc>
                <a:tc>
                  <a:txBody>
                    <a:bodyPr/>
                    <a:lstStyle/>
                    <a:p>
                      <a:pPr marL="0" marR="0" indent="0" algn="ctr" fontAlgn="base" latinLnBrk="0">
                        <a:lnSpc>
                          <a:spcPct val="130000"/>
                        </a:lnSpc>
                        <a:spcBef>
                          <a:spcPts val="0"/>
                        </a:spcBef>
                        <a:spcAft>
                          <a:spcPts val="0"/>
                        </a:spcAft>
                      </a:pPr>
                      <a:endParaRPr lang="en-US" sz="1200" kern="0" spc="0" dirty="0">
                        <a:solidFill>
                          <a:srgbClr val="000000"/>
                        </a:solidFill>
                        <a:effectLst/>
                        <a:latin typeface="+mn-ea"/>
                        <a:ea typeface="+mn-ea"/>
                        <a:cs typeface="Arial" pitchFamily="34" charset="0"/>
                      </a:endParaRPr>
                    </a:p>
                  </a:txBody>
                  <a:tcPr marL="0" marR="0" marT="0" marB="0" anchor="ctr">
                    <a:solidFill>
                      <a:schemeClr val="accent1">
                        <a:lumMod val="20000"/>
                        <a:lumOff val="80000"/>
                      </a:schemeClr>
                    </a:solidFill>
                  </a:tcPr>
                </a:tc>
              </a:tr>
            </a:tbl>
          </a:graphicData>
        </a:graphic>
      </p:graphicFrame>
    </p:spTree>
    <p:extLst>
      <p:ext uri="{BB962C8B-B14F-4D97-AF65-F5344CB8AC3E}">
        <p14:creationId xmlns="" xmlns:p14="http://schemas.microsoft.com/office/powerpoint/2010/main" val="373376228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9</a:t>
            </a:fld>
            <a:endParaRPr lang="en-US" altLang="ko-KR" sz="1000" b="1" dirty="0">
              <a:ln w="11430"/>
              <a:solidFill>
                <a:schemeClr val="bg1"/>
              </a:solidFill>
              <a:ea typeface="AuctionGothic Medium" pitchFamily="2" charset="-127"/>
              <a:cs typeface="Arial" pitchFamily="34" charset="0"/>
            </a:endParaRPr>
          </a:p>
        </p:txBody>
      </p:sp>
      <p:sp>
        <p:nvSpPr>
          <p:cNvPr id="8" name="Rectangle 2"/>
          <p:cNvSpPr>
            <a:spLocks/>
          </p:cNvSpPr>
          <p:nvPr/>
        </p:nvSpPr>
        <p:spPr bwMode="auto">
          <a:xfrm>
            <a:off x="251520" y="190800"/>
            <a:ext cx="7344816" cy="420624"/>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AMI </a:t>
            </a:r>
            <a:r>
              <a:rPr kumimoji="0" lang="en-US" altLang="ko-KR" sz="3200" b="1" dirty="0" err="1"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vs</a:t>
            </a:r>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 ABI </a:t>
            </a:r>
            <a:r>
              <a:rPr kumimoji="0" lang="en-US" altLang="ko-KR" sz="3200" b="1" dirty="0" err="1"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vs</a:t>
            </a:r>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 AHI</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graphicFrame>
        <p:nvGraphicFramePr>
          <p:cNvPr id="9" name="표 8"/>
          <p:cNvGraphicFramePr>
            <a:graphicFrameLocks noGrp="1"/>
          </p:cNvGraphicFramePr>
          <p:nvPr>
            <p:extLst>
              <p:ext uri="{D42A27DB-BD31-4B8C-83A1-F6EECF244321}">
                <p14:modId xmlns="" xmlns:p14="http://schemas.microsoft.com/office/powerpoint/2010/main" val="4009616339"/>
              </p:ext>
            </p:extLst>
          </p:nvPr>
        </p:nvGraphicFramePr>
        <p:xfrm>
          <a:off x="351099" y="1219586"/>
          <a:ext cx="4439609" cy="5468057"/>
        </p:xfrm>
        <a:graphic>
          <a:graphicData uri="http://schemas.openxmlformats.org/drawingml/2006/table">
            <a:tbl>
              <a:tblPr bandCol="1"/>
              <a:tblGrid>
                <a:gridCol w="926528"/>
                <a:gridCol w="1235369"/>
                <a:gridCol w="1138856"/>
                <a:gridCol w="1138856"/>
              </a:tblGrid>
              <a:tr h="345906">
                <a:tc gridSpan="4">
                  <a:txBody>
                    <a:bodyPr/>
                    <a:lstStyle/>
                    <a:p>
                      <a:pPr marL="0" marR="0" algn="ctr">
                        <a:lnSpc>
                          <a:spcPct val="100000"/>
                        </a:lnSpc>
                        <a:spcBef>
                          <a:spcPts val="0"/>
                        </a:spcBef>
                        <a:spcAft>
                          <a:spcPts val="0"/>
                        </a:spcAft>
                      </a:pPr>
                      <a:r>
                        <a:rPr lang="en-US" altLang="ko-KR" sz="1400" b="1" dirty="0" smtClean="0">
                          <a:solidFill>
                            <a:schemeClr val="tx1"/>
                          </a:solidFill>
                          <a:latin typeface="Arial" pitchFamily="34" charset="0"/>
                          <a:ea typeface="Arial Unicode MS" pitchFamily="50" charset="-127"/>
                          <a:cs typeface="Arial" pitchFamily="34" charset="0"/>
                        </a:rPr>
                        <a:t>Center wavelength</a:t>
                      </a:r>
                      <a:r>
                        <a:rPr lang="en-US" altLang="ko-KR" sz="1400" b="1" baseline="0" dirty="0" smtClean="0">
                          <a:solidFill>
                            <a:schemeClr val="tx1"/>
                          </a:solidFill>
                          <a:latin typeface="Arial" pitchFamily="34" charset="0"/>
                          <a:ea typeface="Arial Unicode MS" pitchFamily="50" charset="-127"/>
                          <a:cs typeface="Arial" pitchFamily="34" charset="0"/>
                        </a:rPr>
                        <a:t> </a:t>
                      </a:r>
                      <a:r>
                        <a:rPr lang="en-US" altLang="ko-KR" sz="1400" b="1" dirty="0" smtClean="0">
                          <a:solidFill>
                            <a:schemeClr val="tx1"/>
                          </a:solidFill>
                          <a:latin typeface="Arial" pitchFamily="34" charset="0"/>
                          <a:ea typeface="Arial Unicode MS" pitchFamily="50" charset="-127"/>
                          <a:cs typeface="Arial" pitchFamily="34" charset="0"/>
                        </a:rPr>
                        <a:t>(</a:t>
                      </a:r>
                      <a:r>
                        <a:rPr lang="el-GR" altLang="ko-KR" sz="1400" b="1" dirty="0" smtClean="0">
                          <a:solidFill>
                            <a:schemeClr val="tx1"/>
                          </a:solidFill>
                          <a:latin typeface="Arial" pitchFamily="34" charset="0"/>
                          <a:ea typeface="Arial Unicode MS" pitchFamily="50" charset="-127"/>
                          <a:cs typeface="Arial" pitchFamily="34" charset="0"/>
                        </a:rPr>
                        <a:t>μ</a:t>
                      </a:r>
                      <a:r>
                        <a:rPr lang="en-US" altLang="ko-KR" sz="1400" b="1" dirty="0" smtClean="0">
                          <a:solidFill>
                            <a:schemeClr val="tx1"/>
                          </a:solidFill>
                          <a:latin typeface="Arial" pitchFamily="34" charset="0"/>
                          <a:ea typeface="Arial Unicode MS" pitchFamily="50" charset="-127"/>
                          <a:cs typeface="Arial" pitchFamily="34" charset="0"/>
                        </a:rPr>
                        <a:t>m)</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algn="ctr">
                        <a:lnSpc>
                          <a:spcPct val="100000"/>
                        </a:lnSpc>
                        <a:spcBef>
                          <a:spcPts val="0"/>
                        </a:spcBef>
                        <a:spcAft>
                          <a:spcPts val="0"/>
                        </a:spcAft>
                      </a:pPr>
                      <a:endParaRPr lang="en-US" sz="1600" b="1" dirty="0">
                        <a:solidFill>
                          <a:schemeClr val="bg1"/>
                        </a:solidFill>
                        <a:latin typeface="Arial Unicode MS" pitchFamily="50" charset="-127"/>
                        <a:ea typeface="Arial Unicode MS" pitchFamily="50" charset="-127"/>
                        <a:cs typeface="Arial Unicode MS" pitchFamily="50" charset="-127"/>
                      </a:endParaRPr>
                    </a:p>
                  </a:txBody>
                  <a:tcPr marL="11686" marR="11686"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marR="0" algn="ctr">
                        <a:lnSpc>
                          <a:spcPct val="100000"/>
                        </a:lnSpc>
                        <a:spcBef>
                          <a:spcPts val="0"/>
                        </a:spcBef>
                        <a:spcAft>
                          <a:spcPts val="0"/>
                        </a:spcAft>
                      </a:pPr>
                      <a:endParaRPr lang="en-US" sz="1200" b="0" dirty="0">
                        <a:solidFill>
                          <a:schemeClr val="bg1"/>
                        </a:solidFill>
                        <a:latin typeface="Arial Unicode MS" pitchFamily="50" charset="-127"/>
                        <a:ea typeface="Arial Unicode MS" pitchFamily="50" charset="-127"/>
                        <a:cs typeface="Arial Unicode MS" pitchFamily="50" charset="-127"/>
                      </a:endParaRPr>
                    </a:p>
                  </a:txBody>
                  <a:tcPr marL="11686" marR="11686" marT="11686" marB="1168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pPr marL="0" marR="0" algn="ctr">
                        <a:lnSpc>
                          <a:spcPct val="100000"/>
                        </a:lnSpc>
                        <a:spcBef>
                          <a:spcPts val="0"/>
                        </a:spcBef>
                        <a:spcAft>
                          <a:spcPts val="0"/>
                        </a:spcAft>
                      </a:pPr>
                      <a:endParaRPr lang="en-US" sz="1200" dirty="0">
                        <a:solidFill>
                          <a:srgbClr val="000000"/>
                        </a:solidFill>
                        <a:latin typeface="+mn-ea"/>
                        <a:ea typeface="+mn-ea"/>
                      </a:endParaRPr>
                    </a:p>
                  </a:txBody>
                  <a:tcPr marL="11686" marR="11686" marT="11686" marB="1168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1590" cap="flat" cmpd="sng" algn="ctr">
                      <a:solidFill>
                        <a:srgbClr val="000000"/>
                      </a:solidFill>
                      <a:prstDash val="solid"/>
                      <a:round/>
                      <a:headEnd type="none" w="med" len="med"/>
                      <a:tailEnd type="none" w="med" len="med"/>
                    </a:lnB>
                  </a:tcPr>
                </a:tc>
              </a:tr>
              <a:tr h="345905">
                <a:tc gridSpan="2">
                  <a:txBody>
                    <a:bodyPr/>
                    <a:lstStyle/>
                    <a:p>
                      <a:pPr marL="0" marR="0" algn="ctr">
                        <a:lnSpc>
                          <a:spcPct val="100000"/>
                        </a:lnSpc>
                        <a:spcBef>
                          <a:spcPts val="0"/>
                        </a:spcBef>
                        <a:spcAft>
                          <a:spcPts val="0"/>
                        </a:spcAft>
                      </a:pPr>
                      <a:r>
                        <a:rPr lang="en-US" sz="1400" b="1" dirty="0" smtClean="0">
                          <a:solidFill>
                            <a:srgbClr val="3333CC"/>
                          </a:solidFill>
                          <a:latin typeface="Arial" pitchFamily="34" charset="0"/>
                          <a:ea typeface="Arial Unicode MS" pitchFamily="50" charset="-127"/>
                          <a:cs typeface="Arial" pitchFamily="34" charset="0"/>
                        </a:rPr>
                        <a:t>AMI</a:t>
                      </a:r>
                      <a:endParaRPr lang="en-US" sz="1400" b="1" dirty="0">
                        <a:solidFill>
                          <a:srgbClr val="3333CC"/>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algn="ctr">
                        <a:lnSpc>
                          <a:spcPct val="100000"/>
                        </a:lnSpc>
                        <a:spcBef>
                          <a:spcPts val="0"/>
                        </a:spcBef>
                        <a:spcAft>
                          <a:spcPts val="0"/>
                        </a:spcAft>
                      </a:pPr>
                      <a:endParaRPr lang="en-US" sz="1600" b="1" dirty="0">
                        <a:solidFill>
                          <a:srgbClr val="FF0000"/>
                        </a:solidFill>
                        <a:latin typeface="Arial Unicode MS" pitchFamily="50" charset="-127"/>
                        <a:ea typeface="Arial Unicode MS" pitchFamily="50" charset="-127"/>
                        <a:cs typeface="Arial Unicode MS" pitchFamily="50" charset="-127"/>
                      </a:endParaRPr>
                    </a:p>
                  </a:txBody>
                  <a:tcPr marL="11686" marR="11686"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ABI</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AHI</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65347">
                <a:tc>
                  <a:txBody>
                    <a:bodyPr/>
                    <a:lstStyle/>
                    <a:p>
                      <a:pPr marL="0" marR="0" algn="ctr">
                        <a:lnSpc>
                          <a:spcPct val="100000"/>
                        </a:lnSpc>
                        <a:spcBef>
                          <a:spcPts val="0"/>
                        </a:spcBef>
                        <a:spcAft>
                          <a:spcPts val="0"/>
                        </a:spcAft>
                      </a:pPr>
                      <a:r>
                        <a:rPr lang="en-US" altLang="ko-KR" sz="1400" b="1" dirty="0" smtClean="0">
                          <a:solidFill>
                            <a:schemeClr val="tx1"/>
                          </a:solidFill>
                          <a:latin typeface="Arial" pitchFamily="34" charset="0"/>
                          <a:ea typeface="Arial Unicode MS" pitchFamily="50" charset="-127"/>
                          <a:cs typeface="Arial" pitchFamily="34" charset="0"/>
                        </a:rPr>
                        <a:t>1</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FF"/>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0.47</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FF"/>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0.47</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FF"/>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0.46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FF"/>
                    </a:solidFill>
                  </a:tcPr>
                </a:tc>
              </a:tr>
              <a:tr h="265347">
                <a:tc>
                  <a:txBody>
                    <a:bodyPr/>
                    <a:lstStyle/>
                    <a:p>
                      <a:pPr marL="0" marR="0" algn="ctr">
                        <a:lnSpc>
                          <a:spcPct val="100000"/>
                        </a:lnSpc>
                        <a:spcBef>
                          <a:spcPts val="0"/>
                        </a:spcBef>
                        <a:spcAft>
                          <a:spcPts val="0"/>
                        </a:spcAft>
                      </a:pPr>
                      <a:r>
                        <a:rPr lang="en-US" altLang="ko-KR" sz="1400" b="1" dirty="0" smtClean="0">
                          <a:solidFill>
                            <a:schemeClr val="tx1"/>
                          </a:solidFill>
                          <a:latin typeface="Arial" pitchFamily="34" charset="0"/>
                          <a:ea typeface="Arial Unicode MS" pitchFamily="50" charset="-127"/>
                          <a:cs typeface="Arial" pitchFamily="34" charset="0"/>
                        </a:rPr>
                        <a:t>2  </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lnSpc>
                          <a:spcPct val="100000"/>
                        </a:lnSpc>
                        <a:spcBef>
                          <a:spcPts val="0"/>
                        </a:spcBef>
                        <a:spcAft>
                          <a:spcPts val="0"/>
                        </a:spcAft>
                      </a:pPr>
                      <a:r>
                        <a:rPr lang="en-US" altLang="ko-KR" sz="1400" dirty="0" smtClean="0">
                          <a:solidFill>
                            <a:schemeClr val="tx1"/>
                          </a:solidFill>
                          <a:latin typeface="Arial" pitchFamily="34" charset="0"/>
                          <a:ea typeface="Arial Unicode MS" pitchFamily="50" charset="-127"/>
                          <a:cs typeface="Arial" pitchFamily="34" charset="0"/>
                        </a:rPr>
                        <a:t>0.511</a:t>
                      </a:r>
                      <a:endParaRPr lang="ko-KR" alt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lnSpc>
                          <a:spcPct val="100000"/>
                        </a:lnSpc>
                        <a:spcBef>
                          <a:spcPts val="0"/>
                        </a:spcBef>
                        <a:spcAft>
                          <a:spcPts val="0"/>
                        </a:spcAft>
                      </a:pPr>
                      <a:endParaRPr lang="ko-KR" alt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0.51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3</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0.64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0.64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0.64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4</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0.856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0.865</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0.86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5</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1.38</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1.378</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6</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1.61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1.61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2.25</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2.3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7</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3.830</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3.90</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3.9</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8</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6.241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6.185</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6.2</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9</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latin typeface="Arial" pitchFamily="34" charset="0"/>
                          <a:ea typeface="Arial Unicode MS" pitchFamily="50" charset="-127"/>
                          <a:cs typeface="Arial" pitchFamily="34" charset="0"/>
                        </a:rPr>
                        <a:t>6.952</a:t>
                      </a: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latin typeface="Arial" pitchFamily="34" charset="0"/>
                          <a:ea typeface="Arial Unicode MS" pitchFamily="50" charset="-127"/>
                          <a:cs typeface="Arial" pitchFamily="34" charset="0"/>
                        </a:rPr>
                        <a:t>6.95</a:t>
                      </a: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7.0</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10</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7.344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7.34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7.3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11</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8.592</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8.50</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8.6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12</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9.625</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9.61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9.6</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13</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10.403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10.35</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10.4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14</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11.212</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11.2</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altLang="ko-KR" sz="1400" dirty="0" smtClean="0">
                          <a:solidFill>
                            <a:schemeClr val="tx1"/>
                          </a:solidFill>
                          <a:latin typeface="Arial" pitchFamily="34" charset="0"/>
                          <a:ea typeface="Arial Unicode MS" pitchFamily="50" charset="-127"/>
                          <a:cs typeface="Arial" pitchFamily="34" charset="0"/>
                        </a:rPr>
                        <a:t>11.2</a:t>
                      </a:r>
                      <a:endParaRPr lang="ko-KR" alt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15</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12.364</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12.3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12.3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65347">
                <a:tc>
                  <a:txBody>
                    <a:bodyPr/>
                    <a:lstStyle/>
                    <a:p>
                      <a:pPr marL="0" marR="0" algn="ctr">
                        <a:lnSpc>
                          <a:spcPct val="100000"/>
                        </a:lnSpc>
                        <a:spcBef>
                          <a:spcPts val="0"/>
                        </a:spcBef>
                        <a:spcAft>
                          <a:spcPts val="0"/>
                        </a:spcAft>
                      </a:pPr>
                      <a:r>
                        <a:rPr lang="en-US" sz="1400" b="1" dirty="0" smtClean="0">
                          <a:solidFill>
                            <a:schemeClr val="tx1"/>
                          </a:solidFill>
                          <a:latin typeface="Arial" pitchFamily="34" charset="0"/>
                          <a:ea typeface="Arial Unicode MS" pitchFamily="50" charset="-127"/>
                          <a:cs typeface="Arial" pitchFamily="34" charset="0"/>
                        </a:rPr>
                        <a:t>16</a:t>
                      </a:r>
                      <a:endParaRPr lang="en-US" sz="1400" b="1"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13.31</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13.3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28575" cap="flat" cmpd="sng" algn="ctr">
                      <a:solidFill>
                        <a:srgbClr val="FF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400" dirty="0" smtClean="0">
                          <a:solidFill>
                            <a:schemeClr val="tx1"/>
                          </a:solidFill>
                          <a:latin typeface="Arial" pitchFamily="34" charset="0"/>
                          <a:ea typeface="Arial Unicode MS" pitchFamily="50" charset="-127"/>
                          <a:cs typeface="Arial" pitchFamily="34" charset="0"/>
                        </a:rPr>
                        <a:t>13.3</a:t>
                      </a:r>
                      <a:endParaRPr lang="en-US" sz="1400" dirty="0">
                        <a:solidFill>
                          <a:schemeClr val="tx1"/>
                        </a:solidFill>
                        <a:latin typeface="Arial" pitchFamily="34" charset="0"/>
                        <a:ea typeface="Arial Unicode MS" pitchFamily="50" charset="-127"/>
                        <a:cs typeface="Arial" pitchFamily="34" charset="0"/>
                      </a:endParaRPr>
                    </a:p>
                  </a:txBody>
                  <a:tcPr marL="10787" marR="10787" marT="11686" marB="11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extBox 9"/>
          <p:cNvSpPr txBox="1"/>
          <p:nvPr/>
        </p:nvSpPr>
        <p:spPr>
          <a:xfrm>
            <a:off x="179512" y="764704"/>
            <a:ext cx="3323445" cy="400110"/>
          </a:xfrm>
          <a:prstGeom prst="rect">
            <a:avLst/>
          </a:prstGeom>
          <a:noFill/>
        </p:spPr>
        <p:txBody>
          <a:bodyPr wrap="square" rtlCol="0">
            <a:spAutoFit/>
          </a:bodyPr>
          <a:lstStyle/>
          <a:p>
            <a:pPr marL="285750" indent="-285750">
              <a:buFont typeface="Wingdings" pitchFamily="2" charset="2"/>
              <a:buChar char="v"/>
            </a:pPr>
            <a:r>
              <a:rPr lang="en-US" altLang="ko-KR" sz="2000" b="1" dirty="0" smtClean="0">
                <a:solidFill>
                  <a:srgbClr val="FFC000"/>
                </a:solidFill>
                <a:latin typeface="+mn-ea"/>
              </a:rPr>
              <a:t>Spectral Bands </a:t>
            </a:r>
            <a:endParaRPr lang="ko-KR" altLang="en-US" sz="2000" b="1" dirty="0">
              <a:solidFill>
                <a:srgbClr val="FFC000"/>
              </a:solidFill>
              <a:latin typeface="+mn-ea"/>
            </a:endParaRPr>
          </a:p>
        </p:txBody>
      </p:sp>
      <p:sp>
        <p:nvSpPr>
          <p:cNvPr id="11" name="TextBox 10"/>
          <p:cNvSpPr txBox="1"/>
          <p:nvPr/>
        </p:nvSpPr>
        <p:spPr>
          <a:xfrm>
            <a:off x="5004048" y="764704"/>
            <a:ext cx="2600575" cy="400110"/>
          </a:xfrm>
          <a:prstGeom prst="rect">
            <a:avLst/>
          </a:prstGeom>
          <a:noFill/>
        </p:spPr>
        <p:txBody>
          <a:bodyPr wrap="square" rtlCol="0">
            <a:spAutoFit/>
          </a:bodyPr>
          <a:lstStyle/>
          <a:p>
            <a:pPr marL="285750" indent="-285750">
              <a:buFont typeface="Wingdings" pitchFamily="2" charset="2"/>
              <a:buChar char="v"/>
            </a:pPr>
            <a:r>
              <a:rPr lang="en-US" altLang="ko-KR" sz="2000" b="1" dirty="0" smtClean="0">
                <a:solidFill>
                  <a:srgbClr val="FFC000"/>
                </a:solidFill>
                <a:latin typeface="+mn-ea"/>
              </a:rPr>
              <a:t>Data Service</a:t>
            </a:r>
            <a:endParaRPr lang="ko-KR" altLang="en-US" sz="2000" b="1" dirty="0">
              <a:solidFill>
                <a:srgbClr val="FFC000"/>
              </a:solidFill>
              <a:latin typeface="+mn-ea"/>
            </a:endParaRPr>
          </a:p>
        </p:txBody>
      </p:sp>
      <p:sp>
        <p:nvSpPr>
          <p:cNvPr id="12" name="직사각형 11"/>
          <p:cNvSpPr/>
          <p:nvPr/>
        </p:nvSpPr>
        <p:spPr>
          <a:xfrm>
            <a:off x="5292080" y="1196752"/>
            <a:ext cx="3456384" cy="1354217"/>
          </a:xfrm>
          <a:prstGeom prst="rect">
            <a:avLst/>
          </a:prstGeom>
        </p:spPr>
        <p:txBody>
          <a:bodyPr wrap="square">
            <a:spAutoFit/>
          </a:bodyPr>
          <a:lstStyle/>
          <a:p>
            <a:r>
              <a:rPr lang="en-US" altLang="ko-KR" b="1" dirty="0" smtClean="0">
                <a:solidFill>
                  <a:srgbClr val="FFC000"/>
                </a:solidFill>
              </a:rPr>
              <a:t>GK-2A/AMI</a:t>
            </a:r>
          </a:p>
          <a:p>
            <a:pPr marL="361950" indent="-182563"/>
            <a:r>
              <a:rPr lang="en-US" altLang="ko-KR" sz="1600" dirty="0" smtClean="0">
                <a:solidFill>
                  <a:schemeClr val="bg1"/>
                </a:solidFill>
              </a:rPr>
              <a:t>- </a:t>
            </a:r>
            <a:r>
              <a:rPr lang="en-US" altLang="ko-KR" sz="1600" b="1" dirty="0" smtClean="0">
                <a:solidFill>
                  <a:schemeClr val="bg1"/>
                </a:solidFill>
              </a:rPr>
              <a:t>Ultra High Rate Information Transmission (UHRIT): </a:t>
            </a:r>
            <a:r>
              <a:rPr lang="en-US" altLang="ko-KR" sz="1600" dirty="0" smtClean="0">
                <a:solidFill>
                  <a:schemeClr val="bg1"/>
                </a:solidFill>
              </a:rPr>
              <a:t>16 channel Level 1B</a:t>
            </a:r>
          </a:p>
          <a:p>
            <a:pPr marL="180000"/>
            <a:r>
              <a:rPr lang="en-US" altLang="ko-KR" sz="1600" dirty="0" smtClean="0">
                <a:solidFill>
                  <a:schemeClr val="bg1"/>
                </a:solidFill>
              </a:rPr>
              <a:t>- HRIT/LRIT</a:t>
            </a:r>
            <a:endParaRPr lang="ko-KR" altLang="en-US" sz="1600" dirty="0">
              <a:solidFill>
                <a:schemeClr val="bg1"/>
              </a:solidFill>
            </a:endParaRPr>
          </a:p>
        </p:txBody>
      </p:sp>
      <p:sp>
        <p:nvSpPr>
          <p:cNvPr id="13" name="직사각형 12"/>
          <p:cNvSpPr/>
          <p:nvPr/>
        </p:nvSpPr>
        <p:spPr>
          <a:xfrm>
            <a:off x="5308406" y="2852936"/>
            <a:ext cx="3453500" cy="861774"/>
          </a:xfrm>
          <a:prstGeom prst="rect">
            <a:avLst/>
          </a:prstGeom>
        </p:spPr>
        <p:txBody>
          <a:bodyPr wrap="square">
            <a:spAutoFit/>
          </a:bodyPr>
          <a:lstStyle/>
          <a:p>
            <a:r>
              <a:rPr lang="en-US" altLang="ko-KR" b="1" dirty="0" smtClean="0">
                <a:solidFill>
                  <a:srgbClr val="FFC000"/>
                </a:solidFill>
              </a:rPr>
              <a:t>GOES-R/ABI</a:t>
            </a:r>
          </a:p>
          <a:p>
            <a:pPr marL="180000"/>
            <a:r>
              <a:rPr lang="en-US" altLang="ko-KR" sz="1600" dirty="0" smtClean="0">
                <a:solidFill>
                  <a:schemeClr val="bg1"/>
                </a:solidFill>
              </a:rPr>
              <a:t>- GOES </a:t>
            </a:r>
            <a:r>
              <a:rPr lang="en-US" altLang="ko-KR" sz="1600" dirty="0" err="1" smtClean="0">
                <a:solidFill>
                  <a:schemeClr val="bg1"/>
                </a:solidFill>
              </a:rPr>
              <a:t>ReBroadcast</a:t>
            </a:r>
            <a:r>
              <a:rPr lang="en-US" altLang="ko-KR" sz="1600" dirty="0" smtClean="0">
                <a:solidFill>
                  <a:schemeClr val="bg1"/>
                </a:solidFill>
              </a:rPr>
              <a:t> (GRB)</a:t>
            </a:r>
            <a:endParaRPr lang="en-US" altLang="ko-KR" sz="1600" dirty="0">
              <a:solidFill>
                <a:schemeClr val="bg1"/>
              </a:solidFill>
            </a:endParaRPr>
          </a:p>
          <a:p>
            <a:pPr marL="180000"/>
            <a:r>
              <a:rPr lang="en-US" altLang="ko-KR" sz="1600" dirty="0" smtClean="0">
                <a:solidFill>
                  <a:schemeClr val="bg1"/>
                </a:solidFill>
              </a:rPr>
              <a:t>  : </a:t>
            </a:r>
            <a:r>
              <a:rPr lang="en-US" altLang="ko-KR" sz="1600" dirty="0">
                <a:solidFill>
                  <a:schemeClr val="bg1"/>
                </a:solidFill>
              </a:rPr>
              <a:t>Direct Broadcast of </a:t>
            </a:r>
            <a:r>
              <a:rPr lang="en-US" altLang="ko-KR" sz="1600" dirty="0" smtClean="0">
                <a:solidFill>
                  <a:schemeClr val="bg1"/>
                </a:solidFill>
              </a:rPr>
              <a:t>L1B</a:t>
            </a:r>
            <a:endParaRPr lang="ko-KR" altLang="en-US" sz="2000" dirty="0">
              <a:solidFill>
                <a:schemeClr val="bg1"/>
              </a:solidFill>
            </a:endParaRPr>
          </a:p>
        </p:txBody>
      </p:sp>
      <p:sp>
        <p:nvSpPr>
          <p:cNvPr id="14" name="직사각형 13"/>
          <p:cNvSpPr/>
          <p:nvPr/>
        </p:nvSpPr>
        <p:spPr>
          <a:xfrm>
            <a:off x="5316568" y="4007386"/>
            <a:ext cx="3193818" cy="861774"/>
          </a:xfrm>
          <a:prstGeom prst="rect">
            <a:avLst/>
          </a:prstGeom>
        </p:spPr>
        <p:txBody>
          <a:bodyPr wrap="square">
            <a:spAutoFit/>
          </a:bodyPr>
          <a:lstStyle/>
          <a:p>
            <a:r>
              <a:rPr lang="en-US" altLang="ko-KR" b="1" dirty="0" err="1" smtClean="0">
                <a:solidFill>
                  <a:srgbClr val="FFC000"/>
                </a:solidFill>
              </a:rPr>
              <a:t>Himawari</a:t>
            </a:r>
            <a:r>
              <a:rPr lang="en-US" altLang="ko-KR" b="1" dirty="0" smtClean="0">
                <a:solidFill>
                  <a:srgbClr val="FFC000"/>
                </a:solidFill>
              </a:rPr>
              <a:t>-8/AHI</a:t>
            </a:r>
          </a:p>
          <a:p>
            <a:pPr marL="180000"/>
            <a:r>
              <a:rPr lang="en-US" altLang="ko-KR" sz="1600" dirty="0" smtClean="0">
                <a:solidFill>
                  <a:schemeClr val="bg1"/>
                </a:solidFill>
              </a:rPr>
              <a:t>- </a:t>
            </a:r>
            <a:r>
              <a:rPr lang="en-US" altLang="ko-KR" sz="1600" dirty="0" err="1" smtClean="0">
                <a:solidFill>
                  <a:schemeClr val="bg1"/>
                </a:solidFill>
              </a:rPr>
              <a:t>HimawariCloud</a:t>
            </a:r>
            <a:r>
              <a:rPr lang="en-US" altLang="ko-KR" sz="1600" dirty="0" smtClean="0">
                <a:solidFill>
                  <a:schemeClr val="bg1"/>
                </a:solidFill>
              </a:rPr>
              <a:t> </a:t>
            </a:r>
          </a:p>
          <a:p>
            <a:pPr marL="180000"/>
            <a:r>
              <a:rPr lang="en-US" altLang="ko-KR" sz="1600" dirty="0" smtClean="0">
                <a:solidFill>
                  <a:schemeClr val="bg1"/>
                </a:solidFill>
              </a:rPr>
              <a:t>- </a:t>
            </a:r>
            <a:r>
              <a:rPr lang="en-US" altLang="ko-KR" sz="1600" dirty="0" err="1" smtClean="0">
                <a:solidFill>
                  <a:schemeClr val="bg1"/>
                </a:solidFill>
              </a:rPr>
              <a:t>HimawariCast</a:t>
            </a:r>
            <a:endParaRPr lang="en-US" altLang="ko-KR" sz="1600" dirty="0">
              <a:solidFill>
                <a:schemeClr val="bg1"/>
              </a:solidFill>
            </a:endParaRPr>
          </a:p>
        </p:txBody>
      </p:sp>
    </p:spTree>
    <p:extLst>
      <p:ext uri="{BB962C8B-B14F-4D97-AF65-F5344CB8AC3E}">
        <p14:creationId xmlns="" xmlns:p14="http://schemas.microsoft.com/office/powerpoint/2010/main" val="37337622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12802</TotalTime>
  <Words>2748</Words>
  <Application>Microsoft Office PowerPoint</Application>
  <PresentationFormat>화면 슬라이드 쇼(4:3)</PresentationFormat>
  <Paragraphs>877</Paragraphs>
  <Slides>30</Slides>
  <Notes>15</Notes>
  <HiddenSlides>0</HiddenSlides>
  <MMClips>0</MMClips>
  <ScaleCrop>false</ScaleCrop>
  <HeadingPairs>
    <vt:vector size="4" baseType="variant">
      <vt:variant>
        <vt:lpstr>테마</vt:lpstr>
      </vt:variant>
      <vt:variant>
        <vt:i4>1</vt:i4>
      </vt:variant>
      <vt:variant>
        <vt:lpstr>슬라이드 제목</vt:lpstr>
      </vt:variant>
      <vt:variant>
        <vt:i4>30</vt:i4>
      </vt:variant>
    </vt:vector>
  </HeadingPairs>
  <TitlesOfParts>
    <vt:vector size="31" baseType="lpstr">
      <vt:lpstr>Office 테마</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KOICA</dc:creator>
  <cp:lastModifiedBy>user</cp:lastModifiedBy>
  <cp:revision>526</cp:revision>
  <cp:lastPrinted>2014-03-25T01:02:41Z</cp:lastPrinted>
  <dcterms:created xsi:type="dcterms:W3CDTF">2010-08-04T00:52:44Z</dcterms:created>
  <dcterms:modified xsi:type="dcterms:W3CDTF">2015-07-27T12:08:27Z</dcterms:modified>
</cp:coreProperties>
</file>