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24" r:id="rId1"/>
    <p:sldMasterId id="2147483845" r:id="rId2"/>
  </p:sldMasterIdLst>
  <p:notesMasterIdLst>
    <p:notesMasterId r:id="rId17"/>
  </p:notesMasterIdLst>
  <p:sldIdLst>
    <p:sldId id="416" r:id="rId3"/>
    <p:sldId id="367" r:id="rId4"/>
    <p:sldId id="369" r:id="rId5"/>
    <p:sldId id="438" r:id="rId6"/>
    <p:sldId id="440" r:id="rId7"/>
    <p:sldId id="417" r:id="rId8"/>
    <p:sldId id="427" r:id="rId9"/>
    <p:sldId id="428" r:id="rId10"/>
    <p:sldId id="429" r:id="rId11"/>
    <p:sldId id="430" r:id="rId12"/>
    <p:sldId id="431" r:id="rId13"/>
    <p:sldId id="432" r:id="rId14"/>
    <p:sldId id="435" r:id="rId15"/>
    <p:sldId id="436" r:id="rId16"/>
  </p:sldIdLst>
  <p:sldSz cx="9144000" cy="6858000" type="screen4x3"/>
  <p:notesSz cx="6735763" cy="98663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E9444"/>
    <a:srgbClr val="0000CC"/>
    <a:srgbClr val="FF5050"/>
    <a:srgbClr val="8A3CC4"/>
    <a:srgbClr val="6459F9"/>
    <a:srgbClr val="FFFF6D"/>
    <a:srgbClr val="00CC00"/>
    <a:srgbClr val="FF66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中間スタイル 4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358" autoAdjust="0"/>
    <p:restoredTop sz="59793" autoAdjust="0"/>
  </p:normalViewPr>
  <p:slideViewPr>
    <p:cSldViewPr>
      <p:cViewPr varScale="1">
        <p:scale>
          <a:sx n="52" d="100"/>
          <a:sy n="52" d="100"/>
        </p:scale>
        <p:origin x="-17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2226" y="-90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1B8B7F6D-0955-460E-A467-0476C8D7CD7B}" type="datetimeFigureOut">
              <a:rPr lang="ja-JP" altLang="en-US"/>
              <a:pPr>
                <a:defRPr/>
              </a:pPr>
              <a:t>2015/7/24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B411081D-F450-44A8-A170-71F260CABDA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91010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11081D-F450-44A8-A170-71F260CABDAA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73467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11081D-F450-44A8-A170-71F260CABDAA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77572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11081D-F450-44A8-A170-71F260CABDAA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32671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11081D-F450-44A8-A170-71F260CABDAA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28881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11081D-F450-44A8-A170-71F260CABDAA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5528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11081D-F450-44A8-A170-71F260CABDAA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11081D-F450-44A8-A170-71F260CABDAA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40306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11081D-F450-44A8-A170-71F260CABDAA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77911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11081D-F450-44A8-A170-71F260CABDAA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42936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608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F5C4773-AF48-407F-9151-8CCF670833DE}" type="slidenum">
              <a:rPr lang="en-US" altLang="ja-JP" smtClean="0"/>
              <a:pPr eaLnBrk="1" hangingPunct="1"/>
              <a:t>5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11081D-F450-44A8-A170-71F260CABDAA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11168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11081D-F450-44A8-A170-71F260CABDAA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67876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rtl="0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11081D-F450-44A8-A170-71F260CABDAA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71597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11081D-F450-44A8-A170-71F260CABDAA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42807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grpSp>
        <p:nvGrpSpPr>
          <p:cNvPr id="4" name="グループ化 8"/>
          <p:cNvGrpSpPr/>
          <p:nvPr userDrawn="1"/>
        </p:nvGrpSpPr>
        <p:grpSpPr>
          <a:xfrm>
            <a:off x="1368152" y="6462919"/>
            <a:ext cx="7775848" cy="389442"/>
            <a:chOff x="1043607" y="6496951"/>
            <a:chExt cx="7488832" cy="389442"/>
          </a:xfrm>
        </p:grpSpPr>
        <p:sp>
          <p:nvSpPr>
            <p:cNvPr id="7" name="正方形/長方形 6"/>
            <p:cNvSpPr/>
            <p:nvPr userDrawn="1"/>
          </p:nvSpPr>
          <p:spPr>
            <a:xfrm>
              <a:off x="1043607" y="6525344"/>
              <a:ext cx="7488832" cy="332656"/>
            </a:xfrm>
            <a:prstGeom prst="rect">
              <a:avLst/>
            </a:prstGeom>
            <a:gradFill flip="none" rotWithShape="1">
              <a:gsLst>
                <a:gs pos="20000">
                  <a:schemeClr val="tx1"/>
                </a:gs>
                <a:gs pos="86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l"/>
              <a:r>
                <a:rPr kumimoji="1" lang="ja-JP" altLang="en-US" sz="18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rPr>
                <a:t>　　　　　　</a:t>
              </a:r>
              <a:r>
                <a:rPr kumimoji="1" lang="en-US" altLang="ja-JP" sz="24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2016</a:t>
              </a:r>
              <a:r>
                <a:rPr kumimoji="1" lang="ja-JP" altLang="en-US" sz="24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　　　</a:t>
              </a:r>
              <a:r>
                <a:rPr kumimoji="1" lang="en-US" altLang="ja-JP" sz="24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HIMAWARI-9</a:t>
              </a:r>
              <a:endParaRPr kumimoji="1" lang="ja-JP" altLang="en-US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endParaRPr>
            </a:p>
          </p:txBody>
        </p:sp>
        <p:sp>
          <p:nvSpPr>
            <p:cNvPr id="8" name="二等辺三角形 7"/>
            <p:cNvSpPr/>
            <p:nvPr userDrawn="1"/>
          </p:nvSpPr>
          <p:spPr>
            <a:xfrm rot="5400000">
              <a:off x="1002658" y="6537901"/>
              <a:ext cx="389442" cy="307541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" name="グループ化 9"/>
          <p:cNvGrpSpPr/>
          <p:nvPr userDrawn="1"/>
        </p:nvGrpSpPr>
        <p:grpSpPr>
          <a:xfrm>
            <a:off x="1036060" y="6112284"/>
            <a:ext cx="8107940" cy="360040"/>
            <a:chOff x="1042060" y="6511652"/>
            <a:chExt cx="8107940" cy="360040"/>
          </a:xfrm>
        </p:grpSpPr>
        <p:sp>
          <p:nvSpPr>
            <p:cNvPr id="11" name="正方形/長方形 10"/>
            <p:cNvSpPr/>
            <p:nvPr userDrawn="1"/>
          </p:nvSpPr>
          <p:spPr>
            <a:xfrm>
              <a:off x="1043608" y="6525344"/>
              <a:ext cx="8106392" cy="332656"/>
            </a:xfrm>
            <a:prstGeom prst="rect">
              <a:avLst/>
            </a:prstGeom>
            <a:gradFill flip="none" rotWithShape="1">
              <a:gsLst>
                <a:gs pos="20000">
                  <a:schemeClr val="tx1"/>
                </a:gs>
                <a:gs pos="86000">
                  <a:schemeClr val="accent1">
                    <a:tint val="44500"/>
                    <a:satMod val="160000"/>
                  </a:schemeClr>
                </a:gs>
                <a:gs pos="100000">
                  <a:srgbClr val="E1ECF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l"/>
              <a:r>
                <a:rPr kumimoji="1" lang="ja-JP" altLang="en-US" sz="18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rPr>
                <a:t>　　　　　　</a:t>
              </a:r>
              <a:r>
                <a:rPr kumimoji="1" lang="en-US" altLang="ja-JP" sz="24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2014</a:t>
              </a:r>
              <a:r>
                <a:rPr kumimoji="1" lang="ja-JP" altLang="en-US" sz="24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　　　</a:t>
              </a:r>
              <a:r>
                <a:rPr kumimoji="1" lang="en-US" altLang="ja-JP" sz="24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HIMAWARI-8</a:t>
              </a:r>
              <a:endParaRPr kumimoji="1" lang="ja-JP" altLang="en-US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endParaRPr>
            </a:p>
          </p:txBody>
        </p:sp>
        <p:sp>
          <p:nvSpPr>
            <p:cNvPr id="12" name="二等辺三角形 11"/>
            <p:cNvSpPr/>
            <p:nvPr userDrawn="1"/>
          </p:nvSpPr>
          <p:spPr>
            <a:xfrm rot="5400000">
              <a:off x="1028368" y="6525344"/>
              <a:ext cx="360040" cy="332656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テキスト ボックス 17"/>
          <p:cNvSpPr txBox="1"/>
          <p:nvPr userDrawn="1"/>
        </p:nvSpPr>
        <p:spPr>
          <a:xfrm>
            <a:off x="936104" y="0"/>
            <a:ext cx="4283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rPr>
              <a:t>Meteorological</a:t>
            </a:r>
            <a:r>
              <a:rPr kumimoji="1" lang="en-US" altLang="ja-JP" sz="1200" baseline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rPr>
              <a:t> Satellite Center (MSC) of JMA</a:t>
            </a:r>
            <a:endParaRPr kumimoji="1" lang="ja-JP" alt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" pitchFamily="18" charset="0"/>
            </a:endParaRPr>
          </a:p>
        </p:txBody>
      </p:sp>
      <p:cxnSp>
        <p:nvCxnSpPr>
          <p:cNvPr id="19" name="直線コネクタ 18"/>
          <p:cNvCxnSpPr/>
          <p:nvPr userDrawn="1"/>
        </p:nvCxnSpPr>
        <p:spPr>
          <a:xfrm>
            <a:off x="654072" y="3356992"/>
            <a:ext cx="7848872" cy="0"/>
          </a:xfrm>
          <a:prstGeom prst="line">
            <a:avLst/>
          </a:prstGeom>
          <a:ln w="34925" cmpd="dbl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 userDrawn="1"/>
        </p:nvSpPr>
        <p:spPr>
          <a:xfrm>
            <a:off x="0" y="6093296"/>
            <a:ext cx="104360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2771" name="Picture 3" descr="C:\Documents and Settings\JMA32E5\デスクトップ\東北大出張\4_ひまわり高頻度観測について\次期ひまわり--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rgbClr val="002060">
                <a:tint val="45000"/>
                <a:satMod val="400000"/>
              </a:srgbClr>
            </a:duotone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6677">
            <a:off x="114869" y="5712475"/>
            <a:ext cx="964909" cy="117695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32C16-4AD2-4474-B9D1-8890D66EB41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B1238-89F2-4F29-BBDD-1F66D8CF994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grpSp>
        <p:nvGrpSpPr>
          <p:cNvPr id="4" name="グループ化 8"/>
          <p:cNvGrpSpPr/>
          <p:nvPr userDrawn="1"/>
        </p:nvGrpSpPr>
        <p:grpSpPr>
          <a:xfrm>
            <a:off x="1368152" y="6462919"/>
            <a:ext cx="7775848" cy="389442"/>
            <a:chOff x="1043607" y="6496951"/>
            <a:chExt cx="7488832" cy="389442"/>
          </a:xfrm>
        </p:grpSpPr>
        <p:sp>
          <p:nvSpPr>
            <p:cNvPr id="7" name="正方形/長方形 6"/>
            <p:cNvSpPr/>
            <p:nvPr userDrawn="1"/>
          </p:nvSpPr>
          <p:spPr>
            <a:xfrm>
              <a:off x="1043607" y="6525344"/>
              <a:ext cx="7488832" cy="332656"/>
            </a:xfrm>
            <a:prstGeom prst="rect">
              <a:avLst/>
            </a:prstGeom>
            <a:gradFill flip="none" rotWithShape="1">
              <a:gsLst>
                <a:gs pos="20000">
                  <a:schemeClr val="tx1"/>
                </a:gs>
                <a:gs pos="86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ja-JP" altLang="en-US" i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　　　　　　</a:t>
              </a:r>
              <a:r>
                <a:rPr lang="en-US" altLang="ja-JP" sz="2400" i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2016</a:t>
              </a:r>
              <a:r>
                <a:rPr lang="ja-JP" altLang="en-US" sz="2400" i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　　　</a:t>
              </a:r>
              <a:r>
                <a:rPr lang="en-US" altLang="ja-JP" sz="2400" i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HIMAWARI-9</a:t>
              </a:r>
              <a:endParaRPr lang="ja-JP" altLang="en-US" sz="2400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二等辺三角形 7"/>
            <p:cNvSpPr/>
            <p:nvPr userDrawn="1"/>
          </p:nvSpPr>
          <p:spPr>
            <a:xfrm rot="5400000">
              <a:off x="1002658" y="6537901"/>
              <a:ext cx="389442" cy="307541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グループ化 9"/>
          <p:cNvGrpSpPr/>
          <p:nvPr userDrawn="1"/>
        </p:nvGrpSpPr>
        <p:grpSpPr>
          <a:xfrm>
            <a:off x="1036060" y="6112284"/>
            <a:ext cx="8107940" cy="360040"/>
            <a:chOff x="1042060" y="6511652"/>
            <a:chExt cx="8107940" cy="360040"/>
          </a:xfrm>
        </p:grpSpPr>
        <p:sp>
          <p:nvSpPr>
            <p:cNvPr id="11" name="正方形/長方形 10"/>
            <p:cNvSpPr/>
            <p:nvPr userDrawn="1"/>
          </p:nvSpPr>
          <p:spPr>
            <a:xfrm>
              <a:off x="1043608" y="6525344"/>
              <a:ext cx="8106392" cy="332656"/>
            </a:xfrm>
            <a:prstGeom prst="rect">
              <a:avLst/>
            </a:prstGeom>
            <a:gradFill flip="none" rotWithShape="1">
              <a:gsLst>
                <a:gs pos="20000">
                  <a:schemeClr val="tx1"/>
                </a:gs>
                <a:gs pos="86000">
                  <a:schemeClr val="accent1">
                    <a:tint val="44500"/>
                    <a:satMod val="160000"/>
                  </a:schemeClr>
                </a:gs>
                <a:gs pos="100000">
                  <a:srgbClr val="E1ECF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ja-JP" altLang="en-US" i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　　　　　　</a:t>
              </a:r>
              <a:r>
                <a:rPr lang="en-US" altLang="ja-JP" sz="2400" i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2014</a:t>
              </a:r>
              <a:r>
                <a:rPr lang="ja-JP" altLang="en-US" sz="2400" i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　　　</a:t>
              </a:r>
              <a:r>
                <a:rPr lang="en-US" altLang="ja-JP" sz="2400" i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HIMAWARI-8</a:t>
              </a:r>
              <a:endParaRPr lang="ja-JP" altLang="en-US" sz="2400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" name="二等辺三角形 11"/>
            <p:cNvSpPr/>
            <p:nvPr userDrawn="1"/>
          </p:nvSpPr>
          <p:spPr>
            <a:xfrm rot="5400000">
              <a:off x="1028368" y="6525344"/>
              <a:ext cx="360040" cy="332656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テキスト ボックス 17"/>
          <p:cNvSpPr txBox="1"/>
          <p:nvPr userDrawn="1"/>
        </p:nvSpPr>
        <p:spPr>
          <a:xfrm>
            <a:off x="936104" y="0"/>
            <a:ext cx="4283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rPr>
              <a:t>Meteorological Satellite Center (MSC) of JMA</a:t>
            </a:r>
            <a:endParaRPr lang="ja-JP" altLang="en-US" sz="1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" pitchFamily="18" charset="0"/>
            </a:endParaRPr>
          </a:p>
        </p:txBody>
      </p:sp>
      <p:cxnSp>
        <p:nvCxnSpPr>
          <p:cNvPr id="19" name="直線コネクタ 18"/>
          <p:cNvCxnSpPr/>
          <p:nvPr userDrawn="1"/>
        </p:nvCxnSpPr>
        <p:spPr>
          <a:xfrm>
            <a:off x="654072" y="3356992"/>
            <a:ext cx="7848872" cy="0"/>
          </a:xfrm>
          <a:prstGeom prst="line">
            <a:avLst/>
          </a:prstGeom>
          <a:ln w="34925" cmpd="dbl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 userDrawn="1"/>
        </p:nvSpPr>
        <p:spPr>
          <a:xfrm>
            <a:off x="0" y="6093296"/>
            <a:ext cx="104360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32771" name="Picture 3" descr="C:\Documents and Settings\JMA32E5\デスクトップ\東北大出張\4_ひまわり高頻度観測について\次期ひまわり--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rgbClr val="002060">
                <a:tint val="45000"/>
                <a:satMod val="400000"/>
              </a:srgbClr>
            </a:duotone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6677">
            <a:off x="114869" y="5712475"/>
            <a:ext cx="964909" cy="1176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89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51097-32C8-4C75-8994-ACA15410FFEE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9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93A7D-0330-4C3A-83AE-4327738B20EA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30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083AF-9EDA-4FBE-8D91-D3F373E728EA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08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7ABD4-BC20-4D96-9C64-819983053EF5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17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323FE-F4CD-4D1C-A5A7-662AD80E9BB8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41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BCC32-1A7C-4106-A592-C86E50257835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54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4077F-29F3-467F-8230-AF05E6A7D15C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04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51097-32C8-4C75-8994-ACA15410FFE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6F337-0788-46DB-9274-CEDC8AF15BFB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27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32C16-4AD2-4474-B9D1-8890D66EB41C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7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B1238-89F2-4F29-BBDD-1F66D8CF994B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4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93A7D-0330-4C3A-83AE-4327738B20E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083AF-9EDA-4FBE-8D91-D3F373E728E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7ABD4-BC20-4D96-9C64-819983053EF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 dirty="0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323FE-F4CD-4D1C-A5A7-662AD80E9BB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 dirty="0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BCC32-1A7C-4106-A592-C86E5025783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4077F-29F3-467F-8230-AF05E6A7D15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6F337-0788-46DB-9274-CEDC8AF15BF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http://svkeg2.naps.kishou.go.jp/webpon/imagedat.php?SENSOR=HRIT-2&amp;CHAN=-1&amp;FOLDER=/grpL/msc/webpon/SatData/HRIT-2/VIS&amp;DIFF=0&amp;SET=DETAIL&amp;FILENAME=HRIT_MTSAT2_20131025_0032_DK01VIS&amp;PROJ=NOPR&amp;FORM=PNG&amp;PRJCLON=&amp;PRJCLAT=&amp;PRJCLAT2=&amp;STDXPOS=0&amp;STDYPOS=0&amp;STDLON=&amp;STDLAT=&amp;STDXSIZ=10&amp;STDYSIZ=10&amp;STDXNUM=0&amp;STDYNUM=0&amp;MAPCOL=10&amp;LINCOL=12&amp;LINITV=-10&amp;LINWID=1&amp;STRCOL=6&amp;EQUCOL=17&amp;STRSIZ=8&amp;STRPOS=1&amp;TIMMOD=0&amp;BRIGHT=0&amp;CNTRST=0&amp;ELVBRT=0&amp;STR=1&amp;ELV=1&amp;ERR=0&amp;INTP=0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9" y="0"/>
            <a:ext cx="2350621" cy="957600"/>
          </a:xfrm>
          <a:prstGeom prst="rect">
            <a:avLst/>
          </a:prstGeom>
          <a:noFill/>
        </p:spPr>
      </p:pic>
      <p:sp>
        <p:nvSpPr>
          <p:cNvPr id="10" name="正方形/長方形 9"/>
          <p:cNvSpPr/>
          <p:nvPr userDrawn="1"/>
        </p:nvSpPr>
        <p:spPr>
          <a:xfrm>
            <a:off x="6804248" y="0"/>
            <a:ext cx="1008112" cy="1166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" y="-1"/>
            <a:ext cx="6805612" cy="954000"/>
          </a:xfrm>
          <a:prstGeom prst="rect">
            <a:avLst/>
          </a:prstGeom>
          <a:gradFill flip="none" rotWithShape="1">
            <a:gsLst>
              <a:gs pos="66000">
                <a:schemeClr val="tx1"/>
              </a:gs>
              <a:gs pos="95000">
                <a:srgbClr val="CCEC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 userDrawn="1"/>
        </p:nvSpPr>
        <p:spPr>
          <a:xfrm>
            <a:off x="936104" y="0"/>
            <a:ext cx="4283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rPr>
              <a:t>Meteorological</a:t>
            </a:r>
            <a:r>
              <a:rPr kumimoji="1" lang="en-US" altLang="ja-JP" sz="1200" baseline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rPr>
              <a:t> Satellite Center (MSC) of JMA</a:t>
            </a:r>
            <a:endParaRPr kumimoji="1" lang="ja-JP" alt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" pitchFamily="18" charset="0"/>
            </a:endParaRPr>
          </a:p>
        </p:txBody>
      </p:sp>
      <p:sp>
        <p:nvSpPr>
          <p:cNvPr id="3074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14808" y="250816"/>
            <a:ext cx="8229600" cy="72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3075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124744"/>
            <a:ext cx="8229600" cy="500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mtClean="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2987824" y="6356350"/>
            <a:ext cx="3168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dirty="0" smtClean="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8514042D-A478-451E-911C-7B008393EB7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  <p:cxnSp>
        <p:nvCxnSpPr>
          <p:cNvPr id="12" name="直線コネクタ 11"/>
          <p:cNvCxnSpPr/>
          <p:nvPr userDrawn="1"/>
        </p:nvCxnSpPr>
        <p:spPr>
          <a:xfrm>
            <a:off x="0" y="6360062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ea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http://svkeg2.naps.kishou.go.jp/webpon/imagedat.php?SENSOR=HRIT-2&amp;CHAN=-1&amp;FOLDER=/grpL/msc/webpon/SatData/HRIT-2/VIS&amp;DIFF=0&amp;SET=DETAIL&amp;FILENAME=HRIT_MTSAT2_20131025_0032_DK01VIS&amp;PROJ=NOPR&amp;FORM=PNG&amp;PRJCLON=&amp;PRJCLAT=&amp;PRJCLAT2=&amp;STDXPOS=0&amp;STDYPOS=0&amp;STDLON=&amp;STDLAT=&amp;STDXSIZ=10&amp;STDYSIZ=10&amp;STDXNUM=0&amp;STDYNUM=0&amp;MAPCOL=10&amp;LINCOL=12&amp;LINITV=-10&amp;LINWID=1&amp;STRCOL=6&amp;EQUCOL=17&amp;STRSIZ=8&amp;STRPOS=1&amp;TIMMOD=0&amp;BRIGHT=0&amp;CNTRST=0&amp;ELVBRT=0&amp;STR=1&amp;ELV=1&amp;ERR=0&amp;INTP=0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9" y="0"/>
            <a:ext cx="2350621" cy="957600"/>
          </a:xfrm>
          <a:prstGeom prst="rect">
            <a:avLst/>
          </a:prstGeom>
          <a:noFill/>
        </p:spPr>
      </p:pic>
      <p:sp>
        <p:nvSpPr>
          <p:cNvPr id="10" name="正方形/長方形 9"/>
          <p:cNvSpPr/>
          <p:nvPr userDrawn="1"/>
        </p:nvSpPr>
        <p:spPr>
          <a:xfrm>
            <a:off x="6804248" y="0"/>
            <a:ext cx="1008112" cy="1166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正方形/長方形 7"/>
          <p:cNvSpPr/>
          <p:nvPr userDrawn="1"/>
        </p:nvSpPr>
        <p:spPr>
          <a:xfrm>
            <a:off x="1" y="-1"/>
            <a:ext cx="6805612" cy="954000"/>
          </a:xfrm>
          <a:prstGeom prst="rect">
            <a:avLst/>
          </a:prstGeom>
          <a:gradFill flip="none" rotWithShape="1">
            <a:gsLst>
              <a:gs pos="66000">
                <a:schemeClr val="tx1"/>
              </a:gs>
              <a:gs pos="95000">
                <a:srgbClr val="CCEC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テキスト ボックス 8"/>
          <p:cNvSpPr txBox="1"/>
          <p:nvPr userDrawn="1"/>
        </p:nvSpPr>
        <p:spPr>
          <a:xfrm>
            <a:off x="936104" y="0"/>
            <a:ext cx="4283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rPr>
              <a:t>Meteorological Satellite Center (MSC) of JMA</a:t>
            </a:r>
            <a:endParaRPr lang="ja-JP" altLang="en-US" sz="1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" pitchFamily="18" charset="0"/>
            </a:endParaRPr>
          </a:p>
        </p:txBody>
      </p:sp>
      <p:sp>
        <p:nvSpPr>
          <p:cNvPr id="3074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14808" y="250816"/>
            <a:ext cx="8229600" cy="72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3075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124744"/>
            <a:ext cx="8229600" cy="500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mtClean="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2987824" y="6356350"/>
            <a:ext cx="3168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dirty="0" smtClean="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8514042D-A478-451E-911C-7B008393EB7D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2" name="直線コネクタ 11"/>
          <p:cNvCxnSpPr/>
          <p:nvPr userDrawn="1"/>
        </p:nvCxnSpPr>
        <p:spPr>
          <a:xfrm>
            <a:off x="0" y="6360062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07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ea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://www.nwcsaf.org/HD/MainNS.jsp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"/>
          <p:cNvSpPr txBox="1">
            <a:spLocks/>
          </p:cNvSpPr>
          <p:nvPr/>
        </p:nvSpPr>
        <p:spPr>
          <a:xfrm>
            <a:off x="0" y="2693987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/>
                <a:cs typeface="+mj-cs"/>
              </a:rPr>
              <a:t>Data Distribution/dissemination</a:t>
            </a:r>
            <a:r>
              <a:rPr kumimoji="1" lang="en-US" altLang="ja-JP" sz="400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/>
                <a:cs typeface="+mj-cs"/>
              </a:rPr>
              <a:t> Method</a:t>
            </a:r>
            <a:endParaRPr kumimoji="1" lang="ja-JP" altLang="en-US" sz="40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/>
              <a:cs typeface="+mj-cs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193A7D-0330-4C3A-83AE-4327738B20EA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8436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0" y="6237312"/>
            <a:ext cx="10836696" cy="330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808" y="250816"/>
            <a:ext cx="9129192" cy="729912"/>
          </a:xfrm>
        </p:spPr>
        <p:txBody>
          <a:bodyPr/>
          <a:lstStyle/>
          <a:p>
            <a:r>
              <a:rPr lang="en-US" altLang="ja-JP" sz="2600" dirty="0">
                <a:latin typeface="+mn-ea"/>
                <a:ea typeface="+mn-ea"/>
              </a:rPr>
              <a:t>Improvement in Atmospheric Motion Vectors (AMVs) </a:t>
            </a:r>
            <a:r>
              <a:rPr lang="en-US" altLang="ja-JP" sz="2600" dirty="0" smtClean="0">
                <a:latin typeface="+mn-ea"/>
                <a:ea typeface="+mn-ea"/>
              </a:rPr>
              <a:t>Retrieval</a:t>
            </a:r>
            <a:endParaRPr kumimoji="1" lang="ja-JP" altLang="en-US" sz="2600" dirty="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18240" y="6402814"/>
            <a:ext cx="6570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Himawari-8 and MTSAT-2 IR</a:t>
            </a:r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 AMV (QI&gt;60, 2015 01 14 1700UTC)</a:t>
            </a:r>
            <a:endParaRPr lang="ja-JP" altLang="en-US" sz="1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15616" y="6021288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dirty="0" smtClean="0">
                <a:solidFill>
                  <a:srgbClr val="00B0F0"/>
                </a:solidFill>
                <a:latin typeface="Calibri"/>
                <a:ea typeface="ＭＳ Ｐゴシック"/>
              </a:rPr>
              <a:t>Colder color : upper level wind            </a:t>
            </a:r>
            <a:r>
              <a:rPr kumimoji="0" lang="en-US" altLang="ja-JP" dirty="0" smtClean="0">
                <a:solidFill>
                  <a:srgbClr val="FF0000"/>
                </a:solidFill>
                <a:latin typeface="Calibri"/>
                <a:ea typeface="ＭＳ Ｐゴシック"/>
              </a:rPr>
              <a:t>warmer color : low level wind </a:t>
            </a:r>
            <a:endParaRPr kumimoji="0" lang="ja-JP" altLang="en-US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114300" y="1583064"/>
            <a:ext cx="8922196" cy="4847786"/>
            <a:chOff x="6077" y="619633"/>
            <a:chExt cx="9142553" cy="4847786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6077" y="619633"/>
              <a:ext cx="9142553" cy="4847786"/>
              <a:chOff x="6077" y="908720"/>
              <a:chExt cx="9142553" cy="4847786"/>
            </a:xfrm>
          </p:grpSpPr>
          <p:pic>
            <p:nvPicPr>
              <p:cNvPr id="13" name="Picture 4" descr="E:\CALIPSO\201501141700\HPAfig_ir1_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1619" y="908720"/>
                <a:ext cx="4582382" cy="48108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2" descr="E:\CALIPSO\201501141700\HPAfig_B13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7" y="908720"/>
                <a:ext cx="4555541" cy="48108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正方形/長方形 14"/>
              <p:cNvSpPr/>
              <p:nvPr/>
            </p:nvSpPr>
            <p:spPr>
              <a:xfrm>
                <a:off x="4721444" y="3622476"/>
                <a:ext cx="4427186" cy="2134030"/>
              </a:xfrm>
              <a:prstGeom prst="rect">
                <a:avLst/>
              </a:prstGeom>
              <a:noFill/>
              <a:ln w="47625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4680012" y="1255058"/>
                <a:ext cx="4468618" cy="2330934"/>
              </a:xfrm>
              <a:prstGeom prst="rect">
                <a:avLst/>
              </a:prstGeom>
              <a:noFill/>
              <a:ln w="4762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7" name="正方形/長方形 16"/>
              <p:cNvSpPr/>
              <p:nvPr/>
            </p:nvSpPr>
            <p:spPr>
              <a:xfrm>
                <a:off x="72900" y="1245252"/>
                <a:ext cx="4500972" cy="4488243"/>
              </a:xfrm>
              <a:prstGeom prst="rect">
                <a:avLst/>
              </a:prstGeom>
              <a:noFill/>
              <a:ln w="47625" cap="flat" cmpd="sng" algn="ctr">
                <a:solidFill>
                  <a:srgbClr val="00B0F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10" name="テキスト ボックス 9"/>
            <p:cNvSpPr txBox="1"/>
            <p:nvPr/>
          </p:nvSpPr>
          <p:spPr>
            <a:xfrm>
              <a:off x="294259" y="1408676"/>
              <a:ext cx="1656184" cy="646331"/>
            </a:xfrm>
            <a:prstGeom prst="rect">
              <a:avLst/>
            </a:prstGeom>
            <a:solidFill>
              <a:sysClr val="windowText" lastClr="000000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Resolution 2km/10min.</a:t>
              </a:r>
              <a:endParaRPr kumimoji="0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4869017" y="1406935"/>
              <a:ext cx="1440160" cy="646331"/>
            </a:xfrm>
            <a:prstGeom prst="rect">
              <a:avLst/>
            </a:prstGeom>
            <a:solidFill>
              <a:sysClr val="windowText" lastClr="000000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Resolution 4km/30min.</a:t>
              </a:r>
              <a:endParaRPr kumimoji="0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4869017" y="3495167"/>
              <a:ext cx="1440160" cy="646331"/>
            </a:xfrm>
            <a:prstGeom prst="rect">
              <a:avLst/>
            </a:prstGeom>
            <a:solidFill>
              <a:sysClr val="windowText" lastClr="000000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Resolution 4km/60min.</a:t>
              </a:r>
              <a:endParaRPr kumimoji="0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35496" y="1052736"/>
            <a:ext cx="4608512" cy="76944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</a:rPr>
              <a:t>Himawari-8 AMVs </a:t>
            </a:r>
            <a:r>
              <a:rPr kumimoji="0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</a:rPr>
              <a:t>derived from Himawari-8 imagery with new algorithm</a:t>
            </a:r>
            <a:r>
              <a:rPr kumimoji="0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</a:rPr>
              <a:t>　</a:t>
            </a:r>
            <a:endParaRPr kumimoji="0" lang="en-US" altLang="ja-JP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499992" y="1052736"/>
            <a:ext cx="4536504" cy="76944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</a:rPr>
              <a:t>MTSAT-2 AMVs </a:t>
            </a:r>
            <a:r>
              <a:rPr kumimoji="0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</a:rPr>
              <a:t>derived from MTSAT-2 imagery and heritage algorithm</a:t>
            </a:r>
            <a:endParaRPr kumimoji="0" lang="ja-JP" altLang="en-US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5418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/>
        </p:nvSpPr>
        <p:spPr>
          <a:xfrm>
            <a:off x="0" y="6237312"/>
            <a:ext cx="10836696" cy="330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+mn-ea"/>
                <a:ea typeface="+mn-ea"/>
              </a:rPr>
              <a:t>Atmospheric Motion Vectors (AMVs</a:t>
            </a:r>
            <a:r>
              <a:rPr lang="en-US" altLang="ja-JP" dirty="0" smtClean="0">
                <a:latin typeface="+mn-ea"/>
                <a:ea typeface="+mn-ea"/>
              </a:rPr>
              <a:t>)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23528" y="1124745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lvl="0" indent="-35718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kumimoji="0" lang="en-US" altLang="ja-JP" dirty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JMA/MSC has developed a new algorithm for Himawari-8 AMVs based on an optimal estimation method for full exploitation of satellite data</a:t>
            </a:r>
            <a:r>
              <a:rPr kumimoji="0" lang="ja-JP" altLang="en-US" dirty="0">
                <a:solidFill>
                  <a:srgbClr val="1F497D">
                    <a:lumMod val="50000"/>
                  </a:srgbClr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kumimoji="0" lang="en-US" altLang="ja-JP" dirty="0">
                <a:solidFill>
                  <a:srgbClr val="1F497D">
                    <a:lumMod val="50000"/>
                  </a:srgbClr>
                </a:solidFill>
                <a:latin typeface="Arial" pitchFamily="34" charset="0"/>
                <a:ea typeface="ＭＳ Ｐゴシック"/>
                <a:cs typeface="Arial" pitchFamily="34" charset="0"/>
              </a:rPr>
              <a:t>(</a:t>
            </a:r>
            <a:r>
              <a:rPr kumimoji="0" lang="en-US" altLang="ja-JP" dirty="0" err="1">
                <a:solidFill>
                  <a:srgbClr val="1F497D">
                    <a:lumMod val="50000"/>
                  </a:srgbClr>
                </a:solidFill>
                <a:latin typeface="Arial" pitchFamily="34" charset="0"/>
                <a:ea typeface="ＭＳ Ｐゴシック"/>
                <a:cs typeface="Arial" pitchFamily="34" charset="0"/>
              </a:rPr>
              <a:t>Shimoji</a:t>
            </a:r>
            <a:r>
              <a:rPr kumimoji="0" lang="en-US" altLang="ja-JP" dirty="0">
                <a:solidFill>
                  <a:srgbClr val="1F497D">
                    <a:lumMod val="50000"/>
                  </a:srgbClr>
                </a:solidFill>
                <a:latin typeface="Arial" pitchFamily="34" charset="0"/>
                <a:ea typeface="ＭＳ Ｐゴシック"/>
                <a:cs typeface="Arial" pitchFamily="34" charset="0"/>
              </a:rPr>
              <a:t> 2014)</a:t>
            </a:r>
            <a:r>
              <a:rPr kumimoji="0" lang="en-US" altLang="ja-JP" dirty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.</a:t>
            </a:r>
            <a:endParaRPr kumimoji="0" lang="en-US" altLang="ja-JP" sz="900" dirty="0">
              <a:solidFill>
                <a:srgbClr val="1F497D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357188" lvl="0" indent="-35718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kumimoji="0" lang="en-US" altLang="ja-JP" dirty="0">
                <a:solidFill>
                  <a:srgbClr val="1F497D">
                    <a:lumMod val="50000"/>
                  </a:srgbClr>
                </a:solidFill>
                <a:latin typeface="Arial" pitchFamily="34" charset="0"/>
                <a:ea typeface="ＭＳ Ｐゴシック"/>
                <a:cs typeface="Arial" pitchFamily="34" charset="0"/>
              </a:rPr>
              <a:t>Validation r</a:t>
            </a:r>
            <a:r>
              <a:rPr kumimoji="0" lang="en-US" altLang="ja-JP" dirty="0">
                <a:solidFill>
                  <a:srgbClr val="1F497D">
                    <a:lumMod val="50000"/>
                  </a:srgbClr>
                </a:solidFill>
                <a:latin typeface="Calibri"/>
                <a:ea typeface="ＭＳ Ｐゴシック"/>
              </a:rPr>
              <a:t>esults </a:t>
            </a:r>
            <a:r>
              <a:rPr kumimoji="0" lang="en-US" altLang="ja-JP" dirty="0" smtClean="0">
                <a:solidFill>
                  <a:srgbClr val="1F497D">
                    <a:lumMod val="50000"/>
                  </a:srgbClr>
                </a:solidFill>
                <a:latin typeface="Calibri"/>
                <a:ea typeface="ＭＳ Ｐゴシック"/>
              </a:rPr>
              <a:t>are </a:t>
            </a:r>
            <a:r>
              <a:rPr kumimoji="0" lang="en-US" altLang="ja-JP" dirty="0">
                <a:solidFill>
                  <a:srgbClr val="1F497D">
                    <a:lumMod val="50000"/>
                  </a:srgbClr>
                </a:solidFill>
                <a:latin typeface="Calibri"/>
                <a:ea typeface="ＭＳ Ｐゴシック"/>
              </a:rPr>
              <a:t>informed to NWP users (IWW mailing list)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177918" y="213285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u="sng" dirty="0" smtClean="0">
                <a:solidFill>
                  <a:prstClr val="black"/>
                </a:solidFill>
                <a:latin typeface="Calibri"/>
                <a:ea typeface="ＭＳ Ｐゴシック"/>
              </a:rPr>
              <a:t>Band #3 (VIS)</a:t>
            </a:r>
            <a:endParaRPr lang="ja-JP" altLang="en-US" u="sng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993591" y="213285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u="sng" dirty="0" smtClean="0">
                <a:solidFill>
                  <a:prstClr val="black"/>
                </a:solidFill>
                <a:latin typeface="Calibri"/>
                <a:ea typeface="ＭＳ Ｐゴシック"/>
              </a:rPr>
              <a:t>Band #13 (IR)</a:t>
            </a:r>
            <a:endParaRPr lang="ja-JP" altLang="en-US" u="sng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360" y="2204864"/>
            <a:ext cx="4090665" cy="5011065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61" y="2204864"/>
            <a:ext cx="4055961" cy="496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8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+mn-ea"/>
                <a:ea typeface="+mn-ea"/>
              </a:rPr>
              <a:t>Clear Sky Radiances (CSRs</a:t>
            </a:r>
            <a:r>
              <a:rPr lang="en-US" altLang="ja-JP" dirty="0" smtClean="0">
                <a:latin typeface="+mn-ea"/>
                <a:ea typeface="+mn-ea"/>
              </a:rPr>
              <a:t>)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77788" y="1184515"/>
            <a:ext cx="813690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lvl="0" indent="-35718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kumimoji="0" lang="en-US" altLang="ja-JP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t>Area averaged clear sky radiance and brightness temperature. </a:t>
            </a:r>
          </a:p>
          <a:p>
            <a:pPr marL="357188" lvl="0" indent="-35718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kumimoji="0" lang="en-US" altLang="ja-JP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t>Specifications</a:t>
            </a:r>
            <a:r>
              <a:rPr kumimoji="0" lang="en-US" altLang="ja-JP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t>:</a:t>
            </a:r>
          </a:p>
          <a:p>
            <a:pPr marL="814388" lvl="1" indent="-35718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altLang="ja-JP" sz="140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All IR bands (3.9, 6.2, 6.9, 7.3, 8.6, 9.6, 10.4, 11.2, 12.4, 13.3 um)</a:t>
            </a:r>
          </a:p>
          <a:p>
            <a:pPr marL="814388" lvl="1" indent="-35718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altLang="ja-JP" sz="1400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Full disk, Hourly </a:t>
            </a:r>
            <a:r>
              <a:rPr kumimoji="0" lang="en-US" altLang="ja-JP" sz="140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produced</a:t>
            </a:r>
          </a:p>
          <a:p>
            <a:pPr marL="814388" lvl="1" indent="-35718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altLang="ja-JP" sz="140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t>Spatial </a:t>
            </a:r>
            <a:r>
              <a:rPr kumimoji="0" lang="en-US" altLang="ja-JP" sz="1400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t>resolution (size of area for averaging): 16 x 16 pixel (IR)  (32 x 32 km @SSP</a:t>
            </a:r>
            <a:r>
              <a:rPr kumimoji="0" lang="en-US" altLang="ja-JP" sz="140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t>)</a:t>
            </a:r>
            <a:endParaRPr kumimoji="0" lang="en-US" altLang="ja-JP" sz="1400" dirty="0">
              <a:solidFill>
                <a:srgbClr val="1F497D">
                  <a:lumMod val="75000"/>
                </a:srgb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コンテンツ プレースホルダ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576" y="3060302"/>
            <a:ext cx="2718573" cy="2308696"/>
          </a:xfrm>
          <a:prstGeom prst="rect">
            <a:avLst/>
          </a:prstGeom>
        </p:spPr>
      </p:pic>
      <p:pic>
        <p:nvPicPr>
          <p:cNvPr id="8" name="コンテンツ プレースホルダー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8243" y="3073987"/>
            <a:ext cx="2741738" cy="232225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3638" y="3053521"/>
            <a:ext cx="2729269" cy="232225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345688" y="4201463"/>
            <a:ext cx="452621" cy="3024337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2438872" y="593998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03 UTC 20 April 2015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53187" y="2627041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u="sng" dirty="0" smtClean="0">
                <a:solidFill>
                  <a:prstClr val="black"/>
                </a:solidFill>
                <a:latin typeface="Calibri"/>
                <a:ea typeface="ＭＳ Ｐゴシック"/>
              </a:rPr>
              <a:t>Band #8 (6.2 um)</a:t>
            </a:r>
            <a:endParaRPr lang="ja-JP" altLang="en-US" u="sng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666910" y="261218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u="sng" dirty="0" smtClean="0">
                <a:solidFill>
                  <a:prstClr val="black"/>
                </a:solidFill>
                <a:latin typeface="Calibri"/>
                <a:ea typeface="ＭＳ Ｐゴシック"/>
              </a:rPr>
              <a:t>Band #9 (6.9 um)</a:t>
            </a:r>
            <a:endParaRPr lang="ja-JP" altLang="en-US" u="sng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504157" y="261218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u="sng" dirty="0" smtClean="0">
                <a:solidFill>
                  <a:prstClr val="black"/>
                </a:solidFill>
                <a:latin typeface="Calibri"/>
                <a:ea typeface="ＭＳ Ｐゴシック"/>
              </a:rPr>
              <a:t>Band #10 (7.3 um)</a:t>
            </a:r>
            <a:endParaRPr lang="ja-JP" altLang="en-US" u="sng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16" name="フッター プレースホルダー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 dirty="0"/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323FE-F4CD-4D1C-A5A7-662AD80E9BB8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5418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600" dirty="0" smtClean="0">
                <a:latin typeface="+mn-ea"/>
                <a:ea typeface="+mn-ea"/>
              </a:rPr>
              <a:t>Overview of Himawari-8</a:t>
            </a:r>
            <a:endParaRPr kumimoji="1" lang="ja-JP" altLang="en-US" sz="3600" dirty="0">
              <a:latin typeface="+mn-ea"/>
              <a:ea typeface="+mn-ea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576"/>
          </a:xfrm>
        </p:spPr>
        <p:txBody>
          <a:bodyPr/>
          <a:lstStyle/>
          <a:p>
            <a:r>
              <a:rPr lang="en-US" altLang="ja-JP" dirty="0" smtClean="0"/>
              <a:t>Himawari-8</a:t>
            </a:r>
            <a:r>
              <a:rPr kumimoji="1" lang="en-US" altLang="ja-JP" dirty="0" smtClean="0"/>
              <a:t> </a:t>
            </a:r>
            <a:r>
              <a:rPr lang="en-US" altLang="ja-JP" dirty="0" smtClean="0"/>
              <a:t>began operation on 7</a:t>
            </a:r>
            <a:r>
              <a:rPr lang="en-US" altLang="ja-JP" baseline="30000" dirty="0" smtClean="0"/>
              <a:t>th</a:t>
            </a:r>
            <a:r>
              <a:rPr lang="en-US" altLang="ja-JP" dirty="0" smtClean="0"/>
              <a:t> July 2015.</a:t>
            </a:r>
          </a:p>
          <a:p>
            <a:r>
              <a:rPr lang="en-US" altLang="ja-JP" dirty="0" smtClean="0"/>
              <a:t>Himawari-8 has remarkable advantage in spatial resolution, observation frequency and the </a:t>
            </a:r>
            <a:r>
              <a:rPr lang="en-US" altLang="ja-JP" dirty="0"/>
              <a:t>n</a:t>
            </a:r>
            <a:r>
              <a:rPr lang="en-US" altLang="ja-JP" dirty="0" smtClean="0"/>
              <a:t>umber </a:t>
            </a:r>
            <a:r>
              <a:rPr lang="en-US" altLang="ja-JP" dirty="0"/>
              <a:t>of observation </a:t>
            </a:r>
            <a:r>
              <a:rPr lang="en-US" altLang="ja-JP" dirty="0" smtClean="0"/>
              <a:t> spectral </a:t>
            </a:r>
            <a:r>
              <a:rPr lang="en-US" altLang="ja-JP" dirty="0"/>
              <a:t>bands </a:t>
            </a:r>
            <a:r>
              <a:rPr lang="en-US" altLang="ja-JP" dirty="0" smtClean="0"/>
              <a:t>over MTSAT-2.</a:t>
            </a:r>
          </a:p>
          <a:p>
            <a:r>
              <a:rPr kumimoji="1" lang="en-US" altLang="ja-JP" dirty="0" smtClean="0"/>
              <a:t>Those advantage </a:t>
            </a:r>
            <a:r>
              <a:rPr lang="en-US" altLang="ja-JP" dirty="0"/>
              <a:t>enhanced </a:t>
            </a:r>
            <a:r>
              <a:rPr lang="en-US" altLang="ja-JP" dirty="0" smtClean="0"/>
              <a:t>Geophysical Products.</a:t>
            </a:r>
          </a:p>
          <a:p>
            <a:r>
              <a:rPr lang="en-US" altLang="ja-JP" dirty="0" smtClean="0"/>
              <a:t>Himawari-8 data are distributed and  disseminated via </a:t>
            </a:r>
            <a:r>
              <a:rPr lang="en-US" altLang="ja-JP" dirty="0" err="1" smtClean="0"/>
              <a:t>HimawariCast</a:t>
            </a:r>
            <a:r>
              <a:rPr lang="en-US" altLang="ja-JP" dirty="0" smtClean="0"/>
              <a:t> and </a:t>
            </a:r>
            <a:r>
              <a:rPr lang="en-US" altLang="ja-JP" dirty="0" err="1" smtClean="0"/>
              <a:t>HimawariCloud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dirty="0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dirty="0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51097-32C8-4C75-8994-ACA15410FFE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22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1800200"/>
          </a:xfrm>
        </p:spPr>
        <p:txBody>
          <a:bodyPr/>
          <a:lstStyle/>
          <a:p>
            <a:pPr marL="0" indent="0" algn="ctr">
              <a:buNone/>
            </a:pPr>
            <a:r>
              <a:rPr kumimoji="1" lang="en-US" altLang="ja-JP" sz="4400" b="1" dirty="0" smtClean="0"/>
              <a:t>Thank you fo</a:t>
            </a:r>
            <a:r>
              <a:rPr lang="en-US" altLang="ja-JP" sz="4400" b="1" dirty="0" smtClean="0"/>
              <a:t>r</a:t>
            </a:r>
          </a:p>
          <a:p>
            <a:pPr marL="0" indent="0" algn="ctr">
              <a:buNone/>
            </a:pPr>
            <a:r>
              <a:rPr lang="en-US" altLang="ja-JP" sz="4400" b="1" dirty="0" smtClean="0"/>
              <a:t>your kind attention</a:t>
            </a:r>
            <a:endParaRPr kumimoji="1" lang="ja-JP" altLang="en-US" sz="4400" b="1" dirty="0"/>
          </a:p>
        </p:txBody>
      </p:sp>
      <p:pic>
        <p:nvPicPr>
          <p:cNvPr id="8" name="Picture 2" descr="D:\Tmp\2013\201309\20130912\羽田\20091119101215\poses_bmp_m\poses_bmp_m\11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810" y="2770041"/>
            <a:ext cx="4656446" cy="323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コンテンツ プレースホルダ 2"/>
          <p:cNvSpPr txBox="1">
            <a:spLocks/>
          </p:cNvSpPr>
          <p:nvPr/>
        </p:nvSpPr>
        <p:spPr bwMode="auto">
          <a:xfrm>
            <a:off x="4335288" y="5877272"/>
            <a:ext cx="297301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altLang="ja-JP" sz="1600" dirty="0" smtClean="0">
                <a:solidFill>
                  <a:prstClr val="black"/>
                </a:solidFill>
                <a:latin typeface="Franklin Gothic Heavy"/>
              </a:rPr>
              <a:t>JMA mascot  “</a:t>
            </a:r>
            <a:r>
              <a:rPr lang="en-US" altLang="ja-JP" sz="1600" dirty="0" err="1" smtClean="0">
                <a:solidFill>
                  <a:prstClr val="black"/>
                </a:solidFill>
                <a:latin typeface="Franklin Gothic Heavy"/>
              </a:rPr>
              <a:t>Harerun</a:t>
            </a:r>
            <a:r>
              <a:rPr lang="en-US" altLang="ja-JP" sz="1600" dirty="0" smtClean="0">
                <a:solidFill>
                  <a:prstClr val="black"/>
                </a:solidFill>
                <a:latin typeface="Franklin Gothic Heavy"/>
              </a:rPr>
              <a:t>”</a:t>
            </a:r>
            <a:endParaRPr lang="ja-JP" altLang="en-US" sz="1600" dirty="0">
              <a:solidFill>
                <a:prstClr val="black"/>
              </a:solidFill>
              <a:latin typeface="Franklin Gothic Heavy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51097-32C8-4C75-8994-ACA15410FFE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06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600" dirty="0" smtClean="0">
                <a:latin typeface="+mn-ea"/>
                <a:ea typeface="+mn-ea"/>
              </a:rPr>
              <a:t>Data distribution/dissemination methods</a:t>
            </a:r>
            <a:endParaRPr kumimoji="1" lang="ja-JP" altLang="en-US" sz="3600" dirty="0">
              <a:latin typeface="+mn-ea"/>
              <a:ea typeface="+mn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0" y="983630"/>
            <a:ext cx="9144000" cy="1077218"/>
          </a:xfrm>
          <a:prstGeom prst="rect">
            <a:avLst/>
          </a:prstGeom>
          <a:noFill/>
          <a:ln w="3810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</a:rPr>
              <a:t>Two Ways of Himawari-8/9 Imagery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</a:rPr>
              <a:t>Dissemination/Distribution</a:t>
            </a:r>
            <a:endParaRPr kumimoji="0" lang="ja-JP" altLang="en-US" sz="3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27584" y="1988840"/>
            <a:ext cx="8029955" cy="4308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3200" b="1" dirty="0" err="1" smtClean="0">
                <a:solidFill>
                  <a:srgbClr val="FF0000"/>
                </a:solidFill>
                <a:latin typeface="Calibri"/>
                <a:ea typeface="ＭＳ Ｐゴシック"/>
              </a:rPr>
              <a:t>HimawariCast</a:t>
            </a:r>
            <a:r>
              <a:rPr lang="en-US" altLang="ja-JP" sz="3200" dirty="0" smtClean="0">
                <a:solidFill>
                  <a:prstClr val="black"/>
                </a:solidFill>
                <a:latin typeface="Calibri"/>
                <a:ea typeface="ＭＳ Ｐゴシック"/>
              </a:rPr>
              <a:t> via Communication Satellite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Service for </a:t>
            </a:r>
            <a:r>
              <a:rPr lang="en-US" altLang="ja-JP" sz="2400" b="1" u="sng" dirty="0" smtClean="0">
                <a:solidFill>
                  <a:prstClr val="black"/>
                </a:solidFill>
                <a:latin typeface="Calibri"/>
                <a:ea typeface="ＭＳ Ｐゴシック"/>
              </a:rPr>
              <a:t>Everyone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en-US" altLang="ja-JP" sz="2400" b="1" u="sng" dirty="0">
                <a:solidFill>
                  <a:prstClr val="black"/>
                </a:solidFill>
                <a:latin typeface="Calibri"/>
                <a:ea typeface="ＭＳ Ｐゴシック"/>
              </a:rPr>
              <a:t>No Pass Code</a:t>
            </a:r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 for 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Receiving</a:t>
            </a:r>
            <a:endParaRPr lang="en-US" altLang="ja-JP" sz="2400" b="1" u="sng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en-US" altLang="ja-JP" sz="2400" b="1" u="sng" dirty="0" smtClean="0">
                <a:solidFill>
                  <a:prstClr val="black"/>
                </a:solidFill>
                <a:latin typeface="Calibri"/>
                <a:ea typeface="ＭＳ Ｐゴシック"/>
              </a:rPr>
              <a:t>JMA’s Baseline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 for Imagery Dissemination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en-US" altLang="ja-JP" sz="2400" b="1" u="sng" dirty="0" smtClean="0">
                <a:solidFill>
                  <a:prstClr val="black"/>
                </a:solidFill>
                <a:latin typeface="Calibri"/>
                <a:ea typeface="ＭＳ Ｐゴシック"/>
              </a:rPr>
              <a:t>14 bands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 (1 VIS and 13 IR) every </a:t>
            </a:r>
            <a:r>
              <a:rPr lang="en-US" altLang="ja-JP" sz="2400" b="1" u="sng" dirty="0" smtClean="0">
                <a:solidFill>
                  <a:prstClr val="black"/>
                </a:solidFill>
                <a:latin typeface="Calibri"/>
                <a:ea typeface="ＭＳ Ｐゴシック"/>
              </a:rPr>
              <a:t>10 minutes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 for Full Disk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Spatial Resolution is same as that of MTSAT </a:t>
            </a:r>
            <a:r>
              <a:rPr lang="en-US" altLang="ja-JP" sz="2400" b="1" u="sng" dirty="0" smtClean="0">
                <a:solidFill>
                  <a:prstClr val="black"/>
                </a:solidFill>
                <a:latin typeface="Calibri"/>
                <a:ea typeface="ＭＳ Ｐゴシック"/>
              </a:rPr>
              <a:t>HRIT compatible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3200" b="1" dirty="0" err="1" smtClean="0">
                <a:solidFill>
                  <a:srgbClr val="00B050"/>
                </a:solidFill>
                <a:latin typeface="Calibri"/>
                <a:ea typeface="ＭＳ Ｐゴシック"/>
              </a:rPr>
              <a:t>HimawariCloud</a:t>
            </a:r>
            <a:r>
              <a:rPr lang="en-US" altLang="ja-JP" sz="3200" dirty="0" smtClean="0">
                <a:solidFill>
                  <a:prstClr val="black"/>
                </a:solidFill>
                <a:latin typeface="Calibri"/>
                <a:ea typeface="ＭＳ Ｐゴシック"/>
              </a:rPr>
              <a:t> via Internet Cloud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Service for </a:t>
            </a:r>
            <a:r>
              <a:rPr lang="en-US" altLang="ja-JP" sz="2400" b="1" u="sng" dirty="0" smtClean="0">
                <a:solidFill>
                  <a:prstClr val="black"/>
                </a:solidFill>
                <a:latin typeface="Calibri"/>
                <a:ea typeface="ＭＳ Ｐゴシック"/>
              </a:rPr>
              <a:t>NMHSs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 with high-speed Internet access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All </a:t>
            </a:r>
            <a:r>
              <a:rPr lang="en-US" altLang="ja-JP" sz="2400" b="1" u="sng" dirty="0">
                <a:solidFill>
                  <a:prstClr val="black"/>
                </a:solidFill>
                <a:latin typeface="Calibri"/>
                <a:ea typeface="ＭＳ Ｐゴシック"/>
              </a:rPr>
              <a:t>16 bands</a:t>
            </a:r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 (3 VIS and 13 IR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en-US" altLang="ja-JP" sz="2400" b="1" u="sng" dirty="0" smtClean="0">
                <a:solidFill>
                  <a:prstClr val="black"/>
                </a:solidFill>
                <a:latin typeface="Calibri"/>
                <a:ea typeface="ＭＳ Ｐゴシック"/>
              </a:rPr>
              <a:t>Full Specification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 (temporal and spatial) of Imagery</a:t>
            </a: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 dirty="0"/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323FE-F4CD-4D1C-A5A7-662AD80E9BB8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2319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正方形/長方形 47"/>
          <p:cNvSpPr/>
          <p:nvPr/>
        </p:nvSpPr>
        <p:spPr>
          <a:xfrm>
            <a:off x="0" y="6237312"/>
            <a:ext cx="10836696" cy="330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icture 9" descr="015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97152"/>
            <a:ext cx="11842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67"/>
          <p:cNvSpPr txBox="1">
            <a:spLocks noChangeArrowheads="1"/>
          </p:cNvSpPr>
          <p:nvPr/>
        </p:nvSpPr>
        <p:spPr bwMode="auto">
          <a:xfrm>
            <a:off x="34900" y="1012726"/>
            <a:ext cx="1728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000" b="1" dirty="0">
                <a:solidFill>
                  <a:srgbClr val="C0504D"/>
                </a:solidFill>
                <a:latin typeface="Calibri" pitchFamily="34" charset="0"/>
              </a:rPr>
              <a:t>Himawari-8/9</a:t>
            </a:r>
          </a:p>
        </p:txBody>
      </p:sp>
      <p:sp>
        <p:nvSpPr>
          <p:cNvPr id="13" name="Line 50"/>
          <p:cNvSpPr>
            <a:spLocks noChangeShapeType="1"/>
          </p:cNvSpPr>
          <p:nvPr/>
        </p:nvSpPr>
        <p:spPr bwMode="auto">
          <a:xfrm flipH="1">
            <a:off x="1187624" y="2051555"/>
            <a:ext cx="287266" cy="2839507"/>
          </a:xfrm>
          <a:prstGeom prst="line">
            <a:avLst/>
          </a:prstGeom>
          <a:noFill/>
          <a:ln w="381000">
            <a:solidFill>
              <a:srgbClr val="0066FF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4" name="Text Box 69"/>
          <p:cNvSpPr txBox="1">
            <a:spLocks noChangeArrowheads="1"/>
          </p:cNvSpPr>
          <p:nvPr/>
        </p:nvSpPr>
        <p:spPr bwMode="auto">
          <a:xfrm>
            <a:off x="251520" y="2051556"/>
            <a:ext cx="10437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b="1" dirty="0">
                <a:solidFill>
                  <a:srgbClr val="0066FF"/>
                </a:solidFill>
                <a:latin typeface="Calibri" pitchFamily="34" charset="0"/>
              </a:rPr>
              <a:t>raw data</a:t>
            </a:r>
            <a:endParaRPr kumimoji="0" lang="ja-JP" altLang="en-US" b="1" dirty="0">
              <a:solidFill>
                <a:srgbClr val="0066FF"/>
              </a:solidFill>
              <a:latin typeface="Calibri" pitchFamily="34" charset="0"/>
            </a:endParaRPr>
          </a:p>
        </p:txBody>
      </p:sp>
      <p:pic>
        <p:nvPicPr>
          <p:cNvPr id="15" name="Picture 325" descr="\\Jz200822\衛星課共有\[ 班 ]運用管理班\90　ポンチ絵素材\無題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02" y="1124744"/>
            <a:ext cx="1103312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テキスト ボックス 21"/>
          <p:cNvSpPr txBox="1">
            <a:spLocks noChangeArrowheads="1"/>
          </p:cNvSpPr>
          <p:nvPr/>
        </p:nvSpPr>
        <p:spPr bwMode="auto">
          <a:xfrm>
            <a:off x="772518" y="5733256"/>
            <a:ext cx="647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000" b="1" dirty="0">
                <a:solidFill>
                  <a:prstClr val="black"/>
                </a:solidFill>
                <a:latin typeface="Calibri" pitchFamily="34" charset="0"/>
              </a:rPr>
              <a:t>JMA</a:t>
            </a:r>
            <a:endParaRPr kumimoji="0" lang="ja-JP" altLang="en-US" sz="20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7" name="Line 50"/>
          <p:cNvSpPr>
            <a:spLocks noChangeShapeType="1"/>
          </p:cNvSpPr>
          <p:nvPr/>
        </p:nvSpPr>
        <p:spPr bwMode="auto">
          <a:xfrm>
            <a:off x="1504258" y="5400231"/>
            <a:ext cx="3495317" cy="0"/>
          </a:xfrm>
          <a:prstGeom prst="line">
            <a:avLst/>
          </a:prstGeom>
          <a:noFill/>
          <a:ln w="508000">
            <a:solidFill>
              <a:srgbClr val="00B05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8" name="Line 50"/>
          <p:cNvSpPr>
            <a:spLocks noChangeShapeType="1"/>
          </p:cNvSpPr>
          <p:nvPr/>
        </p:nvSpPr>
        <p:spPr bwMode="auto">
          <a:xfrm flipV="1">
            <a:off x="1579811" y="1643312"/>
            <a:ext cx="1912069" cy="3247749"/>
          </a:xfrm>
          <a:prstGeom prst="line">
            <a:avLst/>
          </a:prstGeom>
          <a:noFill/>
          <a:ln w="381000">
            <a:solidFill>
              <a:srgbClr val="FF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2483768" y="868650"/>
            <a:ext cx="32400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000" b="1" dirty="0" smtClean="0">
                <a:solidFill>
                  <a:prstClr val="black"/>
                </a:solidFill>
                <a:latin typeface="Calibri" pitchFamily="34" charset="0"/>
              </a:rPr>
              <a:t>Communication Satellite (CS)</a:t>
            </a:r>
            <a:endParaRPr kumimoji="0" lang="ja-JP" altLang="en-US" sz="20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0" name="Text Box 69"/>
          <p:cNvSpPr txBox="1">
            <a:spLocks noChangeArrowheads="1"/>
          </p:cNvSpPr>
          <p:nvPr/>
        </p:nvSpPr>
        <p:spPr bwMode="auto">
          <a:xfrm>
            <a:off x="5605970" y="2342036"/>
            <a:ext cx="139224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b="1" dirty="0">
                <a:solidFill>
                  <a:srgbClr val="F79646">
                    <a:lumMod val="75000"/>
                  </a:srgbClr>
                </a:solidFill>
                <a:latin typeface="Calibri" pitchFamily="34" charset="0"/>
              </a:rPr>
              <a:t>HRIT</a:t>
            </a:r>
            <a:r>
              <a:rPr kumimoji="0" lang="ja-JP" altLang="en-US" b="1" dirty="0">
                <a:solidFill>
                  <a:srgbClr val="F79646">
                    <a:lumMod val="75000"/>
                  </a:srgbClr>
                </a:solidFill>
                <a:latin typeface="Calibri" pitchFamily="34" charset="0"/>
              </a:rPr>
              <a:t> </a:t>
            </a:r>
            <a:r>
              <a:rPr kumimoji="0" lang="en-US" altLang="ja-JP" b="1" dirty="0" smtClean="0">
                <a:solidFill>
                  <a:srgbClr val="F79646">
                    <a:lumMod val="75000"/>
                  </a:srgbClr>
                </a:solidFill>
                <a:latin typeface="Calibri" pitchFamily="34" charset="0"/>
              </a:rPr>
              <a:t>files,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b="1" dirty="0" smtClean="0">
                <a:solidFill>
                  <a:srgbClr val="F79646">
                    <a:lumMod val="75000"/>
                  </a:srgbClr>
                </a:solidFill>
                <a:latin typeface="Calibri" pitchFamily="34" charset="0"/>
              </a:rPr>
              <a:t>LRIT</a:t>
            </a:r>
            <a:r>
              <a:rPr kumimoji="0" lang="ja-JP" altLang="en-US" b="1" dirty="0" smtClean="0">
                <a:solidFill>
                  <a:srgbClr val="F79646">
                    <a:lumMod val="75000"/>
                  </a:srgbClr>
                </a:solidFill>
                <a:latin typeface="Calibri" pitchFamily="34" charset="0"/>
              </a:rPr>
              <a:t> </a:t>
            </a:r>
            <a:r>
              <a:rPr kumimoji="0" lang="en-US" altLang="ja-JP" b="1" dirty="0">
                <a:solidFill>
                  <a:srgbClr val="F79646">
                    <a:lumMod val="75000"/>
                  </a:srgbClr>
                </a:solidFill>
                <a:latin typeface="Calibri" pitchFamily="34" charset="0"/>
              </a:rPr>
              <a:t>files</a:t>
            </a:r>
            <a:r>
              <a:rPr kumimoji="0" lang="en-US" altLang="ja-JP" b="1" dirty="0" smtClean="0">
                <a:solidFill>
                  <a:srgbClr val="F79646">
                    <a:lumMod val="75000"/>
                  </a:srgbClr>
                </a:solidFill>
                <a:latin typeface="Calibri" pitchFamily="34" charset="0"/>
              </a:rPr>
              <a:t>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b="1" dirty="0" smtClean="0">
                <a:solidFill>
                  <a:srgbClr val="F79646">
                    <a:lumMod val="75000"/>
                  </a:srgbClr>
                </a:solidFill>
                <a:latin typeface="Calibri" pitchFamily="34" charset="0"/>
              </a:rPr>
              <a:t>SATAID files</a:t>
            </a:r>
            <a:endParaRPr kumimoji="0" lang="ja-JP" altLang="en-US" b="1" dirty="0">
              <a:solidFill>
                <a:srgbClr val="F79646">
                  <a:lumMod val="75000"/>
                </a:srgbClr>
              </a:solidFill>
              <a:latin typeface="Calibri" pitchFamily="34" charset="0"/>
            </a:endParaRPr>
          </a:p>
        </p:txBody>
      </p:sp>
      <p:sp>
        <p:nvSpPr>
          <p:cNvPr id="21" name="Text Box 69"/>
          <p:cNvSpPr txBox="1">
            <a:spLocks noChangeArrowheads="1"/>
          </p:cNvSpPr>
          <p:nvPr/>
        </p:nvSpPr>
        <p:spPr bwMode="auto">
          <a:xfrm>
            <a:off x="3058371" y="4221088"/>
            <a:ext cx="12976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b="1" dirty="0">
                <a:solidFill>
                  <a:srgbClr val="F79646">
                    <a:lumMod val="75000"/>
                  </a:srgbClr>
                </a:solidFill>
                <a:latin typeface="Calibri" pitchFamily="34" charset="0"/>
                <a:ea typeface="ＭＳ Ｐゴシック" charset="-128"/>
              </a:rPr>
              <a:t>All imagery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b="1" dirty="0">
                <a:solidFill>
                  <a:srgbClr val="F79646">
                    <a:lumMod val="75000"/>
                  </a:srgbClr>
                </a:solidFill>
                <a:latin typeface="Calibri" pitchFamily="34" charset="0"/>
                <a:ea typeface="ＭＳ Ｐゴシック" charset="-128"/>
              </a:rPr>
              <a:t>(full </a:t>
            </a:r>
            <a:r>
              <a:rPr kumimoji="0" lang="en-US" altLang="ja-JP" b="1" dirty="0" smtClean="0">
                <a:solidFill>
                  <a:srgbClr val="F79646">
                    <a:lumMod val="75000"/>
                  </a:srgbClr>
                </a:solidFill>
                <a:latin typeface="Calibri" pitchFamily="34" charset="0"/>
                <a:ea typeface="ＭＳ Ｐゴシック" charset="-128"/>
              </a:rPr>
              <a:t>data</a:t>
            </a:r>
            <a:r>
              <a:rPr kumimoji="0" lang="en-US" altLang="ja-JP" b="1" dirty="0">
                <a:solidFill>
                  <a:srgbClr val="F79646">
                    <a:lumMod val="75000"/>
                  </a:srgbClr>
                </a:solidFill>
                <a:latin typeface="Calibri" pitchFamily="34" charset="0"/>
                <a:ea typeface="ＭＳ Ｐゴシック" charset="-128"/>
              </a:rPr>
              <a:t>)</a:t>
            </a:r>
          </a:p>
        </p:txBody>
      </p:sp>
      <p:sp>
        <p:nvSpPr>
          <p:cNvPr id="22" name="テキスト ボックス 21"/>
          <p:cNvSpPr txBox="1">
            <a:spLocks noChangeArrowheads="1"/>
          </p:cNvSpPr>
          <p:nvPr/>
        </p:nvSpPr>
        <p:spPr bwMode="auto">
          <a:xfrm>
            <a:off x="1547664" y="5697396"/>
            <a:ext cx="263864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800" b="1" u="sng" dirty="0" err="1" smtClean="0">
                <a:solidFill>
                  <a:srgbClr val="00B050"/>
                </a:solidFill>
                <a:latin typeface="Calibri" pitchFamily="34" charset="0"/>
              </a:rPr>
              <a:t>HimawariCloud</a:t>
            </a:r>
            <a:r>
              <a:rPr kumimoji="0" lang="en-US" altLang="ja-JP" sz="2800" b="1" u="sng" dirty="0" smtClean="0">
                <a:solidFill>
                  <a:srgbClr val="00B050"/>
                </a:solidFill>
                <a:latin typeface="Calibri" pitchFamily="34" charset="0"/>
              </a:rPr>
              <a:t> service</a:t>
            </a:r>
            <a:endParaRPr kumimoji="0" lang="en-US" altLang="ja-JP" sz="2800" b="1" u="sng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052045" y="1329081"/>
            <a:ext cx="22562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800" b="1" u="sng" dirty="0" err="1" smtClean="0">
                <a:solidFill>
                  <a:srgbClr val="FF0000"/>
                </a:solidFill>
                <a:latin typeface="Calibri"/>
                <a:ea typeface="ＭＳ Ｐゴシック"/>
              </a:rPr>
              <a:t>HimawariCast</a:t>
            </a:r>
            <a:endParaRPr lang="en-US" altLang="ja-JP" sz="2800" b="1" u="sng" dirty="0" smtClean="0">
              <a:solidFill>
                <a:srgbClr val="FF0000"/>
              </a:solidFill>
              <a:latin typeface="Calibri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800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2800" b="1" u="sng" dirty="0" smtClean="0">
                <a:solidFill>
                  <a:srgbClr val="FF0000"/>
                </a:solidFill>
                <a:latin typeface="Calibri"/>
                <a:ea typeface="ＭＳ Ｐゴシック"/>
              </a:rPr>
              <a:t>service</a:t>
            </a:r>
            <a:endParaRPr lang="ja-JP" altLang="en-US" sz="2800" b="1" u="sng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pic>
        <p:nvPicPr>
          <p:cNvPr id="24" name="Picture 4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0044">
            <a:off x="3243158" y="1320549"/>
            <a:ext cx="1409251" cy="52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4" descr="C:\Users\0051747\Desktop\PNG\Icon_PNG\Icon_101-118_png\103_antenna_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5696" y="3343456"/>
            <a:ext cx="792088" cy="93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C:\Documents and Settings\JMA1D77\Local Settings\Temporary Internet Files\Content.IE5\IBZMAYEB\MC900433953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88891" y="5681703"/>
            <a:ext cx="562244" cy="562244"/>
          </a:xfrm>
          <a:prstGeom prst="rect">
            <a:avLst/>
          </a:prstGeom>
          <a:noFill/>
        </p:spPr>
      </p:pic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7243665" y="6197242"/>
            <a:ext cx="8567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000" b="1" dirty="0" smtClean="0">
                <a:solidFill>
                  <a:prstClr val="black"/>
                </a:solidFill>
                <a:latin typeface="Calibri" pitchFamily="34" charset="0"/>
              </a:rPr>
              <a:t>Users</a:t>
            </a:r>
          </a:p>
        </p:txBody>
      </p:sp>
      <p:pic>
        <p:nvPicPr>
          <p:cNvPr id="28" name="Picture 18" descr="020ＭＤＵＳ1"/>
          <p:cNvPicPr>
            <a:picLocks noChangeAspect="1" noChangeArrowheads="1"/>
          </p:cNvPicPr>
          <p:nvPr/>
        </p:nvPicPr>
        <p:blipFill>
          <a:blip r:embed="rId8" cstate="print"/>
          <a:srcRect l="81435" t="32000" r="-1794"/>
          <a:stretch>
            <a:fillRect/>
          </a:stretch>
        </p:blipFill>
        <p:spPr bwMode="auto">
          <a:xfrm>
            <a:off x="6876256" y="5265192"/>
            <a:ext cx="360040" cy="61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Line 50"/>
          <p:cNvSpPr>
            <a:spLocks noChangeShapeType="1"/>
          </p:cNvSpPr>
          <p:nvPr/>
        </p:nvSpPr>
        <p:spPr bwMode="auto">
          <a:xfrm>
            <a:off x="4691719" y="1916832"/>
            <a:ext cx="2184537" cy="3455788"/>
          </a:xfrm>
          <a:prstGeom prst="line">
            <a:avLst/>
          </a:prstGeom>
          <a:noFill/>
          <a:ln w="381000">
            <a:solidFill>
              <a:srgbClr val="FF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30" name="Picture 6" descr="C:\Documents and Settings\JMA1D77\Local Settings\Temporary Internet Files\Content.IE5\WSAHXZVM\MC900433942[1]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59526" y="5628993"/>
            <a:ext cx="616913" cy="667664"/>
          </a:xfrm>
          <a:prstGeom prst="rect">
            <a:avLst/>
          </a:prstGeom>
          <a:noFill/>
        </p:spPr>
      </p:pic>
      <p:sp>
        <p:nvSpPr>
          <p:cNvPr id="31" name="テキスト ボックス 21"/>
          <p:cNvSpPr txBox="1">
            <a:spLocks noChangeArrowheads="1"/>
          </p:cNvSpPr>
          <p:nvPr/>
        </p:nvSpPr>
        <p:spPr bwMode="auto">
          <a:xfrm>
            <a:off x="2557285" y="3563724"/>
            <a:ext cx="13666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dirty="0" smtClean="0">
                <a:solidFill>
                  <a:prstClr val="black"/>
                </a:solidFill>
                <a:latin typeface="Calibri" pitchFamily="34" charset="0"/>
              </a:rPr>
              <a:t>CS </a:t>
            </a:r>
            <a:r>
              <a:rPr kumimoji="0" lang="en-US" altLang="ja-JP" dirty="0">
                <a:solidFill>
                  <a:prstClr val="black"/>
                </a:solidFill>
                <a:latin typeface="Calibri" pitchFamily="34" charset="0"/>
              </a:rPr>
              <a:t>Operator</a:t>
            </a:r>
            <a:endParaRPr kumimoji="0" lang="ja-JP" alt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705998"/>
            <a:ext cx="1331912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072835"/>
            <a:ext cx="1157288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080898"/>
            <a:ext cx="1414463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98900"/>
            <a:ext cx="1149350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テキスト ボックス 35"/>
          <p:cNvSpPr txBox="1">
            <a:spLocks noChangeArrowheads="1"/>
          </p:cNvSpPr>
          <p:nvPr/>
        </p:nvSpPr>
        <p:spPr bwMode="auto">
          <a:xfrm>
            <a:off x="7452320" y="1714060"/>
            <a:ext cx="16916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prstClr val="black"/>
                </a:solidFill>
                <a:latin typeface="Calibri" panose="020F0502020204030204" pitchFamily="34" charset="0"/>
              </a:rPr>
              <a:t>C-band antenna</a:t>
            </a:r>
            <a:endParaRPr lang="ja-JP" altLang="en-US" sz="16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テキスト ボックス 36"/>
          <p:cNvSpPr txBox="1">
            <a:spLocks noChangeArrowheads="1"/>
          </p:cNvSpPr>
          <p:nvPr/>
        </p:nvSpPr>
        <p:spPr bwMode="auto">
          <a:xfrm>
            <a:off x="7672888" y="2824097"/>
            <a:ext cx="11525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prstClr val="black"/>
                </a:solidFill>
                <a:latin typeface="Calibri" panose="020F0502020204030204" pitchFamily="34" charset="0"/>
              </a:rPr>
              <a:t>LNB</a:t>
            </a:r>
            <a:endParaRPr lang="ja-JP" altLang="en-US" sz="16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テキスト ボックス 37"/>
          <p:cNvSpPr txBox="1">
            <a:spLocks noChangeArrowheads="1"/>
          </p:cNvSpPr>
          <p:nvPr/>
        </p:nvSpPr>
        <p:spPr bwMode="auto">
          <a:xfrm>
            <a:off x="7343787" y="3750406"/>
            <a:ext cx="1800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prstClr val="black"/>
                </a:solidFill>
                <a:latin typeface="Calibri" panose="020F0502020204030204" pitchFamily="34" charset="0"/>
              </a:rPr>
              <a:t>DVB-S2 receiver</a:t>
            </a:r>
            <a:endParaRPr lang="ja-JP" altLang="en-US" sz="16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テキスト ボックス 38"/>
          <p:cNvSpPr txBox="1">
            <a:spLocks noChangeArrowheads="1"/>
          </p:cNvSpPr>
          <p:nvPr/>
        </p:nvSpPr>
        <p:spPr bwMode="auto">
          <a:xfrm>
            <a:off x="7596188" y="4891062"/>
            <a:ext cx="1547799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prstClr val="black"/>
                </a:solidFill>
                <a:latin typeface="Calibri" panose="020F0502020204030204" pitchFamily="34" charset="0"/>
              </a:rPr>
              <a:t>PC &amp; software</a:t>
            </a:r>
            <a:endParaRPr lang="ja-JP" altLang="en-US" sz="16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左大かっこ 39"/>
          <p:cNvSpPr/>
          <p:nvPr/>
        </p:nvSpPr>
        <p:spPr>
          <a:xfrm>
            <a:off x="7416800" y="767818"/>
            <a:ext cx="215900" cy="4533390"/>
          </a:xfrm>
          <a:prstGeom prst="leftBracke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</p:txBody>
      </p:sp>
      <p:cxnSp>
        <p:nvCxnSpPr>
          <p:cNvPr id="41" name="直線矢印コネクタ 40"/>
          <p:cNvCxnSpPr>
            <a:stCxn id="40" idx="1"/>
            <a:endCxn id="28" idx="0"/>
          </p:cNvCxnSpPr>
          <p:nvPr/>
        </p:nvCxnSpPr>
        <p:spPr>
          <a:xfrm flipH="1">
            <a:off x="7056276" y="3034513"/>
            <a:ext cx="360524" cy="2230679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dash"/>
            <a:tailEnd type="triangle"/>
          </a:ln>
          <a:effectLst/>
        </p:spPr>
      </p:cxnSp>
      <p:pic>
        <p:nvPicPr>
          <p:cNvPr id="42" name="Picture 18" descr="020ＭＤＵＳ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8576"/>
          <a:stretch/>
        </p:blipFill>
        <p:spPr bwMode="auto">
          <a:xfrm>
            <a:off x="4999575" y="5013176"/>
            <a:ext cx="14400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3"/>
          <p:cNvSpPr txBox="1">
            <a:spLocks noChangeArrowheads="1"/>
          </p:cNvSpPr>
          <p:nvPr/>
        </p:nvSpPr>
        <p:spPr bwMode="auto">
          <a:xfrm>
            <a:off x="5113280" y="5805264"/>
            <a:ext cx="10428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000" b="1" dirty="0" smtClean="0">
                <a:solidFill>
                  <a:prstClr val="black"/>
                </a:solidFill>
                <a:latin typeface="Calibri" pitchFamily="34" charset="0"/>
              </a:rPr>
              <a:t>NMHSs</a:t>
            </a:r>
            <a:endParaRPr kumimoji="0" lang="ja-JP" altLang="en-US" sz="20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4" name="雲 43"/>
          <p:cNvSpPr/>
          <p:nvPr/>
        </p:nvSpPr>
        <p:spPr>
          <a:xfrm>
            <a:off x="2123728" y="4832285"/>
            <a:ext cx="1584176" cy="972979"/>
          </a:xfrm>
          <a:prstGeom prst="cloud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45" name="直線矢印コネクタ 44"/>
          <p:cNvCxnSpPr>
            <a:endCxn id="30" idx="1"/>
          </p:cNvCxnSpPr>
          <p:nvPr/>
        </p:nvCxnSpPr>
        <p:spPr>
          <a:xfrm>
            <a:off x="6302091" y="5729070"/>
            <a:ext cx="457435" cy="233755"/>
          </a:xfrm>
          <a:prstGeom prst="straightConnector1">
            <a:avLst/>
          </a:prstGeom>
          <a:noFill/>
          <a:ln w="635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sp>
        <p:nvSpPr>
          <p:cNvPr id="46" name="タイトル 6"/>
          <p:cNvSpPr>
            <a:spLocks noGrp="1"/>
          </p:cNvSpPr>
          <p:nvPr>
            <p:ph type="title"/>
          </p:nvPr>
        </p:nvSpPr>
        <p:spPr>
          <a:xfrm>
            <a:off x="14808" y="250816"/>
            <a:ext cx="8229600" cy="729912"/>
          </a:xfrm>
        </p:spPr>
        <p:txBody>
          <a:bodyPr/>
          <a:lstStyle/>
          <a:p>
            <a:r>
              <a:rPr kumimoji="1" lang="en-US" altLang="ja-JP" sz="3600" dirty="0" smtClean="0">
                <a:latin typeface="+mn-ea"/>
                <a:ea typeface="+mn-ea"/>
              </a:rPr>
              <a:t>Data distribution/dissemination methods</a:t>
            </a:r>
            <a:endParaRPr kumimoji="1" lang="ja-JP" altLang="en-US" sz="3600" dirty="0">
              <a:latin typeface="+mn-ea"/>
              <a:ea typeface="+mn-ea"/>
            </a:endParaRPr>
          </a:p>
        </p:txBody>
      </p:sp>
      <p:sp>
        <p:nvSpPr>
          <p:cNvPr id="49" name="スライド番号プレースホルダー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323FE-F4CD-4D1C-A5A7-662AD80E9BB8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2319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808" y="250816"/>
            <a:ext cx="9129192" cy="729912"/>
          </a:xfrm>
        </p:spPr>
        <p:txBody>
          <a:bodyPr/>
          <a:lstStyle/>
          <a:p>
            <a:r>
              <a:rPr kumimoji="1" lang="en-US" altLang="ja-JP" dirty="0" smtClean="0">
                <a:latin typeface="+mj-ea"/>
              </a:rPr>
              <a:t>Imagery service through MSC website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323FE-F4CD-4D1C-A5A7-662AD80E9BB8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47333" y="2708920"/>
            <a:ext cx="4208643" cy="3600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Providing imagery on MSC</a:t>
            </a:r>
            <a:r>
              <a:rPr kumimoji="1" lang="en-US" altLang="ja-JP" sz="2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 </a:t>
            </a:r>
            <a:r>
              <a:rPr kumimoji="1" lang="en-US" altLang="ja-JP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website</a:t>
            </a:r>
          </a:p>
          <a:p>
            <a:pPr marL="355600" lvl="0" indent="-342900">
              <a:lnSpc>
                <a:spcPct val="120000"/>
              </a:lnSpc>
              <a:buFontTx/>
              <a:buChar char="-"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Easy access to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Himawari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 </a:t>
            </a:r>
            <a:r>
              <a:rPr lang="en-US" altLang="ja-JP" sz="2000" dirty="0" smtClean="0">
                <a:ea typeface="ＭＳ Ｐゴシック" charset="-128"/>
              </a:rPr>
              <a:t>imagery</a:t>
            </a:r>
          </a:p>
          <a:p>
            <a:pPr marL="355600" lvl="0" indent="-342900">
              <a:lnSpc>
                <a:spcPct val="120000"/>
              </a:lnSpc>
              <a:buFontTx/>
              <a:buChar char="-"/>
              <a:defRPr/>
            </a:pPr>
            <a:endParaRPr kumimoji="1" lang="en-GB" altLang="ja-JP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  <a:p>
            <a:pPr marL="133350" marR="0" lvl="0" indent="-13335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altLang="ja-JP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- Processed into sectored images in JPEG format for</a:t>
            </a:r>
          </a:p>
          <a:p>
            <a:pPr marL="742950" marR="0" lvl="1" indent="-28575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1" lang="en-GB" altLang="ja-JP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Australia</a:t>
            </a:r>
          </a:p>
          <a:p>
            <a:pPr marL="742950" marR="0" lvl="1" indent="-28575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1" lang="en-GB" altLang="ja-JP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Central Asia</a:t>
            </a:r>
          </a:p>
          <a:p>
            <a:pPr marL="742950" marR="0" lvl="1" indent="-28575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1" lang="en-GB" altLang="ja-JP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Pacific Islands</a:t>
            </a:r>
          </a:p>
          <a:p>
            <a:pPr marL="742950" marR="0" lvl="1" indent="-28575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1" lang="en-GB" altLang="ja-JP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Southeast Asia</a:t>
            </a:r>
          </a:p>
          <a:p>
            <a:pPr marL="742950" marR="0" lvl="1" indent="-28575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GB" altLang="ja-JP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and more....</a:t>
            </a:r>
          </a:p>
          <a:p>
            <a:pPr marL="350838" marR="0" lvl="1" indent="4763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GB" altLang="ja-JP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on real-time basis with  animation in the last 24 hours</a:t>
            </a: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</p:txBody>
      </p:sp>
      <p:sp>
        <p:nvSpPr>
          <p:cNvPr id="8" name="タイトル 20"/>
          <p:cNvSpPr>
            <a:spLocks noGrp="1"/>
          </p:cNvSpPr>
          <p:nvPr/>
        </p:nvSpPr>
        <p:spPr>
          <a:xfrm>
            <a:off x="147333" y="1268760"/>
            <a:ext cx="3995936" cy="964103"/>
          </a:xfrm>
          <a:prstGeom prst="rect">
            <a:avLst/>
          </a:prstGeom>
          <a:solidFill>
            <a:sysClr val="window" lastClr="FFFFFF">
              <a:alpha val="46000"/>
            </a:sys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charset="0"/>
              </a:rPr>
              <a:t>Real-time JPEG i</a:t>
            </a: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charset="0"/>
              </a:rPr>
              <a:t>magery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charset="0"/>
              </a:rPr>
              <a:t>s</a:t>
            </a: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charset="0"/>
              </a:rPr>
              <a:t>ervice</a:t>
            </a:r>
            <a:r>
              <a:rPr kumimoji="1" lang="ja-JP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charset="0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charset="0"/>
              </a:rPr>
              <a:t>through MSC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charset="0"/>
              </a:rPr>
              <a:t>w</a:t>
            </a: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charset="0"/>
              </a:rPr>
              <a:t>ebsite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charset="0"/>
              </a:rPr>
              <a:t>for </a:t>
            </a: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charset="0"/>
              </a:rPr>
              <a:t>Asia-Oceania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charset="0"/>
              </a:rPr>
              <a:t>r</a:t>
            </a: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charset="0"/>
              </a:rPr>
              <a:t>egion 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+mj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860032" y="593971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200" dirty="0"/>
              <a:t>http://www.data.jma.go.jp/mscweb/data/himawari/index.html</a:t>
            </a:r>
            <a:endParaRPr lang="ja-JP" altLang="en-US" sz="1200" dirty="0"/>
          </a:p>
        </p:txBody>
      </p:sp>
      <p:pic>
        <p:nvPicPr>
          <p:cNvPr id="1026" name="Picture 2" descr="C:\Users\JMA32CF\Desktop\no_tit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568" y="1186738"/>
            <a:ext cx="4648200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07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正方形/長方形 53"/>
          <p:cNvSpPr/>
          <p:nvPr/>
        </p:nvSpPr>
        <p:spPr>
          <a:xfrm>
            <a:off x="0" y="6237312"/>
            <a:ext cx="10836696" cy="330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7586" name="Picture 2" descr="D:\okuyama\im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7" t="4747" r="19213" b="5126"/>
          <a:stretch/>
        </p:blipFill>
        <p:spPr bwMode="auto">
          <a:xfrm>
            <a:off x="0" y="116632"/>
            <a:ext cx="8265179" cy="664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グループ化 32"/>
          <p:cNvGrpSpPr>
            <a:grpSpLocks/>
          </p:cNvGrpSpPr>
          <p:nvPr/>
        </p:nvGrpSpPr>
        <p:grpSpPr bwMode="auto">
          <a:xfrm>
            <a:off x="3939407" y="3500586"/>
            <a:ext cx="3260725" cy="1460500"/>
            <a:chOff x="4427538" y="3337049"/>
            <a:chExt cx="3260227" cy="1460376"/>
          </a:xfrm>
        </p:grpSpPr>
        <p:sp>
          <p:nvSpPr>
            <p:cNvPr id="9" name="正方形/長方形 8"/>
            <p:cNvSpPr/>
            <p:nvPr/>
          </p:nvSpPr>
          <p:spPr>
            <a:xfrm>
              <a:off x="4427538" y="3357685"/>
              <a:ext cx="3023725" cy="1439740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kumimoji="0" lang="ja-JP" altLang="en-US"/>
            </a:p>
          </p:txBody>
        </p:sp>
        <p:sp>
          <p:nvSpPr>
            <p:cNvPr id="16423" name="テキスト ボックス 14"/>
            <p:cNvSpPr txBox="1">
              <a:spLocks noChangeArrowheads="1"/>
            </p:cNvSpPr>
            <p:nvPr/>
          </p:nvSpPr>
          <p:spPr bwMode="auto">
            <a:xfrm>
              <a:off x="6103440" y="3337049"/>
              <a:ext cx="15843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kumimoji="0" lang="en-US" altLang="ja-JP" sz="1400" b="1">
                  <a:solidFill>
                    <a:srgbClr val="009900"/>
                  </a:solidFill>
                </a:rPr>
                <a:t>Pacific Islands 3</a:t>
              </a:r>
              <a:endParaRPr kumimoji="0" lang="ja-JP" altLang="en-US" sz="1400" b="1">
                <a:solidFill>
                  <a:srgbClr val="009900"/>
                </a:solidFill>
              </a:endParaRPr>
            </a:p>
          </p:txBody>
        </p:sp>
      </p:grpSp>
      <p:grpSp>
        <p:nvGrpSpPr>
          <p:cNvPr id="3" name="グループ化 30"/>
          <p:cNvGrpSpPr>
            <a:grpSpLocks/>
          </p:cNvGrpSpPr>
          <p:nvPr/>
        </p:nvGrpSpPr>
        <p:grpSpPr bwMode="auto">
          <a:xfrm>
            <a:off x="3363144" y="2079774"/>
            <a:ext cx="2233613" cy="1728787"/>
            <a:chOff x="3851275" y="1916113"/>
            <a:chExt cx="2233613" cy="1728787"/>
          </a:xfrm>
        </p:grpSpPr>
        <p:sp>
          <p:nvSpPr>
            <p:cNvPr id="7" name="正方形/長方形 6"/>
            <p:cNvSpPr/>
            <p:nvPr/>
          </p:nvSpPr>
          <p:spPr>
            <a:xfrm>
              <a:off x="3851275" y="1916113"/>
              <a:ext cx="2233613" cy="172878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kumimoji="0" lang="ja-JP" altLang="en-US"/>
            </a:p>
          </p:txBody>
        </p:sp>
        <p:sp>
          <p:nvSpPr>
            <p:cNvPr id="16421" name="テキスト ボックス 12"/>
            <p:cNvSpPr txBox="1">
              <a:spLocks noChangeArrowheads="1"/>
            </p:cNvSpPr>
            <p:nvPr/>
          </p:nvSpPr>
          <p:spPr bwMode="auto">
            <a:xfrm>
              <a:off x="4427984" y="1916832"/>
              <a:ext cx="1584325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kumimoji="0" lang="en-US" altLang="ja-JP" sz="1400" b="1">
                  <a:solidFill>
                    <a:srgbClr val="0070C0"/>
                  </a:solidFill>
                </a:rPr>
                <a:t>Pacific Islands 1</a:t>
              </a:r>
              <a:endParaRPr kumimoji="0" lang="ja-JP" altLang="en-US" sz="1400" b="1">
                <a:solidFill>
                  <a:srgbClr val="0070C0"/>
                </a:solidFill>
              </a:endParaRPr>
            </a:p>
          </p:txBody>
        </p:sp>
      </p:grpSp>
      <p:grpSp>
        <p:nvGrpSpPr>
          <p:cNvPr id="4" name="グループ化 31"/>
          <p:cNvGrpSpPr>
            <a:grpSpLocks/>
          </p:cNvGrpSpPr>
          <p:nvPr/>
        </p:nvGrpSpPr>
        <p:grpSpPr bwMode="auto">
          <a:xfrm>
            <a:off x="5020494" y="2368699"/>
            <a:ext cx="1727200" cy="1439862"/>
            <a:chOff x="5508625" y="2204864"/>
            <a:chExt cx="1727820" cy="1440036"/>
          </a:xfrm>
        </p:grpSpPr>
        <p:sp>
          <p:nvSpPr>
            <p:cNvPr id="8" name="正方形/長方形 7"/>
            <p:cNvSpPr/>
            <p:nvPr/>
          </p:nvSpPr>
          <p:spPr>
            <a:xfrm>
              <a:off x="5508625" y="2204864"/>
              <a:ext cx="1727820" cy="1440036"/>
            </a:xfrm>
            <a:prstGeom prst="rect">
              <a:avLst/>
            </a:prstGeom>
            <a:solidFill>
              <a:srgbClr val="00CCFF">
                <a:alpha val="49804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kumimoji="0" lang="ja-JP" altLang="en-US"/>
            </a:p>
          </p:txBody>
        </p:sp>
        <p:sp>
          <p:nvSpPr>
            <p:cNvPr id="16419" name="テキスト ボックス 13"/>
            <p:cNvSpPr txBox="1">
              <a:spLocks noChangeArrowheads="1"/>
            </p:cNvSpPr>
            <p:nvPr/>
          </p:nvSpPr>
          <p:spPr bwMode="auto">
            <a:xfrm>
              <a:off x="5652120" y="2204864"/>
              <a:ext cx="15843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kumimoji="0" lang="en-US" altLang="ja-JP" sz="1400" b="1">
                  <a:solidFill>
                    <a:srgbClr val="3399FF"/>
                  </a:solidFill>
                </a:rPr>
                <a:t>Pacific Islands 2</a:t>
              </a:r>
              <a:endParaRPr kumimoji="0" lang="ja-JP" altLang="en-US" sz="1400" b="1">
                <a:solidFill>
                  <a:srgbClr val="3399FF"/>
                </a:solidFill>
              </a:endParaRPr>
            </a:p>
          </p:txBody>
        </p:sp>
      </p:grpSp>
      <p:grpSp>
        <p:nvGrpSpPr>
          <p:cNvPr id="13" name="グループ化 33"/>
          <p:cNvGrpSpPr>
            <a:grpSpLocks/>
          </p:cNvGrpSpPr>
          <p:nvPr/>
        </p:nvGrpSpPr>
        <p:grpSpPr bwMode="auto">
          <a:xfrm>
            <a:off x="5668194" y="3953024"/>
            <a:ext cx="1584325" cy="1223962"/>
            <a:chOff x="6156176" y="3789363"/>
            <a:chExt cx="1584325" cy="1223813"/>
          </a:xfrm>
        </p:grpSpPr>
        <p:sp>
          <p:nvSpPr>
            <p:cNvPr id="11" name="正方形/長方形 10"/>
            <p:cNvSpPr/>
            <p:nvPr/>
          </p:nvSpPr>
          <p:spPr>
            <a:xfrm>
              <a:off x="6156176" y="3789363"/>
              <a:ext cx="1223963" cy="1152385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kumimoji="0" lang="ja-JP" altLang="en-US"/>
            </a:p>
          </p:txBody>
        </p:sp>
        <p:sp>
          <p:nvSpPr>
            <p:cNvPr id="16417" name="テキスト ボックス 16"/>
            <p:cNvSpPr txBox="1">
              <a:spLocks noChangeArrowheads="1"/>
            </p:cNvSpPr>
            <p:nvPr/>
          </p:nvSpPr>
          <p:spPr bwMode="auto">
            <a:xfrm>
              <a:off x="6156176" y="4705201"/>
              <a:ext cx="15843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kumimoji="0" lang="en-US" altLang="ja-JP" sz="1400" b="1">
                  <a:solidFill>
                    <a:srgbClr val="996600"/>
                  </a:solidFill>
                </a:rPr>
                <a:t>Pacific Islands 4</a:t>
              </a:r>
              <a:endParaRPr kumimoji="0" lang="ja-JP" altLang="en-US" sz="1400" b="1">
                <a:solidFill>
                  <a:srgbClr val="996600"/>
                </a:solidFill>
              </a:endParaRPr>
            </a:p>
          </p:txBody>
        </p:sp>
      </p:grpSp>
      <p:grpSp>
        <p:nvGrpSpPr>
          <p:cNvPr id="14" name="グループ化 34"/>
          <p:cNvGrpSpPr>
            <a:grpSpLocks/>
          </p:cNvGrpSpPr>
          <p:nvPr/>
        </p:nvGrpSpPr>
        <p:grpSpPr bwMode="auto">
          <a:xfrm>
            <a:off x="4731569" y="3953024"/>
            <a:ext cx="1584325" cy="1152525"/>
            <a:chOff x="5219923" y="3789363"/>
            <a:chExt cx="1584325" cy="1152525"/>
          </a:xfrm>
        </p:grpSpPr>
        <p:sp>
          <p:nvSpPr>
            <p:cNvPr id="12" name="正方形/長方形 11"/>
            <p:cNvSpPr/>
            <p:nvPr/>
          </p:nvSpPr>
          <p:spPr>
            <a:xfrm>
              <a:off x="5364386" y="3789363"/>
              <a:ext cx="1223962" cy="1152525"/>
            </a:xfrm>
            <a:prstGeom prst="rect">
              <a:avLst/>
            </a:prstGeom>
            <a:solidFill>
              <a:srgbClr val="FF0000">
                <a:alpha val="49804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kumimoji="0" lang="ja-JP" altLang="en-US"/>
            </a:p>
          </p:txBody>
        </p:sp>
        <p:sp>
          <p:nvSpPr>
            <p:cNvPr id="16415" name="テキスト ボックス 15"/>
            <p:cNvSpPr txBox="1">
              <a:spLocks noChangeArrowheads="1"/>
            </p:cNvSpPr>
            <p:nvPr/>
          </p:nvSpPr>
          <p:spPr bwMode="auto">
            <a:xfrm>
              <a:off x="5219923" y="4489177"/>
              <a:ext cx="15843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kumimoji="0" lang="en-US" altLang="ja-JP" sz="1400" b="1">
                  <a:solidFill>
                    <a:srgbClr val="CC0066"/>
                  </a:solidFill>
                </a:rPr>
                <a:t>Pacific Islands 5</a:t>
              </a:r>
              <a:endParaRPr kumimoji="0" lang="ja-JP" altLang="en-US" sz="1400" b="1">
                <a:solidFill>
                  <a:srgbClr val="CC0066"/>
                </a:solidFill>
              </a:endParaRPr>
            </a:p>
          </p:txBody>
        </p:sp>
      </p:grpSp>
      <p:grpSp>
        <p:nvGrpSpPr>
          <p:cNvPr id="15" name="グループ化 36"/>
          <p:cNvGrpSpPr>
            <a:grpSpLocks/>
          </p:cNvGrpSpPr>
          <p:nvPr/>
        </p:nvGrpSpPr>
        <p:grpSpPr bwMode="auto">
          <a:xfrm>
            <a:off x="4155307" y="3592661"/>
            <a:ext cx="1584325" cy="1152525"/>
            <a:chOff x="4643859" y="3429000"/>
            <a:chExt cx="1584325" cy="1152525"/>
          </a:xfrm>
        </p:grpSpPr>
        <p:sp>
          <p:nvSpPr>
            <p:cNvPr id="10" name="正方形/長方形 9"/>
            <p:cNvSpPr/>
            <p:nvPr/>
          </p:nvSpPr>
          <p:spPr>
            <a:xfrm>
              <a:off x="4859759" y="3429000"/>
              <a:ext cx="1296987" cy="1152525"/>
            </a:xfrm>
            <a:prstGeom prst="rect">
              <a:avLst/>
            </a:prstGeom>
            <a:solidFill>
              <a:srgbClr val="7030A0">
                <a:alpha val="50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kumimoji="0" lang="ja-JP" altLang="en-US"/>
            </a:p>
          </p:txBody>
        </p:sp>
        <p:sp>
          <p:nvSpPr>
            <p:cNvPr id="16413" name="テキスト ボックス 17"/>
            <p:cNvSpPr txBox="1">
              <a:spLocks noChangeArrowheads="1"/>
            </p:cNvSpPr>
            <p:nvPr/>
          </p:nvSpPr>
          <p:spPr bwMode="auto">
            <a:xfrm>
              <a:off x="4643859" y="3573016"/>
              <a:ext cx="15843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kumimoji="0" lang="en-US" altLang="ja-JP" sz="1400" b="1">
                  <a:solidFill>
                    <a:srgbClr val="7030A0"/>
                  </a:solidFill>
                </a:rPr>
                <a:t>Pacific Islands 6</a:t>
              </a:r>
              <a:endParaRPr kumimoji="0" lang="ja-JP" altLang="en-US" sz="1400" b="1">
                <a:solidFill>
                  <a:srgbClr val="7030A0"/>
                </a:solidFill>
              </a:endParaRPr>
            </a:p>
          </p:txBody>
        </p:sp>
      </p:grpSp>
      <p:grpSp>
        <p:nvGrpSpPr>
          <p:cNvPr id="16" name="グループ化 41"/>
          <p:cNvGrpSpPr>
            <a:grpSpLocks/>
          </p:cNvGrpSpPr>
          <p:nvPr/>
        </p:nvGrpSpPr>
        <p:grpSpPr bwMode="auto">
          <a:xfrm>
            <a:off x="1275582" y="2924944"/>
            <a:ext cx="2663825" cy="1100137"/>
            <a:chOff x="1024285" y="2852738"/>
            <a:chExt cx="2663825" cy="1100137"/>
          </a:xfrm>
        </p:grpSpPr>
        <p:sp>
          <p:nvSpPr>
            <p:cNvPr id="29" name="正方形/長方形 28"/>
            <p:cNvSpPr/>
            <p:nvPr/>
          </p:nvSpPr>
          <p:spPr>
            <a:xfrm>
              <a:off x="1024285" y="2852738"/>
              <a:ext cx="2663825" cy="1081087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kumimoji="0" lang="ja-JP" altLang="en-US"/>
            </a:p>
          </p:txBody>
        </p:sp>
        <p:sp>
          <p:nvSpPr>
            <p:cNvPr id="16411" name="テキスト ボックス 45"/>
            <p:cNvSpPr txBox="1">
              <a:spLocks noChangeArrowheads="1"/>
            </p:cNvSpPr>
            <p:nvPr/>
          </p:nvSpPr>
          <p:spPr bwMode="auto">
            <a:xfrm>
              <a:off x="1024285" y="3644900"/>
              <a:ext cx="176371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kumimoji="0" lang="en-US" altLang="ja-JP" sz="1400" b="1">
                  <a:solidFill>
                    <a:srgbClr val="993366"/>
                  </a:solidFill>
                </a:rPr>
                <a:t>South-east Asia 3</a:t>
              </a:r>
              <a:endParaRPr kumimoji="0" lang="ja-JP" altLang="en-US" sz="1400" b="1">
                <a:solidFill>
                  <a:srgbClr val="993366"/>
                </a:solidFill>
              </a:endParaRPr>
            </a:p>
          </p:txBody>
        </p:sp>
      </p:grpSp>
      <p:grpSp>
        <p:nvGrpSpPr>
          <p:cNvPr id="17" name="グループ化 39"/>
          <p:cNvGrpSpPr>
            <a:grpSpLocks/>
          </p:cNvGrpSpPr>
          <p:nvPr/>
        </p:nvGrpSpPr>
        <p:grpSpPr bwMode="auto">
          <a:xfrm>
            <a:off x="467544" y="1772816"/>
            <a:ext cx="2103438" cy="1749425"/>
            <a:chOff x="216000" y="1680865"/>
            <a:chExt cx="2103685" cy="1749723"/>
          </a:xfrm>
        </p:grpSpPr>
        <p:sp>
          <p:nvSpPr>
            <p:cNvPr id="35" name="正方形/長方形 34"/>
            <p:cNvSpPr/>
            <p:nvPr/>
          </p:nvSpPr>
          <p:spPr>
            <a:xfrm>
              <a:off x="303323" y="1699918"/>
              <a:ext cx="2016362" cy="1730670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kumimoji="0" lang="ja-JP" altLang="en-US"/>
            </a:p>
          </p:txBody>
        </p:sp>
        <p:sp>
          <p:nvSpPr>
            <p:cNvPr id="16409" name="テキスト ボックス 36"/>
            <p:cNvSpPr txBox="1">
              <a:spLocks noChangeArrowheads="1"/>
            </p:cNvSpPr>
            <p:nvPr/>
          </p:nvSpPr>
          <p:spPr bwMode="auto">
            <a:xfrm>
              <a:off x="216000" y="1680865"/>
              <a:ext cx="176371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kumimoji="0" lang="en-US" altLang="ja-JP" sz="1400" b="1">
                  <a:solidFill>
                    <a:srgbClr val="9900CC"/>
                  </a:solidFill>
                </a:rPr>
                <a:t>South-east Asia 1</a:t>
              </a:r>
              <a:endParaRPr kumimoji="0" lang="ja-JP" altLang="en-US" sz="1400" b="1">
                <a:solidFill>
                  <a:srgbClr val="9900CC"/>
                </a:solidFill>
              </a:endParaRPr>
            </a:p>
          </p:txBody>
        </p:sp>
      </p:grpSp>
      <p:grpSp>
        <p:nvGrpSpPr>
          <p:cNvPr id="18" name="グループ化 40"/>
          <p:cNvGrpSpPr>
            <a:grpSpLocks/>
          </p:cNvGrpSpPr>
          <p:nvPr/>
        </p:nvGrpSpPr>
        <p:grpSpPr bwMode="auto">
          <a:xfrm>
            <a:off x="1923282" y="1772816"/>
            <a:ext cx="2339975" cy="1747837"/>
            <a:chOff x="1671985" y="1680865"/>
            <a:chExt cx="2339975" cy="1748135"/>
          </a:xfrm>
        </p:grpSpPr>
        <p:sp>
          <p:nvSpPr>
            <p:cNvPr id="36" name="正方形/長方形 35"/>
            <p:cNvSpPr/>
            <p:nvPr/>
          </p:nvSpPr>
          <p:spPr>
            <a:xfrm>
              <a:off x="1671985" y="1699918"/>
              <a:ext cx="2016125" cy="1729082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5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kumimoji="0" lang="ja-JP" altLang="en-US"/>
            </a:p>
          </p:txBody>
        </p:sp>
        <p:sp>
          <p:nvSpPr>
            <p:cNvPr id="16407" name="テキスト ボックス 37"/>
            <p:cNvSpPr txBox="1">
              <a:spLocks noChangeArrowheads="1"/>
            </p:cNvSpPr>
            <p:nvPr/>
          </p:nvSpPr>
          <p:spPr bwMode="auto">
            <a:xfrm>
              <a:off x="2248247" y="1680865"/>
              <a:ext cx="176371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kumimoji="0" lang="en-US" altLang="ja-JP" sz="1400" b="1">
                  <a:solidFill>
                    <a:srgbClr val="FF9933"/>
                  </a:solidFill>
                </a:rPr>
                <a:t>South-east Asia 2</a:t>
              </a:r>
              <a:endParaRPr kumimoji="0" lang="ja-JP" altLang="en-US" sz="1400" b="1">
                <a:solidFill>
                  <a:srgbClr val="FF9933"/>
                </a:solidFill>
              </a:endParaRPr>
            </a:p>
          </p:txBody>
        </p:sp>
      </p:grpSp>
      <p:grpSp>
        <p:nvGrpSpPr>
          <p:cNvPr id="19" name="グループ化 42"/>
          <p:cNvGrpSpPr>
            <a:grpSpLocks/>
          </p:cNvGrpSpPr>
          <p:nvPr/>
        </p:nvGrpSpPr>
        <p:grpSpPr bwMode="auto">
          <a:xfrm>
            <a:off x="2212207" y="4097486"/>
            <a:ext cx="2592387" cy="1963738"/>
            <a:chOff x="1960910" y="3933825"/>
            <a:chExt cx="2592387" cy="1963738"/>
          </a:xfrm>
        </p:grpSpPr>
        <p:sp>
          <p:nvSpPr>
            <p:cNvPr id="5" name="正方形/長方形 4"/>
            <p:cNvSpPr/>
            <p:nvPr/>
          </p:nvSpPr>
          <p:spPr>
            <a:xfrm>
              <a:off x="1960910" y="3933825"/>
              <a:ext cx="2592387" cy="1943100"/>
            </a:xfrm>
            <a:prstGeom prst="rect">
              <a:avLst/>
            </a:prstGeom>
            <a:solidFill>
              <a:schemeClr val="bg1">
                <a:lumMod val="75000"/>
                <a:alpha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kumimoji="0" lang="ja-JP" altLang="en-US"/>
            </a:p>
          </p:txBody>
        </p:sp>
        <p:sp>
          <p:nvSpPr>
            <p:cNvPr id="16405" name="テキスト ボックス 38"/>
            <p:cNvSpPr txBox="1">
              <a:spLocks noChangeArrowheads="1"/>
            </p:cNvSpPr>
            <p:nvPr/>
          </p:nvSpPr>
          <p:spPr bwMode="auto">
            <a:xfrm>
              <a:off x="1960910" y="5589588"/>
              <a:ext cx="176371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kumimoji="0" lang="en-US" altLang="ja-JP" sz="1400" b="1">
                  <a:solidFill>
                    <a:srgbClr val="000066"/>
                  </a:solidFill>
                </a:rPr>
                <a:t>Australia</a:t>
              </a:r>
              <a:endParaRPr kumimoji="0" lang="ja-JP" altLang="en-US" sz="1400" b="1">
                <a:solidFill>
                  <a:srgbClr val="000066"/>
                </a:solidFill>
              </a:endParaRPr>
            </a:p>
          </p:txBody>
        </p:sp>
      </p:grpSp>
      <p:grpSp>
        <p:nvGrpSpPr>
          <p:cNvPr id="20" name="グループ化 43"/>
          <p:cNvGrpSpPr>
            <a:grpSpLocks/>
          </p:cNvGrpSpPr>
          <p:nvPr/>
        </p:nvGrpSpPr>
        <p:grpSpPr bwMode="auto">
          <a:xfrm>
            <a:off x="4804594" y="4888061"/>
            <a:ext cx="1943100" cy="1728788"/>
            <a:chOff x="4553297" y="4724400"/>
            <a:chExt cx="1943100" cy="1728788"/>
          </a:xfrm>
        </p:grpSpPr>
        <p:sp>
          <p:nvSpPr>
            <p:cNvPr id="6" name="正方形/長方形 5"/>
            <p:cNvSpPr/>
            <p:nvPr/>
          </p:nvSpPr>
          <p:spPr>
            <a:xfrm>
              <a:off x="4553297" y="4724400"/>
              <a:ext cx="1943100" cy="1728788"/>
            </a:xfrm>
            <a:prstGeom prst="rect">
              <a:avLst/>
            </a:prstGeom>
            <a:solidFill>
              <a:schemeClr val="bg1">
                <a:lumMod val="65000"/>
                <a:alpha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kumimoji="0" lang="ja-JP" altLang="en-US"/>
            </a:p>
          </p:txBody>
        </p:sp>
        <p:sp>
          <p:nvSpPr>
            <p:cNvPr id="16403" name="テキスト ボックス 39"/>
            <p:cNvSpPr txBox="1">
              <a:spLocks noChangeArrowheads="1"/>
            </p:cNvSpPr>
            <p:nvPr/>
          </p:nvSpPr>
          <p:spPr bwMode="auto">
            <a:xfrm>
              <a:off x="4553297" y="6125716"/>
              <a:ext cx="176371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kumimoji="0" lang="en-US" altLang="ja-JP" sz="1400" b="1" dirty="0">
                  <a:solidFill>
                    <a:srgbClr val="000066"/>
                  </a:solidFill>
                </a:rPr>
                <a:t>New Zealand</a:t>
              </a:r>
              <a:endParaRPr kumimoji="0" lang="ja-JP" altLang="en-US" sz="1400" b="1" dirty="0">
                <a:solidFill>
                  <a:srgbClr val="000066"/>
                </a:solidFill>
              </a:endParaRPr>
            </a:p>
          </p:txBody>
        </p:sp>
      </p:grpSp>
      <p:grpSp>
        <p:nvGrpSpPr>
          <p:cNvPr id="41" name="グループ化 39"/>
          <p:cNvGrpSpPr>
            <a:grpSpLocks/>
          </p:cNvGrpSpPr>
          <p:nvPr/>
        </p:nvGrpSpPr>
        <p:grpSpPr bwMode="auto">
          <a:xfrm>
            <a:off x="35496" y="995362"/>
            <a:ext cx="2664296" cy="1227401"/>
            <a:chOff x="275725" y="1680865"/>
            <a:chExt cx="2043960" cy="1749723"/>
          </a:xfrm>
        </p:grpSpPr>
        <p:sp>
          <p:nvSpPr>
            <p:cNvPr id="42" name="正方形/長方形 41"/>
            <p:cNvSpPr/>
            <p:nvPr/>
          </p:nvSpPr>
          <p:spPr>
            <a:xfrm>
              <a:off x="303323" y="1699918"/>
              <a:ext cx="2016362" cy="1730670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kumimoji="0" lang="ja-JP" altLang="en-US"/>
            </a:p>
          </p:txBody>
        </p:sp>
        <p:sp>
          <p:nvSpPr>
            <p:cNvPr id="43" name="テキスト ボックス 36"/>
            <p:cNvSpPr txBox="1">
              <a:spLocks noChangeArrowheads="1"/>
            </p:cNvSpPr>
            <p:nvPr/>
          </p:nvSpPr>
          <p:spPr bwMode="auto">
            <a:xfrm>
              <a:off x="275725" y="1680865"/>
              <a:ext cx="1763712" cy="438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kumimoji="0" lang="en-US" altLang="ja-JP" sz="1400" b="1" dirty="0" smtClean="0">
                  <a:solidFill>
                    <a:schemeClr val="accent6">
                      <a:lumMod val="50000"/>
                    </a:schemeClr>
                  </a:solidFill>
                </a:rPr>
                <a:t>Central Asia</a:t>
              </a:r>
              <a:endParaRPr kumimoji="0" lang="ja-JP" altLang="en-US" sz="1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44" name="グループ化 39"/>
          <p:cNvGrpSpPr>
            <a:grpSpLocks/>
          </p:cNvGrpSpPr>
          <p:nvPr/>
        </p:nvGrpSpPr>
        <p:grpSpPr bwMode="auto">
          <a:xfrm>
            <a:off x="323528" y="1556792"/>
            <a:ext cx="683385" cy="610072"/>
            <a:chOff x="275725" y="1680862"/>
            <a:chExt cx="2043960" cy="1749726"/>
          </a:xfrm>
          <a:noFill/>
        </p:grpSpPr>
        <p:sp>
          <p:nvSpPr>
            <p:cNvPr id="45" name="正方形/長方形 44"/>
            <p:cNvSpPr/>
            <p:nvPr/>
          </p:nvSpPr>
          <p:spPr>
            <a:xfrm>
              <a:off x="303323" y="1699917"/>
              <a:ext cx="2016362" cy="1730671"/>
            </a:xfrm>
            <a:prstGeom prst="rect">
              <a:avLst/>
            </a:prstGeom>
            <a:solidFill>
              <a:srgbClr val="00CC00">
                <a:alpha val="25098"/>
              </a:srgbClr>
            </a:solidFill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kumimoji="0" lang="ja-JP" altLang="en-US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46" name="テキスト ボックス 36"/>
            <p:cNvSpPr txBox="1">
              <a:spLocks noChangeArrowheads="1"/>
            </p:cNvSpPr>
            <p:nvPr/>
          </p:nvSpPr>
          <p:spPr bwMode="auto">
            <a:xfrm>
              <a:off x="275725" y="1680862"/>
              <a:ext cx="2043960" cy="114754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kumimoji="0" lang="en-US" altLang="ja-JP" sz="1000" b="1" dirty="0" smtClean="0">
                  <a:solidFill>
                    <a:schemeClr val="accent3">
                      <a:lumMod val="50000"/>
                    </a:schemeClr>
                  </a:solidFill>
                </a:rPr>
                <a:t>Hi-res. Asia 2</a:t>
              </a:r>
              <a:endParaRPr kumimoji="0" lang="ja-JP" altLang="en-US" sz="10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47" name="グループ化 39"/>
          <p:cNvGrpSpPr>
            <a:grpSpLocks/>
          </p:cNvGrpSpPr>
          <p:nvPr/>
        </p:nvGrpSpPr>
        <p:grpSpPr bwMode="auto">
          <a:xfrm>
            <a:off x="669834" y="2123060"/>
            <a:ext cx="683385" cy="481914"/>
            <a:chOff x="275725" y="1699917"/>
            <a:chExt cx="2043960" cy="1887622"/>
          </a:xfrm>
          <a:noFill/>
        </p:grpSpPr>
        <p:sp>
          <p:nvSpPr>
            <p:cNvPr id="48" name="正方形/長方形 47"/>
            <p:cNvSpPr/>
            <p:nvPr/>
          </p:nvSpPr>
          <p:spPr>
            <a:xfrm>
              <a:off x="303323" y="1699917"/>
              <a:ext cx="2016362" cy="1730671"/>
            </a:xfrm>
            <a:prstGeom prst="rect">
              <a:avLst/>
            </a:prstGeom>
            <a:solidFill>
              <a:srgbClr val="00CC00">
                <a:alpha val="25098"/>
              </a:srgbClr>
            </a:solidFill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kumimoji="0" lang="ja-JP" altLang="en-US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49" name="テキスト ボックス 36"/>
            <p:cNvSpPr txBox="1">
              <a:spLocks noChangeArrowheads="1"/>
            </p:cNvSpPr>
            <p:nvPr/>
          </p:nvSpPr>
          <p:spPr bwMode="auto">
            <a:xfrm>
              <a:off x="275725" y="2020337"/>
              <a:ext cx="2043960" cy="15672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kumimoji="0" lang="en-US" altLang="ja-JP" sz="1000" b="1" dirty="0" smtClean="0">
                  <a:solidFill>
                    <a:schemeClr val="accent3">
                      <a:lumMod val="50000"/>
                    </a:schemeClr>
                  </a:solidFill>
                </a:rPr>
                <a:t>Hi-res. Asia 3</a:t>
              </a:r>
              <a:endParaRPr kumimoji="0" lang="ja-JP" altLang="en-US" sz="10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50" name="グループ化 39"/>
          <p:cNvGrpSpPr>
            <a:grpSpLocks/>
          </p:cNvGrpSpPr>
          <p:nvPr/>
        </p:nvGrpSpPr>
        <p:grpSpPr bwMode="auto">
          <a:xfrm>
            <a:off x="1584359" y="2348880"/>
            <a:ext cx="683385" cy="610072"/>
            <a:chOff x="275725" y="1680862"/>
            <a:chExt cx="2043960" cy="1749726"/>
          </a:xfrm>
          <a:noFill/>
        </p:grpSpPr>
        <p:sp>
          <p:nvSpPr>
            <p:cNvPr id="51" name="正方形/長方形 50"/>
            <p:cNvSpPr/>
            <p:nvPr/>
          </p:nvSpPr>
          <p:spPr>
            <a:xfrm>
              <a:off x="303323" y="1699917"/>
              <a:ext cx="2016362" cy="1730671"/>
            </a:xfrm>
            <a:prstGeom prst="rect">
              <a:avLst/>
            </a:prstGeom>
            <a:solidFill>
              <a:srgbClr val="00CC00">
                <a:alpha val="25098"/>
              </a:srgbClr>
            </a:solidFill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kumimoji="0" lang="ja-JP" altLang="en-US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2" name="テキスト ボックス 36"/>
            <p:cNvSpPr txBox="1">
              <a:spLocks noChangeArrowheads="1"/>
            </p:cNvSpPr>
            <p:nvPr/>
          </p:nvSpPr>
          <p:spPr bwMode="auto">
            <a:xfrm>
              <a:off x="275725" y="1680862"/>
              <a:ext cx="2043960" cy="114754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kumimoji="0" lang="en-US" altLang="ja-JP" sz="1000" b="1" dirty="0" smtClean="0">
                  <a:solidFill>
                    <a:schemeClr val="accent3">
                      <a:lumMod val="50000"/>
                    </a:schemeClr>
                  </a:solidFill>
                </a:rPr>
                <a:t>Hi-res. Asia 1</a:t>
              </a:r>
              <a:endParaRPr kumimoji="0" lang="ja-JP" altLang="en-US" sz="10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53" name="タイトル 1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729912"/>
          </a:xfrm>
        </p:spPr>
        <p:txBody>
          <a:bodyPr/>
          <a:lstStyle/>
          <a:p>
            <a:r>
              <a:rPr lang="en-US" altLang="ja-JP" sz="2800" dirty="0">
                <a:latin typeface="Calibri" pitchFamily="34" charset="0"/>
                <a:cs typeface="Arial" charset="0"/>
              </a:rPr>
              <a:t>Real-time JPEG Imagery Service</a:t>
            </a:r>
            <a:r>
              <a:rPr lang="ja-JP" altLang="en-US" sz="2800" dirty="0">
                <a:latin typeface="Calibri" pitchFamily="34" charset="0"/>
                <a:cs typeface="Arial" charset="0"/>
              </a:rPr>
              <a:t> </a:t>
            </a:r>
            <a:r>
              <a:rPr lang="en-US" altLang="ja-JP" sz="2800" dirty="0">
                <a:latin typeface="Calibri" pitchFamily="34" charset="0"/>
                <a:cs typeface="Arial" charset="0"/>
              </a:rPr>
              <a:t>through </a:t>
            </a:r>
            <a:br>
              <a:rPr lang="en-US" altLang="ja-JP" sz="2800" dirty="0">
                <a:latin typeface="Calibri" pitchFamily="34" charset="0"/>
                <a:cs typeface="Arial" charset="0"/>
              </a:rPr>
            </a:br>
            <a:r>
              <a:rPr lang="en-US" altLang="ja-JP" sz="2800" dirty="0">
                <a:latin typeface="Calibri" pitchFamily="34" charset="0"/>
                <a:cs typeface="Arial" charset="0"/>
              </a:rPr>
              <a:t>JMA/MSC Website for Asia-Oceania Region </a:t>
            </a:r>
            <a:endParaRPr kumimoji="1" lang="ja-JP" altLang="en-US" sz="2800" dirty="0"/>
          </a:p>
        </p:txBody>
      </p:sp>
      <p:grpSp>
        <p:nvGrpSpPr>
          <p:cNvPr id="55" name="グループ化 39"/>
          <p:cNvGrpSpPr>
            <a:grpSpLocks/>
          </p:cNvGrpSpPr>
          <p:nvPr/>
        </p:nvGrpSpPr>
        <p:grpSpPr bwMode="auto">
          <a:xfrm>
            <a:off x="1475656" y="3146448"/>
            <a:ext cx="648072" cy="451693"/>
            <a:chOff x="275725" y="1464507"/>
            <a:chExt cx="2299455" cy="1990227"/>
          </a:xfrm>
          <a:noFill/>
        </p:grpSpPr>
        <p:sp>
          <p:nvSpPr>
            <p:cNvPr id="56" name="正方形/長方形 55"/>
            <p:cNvSpPr/>
            <p:nvPr/>
          </p:nvSpPr>
          <p:spPr>
            <a:xfrm>
              <a:off x="306491" y="1464507"/>
              <a:ext cx="2016363" cy="1990227"/>
            </a:xfrm>
            <a:prstGeom prst="rect">
              <a:avLst/>
            </a:prstGeom>
            <a:solidFill>
              <a:srgbClr val="00CC00">
                <a:alpha val="25098"/>
              </a:srgbClr>
            </a:solidFill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kumimoji="0" lang="ja-JP" altLang="en-US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7" name="テキスト ボックス 36"/>
            <p:cNvSpPr txBox="1">
              <a:spLocks noChangeArrowheads="1"/>
            </p:cNvSpPr>
            <p:nvPr/>
          </p:nvSpPr>
          <p:spPr bwMode="auto">
            <a:xfrm>
              <a:off x="275725" y="1680862"/>
              <a:ext cx="2299455" cy="17629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kumimoji="0" lang="en-US" altLang="ja-JP" sz="1000" b="1" dirty="0" smtClean="0">
                  <a:solidFill>
                    <a:schemeClr val="accent3">
                      <a:lumMod val="50000"/>
                    </a:schemeClr>
                  </a:solidFill>
                </a:rPr>
                <a:t>Hi-res. Asia 4</a:t>
              </a:r>
              <a:endParaRPr kumimoji="0" lang="ja-JP" altLang="en-US" sz="10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246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"/>
          <p:cNvSpPr txBox="1">
            <a:spLocks/>
          </p:cNvSpPr>
          <p:nvPr/>
        </p:nvSpPr>
        <p:spPr>
          <a:xfrm>
            <a:off x="685800" y="2693987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b="1" dirty="0" smtClean="0">
                <a:solidFill>
                  <a:sysClr val="windowText" lastClr="000000"/>
                </a:solidFill>
                <a:latin typeface="Calibri"/>
              </a:rPr>
              <a:t>Enhancement in Himawari-8 Geophysical </a:t>
            </a:r>
            <a:r>
              <a:rPr lang="en-US" altLang="ja-JP" b="1" dirty="0">
                <a:solidFill>
                  <a:sysClr val="windowText" lastClr="000000"/>
                </a:solidFill>
                <a:latin typeface="Calibri"/>
              </a:rPr>
              <a:t>Products</a:t>
            </a:r>
            <a:endParaRPr lang="ja-JP" altLang="en-US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193A7D-0330-4C3A-83AE-4327738B20EA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9983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808" y="250816"/>
            <a:ext cx="9129192" cy="729912"/>
          </a:xfrm>
        </p:spPr>
        <p:txBody>
          <a:bodyPr/>
          <a:lstStyle/>
          <a:p>
            <a:r>
              <a:rPr lang="en-US" altLang="ja-JP" sz="3200" dirty="0">
                <a:latin typeface="+mn-ea"/>
                <a:ea typeface="+mn-ea"/>
              </a:rPr>
              <a:t>Level-2 DAY-1 Products from Himawari-8/9 </a:t>
            </a:r>
            <a:r>
              <a:rPr lang="en-US" altLang="ja-JP" sz="3200" dirty="0" smtClean="0">
                <a:latin typeface="+mn-ea"/>
                <a:ea typeface="+mn-ea"/>
              </a:rPr>
              <a:t>AHI</a:t>
            </a:r>
            <a:endParaRPr kumimoji="1" lang="ja-JP" altLang="en-US" sz="3200" dirty="0">
              <a:latin typeface="+mn-ea"/>
              <a:ea typeface="+mn-ea"/>
            </a:endParaRPr>
          </a:p>
        </p:txBody>
      </p:sp>
      <p:sp>
        <p:nvSpPr>
          <p:cNvPr id="6" name="角丸四角形 5"/>
          <p:cNvSpPr>
            <a:spLocks noChangeArrowheads="1"/>
          </p:cNvSpPr>
          <p:nvPr/>
        </p:nvSpPr>
        <p:spPr bwMode="auto">
          <a:xfrm>
            <a:off x="107504" y="3356992"/>
            <a:ext cx="8927529" cy="1728192"/>
          </a:xfrm>
          <a:prstGeom prst="roundRect">
            <a:avLst>
              <a:gd name="adj" fmla="val 16667"/>
            </a:avLst>
          </a:prstGeom>
          <a:solidFill>
            <a:srgbClr val="4BACC6">
              <a:lumMod val="20000"/>
              <a:lumOff val="80000"/>
            </a:srgbClr>
          </a:solidFill>
          <a:ln w="76200" algn="ctr">
            <a:solidFill>
              <a:sysClr val="windowText" lastClr="000000"/>
            </a:solidFill>
            <a:round/>
            <a:headEnd/>
            <a:tailEnd/>
          </a:ln>
        </p:spPr>
        <p:txBody>
          <a:bodyPr tIns="0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itchFamily="50" charset="-128"/>
              </a:rPr>
              <a:t>….. will Enhance Baseline DAY-1 Products, especially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</a:rPr>
              <a:t>- Cloud </a:t>
            </a:r>
            <a:r>
              <a:rPr kumimoji="0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</a:rPr>
              <a:t>Products </a:t>
            </a:r>
            <a:r>
              <a:rPr kumimoji="0" lang="en-US" altLang="ja-JP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</a:rPr>
              <a:t>(incl. Rapidly Developed Convective Clouds</a:t>
            </a:r>
            <a:r>
              <a:rPr kumimoji="0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</a:rPr>
              <a:t>)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</a:rPr>
              <a:t>- </a:t>
            </a:r>
            <a:r>
              <a:rPr kumimoji="0" lang="en-US" altLang="ja-JP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</a:rPr>
              <a:t>Atmospheric Motion Vectors (AMVs</a:t>
            </a:r>
            <a:r>
              <a:rPr kumimoji="0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</a:rPr>
              <a:t>)/Clear Sky Radiances (CSRs)</a:t>
            </a: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50" charset="-128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</a:rPr>
              <a:t>- Aerosol (incl. Asian Dust) / Volcanic Ash</a:t>
            </a:r>
            <a:endParaRPr kumimoji="0" lang="ja-JP" altLang="ja-JP" sz="2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50" charset="-128"/>
            </a:endParaRPr>
          </a:p>
        </p:txBody>
      </p:sp>
      <p:sp>
        <p:nvSpPr>
          <p:cNvPr id="7" name="角丸四角形 4"/>
          <p:cNvSpPr>
            <a:spLocks noChangeArrowheads="1"/>
          </p:cNvSpPr>
          <p:nvPr/>
        </p:nvSpPr>
        <p:spPr bwMode="auto">
          <a:xfrm>
            <a:off x="4644009" y="1015752"/>
            <a:ext cx="4391025" cy="1981200"/>
          </a:xfrm>
          <a:prstGeom prst="roundRect">
            <a:avLst>
              <a:gd name="adj" fmla="val 16667"/>
            </a:avLst>
          </a:prstGeom>
          <a:solidFill>
            <a:srgbClr val="F79646">
              <a:lumMod val="40000"/>
              <a:lumOff val="60000"/>
            </a:srgbClr>
          </a:solidFill>
          <a:ln w="76200" algn="ctr">
            <a:solidFill>
              <a:sysClr val="windowText" lastClr="000000"/>
            </a:solidFill>
            <a:round/>
            <a:headEnd/>
            <a:tailEnd/>
          </a:ln>
        </p:spPr>
        <p:txBody>
          <a:bodyPr tIns="0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itchFamily="50" charset="-128"/>
              </a:rPr>
              <a:t>w</a:t>
            </a:r>
            <a:r>
              <a:rPr kumimoji="0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itchFamily="50" charset="-128"/>
              </a:rPr>
              <a:t>ith</a:t>
            </a:r>
            <a:r>
              <a:rPr kumimoji="0" lang="ja-JP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itchFamily="50" charset="-128"/>
              </a:rPr>
              <a:t> </a:t>
            </a:r>
            <a:r>
              <a:rPr kumimoji="0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itchFamily="50" charset="-128"/>
              </a:rPr>
              <a:t>Higher Resolution</a:t>
            </a:r>
          </a:p>
          <a:p>
            <a:pPr marL="0" marR="0" lvl="0" indent="0" defTabSz="91440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</a:rPr>
              <a:t>  </a:t>
            </a:r>
            <a:r>
              <a:rPr kumimoji="0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</a:rPr>
              <a:t>Spatial:</a:t>
            </a:r>
            <a:br>
              <a:rPr kumimoji="0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</a:rPr>
            </a:b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</a:rPr>
              <a:t>        1km --&gt; 0.5km for a VIS band</a:t>
            </a:r>
            <a:b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</a:rPr>
            </a:b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</a:rPr>
              <a:t>        4km --&gt;   2 km  for IR bands</a:t>
            </a:r>
            <a:b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</a:rPr>
            </a:b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</a:rPr>
              <a:t>  </a:t>
            </a:r>
            <a:r>
              <a:rPr kumimoji="0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</a:rPr>
              <a:t> Temporal:</a:t>
            </a:r>
            <a:br>
              <a:rPr kumimoji="0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</a:rPr>
            </a:b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</a:rPr>
              <a:t>        1 </a:t>
            </a:r>
            <a:r>
              <a:rPr kumimoji="0" lang="en-US" altLang="ja-JP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</a:rPr>
              <a:t>hr</a:t>
            </a: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</a:rPr>
              <a:t>  --&gt; 10 min for “full disk”</a:t>
            </a:r>
            <a:b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</a:rPr>
            </a:b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</a:rPr>
              <a:t>                      2.5min for limited areas</a:t>
            </a:r>
            <a:endParaRPr kumimoji="0" lang="ja-JP" altLang="ja-JP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50" charset="-128"/>
            </a:endParaRPr>
          </a:p>
        </p:txBody>
      </p:sp>
      <p:sp>
        <p:nvSpPr>
          <p:cNvPr id="8" name="角丸四角形 7"/>
          <p:cNvSpPr>
            <a:spLocks noChangeArrowheads="1"/>
          </p:cNvSpPr>
          <p:nvPr/>
        </p:nvSpPr>
        <p:spPr bwMode="auto">
          <a:xfrm>
            <a:off x="107505" y="1015752"/>
            <a:ext cx="4391025" cy="1981200"/>
          </a:xfrm>
          <a:prstGeom prst="roundRect">
            <a:avLst>
              <a:gd name="adj" fmla="val 16667"/>
            </a:avLst>
          </a:prstGeom>
          <a:solidFill>
            <a:srgbClr val="F79646">
              <a:lumMod val="40000"/>
              <a:lumOff val="60000"/>
            </a:srgbClr>
          </a:solidFill>
          <a:ln w="76200" algn="ctr">
            <a:solidFill>
              <a:sysClr val="windowText" lastClr="000000"/>
            </a:solidFill>
            <a:round/>
            <a:headEnd/>
            <a:tailEnd/>
          </a:ln>
        </p:spPr>
        <p:txBody>
          <a:bodyPr tIns="0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Increased </a:t>
            </a:r>
            <a:r>
              <a:rPr kumimoji="0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Observation Spectral Bands</a:t>
            </a: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	</a:t>
            </a:r>
            <a:r>
              <a:rPr kumimoji="0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VIS</a:t>
            </a: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:  1  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Wingdings"/>
              </a:rPr>
              <a:t>--&gt; 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3</a:t>
            </a:r>
            <a:endParaRPr kumimoji="0" lang="en-US" altLang="ja-JP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  	</a:t>
            </a:r>
            <a:r>
              <a:rPr kumimoji="0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NIR/IR </a:t>
            </a: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:  4  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Wingdings"/>
              </a:rPr>
              <a:t>--&gt; 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13</a:t>
            </a:r>
            <a:endParaRPr kumimoji="0" lang="en-US" altLang="ja-JP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9" name="グループ化 17"/>
          <p:cNvGrpSpPr/>
          <p:nvPr/>
        </p:nvGrpSpPr>
        <p:grpSpPr>
          <a:xfrm>
            <a:off x="323529" y="5445224"/>
            <a:ext cx="8424648" cy="864096"/>
            <a:chOff x="539354" y="5162400"/>
            <a:chExt cx="8424648" cy="577650"/>
          </a:xfrm>
          <a:solidFill>
            <a:srgbClr val="99FF99"/>
          </a:solidFill>
        </p:grpSpPr>
        <p:sp>
          <p:nvSpPr>
            <p:cNvPr id="10" name="角丸四角形 9"/>
            <p:cNvSpPr>
              <a:spLocks noChangeArrowheads="1"/>
            </p:cNvSpPr>
            <p:nvPr/>
          </p:nvSpPr>
          <p:spPr bwMode="auto">
            <a:xfrm>
              <a:off x="3419872" y="5162400"/>
              <a:ext cx="2592000" cy="576000"/>
            </a:xfrm>
            <a:prstGeom prst="roundRect">
              <a:avLst>
                <a:gd name="adj" fmla="val 16667"/>
              </a:avLst>
            </a:prstGeom>
            <a:grpFill/>
            <a:ln w="76200" algn="ctr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lIns="36000" tIns="0" rIns="36000" bIns="0" anchor="ctr"/>
            <a:lstStyle/>
            <a:p>
              <a:pPr marL="0" marR="0" lvl="0" indent="0" algn="ctr" defTabSz="914400" eaLnBrk="0" fontAlgn="auto" latinLnBrk="0" hangingPunct="0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ＭＳ Ｐゴシック"/>
                  <a:ea typeface="ＭＳ Ｐゴシック"/>
                </a:rPr>
                <a:t>Severe </a:t>
              </a:r>
              <a:r>
                <a:rPr kumimoji="0" lang="en-US" altLang="ja-JP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ＭＳ Ｐゴシック"/>
                  <a:ea typeface="ＭＳ Ｐゴシック"/>
                </a:rPr>
                <a:t>Weather Monitoring</a:t>
              </a:r>
              <a:endParaRPr kumimoji="0" lang="ja-JP" altLang="ja-JP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" name="角丸四角形 10"/>
            <p:cNvSpPr>
              <a:spLocks noChangeArrowheads="1"/>
            </p:cNvSpPr>
            <p:nvPr/>
          </p:nvSpPr>
          <p:spPr bwMode="auto">
            <a:xfrm>
              <a:off x="539354" y="5164050"/>
              <a:ext cx="2592000" cy="576000"/>
            </a:xfrm>
            <a:prstGeom prst="roundRect">
              <a:avLst>
                <a:gd name="adj" fmla="val 16667"/>
              </a:avLst>
            </a:prstGeom>
            <a:grpFill/>
            <a:ln w="76200" algn="ctr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lIns="36000" tIns="0" rIns="36000" bIns="0" anchor="ctr"/>
            <a:lstStyle/>
            <a:p>
              <a:pPr marL="0" marR="0" lvl="0" indent="0" algn="ctr" defTabSz="914400" eaLnBrk="0" fontAlgn="auto" latinLnBrk="0" hangingPunct="0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ＭＳ Ｐゴシック"/>
                  <a:ea typeface="ＭＳ Ｐゴシック"/>
                </a:rPr>
                <a:t>Numerical </a:t>
              </a:r>
              <a:r>
                <a:rPr kumimoji="0" lang="en-US" altLang="ja-JP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ＭＳ Ｐゴシック"/>
                  <a:ea typeface="ＭＳ Ｐゴシック"/>
                </a:rPr>
                <a:t> Weather Prediction</a:t>
              </a:r>
              <a:endParaRPr kumimoji="0" lang="ja-JP" altLang="ja-JP" sz="1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ＭＳ Ｐゴシック"/>
                <a:ea typeface="ＭＳ Ｐゴシック"/>
              </a:endParaRPr>
            </a:p>
          </p:txBody>
        </p:sp>
        <p:sp>
          <p:nvSpPr>
            <p:cNvPr id="12" name="角丸四角形 11"/>
            <p:cNvSpPr>
              <a:spLocks noChangeArrowheads="1"/>
            </p:cNvSpPr>
            <p:nvPr/>
          </p:nvSpPr>
          <p:spPr bwMode="auto">
            <a:xfrm>
              <a:off x="6299994" y="5163220"/>
              <a:ext cx="2664008" cy="576000"/>
            </a:xfrm>
            <a:prstGeom prst="roundRect">
              <a:avLst>
                <a:gd name="adj" fmla="val 16667"/>
              </a:avLst>
            </a:prstGeom>
            <a:grpFill/>
            <a:ln w="76200" algn="ctr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lIns="36000" tIns="0" rIns="36000" bIns="0" anchor="ctr"/>
            <a:lstStyle/>
            <a:p>
              <a:pPr marL="0" marR="0" lvl="0" indent="0" algn="ctr" defTabSz="914400" eaLnBrk="0" fontAlgn="auto" latinLnBrk="0" hangingPunct="0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ＭＳ Ｐゴシック"/>
                  <a:ea typeface="ＭＳ Ｐゴシック"/>
                </a:rPr>
                <a:t>Environmental Monitoring</a:t>
              </a:r>
              <a:endParaRPr kumimoji="0" lang="ja-JP" altLang="ja-JP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ＭＳ Ｐゴシック"/>
                <a:ea typeface="ＭＳ Ｐゴシック"/>
              </a:endParaRPr>
            </a:p>
          </p:txBody>
        </p:sp>
      </p:grpSp>
      <p:sp>
        <p:nvSpPr>
          <p:cNvPr id="13" name="下矢印 12"/>
          <p:cNvSpPr/>
          <p:nvPr/>
        </p:nvSpPr>
        <p:spPr>
          <a:xfrm>
            <a:off x="3597797" y="2852936"/>
            <a:ext cx="1944687" cy="504825"/>
          </a:xfrm>
          <a:prstGeom prst="downArrow">
            <a:avLst/>
          </a:prstGeom>
          <a:solidFill>
            <a:srgbClr val="00B0F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4" name="下矢印 13"/>
          <p:cNvSpPr/>
          <p:nvPr/>
        </p:nvSpPr>
        <p:spPr>
          <a:xfrm>
            <a:off x="3563889" y="5013176"/>
            <a:ext cx="1943100" cy="503237"/>
          </a:xfrm>
          <a:prstGeom prst="downArrow">
            <a:avLst/>
          </a:prstGeom>
          <a:solidFill>
            <a:srgbClr val="00B0F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16" name="フッター プレースホルダー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 dirty="0"/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323FE-F4CD-4D1C-A5A7-662AD80E9BB8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5324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808" y="250816"/>
            <a:ext cx="9129192" cy="729912"/>
          </a:xfrm>
        </p:spPr>
        <p:txBody>
          <a:bodyPr/>
          <a:lstStyle/>
          <a:p>
            <a:r>
              <a:rPr lang="en-US" altLang="ja-JP" dirty="0">
                <a:latin typeface="+mn-ea"/>
                <a:ea typeface="+mn-ea"/>
              </a:rPr>
              <a:t>Cloud  Products from Himawari-8/9 </a:t>
            </a:r>
            <a:r>
              <a:rPr lang="en-US" altLang="ja-JP" dirty="0" smtClean="0">
                <a:latin typeface="+mn-ea"/>
                <a:ea typeface="+mn-ea"/>
              </a:rPr>
              <a:t>AHI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134243" y="980728"/>
            <a:ext cx="8875515" cy="237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ja-JP" sz="2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Extracted Parameters: Cloud Mask, Type, Phase, and Top Height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ja-JP" sz="2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Algorithm is based on NWC-SAF</a:t>
            </a:r>
            <a:r>
              <a:rPr kumimoji="0" lang="en-US" altLang="ja-JP" sz="2400" b="1" i="0" u="none" strike="noStrike" kern="1200" cap="none" spc="0" normalizeH="0" baseline="30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*1</a:t>
            </a:r>
            <a:r>
              <a:rPr kumimoji="0" lang="en-US" altLang="ja-JP" sz="2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and NOAA/NESDIS</a:t>
            </a:r>
            <a:r>
              <a:rPr kumimoji="0" lang="en-US" altLang="ja-JP" sz="2400" b="1" i="0" u="none" strike="noStrike" kern="1200" cap="none" spc="0" normalizeH="0" baseline="30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*2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622088" y="1844824"/>
            <a:ext cx="54394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(*1) </a:t>
            </a:r>
            <a:r>
              <a:rPr kumimoji="0" lang="en-US" altLang="ja-JP" sz="14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Meteo</a:t>
            </a:r>
            <a:r>
              <a:rPr kumimoji="0"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-France </a:t>
            </a:r>
            <a:r>
              <a:rPr kumimoji="0"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2012</a:t>
            </a:r>
            <a:r>
              <a:rPr kumimoji="0"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: Algorithm </a:t>
            </a:r>
            <a:r>
              <a:rPr kumimoji="0"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Theoretical Basis Document </a:t>
            </a:r>
            <a:r>
              <a:rPr kumimoji="0"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for </a:t>
            </a:r>
            <a:r>
              <a:rPr kumimoji="0"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“Cloud Products” (CMa-PGE01v3.2, CT-PGE02 v2.2 &amp; CTTH-PGE03 </a:t>
            </a:r>
            <a:r>
              <a:rPr kumimoji="0"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v2.2) </a:t>
            </a:r>
            <a:r>
              <a:rPr kumimoji="0" lang="en-US" altLang="ja-JP" sz="1400" u="sng" dirty="0" smtClean="0">
                <a:solidFill>
                  <a:prstClr val="black"/>
                </a:solidFill>
                <a:latin typeface="Calibri"/>
                <a:ea typeface="ＭＳ Ｐゴシック"/>
                <a:hlinkClick r:id="rId3"/>
              </a:rPr>
              <a:t>http</a:t>
            </a:r>
            <a:r>
              <a:rPr kumimoji="0" lang="en-US" altLang="ja-JP" sz="1400" u="sng" dirty="0">
                <a:solidFill>
                  <a:prstClr val="black"/>
                </a:solidFill>
                <a:latin typeface="Calibri"/>
                <a:ea typeface="ＭＳ Ｐゴシック"/>
                <a:hlinkClick r:id="rId3"/>
              </a:rPr>
              <a:t>://</a:t>
            </a:r>
            <a:r>
              <a:rPr kumimoji="0" lang="en-US" altLang="ja-JP" sz="1400" u="sng" dirty="0" smtClean="0">
                <a:solidFill>
                  <a:prstClr val="black"/>
                </a:solidFill>
                <a:latin typeface="Calibri"/>
                <a:ea typeface="ＭＳ Ｐゴシック"/>
                <a:hlinkClick r:id="rId3"/>
              </a:rPr>
              <a:t>www.nwcsaf.org/HD/MainNS.jsp</a:t>
            </a:r>
            <a:endParaRPr kumimoji="0" lang="en-US" altLang="ja-JP" sz="1400" u="sng" dirty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(*2) Andrew </a:t>
            </a:r>
            <a:r>
              <a:rPr kumimoji="0" lang="en-US" altLang="ja-JP" sz="1400" dirty="0" err="1">
                <a:solidFill>
                  <a:prstClr val="black"/>
                </a:solidFill>
                <a:latin typeface="Calibri"/>
                <a:ea typeface="ＭＳ Ｐゴシック"/>
              </a:rPr>
              <a:t>Heidinger</a:t>
            </a:r>
            <a:r>
              <a:rPr kumimoji="0"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, 2011: ABI Cloud Mask, NOAA NESDIS CENTER for SATELLITE APPLICATIONS and RESEARCH ATBD</a:t>
            </a:r>
            <a:endParaRPr kumimoji="0" lang="ja-JP" altLang="ja-JP" sz="1400" dirty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http://</a:t>
            </a:r>
            <a:r>
              <a:rPr kumimoji="0"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www.goes-r.gov/products/baseline.html</a:t>
            </a:r>
            <a:endParaRPr kumimoji="0" lang="ja-JP" altLang="ja-JP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4" t="16495" r="9836" b="9955"/>
          <a:stretch/>
        </p:blipFill>
        <p:spPr>
          <a:xfrm>
            <a:off x="14104" y="3717032"/>
            <a:ext cx="2215540" cy="226155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429" y="3717032"/>
            <a:ext cx="2235571" cy="222378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3717032"/>
            <a:ext cx="2207050" cy="214204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379" y="3717032"/>
            <a:ext cx="2191915" cy="2100170"/>
          </a:xfrm>
          <a:prstGeom prst="rect">
            <a:avLst/>
          </a:prstGeom>
        </p:spPr>
      </p:pic>
      <p:grpSp>
        <p:nvGrpSpPr>
          <p:cNvPr id="12" name="グループ化 11"/>
          <p:cNvGrpSpPr/>
          <p:nvPr/>
        </p:nvGrpSpPr>
        <p:grpSpPr>
          <a:xfrm>
            <a:off x="1780306" y="5301208"/>
            <a:ext cx="664690" cy="864096"/>
            <a:chOff x="3851919" y="5444592"/>
            <a:chExt cx="720081" cy="864096"/>
          </a:xfrm>
        </p:grpSpPr>
        <p:sp>
          <p:nvSpPr>
            <p:cNvPr id="13" name="正方形/長方形 12"/>
            <p:cNvSpPr/>
            <p:nvPr/>
          </p:nvSpPr>
          <p:spPr>
            <a:xfrm>
              <a:off x="3851920" y="5444592"/>
              <a:ext cx="720080" cy="28803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Cloud</a:t>
              </a:r>
              <a:endParaRPr kumimoji="0" lang="ja-JP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3851920" y="5732624"/>
              <a:ext cx="720080" cy="288032"/>
            </a:xfrm>
            <a:prstGeom prst="rect">
              <a:avLst/>
            </a:prstGeom>
            <a:solidFill>
              <a:srgbClr val="0000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Clear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Ocean</a:t>
              </a:r>
              <a:endParaRPr kumimoji="0" lang="ja-JP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3851919" y="6020656"/>
              <a:ext cx="720081" cy="288032"/>
            </a:xfrm>
            <a:prstGeom prst="rect">
              <a:avLst/>
            </a:prstGeom>
            <a:solidFill>
              <a:srgbClr val="00502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Clear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Land</a:t>
              </a:r>
              <a:endParaRPr kumimoji="0" lang="ja-JP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3555619" y="5301208"/>
            <a:ext cx="1135135" cy="1013363"/>
            <a:chOff x="3851920" y="5353389"/>
            <a:chExt cx="1229729" cy="1449787"/>
          </a:xfrm>
        </p:grpSpPr>
        <p:sp>
          <p:nvSpPr>
            <p:cNvPr id="17" name="正方形/長方形 16"/>
            <p:cNvSpPr/>
            <p:nvPr/>
          </p:nvSpPr>
          <p:spPr>
            <a:xfrm>
              <a:off x="3851920" y="5353389"/>
              <a:ext cx="1175971" cy="1449787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3928" y="5396256"/>
              <a:ext cx="432048" cy="1364051"/>
            </a:xfrm>
            <a:prstGeom prst="rect">
              <a:avLst/>
            </a:prstGeom>
          </p:spPr>
        </p:pic>
        <p:sp>
          <p:nvSpPr>
            <p:cNvPr id="19" name="テキスト ボックス 18"/>
            <p:cNvSpPr txBox="1"/>
            <p:nvPr/>
          </p:nvSpPr>
          <p:spPr>
            <a:xfrm>
              <a:off x="3995936" y="6381328"/>
              <a:ext cx="602943" cy="330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Opaque</a:t>
              </a:r>
              <a:endParaRPr kumimoji="0" lang="ja-JP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3995936" y="5939988"/>
              <a:ext cx="1085713" cy="330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Semi-transparent</a:t>
              </a:r>
              <a:endParaRPr kumimoji="0" lang="ja-JP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4010368" y="5478055"/>
              <a:ext cx="703665" cy="330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Fractional</a:t>
              </a:r>
              <a:endParaRPr kumimoji="0" lang="ja-JP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</p:grpSp>
      <p:grpSp>
        <p:nvGrpSpPr>
          <p:cNvPr id="22" name="グループ化 21"/>
          <p:cNvGrpSpPr/>
          <p:nvPr/>
        </p:nvGrpSpPr>
        <p:grpSpPr>
          <a:xfrm>
            <a:off x="6166630" y="5157192"/>
            <a:ext cx="618373" cy="1211174"/>
            <a:chOff x="3984013" y="5353389"/>
            <a:chExt cx="1086454" cy="1449787"/>
          </a:xfrm>
        </p:grpSpPr>
        <p:sp>
          <p:nvSpPr>
            <p:cNvPr id="23" name="正方形/長方形 22"/>
            <p:cNvSpPr/>
            <p:nvPr/>
          </p:nvSpPr>
          <p:spPr>
            <a:xfrm>
              <a:off x="3984013" y="5353389"/>
              <a:ext cx="1086454" cy="1449787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3389" y="5402104"/>
              <a:ext cx="399030" cy="1372498"/>
            </a:xfrm>
            <a:prstGeom prst="rect">
              <a:avLst/>
            </a:prstGeom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4167206" y="6372036"/>
              <a:ext cx="561028" cy="2763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Ice</a:t>
              </a:r>
              <a:endParaRPr kumimoji="0" lang="ja-JP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4175040" y="5974004"/>
              <a:ext cx="825769" cy="2763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Liquid</a:t>
              </a:r>
              <a:endParaRPr kumimoji="0" lang="ja-JP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4129419" y="5461593"/>
              <a:ext cx="918453" cy="442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Mixed Phase</a:t>
              </a:r>
            </a:p>
          </p:txBody>
        </p:sp>
      </p:grpSp>
      <p:grpSp>
        <p:nvGrpSpPr>
          <p:cNvPr id="28" name="グループ化 27"/>
          <p:cNvGrpSpPr/>
          <p:nvPr/>
        </p:nvGrpSpPr>
        <p:grpSpPr>
          <a:xfrm>
            <a:off x="8478861" y="5085184"/>
            <a:ext cx="643973" cy="1329580"/>
            <a:chOff x="3433402" y="5384248"/>
            <a:chExt cx="851461" cy="1492838"/>
          </a:xfrm>
        </p:grpSpPr>
        <p:sp>
          <p:nvSpPr>
            <p:cNvPr id="29" name="正方形/長方形 28"/>
            <p:cNvSpPr/>
            <p:nvPr/>
          </p:nvSpPr>
          <p:spPr>
            <a:xfrm>
              <a:off x="3504277" y="5384248"/>
              <a:ext cx="740929" cy="1473751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3433402" y="5384249"/>
              <a:ext cx="460353" cy="25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[m]</a:t>
              </a:r>
              <a:endParaRPr kumimoji="0" lang="ja-JP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3294" y="5661481"/>
              <a:ext cx="399030" cy="1172472"/>
            </a:xfrm>
            <a:prstGeom prst="rect">
              <a:avLst/>
            </a:prstGeom>
          </p:spPr>
        </p:pic>
        <p:sp>
          <p:nvSpPr>
            <p:cNvPr id="32" name="テキスト ボックス 31"/>
            <p:cNvSpPr txBox="1"/>
            <p:nvPr/>
          </p:nvSpPr>
          <p:spPr>
            <a:xfrm>
              <a:off x="3621038" y="5589240"/>
              <a:ext cx="663825" cy="25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18,000</a:t>
              </a:r>
              <a:endParaRPr kumimoji="0" lang="ja-JP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3626308" y="6104329"/>
              <a:ext cx="587522" cy="25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9,000</a:t>
              </a:r>
              <a:endParaRPr kumimoji="0" lang="ja-JP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3626308" y="6617910"/>
              <a:ext cx="320467" cy="25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0</a:t>
              </a:r>
              <a:endParaRPr kumimoji="0" lang="ja-JP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</p:grpSp>
      <p:sp>
        <p:nvSpPr>
          <p:cNvPr id="35" name="テキスト ボックス 34"/>
          <p:cNvSpPr txBox="1"/>
          <p:nvPr/>
        </p:nvSpPr>
        <p:spPr>
          <a:xfrm>
            <a:off x="384458" y="3284984"/>
            <a:ext cx="1595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Cloud Mask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613418" y="3284984"/>
            <a:ext cx="1595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Type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820902" y="3284984"/>
            <a:ext cx="1595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Phase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893379" y="3284984"/>
            <a:ext cx="2168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Cloud Top Height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9" name="日付プレースホルダー 3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40" name="フッター プレースホルダー 3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 dirty="0"/>
          </a:p>
        </p:txBody>
      </p:sp>
      <p:sp>
        <p:nvSpPr>
          <p:cNvPr id="41" name="スライド番号プレースホルダー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323FE-F4CD-4D1C-A5A7-662AD80E9BB8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5324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808" y="250816"/>
            <a:ext cx="9129192" cy="729912"/>
          </a:xfrm>
        </p:spPr>
        <p:txBody>
          <a:bodyPr/>
          <a:lstStyle/>
          <a:p>
            <a:r>
              <a:rPr lang="en-US" altLang="ja-JP" sz="3600" dirty="0">
                <a:latin typeface="+mn-ea"/>
                <a:ea typeface="+mn-ea"/>
              </a:rPr>
              <a:t>Objective Cloud Analysis Information (OCAI</a:t>
            </a:r>
            <a:r>
              <a:rPr lang="en-US" altLang="ja-JP" sz="3600" dirty="0" smtClean="0">
                <a:latin typeface="+mn-ea"/>
                <a:ea typeface="+mn-ea"/>
              </a:rPr>
              <a:t>)</a:t>
            </a:r>
            <a:endParaRPr kumimoji="1" lang="ja-JP" altLang="en-US" sz="3600" dirty="0">
              <a:latin typeface="+mn-ea"/>
              <a:ea typeface="+mn-ea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81634" y="980728"/>
            <a:ext cx="89807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lvl="0" indent="-35718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kumimoji="0" lang="en-US" altLang="ja-JP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Basic cloud product with latitude-longitude grid in 0.05 degree.</a:t>
            </a:r>
          </a:p>
          <a:p>
            <a:pPr marL="814388" lvl="1" indent="-35718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altLang="ja-JP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cloud mask, cloud type and cloud top height</a:t>
            </a:r>
          </a:p>
          <a:p>
            <a:pPr marL="357188" lvl="0" indent="-35718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kumimoji="0" lang="en-US" altLang="ja-JP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kumimoji="0" lang="en-US" altLang="ja-JP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kumimoji="0" lang="en-US" altLang="ja-JP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produced </a:t>
            </a:r>
            <a:r>
              <a:rPr kumimoji="0" lang="en-US" altLang="ja-JP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hourly</a:t>
            </a:r>
          </a:p>
          <a:p>
            <a:pPr marL="357188" indent="-35718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kumimoji="0" lang="en-US" altLang="ja-JP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Started </a:t>
            </a:r>
            <a:r>
              <a:rPr kumimoji="0" lang="en-US" altLang="ja-JP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to provide to </a:t>
            </a:r>
            <a:r>
              <a:rPr kumimoji="0" lang="en-US" altLang="ja-JP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NMHSs</a:t>
            </a:r>
            <a:r>
              <a:rPr lang="en-US" altLang="ja-JP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e.g. Indonesia and Myanmar, in response to requests</a:t>
            </a:r>
            <a:r>
              <a:rPr lang="en-US" altLang="ja-JP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altLang="ja-JP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コンテンツ プレースホルダー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308" y="2438118"/>
            <a:ext cx="3896704" cy="3596958"/>
          </a:xfrm>
          <a:prstGeom prst="rect">
            <a:avLst/>
          </a:prstGeom>
        </p:spPr>
      </p:pic>
      <p:pic>
        <p:nvPicPr>
          <p:cNvPr id="13" name="図 12" descr="D:\my_D\ctth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301" y="6093296"/>
            <a:ext cx="2673932" cy="22415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テキスト ボックス 14"/>
          <p:cNvSpPr txBox="1"/>
          <p:nvPr/>
        </p:nvSpPr>
        <p:spPr>
          <a:xfrm>
            <a:off x="5671597" y="2123564"/>
            <a:ext cx="2348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Cloud Top Height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6" name="日付プレースホルダー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17" name="フッター プレースホルダー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 dirty="0"/>
          </a:p>
        </p:txBody>
      </p:sp>
      <p:sp>
        <p:nvSpPr>
          <p:cNvPr id="18" name="スライド番号プレースホルダー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323FE-F4CD-4D1C-A5A7-662AD80E9BB8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  <p:pic>
        <p:nvPicPr>
          <p:cNvPr id="11" name="コンテンツ プレースホルダー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88" y="2403926"/>
            <a:ext cx="3911681" cy="3610783"/>
          </a:xfrm>
          <a:prstGeom prst="rect">
            <a:avLst/>
          </a:prstGeom>
        </p:spPr>
      </p:pic>
      <p:grpSp>
        <p:nvGrpSpPr>
          <p:cNvPr id="14" name="グループ化 13"/>
          <p:cNvGrpSpPr>
            <a:grpSpLocks noChangeAspect="1"/>
          </p:cNvGrpSpPr>
          <p:nvPr/>
        </p:nvGrpSpPr>
        <p:grpSpPr>
          <a:xfrm>
            <a:off x="1147886" y="6081256"/>
            <a:ext cx="1928326" cy="228064"/>
            <a:chOff x="914427" y="5143728"/>
            <a:chExt cx="1702173" cy="218093"/>
          </a:xfrm>
        </p:grpSpPr>
        <p:sp>
          <p:nvSpPr>
            <p:cNvPr id="20" name="正方形/長方形 19"/>
            <p:cNvSpPr/>
            <p:nvPr/>
          </p:nvSpPr>
          <p:spPr>
            <a:xfrm>
              <a:off x="914427" y="5143728"/>
              <a:ext cx="561229" cy="2177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800" b="1" dirty="0" smtClean="0"/>
                <a:t>Clear</a:t>
              </a:r>
              <a:endParaRPr kumimoji="1" lang="ja-JP" altLang="en-US" sz="800" b="1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2055371" y="5144075"/>
              <a:ext cx="561229" cy="21774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800" b="1" dirty="0" smtClean="0"/>
                <a:t>Cloud</a:t>
              </a:r>
              <a:endParaRPr kumimoji="1" lang="ja-JP" altLang="en-US" sz="800" b="1" dirty="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1463849" y="5143728"/>
              <a:ext cx="591522" cy="217746"/>
            </a:xfrm>
            <a:prstGeom prst="rect">
              <a:avLst/>
            </a:prstGeom>
            <a:solidFill>
              <a:srgbClr val="E671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sz="800" b="1" dirty="0" smtClean="0"/>
                <a:t>Mixed</a:t>
              </a:r>
              <a:endParaRPr kumimoji="1" lang="ja-JP" altLang="en-US" sz="800" b="1" dirty="0"/>
            </a:p>
          </p:txBody>
        </p:sp>
      </p:grpSp>
      <p:sp>
        <p:nvSpPr>
          <p:cNvPr id="23" name="テキスト ボックス 22"/>
          <p:cNvSpPr txBox="1"/>
          <p:nvPr/>
        </p:nvSpPr>
        <p:spPr>
          <a:xfrm>
            <a:off x="1348020" y="2075785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Cloud Mask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5324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1">
      <a:majorFont>
        <a:latin typeface="Franklin Gothic Heavy"/>
        <a:ea typeface="ＭＳ Ｐゴシック"/>
        <a:cs typeface=""/>
      </a:majorFont>
      <a:minorFont>
        <a:latin typeface="Century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lIns="72000" rIns="72000" rtlCol="0">
        <a:spAutoFit/>
      </a:bodyPr>
      <a:lstStyle>
        <a:defPPr>
          <a:spcBef>
            <a:spcPts val="600"/>
          </a:spcBef>
          <a:defRPr kumimoji="1" dirty="0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デザインの設定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1">
      <a:majorFont>
        <a:latin typeface="Franklin Gothic Heavy"/>
        <a:ea typeface="ＭＳ Ｐゴシック"/>
        <a:cs typeface=""/>
      </a:majorFont>
      <a:minorFont>
        <a:latin typeface="Century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lIns="72000" rIns="72000" rtlCol="0">
        <a:spAutoFit/>
      </a:bodyPr>
      <a:lstStyle>
        <a:defPPr>
          <a:spcBef>
            <a:spcPts val="600"/>
          </a:spcBef>
          <a:defRPr kumimoji="1" dirty="0" smtClean="0">
            <a:latin typeface="+mn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821</Words>
  <Application>Microsoft Office PowerPoint</Application>
  <PresentationFormat>画面に合わせる (4:3)</PresentationFormat>
  <Paragraphs>190</Paragraphs>
  <Slides>14</Slides>
  <Notes>14</Notes>
  <HiddenSlides>0</HiddenSlides>
  <MMClips>0</MMClips>
  <ScaleCrop>false</ScaleCrop>
  <HeadingPairs>
    <vt:vector size="4" baseType="variant">
      <vt:variant>
        <vt:lpstr>テーマ</vt:lpstr>
      </vt:variant>
      <vt:variant>
        <vt:i4>2</vt:i4>
      </vt:variant>
      <vt:variant>
        <vt:lpstr>スライド タイトル</vt:lpstr>
      </vt:variant>
      <vt:variant>
        <vt:i4>14</vt:i4>
      </vt:variant>
    </vt:vector>
  </HeadingPairs>
  <TitlesOfParts>
    <vt:vector size="16" baseType="lpstr">
      <vt:lpstr>デザインの設定</vt:lpstr>
      <vt:lpstr>1_デザインの設定</vt:lpstr>
      <vt:lpstr>PowerPoint プレゼンテーション</vt:lpstr>
      <vt:lpstr>Data distribution/dissemination methods</vt:lpstr>
      <vt:lpstr>Data distribution/dissemination methods</vt:lpstr>
      <vt:lpstr>Imagery service through MSC website</vt:lpstr>
      <vt:lpstr>Real-time JPEG Imagery Service through  JMA/MSC Website for Asia-Oceania Region </vt:lpstr>
      <vt:lpstr>PowerPoint プレゼンテーション</vt:lpstr>
      <vt:lpstr>Level-2 DAY-1 Products from Himawari-8/9 AHI</vt:lpstr>
      <vt:lpstr>Cloud  Products from Himawari-8/9 AHI</vt:lpstr>
      <vt:lpstr>Objective Cloud Analysis Information (OCAI)</vt:lpstr>
      <vt:lpstr>Improvement in Atmospheric Motion Vectors (AMVs) Retrieval</vt:lpstr>
      <vt:lpstr>Atmospheric Motion Vectors (AMVs)</vt:lpstr>
      <vt:lpstr>Clear Sky Radiances (CSRs)</vt:lpstr>
      <vt:lpstr>Overview of Himawari-8</vt:lpstr>
      <vt:lpstr>PowerPoint プレゼンテーション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2015-07-24T05:29:42Z</dcterms:created>
  <dcterms:modified xsi:type="dcterms:W3CDTF">2015-07-24T06:38:04Z</dcterms:modified>
</cp:coreProperties>
</file>