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4" r:id="rId1"/>
    <p:sldMasterId id="2147483845" r:id="rId2"/>
  </p:sldMasterIdLst>
  <p:notesMasterIdLst>
    <p:notesMasterId r:id="rId4"/>
  </p:notesMasterIdLst>
  <p:sldIdLst>
    <p:sldId id="374" r:id="rId3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E9444"/>
    <a:srgbClr val="0000CC"/>
    <a:srgbClr val="FF5050"/>
    <a:srgbClr val="8A3CC4"/>
    <a:srgbClr val="6459F9"/>
    <a:srgbClr val="FFFF6D"/>
    <a:srgbClr val="00CC00"/>
    <a:srgbClr val="FF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58" autoAdjust="0"/>
    <p:restoredTop sz="59793" autoAdjust="0"/>
  </p:normalViewPr>
  <p:slideViewPr>
    <p:cSldViewPr>
      <p:cViewPr varScale="1">
        <p:scale>
          <a:sx n="52" d="100"/>
          <a:sy n="52" d="100"/>
        </p:scale>
        <p:origin x="-17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26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B8B7F6D-0955-460E-A467-0476C8D7CD7B}" type="datetimeFigureOut">
              <a:rPr lang="ja-JP" altLang="en-US"/>
              <a:pPr>
                <a:defRPr/>
              </a:pPr>
              <a:t>2015/7/24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411081D-F450-44A8-A170-71F260CABD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10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1081D-F450-44A8-A170-71F260CABDAA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506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l"/>
              <a:r>
                <a:rPr kumimoji="1" lang="ja-JP" altLang="en-US" sz="18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　　　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2016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HIMAWARI-9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ja-JP" altLang="en-US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2014</a:t>
              </a:r>
              <a:r>
                <a:rPr lang="ja-JP" altLang="en-US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</a:t>
              </a:r>
              <a:r>
                <a:rPr lang="en-US" altLang="ja-JP" sz="2400" i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HIMAWARI-8</a:t>
              </a:r>
              <a:endParaRPr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</a:t>
            </a:r>
            <a:r>
              <a:rPr kumimoji="1" lang="en-US" altLang="ja-JP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Satellite Center (MSC) of JMA</a:t>
            </a:r>
            <a:endParaRPr kumimoji="1" lang="ja-JP" alt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936104" y="0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Meteorological Satellite Center (MSC) of JMA</a:t>
            </a:r>
            <a:endParaRPr lang="ja-JP" altLang="en-US" sz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itchFamily="18" charset="0"/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2015/07/28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987824" y="6356350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An introduction of Japanese new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　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geostationary meteorological satellite, Himawari-8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514042D-A478-451E-911C-7B008393EB7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Target Area Observation (Typhoon)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1521" y="5760770"/>
            <a:ext cx="478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21 UTC on 9th – 10 UTC on 10rh, May</a:t>
            </a:r>
            <a:r>
              <a:rPr kumimoji="0" lang="en-US" altLang="ja-JP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2015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Typhoon </a:t>
            </a:r>
            <a:r>
              <a:rPr kumimoji="0" lang="en-US" altLang="ja-JP" sz="1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Noul</a:t>
            </a:r>
            <a:r>
              <a:rPr kumimoji="0" lang="en-US" altLang="ja-JP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(2015)          Band 03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7209517" y="1764659"/>
            <a:ext cx="1152000" cy="1152000"/>
            <a:chOff x="683568" y="4653136"/>
            <a:chExt cx="1296000" cy="1296000"/>
          </a:xfrm>
          <a:solidFill>
            <a:srgbClr val="4F271C">
              <a:lumMod val="20000"/>
              <a:lumOff val="80000"/>
            </a:srgbClr>
          </a:solidFill>
        </p:grpSpPr>
        <p:sp>
          <p:nvSpPr>
            <p:cNvPr id="56" name="円/楕円 55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grpFill/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6665333" y="2093551"/>
            <a:ext cx="1152000" cy="1152000"/>
            <a:chOff x="683568" y="4653136"/>
            <a:chExt cx="1296000" cy="1296000"/>
          </a:xfrm>
          <a:solidFill>
            <a:srgbClr val="4F271C">
              <a:lumMod val="20000"/>
              <a:lumOff val="80000"/>
            </a:srgbClr>
          </a:solidFill>
        </p:grpSpPr>
        <p:sp>
          <p:nvSpPr>
            <p:cNvPr id="59" name="円/楕円 58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grpFill/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6001006" y="3100346"/>
            <a:ext cx="1152000" cy="1152000"/>
            <a:chOff x="683568" y="4653136"/>
            <a:chExt cx="1296000" cy="1296000"/>
          </a:xfrm>
          <a:solidFill>
            <a:srgbClr val="4F271C">
              <a:lumMod val="20000"/>
              <a:lumOff val="80000"/>
            </a:srgbClr>
          </a:solidFill>
        </p:grpSpPr>
        <p:sp>
          <p:nvSpPr>
            <p:cNvPr id="62" name="円/楕円 61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grpFill/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5828406" y="3998755"/>
            <a:ext cx="1152000" cy="1152000"/>
            <a:chOff x="683568" y="4653136"/>
            <a:chExt cx="1296000" cy="1296000"/>
          </a:xfrm>
          <a:solidFill>
            <a:srgbClr val="4F271C">
              <a:lumMod val="20000"/>
              <a:lumOff val="80000"/>
            </a:srgbClr>
          </a:solidFill>
        </p:grpSpPr>
        <p:sp>
          <p:nvSpPr>
            <p:cNvPr id="65" name="円/楕円 64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grpFill/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3891A7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681396" y="4807811"/>
            <a:ext cx="1152000" cy="1152000"/>
            <a:chOff x="683568" y="4653136"/>
            <a:chExt cx="1296000" cy="1296000"/>
          </a:xfrm>
        </p:grpSpPr>
        <p:sp>
          <p:nvSpPr>
            <p:cNvPr id="68" name="円/楕円 67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solidFill>
              <a:srgbClr val="3891A7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6153702" y="2389003"/>
            <a:ext cx="1152000" cy="1152000"/>
            <a:chOff x="683568" y="4653136"/>
            <a:chExt cx="1296000" cy="1296000"/>
          </a:xfrm>
        </p:grpSpPr>
        <p:sp>
          <p:nvSpPr>
            <p:cNvPr id="71" name="円/楕円 70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solidFill>
              <a:srgbClr val="4F271C">
                <a:lumMod val="20000"/>
                <a:lumOff val="80000"/>
              </a:srgbClr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73" name="角丸四角形吹き出し 72"/>
          <p:cNvSpPr/>
          <p:nvPr/>
        </p:nvSpPr>
        <p:spPr>
          <a:xfrm>
            <a:off x="7084191" y="5150755"/>
            <a:ext cx="1880297" cy="337831"/>
          </a:xfrm>
          <a:prstGeom prst="wedgeRoundRectCallout">
            <a:avLst>
              <a:gd name="adj1" fmla="val -97092"/>
              <a:gd name="adj2" fmla="val 7976"/>
              <a:gd name="adj3" fmla="val 16667"/>
            </a:avLst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kern="0" dirty="0">
                <a:solidFill>
                  <a:prstClr val="black"/>
                </a:solidFill>
                <a:latin typeface="Calibri"/>
                <a:ea typeface="ＭＳ Ｐゴシック"/>
              </a:rPr>
              <a:t>Typhoon 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position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 (current)</a:t>
            </a:r>
          </a:p>
        </p:txBody>
      </p:sp>
      <p:grpSp>
        <p:nvGrpSpPr>
          <p:cNvPr id="74" name="グループ化 73"/>
          <p:cNvGrpSpPr/>
          <p:nvPr/>
        </p:nvGrpSpPr>
        <p:grpSpPr>
          <a:xfrm>
            <a:off x="7812488" y="1412776"/>
            <a:ext cx="1152000" cy="1152000"/>
            <a:chOff x="683568" y="4653136"/>
            <a:chExt cx="1296000" cy="1296000"/>
          </a:xfrm>
        </p:grpSpPr>
        <p:sp>
          <p:nvSpPr>
            <p:cNvPr id="75" name="円/楕円 74"/>
            <p:cNvSpPr/>
            <p:nvPr/>
          </p:nvSpPr>
          <p:spPr>
            <a:xfrm>
              <a:off x="683568" y="4653136"/>
              <a:ext cx="1296000" cy="1296000"/>
            </a:xfrm>
            <a:prstGeom prst="ellipse">
              <a:avLst/>
            </a:prstGeom>
            <a:solidFill>
              <a:srgbClr val="4F271C">
                <a:lumMod val="20000"/>
                <a:lumOff val="80000"/>
              </a:srgbClr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6" name="円/楕円 75"/>
            <p:cNvSpPr/>
            <p:nvPr/>
          </p:nvSpPr>
          <p:spPr>
            <a:xfrm>
              <a:off x="1232200" y="5202912"/>
              <a:ext cx="216024" cy="21609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cxnSp>
        <p:nvCxnSpPr>
          <p:cNvPr id="77" name="直線矢印コネクタ 76"/>
          <p:cNvCxnSpPr/>
          <p:nvPr/>
        </p:nvCxnSpPr>
        <p:spPr>
          <a:xfrm flipV="1">
            <a:off x="6263688" y="2972153"/>
            <a:ext cx="469900" cy="242569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tailEnd type="arrow"/>
          </a:ln>
          <a:effectLst/>
        </p:spPr>
      </p:cxnSp>
      <p:cxnSp>
        <p:nvCxnSpPr>
          <p:cNvPr id="78" name="直線矢印コネクタ 77"/>
          <p:cNvCxnSpPr/>
          <p:nvPr/>
        </p:nvCxnSpPr>
        <p:spPr>
          <a:xfrm flipV="1">
            <a:off x="6746288" y="1994253"/>
            <a:ext cx="1663700" cy="99059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tailEnd type="arrow"/>
          </a:ln>
          <a:effectLst/>
        </p:spPr>
      </p:cxnSp>
      <p:sp>
        <p:nvSpPr>
          <p:cNvPr id="86" name="角丸四角形吹き出し 85"/>
          <p:cNvSpPr/>
          <p:nvPr/>
        </p:nvSpPr>
        <p:spPr>
          <a:xfrm>
            <a:off x="4787161" y="2143586"/>
            <a:ext cx="1854214" cy="800117"/>
          </a:xfrm>
          <a:prstGeom prst="wedgeRoundRectCallout">
            <a:avLst>
              <a:gd name="adj1" fmla="val 44378"/>
              <a:gd name="adj2" fmla="val 134043"/>
              <a:gd name="adj3" fmla="val 16667"/>
            </a:avLst>
          </a:prstGeom>
          <a:gradFill rotWithShape="1">
            <a:gsLst>
              <a:gs pos="0">
                <a:srgbClr val="FEB80A">
                  <a:tint val="50000"/>
                  <a:satMod val="300000"/>
                </a:srgbClr>
              </a:gs>
              <a:gs pos="35000">
                <a:srgbClr val="FEB80A">
                  <a:tint val="37000"/>
                  <a:satMod val="300000"/>
                </a:srgbClr>
              </a:gs>
              <a:gs pos="100000">
                <a:srgbClr val="FEB80A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FEB80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Estimated position</a:t>
            </a:r>
            <a:r>
              <a:rPr kumimoji="0" lang="en-US" altLang="ja-JP" sz="1200" b="1" i="0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by </a:t>
            </a:r>
            <a:r>
              <a:rPr kumimoji="0" lang="en-US" altLang="ja-JP" sz="1200" b="1" i="0" u="sng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interpolation</a:t>
            </a:r>
            <a:r>
              <a:rPr kumimoji="0" lang="en-US" altLang="ja-JP" sz="1200" b="1" i="0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between two forecast(current)</a:t>
            </a:r>
            <a:r>
              <a:rPr kumimoji="0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positions</a:t>
            </a:r>
            <a:endParaRPr kumimoji="0" lang="ja-JP" altLang="en-US" sz="1200" b="1" i="0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87" name="B03_201505092100_201505101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92" y="1042482"/>
            <a:ext cx="4546217" cy="4546217"/>
          </a:xfrm>
          <a:prstGeom prst="rect">
            <a:avLst/>
          </a:prstGeom>
        </p:spPr>
      </p:pic>
      <p:sp>
        <p:nvSpPr>
          <p:cNvPr id="88" name="角丸四角形吹き出し 87"/>
          <p:cNvSpPr/>
          <p:nvPr/>
        </p:nvSpPr>
        <p:spPr>
          <a:xfrm>
            <a:off x="7050967" y="3982558"/>
            <a:ext cx="1721917" cy="329339"/>
          </a:xfrm>
          <a:prstGeom prst="wedgeRoundRectCallout">
            <a:avLst>
              <a:gd name="adj1" fmla="val -68415"/>
              <a:gd name="adj2" fmla="val -355687"/>
              <a:gd name="adj3" fmla="val 16667"/>
            </a:avLst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kern="0" dirty="0">
                <a:solidFill>
                  <a:prstClr val="black"/>
                </a:solidFill>
                <a:latin typeface="Calibri"/>
                <a:ea typeface="ＭＳ Ｐゴシック"/>
              </a:rPr>
              <a:t>Typhoon center 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position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(Forecast  FT=FT</a:t>
            </a:r>
            <a:r>
              <a:rPr kumimoji="0" lang="en-US" altLang="ja-JP" sz="1100" kern="0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kumimoji="0" lang="ja-JP" altLang="en-US" sz="11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89" name="角丸四角形吹き出し 88"/>
          <p:cNvSpPr/>
          <p:nvPr/>
        </p:nvSpPr>
        <p:spPr>
          <a:xfrm>
            <a:off x="7153007" y="2771007"/>
            <a:ext cx="1667466" cy="329339"/>
          </a:xfrm>
          <a:prstGeom prst="wedgeRoundRectCallout">
            <a:avLst>
              <a:gd name="adj1" fmla="val 23191"/>
              <a:gd name="adj2" fmla="val -274983"/>
              <a:gd name="adj3" fmla="val 16667"/>
            </a:avLst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Typhoon center</a:t>
            </a:r>
            <a:r>
              <a:rPr kumimoji="0" lang="en-US" altLang="ja-JP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position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(Forecast  FT=FT</a:t>
            </a:r>
            <a:r>
              <a:rPr kumimoji="0" lang="en-US" altLang="ja-JP" sz="1100" kern="0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kumimoji="0" lang="en-US" altLang="ja-JP" sz="1100" kern="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kumimoji="0" lang="ja-JP" altLang="en-US" sz="11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2015/07/28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 introduction of Japanese new</a:t>
            </a:r>
            <a:r>
              <a:rPr lang="ja-JP" altLang="en-US" smtClean="0"/>
              <a:t>　</a:t>
            </a:r>
            <a:r>
              <a:rPr lang="en-US" altLang="ja-JP" smtClean="0"/>
              <a:t>geostationary meteorological satellite, Himawari-8</a:t>
            </a:r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323FE-F4CD-4D1C-A5A7-662AD80E9BB8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55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ユーザー定義 1">
      <a:majorFont>
        <a:latin typeface="Franklin Gothic Heav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72000" rIns="72000" rtlCol="0">
        <a:spAutoFit/>
      </a:bodyPr>
      <a:lstStyle>
        <a:defPPr>
          <a:spcBef>
            <a:spcPts val="600"/>
          </a:spcBef>
          <a:defRPr kumimoji="1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</Words>
  <Application>Microsoft Office PowerPoint</Application>
  <PresentationFormat>画面に合わせる (4:3)</PresentationFormat>
  <Paragraphs>13</Paragraphs>
  <Slides>1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デザインの設定</vt:lpstr>
      <vt:lpstr>1_デザインの設定</vt:lpstr>
      <vt:lpstr>Target Area Observation (Typhoon)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2015-07-24T05:29:42Z</dcterms:created>
  <dcterms:modified xsi:type="dcterms:W3CDTF">2015-07-24T06:37:42Z</dcterms:modified>
</cp:coreProperties>
</file>