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4" r:id="rId1"/>
    <p:sldMasterId id="2147483845" r:id="rId2"/>
  </p:sldMasterIdLst>
  <p:notesMasterIdLst>
    <p:notesMasterId r:id="rId13"/>
  </p:notesMasterIdLst>
  <p:sldIdLst>
    <p:sldId id="317" r:id="rId3"/>
    <p:sldId id="364" r:id="rId4"/>
    <p:sldId id="415" r:id="rId5"/>
    <p:sldId id="444" r:id="rId6"/>
    <p:sldId id="365" r:id="rId7"/>
    <p:sldId id="373" r:id="rId8"/>
    <p:sldId id="354" r:id="rId9"/>
    <p:sldId id="363" r:id="rId10"/>
    <p:sldId id="366" r:id="rId11"/>
    <p:sldId id="418" r:id="rId12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E9444"/>
    <a:srgbClr val="0000CC"/>
    <a:srgbClr val="FF5050"/>
    <a:srgbClr val="8A3CC4"/>
    <a:srgbClr val="6459F9"/>
    <a:srgbClr val="FFFF6D"/>
    <a:srgbClr val="00CC00"/>
    <a:srgbClr val="FF66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8" autoAdjust="0"/>
    <p:restoredTop sz="59793" autoAdjust="0"/>
  </p:normalViewPr>
  <p:slideViewPr>
    <p:cSldViewPr>
      <p:cViewPr varScale="1">
        <p:scale>
          <a:sx n="52" d="100"/>
          <a:sy n="52" d="100"/>
        </p:scale>
        <p:origin x="-17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226" y="-9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B8B7F6D-0955-460E-A467-0476C8D7CD7B}" type="datetimeFigureOut">
              <a:rPr lang="ja-JP" altLang="en-US"/>
              <a:pPr>
                <a:defRPr/>
              </a:pPr>
              <a:t>2015/7/24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411081D-F450-44A8-A170-71F260CABDA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101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2765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6FCFF0-868E-40B3-B981-CC98CFD38F96}" type="slidenum">
              <a:rPr lang="ja-JP" altLang="en-US" smtClean="0">
                <a:ea typeface="ＭＳ Ｐゴシック" pitchFamily="50" charset="-128"/>
              </a:rPr>
              <a:pPr/>
              <a:t>1</a:t>
            </a:fld>
            <a:endParaRPr lang="ja-JP" altLang="en-US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60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0754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156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156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0113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3072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F4B75-C770-47DD-B34F-2E8A61CE577E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260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036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644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762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997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2016</a:t>
              </a:r>
              <a:r>
                <a:rPr kumimoji="1" lang="ja-JP" altLang="en-US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HIMAWARI-9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2014</a:t>
              </a:r>
              <a:r>
                <a:rPr kumimoji="1" lang="ja-JP" altLang="en-US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HIMAWARI-8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ja-JP" altLang="en-US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2016</a:t>
              </a:r>
              <a:r>
                <a:rPr lang="ja-JP" altLang="en-US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HIMAWARI-9</a:t>
              </a:r>
              <a:endParaRPr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ja-JP" altLang="en-US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2014</a:t>
              </a:r>
              <a:r>
                <a:rPr lang="ja-JP" altLang="en-US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HIMAWARI-8</a:t>
              </a:r>
              <a:endParaRPr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 Satellite Center (MSC) of JMA</a:t>
            </a:r>
            <a:endParaRPr lang="ja-JP" altLang="en-US" sz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8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514042D-A478-451E-911C-7B008393EB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 Satellite Center (MSC) of JMA</a:t>
            </a:r>
            <a:endParaRPr lang="ja-JP" altLang="en-US" sz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514042D-A478-451E-911C-7B008393EB7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テキスト ボックス 2"/>
          <p:cNvSpPr txBox="1">
            <a:spLocks noChangeArrowheads="1"/>
          </p:cNvSpPr>
          <p:nvPr/>
        </p:nvSpPr>
        <p:spPr bwMode="auto">
          <a:xfrm>
            <a:off x="2230715" y="3840163"/>
            <a:ext cx="63017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Meteorological Satellite Center of JMA</a:t>
            </a:r>
          </a:p>
          <a:p>
            <a:pPr algn="r"/>
            <a:r>
              <a:rPr lang="en-US" altLang="ja-JP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Tasuku</a:t>
            </a:r>
            <a:r>
              <a:rPr lang="en-US" altLang="ja-JP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TABATA</a:t>
            </a:r>
            <a:endParaRPr lang="ja-JP" alt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6864" cy="1470025"/>
          </a:xfrm>
        </p:spPr>
        <p:txBody>
          <a:bodyPr/>
          <a:lstStyle/>
          <a:p>
            <a:pPr algn="l"/>
            <a:r>
              <a:rPr lang="en-US" altLang="ja-JP" sz="3200" dirty="0"/>
              <a:t>An introduction of Japanese </a:t>
            </a:r>
            <a:r>
              <a:rPr lang="en-US" altLang="ja-JP" sz="3200" dirty="0" smtClean="0"/>
              <a:t>new</a:t>
            </a:r>
            <a:r>
              <a:rPr lang="ja-JP" altLang="en-US" sz="3200" dirty="0" smtClean="0"/>
              <a:t>　</a:t>
            </a:r>
            <a:r>
              <a:rPr lang="en-US" altLang="ja-JP" sz="3200" dirty="0" smtClean="0"/>
              <a:t>geostationary </a:t>
            </a:r>
            <a:r>
              <a:rPr lang="en-US" altLang="ja-JP" sz="3200" dirty="0"/>
              <a:t>meteorological </a:t>
            </a:r>
            <a:r>
              <a:rPr lang="en-US" altLang="ja-JP" sz="3200" dirty="0" smtClean="0"/>
              <a:t>satellite</a:t>
            </a:r>
            <a:r>
              <a:rPr lang="en-US" altLang="ja-JP" sz="3200" dirty="0"/>
              <a:t>, Himawari-8</a:t>
            </a:r>
            <a:endParaRPr kumimoji="1" lang="ja-JP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j-ea"/>
              </a:rPr>
              <a:t>Advantage of many spectral bands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00" y="1412776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3740" y="908720"/>
            <a:ext cx="7560952" cy="6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800" dirty="0" smtClean="0">
                <a:latin typeface="Calibri" pitchFamily="34" charset="0"/>
              </a:rPr>
              <a:t>Combination of B11, B13 and B15</a:t>
            </a:r>
            <a:endParaRPr lang="en-US" altLang="ja-JP" sz="28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0" name="テキスト ボックス 93"/>
          <p:cNvSpPr txBox="1">
            <a:spLocks noChangeArrowheads="1"/>
          </p:cNvSpPr>
          <p:nvPr/>
        </p:nvSpPr>
        <p:spPr bwMode="auto">
          <a:xfrm>
            <a:off x="6767996" y="4728978"/>
            <a:ext cx="2304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/>
              <a:t>Mt. </a:t>
            </a:r>
            <a:r>
              <a:rPr lang="en-US" altLang="ja-JP" sz="1800" dirty="0" err="1" smtClean="0"/>
              <a:t>Raung</a:t>
            </a:r>
            <a:r>
              <a:rPr lang="en-US" altLang="ja-JP" sz="1800" dirty="0" smtClean="0"/>
              <a:t> volcano, in Indonesia</a:t>
            </a:r>
            <a:endParaRPr lang="ja-JP" altLang="en-US" sz="1800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475656" y="5858916"/>
            <a:ext cx="7776864" cy="6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400" dirty="0" smtClean="0">
                <a:latin typeface="Calibri" pitchFamily="34" charset="0"/>
              </a:rPr>
              <a:t>Shimizu-san will lecture particularly about RGB in next term.</a:t>
            </a:r>
            <a:endParaRPr lang="en-US" altLang="ja-JP" sz="24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テキスト ボックス 10"/>
          <p:cNvSpPr txBox="1">
            <a:spLocks noChangeArrowheads="1"/>
          </p:cNvSpPr>
          <p:nvPr/>
        </p:nvSpPr>
        <p:spPr bwMode="auto">
          <a:xfrm>
            <a:off x="-35992" y="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bg1"/>
                </a:solidFill>
                <a:ea typeface="HG丸ｺﾞｼｯｸM-PRO" pitchFamily="50" charset="-128"/>
                <a:cs typeface="Meiryo UI" pitchFamily="50" charset="-128"/>
              </a:rPr>
              <a:t>Himawari-8 began operation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bg1"/>
                </a:solidFill>
                <a:ea typeface="HG丸ｺﾞｼｯｸM-PRO" pitchFamily="50" charset="-128"/>
                <a:cs typeface="Meiryo UI" pitchFamily="50" charset="-128"/>
              </a:rPr>
              <a:t> at 02:00 UTC on 7</a:t>
            </a:r>
            <a:r>
              <a:rPr lang="en-US" altLang="ja-JP" baseline="30000" dirty="0" smtClean="0">
                <a:solidFill>
                  <a:schemeClr val="bg1"/>
                </a:solidFill>
                <a:ea typeface="HG丸ｺﾞｼｯｸM-PRO" pitchFamily="50" charset="-128"/>
                <a:cs typeface="Meiryo UI" pitchFamily="50" charset="-128"/>
              </a:rPr>
              <a:t>th</a:t>
            </a:r>
            <a:r>
              <a:rPr lang="en-US" altLang="ja-JP" dirty="0" smtClean="0">
                <a:solidFill>
                  <a:schemeClr val="bg1"/>
                </a:solidFill>
                <a:ea typeface="HG丸ｺﾞｼｯｸM-PRO" pitchFamily="50" charset="-128"/>
                <a:cs typeface="Meiryo UI" pitchFamily="50" charset="-128"/>
              </a:rPr>
              <a:t> July 2015.</a:t>
            </a:r>
            <a:endParaRPr lang="ja-JP" altLang="en-US" dirty="0">
              <a:solidFill>
                <a:schemeClr val="bg1"/>
              </a:solidFill>
              <a:ea typeface="HG丸ｺﾞｼｯｸM-PRO" pitchFamily="50" charset="-128"/>
              <a:cs typeface="Meiryo UI" pitchFamily="50" charset="-128"/>
            </a:endParaRPr>
          </a:p>
        </p:txBody>
      </p:sp>
      <p:pic>
        <p:nvPicPr>
          <p:cNvPr id="1026" name="Picture 2" descr="D:\tmp\20150723\Himawari-8_201507071100_TRC_f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55" y="1196911"/>
            <a:ext cx="5661089" cy="56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16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 txBox="1">
            <a:spLocks/>
          </p:cNvSpPr>
          <p:nvPr/>
        </p:nvSpPr>
        <p:spPr>
          <a:xfrm>
            <a:off x="432656" y="2380572"/>
            <a:ext cx="8531832" cy="3744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Out</a:t>
            </a:r>
            <a:r>
              <a:rPr lang="en-US" altLang="ja-JP" b="1" dirty="0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line of Himawari-8</a:t>
            </a:r>
          </a:p>
          <a:p>
            <a:pPr marL="571500" lvl="0" indent="-5715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ja-JP" b="1" dirty="0">
                <a:solidFill>
                  <a:sysClr val="windowText" lastClr="000000"/>
                </a:solidFill>
                <a:latin typeface="Calibri"/>
              </a:rPr>
              <a:t>Data </a:t>
            </a:r>
            <a:r>
              <a:rPr lang="en-US" altLang="ja-JP" b="1" dirty="0" smtClean="0">
                <a:solidFill>
                  <a:sysClr val="windowText" lastClr="000000"/>
                </a:solidFill>
                <a:latin typeface="Calibri"/>
              </a:rPr>
              <a:t>Distribution/dissemination Method</a:t>
            </a:r>
          </a:p>
          <a:p>
            <a:pPr marL="571500" lvl="0" indent="-5715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ja-JP" b="1" dirty="0">
                <a:solidFill>
                  <a:sysClr val="windowText" lastClr="000000"/>
                </a:solidFill>
                <a:latin typeface="Calibri"/>
              </a:rPr>
              <a:t>Enhancement in Himawari-8 </a:t>
            </a:r>
            <a:r>
              <a:rPr lang="en-US" altLang="ja-JP" b="1" dirty="0" smtClean="0">
                <a:solidFill>
                  <a:sysClr val="windowText" lastClr="000000"/>
                </a:solidFill>
                <a:latin typeface="Calibri"/>
              </a:rPr>
              <a:t>Geophysical Products</a:t>
            </a:r>
            <a:endParaRPr kumimoji="1" lang="en-US" altLang="ja-JP" sz="4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93A7D-0330-4C3A-83AE-4327738B20EA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-642" y="1052736"/>
            <a:ext cx="3015637" cy="1089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Contents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37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 txBox="1">
            <a:spLocks/>
          </p:cNvSpPr>
          <p:nvPr/>
        </p:nvSpPr>
        <p:spPr>
          <a:xfrm>
            <a:off x="685800" y="269398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Out</a:t>
            </a:r>
            <a:r>
              <a:rPr lang="en-US" altLang="ja-JP" b="1" dirty="0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line of Himawari-8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93A7D-0330-4C3A-83AE-4327738B20EA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37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正方形/長方形 65"/>
          <p:cNvSpPr/>
          <p:nvPr/>
        </p:nvSpPr>
        <p:spPr>
          <a:xfrm>
            <a:off x="0" y="6237312"/>
            <a:ext cx="10836696" cy="33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7" name="Picture 3" descr="\\Jsusr12\衛星課共用\【情報共有】\原稿等\本省展示パネル\ひまわり画像提出版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04"/>
          <a:stretch>
            <a:fillRect/>
          </a:stretch>
        </p:blipFill>
        <p:spPr bwMode="auto">
          <a:xfrm rot="-2021463">
            <a:off x="565150" y="804440"/>
            <a:ext cx="19113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50816"/>
            <a:ext cx="9144000" cy="729912"/>
          </a:xfrm>
        </p:spPr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Outline of Himawari-8</a:t>
            </a:r>
            <a:endParaRPr kumimoji="1" lang="ja-JP" altLang="en-US" dirty="0">
              <a:latin typeface="+mn-ea"/>
              <a:ea typeface="+mn-ea"/>
            </a:endParaRPr>
          </a:p>
        </p:txBody>
      </p:sp>
      <p:graphicFrame>
        <p:nvGraphicFramePr>
          <p:cNvPr id="181" name="Group 33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905277"/>
              </p:ext>
            </p:extLst>
          </p:nvPr>
        </p:nvGraphicFramePr>
        <p:xfrm>
          <a:off x="3613882" y="1054596"/>
          <a:ext cx="5530350" cy="3870960"/>
        </p:xfrm>
        <a:graphic>
          <a:graphicData uri="http://schemas.openxmlformats.org/drawingml/2006/table">
            <a:tbl>
              <a:tblPr/>
              <a:tblGrid>
                <a:gridCol w="1497902"/>
                <a:gridCol w="4032448"/>
              </a:tblGrid>
              <a:tr h="5002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Geostationary position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 pitchFamily="49" charset="-128"/>
                        <a:ea typeface="ＭＳ ゴシック" pitchFamily="49" charset="-128"/>
                        <a:cs typeface="ＭＳ Ｐゴシック" pitchFamily="50" charset="-128"/>
                      </a:endParaRP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Around 140.7° E</a:t>
                      </a: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14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Attitude control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 pitchFamily="49" charset="-128"/>
                        <a:ea typeface="ＭＳ ゴシック" pitchFamily="49" charset="-128"/>
                        <a:cs typeface="ＭＳ Ｐゴシック" pitchFamily="50" charset="-128"/>
                      </a:endParaRP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279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9988" algn="l"/>
                        </a:tabLst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3-axis attitude-controlled geostationary satellite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27988">
                <a:tc row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Communication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 pitchFamily="49" charset="-128"/>
                        <a:ea typeface="ＭＳ ゴシック" pitchFamily="49" charset="-128"/>
                        <a:cs typeface="ＭＳ Ｐゴシック" pitchFamily="50" charset="-128"/>
                      </a:endParaRP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1) Raw observation data transmission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 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Ka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-band, 18.1 - 18.4 GHz (downlink)</a:t>
                      </a: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45932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 pitchFamily="49" charset="-128"/>
                        <a:ea typeface="ＭＳ ゴシック" pitchFamily="49" charset="-128"/>
                        <a:cs typeface="ＭＳ Ｐゴシック" pitchFamily="50" charset="-128"/>
                      </a:endParaRP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2) DCS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International channel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  402.0 - 402.1 MHz (uplink)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Domestic channel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  402.1 - 402.4 MHz (uplink)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Transmission to ground segments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 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Ka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-band, 18.1 - 18.4 GHz (downlink)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 pitchFamily="49" charset="-128"/>
                        <a:ea typeface="ＭＳ ゴシック" pitchFamily="49" charset="-128"/>
                        <a:cs typeface="ＭＳ Ｐゴシック" pitchFamily="50" charset="-128"/>
                      </a:endParaRP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80695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 pitchFamily="49" charset="-128"/>
                        <a:ea typeface="ＭＳ ゴシック" pitchFamily="49" charset="-128"/>
                        <a:cs typeface="ＭＳ Ｐゴシック" pitchFamily="50" charset="-128"/>
                      </a:endParaRP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3) Telemetry and command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  Ku-band, 12.2 - 12.75 GHz (downlink)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ＭＳ ゴシック" pitchFamily="49" charset="-128"/>
                          <a:cs typeface="ＭＳ Ｐゴシック" pitchFamily="50" charset="-128"/>
                        </a:rPr>
                        <a:t>      13.75 - 14.5 GHz (uplink)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 pitchFamily="49" charset="-128"/>
                        <a:ea typeface="ＭＳ ゴシック" pitchFamily="49" charset="-128"/>
                        <a:cs typeface="ＭＳ Ｐゴシック" pitchFamily="50" charset="-128"/>
                      </a:endParaRPr>
                    </a:p>
                  </a:txBody>
                  <a:tcPr marL="143079" marR="1430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0743" name="Text Box 258"/>
          <p:cNvSpPr>
            <a:spLocks noChangeArrowheads="1"/>
          </p:cNvSpPr>
          <p:nvPr/>
        </p:nvSpPr>
        <p:spPr bwMode="auto">
          <a:xfrm>
            <a:off x="395843" y="3134871"/>
            <a:ext cx="846386" cy="184666"/>
          </a:xfrm>
          <a:prstGeom prst="callout2">
            <a:avLst>
              <a:gd name="adj1" fmla="val 47537"/>
              <a:gd name="adj2" fmla="val 101227"/>
              <a:gd name="adj3" fmla="val 59056"/>
              <a:gd name="adj4" fmla="val 117569"/>
              <a:gd name="adj5" fmla="val -2657"/>
              <a:gd name="adj6" fmla="val 135935"/>
            </a:avLst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ja-JP" sz="1200" dirty="0" smtClean="0">
                <a:solidFill>
                  <a:srgbClr val="0000FF"/>
                </a:solidFill>
                <a:latin typeface="ＭＳ ゴシック" pitchFamily="49" charset="-128"/>
                <a:ea typeface="ＭＳ ゴシック" pitchFamily="49" charset="-128"/>
              </a:rPr>
              <a:t>solar panel</a:t>
            </a:r>
            <a:endParaRPr lang="ja-JP" altLang="en-US" sz="2400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0744" name="Text Box 259"/>
          <p:cNvSpPr>
            <a:spLocks noChangeArrowheads="1"/>
          </p:cNvSpPr>
          <p:nvPr/>
        </p:nvSpPr>
        <p:spPr bwMode="auto">
          <a:xfrm>
            <a:off x="1725969" y="1433388"/>
            <a:ext cx="1769715" cy="184666"/>
          </a:xfrm>
          <a:prstGeom prst="callout2">
            <a:avLst>
              <a:gd name="adj1" fmla="val 60014"/>
              <a:gd name="adj2" fmla="val -3489"/>
              <a:gd name="adj3" fmla="val 64932"/>
              <a:gd name="adj4" fmla="val -15501"/>
              <a:gd name="adj5" fmla="val 190950"/>
              <a:gd name="adj6" fmla="val -23483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ＭＳ ゴシック" pitchFamily="49" charset="-128"/>
                <a:ea typeface="ＭＳ ゴシック" pitchFamily="49" charset="-128"/>
              </a:rPr>
              <a:t>communications antennas</a:t>
            </a:r>
            <a:endParaRPr lang="ja-JP" altLang="en-US" sz="2400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0745" name="Text Box 260"/>
          <p:cNvSpPr>
            <a:spLocks noChangeArrowheads="1"/>
          </p:cNvSpPr>
          <p:nvPr/>
        </p:nvSpPr>
        <p:spPr bwMode="auto">
          <a:xfrm>
            <a:off x="1066700" y="1173851"/>
            <a:ext cx="2308324" cy="184666"/>
          </a:xfrm>
          <a:prstGeom prst="callout2">
            <a:avLst>
              <a:gd name="adj1" fmla="val 46187"/>
              <a:gd name="adj2" fmla="val -2969"/>
              <a:gd name="adj3" fmla="val 51374"/>
              <a:gd name="adj4" fmla="val -7740"/>
              <a:gd name="adj5" fmla="val 158922"/>
              <a:gd name="adj6" fmla="val -11593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ＭＳ ゴシック" pitchFamily="49" charset="-128"/>
                <a:ea typeface="ＭＳ ゴシック" pitchFamily="49" charset="-128"/>
              </a:rPr>
              <a:t>Advanced </a:t>
            </a:r>
            <a:r>
              <a:rPr lang="en-US" altLang="ja-JP" sz="1200" dirty="0" err="1" smtClean="0">
                <a:solidFill>
                  <a:srgbClr val="0000FF"/>
                </a:solidFill>
                <a:latin typeface="ＭＳ ゴシック" pitchFamily="49" charset="-128"/>
                <a:ea typeface="ＭＳ ゴシック" pitchFamily="49" charset="-128"/>
              </a:rPr>
              <a:t>Himawari</a:t>
            </a:r>
            <a:r>
              <a:rPr lang="en-US" altLang="ja-JP" sz="1200" dirty="0" smtClean="0">
                <a:solidFill>
                  <a:srgbClr val="0000FF"/>
                </a:solidFill>
                <a:latin typeface="ＭＳ ゴシック" pitchFamily="49" charset="-128"/>
                <a:ea typeface="ＭＳ ゴシック" pitchFamily="49" charset="-128"/>
              </a:rPr>
              <a:t> Imager (AHI</a:t>
            </a:r>
            <a:r>
              <a:rPr lang="en-US" altLang="ja-JP" sz="1200" dirty="0">
                <a:solidFill>
                  <a:srgbClr val="0000FF"/>
                </a:solidFill>
                <a:latin typeface="ＭＳ ゴシック" pitchFamily="49" charset="-128"/>
                <a:ea typeface="ＭＳ ゴシック" pitchFamily="49" charset="-128"/>
              </a:rPr>
              <a:t>)</a:t>
            </a:r>
            <a:endParaRPr lang="ja-JP" altLang="en-US" sz="2400" dirty="0">
              <a:latin typeface="ＭＳ ゴシック" pitchFamily="49" charset="-128"/>
              <a:ea typeface="ＭＳ ゴシック" pitchFamily="49" charset="-128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04695"/>
              </p:ext>
            </p:extLst>
          </p:nvPr>
        </p:nvGraphicFramePr>
        <p:xfrm>
          <a:off x="215240" y="5250895"/>
          <a:ext cx="8844812" cy="140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4812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  <a:gridCol w="324000"/>
              </a:tblGrid>
              <a:tr h="19841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2005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2006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2007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2008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2009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2026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2027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2028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</a:rPr>
                        <a:t>2029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MTSAT-1R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MTSAT-2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74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Himawari-8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Himawari-9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30859" name="グループ化 4"/>
          <p:cNvGrpSpPr>
            <a:grpSpLocks/>
          </p:cNvGrpSpPr>
          <p:nvPr/>
        </p:nvGrpSpPr>
        <p:grpSpPr bwMode="auto">
          <a:xfrm>
            <a:off x="959653" y="5466795"/>
            <a:ext cx="8292867" cy="971550"/>
            <a:chOff x="856457" y="3538983"/>
            <a:chExt cx="8291909" cy="971551"/>
          </a:xfrm>
        </p:grpSpPr>
        <p:sp>
          <p:nvSpPr>
            <p:cNvPr id="49" name="正方形/長方形 48"/>
            <p:cNvSpPr/>
            <p:nvPr/>
          </p:nvSpPr>
          <p:spPr>
            <a:xfrm>
              <a:off x="1335827" y="3862833"/>
              <a:ext cx="1295250" cy="1079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2308851" y="4150171"/>
              <a:ext cx="1944463" cy="144463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35000">
                  <a:srgbClr val="FFFF99"/>
                </a:gs>
                <a:gs pos="100000">
                  <a:srgbClr val="FFFFCC"/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2308851" y="4293046"/>
              <a:ext cx="2425420" cy="144463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35000">
                  <a:srgbClr val="FFFF99"/>
                </a:gs>
                <a:gs pos="100000">
                  <a:srgbClr val="FFFFCC"/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4734271" y="4293046"/>
              <a:ext cx="1784144" cy="14446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左中かっこ 52"/>
            <p:cNvSpPr/>
            <p:nvPr/>
          </p:nvSpPr>
          <p:spPr>
            <a:xfrm>
              <a:off x="2212025" y="4150171"/>
              <a:ext cx="71429" cy="288925"/>
            </a:xfrm>
            <a:prstGeom prst="leftBrace">
              <a:avLst>
                <a:gd name="adj1" fmla="val 21611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2635838" y="3681858"/>
              <a:ext cx="1655572" cy="107950"/>
            </a:xfrm>
            <a:custGeom>
              <a:avLst/>
              <a:gdLst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7316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7316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84473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7621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80979 w 837591"/>
                <a:gd name="connsiteY2" fmla="*/ 217800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98767 w 837591"/>
                <a:gd name="connsiteY2" fmla="*/ 217800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591" h="219456">
                  <a:moveTo>
                    <a:pt x="0" y="0"/>
                  </a:moveTo>
                  <a:lnTo>
                    <a:pt x="837591" y="0"/>
                  </a:lnTo>
                  <a:lnTo>
                    <a:pt x="798767" y="217800"/>
                  </a:lnTo>
                  <a:lnTo>
                    <a:pt x="0" y="21945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4251727" y="3862833"/>
              <a:ext cx="539688" cy="107950"/>
            </a:xfrm>
            <a:custGeom>
              <a:avLst/>
              <a:gdLst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7316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7316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84473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7621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80979 w 837591"/>
                <a:gd name="connsiteY2" fmla="*/ 217800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98767 w 837591"/>
                <a:gd name="connsiteY2" fmla="*/ 217800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45199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09354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591" h="219456">
                  <a:moveTo>
                    <a:pt x="0" y="0"/>
                  </a:moveTo>
                  <a:lnTo>
                    <a:pt x="837591" y="0"/>
                  </a:lnTo>
                  <a:lnTo>
                    <a:pt x="709354" y="219456"/>
                  </a:lnTo>
                  <a:lnTo>
                    <a:pt x="0" y="21945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6" name="フリーフォーム 55"/>
            <p:cNvSpPr/>
            <p:nvPr/>
          </p:nvSpPr>
          <p:spPr>
            <a:xfrm>
              <a:off x="6518415" y="4150171"/>
              <a:ext cx="2352403" cy="144463"/>
            </a:xfrm>
            <a:custGeom>
              <a:avLst/>
              <a:gdLst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7316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7316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84473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7621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80979 w 837591"/>
                <a:gd name="connsiteY2" fmla="*/ 217800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98767 w 837591"/>
                <a:gd name="connsiteY2" fmla="*/ 217800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806647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591" h="219456">
                  <a:moveTo>
                    <a:pt x="0" y="0"/>
                  </a:moveTo>
                  <a:lnTo>
                    <a:pt x="837591" y="0"/>
                  </a:lnTo>
                  <a:lnTo>
                    <a:pt x="806647" y="219456"/>
                  </a:lnTo>
                  <a:lnTo>
                    <a:pt x="0" y="21945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8791452" y="4293046"/>
              <a:ext cx="320638" cy="150813"/>
            </a:xfrm>
            <a:custGeom>
              <a:avLst/>
              <a:gdLst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7316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7316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0548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84473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27621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80979 w 837591"/>
                <a:gd name="connsiteY2" fmla="*/ 217800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798767 w 837591"/>
                <a:gd name="connsiteY2" fmla="*/ 217800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19456"/>
                <a:gd name="connsiteX1" fmla="*/ 837591 w 837591"/>
                <a:gd name="connsiteY1" fmla="*/ 0 h 219456"/>
                <a:gd name="connsiteX2" fmla="*/ 806647 w 837591"/>
                <a:gd name="connsiteY2" fmla="*/ 219456 h 219456"/>
                <a:gd name="connsiteX3" fmla="*/ 0 w 837591"/>
                <a:gd name="connsiteY3" fmla="*/ 219456 h 219456"/>
                <a:gd name="connsiteX4" fmla="*/ 0 w 837591"/>
                <a:gd name="connsiteY4" fmla="*/ 0 h 219456"/>
                <a:gd name="connsiteX0" fmla="*/ 0 w 837591"/>
                <a:gd name="connsiteY0" fmla="*/ 0 h 229008"/>
                <a:gd name="connsiteX1" fmla="*/ 837591 w 837591"/>
                <a:gd name="connsiteY1" fmla="*/ 0 h 229008"/>
                <a:gd name="connsiteX2" fmla="*/ 620960 w 837591"/>
                <a:gd name="connsiteY2" fmla="*/ 229008 h 229008"/>
                <a:gd name="connsiteX3" fmla="*/ 0 w 837591"/>
                <a:gd name="connsiteY3" fmla="*/ 219456 h 229008"/>
                <a:gd name="connsiteX4" fmla="*/ 0 w 837591"/>
                <a:gd name="connsiteY4" fmla="*/ 0 h 22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591" h="229008">
                  <a:moveTo>
                    <a:pt x="0" y="0"/>
                  </a:moveTo>
                  <a:lnTo>
                    <a:pt x="837591" y="0"/>
                  </a:lnTo>
                  <a:lnTo>
                    <a:pt x="620960" y="229008"/>
                  </a:lnTo>
                  <a:lnTo>
                    <a:pt x="0" y="21945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6518415" y="4293046"/>
              <a:ext cx="2268276" cy="14446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4251727" y="4150171"/>
              <a:ext cx="2266688" cy="14446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2632664" y="3862833"/>
              <a:ext cx="1620651" cy="107950"/>
            </a:xfrm>
            <a:prstGeom prst="rect">
              <a:avLst/>
            </a:prstGeom>
            <a:solidFill>
              <a:srgbClr val="FE9444"/>
            </a:solidFill>
            <a:ln>
              <a:solidFill>
                <a:srgbClr val="FE9444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1010426" y="3681858"/>
              <a:ext cx="1620651" cy="107950"/>
            </a:xfrm>
            <a:prstGeom prst="rect">
              <a:avLst/>
            </a:prstGeom>
            <a:solidFill>
              <a:srgbClr val="FE9444"/>
            </a:solidFill>
            <a:ln>
              <a:solidFill>
                <a:srgbClr val="FE9444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二等辺三角形 61"/>
            <p:cNvSpPr/>
            <p:nvPr/>
          </p:nvSpPr>
          <p:spPr>
            <a:xfrm>
              <a:off x="3981586" y="4150617"/>
              <a:ext cx="72001" cy="144000"/>
            </a:xfrm>
            <a:prstGeom prst="triangle">
              <a:avLst/>
            </a:prstGeom>
            <a:gradFill>
              <a:gsLst>
                <a:gs pos="0">
                  <a:srgbClr val="C00000"/>
                </a:gs>
                <a:gs pos="80000">
                  <a:srgbClr val="FF9900"/>
                </a:gs>
                <a:gs pos="100000">
                  <a:srgbClr val="FFC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二等辺三角形 62"/>
            <p:cNvSpPr/>
            <p:nvPr/>
          </p:nvSpPr>
          <p:spPr>
            <a:xfrm>
              <a:off x="4573966" y="4294630"/>
              <a:ext cx="72001" cy="144000"/>
            </a:xfrm>
            <a:prstGeom prst="triangle">
              <a:avLst/>
            </a:prstGeom>
            <a:gradFill>
              <a:gsLst>
                <a:gs pos="0">
                  <a:srgbClr val="C00000"/>
                </a:gs>
                <a:gs pos="80000">
                  <a:srgbClr val="FF9900"/>
                </a:gs>
                <a:gs pos="100000">
                  <a:srgbClr val="FFC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pic>
          <p:nvPicPr>
            <p:cNvPr id="30881" name="Picture 2" descr="C:\Documents and Settings\JMA2670\デスクトップ\図1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</a:blip>
            <a:srcRect l="3764" t="4999" r="3764" b="4999"/>
            <a:stretch>
              <a:fillRect/>
            </a:stretch>
          </p:blipFill>
          <p:spPr bwMode="auto">
            <a:xfrm>
              <a:off x="856457" y="3538983"/>
              <a:ext cx="490538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2" name="Picture 3" descr="C:\Documents and Settings\JMA2670\デスクトップ\8_3_MTSAT-2(3)_jpg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8573" y="3718369"/>
              <a:ext cx="4349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3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6"/>
            <a:srcRect t="50252" r="68700"/>
            <a:stretch>
              <a:fillRect/>
            </a:stretch>
          </p:blipFill>
          <p:spPr bwMode="auto">
            <a:xfrm>
              <a:off x="4173773" y="4007296"/>
              <a:ext cx="376237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4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6"/>
            <a:srcRect t="50252" r="68700"/>
            <a:stretch>
              <a:fillRect/>
            </a:stretch>
          </p:blipFill>
          <p:spPr bwMode="auto">
            <a:xfrm>
              <a:off x="4656611" y="4150171"/>
              <a:ext cx="376238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85" name="正方形/長方形 134"/>
            <p:cNvSpPr>
              <a:spLocks noChangeArrowheads="1"/>
            </p:cNvSpPr>
            <p:nvPr/>
          </p:nvSpPr>
          <p:spPr bwMode="auto">
            <a:xfrm>
              <a:off x="1603729" y="3868188"/>
              <a:ext cx="434933" cy="10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standby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86" name="正方形/長方形 138"/>
            <p:cNvSpPr>
              <a:spLocks noChangeArrowheads="1"/>
            </p:cNvSpPr>
            <p:nvPr/>
          </p:nvSpPr>
          <p:spPr bwMode="auto">
            <a:xfrm>
              <a:off x="2308865" y="4165918"/>
              <a:ext cx="682851" cy="12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2000" tIns="0" rIns="36000" bIns="0" anchor="b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manufacture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87" name="正方形/長方形 139"/>
            <p:cNvSpPr>
              <a:spLocks noChangeArrowheads="1"/>
            </p:cNvSpPr>
            <p:nvPr/>
          </p:nvSpPr>
          <p:spPr bwMode="auto">
            <a:xfrm>
              <a:off x="2308865" y="4317576"/>
              <a:ext cx="682851" cy="11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2000" tIns="0" rIns="36000" bIns="0" anchor="b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altLang="ja-JP" sz="800" dirty="0">
                  <a:solidFill>
                    <a:srgbClr val="000000"/>
                  </a:solidFill>
                </a:rPr>
                <a:t>manufacture</a:t>
              </a: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1746698" y="4183786"/>
              <a:ext cx="501041" cy="184666"/>
            </a:xfrm>
            <a:prstGeom prst="rect">
              <a:avLst/>
            </a:prstGeom>
          </p:spPr>
          <p:txBody>
            <a:bodyPr vert="horz" lIns="0" tIns="0" rIns="0" bIns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600" dirty="0"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  <a:t>a package purchase</a:t>
              </a:r>
            </a:p>
          </p:txBody>
        </p:sp>
        <p:sp>
          <p:nvSpPr>
            <p:cNvPr id="30889" name="正方形/長方形 142"/>
            <p:cNvSpPr>
              <a:spLocks noChangeArrowheads="1"/>
            </p:cNvSpPr>
            <p:nvPr/>
          </p:nvSpPr>
          <p:spPr bwMode="auto">
            <a:xfrm>
              <a:off x="3639543" y="4174638"/>
              <a:ext cx="377231" cy="11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launch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90" name="正方形/長方形 151"/>
            <p:cNvSpPr>
              <a:spLocks noChangeArrowheads="1"/>
            </p:cNvSpPr>
            <p:nvPr/>
          </p:nvSpPr>
          <p:spPr bwMode="auto">
            <a:xfrm>
              <a:off x="5167725" y="4308856"/>
              <a:ext cx="434933" cy="12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standby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91" name="正方形/長方形 154"/>
            <p:cNvSpPr>
              <a:spLocks noChangeArrowheads="1"/>
            </p:cNvSpPr>
            <p:nvPr/>
          </p:nvSpPr>
          <p:spPr bwMode="auto">
            <a:xfrm>
              <a:off x="4241965" y="4308856"/>
              <a:ext cx="377231" cy="12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launch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92" name="正方形/長方形 131"/>
            <p:cNvSpPr>
              <a:spLocks noChangeArrowheads="1"/>
            </p:cNvSpPr>
            <p:nvPr/>
          </p:nvSpPr>
          <p:spPr bwMode="auto">
            <a:xfrm>
              <a:off x="1569266" y="3687213"/>
              <a:ext cx="503853" cy="10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operation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93" name="正方形/長方形 135"/>
            <p:cNvSpPr>
              <a:spLocks noChangeArrowheads="1"/>
            </p:cNvSpPr>
            <p:nvPr/>
          </p:nvSpPr>
          <p:spPr bwMode="auto">
            <a:xfrm>
              <a:off x="3190938" y="3868188"/>
              <a:ext cx="503853" cy="10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operation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94" name="正方形/長方形 148"/>
            <p:cNvSpPr>
              <a:spLocks noChangeArrowheads="1"/>
            </p:cNvSpPr>
            <p:nvPr/>
          </p:nvSpPr>
          <p:spPr bwMode="auto">
            <a:xfrm>
              <a:off x="5133263" y="4165918"/>
              <a:ext cx="503853" cy="12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operation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95" name="正方形/長方形 149"/>
            <p:cNvSpPr>
              <a:spLocks noChangeArrowheads="1"/>
            </p:cNvSpPr>
            <p:nvPr/>
          </p:nvSpPr>
          <p:spPr bwMode="auto">
            <a:xfrm>
              <a:off x="7435724" y="4174638"/>
              <a:ext cx="434932" cy="11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altLang="ja-JP" sz="800" dirty="0">
                  <a:solidFill>
                    <a:srgbClr val="000000"/>
                  </a:solidFill>
                </a:rPr>
                <a:t>standby</a:t>
              </a:r>
            </a:p>
          </p:txBody>
        </p:sp>
        <p:sp>
          <p:nvSpPr>
            <p:cNvPr id="30896" name="正方形/長方形 150"/>
            <p:cNvSpPr>
              <a:spLocks noChangeArrowheads="1"/>
            </p:cNvSpPr>
            <p:nvPr/>
          </p:nvSpPr>
          <p:spPr bwMode="auto">
            <a:xfrm>
              <a:off x="7401263" y="4317576"/>
              <a:ext cx="503853" cy="11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operation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97" name="正方形/長方形 152"/>
            <p:cNvSpPr>
              <a:spLocks noChangeArrowheads="1"/>
            </p:cNvSpPr>
            <p:nvPr/>
          </p:nvSpPr>
          <p:spPr bwMode="auto">
            <a:xfrm>
              <a:off x="8713434" y="4317576"/>
              <a:ext cx="434932" cy="11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altLang="ja-JP" sz="800" dirty="0">
                  <a:solidFill>
                    <a:srgbClr val="000000"/>
                  </a:solidFill>
                </a:rPr>
                <a:t>standby</a:t>
              </a:r>
            </a:p>
          </p:txBody>
        </p:sp>
        <p:sp>
          <p:nvSpPr>
            <p:cNvPr id="30898" name="正方形/長方形 136"/>
            <p:cNvSpPr>
              <a:spLocks noChangeArrowheads="1"/>
            </p:cNvSpPr>
            <p:nvPr/>
          </p:nvSpPr>
          <p:spPr bwMode="auto">
            <a:xfrm>
              <a:off x="3225400" y="3687263"/>
              <a:ext cx="434933" cy="10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standby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  <p:sp>
          <p:nvSpPr>
            <p:cNvPr id="30899" name="正方形/長方形 146"/>
            <p:cNvSpPr>
              <a:spLocks noChangeArrowheads="1"/>
            </p:cNvSpPr>
            <p:nvPr/>
          </p:nvSpPr>
          <p:spPr bwMode="auto">
            <a:xfrm>
              <a:off x="4277456" y="3868188"/>
              <a:ext cx="434933" cy="10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anchor="b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altLang="ja-JP" sz="800" dirty="0" smtClean="0">
                  <a:solidFill>
                    <a:srgbClr val="000000"/>
                  </a:solidFill>
                </a:rPr>
                <a:t>standby</a:t>
              </a:r>
              <a:endParaRPr lang="en-US" altLang="ja-JP" sz="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860" name="Text Box 45"/>
          <p:cNvSpPr txBox="1">
            <a:spLocks noChangeArrowheads="1"/>
          </p:cNvSpPr>
          <p:nvPr/>
        </p:nvSpPr>
        <p:spPr bwMode="auto">
          <a:xfrm>
            <a:off x="164316" y="4910276"/>
            <a:ext cx="8295147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 dirty="0" smtClean="0">
                <a:latin typeface="Calibri" pitchFamily="34" charset="0"/>
              </a:rPr>
              <a:t>Himawari-8 began operation on 7 July 2015, replacing the previous MTSAT-2 operational satellite</a:t>
            </a:r>
            <a:endParaRPr lang="ja-JP" altLang="en-US" sz="1600" b="1" dirty="0">
              <a:latin typeface="Calibri" pitchFamily="34" charset="0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406591" y="5527254"/>
            <a:ext cx="0" cy="57519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5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Advantage of AHI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88" name="Rectangle 2"/>
          <p:cNvSpPr>
            <a:spLocks noChangeArrowheads="1"/>
          </p:cNvSpPr>
          <p:nvPr/>
        </p:nvSpPr>
        <p:spPr bwMode="auto">
          <a:xfrm>
            <a:off x="6619876" y="1763523"/>
            <a:ext cx="1800225" cy="3973777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9" name="Rectangle 3"/>
          <p:cNvSpPr>
            <a:spLocks noChangeArrowheads="1"/>
          </p:cNvSpPr>
          <p:nvPr/>
        </p:nvSpPr>
        <p:spPr bwMode="auto">
          <a:xfrm>
            <a:off x="2555553" y="3160316"/>
            <a:ext cx="1800225" cy="1420812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0" name="Rectangle 4"/>
          <p:cNvSpPr>
            <a:spLocks noChangeArrowheads="1"/>
          </p:cNvSpPr>
          <p:nvPr/>
        </p:nvSpPr>
        <p:spPr bwMode="auto">
          <a:xfrm>
            <a:off x="2555553" y="2134120"/>
            <a:ext cx="1800225" cy="630331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1" name="Rectangle 5"/>
          <p:cNvSpPr>
            <a:spLocks noChangeArrowheads="1"/>
          </p:cNvSpPr>
          <p:nvPr/>
        </p:nvSpPr>
        <p:spPr bwMode="auto">
          <a:xfrm>
            <a:off x="4819651" y="1763523"/>
            <a:ext cx="1584325" cy="3973777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" name="Rectangle 6"/>
          <p:cNvSpPr>
            <a:spLocks noChangeArrowheads="1"/>
          </p:cNvSpPr>
          <p:nvPr/>
        </p:nvSpPr>
        <p:spPr bwMode="auto">
          <a:xfrm>
            <a:off x="683890" y="3160315"/>
            <a:ext cx="1657350" cy="1420813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683890" y="2134120"/>
            <a:ext cx="1657350" cy="630331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94" name="Picture 12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8938" y="4780061"/>
            <a:ext cx="661988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13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2038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14" descr="color-vis-w1_10%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</a:blip>
          <a:srcRect/>
          <a:stretch>
            <a:fillRect/>
          </a:stretch>
        </p:blipFill>
        <p:spPr bwMode="auto">
          <a:xfrm>
            <a:off x="6813551" y="2039491"/>
            <a:ext cx="13589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Line 15"/>
          <p:cNvSpPr>
            <a:spLocks noChangeShapeType="1"/>
          </p:cNvSpPr>
          <p:nvPr/>
        </p:nvSpPr>
        <p:spPr bwMode="auto">
          <a:xfrm>
            <a:off x="1320478" y="3274616"/>
            <a:ext cx="282575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8" name="Line 16"/>
          <p:cNvSpPr>
            <a:spLocks noChangeShapeType="1"/>
          </p:cNvSpPr>
          <p:nvPr/>
        </p:nvSpPr>
        <p:spPr bwMode="auto">
          <a:xfrm>
            <a:off x="1330003" y="4495404"/>
            <a:ext cx="282575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9" name="Line 17"/>
          <p:cNvSpPr>
            <a:spLocks noChangeShapeType="1"/>
          </p:cNvSpPr>
          <p:nvPr/>
        </p:nvSpPr>
        <p:spPr bwMode="auto">
          <a:xfrm flipH="1">
            <a:off x="1469703" y="3284141"/>
            <a:ext cx="9525" cy="123031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0" name="WordArt 18"/>
          <p:cNvSpPr>
            <a:spLocks noChangeArrowheads="1" noChangeShapeType="1" noTextEdit="1"/>
          </p:cNvSpPr>
          <p:nvPr/>
        </p:nvSpPr>
        <p:spPr bwMode="auto">
          <a:xfrm>
            <a:off x="1587178" y="3719116"/>
            <a:ext cx="608012" cy="20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ja-JP" altLang="en-US" sz="2000" b="1" kern="10" dirty="0" smtClean="0">
                <a:ln w="50800"/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３０</a:t>
            </a:r>
            <a:r>
              <a:rPr lang="en-US" altLang="ja-JP" sz="2000" b="1" kern="10" dirty="0" smtClean="0">
                <a:ln w="50800"/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min.</a:t>
            </a:r>
            <a:endParaRPr lang="ja-JP" altLang="en-US" sz="2000" b="1" kern="10" dirty="0">
              <a:ln w="50800"/>
              <a:latin typeface="Arial" panose="020B0604020202020204" pitchFamily="34" charset="0"/>
              <a:ea typeface="HG丸ｺﾞｼｯｸM-PRO"/>
              <a:cs typeface="Arial" panose="020B0604020202020204" pitchFamily="34" charset="0"/>
            </a:endParaRPr>
          </a:p>
        </p:txBody>
      </p:sp>
      <p:grpSp>
        <p:nvGrpSpPr>
          <p:cNvPr id="101" name="Group 19"/>
          <p:cNvGrpSpPr>
            <a:grpSpLocks/>
          </p:cNvGrpSpPr>
          <p:nvPr/>
        </p:nvGrpSpPr>
        <p:grpSpPr bwMode="auto">
          <a:xfrm>
            <a:off x="3312790" y="3312716"/>
            <a:ext cx="850900" cy="404813"/>
            <a:chOff x="1996" y="2506"/>
            <a:chExt cx="536" cy="255"/>
          </a:xfrm>
        </p:grpSpPr>
        <p:sp>
          <p:nvSpPr>
            <p:cNvPr id="102" name="Line 20"/>
            <p:cNvSpPr>
              <a:spLocks noChangeShapeType="1"/>
            </p:cNvSpPr>
            <p:nvPr/>
          </p:nvSpPr>
          <p:spPr bwMode="auto">
            <a:xfrm>
              <a:off x="1996" y="2506"/>
              <a:ext cx="17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03" name="Line 21"/>
            <p:cNvSpPr>
              <a:spLocks noChangeShapeType="1"/>
            </p:cNvSpPr>
            <p:nvPr/>
          </p:nvSpPr>
          <p:spPr bwMode="auto">
            <a:xfrm>
              <a:off x="1996" y="2757"/>
              <a:ext cx="17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04" name="Line 22"/>
            <p:cNvSpPr>
              <a:spLocks noChangeShapeType="1"/>
            </p:cNvSpPr>
            <p:nvPr/>
          </p:nvSpPr>
          <p:spPr bwMode="auto">
            <a:xfrm flipH="1">
              <a:off x="2084" y="2506"/>
              <a:ext cx="1" cy="255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05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149" y="2590"/>
              <a:ext cx="383" cy="7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>
                <a:defRPr/>
              </a:pPr>
              <a:r>
                <a:rPr lang="ja-JP" altLang="en-US" sz="2000" b="1" kern="10" dirty="0" smtClean="0">
                  <a:ln w="50800"/>
                  <a:latin typeface="Arial" panose="020B0604020202020204" pitchFamily="34" charset="0"/>
                  <a:ea typeface="HG丸ｺﾞｼｯｸM-PRO"/>
                  <a:cs typeface="Arial" panose="020B0604020202020204" pitchFamily="34" charset="0"/>
                </a:rPr>
                <a:t>１０</a:t>
              </a:r>
              <a:r>
                <a:rPr lang="en-US" altLang="ja-JP" sz="2000" b="1" kern="10" dirty="0" smtClean="0">
                  <a:ln w="50800"/>
                  <a:latin typeface="Arial" panose="020B0604020202020204" pitchFamily="34" charset="0"/>
                  <a:ea typeface="HG丸ｺﾞｼｯｸM-PRO"/>
                  <a:cs typeface="Arial" panose="020B0604020202020204" pitchFamily="34" charset="0"/>
                </a:rPr>
                <a:t>min.</a:t>
              </a:r>
              <a:endParaRPr lang="ja-JP" altLang="en-US" sz="2000" b="1" kern="10" dirty="0">
                <a:ln w="50800"/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endParaRPr>
            </a:p>
          </p:txBody>
        </p:sp>
      </p:grpSp>
      <p:pic>
        <p:nvPicPr>
          <p:cNvPr id="106" name="Picture 28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913" y="4780061"/>
            <a:ext cx="661988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29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0188" y="4780061"/>
            <a:ext cx="661988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30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1" y="4780061"/>
            <a:ext cx="661987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31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7901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32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6463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33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83438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34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001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35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0563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36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37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6101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38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4663" y="4780061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Text Box 42"/>
          <p:cNvSpPr txBox="1">
            <a:spLocks noChangeArrowheads="1"/>
          </p:cNvSpPr>
          <p:nvPr/>
        </p:nvSpPr>
        <p:spPr bwMode="auto">
          <a:xfrm>
            <a:off x="742628" y="2134597"/>
            <a:ext cx="15747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VIS  1 km</a:t>
            </a:r>
          </a:p>
          <a:p>
            <a:pPr algn="ctr"/>
            <a:r>
              <a:rPr lang="en-US" altLang="ja-JP" dirty="0" smtClean="0"/>
              <a:t>IR    4 km</a:t>
            </a:r>
            <a:endParaRPr lang="ja-JP" altLang="en-US" dirty="0"/>
          </a:p>
        </p:txBody>
      </p:sp>
      <p:sp>
        <p:nvSpPr>
          <p:cNvPr id="118" name="Text Box 45"/>
          <p:cNvSpPr txBox="1">
            <a:spLocks noChangeArrowheads="1"/>
          </p:cNvSpPr>
          <p:nvPr/>
        </p:nvSpPr>
        <p:spPr bwMode="auto">
          <a:xfrm>
            <a:off x="323528" y="1447949"/>
            <a:ext cx="406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u="sng" dirty="0" smtClean="0">
                <a:solidFill>
                  <a:srgbClr val="0000FF"/>
                </a:solidFill>
              </a:rPr>
              <a:t>Improved spatial resolution</a:t>
            </a:r>
            <a:endParaRPr lang="ja-JP" altLang="en-US" b="1" u="sng" dirty="0">
              <a:solidFill>
                <a:srgbClr val="0000FF"/>
              </a:solidFill>
            </a:endParaRPr>
          </a:p>
        </p:txBody>
      </p:sp>
      <p:sp>
        <p:nvSpPr>
          <p:cNvPr id="119" name="Text Box 46"/>
          <p:cNvSpPr txBox="1">
            <a:spLocks noChangeArrowheads="1"/>
          </p:cNvSpPr>
          <p:nvPr/>
        </p:nvSpPr>
        <p:spPr bwMode="auto">
          <a:xfrm>
            <a:off x="4772819" y="1403484"/>
            <a:ext cx="3719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u="sng" dirty="0" smtClean="0">
                <a:solidFill>
                  <a:srgbClr val="0000FF"/>
                </a:solidFill>
              </a:rPr>
              <a:t>More spectral bands</a:t>
            </a:r>
            <a:endParaRPr lang="ja-JP" altLang="en-US" b="1" u="sng" dirty="0">
              <a:solidFill>
                <a:srgbClr val="0000FF"/>
              </a:solidFill>
            </a:endParaRPr>
          </a:p>
        </p:txBody>
      </p:sp>
      <p:sp>
        <p:nvSpPr>
          <p:cNvPr id="120" name="Text Box 47"/>
          <p:cNvSpPr txBox="1">
            <a:spLocks noChangeArrowheads="1"/>
          </p:cNvSpPr>
          <p:nvPr/>
        </p:nvSpPr>
        <p:spPr bwMode="auto">
          <a:xfrm>
            <a:off x="323528" y="2744093"/>
            <a:ext cx="4008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u="sng" dirty="0" smtClean="0">
                <a:solidFill>
                  <a:srgbClr val="0000FF"/>
                </a:solidFill>
              </a:rPr>
              <a:t>More frequent observation</a:t>
            </a:r>
            <a:endParaRPr lang="ja-JP" altLang="en-US" b="1" u="sng" dirty="0">
              <a:solidFill>
                <a:srgbClr val="0000FF"/>
              </a:solidFill>
            </a:endParaRPr>
          </a:p>
        </p:txBody>
      </p:sp>
      <p:sp>
        <p:nvSpPr>
          <p:cNvPr id="121" name="AutoShape 48"/>
          <p:cNvSpPr>
            <a:spLocks noChangeArrowheads="1"/>
          </p:cNvSpPr>
          <p:nvPr/>
        </p:nvSpPr>
        <p:spPr bwMode="auto">
          <a:xfrm>
            <a:off x="2339653" y="2134121"/>
            <a:ext cx="215900" cy="358775"/>
          </a:xfrm>
          <a:prstGeom prst="rightArrow">
            <a:avLst>
              <a:gd name="adj1" fmla="val 69065"/>
              <a:gd name="adj2" fmla="val 41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" name="AutoShape 49"/>
          <p:cNvSpPr>
            <a:spLocks noChangeArrowheads="1"/>
          </p:cNvSpPr>
          <p:nvPr/>
        </p:nvSpPr>
        <p:spPr bwMode="auto">
          <a:xfrm>
            <a:off x="2339653" y="3774679"/>
            <a:ext cx="215900" cy="358775"/>
          </a:xfrm>
          <a:prstGeom prst="rightArrow">
            <a:avLst>
              <a:gd name="adj1" fmla="val 69065"/>
              <a:gd name="adj2" fmla="val 41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" name="AutoShape 50"/>
          <p:cNvSpPr>
            <a:spLocks noChangeArrowheads="1"/>
          </p:cNvSpPr>
          <p:nvPr/>
        </p:nvSpPr>
        <p:spPr bwMode="auto">
          <a:xfrm>
            <a:off x="6403976" y="2708350"/>
            <a:ext cx="215900" cy="1223962"/>
          </a:xfrm>
          <a:prstGeom prst="rightArrow">
            <a:avLst>
              <a:gd name="adj1" fmla="val 69065"/>
              <a:gd name="adj2" fmla="val 41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24" name="Picture 51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628" y="3487341"/>
            <a:ext cx="661987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" name="Picture 52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8551" y="2039937"/>
            <a:ext cx="1382712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" name="Picture 54" descr="color-vis-w1_10%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</a:blip>
          <a:srcRect/>
          <a:stretch>
            <a:fillRect/>
          </a:stretch>
        </p:blipFill>
        <p:spPr bwMode="auto">
          <a:xfrm>
            <a:off x="2768278" y="3301604"/>
            <a:ext cx="40481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" name="Text Box 55"/>
          <p:cNvSpPr txBox="1">
            <a:spLocks noChangeArrowheads="1"/>
          </p:cNvSpPr>
          <p:nvPr/>
        </p:nvSpPr>
        <p:spPr bwMode="auto">
          <a:xfrm>
            <a:off x="323528" y="4685074"/>
            <a:ext cx="3933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u="sng" dirty="0" smtClean="0">
                <a:solidFill>
                  <a:srgbClr val="0000FF"/>
                </a:solidFill>
              </a:rPr>
              <a:t>More flexible regional observation</a:t>
            </a:r>
            <a:endParaRPr lang="ja-JP" altLang="en-US" b="1" u="sng" dirty="0">
              <a:solidFill>
                <a:srgbClr val="0000FF"/>
              </a:solidFill>
            </a:endParaRPr>
          </a:p>
        </p:txBody>
      </p:sp>
      <p:sp>
        <p:nvSpPr>
          <p:cNvPr id="128" name="Rectangle 56"/>
          <p:cNvSpPr>
            <a:spLocks noChangeArrowheads="1"/>
          </p:cNvSpPr>
          <p:nvPr/>
        </p:nvSpPr>
        <p:spPr bwMode="auto">
          <a:xfrm>
            <a:off x="661665" y="5113412"/>
            <a:ext cx="1657350" cy="5905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dirty="0" smtClean="0"/>
              <a:t>Special </a:t>
            </a:r>
          </a:p>
          <a:p>
            <a:pPr algn="ctr"/>
            <a:r>
              <a:rPr lang="en-US" altLang="ja-JP" dirty="0" smtClean="0"/>
              <a:t>observation</a:t>
            </a:r>
            <a:endParaRPr lang="ja-JP" altLang="en-US" dirty="0"/>
          </a:p>
        </p:txBody>
      </p:sp>
      <p:sp>
        <p:nvSpPr>
          <p:cNvPr id="129" name="Rectangle 57"/>
          <p:cNvSpPr>
            <a:spLocks noChangeArrowheads="1"/>
          </p:cNvSpPr>
          <p:nvPr/>
        </p:nvSpPr>
        <p:spPr bwMode="auto">
          <a:xfrm>
            <a:off x="2555553" y="5118175"/>
            <a:ext cx="1800225" cy="61912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normAutofit fontScale="85000" lnSpcReduction="10000"/>
          </a:bodyPr>
          <a:lstStyle/>
          <a:p>
            <a:pPr algn="ctr"/>
            <a:r>
              <a:rPr lang="en-US" altLang="ja-JP" dirty="0" smtClean="0"/>
              <a:t>Target area obs. </a:t>
            </a:r>
            <a:r>
              <a:rPr lang="en-US" altLang="ja-JP" dirty="0"/>
              <a:t>e</a:t>
            </a:r>
            <a:r>
              <a:rPr lang="en-US" altLang="ja-JP" dirty="0" smtClean="0"/>
              <a:t>very 2.5 minutes</a:t>
            </a:r>
          </a:p>
        </p:txBody>
      </p:sp>
      <p:sp>
        <p:nvSpPr>
          <p:cNvPr id="130" name="AutoShape 58"/>
          <p:cNvSpPr>
            <a:spLocks noChangeArrowheads="1"/>
          </p:cNvSpPr>
          <p:nvPr/>
        </p:nvSpPr>
        <p:spPr bwMode="auto">
          <a:xfrm>
            <a:off x="2317428" y="5273750"/>
            <a:ext cx="225425" cy="358775"/>
          </a:xfrm>
          <a:prstGeom prst="rightArrow">
            <a:avLst>
              <a:gd name="adj1" fmla="val 69065"/>
              <a:gd name="adj2" fmla="val 41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31" name="Group 59"/>
          <p:cNvGrpSpPr>
            <a:grpSpLocks/>
          </p:cNvGrpSpPr>
          <p:nvPr/>
        </p:nvGrpSpPr>
        <p:grpSpPr bwMode="auto">
          <a:xfrm>
            <a:off x="3309615" y="3714354"/>
            <a:ext cx="850900" cy="404812"/>
            <a:chOff x="1996" y="2506"/>
            <a:chExt cx="536" cy="255"/>
          </a:xfrm>
        </p:grpSpPr>
        <p:sp>
          <p:nvSpPr>
            <p:cNvPr id="132" name="Line 60"/>
            <p:cNvSpPr>
              <a:spLocks noChangeShapeType="1"/>
            </p:cNvSpPr>
            <p:nvPr/>
          </p:nvSpPr>
          <p:spPr bwMode="auto">
            <a:xfrm>
              <a:off x="1996" y="2506"/>
              <a:ext cx="17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3" name="Line 61"/>
            <p:cNvSpPr>
              <a:spLocks noChangeShapeType="1"/>
            </p:cNvSpPr>
            <p:nvPr/>
          </p:nvSpPr>
          <p:spPr bwMode="auto">
            <a:xfrm>
              <a:off x="1996" y="2757"/>
              <a:ext cx="17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4" name="Line 62"/>
            <p:cNvSpPr>
              <a:spLocks noChangeShapeType="1"/>
            </p:cNvSpPr>
            <p:nvPr/>
          </p:nvSpPr>
          <p:spPr bwMode="auto">
            <a:xfrm flipH="1">
              <a:off x="2084" y="2506"/>
              <a:ext cx="1" cy="255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5" name="WordArt 63"/>
            <p:cNvSpPr>
              <a:spLocks noChangeArrowheads="1" noChangeShapeType="1" noTextEdit="1"/>
            </p:cNvSpPr>
            <p:nvPr/>
          </p:nvSpPr>
          <p:spPr bwMode="auto">
            <a:xfrm>
              <a:off x="2149" y="2590"/>
              <a:ext cx="383" cy="7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>
                <a:defRPr/>
              </a:pPr>
              <a:r>
                <a:rPr lang="ja-JP" altLang="en-US" sz="2000" b="1" kern="10" dirty="0" smtClean="0">
                  <a:ln w="50800"/>
                  <a:latin typeface="Arial" panose="020B0604020202020204" pitchFamily="34" charset="0"/>
                  <a:ea typeface="HG丸ｺﾞｼｯｸM-PRO"/>
                  <a:cs typeface="Arial" panose="020B0604020202020204" pitchFamily="34" charset="0"/>
                </a:rPr>
                <a:t>１０</a:t>
              </a:r>
              <a:r>
                <a:rPr lang="en-US" altLang="ja-JP" sz="2000" b="1" kern="10" dirty="0" smtClean="0">
                  <a:ln w="50800"/>
                  <a:latin typeface="Arial" panose="020B0604020202020204" pitchFamily="34" charset="0"/>
                  <a:ea typeface="HG丸ｺﾞｼｯｸM-PRO"/>
                  <a:cs typeface="Arial" panose="020B0604020202020204" pitchFamily="34" charset="0"/>
                </a:rPr>
                <a:t>min.</a:t>
              </a:r>
              <a:endParaRPr lang="ja-JP" altLang="en-US" sz="2000" b="1" kern="10" dirty="0">
                <a:ln w="50800"/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endParaRPr>
            </a:p>
          </p:txBody>
        </p:sp>
      </p:grpSp>
      <p:pic>
        <p:nvPicPr>
          <p:cNvPr id="136" name="Picture 64" descr="color-vis-w1_10%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</a:blip>
          <a:srcRect/>
          <a:stretch>
            <a:fillRect/>
          </a:stretch>
        </p:blipFill>
        <p:spPr bwMode="auto">
          <a:xfrm>
            <a:off x="2765103" y="3703241"/>
            <a:ext cx="404812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7" name="Group 65"/>
          <p:cNvGrpSpPr>
            <a:grpSpLocks/>
          </p:cNvGrpSpPr>
          <p:nvPr/>
        </p:nvGrpSpPr>
        <p:grpSpPr bwMode="auto">
          <a:xfrm>
            <a:off x="3309615" y="4114404"/>
            <a:ext cx="850900" cy="404812"/>
            <a:chOff x="1996" y="2506"/>
            <a:chExt cx="536" cy="255"/>
          </a:xfrm>
        </p:grpSpPr>
        <p:sp>
          <p:nvSpPr>
            <p:cNvPr id="138" name="Line 66"/>
            <p:cNvSpPr>
              <a:spLocks noChangeShapeType="1"/>
            </p:cNvSpPr>
            <p:nvPr/>
          </p:nvSpPr>
          <p:spPr bwMode="auto">
            <a:xfrm>
              <a:off x="1996" y="2506"/>
              <a:ext cx="17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9" name="Line 67"/>
            <p:cNvSpPr>
              <a:spLocks noChangeShapeType="1"/>
            </p:cNvSpPr>
            <p:nvPr/>
          </p:nvSpPr>
          <p:spPr bwMode="auto">
            <a:xfrm>
              <a:off x="1996" y="2757"/>
              <a:ext cx="17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40" name="Line 68"/>
            <p:cNvSpPr>
              <a:spLocks noChangeShapeType="1"/>
            </p:cNvSpPr>
            <p:nvPr/>
          </p:nvSpPr>
          <p:spPr bwMode="auto">
            <a:xfrm flipH="1">
              <a:off x="2084" y="2506"/>
              <a:ext cx="1" cy="255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>
                <a:defRPr/>
              </a:pPr>
              <a:endParaRPr lang="ja-JP" altLang="en-US" b="1">
                <a:ln w="50800"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41" name="WordArt 69"/>
            <p:cNvSpPr>
              <a:spLocks noChangeArrowheads="1" noChangeShapeType="1" noTextEdit="1"/>
            </p:cNvSpPr>
            <p:nvPr/>
          </p:nvSpPr>
          <p:spPr bwMode="auto">
            <a:xfrm>
              <a:off x="2149" y="2590"/>
              <a:ext cx="383" cy="7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>
                <a:defRPr/>
              </a:pPr>
              <a:r>
                <a:rPr lang="ja-JP" altLang="en-US" sz="2000" b="1" kern="10" dirty="0" smtClean="0">
                  <a:ln w="50800"/>
                  <a:latin typeface="Arial" panose="020B0604020202020204" pitchFamily="34" charset="0"/>
                  <a:ea typeface="HG丸ｺﾞｼｯｸM-PRO"/>
                  <a:cs typeface="Arial" panose="020B0604020202020204" pitchFamily="34" charset="0"/>
                </a:rPr>
                <a:t>１０</a:t>
              </a:r>
              <a:r>
                <a:rPr lang="en-US" altLang="ja-JP" sz="2000" b="1" kern="10" dirty="0" smtClean="0">
                  <a:ln w="50800"/>
                  <a:latin typeface="Arial" panose="020B0604020202020204" pitchFamily="34" charset="0"/>
                  <a:ea typeface="HG丸ｺﾞｼｯｸM-PRO"/>
                  <a:cs typeface="Arial" panose="020B0604020202020204" pitchFamily="34" charset="0"/>
                </a:rPr>
                <a:t>min.</a:t>
              </a:r>
              <a:endParaRPr lang="ja-JP" altLang="en-US" sz="2000" b="1" kern="10" dirty="0">
                <a:ln w="50800"/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endParaRPr>
            </a:p>
          </p:txBody>
        </p:sp>
      </p:grpSp>
      <p:pic>
        <p:nvPicPr>
          <p:cNvPr id="142" name="Picture 70" descr="color-vis-w1_10%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</a:blip>
          <a:srcRect/>
          <a:stretch>
            <a:fillRect/>
          </a:stretch>
        </p:blipFill>
        <p:spPr bwMode="auto">
          <a:xfrm>
            <a:off x="2765103" y="4103291"/>
            <a:ext cx="404812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" name="グループ化 237"/>
          <p:cNvGrpSpPr>
            <a:grpSpLocks noChangeAspect="1"/>
          </p:cNvGrpSpPr>
          <p:nvPr/>
        </p:nvGrpSpPr>
        <p:grpSpPr bwMode="auto">
          <a:xfrm>
            <a:off x="6840538" y="3039616"/>
            <a:ext cx="1247775" cy="533400"/>
            <a:chOff x="-1066506" y="6208808"/>
            <a:chExt cx="884672" cy="378303"/>
          </a:xfrm>
        </p:grpSpPr>
        <p:pic>
          <p:nvPicPr>
            <p:cNvPr id="144" name="Picture 215" descr="C:\Documents and Settings\JMA1EB5.MET\デスクトップ\blue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566699" y="6211578"/>
              <a:ext cx="384865" cy="375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" name="Picture 216" descr="C:\Documents and Settings\JMA1EB5.MET\デスクトップ\gree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813049" y="6208808"/>
              <a:ext cx="384865" cy="375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" name="Picture 217" descr="C:\Documents and Settings\JMA1EB5.MET\デスクトップ\red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1066506" y="6208808"/>
              <a:ext cx="384865" cy="375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" name="テキスト ボックス 146"/>
            <p:cNvSpPr txBox="1"/>
            <p:nvPr/>
          </p:nvSpPr>
          <p:spPr>
            <a:xfrm>
              <a:off x="-711962" y="6310139"/>
              <a:ext cx="141818" cy="180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050" b="1" dirty="0">
                  <a:solidFill>
                    <a:schemeClr val="bg1"/>
                  </a:solidFill>
                  <a:ea typeface="ＭＳ Ｐゴシック" pitchFamily="50" charset="-128"/>
                </a:rPr>
                <a:t>G</a:t>
              </a:r>
              <a:endParaRPr lang="ja-JP" altLang="en-US" sz="1050" b="1" dirty="0">
                <a:solidFill>
                  <a:schemeClr val="bg1"/>
                </a:solidFill>
                <a:ea typeface="ＭＳ Ｐゴシック" pitchFamily="50" charset="-128"/>
              </a:endParaRPr>
            </a:p>
          </p:txBody>
        </p:sp>
        <p:sp>
          <p:nvSpPr>
            <p:cNvPr id="148" name="テキスト ボックス 147"/>
            <p:cNvSpPr txBox="1"/>
            <p:nvPr/>
          </p:nvSpPr>
          <p:spPr>
            <a:xfrm>
              <a:off x="-458716" y="6310139"/>
              <a:ext cx="142944" cy="180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050" b="1" dirty="0">
                  <a:solidFill>
                    <a:schemeClr val="bg1"/>
                  </a:solidFill>
                  <a:ea typeface="ＭＳ Ｐゴシック" pitchFamily="50" charset="-128"/>
                </a:rPr>
                <a:t>B</a:t>
              </a:r>
              <a:endParaRPr lang="ja-JP" altLang="en-US" sz="1050" b="1" dirty="0">
                <a:solidFill>
                  <a:schemeClr val="bg1"/>
                </a:solidFill>
                <a:ea typeface="ＭＳ Ｐゴシック" pitchFamily="50" charset="-128"/>
              </a:endParaRPr>
            </a:p>
          </p:txBody>
        </p:sp>
        <p:sp>
          <p:nvSpPr>
            <p:cNvPr id="149" name="テキスト ボックス 148"/>
            <p:cNvSpPr txBox="1"/>
            <p:nvPr/>
          </p:nvSpPr>
          <p:spPr>
            <a:xfrm>
              <a:off x="-987718" y="6310139"/>
              <a:ext cx="142944" cy="180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050" b="1" dirty="0">
                  <a:solidFill>
                    <a:schemeClr val="bg1"/>
                  </a:solidFill>
                  <a:ea typeface="ＭＳ Ｐゴシック" pitchFamily="50" charset="-128"/>
                </a:rPr>
                <a:t>R</a:t>
              </a:r>
              <a:endParaRPr lang="ja-JP" altLang="en-US" sz="1050" b="1" dirty="0">
                <a:solidFill>
                  <a:schemeClr val="bg1"/>
                </a:solidFill>
                <a:ea typeface="ＭＳ Ｐゴシック" pitchFamily="50" charset="-128"/>
              </a:endParaRPr>
            </a:p>
          </p:txBody>
        </p:sp>
      </p:grpSp>
      <p:pic>
        <p:nvPicPr>
          <p:cNvPr id="150" name="Picture 38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7888" y="3843957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38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56451" y="3843957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Picture 38" descr="0511_0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7551" y="3843957"/>
            <a:ext cx="660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Text Box 42"/>
          <p:cNvSpPr txBox="1">
            <a:spLocks noChangeArrowheads="1"/>
          </p:cNvSpPr>
          <p:nvPr/>
        </p:nvSpPr>
        <p:spPr bwMode="auto">
          <a:xfrm>
            <a:off x="2591486" y="2134597"/>
            <a:ext cx="173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VIS  0.5/1 km</a:t>
            </a:r>
          </a:p>
          <a:p>
            <a:pPr algn="ctr"/>
            <a:r>
              <a:rPr lang="en-US" altLang="ja-JP" dirty="0" smtClean="0"/>
              <a:t>IR    2 km</a:t>
            </a:r>
            <a:endParaRPr lang="ja-JP" altLang="en-US" dirty="0"/>
          </a:p>
        </p:txBody>
      </p:sp>
      <p:sp>
        <p:nvSpPr>
          <p:cNvPr id="154" name="Text Box 42"/>
          <p:cNvSpPr txBox="1">
            <a:spLocks noChangeArrowheads="1"/>
          </p:cNvSpPr>
          <p:nvPr/>
        </p:nvSpPr>
        <p:spPr bwMode="auto">
          <a:xfrm>
            <a:off x="695334" y="1763524"/>
            <a:ext cx="15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/>
              <a:t>MTSAT-1R/2</a:t>
            </a:r>
            <a:endParaRPr lang="ja-JP" altLang="en-US" b="1" u="sng" dirty="0"/>
          </a:p>
        </p:txBody>
      </p:sp>
      <p:sp>
        <p:nvSpPr>
          <p:cNvPr id="155" name="Text Box 42"/>
          <p:cNvSpPr txBox="1">
            <a:spLocks noChangeArrowheads="1"/>
          </p:cNvSpPr>
          <p:nvPr/>
        </p:nvSpPr>
        <p:spPr bwMode="auto">
          <a:xfrm>
            <a:off x="2544192" y="1763524"/>
            <a:ext cx="1739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/>
              <a:t>Himawari-8/9</a:t>
            </a:r>
            <a:endParaRPr lang="ja-JP" altLang="en-US" b="1" u="sng" dirty="0"/>
          </a:p>
        </p:txBody>
      </p:sp>
      <p:sp>
        <p:nvSpPr>
          <p:cNvPr id="156" name="Text Box 42"/>
          <p:cNvSpPr txBox="1">
            <a:spLocks noChangeArrowheads="1"/>
          </p:cNvSpPr>
          <p:nvPr/>
        </p:nvSpPr>
        <p:spPr bwMode="auto">
          <a:xfrm>
            <a:off x="4816096" y="5435932"/>
            <a:ext cx="1587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5 bands</a:t>
            </a:r>
            <a:endParaRPr lang="ja-JP" altLang="en-US" b="1" dirty="0"/>
          </a:p>
        </p:txBody>
      </p:sp>
      <p:sp>
        <p:nvSpPr>
          <p:cNvPr id="157" name="Text Box 42"/>
          <p:cNvSpPr txBox="1">
            <a:spLocks noChangeArrowheads="1"/>
          </p:cNvSpPr>
          <p:nvPr/>
        </p:nvSpPr>
        <p:spPr bwMode="auto">
          <a:xfrm>
            <a:off x="6763792" y="5435932"/>
            <a:ext cx="1413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16 bands</a:t>
            </a:r>
            <a:endParaRPr lang="ja-JP" altLang="en-US" b="1" dirty="0"/>
          </a:p>
        </p:txBody>
      </p:sp>
      <p:sp>
        <p:nvSpPr>
          <p:cNvPr id="158" name="Text Box 42"/>
          <p:cNvSpPr txBox="1">
            <a:spLocks noChangeArrowheads="1"/>
          </p:cNvSpPr>
          <p:nvPr/>
        </p:nvSpPr>
        <p:spPr bwMode="auto">
          <a:xfrm>
            <a:off x="6705710" y="4561383"/>
            <a:ext cx="13840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10 bands</a:t>
            </a:r>
            <a:endParaRPr lang="ja-JP" altLang="en-US" sz="1400" dirty="0"/>
          </a:p>
        </p:txBody>
      </p:sp>
      <p:sp>
        <p:nvSpPr>
          <p:cNvPr id="159" name="Text Box 42"/>
          <p:cNvSpPr txBox="1">
            <a:spLocks noChangeArrowheads="1"/>
          </p:cNvSpPr>
          <p:nvPr/>
        </p:nvSpPr>
        <p:spPr bwMode="auto">
          <a:xfrm>
            <a:off x="6763792" y="1825079"/>
            <a:ext cx="13840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3 bands</a:t>
            </a:r>
            <a:endParaRPr lang="ja-JP" altLang="en-US" sz="1400" dirty="0"/>
          </a:p>
        </p:txBody>
      </p:sp>
      <p:sp>
        <p:nvSpPr>
          <p:cNvPr id="160" name="Text Box 42"/>
          <p:cNvSpPr txBox="1">
            <a:spLocks noChangeArrowheads="1"/>
          </p:cNvSpPr>
          <p:nvPr/>
        </p:nvSpPr>
        <p:spPr bwMode="auto">
          <a:xfrm>
            <a:off x="6763792" y="3625279"/>
            <a:ext cx="13840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3 bands</a:t>
            </a:r>
            <a:endParaRPr lang="ja-JP" altLang="en-US" sz="1400" dirty="0"/>
          </a:p>
        </p:txBody>
      </p:sp>
      <p:sp>
        <p:nvSpPr>
          <p:cNvPr id="161" name="Text Box 42"/>
          <p:cNvSpPr txBox="1">
            <a:spLocks noChangeArrowheads="1"/>
          </p:cNvSpPr>
          <p:nvPr/>
        </p:nvSpPr>
        <p:spPr bwMode="auto">
          <a:xfrm>
            <a:off x="4675560" y="4499828"/>
            <a:ext cx="560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IR</a:t>
            </a:r>
            <a:endParaRPr lang="ja-JP" altLang="en-US" b="1" dirty="0"/>
          </a:p>
        </p:txBody>
      </p:sp>
      <p:sp>
        <p:nvSpPr>
          <p:cNvPr id="162" name="Text Box 42"/>
          <p:cNvSpPr txBox="1">
            <a:spLocks noChangeArrowheads="1"/>
          </p:cNvSpPr>
          <p:nvPr/>
        </p:nvSpPr>
        <p:spPr bwMode="auto">
          <a:xfrm>
            <a:off x="4819650" y="4561383"/>
            <a:ext cx="15843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4 bands</a:t>
            </a:r>
            <a:endParaRPr lang="ja-JP" altLang="en-US" sz="1400" dirty="0"/>
          </a:p>
        </p:txBody>
      </p:sp>
      <p:sp>
        <p:nvSpPr>
          <p:cNvPr id="163" name="Text Box 42"/>
          <p:cNvSpPr txBox="1">
            <a:spLocks noChangeArrowheads="1"/>
          </p:cNvSpPr>
          <p:nvPr/>
        </p:nvSpPr>
        <p:spPr bwMode="auto">
          <a:xfrm>
            <a:off x="6547768" y="3582227"/>
            <a:ext cx="78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NIR</a:t>
            </a:r>
            <a:endParaRPr lang="ja-JP" altLang="en-US" b="1" dirty="0"/>
          </a:p>
        </p:txBody>
      </p:sp>
      <p:sp>
        <p:nvSpPr>
          <p:cNvPr id="164" name="Text Box 42"/>
          <p:cNvSpPr txBox="1">
            <a:spLocks noChangeArrowheads="1"/>
          </p:cNvSpPr>
          <p:nvPr/>
        </p:nvSpPr>
        <p:spPr bwMode="auto">
          <a:xfrm>
            <a:off x="4806079" y="1825079"/>
            <a:ext cx="15876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1 band</a:t>
            </a:r>
            <a:endParaRPr lang="ja-JP" altLang="en-US" sz="1400" dirty="0"/>
          </a:p>
        </p:txBody>
      </p:sp>
      <p:sp>
        <p:nvSpPr>
          <p:cNvPr id="165" name="Text Box 42"/>
          <p:cNvSpPr txBox="1">
            <a:spLocks noChangeArrowheads="1"/>
          </p:cNvSpPr>
          <p:nvPr/>
        </p:nvSpPr>
        <p:spPr bwMode="auto">
          <a:xfrm>
            <a:off x="6475760" y="4499828"/>
            <a:ext cx="560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IR</a:t>
            </a:r>
            <a:endParaRPr lang="ja-JP" altLang="en-US" b="1" dirty="0"/>
          </a:p>
        </p:txBody>
      </p:sp>
      <p:sp>
        <p:nvSpPr>
          <p:cNvPr id="166" name="Text Box 42"/>
          <p:cNvSpPr txBox="1">
            <a:spLocks noChangeArrowheads="1"/>
          </p:cNvSpPr>
          <p:nvPr/>
        </p:nvSpPr>
        <p:spPr bwMode="auto">
          <a:xfrm>
            <a:off x="6615128" y="1763524"/>
            <a:ext cx="78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VIS</a:t>
            </a:r>
            <a:endParaRPr lang="ja-JP" altLang="en-US" b="1" dirty="0"/>
          </a:p>
        </p:txBody>
      </p:sp>
      <p:sp>
        <p:nvSpPr>
          <p:cNvPr id="167" name="Text Box 42"/>
          <p:cNvSpPr txBox="1">
            <a:spLocks noChangeArrowheads="1"/>
          </p:cNvSpPr>
          <p:nvPr/>
        </p:nvSpPr>
        <p:spPr bwMode="auto">
          <a:xfrm>
            <a:off x="4782724" y="1763524"/>
            <a:ext cx="78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VIS</a:t>
            </a:r>
            <a:endParaRPr lang="ja-JP" altLang="en-US" b="1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168" name="スライド番号プレースホルダー 1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52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Characteristics of AHI 16 Spectral </a:t>
            </a:r>
            <a:r>
              <a:rPr lang="en-US" altLang="ja-JP" sz="36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bands</a:t>
            </a:r>
            <a:endParaRPr kumimoji="1" lang="ja-JP" altLang="en-US" sz="3600" dirty="0"/>
          </a:p>
        </p:txBody>
      </p:sp>
      <p:sp>
        <p:nvSpPr>
          <p:cNvPr id="35" name="正方形/長方形 34"/>
          <p:cNvSpPr/>
          <p:nvPr/>
        </p:nvSpPr>
        <p:spPr>
          <a:xfrm>
            <a:off x="0" y="6237312"/>
            <a:ext cx="10836696" cy="33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0" name="Picture 3218" descr="H:\CREST三好\20141222_23_CRESTビッグデータキックオフミーティング＠磐田\trc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04" y="114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グループ化 6"/>
          <p:cNvGrpSpPr>
            <a:grpSpLocks/>
          </p:cNvGrpSpPr>
          <p:nvPr/>
        </p:nvGrpSpPr>
        <p:grpSpPr bwMode="auto">
          <a:xfrm>
            <a:off x="4755704" y="1779091"/>
            <a:ext cx="3237161" cy="5034285"/>
            <a:chOff x="4572000" y="1596554"/>
            <a:chExt cx="3235848" cy="5034299"/>
          </a:xfrm>
        </p:grpSpPr>
        <p:grpSp>
          <p:nvGrpSpPr>
            <p:cNvPr id="92" name="グループ化 26"/>
            <p:cNvGrpSpPr>
              <a:grpSpLocks/>
            </p:cNvGrpSpPr>
            <p:nvPr/>
          </p:nvGrpSpPr>
          <p:grpSpPr bwMode="auto">
            <a:xfrm>
              <a:off x="4572000" y="1596554"/>
              <a:ext cx="2659025" cy="4602250"/>
              <a:chOff x="4572000" y="1596554"/>
              <a:chExt cx="2659025" cy="4602250"/>
            </a:xfrm>
          </p:grpSpPr>
          <p:sp>
            <p:nvSpPr>
              <p:cNvPr id="96" name="右中かっこ 95"/>
              <p:cNvSpPr/>
              <p:nvPr/>
            </p:nvSpPr>
            <p:spPr>
              <a:xfrm>
                <a:off x="4956961" y="1596554"/>
                <a:ext cx="258658" cy="785815"/>
              </a:xfrm>
              <a:prstGeom prst="rightBrac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7" name="テキスト ボックス 13"/>
              <p:cNvSpPr txBox="1">
                <a:spLocks noChangeArrowheads="1"/>
              </p:cNvSpPr>
              <p:nvPr/>
            </p:nvSpPr>
            <p:spPr bwMode="auto">
              <a:xfrm>
                <a:off x="5204808" y="1662287"/>
                <a:ext cx="1450386" cy="701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R</a:t>
                </a:r>
                <a:r>
                  <a:rPr kumimoji="1" lang="en-US" altLang="ja-JP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G</a:t>
                </a:r>
                <a:r>
                  <a:rPr kumimoji="1" lang="en-US" altLang="ja-JP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B</a:t>
                </a:r>
                <a:r>
                  <a:rPr kumimoji="1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 </a:t>
                </a:r>
                <a:r>
                  <a:rPr kumimoji="1" lang="en-US" altLang="ja-JP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band</a:t>
                </a:r>
                <a:endParaRPr kumimoji="1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Composited</a:t>
                </a:r>
              </a:p>
            </p:txBody>
          </p:sp>
          <p:sp>
            <p:nvSpPr>
              <p:cNvPr id="98" name="右矢印 97"/>
              <p:cNvSpPr/>
              <p:nvPr/>
            </p:nvSpPr>
            <p:spPr>
              <a:xfrm>
                <a:off x="6523163" y="1692104"/>
                <a:ext cx="707862" cy="458789"/>
              </a:xfrm>
              <a:prstGeom prst="rightArrow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右中かっこ 98"/>
              <p:cNvSpPr/>
              <p:nvPr/>
            </p:nvSpPr>
            <p:spPr>
              <a:xfrm>
                <a:off x="4572000" y="3790281"/>
                <a:ext cx="258658" cy="785815"/>
              </a:xfrm>
              <a:prstGeom prst="rightBrac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0" name="テキスト ボックス 13"/>
              <p:cNvSpPr txBox="1">
                <a:spLocks noChangeArrowheads="1"/>
              </p:cNvSpPr>
              <p:nvPr/>
            </p:nvSpPr>
            <p:spPr bwMode="auto">
              <a:xfrm>
                <a:off x="5214899" y="4073731"/>
                <a:ext cx="1512274" cy="396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Water vapor</a:t>
                </a:r>
                <a:endParaRPr kumimoji="1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endParaRPr>
              </a:p>
            </p:txBody>
          </p:sp>
          <p:sp>
            <p:nvSpPr>
              <p:cNvPr id="101" name="右中かっこ 100"/>
              <p:cNvSpPr/>
              <p:nvPr/>
            </p:nvSpPr>
            <p:spPr>
              <a:xfrm>
                <a:off x="4572000" y="5387392"/>
                <a:ext cx="258658" cy="785815"/>
              </a:xfrm>
              <a:prstGeom prst="rightBrac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2" name="テキスト ボックス 13"/>
              <p:cNvSpPr txBox="1">
                <a:spLocks noChangeArrowheads="1"/>
              </p:cNvSpPr>
              <p:nvPr/>
            </p:nvSpPr>
            <p:spPr bwMode="auto">
              <a:xfrm>
                <a:off x="5197444" y="5497127"/>
                <a:ext cx="1529729" cy="701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Atmospheric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ＭＳ Ｐゴシック"/>
                  </a:rPr>
                  <a:t> Windows</a:t>
                </a:r>
              </a:p>
            </p:txBody>
          </p:sp>
        </p:grpSp>
        <p:sp>
          <p:nvSpPr>
            <p:cNvPr id="93" name="テキスト ボックス 31"/>
            <p:cNvSpPr txBox="1">
              <a:spLocks noChangeArrowheads="1"/>
            </p:cNvSpPr>
            <p:nvPr/>
          </p:nvSpPr>
          <p:spPr bwMode="auto">
            <a:xfrm>
              <a:off x="4901669" y="4693354"/>
              <a:ext cx="745822" cy="64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rPr>
                <a:t>SO</a:t>
              </a:r>
              <a:r>
                <a:rPr kumimoji="1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rPr>
                <a:t>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rPr>
                <a:t>O</a:t>
              </a:r>
              <a:r>
                <a:rPr kumimoji="1" lang="en-US" altLang="ja-JP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rPr>
                <a:t>3</a:t>
              </a:r>
              <a:endParaRPr kumimoji="1" lang="ja-JP" altLang="en-US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/>
              </a:endParaRPr>
            </a:p>
          </p:txBody>
        </p:sp>
        <p:sp>
          <p:nvSpPr>
            <p:cNvPr id="94" name="テキスト ボックス 31"/>
            <p:cNvSpPr txBox="1">
              <a:spLocks noChangeArrowheads="1"/>
            </p:cNvSpPr>
            <p:nvPr/>
          </p:nvSpPr>
          <p:spPr bwMode="auto">
            <a:xfrm>
              <a:off x="4882181" y="6264139"/>
              <a:ext cx="909268" cy="36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rPr>
                <a:t>CO</a:t>
              </a:r>
              <a:r>
                <a:rPr kumimoji="1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rPr>
                <a:t>2</a:t>
              </a:r>
              <a:endParaRPr kumimoji="1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/>
              </a:endParaRPr>
            </a:p>
          </p:txBody>
        </p:sp>
        <p:sp>
          <p:nvSpPr>
            <p:cNvPr id="95" name="テキスト ボックス 10"/>
            <p:cNvSpPr txBox="1">
              <a:spLocks noChangeArrowheads="1"/>
            </p:cNvSpPr>
            <p:nvPr/>
          </p:nvSpPr>
          <p:spPr bwMode="auto">
            <a:xfrm>
              <a:off x="4927704" y="2821142"/>
              <a:ext cx="2880144" cy="64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0.51</a:t>
              </a: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明朝" pitchFamily="17" charset="-128"/>
                  <a:cs typeface="Calibri" pitchFamily="34" charset="0"/>
                </a:rPr>
                <a:t> µm </a:t>
              </a: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(Band 2</a:t>
              </a: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 </a:t>
              </a: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instead of ABI’s 1.38</a:t>
              </a: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明朝" pitchFamily="17" charset="-128"/>
                </a:rPr>
                <a:t> µm</a:t>
              </a:r>
            </a:p>
          </p:txBody>
        </p:sp>
      </p:grpSp>
      <p:sp>
        <p:nvSpPr>
          <p:cNvPr id="103" name="Text Box 29"/>
          <p:cNvSpPr txBox="1">
            <a:spLocks noChangeArrowheads="1"/>
          </p:cNvSpPr>
          <p:nvPr/>
        </p:nvSpPr>
        <p:spPr bwMode="auto">
          <a:xfrm>
            <a:off x="7054404" y="1190080"/>
            <a:ext cx="1944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ja-JP" sz="1800" b="1" dirty="0">
                <a:solidFill>
                  <a:srgbClr val="FF5B5B"/>
                </a:solidFill>
                <a:latin typeface="Calibri" pitchFamily="34" charset="0"/>
                <a:ea typeface="ＭＳ Ｐゴシック"/>
              </a:rPr>
              <a:t>True</a:t>
            </a:r>
            <a:r>
              <a:rPr lang="en-US" altLang="ja-JP" sz="1800" b="1" dirty="0">
                <a:solidFill>
                  <a:srgbClr val="FF0000"/>
                </a:solidFill>
                <a:latin typeface="Calibri" pitchFamily="34" charset="0"/>
                <a:ea typeface="ＭＳ Ｐゴシック"/>
              </a:rPr>
              <a:t> </a:t>
            </a:r>
            <a:r>
              <a:rPr lang="en-US" altLang="ja-JP" sz="1800" b="1" dirty="0">
                <a:solidFill>
                  <a:srgbClr val="00FF00"/>
                </a:solidFill>
                <a:latin typeface="Calibri" pitchFamily="34" charset="0"/>
                <a:ea typeface="ＭＳ Ｐゴシック"/>
              </a:rPr>
              <a:t>Color</a:t>
            </a:r>
            <a:r>
              <a:rPr lang="en-US" altLang="ja-JP" sz="1800" b="1" dirty="0">
                <a:solidFill>
                  <a:srgbClr val="FF0000"/>
                </a:solidFill>
                <a:latin typeface="Calibri" pitchFamily="34" charset="0"/>
                <a:ea typeface="ＭＳ Ｐゴシック"/>
              </a:rPr>
              <a:t> </a:t>
            </a:r>
            <a:r>
              <a:rPr lang="en-US" altLang="ja-JP" sz="1800" b="1" dirty="0">
                <a:solidFill>
                  <a:srgbClr val="00B0F0"/>
                </a:solidFill>
                <a:latin typeface="Calibri" pitchFamily="34" charset="0"/>
                <a:ea typeface="ＭＳ Ｐゴシック"/>
              </a:rPr>
              <a:t>Image</a:t>
            </a:r>
            <a:endParaRPr lang="ja-JP" altLang="en-US" sz="1800" b="1" dirty="0">
              <a:solidFill>
                <a:srgbClr val="00B0F0"/>
              </a:solidFill>
              <a:latin typeface="Calibri" pitchFamily="34" charset="0"/>
              <a:ea typeface="ＭＳ Ｐゴシック"/>
            </a:endParaRPr>
          </a:p>
        </p:txBody>
      </p:sp>
      <p:grpSp>
        <p:nvGrpSpPr>
          <p:cNvPr id="104" name="Group 3090"/>
          <p:cNvGrpSpPr>
            <a:grpSpLocks/>
          </p:cNvGrpSpPr>
          <p:nvPr/>
        </p:nvGrpSpPr>
        <p:grpSpPr bwMode="auto">
          <a:xfrm>
            <a:off x="107504" y="930275"/>
            <a:ext cx="1835150" cy="5451476"/>
            <a:chOff x="0" y="478"/>
            <a:chExt cx="1156" cy="3434"/>
          </a:xfrm>
        </p:grpSpPr>
        <p:sp>
          <p:nvSpPr>
            <p:cNvPr id="105" name="テキスト ボックス 104"/>
            <p:cNvSpPr txBox="1"/>
            <p:nvPr/>
          </p:nvSpPr>
          <p:spPr>
            <a:xfrm rot="16200000">
              <a:off x="3" y="1261"/>
              <a:ext cx="352" cy="233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VIS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>
              <a:off x="0" y="3452"/>
              <a:ext cx="320" cy="233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IR1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7" name="テキスト ボックス 106"/>
            <p:cNvSpPr txBox="1"/>
            <p:nvPr/>
          </p:nvSpPr>
          <p:spPr>
            <a:xfrm>
              <a:off x="0" y="3679"/>
              <a:ext cx="320" cy="233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IR2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 rot="16200000">
              <a:off x="6" y="2580"/>
              <a:ext cx="363" cy="214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IR3</a:t>
              </a: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7" y="2157"/>
              <a:ext cx="317" cy="213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IR4</a:t>
              </a: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0" name="テキスト ボックス 25"/>
            <p:cNvSpPr txBox="1">
              <a:spLocks noChangeArrowheads="1"/>
            </p:cNvSpPr>
            <p:nvPr/>
          </p:nvSpPr>
          <p:spPr bwMode="auto">
            <a:xfrm>
              <a:off x="0" y="478"/>
              <a:ext cx="115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rPr>
                <a:t>a</a:t>
              </a:r>
              <a:r>
                <a:rPr kumimoji="1" lang="en-US" altLang="ja-JP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</a:rPr>
                <a:t>s of MTSAT-1R/2</a:t>
              </a:r>
              <a:endPara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ＭＳ Ｐゴシック"/>
              </a:endParaRPr>
            </a:p>
          </p:txBody>
        </p:sp>
        <p:cxnSp>
          <p:nvCxnSpPr>
            <p:cNvPr id="111" name="直線矢印コネクタ 110"/>
            <p:cNvCxnSpPr/>
            <p:nvPr/>
          </p:nvCxnSpPr>
          <p:spPr>
            <a:xfrm flipH="1">
              <a:off x="186" y="642"/>
              <a:ext cx="1" cy="328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aphicFrame>
        <p:nvGraphicFramePr>
          <p:cNvPr id="112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498490"/>
              </p:ext>
            </p:extLst>
          </p:nvPr>
        </p:nvGraphicFramePr>
        <p:xfrm>
          <a:off x="645665" y="1200120"/>
          <a:ext cx="4393880" cy="5613256"/>
        </p:xfrm>
        <a:graphic>
          <a:graphicData uri="http://schemas.openxmlformats.org/drawingml/2006/table">
            <a:tbl>
              <a:tblPr/>
              <a:tblGrid>
                <a:gridCol w="664278"/>
                <a:gridCol w="1347482"/>
                <a:gridCol w="1159771"/>
                <a:gridCol w="1222349"/>
              </a:tblGrid>
              <a:tr h="394742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Band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Wavelength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 [µm]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400" b="1" dirty="0" smtClean="0"/>
                        <a:t>Quantization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[bit]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Spatial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Resolution (km)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0.46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1km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>
                        <a:alpha val="30196"/>
                      </a:srgbClr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0.51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1km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79999"/>
                      </a:srgbClr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3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0.64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0.5km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0196"/>
                      </a:srgbClr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4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0.86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1km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5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1.6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6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2.3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7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3.9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14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8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6.2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9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7.0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10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7.3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8.6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9.6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13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10.4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14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11.2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15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12.3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12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307158"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16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13.3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明朝" pitchFamily="17" charset="-128"/>
                          <a:cs typeface="Calibri" pitchFamily="34" charset="0"/>
                        </a:rPr>
                        <a:t>11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charset="0"/>
                        </a:rPr>
                        <a:t>2Km</a:t>
                      </a:r>
                    </a:p>
                  </a:txBody>
                  <a:tcPr marT="36004" marB="360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113" name="Text Box 6"/>
          <p:cNvSpPr txBox="1">
            <a:spLocks noChangeArrowheads="1"/>
          </p:cNvSpPr>
          <p:nvPr/>
        </p:nvSpPr>
        <p:spPr bwMode="auto">
          <a:xfrm>
            <a:off x="5161781" y="992783"/>
            <a:ext cx="203800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69" tIns="48984" rIns="97969" bIns="4898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  <a:ea typeface="ＭＳ ゴシック" pitchFamily="49" charset="-128"/>
              </a:rPr>
              <a:t>Similar to ABI for GOES-R</a:t>
            </a:r>
            <a:endParaRPr lang="ja-JP" altLang="en-US" sz="2000" b="1" dirty="0">
              <a:solidFill>
                <a:srgbClr val="FF0000"/>
              </a:solidFill>
              <a:ea typeface="ＭＳ ゴシック" pitchFamily="49" charset="-128"/>
            </a:endParaRPr>
          </a:p>
        </p:txBody>
      </p:sp>
      <p:cxnSp>
        <p:nvCxnSpPr>
          <p:cNvPr id="114" name="直線矢印コネクタ 113"/>
          <p:cNvCxnSpPr/>
          <p:nvPr/>
        </p:nvCxnSpPr>
        <p:spPr bwMode="auto">
          <a:xfrm flipH="1" flipV="1">
            <a:off x="4755704" y="2176497"/>
            <a:ext cx="514498" cy="82045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5" name="右中かっこ 114"/>
          <p:cNvSpPr/>
          <p:nvPr/>
        </p:nvSpPr>
        <p:spPr bwMode="auto">
          <a:xfrm>
            <a:off x="5111552" y="4083347"/>
            <a:ext cx="258763" cy="785813"/>
          </a:xfrm>
          <a:prstGeom prst="rightBrac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16" name="右中かっこ 115"/>
          <p:cNvSpPr/>
          <p:nvPr/>
        </p:nvSpPr>
        <p:spPr bwMode="auto">
          <a:xfrm>
            <a:off x="5114319" y="5667523"/>
            <a:ext cx="258763" cy="785813"/>
          </a:xfrm>
          <a:prstGeom prst="rightBrac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1" name="スライド番号プレースホルダー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51097-32C8-4C75-8994-ACA15410FFEE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57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j-ea"/>
              </a:rPr>
              <a:t>Dawn of a “New Era”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14" name="テキスト ボックス 3"/>
          <p:cNvSpPr txBox="1">
            <a:spLocks noChangeArrowheads="1"/>
          </p:cNvSpPr>
          <p:nvPr/>
        </p:nvSpPr>
        <p:spPr bwMode="auto">
          <a:xfrm>
            <a:off x="1763688" y="1245186"/>
            <a:ext cx="5072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ja-JP" sz="2400" b="1" dirty="0">
                <a:solidFill>
                  <a:prstClr val="white"/>
                </a:solidFill>
                <a:ea typeface="ＭＳ Ｐゴシック"/>
              </a:rPr>
              <a:t>02:40 UTC on 18 December 2014</a:t>
            </a:r>
            <a:endParaRPr lang="ja-JP" altLang="en-US" sz="2400" b="1" dirty="0">
              <a:solidFill>
                <a:prstClr val="white"/>
              </a:solidFill>
              <a:ea typeface="ＭＳ Ｐゴシック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8" y="1482060"/>
            <a:ext cx="8623344" cy="4311672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11560" y="531073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prstClr val="white"/>
                </a:solidFill>
                <a:latin typeface="Calibri"/>
                <a:ea typeface="ＭＳ Ｐゴシック"/>
              </a:rPr>
              <a:t>MTSAT-2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Hourly </a:t>
            </a:r>
            <a:r>
              <a:rPr kumimoji="0"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in Monochrome</a:t>
            </a:r>
            <a:endParaRPr lang="ja-JP" altLang="en-US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88024" y="534964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Himawari-8</a:t>
            </a:r>
            <a:endParaRPr kumimoji="0" lang="en-US" altLang="ja-JP" sz="2400" b="1" dirty="0">
              <a:solidFill>
                <a:srgbClr val="FF0000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b="1" dirty="0">
                <a:solidFill>
                  <a:srgbClr val="00B050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400" b="1" dirty="0" smtClean="0">
                <a:solidFill>
                  <a:srgbClr val="00B050"/>
                </a:solidFill>
                <a:latin typeface="Calibri"/>
                <a:ea typeface="ＭＳ Ｐゴシック"/>
              </a:rPr>
              <a:t>very</a:t>
            </a:r>
            <a:r>
              <a: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10</a:t>
            </a:r>
            <a:r>
              <a: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minutes</a:t>
            </a:r>
            <a:r>
              <a:rPr kumimoji="0" lang="en-US" altLang="ja-JP" sz="2400" b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kumimoji="0" lang="en-US" altLang="ja-JP" sz="2400" b="1" dirty="0" smtClean="0">
                <a:solidFill>
                  <a:srgbClr val="00B050"/>
                </a:solidFill>
                <a:latin typeface="Calibri"/>
                <a:ea typeface="ＭＳ Ｐゴシック"/>
              </a:rPr>
              <a:t>in</a:t>
            </a:r>
            <a:r>
              <a:rPr kumimoji="0"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kumimoji="0" lang="en-US" altLang="ja-JP" sz="24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Full-Color</a:t>
            </a:r>
            <a:endParaRPr lang="ja-JP" altLang="en-US" sz="24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56896" y="1245186"/>
            <a:ext cx="314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 smtClean="0">
                <a:solidFill>
                  <a:prstClr val="white"/>
                </a:solidFill>
                <a:latin typeface="Calibri"/>
                <a:ea typeface="ＭＳ Ｐゴシック"/>
              </a:rPr>
              <a:t>April 2, 16UTC</a:t>
            </a:r>
            <a:r>
              <a:rPr kumimoji="0" lang="ja-JP" altLang="en-US" b="1" dirty="0">
                <a:solidFill>
                  <a:prstClr val="white"/>
                </a:solidFill>
                <a:latin typeface="Calibri"/>
                <a:ea typeface="ＭＳ Ｐゴシック"/>
              </a:rPr>
              <a:t> </a:t>
            </a:r>
            <a:r>
              <a:rPr kumimoji="0" lang="en-US" altLang="ja-JP" b="1" dirty="0" smtClean="0">
                <a:solidFill>
                  <a:prstClr val="white"/>
                </a:solidFill>
                <a:latin typeface="Calibri"/>
                <a:ea typeface="ＭＳ Ｐゴシック"/>
              </a:rPr>
              <a:t>- </a:t>
            </a:r>
            <a:r>
              <a:rPr lang="en-US" altLang="ja-JP" b="1" dirty="0" smtClean="0">
                <a:solidFill>
                  <a:prstClr val="white"/>
                </a:solidFill>
                <a:latin typeface="Calibri"/>
                <a:ea typeface="ＭＳ Ｐゴシック"/>
              </a:rPr>
              <a:t>April 3, 13UTC</a:t>
            </a:r>
            <a:endParaRPr lang="ja-JP" altLang="en-US" b="1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日付プレースホルダー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98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j-ea"/>
              </a:rPr>
              <a:t>Advantage of Resolution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-2119" y="867869"/>
            <a:ext cx="35638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3200" dirty="0" smtClean="0">
                <a:solidFill>
                  <a:srgbClr val="0000FF"/>
                </a:solidFill>
                <a:latin typeface="Calibri" pitchFamily="34" charset="0"/>
              </a:rPr>
              <a:t>      MTSAT-2 (1km)</a:t>
            </a:r>
            <a:endParaRPr lang="en-US" altLang="ja-JP" sz="32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5" name="Picture 2" descr="\\Sc-svdebnas3\システム管理課\画像１班\安藤\20150130_ひまわり8号_サンプル\Himawari-7_関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556792"/>
            <a:ext cx="4416425" cy="4416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Sc-svdebnas3\システム管理課\画像１班\安藤\20150130_ひまわり8号_サンプル\Himawari-8_関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556792"/>
            <a:ext cx="4416425" cy="4416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93"/>
          <p:cNvSpPr txBox="1">
            <a:spLocks noChangeArrowheads="1"/>
          </p:cNvSpPr>
          <p:nvPr/>
        </p:nvSpPr>
        <p:spPr bwMode="auto">
          <a:xfrm>
            <a:off x="2324100" y="5965080"/>
            <a:ext cx="4414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/>
              <a:t>03:00 UTC on 29 January 2015</a:t>
            </a:r>
            <a:endParaRPr lang="ja-JP" altLang="en-US" sz="1800" dirty="0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358468" y="692696"/>
            <a:ext cx="2427064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3200" dirty="0" smtClean="0">
                <a:latin typeface="Calibri" pitchFamily="34" charset="0"/>
              </a:rPr>
              <a:t>Visible Band</a:t>
            </a:r>
            <a:endParaRPr lang="en-US" altLang="ja-JP" sz="32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630912" y="785972"/>
            <a:ext cx="3744416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3200" dirty="0">
                <a:solidFill>
                  <a:srgbClr val="FF3300"/>
                </a:solidFill>
                <a:latin typeface="Calibri" pitchFamily="34" charset="0"/>
              </a:rPr>
              <a:t>H</a:t>
            </a:r>
            <a:r>
              <a:rPr lang="en-US" altLang="ja-JP" sz="3200" dirty="0" smtClean="0">
                <a:solidFill>
                  <a:srgbClr val="FF3300"/>
                </a:solidFill>
                <a:latin typeface="Calibri" pitchFamily="34" charset="0"/>
              </a:rPr>
              <a:t>imawari-8 (0.5km)</a:t>
            </a:r>
            <a:r>
              <a:rPr lang="ja-JP" altLang="en-US" sz="3200" dirty="0">
                <a:solidFill>
                  <a:srgbClr val="0000FF"/>
                </a:solidFill>
                <a:latin typeface="Calibri" pitchFamily="34" charset="0"/>
              </a:rPr>
              <a:t>　　　　</a:t>
            </a:r>
            <a:r>
              <a:rPr lang="ja-JP" altLang="en-US" sz="3200" dirty="0" smtClean="0">
                <a:solidFill>
                  <a:srgbClr val="0000FF"/>
                </a:solidFill>
                <a:latin typeface="Calibri" pitchFamily="34" charset="0"/>
              </a:rPr>
              <a:t>　　　　</a:t>
            </a:r>
            <a:r>
              <a:rPr lang="ja-JP" altLang="en-US" sz="3200" dirty="0">
                <a:solidFill>
                  <a:srgbClr val="0000FF"/>
                </a:solidFill>
                <a:latin typeface="Calibri" pitchFamily="34" charset="0"/>
              </a:rPr>
              <a:t>　　　　</a:t>
            </a:r>
            <a:endParaRPr lang="en-US" altLang="ja-JP" sz="32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691680" y="4130526"/>
            <a:ext cx="216024" cy="2160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 bwMode="auto">
          <a:xfrm>
            <a:off x="1099964" y="3606214"/>
            <a:ext cx="12241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rIns="72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800" dirty="0" smtClean="0">
                <a:solidFill>
                  <a:srgbClr val="FFFF00"/>
                </a:solidFill>
                <a:latin typeface="+mn-ea"/>
                <a:ea typeface="+mn-ea"/>
              </a:rPr>
              <a:t>Tokyo</a:t>
            </a:r>
            <a:endParaRPr kumimoji="1" lang="ja-JP" altLang="en-US" sz="2800" dirty="0" smtClean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6387852" y="4149080"/>
            <a:ext cx="216024" cy="2160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 bwMode="auto">
          <a:xfrm>
            <a:off x="5796136" y="3624768"/>
            <a:ext cx="12241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rIns="72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800" dirty="0" smtClean="0">
                <a:solidFill>
                  <a:srgbClr val="FFFF00"/>
                </a:solidFill>
                <a:latin typeface="+mn-ea"/>
                <a:ea typeface="+mn-ea"/>
              </a:rPr>
              <a:t>Tokyo</a:t>
            </a:r>
            <a:endParaRPr kumimoji="1" lang="ja-JP" altLang="en-US" sz="2800" dirty="0" smtClean="0">
              <a:solidFill>
                <a:srgbClr val="FFFF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31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1">
      <a:majorFont>
        <a:latin typeface="Franklin Gothic Heav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72000" rIns="72000" rtlCol="0">
        <a:spAutoFit/>
      </a:bodyPr>
      <a:lstStyle>
        <a:defPPr>
          <a:spcBef>
            <a:spcPts val="600"/>
          </a:spcBef>
          <a:defRPr kumimoji="1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1">
      <a:majorFont>
        <a:latin typeface="Franklin Gothic Heav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72000" rIns="72000" rtlCol="0">
        <a:spAutoFit/>
      </a:bodyPr>
      <a:lstStyle>
        <a:defPPr>
          <a:spcBef>
            <a:spcPts val="600"/>
          </a:spcBef>
          <a:defRPr kumimoji="1" dirty="0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539</Words>
  <Application>Microsoft Office PowerPoint</Application>
  <PresentationFormat>画面に合わせる (4:3)</PresentationFormat>
  <Paragraphs>247</Paragraphs>
  <Slides>10</Slides>
  <Notes>10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12" baseType="lpstr">
      <vt:lpstr>デザインの設定</vt:lpstr>
      <vt:lpstr>1_デザインの設定</vt:lpstr>
      <vt:lpstr>An introduction of Japanese new　geostationary meteorological satellite, Himawari-8</vt:lpstr>
      <vt:lpstr>PowerPoint プレゼンテーション</vt:lpstr>
      <vt:lpstr>PowerPoint プレゼンテーション</vt:lpstr>
      <vt:lpstr>PowerPoint プレゼンテーション</vt:lpstr>
      <vt:lpstr>Outline of Himawari-8</vt:lpstr>
      <vt:lpstr>Advantage of AHI</vt:lpstr>
      <vt:lpstr>Characteristics of AHI 16 Spectral bands</vt:lpstr>
      <vt:lpstr>Dawn of a “New Era”</vt:lpstr>
      <vt:lpstr>Advantage of Resolution</vt:lpstr>
      <vt:lpstr>Advantage of many spectral bands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2015-07-24T05:29:42Z</dcterms:created>
  <dcterms:modified xsi:type="dcterms:W3CDTF">2015-07-24T06:36:50Z</dcterms:modified>
</cp:coreProperties>
</file>