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74" r:id="rId4"/>
    <p:sldId id="273" r:id="rId5"/>
    <p:sldId id="263" r:id="rId6"/>
    <p:sldId id="265" r:id="rId7"/>
    <p:sldId id="266" r:id="rId8"/>
    <p:sldId id="268" r:id="rId9"/>
    <p:sldId id="269" r:id="rId10"/>
    <p:sldId id="270" r:id="rId11"/>
    <p:sldId id="267" r:id="rId12"/>
    <p:sldId id="306" r:id="rId13"/>
    <p:sldId id="271" r:id="rId14"/>
    <p:sldId id="272" r:id="rId15"/>
    <p:sldId id="275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62" r:id="rId47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9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64AF9-EE69-4ADF-AB00-6AB799E4C23A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7BE5A-A0E7-4755-B13A-306ED30EE0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845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94332-F16D-41E5-B69E-F34221950B00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C87E0-D673-46BF-925B-787D74529C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770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98093-7009-4F6B-84E3-1AFBB7020EE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779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0914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4766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2323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393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393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638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638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118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731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9621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626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566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0955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0634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678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2623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4481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C87E0-D673-46BF-925B-787D74529C1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5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964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3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04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81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483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898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316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67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61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05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63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C1EC7-B9A1-4CAC-995A-2C54B8BAF61D}" type="datetimeFigureOut">
              <a:rPr kumimoji="1" lang="ja-JP" altLang="en-US" smtClean="0"/>
              <a:t>2015/7/24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5724C-D1BD-4B99-A2CF-889B2D1FBD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17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hyperlink" Target="http://www.jma.go.jp/jma/indexe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://ds.data.jma.go.jp/mscweb/data/himawari/index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hyperlink" Target="//upload.wikimedia.org/wikipedia/commons/f/fe/RGB_pixels_on_a_CRT_monitor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ata.jma.go.jp/mscweb/en/himawari89/space_segment/spsg_spacecraft.html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ata.jma.go.jp/mscweb/en/VRL/index.htm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ata.jma.go.jp/mscweb/en/VRL/VLab_RGB/RGBimage.htm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80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681698" y="2441148"/>
            <a:ext cx="7772400" cy="1851947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Introduction </a:t>
            </a:r>
            <a:br>
              <a:rPr lang="en-US" altLang="ja-JP" dirty="0" smtClean="0"/>
            </a:br>
            <a:r>
              <a:rPr lang="en-US" altLang="ja-JP" dirty="0" smtClean="0"/>
              <a:t>of JMA </a:t>
            </a:r>
            <a:r>
              <a:rPr lang="en-US" altLang="ja-JP" dirty="0" err="1" smtClean="0"/>
              <a:t>VLab</a:t>
            </a:r>
            <a:r>
              <a:rPr lang="en-US" altLang="ja-JP" dirty="0" smtClean="0"/>
              <a:t> Support </a:t>
            </a:r>
            <a:r>
              <a:rPr lang="en-US" altLang="ja-JP" dirty="0"/>
              <a:t>S</a:t>
            </a:r>
            <a:r>
              <a:rPr lang="en-US" altLang="ja-JP" dirty="0" smtClean="0"/>
              <a:t>ite </a:t>
            </a:r>
            <a:br>
              <a:rPr lang="en-US" altLang="ja-JP" dirty="0" smtClean="0"/>
            </a:br>
            <a:r>
              <a:rPr lang="en-US" altLang="ja-JP" dirty="0" smtClean="0"/>
              <a:t>on RGB Composite </a:t>
            </a:r>
            <a:r>
              <a:rPr lang="en-US" altLang="ja-JP" dirty="0"/>
              <a:t>I</a:t>
            </a:r>
            <a:r>
              <a:rPr lang="en-US" altLang="ja-JP" dirty="0" smtClean="0"/>
              <a:t>magery</a:t>
            </a:r>
            <a:endParaRPr kumimoji="1" lang="ja-JP" alt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en-US" altLang="ja-JP" dirty="0" smtClean="0"/>
              <a:t>Akihiro SHIMIZU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/>
              <a:t>Analysis Division, Data Processing Department</a:t>
            </a:r>
          </a:p>
          <a:p>
            <a:pPr algn="r"/>
            <a:r>
              <a:rPr lang="en-US" altLang="ja-JP" dirty="0"/>
              <a:t>Meteorological Satellite Center (MSC</a:t>
            </a:r>
            <a:r>
              <a:rPr lang="en-US" altLang="ja-JP" dirty="0" smtClean="0"/>
              <a:t>), JMA</a:t>
            </a:r>
            <a:endParaRPr lang="en-US" altLang="ja-JP" dirty="0"/>
          </a:p>
          <a:p>
            <a:pPr algn="r"/>
            <a:r>
              <a:rPr kumimoji="1" lang="ja-JP" altLang="en-US" dirty="0" smtClean="0"/>
              <a:t>　</a:t>
            </a:r>
            <a:endParaRPr kumimoji="1" lang="en-US" altLang="ja-JP" dirty="0" smtClean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447764" y="94261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The Science Week 2015</a:t>
            </a:r>
          </a:p>
          <a:p>
            <a:pPr algn="ctr"/>
            <a:r>
              <a:rPr lang="en-US" altLang="ja-JP" dirty="0" smtClean="0"/>
              <a:t>Collaboration with </a:t>
            </a:r>
            <a:r>
              <a:rPr kumimoji="1" lang="en-US" altLang="ja-JP" dirty="0" smtClean="0"/>
              <a:t>Australian BoM-JMA 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54" y="1566265"/>
            <a:ext cx="1110491" cy="9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526278" y="2203064"/>
            <a:ext cx="1584176" cy="1445459"/>
            <a:chOff x="7308304" y="5208939"/>
            <a:chExt cx="1584176" cy="1445459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7308304" y="5229200"/>
              <a:ext cx="1584176" cy="1425198"/>
              <a:chOff x="179512" y="1412776"/>
              <a:chExt cx="1584176" cy="1425198"/>
            </a:xfrm>
          </p:grpSpPr>
          <p:sp>
            <p:nvSpPr>
              <p:cNvPr id="12" name="円/楕円 11"/>
              <p:cNvSpPr/>
              <p:nvPr/>
            </p:nvSpPr>
            <p:spPr>
              <a:xfrm>
                <a:off x="1187624" y="1412776"/>
                <a:ext cx="576064" cy="57606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467544" y="1556792"/>
                <a:ext cx="576064" cy="576064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/>
              <p:cNvSpPr/>
              <p:nvPr/>
            </p:nvSpPr>
            <p:spPr>
              <a:xfrm>
                <a:off x="179512" y="2261910"/>
                <a:ext cx="576064" cy="57606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7358406" y="6066437"/>
              <a:ext cx="360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 smtClean="0">
                  <a:solidFill>
                    <a:schemeClr val="bg1"/>
                  </a:solidFill>
                  <a:latin typeface="+mn-ea"/>
                </a:rPr>
                <a:t>J</a:t>
              </a:r>
              <a:endParaRPr kumimoji="1" lang="ja-JP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654147" y="5357389"/>
              <a:ext cx="360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 smtClean="0">
                  <a:solidFill>
                    <a:schemeClr val="bg1"/>
                  </a:solidFill>
                  <a:latin typeface="+mn-ea"/>
                </a:rPr>
                <a:t>M</a:t>
              </a:r>
              <a:endParaRPr kumimoji="1" lang="ja-JP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383151" y="5208939"/>
              <a:ext cx="360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 smtClean="0">
                  <a:solidFill>
                    <a:schemeClr val="bg1"/>
                  </a:solidFill>
                  <a:latin typeface="+mn-ea"/>
                </a:rPr>
                <a:t>A</a:t>
              </a:r>
              <a:endParaRPr kumimoji="1" lang="ja-JP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5" name="Picture 11" descr="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132" y="842028"/>
            <a:ext cx="1059816" cy="77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Japan Meteorological Agenc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03" y="1003342"/>
            <a:ext cx="11430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05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5436096" y="515378"/>
            <a:ext cx="29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True Color RGB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600400" cy="27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97" y="1037928"/>
            <a:ext cx="3620143" cy="2715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9668"/>
            <a:ext cx="3600400" cy="27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87736"/>
            <a:ext cx="3576308" cy="26822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四角形吹き出し 12"/>
          <p:cNvSpPr/>
          <p:nvPr/>
        </p:nvSpPr>
        <p:spPr>
          <a:xfrm>
            <a:off x="2233261" y="638489"/>
            <a:ext cx="3120016" cy="630271"/>
          </a:xfrm>
          <a:prstGeom prst="wedgeRectCallout">
            <a:avLst>
              <a:gd name="adj1" fmla="val -43368"/>
              <a:gd name="adj2" fmla="val 16058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This scheme is </a:t>
            </a:r>
            <a:r>
              <a:rPr lang="en-US" altLang="ja-JP" sz="1400" dirty="0" err="1">
                <a:solidFill>
                  <a:schemeClr val="tx1"/>
                </a:solidFill>
              </a:rPr>
              <a:t>Himawari's</a:t>
            </a:r>
            <a:r>
              <a:rPr lang="en-US" altLang="ja-JP" sz="1400" dirty="0">
                <a:solidFill>
                  <a:schemeClr val="tx1"/>
                </a:solidFill>
              </a:rPr>
              <a:t> own </a:t>
            </a:r>
            <a:r>
              <a:rPr lang="en-US" altLang="ja-JP" sz="1400" dirty="0" smtClean="0">
                <a:solidFill>
                  <a:schemeClr val="tx1"/>
                </a:solidFill>
              </a:rPr>
              <a:t>recipe!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512" y="115269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Example of materials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188062"/>
            <a:ext cx="7896225" cy="33718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4559266" y="1188062"/>
            <a:ext cx="3920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Links to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Himawari</a:t>
            </a:r>
            <a:r>
              <a:rPr kumimoji="1" lang="en-US" altLang="ja-JP" dirty="0" smtClean="0">
                <a:solidFill>
                  <a:srgbClr val="FF0000"/>
                </a:solidFill>
              </a:rPr>
              <a:t> real-time image including the RGB composite imagery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383077"/>
            <a:ext cx="373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Useful links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32312" y="2873784"/>
            <a:ext cx="384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EUMETSAT Training Library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576694" y="4963843"/>
            <a:ext cx="1728192" cy="870182"/>
          </a:xfrm>
          <a:prstGeom prst="wedgeRectCallout">
            <a:avLst>
              <a:gd name="adj1" fmla="val 57957"/>
              <a:gd name="adj2" fmla="val -9815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 smtClean="0">
                <a:solidFill>
                  <a:schemeClr val="tx1"/>
                </a:solidFill>
              </a:rPr>
              <a:t>Suitable links will be added here.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41062" y="3590905"/>
            <a:ext cx="247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EUMEeTrain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ePort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24128" y="3861047"/>
            <a:ext cx="286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NOAA GOES-R RGB Products Explained website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31840" y="4752603"/>
            <a:ext cx="5711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Australian BoM VLab National Himawari-8 Training Campaign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website is here!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64581" y="1974427"/>
            <a:ext cx="3920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Links to MTSAT real-time image including the RGB composite imagery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005141" y="4122368"/>
            <a:ext cx="440698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3966543" y="1628800"/>
            <a:ext cx="57606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4088517" y="2204864"/>
            <a:ext cx="57606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3983202" y="3050607"/>
            <a:ext cx="57606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3929357" y="3789040"/>
            <a:ext cx="57606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5240645" y="4038754"/>
            <a:ext cx="57606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4618474" y="4338392"/>
            <a:ext cx="0" cy="3970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827584" y="656404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Useful </a:t>
            </a:r>
            <a:r>
              <a:rPr lang="en-US" altLang="ja-JP" sz="3200" dirty="0" smtClean="0"/>
              <a:t>links: HIMAWARI Real-Time Image</a:t>
            </a:r>
            <a:endParaRPr lang="en-US" altLang="ja-JP" sz="3200" dirty="0"/>
          </a:p>
        </p:txBody>
      </p:sp>
      <p:sp>
        <p:nvSpPr>
          <p:cNvPr id="4" name="正方形/長方形 3"/>
          <p:cNvSpPr/>
          <p:nvPr/>
        </p:nvSpPr>
        <p:spPr>
          <a:xfrm>
            <a:off x="5561653" y="378853"/>
            <a:ext cx="358234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>
                <a:hlinkClick r:id="rId4"/>
              </a:rPr>
              <a:t>http://</a:t>
            </a:r>
            <a:r>
              <a:rPr lang="en-US" altLang="ja-JP" sz="1050" dirty="0" smtClean="0">
                <a:hlinkClick r:id="rId4"/>
              </a:rPr>
              <a:t>ds.data.jma.go.jp/mscweb/data/himawari/index.html</a:t>
            </a:r>
            <a:endParaRPr lang="en-US" altLang="ja-JP" sz="105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1178"/>
            <a:ext cx="5517349" cy="5616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19" y="1251871"/>
            <a:ext cx="5207943" cy="4580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-20293" y="5573034"/>
            <a:ext cx="426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Click your favorite region!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869759" y="1224545"/>
            <a:ext cx="426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Select your favorite RGB!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Future Plan of </a:t>
            </a:r>
            <a:r>
              <a:rPr lang="en-US" altLang="ja-JP" sz="3600" dirty="0" err="1" smtClean="0"/>
              <a:t>VLab</a:t>
            </a:r>
            <a:r>
              <a:rPr lang="en-US" altLang="ja-JP" sz="3600" dirty="0" smtClean="0"/>
              <a:t> Support </a:t>
            </a:r>
            <a:r>
              <a:rPr lang="en-US" altLang="ja-JP" sz="3600" dirty="0"/>
              <a:t>S</a:t>
            </a:r>
            <a:r>
              <a:rPr lang="en-US" altLang="ja-JP" sz="3600" dirty="0" smtClean="0"/>
              <a:t>ite </a:t>
            </a:r>
            <a:br>
              <a:rPr lang="en-US" altLang="ja-JP" sz="3600" dirty="0" smtClean="0"/>
            </a:br>
            <a:r>
              <a:rPr lang="en-US" altLang="ja-JP" sz="3600" dirty="0" smtClean="0"/>
              <a:t>on RGB composite imagery</a:t>
            </a:r>
            <a:endParaRPr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176464"/>
          </a:xfrm>
        </p:spPr>
        <p:txBody>
          <a:bodyPr>
            <a:noAutofit/>
          </a:bodyPr>
          <a:lstStyle/>
          <a:p>
            <a:r>
              <a:rPr lang="en-US" altLang="ja-JP" sz="2400" dirty="0"/>
              <a:t>F</a:t>
            </a:r>
            <a:r>
              <a:rPr lang="en-US" altLang="ja-JP" sz="2400" dirty="0" smtClean="0"/>
              <a:t>irst phase: materials based on “EUMETSAT” recipe</a:t>
            </a:r>
          </a:p>
          <a:p>
            <a:endParaRPr lang="en-US" altLang="ja-JP" sz="2400" dirty="0"/>
          </a:p>
          <a:p>
            <a:r>
              <a:rPr lang="en-US" altLang="ja-JP" sz="2400" dirty="0"/>
              <a:t>S</a:t>
            </a:r>
            <a:r>
              <a:rPr lang="en-US" altLang="ja-JP" sz="2400" dirty="0" smtClean="0"/>
              <a:t>econd phase: materials on the  imagery specifications of AHI’s sixteen bands</a:t>
            </a:r>
          </a:p>
          <a:p>
            <a:endParaRPr lang="en-US" altLang="ja-JP" sz="2400" dirty="0"/>
          </a:p>
          <a:p>
            <a:r>
              <a:rPr lang="en-US" altLang="ja-JP" sz="2400" dirty="0"/>
              <a:t>T</a:t>
            </a:r>
            <a:r>
              <a:rPr lang="en-US" altLang="ja-JP" sz="2400" dirty="0" smtClean="0"/>
              <a:t>hird phase: materials of the tuned or </a:t>
            </a:r>
            <a:r>
              <a:rPr lang="en-US" altLang="ja-JP" sz="2400" dirty="0"/>
              <a:t>optimized (color </a:t>
            </a:r>
            <a:r>
              <a:rPr lang="en-US" altLang="ja-JP" sz="2400" dirty="0" smtClean="0"/>
              <a:t>matching) and “new” RGB recipe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Continuously: enhance the contents of RGB case studies</a:t>
            </a:r>
            <a:endParaRPr lang="en-US" altLang="ja-JP" sz="1800" dirty="0"/>
          </a:p>
        </p:txBody>
      </p:sp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0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075240" cy="79695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Related Schedule </a:t>
            </a:r>
            <a:r>
              <a:rPr lang="en-US" altLang="ja-JP" dirty="0"/>
              <a:t>of VLab Support Site </a:t>
            </a:r>
            <a:r>
              <a:rPr lang="en-US" altLang="ja-JP" dirty="0" smtClean="0"/>
              <a:t>on </a:t>
            </a:r>
            <a:r>
              <a:rPr lang="en-US" altLang="ja-JP" dirty="0"/>
              <a:t>RGB composite imagery</a:t>
            </a:r>
            <a:endParaRPr kumimoji="1" lang="ja-JP" altLang="en-US" dirty="0"/>
          </a:p>
        </p:txBody>
      </p:sp>
      <p:sp>
        <p:nvSpPr>
          <p:cNvPr id="4" name="右矢印 3"/>
          <p:cNvSpPr/>
          <p:nvPr/>
        </p:nvSpPr>
        <p:spPr>
          <a:xfrm>
            <a:off x="395536" y="1916832"/>
            <a:ext cx="8568952" cy="360040"/>
          </a:xfrm>
          <a:prstGeom prst="rightArrow">
            <a:avLst>
              <a:gd name="adj1" fmla="val 50000"/>
              <a:gd name="adj2" fmla="val 19081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1043608" y="1772816"/>
            <a:ext cx="0" cy="432048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3059832" y="1772816"/>
            <a:ext cx="0" cy="432048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5220072" y="1772816"/>
            <a:ext cx="0" cy="432048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7308304" y="1772816"/>
            <a:ext cx="0" cy="432048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71738" y="1403484"/>
            <a:ext cx="58702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July</a:t>
            </a:r>
            <a:endParaRPr kumimoji="1" lang="ja-JP" altLang="en-US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14036" y="1403484"/>
            <a:ext cx="891591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August</a:t>
            </a:r>
            <a:endParaRPr kumimoji="1" lang="ja-JP" altLang="en-US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31408" y="1412973"/>
            <a:ext cx="121379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September</a:t>
            </a:r>
            <a:endParaRPr kumimoji="1" lang="ja-JP" altLang="en-US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32051" y="1438821"/>
            <a:ext cx="952505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October</a:t>
            </a:r>
            <a:endParaRPr kumimoji="1" lang="ja-JP" altLang="en-US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H="1">
            <a:off x="1605479" y="1772816"/>
            <a:ext cx="2840" cy="389853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043608" y="2264744"/>
            <a:ext cx="1800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7 July</a:t>
            </a:r>
          </a:p>
          <a:p>
            <a:r>
              <a:rPr kumimoji="1" lang="en-US" altLang="ja-JP" sz="12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Start </a:t>
            </a:r>
            <a:r>
              <a:rPr lang="en-US" altLang="ja-JP" sz="12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of Himawari-8 </a:t>
            </a:r>
            <a:r>
              <a:rPr lang="en-US" altLang="ja-JP" sz="12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o</a:t>
            </a:r>
            <a:r>
              <a:rPr kumimoji="1" lang="en-US" altLang="ja-JP" sz="12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peration</a:t>
            </a:r>
            <a:endParaRPr kumimoji="1" lang="ja-JP" altLang="en-US" sz="12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5539" y="6427368"/>
            <a:ext cx="840850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Case study investigation</a:t>
            </a:r>
            <a:endParaRPr kumimoji="1" lang="ja-JP" altLang="en-US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5539" y="5909442"/>
            <a:ext cx="842493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Preparations for </a:t>
            </a:r>
            <a:r>
              <a:rPr lang="en-US" altLang="ja-JP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page(s) of 16 bands </a:t>
            </a:r>
            <a:r>
              <a:rPr lang="en-US" altLang="ja-JP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properties</a:t>
            </a:r>
            <a:endParaRPr kumimoji="1" lang="ja-JP" altLang="en-US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317892" y="2991086"/>
            <a:ext cx="129614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7 July</a:t>
            </a:r>
          </a:p>
          <a:p>
            <a:r>
              <a:rPr lang="en-US" altLang="ja-JP" sz="12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Opening of VLab RGB website</a:t>
            </a:r>
            <a:endParaRPr kumimoji="1" lang="ja-JP" altLang="en-US" sz="12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507013" y="3722084"/>
            <a:ext cx="1436992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BoM</a:t>
            </a:r>
            <a:r>
              <a:rPr lang="en-US" altLang="ja-JP" sz="11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: </a:t>
            </a:r>
            <a:r>
              <a:rPr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27-30 July</a:t>
            </a:r>
            <a:r>
              <a:rPr lang="ja-JP" altLang="en-US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</a:t>
            </a:r>
            <a:r>
              <a:rPr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Science </a:t>
            </a:r>
            <a:r>
              <a:rPr kumimoji="1"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Week 2015</a:t>
            </a:r>
            <a:endParaRPr kumimoji="1" lang="ja-JP" altLang="en-US" sz="11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601016" y="4452970"/>
            <a:ext cx="1436992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BoM: ? July Advanced </a:t>
            </a:r>
            <a:r>
              <a:rPr lang="en-US" altLang="ja-JP" sz="11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Satellite Meteorology training </a:t>
            </a:r>
            <a:r>
              <a:rPr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course</a:t>
            </a:r>
            <a:endParaRPr kumimoji="1" lang="ja-JP" altLang="en-US" sz="11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093484" y="4376868"/>
            <a:ext cx="1691072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September - October </a:t>
            </a:r>
            <a:r>
              <a:rPr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JICA Training Course</a:t>
            </a:r>
            <a:endParaRPr kumimoji="1" lang="ja-JP" altLang="en-US" sz="11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542566" y="2991086"/>
            <a:ext cx="1565937" cy="938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9-13 November</a:t>
            </a:r>
            <a:r>
              <a:rPr kumimoji="1" lang="ja-JP" altLang="en-US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</a:t>
            </a:r>
            <a:endParaRPr kumimoji="1" lang="en-US" altLang="ja-JP" sz="1100" dirty="0" smtClean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r>
              <a:rPr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The </a:t>
            </a:r>
            <a:r>
              <a:rPr lang="en-US" altLang="ja-JP" sz="11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Sixth Asia/Oceania Meteorological Satellite Users' Conference </a:t>
            </a:r>
            <a:endParaRPr kumimoji="1" lang="ja-JP" altLang="en-US" sz="11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95538" y="5446036"/>
            <a:ext cx="842493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Investigation of adjustment of existing RGB and development of new RGB scheme</a:t>
            </a:r>
            <a:endParaRPr kumimoji="1" lang="ja-JP" altLang="en-US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5" name="右大かっこ 4"/>
          <p:cNvSpPr/>
          <p:nvPr/>
        </p:nvSpPr>
        <p:spPr>
          <a:xfrm>
            <a:off x="7506562" y="5599343"/>
            <a:ext cx="72008" cy="1165998"/>
          </a:xfrm>
          <a:prstGeom prst="righ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71184" y="5131758"/>
            <a:ext cx="1947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Outcomes will be applied on the </a:t>
            </a:r>
            <a:r>
              <a:rPr lang="en-US" altLang="ja-JP" sz="1200" dirty="0" smtClean="0"/>
              <a:t>website </a:t>
            </a:r>
            <a:r>
              <a:rPr lang="en-US" altLang="ja-JP" sz="1200" dirty="0"/>
              <a:t>as needed.</a:t>
            </a:r>
            <a:endParaRPr kumimoji="1" lang="ja-JP" altLang="en-US" sz="12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84718" y="1241241"/>
            <a:ext cx="684803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2015</a:t>
            </a:r>
            <a:endParaRPr kumimoji="1" lang="ja-JP" altLang="en-US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505627" y="2998808"/>
            <a:ext cx="1436992" cy="938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WMO</a:t>
            </a:r>
            <a:r>
              <a:rPr lang="en-US" altLang="ja-JP" sz="11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: 11-14 August</a:t>
            </a:r>
          </a:p>
          <a:p>
            <a:r>
              <a:rPr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CBS OPAG </a:t>
            </a:r>
            <a:r>
              <a:rPr lang="en-US" altLang="ja-JP" sz="11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on </a:t>
            </a:r>
            <a:r>
              <a:rPr lang="en-US" altLang="ja-JP" sz="11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DPFS </a:t>
            </a:r>
            <a:r>
              <a:rPr lang="en-US" altLang="ja-JP" sz="11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Meeting DPFS/RAII/</a:t>
            </a:r>
            <a:r>
              <a:rPr lang="en-US" altLang="ja-JP" sz="1100" dirty="0" err="1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SeA</a:t>
            </a:r>
            <a:r>
              <a:rPr lang="en-US" altLang="ja-JP" sz="110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-SWFDP-RSMT</a:t>
            </a:r>
          </a:p>
        </p:txBody>
      </p:sp>
    </p:spTree>
    <p:extLst>
      <p:ext uri="{BB962C8B-B14F-4D97-AF65-F5344CB8AC3E}">
        <p14:creationId xmlns:p14="http://schemas.microsoft.com/office/powerpoint/2010/main" val="18770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9208" y="407707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Short lecture of RGB composite imagery by VLab support site </a:t>
            </a:r>
            <a:r>
              <a:rPr lang="en-US" altLang="ja-JP" sz="3600" dirty="0" smtClean="0"/>
              <a:t>material</a:t>
            </a:r>
            <a:br>
              <a:rPr lang="en-US" altLang="ja-JP" sz="3600" dirty="0" smtClean="0"/>
            </a:br>
            <a:r>
              <a:rPr lang="en-US" altLang="ja-JP" sz="3600" dirty="0" smtClean="0"/>
              <a:t>part1</a:t>
            </a:r>
            <a:endParaRPr lang="en-US" altLang="ja-JP" sz="3600" dirty="0"/>
          </a:p>
        </p:txBody>
      </p:sp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67" y="1268760"/>
            <a:ext cx="2664296" cy="252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90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3096344"/>
          </a:xfrm>
        </p:spPr>
        <p:txBody>
          <a:bodyPr>
            <a:normAutofit/>
          </a:bodyPr>
          <a:lstStyle/>
          <a:p>
            <a:r>
              <a:rPr kumimoji="1" lang="en-US" altLang="ja-JP" sz="4800" dirty="0" smtClean="0">
                <a:solidFill>
                  <a:schemeClr val="tx1"/>
                </a:solidFill>
              </a:rPr>
              <a:t>Outline of</a:t>
            </a:r>
            <a:br>
              <a:rPr kumimoji="1" lang="en-US" altLang="ja-JP" sz="4800" dirty="0" smtClean="0">
                <a:solidFill>
                  <a:schemeClr val="tx1"/>
                </a:solidFill>
              </a:rPr>
            </a:br>
            <a:r>
              <a:rPr kumimoji="1" lang="en-US" altLang="ja-JP" sz="48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4800" dirty="0" smtClean="0">
                <a:solidFill>
                  <a:srgbClr val="FF0000"/>
                </a:solidFill>
              </a:rPr>
              <a:t>R</a:t>
            </a:r>
            <a:r>
              <a:rPr kumimoji="1" lang="en-US" altLang="ja-JP" sz="4800" dirty="0" smtClean="0">
                <a:solidFill>
                  <a:srgbClr val="00B050"/>
                </a:solidFill>
              </a:rPr>
              <a:t>G</a:t>
            </a:r>
            <a:r>
              <a:rPr kumimoji="1" lang="en-US" altLang="ja-JP" sz="4800" dirty="0" smtClean="0">
                <a:solidFill>
                  <a:srgbClr val="0000FF"/>
                </a:solidFill>
              </a:rPr>
              <a:t>B</a:t>
            </a:r>
            <a:r>
              <a:rPr lang="ja-JP" altLang="en-US" sz="4800" dirty="0" smtClean="0"/>
              <a:t> </a:t>
            </a:r>
            <a:r>
              <a:rPr lang="en-US" altLang="ja-JP" sz="4800" dirty="0" smtClean="0">
                <a:solidFill>
                  <a:schemeClr val="tx1"/>
                </a:solidFill>
              </a:rPr>
              <a:t>Composite Imagery</a:t>
            </a:r>
            <a:endParaRPr kumimoji="1" lang="ja-JP" altLang="en-US" sz="48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pic>
        <p:nvPicPr>
          <p:cNvPr id="5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04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smtClean="0"/>
              <a:t>Contents</a:t>
            </a:r>
            <a:endParaRPr lang="ja-JP" altLang="en-US" sz="4000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altLang="ja-JP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latin typeface="+mn-lt"/>
              </a:rPr>
              <a:t>What’s </a:t>
            </a:r>
            <a:r>
              <a:rPr lang="en-US" altLang="ja-JP" dirty="0">
                <a:solidFill>
                  <a:srgbClr val="FF0000"/>
                </a:solidFill>
                <a:latin typeface="+mn-lt"/>
              </a:rPr>
              <a:t>R</a:t>
            </a:r>
            <a:r>
              <a:rPr lang="en-US" altLang="ja-JP" dirty="0">
                <a:solidFill>
                  <a:srgbClr val="00FF00"/>
                </a:solidFill>
                <a:latin typeface="+mn-lt"/>
              </a:rPr>
              <a:t>G</a:t>
            </a:r>
            <a:r>
              <a:rPr lang="en-US" altLang="ja-JP" dirty="0">
                <a:solidFill>
                  <a:srgbClr val="0000FF"/>
                </a:solidFill>
                <a:latin typeface="+mn-lt"/>
              </a:rPr>
              <a:t>B</a:t>
            </a:r>
            <a:r>
              <a:rPr lang="en-US" altLang="ja-JP" dirty="0">
                <a:latin typeface="+mn-lt"/>
              </a:rPr>
              <a:t> composite imagery?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ja-JP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+mn-lt"/>
              </a:rPr>
              <a:t>How </a:t>
            </a:r>
            <a:r>
              <a:rPr lang="en-US" altLang="ja-JP" dirty="0">
                <a:latin typeface="+mn-lt"/>
              </a:rPr>
              <a:t>to create </a:t>
            </a:r>
            <a:r>
              <a:rPr lang="en-US" altLang="ja-JP" dirty="0">
                <a:solidFill>
                  <a:srgbClr val="FF0000"/>
                </a:solidFill>
                <a:latin typeface="+mn-lt"/>
              </a:rPr>
              <a:t>R</a:t>
            </a:r>
            <a:r>
              <a:rPr lang="en-US" altLang="ja-JP" dirty="0">
                <a:solidFill>
                  <a:srgbClr val="00FF00"/>
                </a:solidFill>
                <a:latin typeface="+mn-lt"/>
              </a:rPr>
              <a:t>G</a:t>
            </a:r>
            <a:r>
              <a:rPr lang="en-US" altLang="ja-JP" dirty="0">
                <a:solidFill>
                  <a:srgbClr val="0000FF"/>
                </a:solidFill>
                <a:latin typeface="+mn-lt"/>
              </a:rPr>
              <a:t>B</a:t>
            </a:r>
            <a:r>
              <a:rPr lang="en-US" altLang="ja-JP" dirty="0">
                <a:latin typeface="+mn-lt"/>
              </a:rPr>
              <a:t> composite </a:t>
            </a:r>
            <a:r>
              <a:rPr lang="en-US" altLang="ja-JP" dirty="0" smtClean="0">
                <a:latin typeface="+mn-lt"/>
              </a:rPr>
              <a:t>imagery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ja-JP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RGB composite </a:t>
            </a:r>
            <a:r>
              <a:rPr lang="en-US" altLang="ja-JP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imagery presented by EUMETSAT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RGB </a:t>
            </a:r>
            <a:r>
              <a:rPr lang="en-US" altLang="ja-JP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composite </a:t>
            </a:r>
            <a:r>
              <a:rPr lang="en-US" altLang="ja-JP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imagery which are possible to create by traditional images of MTSAT satellites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RGB </a:t>
            </a:r>
            <a:r>
              <a:rPr lang="en-US" altLang="ja-JP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composite imagery which </a:t>
            </a:r>
            <a:r>
              <a:rPr lang="en-US" altLang="ja-JP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are </a:t>
            </a:r>
            <a:r>
              <a:rPr lang="en-US" altLang="ja-JP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possible to create </a:t>
            </a:r>
            <a:r>
              <a:rPr lang="en-US" altLang="ja-JP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by </a:t>
            </a:r>
            <a:r>
              <a:rPr lang="en-US" altLang="ja-JP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Himawari-8 </a:t>
            </a:r>
            <a:r>
              <a:rPr lang="en-US" altLang="ja-JP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and -9 imagery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altLang="ja-JP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RGB composite </a:t>
            </a:r>
            <a:r>
              <a:rPr lang="en-US" altLang="ja-JP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imagery </a:t>
            </a:r>
            <a:r>
              <a:rPr lang="en-US" altLang="ja-JP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by Himawari-8 and -</a:t>
            </a:r>
            <a:r>
              <a:rPr lang="en-US" altLang="ja-JP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9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ja-JP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Practical </a:t>
            </a:r>
            <a:r>
              <a:rPr lang="en-US" altLang="ja-JP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training to create RGB composite imagery by SATAID	</a:t>
            </a:r>
            <a:r>
              <a:rPr lang="en-US" altLang="ja-JP" dirty="0">
                <a:latin typeface="+mn-lt"/>
              </a:rPr>
              <a:t>			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251520" y="275610"/>
            <a:ext cx="1584176" cy="1425198"/>
            <a:chOff x="179512" y="1412776"/>
            <a:chExt cx="1584176" cy="1425198"/>
          </a:xfrm>
        </p:grpSpPr>
        <p:sp>
          <p:nvSpPr>
            <p:cNvPr id="6" name="円/楕円 5"/>
            <p:cNvSpPr/>
            <p:nvPr/>
          </p:nvSpPr>
          <p:spPr>
            <a:xfrm>
              <a:off x="1187624" y="1412776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467544" y="1556792"/>
              <a:ext cx="576064" cy="576064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179512" y="2261910"/>
              <a:ext cx="576064" cy="5760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9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What’s RGB composite imagery?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18</a:t>
            </a:fld>
            <a:endParaRPr kumimoji="1"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"/>
            <a:ext cx="1369740" cy="129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5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What’s RGB composite imagery?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44008" y="1751375"/>
            <a:ext cx="3744416" cy="4301697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Red </a:t>
            </a:r>
            <a:r>
              <a:rPr lang="en-US" altLang="ja-JP" dirty="0"/>
              <a:t>(R</a:t>
            </a:r>
            <a:r>
              <a:rPr lang="en-US" altLang="ja-JP" dirty="0" smtClean="0"/>
              <a:t>), </a:t>
            </a:r>
            <a:r>
              <a:rPr lang="en-US" altLang="ja-JP" dirty="0"/>
              <a:t>green (G) </a:t>
            </a:r>
            <a:r>
              <a:rPr lang="en-US" altLang="ja-JP" dirty="0" smtClean="0"/>
              <a:t>and blue </a:t>
            </a:r>
            <a:r>
              <a:rPr lang="en-US" altLang="ja-JP" dirty="0"/>
              <a:t>(B) which </a:t>
            </a:r>
            <a:r>
              <a:rPr lang="en-US" altLang="ja-JP" dirty="0" smtClean="0"/>
              <a:t>are </a:t>
            </a:r>
            <a:r>
              <a:rPr lang="en-US" altLang="ja-JP" dirty="0"/>
              <a:t>the three primary colors </a:t>
            </a:r>
            <a:r>
              <a:rPr lang="en-US" altLang="ja-JP" dirty="0" smtClean="0"/>
              <a:t>of </a:t>
            </a:r>
            <a:r>
              <a:rPr lang="en-US" altLang="ja-JP" dirty="0"/>
              <a:t>light </a:t>
            </a:r>
            <a:r>
              <a:rPr lang="en-US" altLang="ja-JP" dirty="0" smtClean="0"/>
              <a:t>constitute </a:t>
            </a:r>
            <a:r>
              <a:rPr lang="en-US" altLang="ja-JP" dirty="0"/>
              <a:t>color space expressing additive color composite </a:t>
            </a:r>
          </a:p>
          <a:p>
            <a:r>
              <a:rPr lang="en-US" altLang="ja-JP" dirty="0" smtClean="0"/>
              <a:t>The </a:t>
            </a:r>
            <a:r>
              <a:rPr lang="en-US" altLang="ja-JP" dirty="0"/>
              <a:t>RGB </a:t>
            </a:r>
            <a:r>
              <a:rPr lang="en-US" altLang="ja-JP" dirty="0" smtClean="0"/>
              <a:t>composite imagery </a:t>
            </a:r>
            <a:r>
              <a:rPr lang="en-US" altLang="ja-JP" dirty="0"/>
              <a:t>is a technique to display a color using this</a:t>
            </a:r>
            <a:r>
              <a:rPr lang="en-US" altLang="ja-JP" dirty="0" smtClean="0"/>
              <a:t> </a:t>
            </a:r>
            <a:r>
              <a:rPr lang="en-US" altLang="ja-JP" dirty="0"/>
              <a:t>property of the three primary colors </a:t>
            </a:r>
            <a:r>
              <a:rPr lang="en-US" altLang="ja-JP" dirty="0" smtClean="0"/>
              <a:t>of light</a:t>
            </a:r>
            <a:endParaRPr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2060848"/>
            <a:ext cx="41148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89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Table of Contents</a:t>
            </a:r>
            <a:endParaRPr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2132856"/>
            <a:ext cx="8424936" cy="4525963"/>
          </a:xfrm>
        </p:spPr>
        <p:txBody>
          <a:bodyPr>
            <a:normAutofit/>
          </a:bodyPr>
          <a:lstStyle/>
          <a:p>
            <a:r>
              <a:rPr lang="en-US" altLang="ja-JP" dirty="0"/>
              <a:t>Introduction </a:t>
            </a:r>
            <a:r>
              <a:rPr lang="en-US" altLang="ja-JP" dirty="0" smtClean="0"/>
              <a:t>of </a:t>
            </a:r>
            <a:r>
              <a:rPr lang="en-US" altLang="ja-JP" dirty="0"/>
              <a:t>JMA VLab </a:t>
            </a:r>
            <a:r>
              <a:rPr lang="en-US" altLang="ja-JP" dirty="0" smtClean="0"/>
              <a:t>support site on </a:t>
            </a:r>
            <a:r>
              <a:rPr lang="en-US" altLang="ja-JP" dirty="0"/>
              <a:t>RGB </a:t>
            </a:r>
            <a:r>
              <a:rPr lang="en-US" altLang="ja-JP" dirty="0" smtClean="0"/>
              <a:t>composite </a:t>
            </a:r>
            <a:r>
              <a:rPr lang="en-US" altLang="ja-JP" dirty="0"/>
              <a:t>i</a:t>
            </a:r>
            <a:r>
              <a:rPr lang="en-US" altLang="ja-JP" dirty="0" smtClean="0"/>
              <a:t>magery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Short lecture of RGB composite imagery by </a:t>
            </a:r>
            <a:r>
              <a:rPr lang="en-US" altLang="ja-JP" dirty="0"/>
              <a:t>VLab support </a:t>
            </a:r>
            <a:r>
              <a:rPr lang="en-US" altLang="ja-JP" dirty="0" smtClean="0"/>
              <a:t>site material</a:t>
            </a: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What’s RGB composite imagery?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20</a:t>
            </a:fld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943801" y="6596390"/>
            <a:ext cx="52001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 smtClean="0"/>
              <a:t>Ref: Wikipedia RGB color model: http</a:t>
            </a:r>
            <a:r>
              <a:rPr lang="en-US" altLang="ja-JP" sz="1100" dirty="0"/>
              <a:t>://en.wikipedia.org/wiki/RGB_color_model</a:t>
            </a:r>
            <a:endParaRPr lang="ja-JP" altLang="en-US" sz="1100" dirty="0"/>
          </a:p>
        </p:txBody>
      </p:sp>
      <p:sp>
        <p:nvSpPr>
          <p:cNvPr id="7" name="正方形/長方形 6"/>
          <p:cNvSpPr/>
          <p:nvPr/>
        </p:nvSpPr>
        <p:spPr>
          <a:xfrm>
            <a:off x="755576" y="5661248"/>
            <a:ext cx="2618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ja-JP" sz="1400" dirty="0">
                <a:latin typeface="+mj-lt"/>
              </a:rPr>
              <a:t>RGB sub-pixels in an LCD TV </a:t>
            </a:r>
            <a:endParaRPr lang="ja-JP" altLang="en-US" sz="1400" dirty="0">
              <a:latin typeface="+mj-lt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6597"/>
            <a:ext cx="3984994" cy="320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5116989" y="5661248"/>
            <a:ext cx="3302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+mj-lt"/>
              </a:rPr>
              <a:t>RGB phosphor dots in a CRT monitor</a:t>
            </a:r>
            <a:endParaRPr lang="ja-JP" altLang="en-US" sz="1400" dirty="0">
              <a:latin typeface="+mj-lt"/>
            </a:endParaRPr>
          </a:p>
        </p:txBody>
      </p:sp>
      <p:pic>
        <p:nvPicPr>
          <p:cNvPr id="14" name="Picture 6" descr="File:RGB pixels on a CRT monitor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60" y="2266679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6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102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ja-JP" sz="2800" dirty="0"/>
              <a:t>What’s RGB composite imagery?</a:t>
            </a:r>
            <a:br>
              <a:rPr lang="en-US" altLang="ja-JP" sz="2800" dirty="0"/>
            </a:br>
            <a:r>
              <a:rPr lang="en-US" altLang="ja-JP" sz="3200" dirty="0" smtClean="0"/>
              <a:t>List of satellites/imagers </a:t>
            </a:r>
            <a:r>
              <a:rPr lang="en-US" altLang="ja-JP" sz="3200" dirty="0"/>
              <a:t>specifications</a:t>
            </a:r>
            <a:endParaRPr kumimoji="1" lang="ja-JP" altLang="en-US" sz="3200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7164288" y="2204864"/>
            <a:ext cx="1872208" cy="4301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600" dirty="0" smtClean="0"/>
              <a:t>There </a:t>
            </a:r>
            <a:r>
              <a:rPr lang="en-US" altLang="ja-JP" sz="1600" dirty="0"/>
              <a:t>are </a:t>
            </a:r>
            <a:r>
              <a:rPr lang="en-US" altLang="ja-JP" sz="1600" dirty="0" smtClean="0"/>
              <a:t>different properties </a:t>
            </a:r>
            <a:r>
              <a:rPr lang="en-US" altLang="ja-JP" sz="1600" dirty="0"/>
              <a:t>in each channel, </a:t>
            </a:r>
            <a:r>
              <a:rPr lang="en-US" altLang="ja-JP" sz="1600" dirty="0" smtClean="0"/>
              <a:t>as shown in the left figure.</a:t>
            </a:r>
          </a:p>
          <a:p>
            <a:pPr marL="0" indent="0">
              <a:buNone/>
            </a:pPr>
            <a:endParaRPr kumimoji="1" lang="en-US" altLang="ja-JP" sz="1600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62821"/>
              </p:ext>
            </p:extLst>
          </p:nvPr>
        </p:nvGraphicFramePr>
        <p:xfrm>
          <a:off x="251520" y="1052736"/>
          <a:ext cx="6840758" cy="5532895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096688"/>
                <a:gridCol w="1279574"/>
                <a:gridCol w="1080120"/>
                <a:gridCol w="792088"/>
                <a:gridCol w="1579342"/>
                <a:gridCol w="1012946"/>
              </a:tblGrid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>
                          <a:latin typeface="Calibri"/>
                          <a:ea typeface="+mj-ea"/>
                          <a:cs typeface="Times New Roman" panose="02020603050405020304" pitchFamily="18" charset="0"/>
                        </a:rPr>
                        <a:t>Channel</a:t>
                      </a:r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Himawari-8/ -9</a:t>
                      </a:r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MTSAT-1R/-2</a:t>
                      </a:r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MSG</a:t>
                      </a:r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Physical Properties</a:t>
                      </a:r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0.4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vegetation, aerosol </a:t>
                      </a:r>
                    </a:p>
                    <a:p>
                      <a:pPr algn="ctr" rtl="0" fontAlgn="ctr"/>
                      <a:r>
                        <a:rPr lang="en-US" altLang="ja-JP" sz="1200" b="1" u="none" strike="noStrike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ja-JP" altLang="en-US" sz="1200" b="1" u="none" strike="noStrike" dirty="0" smtClean="0">
                          <a:latin typeface="Calibri" panose="020F0502020204030204" pitchFamily="34" charset="0"/>
                        </a:rPr>
                        <a:t> 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+mj-ea"/>
                          <a:cs typeface="Times New Roman" panose="02020603050405020304" pitchFamily="18" charset="0"/>
                        </a:rPr>
                        <a:t>Visible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2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0.51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vegetation, aerosol </a:t>
                      </a:r>
                    </a:p>
                    <a:p>
                      <a:pPr algn="ctr" rtl="0" fontAlgn="ctr"/>
                      <a:r>
                        <a:rPr lang="en-US" altLang="ja-JP" sz="1200" b="1" u="none" strike="noStrike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ja-JP" altLang="en-US" sz="1200" b="1" u="none" strike="noStrike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ja-JP" altLang="en-US" sz="1200" b="1" i="0" u="none" strike="noStrike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0.64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0.68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0.635 µm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low cloud, fog</a:t>
                      </a:r>
                    </a:p>
                    <a:p>
                      <a:pPr algn="ctr" rtl="0" fontAlgn="ctr"/>
                      <a:r>
                        <a:rPr lang="en-US" altLang="ja-JP" sz="1200" b="1" i="0" u="none" strike="noStrike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R</a:t>
                      </a:r>
                      <a:endParaRPr lang="ja-JP" altLang="en-US" sz="1200" b="1" i="0" u="none" strike="noStrike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 smtClean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0.86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0.81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vegetation, aerosol </a:t>
                      </a: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</a:rPr>
                        <a:t>Near Infrared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1.6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1.64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cloud phase</a:t>
                      </a:r>
                      <a:endParaRPr lang="en-US" altLang="ja-JP" sz="1200" u="none" strike="noStrike" dirty="0">
                        <a:latin typeface="Calibri" panose="020F0502020204030204" pitchFamily="34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6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2.3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particle size </a:t>
                      </a:r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30488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7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3.9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3.7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3.92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low cloud, fog, forest fire</a:t>
                      </a:r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10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+mj-ea"/>
                          <a:cs typeface="Times New Roman" panose="02020603050405020304" pitchFamily="18" charset="0"/>
                        </a:rPr>
                        <a:t>Infrared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8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6.2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6.8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6.25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mid- and upper level moisture</a:t>
                      </a:r>
                      <a:endParaRPr lang="en-US" altLang="ja-JP" sz="1200" u="none" strike="noStrike" dirty="0">
                        <a:latin typeface="Calibri" panose="020F0502020204030204" pitchFamily="34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9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6.9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200" u="none" strike="noStrike" dirty="0" smtClean="0">
                          <a:latin typeface="Calibri" panose="020F0502020204030204" pitchFamily="34" charset="0"/>
                        </a:rPr>
                        <a:t>mid-  level moisture</a:t>
                      </a:r>
                      <a:endParaRPr lang="en-US" altLang="zh-TW" sz="1200" u="none" strike="noStrike" dirty="0">
                        <a:latin typeface="Calibri" panose="020F0502020204030204" pitchFamily="34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10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7.3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7.35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mid- and lower level moisture</a:t>
                      </a:r>
                      <a:endParaRPr lang="en-US" altLang="ja-JP" sz="1200" u="none" strike="noStrike" dirty="0">
                        <a:latin typeface="Calibri" panose="020F0502020204030204" pitchFamily="34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11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8.6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8.70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cloud phase, SO2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12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9.6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9.66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ozone content</a:t>
                      </a:r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13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</a:rPr>
                        <a:t>10.4</a:t>
                      </a:r>
                      <a:r>
                        <a:rPr lang="en-US" sz="1200" u="none" strike="noStrike" dirty="0" smtClean="0"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l-GR" altLang="ja-JP" sz="1200" dirty="0" smtClean="0"/>
                        <a:t>10.8</a:t>
                      </a:r>
                      <a:r>
                        <a:rPr kumimoji="1" lang="en-US" altLang="ja-JP" sz="1200" dirty="0" smtClean="0"/>
                        <a:t> </a:t>
                      </a:r>
                      <a:r>
                        <a:rPr kumimoji="1" lang="el-GR" altLang="ja-JP" sz="1200" dirty="0" smtClean="0"/>
                        <a:t>μ</a:t>
                      </a:r>
                      <a:r>
                        <a:rPr kumimoji="1" lang="en-US" altLang="ja-JP" sz="1200" dirty="0" smtClean="0"/>
                        <a:t>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10.8 µm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200" u="none" strike="noStrike" dirty="0" smtClean="0"/>
                        <a:t>cloud imagery, information of cloud top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HGP明朝E" panose="02020900000000000000" pitchFamily="18" charset="-128"/>
                        <a:ea typeface="HGP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14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</a:rPr>
                        <a:t>11.2</a:t>
                      </a:r>
                      <a:r>
                        <a:rPr lang="en-US" sz="1200" u="none" strike="noStrike" dirty="0" smtClean="0"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u="none" strike="noStrike" dirty="0" smtClean="0"/>
                        <a:t>cloud imagery, sea surface temperature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HGP明朝E" panose="02020900000000000000" pitchFamily="18" charset="-128"/>
                        <a:ea typeface="HGP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15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</a:rPr>
                        <a:t>12.</a:t>
                      </a:r>
                      <a:r>
                        <a:rPr lang="en-US" sz="1200" u="none" strike="noStrike" smtClean="0">
                          <a:effectLst/>
                        </a:rPr>
                        <a:t>4 </a:t>
                      </a:r>
                      <a:r>
                        <a:rPr lang="el-GR" sz="1200" u="none" strike="noStrike" dirty="0" smtClean="0">
                          <a:effectLst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l-GR" altLang="ja-JP" sz="1200" dirty="0" smtClean="0"/>
                        <a:t>12</a:t>
                      </a:r>
                      <a:r>
                        <a:rPr kumimoji="1" lang="en-US" altLang="ja-JP" sz="1200" dirty="0" smtClean="0"/>
                        <a:t>.0 </a:t>
                      </a:r>
                      <a:r>
                        <a:rPr kumimoji="1" lang="el-GR" altLang="ja-JP" sz="1200" dirty="0" smtClean="0"/>
                        <a:t>μ</a:t>
                      </a:r>
                      <a:r>
                        <a:rPr kumimoji="1" lang="en-US" altLang="ja-JP" sz="1200" dirty="0" smtClean="0"/>
                        <a:t>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12.0 µm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u="none" strike="noStrike" dirty="0" smtClean="0"/>
                        <a:t>cloud imagery, sea surface temperature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HGP明朝E" panose="02020900000000000000" pitchFamily="18" charset="-128"/>
                        <a:ea typeface="HGP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16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</a:rPr>
                        <a:t>13.3</a:t>
                      </a:r>
                      <a:r>
                        <a:rPr lang="en-US" sz="1200" u="none" strike="noStrike" dirty="0" smtClean="0"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13.4 µm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/>
                        <a:t>cloud top height</a:t>
                      </a:r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45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4704"/>
            <a:ext cx="1411761" cy="14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94" y="764704"/>
            <a:ext cx="1411761" cy="14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58489"/>
            <a:ext cx="1411761" cy="14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91" y="758489"/>
            <a:ext cx="1411761" cy="14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0922"/>
            <a:ext cx="1411761" cy="14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94" y="2320921"/>
            <a:ext cx="1411761" cy="14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56" y="2320920"/>
            <a:ext cx="1411761" cy="14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75" y="2320919"/>
            <a:ext cx="1411762" cy="14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" y="3894995"/>
            <a:ext cx="1403996" cy="140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94" y="3885101"/>
            <a:ext cx="1403997" cy="140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81" y="3885100"/>
            <a:ext cx="1403998" cy="140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56" y="3894995"/>
            <a:ext cx="1403996" cy="140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5" y="5442446"/>
            <a:ext cx="1403995" cy="140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94" y="5450279"/>
            <a:ext cx="1411761" cy="14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42446"/>
            <a:ext cx="1427429" cy="142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79" y="5442445"/>
            <a:ext cx="1403995" cy="140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1411761" y="783304"/>
            <a:ext cx="991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B01:</a:t>
            </a:r>
          </a:p>
          <a:p>
            <a:r>
              <a:rPr lang="el-GR" altLang="ja-JP" sz="1000" dirty="0" smtClean="0"/>
              <a:t>0.46 </a:t>
            </a:r>
            <a:r>
              <a:rPr lang="el-GR" altLang="ja-JP" sz="1000" dirty="0"/>
              <a:t>μ</a:t>
            </a:r>
            <a:r>
              <a:rPr lang="en-US" altLang="ja-JP" sz="1000" dirty="0" smtClean="0"/>
              <a:t>m</a:t>
            </a:r>
          </a:p>
          <a:p>
            <a:r>
              <a:rPr lang="en-US" altLang="ja-JP" sz="1000" dirty="0" smtClean="0"/>
              <a:t>Visible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Vegetation</a:t>
            </a:r>
            <a:r>
              <a:rPr lang="en-US" altLang="ja-JP" sz="1000" dirty="0"/>
              <a:t>, aerosol </a:t>
            </a:r>
          </a:p>
          <a:p>
            <a:endParaRPr lang="en-US" altLang="ja-JP" sz="1000" dirty="0" smtClean="0"/>
          </a:p>
          <a:p>
            <a:endParaRPr lang="ja-JP" altLang="en-US" sz="1000" dirty="0"/>
          </a:p>
        </p:txBody>
      </p:sp>
      <p:sp>
        <p:nvSpPr>
          <p:cNvPr id="27" name="正方形/長方形 26"/>
          <p:cNvSpPr/>
          <p:nvPr/>
        </p:nvSpPr>
        <p:spPr>
          <a:xfrm>
            <a:off x="-2806" y="758489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>
                <a:solidFill>
                  <a:schemeClr val="bg1"/>
                </a:solidFill>
              </a:rPr>
              <a:t>B01</a:t>
            </a:r>
            <a:endParaRPr lang="ja-JP" altLang="en-US" sz="1000" b="1" dirty="0">
              <a:solidFill>
                <a:schemeClr val="bg1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278294" y="746157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>
                <a:solidFill>
                  <a:schemeClr val="bg1"/>
                </a:solidFill>
              </a:rPr>
              <a:t>B02</a:t>
            </a:r>
            <a:endParaRPr lang="ja-JP" altLang="en-US" sz="1000" b="1" dirty="0">
              <a:solidFill>
                <a:schemeClr val="bg1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575881" y="769231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>
                <a:solidFill>
                  <a:schemeClr val="bg1"/>
                </a:solidFill>
              </a:rPr>
              <a:t>B03</a:t>
            </a:r>
            <a:endParaRPr lang="ja-JP" altLang="en-US" sz="1000" b="1" dirty="0">
              <a:solidFill>
                <a:schemeClr val="bg1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842479" y="783304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>
                <a:solidFill>
                  <a:schemeClr val="bg1"/>
                </a:solidFill>
              </a:rPr>
              <a:t>B04</a:t>
            </a:r>
            <a:endParaRPr lang="ja-JP" altLang="en-US" sz="1000" b="1" dirty="0">
              <a:solidFill>
                <a:schemeClr val="bg1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0" y="2314247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>
                <a:solidFill>
                  <a:schemeClr val="bg1"/>
                </a:solidFill>
              </a:rPr>
              <a:t>B05</a:t>
            </a:r>
            <a:endParaRPr lang="ja-JP" altLang="en-US" sz="1000" b="1" dirty="0">
              <a:solidFill>
                <a:schemeClr val="bg1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278294" y="2302372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>
                <a:solidFill>
                  <a:schemeClr val="bg1"/>
                </a:solidFill>
              </a:rPr>
              <a:t>B06</a:t>
            </a:r>
            <a:endParaRPr lang="ja-JP" altLang="en-US" sz="1000" b="1" dirty="0">
              <a:solidFill>
                <a:schemeClr val="bg1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521551" y="2320922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/>
              <a:t>B07</a:t>
            </a:r>
            <a:endParaRPr lang="ja-JP" altLang="en-US" sz="1000" b="1" dirty="0"/>
          </a:p>
        </p:txBody>
      </p:sp>
      <p:sp>
        <p:nvSpPr>
          <p:cNvPr id="34" name="正方形/長方形 33"/>
          <p:cNvSpPr/>
          <p:nvPr/>
        </p:nvSpPr>
        <p:spPr>
          <a:xfrm>
            <a:off x="6816475" y="2302371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/>
              <a:t>B08</a:t>
            </a:r>
            <a:endParaRPr lang="ja-JP" altLang="en-US" sz="1000" b="1" dirty="0"/>
          </a:p>
        </p:txBody>
      </p:sp>
      <p:sp>
        <p:nvSpPr>
          <p:cNvPr id="35" name="正方形/長方形 34"/>
          <p:cNvSpPr/>
          <p:nvPr/>
        </p:nvSpPr>
        <p:spPr>
          <a:xfrm>
            <a:off x="0" y="3885100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/>
              <a:t>B09</a:t>
            </a:r>
            <a:endParaRPr lang="ja-JP" altLang="en-US" sz="1000" b="1" dirty="0"/>
          </a:p>
        </p:txBody>
      </p:sp>
      <p:sp>
        <p:nvSpPr>
          <p:cNvPr id="36" name="正方形/長方形 35"/>
          <p:cNvSpPr/>
          <p:nvPr/>
        </p:nvSpPr>
        <p:spPr>
          <a:xfrm>
            <a:off x="2193711" y="3883808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/>
              <a:t>B10</a:t>
            </a:r>
            <a:endParaRPr lang="ja-JP" altLang="en-US" sz="1000" b="1" dirty="0"/>
          </a:p>
        </p:txBody>
      </p:sp>
      <p:sp>
        <p:nvSpPr>
          <p:cNvPr id="37" name="正方形/長方形 36"/>
          <p:cNvSpPr/>
          <p:nvPr/>
        </p:nvSpPr>
        <p:spPr>
          <a:xfrm>
            <a:off x="4521551" y="3894995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/>
              <a:t>B11</a:t>
            </a:r>
            <a:endParaRPr lang="ja-JP" altLang="en-US" sz="1000" b="1" dirty="0"/>
          </a:p>
        </p:txBody>
      </p:sp>
      <p:sp>
        <p:nvSpPr>
          <p:cNvPr id="38" name="正方形/長方形 37"/>
          <p:cNvSpPr/>
          <p:nvPr/>
        </p:nvSpPr>
        <p:spPr>
          <a:xfrm>
            <a:off x="6765531" y="3894995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/>
              <a:t>B12</a:t>
            </a:r>
            <a:endParaRPr lang="ja-JP" altLang="en-US" sz="1000" b="1" dirty="0"/>
          </a:p>
        </p:txBody>
      </p:sp>
      <p:sp>
        <p:nvSpPr>
          <p:cNvPr id="39" name="正方形/長方形 38"/>
          <p:cNvSpPr/>
          <p:nvPr/>
        </p:nvSpPr>
        <p:spPr>
          <a:xfrm>
            <a:off x="-29922" y="5437882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/>
              <a:t>B13</a:t>
            </a:r>
            <a:endParaRPr lang="ja-JP" altLang="en-US" sz="1000" b="1" dirty="0"/>
          </a:p>
        </p:txBody>
      </p:sp>
      <p:sp>
        <p:nvSpPr>
          <p:cNvPr id="40" name="正方形/長方形 39"/>
          <p:cNvSpPr/>
          <p:nvPr/>
        </p:nvSpPr>
        <p:spPr>
          <a:xfrm>
            <a:off x="2200870" y="5437881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/>
              <a:t>B14</a:t>
            </a:r>
            <a:endParaRPr lang="ja-JP" altLang="en-US" sz="1000" b="1" dirty="0"/>
          </a:p>
        </p:txBody>
      </p:sp>
      <p:sp>
        <p:nvSpPr>
          <p:cNvPr id="41" name="正方形/長方形 40"/>
          <p:cNvSpPr/>
          <p:nvPr/>
        </p:nvSpPr>
        <p:spPr>
          <a:xfrm>
            <a:off x="4521551" y="5450279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/>
              <a:t>B15</a:t>
            </a:r>
            <a:endParaRPr lang="ja-JP" altLang="en-US" sz="1000" b="1" dirty="0"/>
          </a:p>
        </p:txBody>
      </p:sp>
      <p:sp>
        <p:nvSpPr>
          <p:cNvPr id="42" name="正方形/長方形 41"/>
          <p:cNvSpPr/>
          <p:nvPr/>
        </p:nvSpPr>
        <p:spPr>
          <a:xfrm>
            <a:off x="6765531" y="5450278"/>
            <a:ext cx="3978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="1" dirty="0" smtClean="0"/>
              <a:t>B16</a:t>
            </a:r>
            <a:endParaRPr lang="ja-JP" altLang="en-US" sz="1000" b="1" dirty="0"/>
          </a:p>
        </p:txBody>
      </p:sp>
      <p:sp>
        <p:nvSpPr>
          <p:cNvPr id="43" name="正方形/長方形 42"/>
          <p:cNvSpPr/>
          <p:nvPr/>
        </p:nvSpPr>
        <p:spPr>
          <a:xfrm>
            <a:off x="3676556" y="746157"/>
            <a:ext cx="991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B02:</a:t>
            </a:r>
          </a:p>
          <a:p>
            <a:r>
              <a:rPr lang="el-GR" altLang="ja-JP" sz="1000" dirty="0"/>
              <a:t>0.51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 smtClean="0"/>
              <a:t>Visible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Vegetation</a:t>
            </a:r>
            <a:r>
              <a:rPr lang="en-US" altLang="ja-JP" sz="1000" dirty="0"/>
              <a:t>, aerosol </a:t>
            </a:r>
          </a:p>
          <a:p>
            <a:endParaRPr lang="en-US" altLang="ja-JP" sz="1000" dirty="0" smtClean="0"/>
          </a:p>
          <a:p>
            <a:endParaRPr lang="ja-JP" altLang="en-US" sz="1000" dirty="0"/>
          </a:p>
        </p:txBody>
      </p:sp>
      <p:sp>
        <p:nvSpPr>
          <p:cNvPr id="45" name="タイトル 2"/>
          <p:cNvSpPr>
            <a:spLocks noGrp="1"/>
          </p:cNvSpPr>
          <p:nvPr>
            <p:ph type="title"/>
          </p:nvPr>
        </p:nvSpPr>
        <p:spPr>
          <a:xfrm>
            <a:off x="472856" y="-72953"/>
            <a:ext cx="8229600" cy="8942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ja-JP" sz="2000" dirty="0"/>
              <a:t>What’s RGB composite imagery?</a:t>
            </a:r>
            <a:br>
              <a:rPr lang="en-US" altLang="ja-JP" sz="2000" dirty="0"/>
            </a:br>
            <a:r>
              <a:rPr lang="en-US" altLang="ja-JP" sz="2800" dirty="0" smtClean="0"/>
              <a:t>16 bands Images by Himawari-8/AHI </a:t>
            </a:r>
            <a:endParaRPr kumimoji="1" lang="ja-JP" altLang="en-US" sz="3600" dirty="0"/>
          </a:p>
        </p:txBody>
      </p:sp>
      <p:sp>
        <p:nvSpPr>
          <p:cNvPr id="46" name="正方形/長方形 45"/>
          <p:cNvSpPr/>
          <p:nvPr/>
        </p:nvSpPr>
        <p:spPr>
          <a:xfrm>
            <a:off x="5973010" y="742382"/>
            <a:ext cx="991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B03:</a:t>
            </a:r>
          </a:p>
          <a:p>
            <a:r>
              <a:rPr lang="el-GR" altLang="ja-JP" sz="1000" dirty="0"/>
              <a:t>0.64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 smtClean="0"/>
              <a:t>Visible</a:t>
            </a:r>
          </a:p>
          <a:p>
            <a:endParaRPr lang="en-US" altLang="ja-JP" sz="1000" dirty="0" smtClean="0"/>
          </a:p>
          <a:p>
            <a:r>
              <a:rPr lang="en-US" altLang="ja-JP" sz="1000" dirty="0"/>
              <a:t>L</a:t>
            </a:r>
            <a:r>
              <a:rPr lang="en-US" altLang="ja-JP" sz="1000" dirty="0" smtClean="0"/>
              <a:t>ow </a:t>
            </a:r>
            <a:r>
              <a:rPr lang="en-US" altLang="ja-JP" sz="1000" dirty="0"/>
              <a:t>cloud, </a:t>
            </a:r>
            <a:endParaRPr lang="en-US" altLang="ja-JP" sz="1000" dirty="0" smtClean="0"/>
          </a:p>
          <a:p>
            <a:r>
              <a:rPr lang="en-US" altLang="ja-JP" sz="1000" dirty="0" smtClean="0"/>
              <a:t>fog</a:t>
            </a:r>
            <a:endParaRPr lang="en-US" altLang="ja-JP" sz="1000" dirty="0"/>
          </a:p>
          <a:p>
            <a:endParaRPr lang="en-US" altLang="ja-JP" sz="1000" dirty="0" smtClean="0"/>
          </a:p>
          <a:p>
            <a:endParaRPr lang="ja-JP" altLang="en-US" sz="1000" dirty="0"/>
          </a:p>
        </p:txBody>
      </p:sp>
      <p:sp>
        <p:nvSpPr>
          <p:cNvPr id="47" name="正方形/長方形 46"/>
          <p:cNvSpPr/>
          <p:nvPr/>
        </p:nvSpPr>
        <p:spPr>
          <a:xfrm>
            <a:off x="8239395" y="742381"/>
            <a:ext cx="991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B04:</a:t>
            </a:r>
          </a:p>
          <a:p>
            <a:r>
              <a:rPr lang="el-GR" altLang="ja-JP" sz="1000" dirty="0"/>
              <a:t>0.86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 smtClean="0"/>
              <a:t>Near infrared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Vegetation</a:t>
            </a:r>
            <a:r>
              <a:rPr lang="en-US" altLang="ja-JP" sz="1000" dirty="0"/>
              <a:t>, aerosol </a:t>
            </a:r>
          </a:p>
          <a:p>
            <a:endParaRPr lang="en-US" altLang="ja-JP" sz="1000" dirty="0" smtClean="0"/>
          </a:p>
          <a:p>
            <a:endParaRPr lang="ja-JP" altLang="en-US" sz="1000" dirty="0"/>
          </a:p>
        </p:txBody>
      </p:sp>
      <p:sp>
        <p:nvSpPr>
          <p:cNvPr id="49" name="正方形/長方形 48"/>
          <p:cNvSpPr/>
          <p:nvPr/>
        </p:nvSpPr>
        <p:spPr>
          <a:xfrm>
            <a:off x="1381519" y="2314247"/>
            <a:ext cx="99145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B05:</a:t>
            </a:r>
          </a:p>
          <a:p>
            <a:r>
              <a:rPr lang="el-GR" altLang="ja-JP" sz="1000" dirty="0"/>
              <a:t>1.6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 smtClean="0"/>
              <a:t>Near infrared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Cloud </a:t>
            </a:r>
            <a:r>
              <a:rPr lang="en-US" altLang="ja-JP" sz="1000" dirty="0"/>
              <a:t>phase</a:t>
            </a:r>
          </a:p>
          <a:p>
            <a:endParaRPr lang="en-US" altLang="ja-JP" sz="1000" dirty="0" smtClean="0"/>
          </a:p>
          <a:p>
            <a:endParaRPr lang="ja-JP" altLang="en-US" sz="1000" dirty="0"/>
          </a:p>
        </p:txBody>
      </p:sp>
      <p:sp>
        <p:nvSpPr>
          <p:cNvPr id="50" name="正方形/長方形 49"/>
          <p:cNvSpPr/>
          <p:nvPr/>
        </p:nvSpPr>
        <p:spPr>
          <a:xfrm>
            <a:off x="3676555" y="2320922"/>
            <a:ext cx="99145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B06:</a:t>
            </a:r>
          </a:p>
          <a:p>
            <a:r>
              <a:rPr lang="en-US" altLang="ja-JP" sz="1000" dirty="0" smtClean="0"/>
              <a:t>2</a:t>
            </a:r>
            <a:r>
              <a:rPr lang="el-GR" altLang="ja-JP" sz="1000" dirty="0" smtClean="0"/>
              <a:t>.</a:t>
            </a:r>
            <a:r>
              <a:rPr lang="en-US" altLang="ja-JP" sz="1000" dirty="0" smtClean="0"/>
              <a:t>3</a:t>
            </a:r>
            <a:r>
              <a:rPr lang="el-GR" altLang="ja-JP" sz="1000" dirty="0" smtClean="0"/>
              <a:t> </a:t>
            </a:r>
            <a:r>
              <a:rPr lang="el-GR" altLang="ja-JP" sz="1000" dirty="0"/>
              <a:t>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 smtClean="0"/>
              <a:t>Near infrared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Particle </a:t>
            </a:r>
            <a:r>
              <a:rPr lang="en-US" altLang="ja-JP" sz="1000" dirty="0"/>
              <a:t>size </a:t>
            </a:r>
          </a:p>
          <a:p>
            <a:endParaRPr lang="en-US" altLang="ja-JP" sz="1000" dirty="0" smtClean="0"/>
          </a:p>
          <a:p>
            <a:endParaRPr lang="ja-JP" altLang="en-US" sz="1000" dirty="0"/>
          </a:p>
        </p:txBody>
      </p:sp>
      <p:sp>
        <p:nvSpPr>
          <p:cNvPr id="51" name="正方形/長方形 50"/>
          <p:cNvSpPr/>
          <p:nvPr/>
        </p:nvSpPr>
        <p:spPr>
          <a:xfrm>
            <a:off x="5973010" y="2320919"/>
            <a:ext cx="8694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B07:</a:t>
            </a:r>
          </a:p>
          <a:p>
            <a:r>
              <a:rPr lang="en-US" altLang="ja-JP" sz="1000" dirty="0"/>
              <a:t>3</a:t>
            </a:r>
            <a:r>
              <a:rPr lang="el-GR" altLang="ja-JP" sz="1000" dirty="0" smtClean="0"/>
              <a:t>.</a:t>
            </a:r>
            <a:r>
              <a:rPr lang="en-US" altLang="ja-JP" sz="1000" dirty="0"/>
              <a:t>9</a:t>
            </a:r>
            <a:r>
              <a:rPr lang="el-GR" altLang="ja-JP" sz="1000" dirty="0" smtClean="0"/>
              <a:t> </a:t>
            </a:r>
            <a:r>
              <a:rPr lang="el-GR" altLang="ja-JP" sz="1000" dirty="0"/>
              <a:t>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/>
              <a:t>I</a:t>
            </a:r>
            <a:r>
              <a:rPr lang="en-US" altLang="ja-JP" sz="1000" dirty="0" smtClean="0"/>
              <a:t>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Low </a:t>
            </a:r>
            <a:r>
              <a:rPr lang="en-US" altLang="ja-JP" sz="1000" dirty="0"/>
              <a:t>cloud, fog, forest fire</a:t>
            </a:r>
          </a:p>
          <a:p>
            <a:r>
              <a:rPr lang="en-US" altLang="ja-JP" sz="1000" dirty="0" smtClean="0"/>
              <a:t> </a:t>
            </a:r>
            <a:endParaRPr lang="ja-JP" altLang="en-US" sz="1000" dirty="0"/>
          </a:p>
        </p:txBody>
      </p:sp>
      <p:sp>
        <p:nvSpPr>
          <p:cNvPr id="52" name="正方形/長方形 51"/>
          <p:cNvSpPr/>
          <p:nvPr/>
        </p:nvSpPr>
        <p:spPr>
          <a:xfrm>
            <a:off x="8246474" y="2320922"/>
            <a:ext cx="8694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B08:</a:t>
            </a:r>
          </a:p>
          <a:p>
            <a:r>
              <a:rPr lang="en-US" altLang="ja-JP" sz="1000" dirty="0" smtClean="0"/>
              <a:t>6.2</a:t>
            </a:r>
            <a:r>
              <a:rPr lang="el-GR" altLang="ja-JP" sz="1000" dirty="0" smtClean="0"/>
              <a:t> </a:t>
            </a:r>
            <a:r>
              <a:rPr lang="el-GR" altLang="ja-JP" sz="1000" dirty="0"/>
              <a:t>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/>
              <a:t>I</a:t>
            </a:r>
            <a:r>
              <a:rPr lang="en-US" altLang="ja-JP" sz="1000" dirty="0" smtClean="0"/>
              <a:t>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Mid- </a:t>
            </a:r>
            <a:r>
              <a:rPr lang="en-US" altLang="ja-JP" sz="1000" dirty="0"/>
              <a:t>and upper level moisture</a:t>
            </a:r>
          </a:p>
          <a:p>
            <a:r>
              <a:rPr lang="en-US" altLang="ja-JP" sz="1000" dirty="0" smtClean="0"/>
              <a:t> </a:t>
            </a:r>
            <a:endParaRPr lang="ja-JP" altLang="en-US" sz="1000" dirty="0"/>
          </a:p>
        </p:txBody>
      </p:sp>
      <p:sp>
        <p:nvSpPr>
          <p:cNvPr id="53" name="正方形/長方形 52"/>
          <p:cNvSpPr/>
          <p:nvPr/>
        </p:nvSpPr>
        <p:spPr>
          <a:xfrm>
            <a:off x="1402907" y="3894995"/>
            <a:ext cx="8694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B09:</a:t>
            </a:r>
          </a:p>
          <a:p>
            <a:r>
              <a:rPr lang="en-US" altLang="ja-JP" sz="1000" dirty="0" smtClean="0"/>
              <a:t>6.9</a:t>
            </a:r>
            <a:r>
              <a:rPr lang="el-GR" altLang="ja-JP" sz="1000" dirty="0" smtClean="0"/>
              <a:t>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/>
              <a:t>I</a:t>
            </a:r>
            <a:r>
              <a:rPr lang="en-US" altLang="ja-JP" sz="1000" dirty="0" smtClean="0"/>
              <a:t>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Mid </a:t>
            </a:r>
            <a:r>
              <a:rPr lang="en-US" altLang="ja-JP" sz="1000" dirty="0"/>
              <a:t>level moisture</a:t>
            </a:r>
          </a:p>
          <a:p>
            <a:r>
              <a:rPr lang="en-US" altLang="ja-JP" sz="1000" dirty="0" smtClean="0"/>
              <a:t> </a:t>
            </a:r>
            <a:endParaRPr lang="ja-JP" altLang="en-US" sz="1000" dirty="0"/>
          </a:p>
        </p:txBody>
      </p:sp>
      <p:sp>
        <p:nvSpPr>
          <p:cNvPr id="54" name="正方形/長方形 53"/>
          <p:cNvSpPr/>
          <p:nvPr/>
        </p:nvSpPr>
        <p:spPr>
          <a:xfrm>
            <a:off x="3652082" y="3894995"/>
            <a:ext cx="8694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B10:</a:t>
            </a:r>
          </a:p>
          <a:p>
            <a:r>
              <a:rPr lang="en-US" altLang="ja-JP" sz="1000" dirty="0" smtClean="0"/>
              <a:t>7.3</a:t>
            </a:r>
            <a:r>
              <a:rPr lang="el-GR" altLang="ja-JP" sz="1000" dirty="0" smtClean="0"/>
              <a:t>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/>
              <a:t>I</a:t>
            </a:r>
            <a:r>
              <a:rPr lang="en-US" altLang="ja-JP" sz="1000" dirty="0" smtClean="0"/>
              <a:t>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Mid- </a:t>
            </a:r>
            <a:r>
              <a:rPr lang="en-US" altLang="ja-JP" sz="1000" dirty="0"/>
              <a:t>and lower level moisture</a:t>
            </a:r>
          </a:p>
          <a:p>
            <a:r>
              <a:rPr lang="en-US" altLang="ja-JP" sz="1000" dirty="0" smtClean="0"/>
              <a:t> </a:t>
            </a:r>
            <a:endParaRPr lang="ja-JP" altLang="en-US" sz="1000" dirty="0"/>
          </a:p>
        </p:txBody>
      </p:sp>
      <p:sp>
        <p:nvSpPr>
          <p:cNvPr id="55" name="正方形/長方形 54"/>
          <p:cNvSpPr/>
          <p:nvPr/>
        </p:nvSpPr>
        <p:spPr>
          <a:xfrm>
            <a:off x="5952893" y="3894994"/>
            <a:ext cx="8694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B11:</a:t>
            </a:r>
          </a:p>
          <a:p>
            <a:r>
              <a:rPr lang="en-US" altLang="ja-JP" sz="1000" dirty="0" smtClean="0"/>
              <a:t>8.6</a:t>
            </a:r>
            <a:r>
              <a:rPr lang="el-GR" altLang="ja-JP" sz="1000" dirty="0" smtClean="0"/>
              <a:t>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/>
              <a:t>I</a:t>
            </a:r>
            <a:r>
              <a:rPr lang="en-US" altLang="ja-JP" sz="1000" dirty="0" smtClean="0"/>
              <a:t>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Cloud </a:t>
            </a:r>
            <a:r>
              <a:rPr lang="en-US" altLang="ja-JP" sz="1000" dirty="0"/>
              <a:t>phase, SO2</a:t>
            </a:r>
          </a:p>
          <a:p>
            <a:r>
              <a:rPr lang="en-US" altLang="ja-JP" sz="1000" dirty="0" smtClean="0"/>
              <a:t> </a:t>
            </a:r>
            <a:endParaRPr lang="ja-JP" altLang="en-US" sz="1000" dirty="0"/>
          </a:p>
        </p:txBody>
      </p:sp>
      <p:sp>
        <p:nvSpPr>
          <p:cNvPr id="56" name="正方形/長方形 55"/>
          <p:cNvSpPr/>
          <p:nvPr/>
        </p:nvSpPr>
        <p:spPr>
          <a:xfrm>
            <a:off x="8228237" y="3894993"/>
            <a:ext cx="8694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B12:</a:t>
            </a:r>
          </a:p>
          <a:p>
            <a:r>
              <a:rPr lang="en-US" altLang="ja-JP" sz="1000" dirty="0"/>
              <a:t>9</a:t>
            </a:r>
            <a:r>
              <a:rPr lang="en-US" altLang="ja-JP" sz="1000" dirty="0" smtClean="0"/>
              <a:t>.6</a:t>
            </a:r>
            <a:r>
              <a:rPr lang="el-GR" altLang="ja-JP" sz="1000" dirty="0" smtClean="0"/>
              <a:t>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/>
              <a:t>I</a:t>
            </a:r>
            <a:r>
              <a:rPr lang="en-US" altLang="ja-JP" sz="1000" dirty="0" smtClean="0"/>
              <a:t>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Ozone </a:t>
            </a:r>
            <a:r>
              <a:rPr lang="en-US" altLang="ja-JP" sz="1000" dirty="0"/>
              <a:t>content</a:t>
            </a:r>
          </a:p>
          <a:p>
            <a:r>
              <a:rPr lang="en-US" altLang="ja-JP" sz="1000" dirty="0" smtClean="0"/>
              <a:t> </a:t>
            </a:r>
            <a:endParaRPr lang="ja-JP" altLang="en-US" sz="1000" dirty="0"/>
          </a:p>
        </p:txBody>
      </p:sp>
      <p:sp>
        <p:nvSpPr>
          <p:cNvPr id="57" name="正方形/長方形 56"/>
          <p:cNvSpPr/>
          <p:nvPr/>
        </p:nvSpPr>
        <p:spPr>
          <a:xfrm>
            <a:off x="1324242" y="5403405"/>
            <a:ext cx="8694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B13:</a:t>
            </a:r>
          </a:p>
          <a:p>
            <a:r>
              <a:rPr lang="en-US" altLang="ja-JP" sz="1000" dirty="0" smtClean="0"/>
              <a:t>10.4</a:t>
            </a:r>
            <a:r>
              <a:rPr lang="el-GR" altLang="ja-JP" sz="1000" dirty="0" smtClean="0"/>
              <a:t>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/>
              <a:t>I</a:t>
            </a:r>
            <a:r>
              <a:rPr lang="en-US" altLang="ja-JP" sz="1000" dirty="0" smtClean="0"/>
              <a:t>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Cloud </a:t>
            </a:r>
            <a:r>
              <a:rPr lang="en-US" altLang="ja-JP" sz="1000" dirty="0"/>
              <a:t>imagery, information of cloud top</a:t>
            </a:r>
          </a:p>
          <a:p>
            <a:r>
              <a:rPr lang="en-US" altLang="ja-JP" sz="1000" dirty="0" smtClean="0"/>
              <a:t> </a:t>
            </a:r>
            <a:endParaRPr lang="ja-JP" altLang="en-US" sz="1000" dirty="0"/>
          </a:p>
        </p:txBody>
      </p:sp>
      <p:sp>
        <p:nvSpPr>
          <p:cNvPr id="58" name="正方形/長方形 57"/>
          <p:cNvSpPr/>
          <p:nvPr/>
        </p:nvSpPr>
        <p:spPr>
          <a:xfrm>
            <a:off x="3652081" y="5442445"/>
            <a:ext cx="9199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B14:</a:t>
            </a:r>
          </a:p>
          <a:p>
            <a:r>
              <a:rPr lang="en-US" altLang="ja-JP" sz="1000" dirty="0" smtClean="0"/>
              <a:t>11.2</a:t>
            </a:r>
            <a:r>
              <a:rPr lang="el-GR" altLang="ja-JP" sz="1000" dirty="0" smtClean="0"/>
              <a:t>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/>
              <a:t>I</a:t>
            </a:r>
            <a:r>
              <a:rPr lang="en-US" altLang="ja-JP" sz="1000" dirty="0" smtClean="0"/>
              <a:t>nfrared</a:t>
            </a:r>
          </a:p>
          <a:p>
            <a:endParaRPr lang="en-US" altLang="ja-JP" sz="1000" dirty="0" smtClean="0"/>
          </a:p>
          <a:p>
            <a:r>
              <a:rPr lang="en-US" altLang="ja-JP" sz="1000" dirty="0"/>
              <a:t>cloud imagery, sea surface temperature</a:t>
            </a:r>
          </a:p>
          <a:p>
            <a:r>
              <a:rPr lang="en-US" altLang="ja-JP" sz="1000" dirty="0" smtClean="0"/>
              <a:t> </a:t>
            </a:r>
            <a:endParaRPr lang="ja-JP" altLang="en-US" sz="1000" dirty="0"/>
          </a:p>
        </p:txBody>
      </p:sp>
      <p:sp>
        <p:nvSpPr>
          <p:cNvPr id="59" name="正方形/長方形 58"/>
          <p:cNvSpPr/>
          <p:nvPr/>
        </p:nvSpPr>
        <p:spPr>
          <a:xfrm>
            <a:off x="5945762" y="5450279"/>
            <a:ext cx="9199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B15:</a:t>
            </a:r>
          </a:p>
          <a:p>
            <a:r>
              <a:rPr lang="en-US" altLang="ja-JP" sz="1000" dirty="0" smtClean="0"/>
              <a:t>12.4</a:t>
            </a:r>
            <a:r>
              <a:rPr lang="el-GR" altLang="ja-JP" sz="1000" dirty="0" smtClean="0"/>
              <a:t>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/>
              <a:t>I</a:t>
            </a:r>
            <a:r>
              <a:rPr lang="en-US" altLang="ja-JP" sz="1000" dirty="0" smtClean="0"/>
              <a:t>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Cloud </a:t>
            </a:r>
            <a:r>
              <a:rPr lang="en-US" altLang="ja-JP" sz="1000" dirty="0"/>
              <a:t>imagery, sea surface temperature</a:t>
            </a:r>
          </a:p>
          <a:p>
            <a:r>
              <a:rPr lang="en-US" altLang="ja-JP" sz="1000" dirty="0" smtClean="0"/>
              <a:t> </a:t>
            </a:r>
            <a:endParaRPr lang="ja-JP" altLang="en-US" sz="1000" dirty="0"/>
          </a:p>
        </p:txBody>
      </p:sp>
      <p:sp>
        <p:nvSpPr>
          <p:cNvPr id="60" name="正方形/長方形 59"/>
          <p:cNvSpPr/>
          <p:nvPr/>
        </p:nvSpPr>
        <p:spPr>
          <a:xfrm>
            <a:off x="8177787" y="5450278"/>
            <a:ext cx="9199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B16:</a:t>
            </a:r>
          </a:p>
          <a:p>
            <a:r>
              <a:rPr lang="en-US" altLang="ja-JP" sz="1000" dirty="0" smtClean="0"/>
              <a:t>13.3</a:t>
            </a:r>
            <a:r>
              <a:rPr lang="el-GR" altLang="ja-JP" sz="1000" dirty="0" smtClean="0"/>
              <a:t> μ</a:t>
            </a:r>
            <a:r>
              <a:rPr lang="en-US" altLang="ja-JP" sz="1000" dirty="0"/>
              <a:t>m</a:t>
            </a:r>
          </a:p>
          <a:p>
            <a:r>
              <a:rPr lang="en-US" altLang="ja-JP" sz="1000" dirty="0"/>
              <a:t>I</a:t>
            </a:r>
            <a:r>
              <a:rPr lang="en-US" altLang="ja-JP" sz="1000" dirty="0" smtClean="0"/>
              <a:t>nfrared</a:t>
            </a:r>
          </a:p>
          <a:p>
            <a:endParaRPr lang="en-US" altLang="ja-JP" sz="1000" dirty="0" smtClean="0"/>
          </a:p>
          <a:p>
            <a:r>
              <a:rPr lang="en-US" altLang="ja-JP" sz="1000" dirty="0" smtClean="0"/>
              <a:t>Cloud </a:t>
            </a:r>
            <a:r>
              <a:rPr lang="en-US" altLang="ja-JP" sz="1000" dirty="0"/>
              <a:t>top height</a:t>
            </a:r>
          </a:p>
          <a:p>
            <a:r>
              <a:rPr lang="en-US" altLang="ja-JP" sz="1000" dirty="0" smtClean="0"/>
              <a:t> 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50945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en-US" altLang="ja-JP" sz="3600" dirty="0" smtClean="0"/>
              <a:t>There are </a:t>
            </a:r>
            <a:r>
              <a:rPr lang="en-US" altLang="ja-JP" dirty="0" smtClean="0"/>
              <a:t>t</a:t>
            </a:r>
            <a:r>
              <a:rPr kumimoji="1" lang="en-US" altLang="ja-JP" dirty="0" smtClean="0"/>
              <a:t>oo many </a:t>
            </a:r>
            <a:r>
              <a:rPr lang="en-US" altLang="ja-JP" sz="3600" dirty="0" smtClean="0"/>
              <a:t>channels</a:t>
            </a:r>
            <a:r>
              <a:rPr kumimoji="1" lang="en-US" altLang="ja-JP" dirty="0" smtClean="0"/>
              <a:t>!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  <p:pic>
        <p:nvPicPr>
          <p:cNvPr id="1026" name="Picture 2" descr="C:\Users\sdcgen2\AppData\Local\Microsoft\Windows\Temporary Internet Files\Content.IE5\62KV2QSG\MP900427604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3199085" cy="319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436"/>
            <a:ext cx="1897832" cy="198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73620"/>
            <a:ext cx="1825824" cy="191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25" y="4149080"/>
            <a:ext cx="2030413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H:\ESS\Desktop\MSG-1 Case Studies\2003-10-31\Global RGB &amp; Difference Images\All Channels 1130 UTC\2003_10_31_1130_CH04_GLOBAL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65104"/>
            <a:ext cx="2170311" cy="22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H:\ESS\Desktop\MSG-1 Case Studies\2003-10-31\Global RGB &amp; Difference Images\All Channels 1130 UTC\2003_10_31_1130_CH05_GLOBAL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88" y="4121909"/>
            <a:ext cx="1954287" cy="20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01903"/>
            <a:ext cx="19685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0436"/>
            <a:ext cx="2097087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3109466" y="1327954"/>
            <a:ext cx="3216586" cy="3187700"/>
            <a:chOff x="3109466" y="1327954"/>
            <a:chExt cx="3216586" cy="3187700"/>
          </a:xfrm>
        </p:grpSpPr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466" y="1327954"/>
              <a:ext cx="3213100" cy="318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正方形/長方形 14"/>
            <p:cNvSpPr/>
            <p:nvPr/>
          </p:nvSpPr>
          <p:spPr>
            <a:xfrm>
              <a:off x="5040123" y="1327954"/>
              <a:ext cx="1285929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700" dirty="0">
                  <a:solidFill>
                    <a:schemeClr val="bg1"/>
                  </a:solidFill>
                </a:rPr>
                <a:t>copyright 2014</a:t>
              </a:r>
              <a:r>
                <a:rPr lang="en-US" altLang="ja-JP" sz="700" dirty="0" smtClean="0">
                  <a:solidFill>
                    <a:schemeClr val="bg1"/>
                  </a:solidFill>
                </a:rPr>
                <a:t> </a:t>
              </a:r>
              <a:r>
                <a:rPr lang="en-US" altLang="ja-JP" sz="700" dirty="0">
                  <a:solidFill>
                    <a:schemeClr val="bg1"/>
                  </a:solidFill>
                </a:rPr>
                <a:t>EUMETSAT</a:t>
              </a:r>
              <a:endParaRPr lang="ja-JP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400802" y="3861048"/>
            <a:ext cx="8793831" cy="29238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altLang="ja-JP" sz="2400" b="1" dirty="0" smtClean="0"/>
              <a:t>The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R</a:t>
            </a:r>
            <a:r>
              <a:rPr lang="en-US" altLang="ja-JP" sz="2400" b="1" dirty="0" smtClean="0">
                <a:solidFill>
                  <a:srgbClr val="00FF00"/>
                </a:solidFill>
              </a:rPr>
              <a:t>G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B</a:t>
            </a:r>
            <a:r>
              <a:rPr lang="en-US" altLang="ja-JP" sz="2400" b="1" dirty="0" smtClean="0"/>
              <a:t> technique is 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b="1" dirty="0" smtClean="0"/>
              <a:t>Simple </a:t>
            </a:r>
            <a:r>
              <a:rPr lang="en-US" altLang="ja-JP" sz="2000" b="1" dirty="0"/>
              <a:t>process by composition of images enable to create RGB imagery.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b="1" dirty="0"/>
              <a:t>Various information are derivable by one RGB image.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b="1" dirty="0"/>
              <a:t>RGB imagery retain </a:t>
            </a:r>
            <a:r>
              <a:rPr lang="en-US" altLang="ja-JP" sz="2000" b="1" dirty="0" smtClean="0"/>
              <a:t>“natural texture” </a:t>
            </a:r>
            <a:r>
              <a:rPr lang="en-US" altLang="ja-JP" sz="2000" b="1" dirty="0"/>
              <a:t>of single channel images</a:t>
            </a:r>
            <a:r>
              <a:rPr lang="en-US" altLang="ja-JP" sz="2000" b="1" dirty="0" smtClean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ja-JP" sz="2000" b="1" dirty="0"/>
          </a:p>
          <a:p>
            <a:pPr lvl="1"/>
            <a:r>
              <a:rPr lang="ja-JP" altLang="en-US" sz="2000" b="1" dirty="0" smtClean="0"/>
              <a:t>→　</a:t>
            </a:r>
            <a:r>
              <a:rPr lang="en-US" altLang="ja-JP" sz="2000" b="1" dirty="0" smtClean="0"/>
              <a:t>Various </a:t>
            </a:r>
            <a:r>
              <a:rPr lang="en-US" altLang="ja-JP" sz="2000" b="1" dirty="0"/>
              <a:t>information can be derived by colorizing and composing </a:t>
            </a:r>
            <a:r>
              <a:rPr lang="en-US" altLang="ja-JP" sz="2000" b="1" dirty="0" smtClean="0"/>
              <a:t>imagery.</a:t>
            </a:r>
            <a:endParaRPr lang="en-US" altLang="ja-JP" sz="2000" b="1" dirty="0"/>
          </a:p>
          <a:p>
            <a:pPr lvl="1"/>
            <a:endParaRPr lang="en-US" altLang="ja-JP" sz="2000" b="1" dirty="0"/>
          </a:p>
        </p:txBody>
      </p:sp>
      <p:sp>
        <p:nvSpPr>
          <p:cNvPr id="17" name="正方形/長方形 16"/>
          <p:cNvSpPr/>
          <p:nvPr/>
        </p:nvSpPr>
        <p:spPr>
          <a:xfrm>
            <a:off x="1854225" y="1347607"/>
            <a:ext cx="816249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" dirty="0">
                <a:solidFill>
                  <a:schemeClr val="bg1"/>
                </a:solidFill>
              </a:rPr>
              <a:t>copyright 2014</a:t>
            </a:r>
            <a:r>
              <a:rPr lang="en-US" altLang="ja-JP" sz="400" dirty="0" smtClean="0">
                <a:solidFill>
                  <a:schemeClr val="bg1"/>
                </a:solidFill>
              </a:rPr>
              <a:t> </a:t>
            </a:r>
            <a:r>
              <a:rPr lang="en-US" altLang="ja-JP" sz="400" dirty="0">
                <a:solidFill>
                  <a:schemeClr val="bg1"/>
                </a:solidFill>
              </a:rPr>
              <a:t>EUMETSAT</a:t>
            </a:r>
            <a:endParaRPr lang="ja-JP" altLang="en-US" sz="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053183" y="2767916"/>
            <a:ext cx="816249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" dirty="0">
                <a:solidFill>
                  <a:schemeClr val="bg1"/>
                </a:solidFill>
              </a:rPr>
              <a:t>copyright 2014</a:t>
            </a:r>
            <a:r>
              <a:rPr lang="en-US" altLang="ja-JP" sz="400" dirty="0" smtClean="0">
                <a:solidFill>
                  <a:schemeClr val="bg1"/>
                </a:solidFill>
              </a:rPr>
              <a:t> </a:t>
            </a:r>
            <a:r>
              <a:rPr lang="en-US" altLang="ja-JP" sz="400" dirty="0">
                <a:solidFill>
                  <a:schemeClr val="bg1"/>
                </a:solidFill>
              </a:rPr>
              <a:t>EUMETSAT</a:t>
            </a:r>
            <a:endParaRPr lang="ja-JP" altLang="en-US" sz="400" dirty="0">
              <a:solidFill>
                <a:schemeClr val="bg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220607" y="1340436"/>
            <a:ext cx="816249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" dirty="0">
                <a:solidFill>
                  <a:schemeClr val="bg1"/>
                </a:solidFill>
              </a:rPr>
              <a:t>copyright 2014</a:t>
            </a:r>
            <a:r>
              <a:rPr lang="en-US" altLang="ja-JP" sz="400" dirty="0" smtClean="0">
                <a:solidFill>
                  <a:schemeClr val="bg1"/>
                </a:solidFill>
              </a:rPr>
              <a:t> </a:t>
            </a:r>
            <a:r>
              <a:rPr lang="en-US" altLang="ja-JP" sz="400" dirty="0">
                <a:solidFill>
                  <a:schemeClr val="bg1"/>
                </a:solidFill>
              </a:rPr>
              <a:t>EUMETSAT</a:t>
            </a:r>
            <a:endParaRPr lang="ja-JP" altLang="en-US" sz="4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808767" y="4508590"/>
            <a:ext cx="816249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" dirty="0">
                <a:solidFill>
                  <a:schemeClr val="bg1"/>
                </a:solidFill>
              </a:rPr>
              <a:t>copyright 2014</a:t>
            </a:r>
            <a:r>
              <a:rPr lang="en-US" altLang="ja-JP" sz="400" dirty="0" smtClean="0">
                <a:solidFill>
                  <a:schemeClr val="bg1"/>
                </a:solidFill>
              </a:rPr>
              <a:t> </a:t>
            </a:r>
            <a:r>
              <a:rPr lang="en-US" altLang="ja-JP" sz="400" dirty="0">
                <a:solidFill>
                  <a:schemeClr val="bg1"/>
                </a:solidFill>
              </a:rPr>
              <a:t>EUMETSAT</a:t>
            </a:r>
            <a:endParaRPr lang="ja-JP" altLang="en-US" sz="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828233" y="6015369"/>
            <a:ext cx="816249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" dirty="0">
                <a:solidFill>
                  <a:schemeClr val="bg1"/>
                </a:solidFill>
              </a:rPr>
              <a:t>copyright 2014</a:t>
            </a:r>
            <a:r>
              <a:rPr lang="en-US" altLang="ja-JP" sz="400" dirty="0" smtClean="0">
                <a:solidFill>
                  <a:schemeClr val="bg1"/>
                </a:solidFill>
              </a:rPr>
              <a:t> </a:t>
            </a:r>
            <a:r>
              <a:rPr lang="en-US" altLang="ja-JP" sz="400" dirty="0">
                <a:solidFill>
                  <a:schemeClr val="bg1"/>
                </a:solidFill>
              </a:rPr>
              <a:t>EUMETSAT</a:t>
            </a:r>
            <a:endParaRPr lang="ja-JP" altLang="en-US" sz="400" dirty="0">
              <a:solidFill>
                <a:schemeClr val="bg1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917950" y="6484875"/>
            <a:ext cx="816249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" dirty="0">
                <a:solidFill>
                  <a:schemeClr val="bg1"/>
                </a:solidFill>
              </a:rPr>
              <a:t>copyright 2014</a:t>
            </a:r>
            <a:r>
              <a:rPr lang="en-US" altLang="ja-JP" sz="400" dirty="0" smtClean="0">
                <a:solidFill>
                  <a:schemeClr val="bg1"/>
                </a:solidFill>
              </a:rPr>
              <a:t> </a:t>
            </a:r>
            <a:r>
              <a:rPr lang="en-US" altLang="ja-JP" sz="400" dirty="0">
                <a:solidFill>
                  <a:schemeClr val="bg1"/>
                </a:solidFill>
              </a:rPr>
              <a:t>EUMETSAT</a:t>
            </a:r>
            <a:endParaRPr lang="ja-JP" altLang="en-US" sz="400" dirty="0">
              <a:solidFill>
                <a:schemeClr val="bg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854224" y="6089936"/>
            <a:ext cx="816249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" dirty="0">
                <a:solidFill>
                  <a:schemeClr val="bg1"/>
                </a:solidFill>
              </a:rPr>
              <a:t>copyright 2014</a:t>
            </a:r>
            <a:r>
              <a:rPr lang="en-US" altLang="ja-JP" sz="400" dirty="0" smtClean="0">
                <a:solidFill>
                  <a:schemeClr val="bg1"/>
                </a:solidFill>
              </a:rPr>
              <a:t> </a:t>
            </a:r>
            <a:r>
              <a:rPr lang="en-US" altLang="ja-JP" sz="400" dirty="0">
                <a:solidFill>
                  <a:schemeClr val="bg1"/>
                </a:solidFill>
              </a:rPr>
              <a:t>EUMETSAT</a:t>
            </a:r>
            <a:endParaRPr lang="ja-JP" altLang="en-US" sz="400" dirty="0">
              <a:solidFill>
                <a:schemeClr val="bg1"/>
              </a:solidFill>
            </a:endParaRPr>
          </a:p>
        </p:txBody>
      </p:sp>
      <p:pic>
        <p:nvPicPr>
          <p:cNvPr id="25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3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to create RGB composite imagery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"/>
            <a:ext cx="1369740" cy="129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67544" y="6409"/>
            <a:ext cx="8229600" cy="1123528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How to create RGB composite imagery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en-US" altLang="ja-JP" sz="2000" dirty="0" smtClean="0"/>
              <a:t>RGB </a:t>
            </a:r>
            <a:r>
              <a:rPr lang="en-US" altLang="ja-JP" sz="2000" dirty="0"/>
              <a:t>composite imagery can be displayed by three individual colorized (red, blue or green) images of 2 or 3 channels (or channel differences) and </a:t>
            </a:r>
            <a:r>
              <a:rPr lang="en-US" altLang="ja-JP" sz="2000" dirty="0" smtClean="0"/>
              <a:t>by composing </a:t>
            </a:r>
            <a:r>
              <a:rPr lang="en-US" altLang="ja-JP" sz="2000" dirty="0"/>
              <a:t>them.</a:t>
            </a:r>
          </a:p>
          <a:p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  <p:pic>
        <p:nvPicPr>
          <p:cNvPr id="4" name="Picture 9" descr="20070625z12_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21073"/>
            <a:ext cx="3009046" cy="291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20070625z12_gre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83" y="3368773"/>
            <a:ext cx="3007720" cy="291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20070625z12_bl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335" y="3800638"/>
            <a:ext cx="3009046" cy="291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11560" y="2721073"/>
            <a:ext cx="1531188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IR10.8-IR12.0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19783" y="3368773"/>
            <a:ext cx="1415772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IR3.7-IR10.8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96335" y="3800638"/>
            <a:ext cx="81945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IR10.8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雲形吹き出し 9"/>
          <p:cNvSpPr/>
          <p:nvPr/>
        </p:nvSpPr>
        <p:spPr>
          <a:xfrm>
            <a:off x="323528" y="5157192"/>
            <a:ext cx="4032448" cy="1296144"/>
          </a:xfrm>
          <a:prstGeom prst="cloudCallout">
            <a:avLst>
              <a:gd name="adj1" fmla="val 31605"/>
              <a:gd name="adj2" fmla="val -5654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accent2">
                    <a:lumMod val="50000"/>
                  </a:schemeClr>
                </a:solidFill>
              </a:rPr>
              <a:t>By compositing these three images, what will happen?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How to create RGB composite imagery</a:t>
            </a:r>
            <a:endParaRPr kumimoji="1" lang="ja-JP" altLang="en-US" sz="3600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932040" y="1824466"/>
            <a:ext cx="4032448" cy="4413312"/>
          </a:xfrm>
        </p:spPr>
        <p:txBody>
          <a:bodyPr/>
          <a:lstStyle/>
          <a:p>
            <a:r>
              <a:rPr lang="en-US" altLang="ja-JP" dirty="0" smtClean="0"/>
              <a:t>Hereby</a:t>
            </a:r>
            <a:r>
              <a:rPr kumimoji="1" lang="en-US" altLang="ja-JP" dirty="0" smtClean="0"/>
              <a:t> a RGB image is created.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pic>
        <p:nvPicPr>
          <p:cNvPr id="4" name="Picture 6" descr="20070625z12_Compsi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1" y="1772816"/>
            <a:ext cx="4609207" cy="446496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形吹き出し 4"/>
          <p:cNvSpPr/>
          <p:nvPr/>
        </p:nvSpPr>
        <p:spPr>
          <a:xfrm>
            <a:off x="4644008" y="2709153"/>
            <a:ext cx="4248472" cy="1296144"/>
          </a:xfrm>
          <a:prstGeom prst="cloudCallout">
            <a:avLst>
              <a:gd name="adj1" fmla="val -46581"/>
              <a:gd name="adj2" fmla="val -4479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can be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derived </a:t>
            </a:r>
            <a:r>
              <a:rPr lang="en-US" altLang="ja-JP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coloration </a:t>
            </a:r>
            <a:r>
              <a:rPr lang="en-US" altLang="ja-JP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overlapping plural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images.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32040" y="4184863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this example,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32040" y="457449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cloud or fog</a:t>
            </a:r>
            <a:r>
              <a:rPr lang="en-US" altLang="ja-JP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high cloud</a:t>
            </a:r>
            <a:r>
              <a:rPr lang="en-US" altLang="ja-JP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ja-JP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ja-JP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 </a:t>
            </a:r>
            <a:r>
              <a:rPr lang="en-US" altLang="ja-JP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 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1763688" y="2133089"/>
            <a:ext cx="504056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267744" y="2285489"/>
            <a:ext cx="504056" cy="57606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3419872" y="2573521"/>
            <a:ext cx="1224136" cy="92748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1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How to create RGB composite imagery</a:t>
            </a:r>
            <a:endParaRPr kumimoji="1" lang="ja-JP" altLang="en-US" sz="3600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Adjustment of gradation</a:t>
            </a:r>
          </a:p>
          <a:p>
            <a:endParaRPr lang="en-US" altLang="ja-JP" dirty="0" smtClean="0"/>
          </a:p>
          <a:p>
            <a:pPr lvl="1"/>
            <a:r>
              <a:rPr lang="en-US" altLang="ja-JP" sz="1800" dirty="0" smtClean="0"/>
              <a:t>For </a:t>
            </a:r>
            <a:r>
              <a:rPr lang="en-US" altLang="ja-JP" sz="1800" dirty="0"/>
              <a:t>extracting </a:t>
            </a:r>
            <a:r>
              <a:rPr lang="en-US" altLang="ja-JP" sz="1800" dirty="0" smtClean="0"/>
              <a:t>and enhancing specific phenomenon</a:t>
            </a:r>
          </a:p>
          <a:p>
            <a:pPr lvl="1"/>
            <a:endParaRPr lang="en-US" altLang="ja-JP" sz="1800" dirty="0" smtClean="0"/>
          </a:p>
          <a:p>
            <a:pPr lvl="1"/>
            <a:r>
              <a:rPr lang="en-US" altLang="ja-JP" sz="1800" dirty="0" smtClean="0"/>
              <a:t>Requirement to adjust visual aspects when compositing images</a:t>
            </a:r>
          </a:p>
          <a:p>
            <a:pPr lvl="1"/>
            <a:endParaRPr lang="en-US" altLang="ja-JP" sz="1800" dirty="0" smtClean="0"/>
          </a:p>
          <a:p>
            <a:pPr lvl="1"/>
            <a:r>
              <a:rPr lang="en-US" altLang="ja-JP" sz="1800" dirty="0" smtClean="0"/>
              <a:t>The visual aspects of RGB composite imagery are manipulated by adjusting “gradation (gray-scale) range” and “gamma correction”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pic>
        <p:nvPicPr>
          <p:cNvPr id="5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69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000" dirty="0" smtClean="0"/>
              <a:t>Example </a:t>
            </a:r>
            <a:r>
              <a:rPr lang="en-US" altLang="ja-JP" sz="2000" dirty="0"/>
              <a:t>of </a:t>
            </a:r>
            <a:r>
              <a:rPr lang="en-US" altLang="ja-JP" sz="2000" dirty="0" smtClean="0"/>
              <a:t>gradation </a:t>
            </a:r>
            <a:r>
              <a:rPr lang="en-US" altLang="ja-JP" sz="2000" dirty="0"/>
              <a:t>(gray-scale</a:t>
            </a:r>
            <a:r>
              <a:rPr lang="en-US" altLang="ja-JP" sz="2000" dirty="0" smtClean="0"/>
              <a:t>) adjustment  (emphasis on “</a:t>
            </a:r>
            <a:r>
              <a:rPr lang="en-US" altLang="ja-JP" sz="2000" dirty="0" err="1" smtClean="0"/>
              <a:t>Cb</a:t>
            </a:r>
            <a:r>
              <a:rPr lang="en-US" altLang="ja-JP" sz="2000" dirty="0" smtClean="0"/>
              <a:t>”)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480175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691680" y="5445224"/>
            <a:ext cx="2146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IR10.8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Range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180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～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340K</a:t>
            </a:r>
          </a:p>
          <a:p>
            <a:r>
              <a:rPr kumimoji="1"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Gamma: </a:t>
            </a:r>
            <a:r>
              <a:rPr kumimoji="1"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１</a:t>
            </a:r>
            <a:endParaRPr kumimoji="1" lang="en-US" altLang="ja-JP" dirty="0" smtClean="0">
              <a:solidFill>
                <a:schemeClr val="tx2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20072" y="5445224"/>
            <a:ext cx="2146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IR10.8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Range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180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～</a:t>
            </a:r>
            <a:r>
              <a:rPr lang="en-US" altLang="ja-JP" b="1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233K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Gamma</a:t>
            </a:r>
            <a:r>
              <a:rPr kumimoji="1"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</a:t>
            </a:r>
            <a:r>
              <a:rPr kumimoji="1"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１</a:t>
            </a:r>
            <a:endParaRPr kumimoji="1" lang="en-US" altLang="ja-JP" dirty="0" smtClean="0">
              <a:solidFill>
                <a:schemeClr val="tx2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How to create RGB composite imagery</a:t>
            </a:r>
            <a:endParaRPr kumimoji="1" lang="ja-JP" altLang="en-US" sz="3600" dirty="0"/>
          </a:p>
        </p:txBody>
      </p:sp>
      <p:sp>
        <p:nvSpPr>
          <p:cNvPr id="8" name="正方形/長方形 7"/>
          <p:cNvSpPr/>
          <p:nvPr/>
        </p:nvSpPr>
        <p:spPr>
          <a:xfrm>
            <a:off x="3347863" y="5210655"/>
            <a:ext cx="112562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solidFill>
                  <a:schemeClr val="bg1"/>
                </a:solidFill>
              </a:rPr>
              <a:t>copyright 2014</a:t>
            </a:r>
            <a:r>
              <a:rPr lang="en-US" altLang="ja-JP" sz="600" dirty="0" smtClean="0">
                <a:solidFill>
                  <a:schemeClr val="bg1"/>
                </a:solidFill>
              </a:rPr>
              <a:t> </a:t>
            </a:r>
            <a:r>
              <a:rPr lang="en-US" altLang="ja-JP" sz="600" dirty="0">
                <a:solidFill>
                  <a:schemeClr val="bg1"/>
                </a:solidFill>
              </a:rPr>
              <a:t>EUMETSAT</a:t>
            </a:r>
            <a:endParaRPr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757830" y="5187952"/>
            <a:ext cx="112562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solidFill>
                  <a:schemeClr val="bg1"/>
                </a:solidFill>
              </a:rPr>
              <a:t>copyright 2014</a:t>
            </a:r>
            <a:r>
              <a:rPr lang="en-US" altLang="ja-JP" sz="600" dirty="0" smtClean="0">
                <a:solidFill>
                  <a:schemeClr val="bg1"/>
                </a:solidFill>
              </a:rPr>
              <a:t> </a:t>
            </a:r>
            <a:r>
              <a:rPr lang="en-US" altLang="ja-JP" sz="600" dirty="0">
                <a:solidFill>
                  <a:schemeClr val="bg1"/>
                </a:solidFill>
              </a:rPr>
              <a:t>EUMETSAT</a:t>
            </a:r>
            <a:endParaRPr lang="ja-JP" altLang="en-US" sz="600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000" dirty="0" smtClean="0"/>
              <a:t>Example </a:t>
            </a:r>
            <a:r>
              <a:rPr lang="en-US" altLang="ja-JP" sz="2000" dirty="0"/>
              <a:t>of gradation (gray-scale) adjustment  (emphasis on </a:t>
            </a:r>
            <a:r>
              <a:rPr lang="en-US" altLang="ja-JP" sz="2000" dirty="0" smtClean="0"/>
              <a:t>“dust”)</a:t>
            </a:r>
            <a:endParaRPr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91680" y="5445224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IR12.0-IR10.8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Range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-15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～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5K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Gamma</a:t>
            </a:r>
            <a:r>
              <a:rPr kumimoji="1"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</a:t>
            </a:r>
            <a:r>
              <a:rPr kumimoji="1"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１</a:t>
            </a:r>
            <a:endParaRPr kumimoji="1" lang="en-US" altLang="ja-JP" dirty="0" smtClean="0">
              <a:solidFill>
                <a:schemeClr val="tx2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20072" y="5445224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IR12.0-IR10.8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Range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</a:t>
            </a:r>
            <a:r>
              <a:rPr lang="en-US" altLang="ja-JP" b="1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-4</a:t>
            </a:r>
            <a:r>
              <a:rPr lang="ja-JP" altLang="en-US" b="1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～</a:t>
            </a:r>
            <a:r>
              <a:rPr lang="en-US" altLang="ja-JP" b="1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2K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Gamma</a:t>
            </a:r>
            <a:r>
              <a:rPr kumimoji="1"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</a:t>
            </a:r>
            <a:r>
              <a:rPr kumimoji="1"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１</a:t>
            </a:r>
            <a:endParaRPr kumimoji="1" lang="en-US" altLang="ja-JP" dirty="0" smtClean="0">
              <a:solidFill>
                <a:schemeClr val="tx2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4" descr="H:\ESS\Desktop\Training Library\MSG Interpretation Guide Dev\Tutorials\MSG Tutorial RGBs\Images\2004_03_03_1200_DIFF_10-09_SCALE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10" y="2276872"/>
            <a:ext cx="3116312" cy="31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:\ESS\Desktop\Training Library\MSG Interpretation Guide Dev\Tutorials\MSG Tutorial RGBs\Images\2004_03_03_1200_DIFF_10-09_SCALE0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87" y="2276872"/>
            <a:ext cx="3116312" cy="31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How to create RGB composite imagery</a:t>
            </a:r>
            <a:endParaRPr kumimoji="1" lang="ja-JP" altLang="en-US" sz="3600" dirty="0"/>
          </a:p>
        </p:txBody>
      </p:sp>
      <p:sp>
        <p:nvSpPr>
          <p:cNvPr id="9" name="正方形/長方形 8"/>
          <p:cNvSpPr/>
          <p:nvPr/>
        </p:nvSpPr>
        <p:spPr>
          <a:xfrm>
            <a:off x="3244336" y="5127249"/>
            <a:ext cx="112562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solidFill>
                  <a:schemeClr val="bg1"/>
                </a:solidFill>
              </a:rPr>
              <a:t>copyright 2014</a:t>
            </a:r>
            <a:r>
              <a:rPr lang="en-US" altLang="ja-JP" sz="600" dirty="0" smtClean="0">
                <a:solidFill>
                  <a:schemeClr val="bg1"/>
                </a:solidFill>
              </a:rPr>
              <a:t> </a:t>
            </a:r>
            <a:r>
              <a:rPr lang="en-US" altLang="ja-JP" sz="600" dirty="0">
                <a:solidFill>
                  <a:schemeClr val="bg1"/>
                </a:solidFill>
              </a:rPr>
              <a:t>EUMETSAT</a:t>
            </a:r>
            <a:endParaRPr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673070" y="5144802"/>
            <a:ext cx="112562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/>
              <a:t>copyright 2014</a:t>
            </a:r>
            <a:r>
              <a:rPr lang="en-US" altLang="ja-JP" sz="600" dirty="0" smtClean="0"/>
              <a:t> </a:t>
            </a:r>
            <a:r>
              <a:rPr lang="en-US" altLang="ja-JP" sz="600" dirty="0"/>
              <a:t>EUMETSAT</a:t>
            </a:r>
            <a:endParaRPr lang="ja-JP" altLang="en-US" sz="600" dirty="0"/>
          </a:p>
        </p:txBody>
      </p:sp>
      <p:pic>
        <p:nvPicPr>
          <p:cNvPr id="12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75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Introduction of JMA VLab support site on RGB composite imagery</a:t>
            </a:r>
          </a:p>
        </p:txBody>
      </p:sp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66529"/>
            <a:ext cx="2774082" cy="198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329208" y="2569984"/>
            <a:ext cx="413104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800" dirty="0">
                <a:hlinkClick r:id="rId5"/>
              </a:rPr>
              <a:t>http://</a:t>
            </a:r>
            <a:r>
              <a:rPr lang="en-US" altLang="ja-JP" sz="800" dirty="0" smtClean="0">
                <a:hlinkClick r:id="rId5"/>
              </a:rPr>
              <a:t>www.data.jma.go.jp/mscweb/en/himawari89/space_segment/spsg_spacecraft.html</a:t>
            </a:r>
            <a:endParaRPr lang="en-US" altLang="ja-JP" sz="800" dirty="0" smtClean="0"/>
          </a:p>
        </p:txBody>
      </p:sp>
    </p:spTree>
    <p:extLst>
      <p:ext uri="{BB962C8B-B14F-4D97-AF65-F5344CB8AC3E}">
        <p14:creationId xmlns:p14="http://schemas.microsoft.com/office/powerpoint/2010/main" val="41383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G</a:t>
            </a:r>
            <a:r>
              <a:rPr lang="en-US" altLang="ja-JP" dirty="0" smtClean="0"/>
              <a:t>radation </a:t>
            </a:r>
            <a:r>
              <a:rPr lang="en-US" altLang="ja-JP" dirty="0"/>
              <a:t>(gray-scale) </a:t>
            </a:r>
            <a:r>
              <a:rPr lang="en-US" altLang="ja-JP" dirty="0" smtClean="0"/>
              <a:t>vs gamma value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2" y="2355979"/>
            <a:ext cx="4559830" cy="397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29408" y="3789040"/>
            <a:ext cx="461665" cy="936104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endParaRPr kumimoji="1" lang="en-US" altLang="ja-JP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660240" y="3104093"/>
            <a:ext cx="2" cy="27011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How to create RGB composite imagery</a:t>
            </a:r>
            <a:endParaRPr kumimoji="1" lang="ja-JP" altLang="en-US" sz="3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8192" y="26822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bright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5880" y="5805264"/>
            <a:ext cx="66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dark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5292080" y="3051548"/>
            <a:ext cx="35283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dirty="0">
                <a:latin typeface="+mj-lt"/>
                <a:ea typeface="ＭＳ Ｐゴシック" pitchFamily="50" charset="-128"/>
              </a:rPr>
              <a:t>Mapping function for different </a:t>
            </a:r>
            <a:r>
              <a:rPr lang="en-GB" altLang="ja-JP" dirty="0" smtClean="0">
                <a:latin typeface="+mj-lt"/>
                <a:ea typeface="ＭＳ Ｐゴシック" pitchFamily="50" charset="-128"/>
              </a:rPr>
              <a:t>gamma corrections</a:t>
            </a:r>
          </a:p>
          <a:p>
            <a:r>
              <a:rPr lang="en-GB" altLang="ja-JP" dirty="0">
                <a:latin typeface="+mj-lt"/>
                <a:ea typeface="ＭＳ Ｐゴシック" pitchFamily="50" charset="-128"/>
              </a:rPr>
              <a:t>w</a:t>
            </a:r>
            <a:r>
              <a:rPr lang="en-GB" altLang="ja-JP" dirty="0" smtClean="0">
                <a:latin typeface="+mj-lt"/>
                <a:ea typeface="ＭＳ Ｐゴシック" pitchFamily="50" charset="-128"/>
              </a:rPr>
              <a:t>ith calibration of 0 – 255 (8 bit)</a:t>
            </a:r>
          </a:p>
          <a:p>
            <a:endParaRPr lang="en-GB" altLang="ja-JP" dirty="0" smtClean="0">
              <a:latin typeface="+mj-lt"/>
              <a:ea typeface="ＭＳ Ｐゴシック" pitchFamily="50" charset="-128"/>
            </a:endParaRPr>
          </a:p>
          <a:p>
            <a:r>
              <a:rPr lang="en-GB" altLang="ja-JP" dirty="0" smtClean="0">
                <a:latin typeface="+mj-lt"/>
                <a:ea typeface="ＭＳ Ｐゴシック" pitchFamily="50" charset="-128"/>
              </a:rPr>
              <a:t>It’s not easy to imagine this concept.</a:t>
            </a:r>
          </a:p>
          <a:p>
            <a:endParaRPr lang="en-GB" altLang="ja-JP" dirty="0">
              <a:latin typeface="+mj-lt"/>
              <a:ea typeface="ＭＳ Ｐゴシック" pitchFamily="50" charset="-128"/>
            </a:endParaRPr>
          </a:p>
          <a:p>
            <a:r>
              <a:rPr lang="en-GB" altLang="ja-JP" dirty="0" smtClean="0">
                <a:latin typeface="+mj-lt"/>
                <a:ea typeface="ＭＳ Ｐゴシック" pitchFamily="50" charset="-128"/>
              </a:rPr>
              <a:t> </a:t>
            </a:r>
            <a:r>
              <a:rPr lang="en-GB" altLang="ja-JP" dirty="0">
                <a:latin typeface="+mj-lt"/>
                <a:ea typeface="ＭＳ Ｐゴシック" pitchFamily="50" charset="-128"/>
              </a:rPr>
              <a:t>L</a:t>
            </a:r>
            <a:r>
              <a:rPr lang="en-GB" altLang="ja-JP" dirty="0" smtClean="0">
                <a:latin typeface="+mj-lt"/>
                <a:ea typeface="ＭＳ Ｐゴシック" pitchFamily="50" charset="-128"/>
              </a:rPr>
              <a:t>et’s move on to the next slide!</a:t>
            </a:r>
            <a:endParaRPr lang="en-GB" altLang="ja-JP" dirty="0">
              <a:latin typeface="+mj-lt"/>
              <a:ea typeface="ＭＳ Ｐゴシック" pitchFamily="50" charset="-128"/>
            </a:endParaRPr>
          </a:p>
          <a:p>
            <a:endParaRPr lang="en-GB" altLang="ja-JP" dirty="0">
              <a:ea typeface="ＭＳ Ｐゴシック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910677" y="5805264"/>
            <a:ext cx="112562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/>
              <a:t>copyright 2014</a:t>
            </a:r>
            <a:r>
              <a:rPr lang="en-US" altLang="ja-JP" sz="600" dirty="0" smtClean="0"/>
              <a:t> </a:t>
            </a:r>
            <a:r>
              <a:rPr lang="en-US" altLang="ja-JP" sz="600" dirty="0"/>
              <a:t>EUMETSAT</a:t>
            </a:r>
            <a:endParaRPr lang="ja-JP" altLang="en-US" sz="600" dirty="0"/>
          </a:p>
        </p:txBody>
      </p:sp>
      <p:pic>
        <p:nvPicPr>
          <p:cNvPr id="16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1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429" y="1340768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Examples of gradation (gray-scale) adjustment  (emphasis on </a:t>
            </a:r>
            <a:r>
              <a:rPr lang="en-US" altLang="ja-JP" sz="2800" dirty="0" smtClean="0"/>
              <a:t>“land”)</a:t>
            </a:r>
            <a:endParaRPr lang="ja-JP" altLang="en-US" sz="2800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pic>
        <p:nvPicPr>
          <p:cNvPr id="4" name="Picture 9" descr="H:\ESS\Desktop\Training Library\MSG Interpretation Guide Dev\Tutorials\MSG Tutorial RGBs\Images\2004_03_03_1200_ch01_gamma0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/>
          <a:stretch>
            <a:fillRect/>
          </a:stretch>
        </p:blipFill>
        <p:spPr bwMode="auto">
          <a:xfrm>
            <a:off x="251520" y="2420889"/>
            <a:ext cx="2683794" cy="27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:\ESS\Desktop\Training Library\MSG Interpretation Guide Dev\Tutorials\MSG Tutorial RGBs\Images\2004_03_03_1200_ch01_gamma1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/>
          <a:stretch>
            <a:fillRect/>
          </a:stretch>
        </p:blipFill>
        <p:spPr bwMode="auto">
          <a:xfrm>
            <a:off x="3131840" y="2420889"/>
            <a:ext cx="2683794" cy="27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H:\ESS\Desktop\Training Library\MSG Interpretation Guide Dev\Tutorials\MSG Tutorial RGBs\Images\2004_03_03_1200_ch01_gamma2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/>
          <a:stretch>
            <a:fillRect/>
          </a:stretch>
        </p:blipFill>
        <p:spPr bwMode="auto">
          <a:xfrm>
            <a:off x="6012160" y="2420888"/>
            <a:ext cx="2683794" cy="27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31642" y="5229200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VIS0.6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Range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0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～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100%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Gamma</a:t>
            </a:r>
            <a:r>
              <a:rPr kumimoji="1"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</a:t>
            </a:r>
            <a:r>
              <a:rPr kumimoji="1" lang="en-US" altLang="ja-JP" b="1" dirty="0" smtClean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0.5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29595" y="5229200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VIS0.6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Range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0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～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100%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Gamma</a:t>
            </a:r>
            <a:r>
              <a:rPr kumimoji="1"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</a:t>
            </a:r>
            <a:r>
              <a:rPr kumimoji="1" lang="en-US" altLang="ja-JP" dirty="0" smtClean="0">
                <a:latin typeface="+mj-ea"/>
                <a:ea typeface="+mj-ea"/>
                <a:cs typeface="Times New Roman" panose="02020603050405020304" pitchFamily="18" charset="0"/>
              </a:rPr>
              <a:t>1.0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09914" y="5248538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VIS0.6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Range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0</a:t>
            </a:r>
            <a:r>
              <a:rPr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～</a:t>
            </a:r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100%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Gamma</a:t>
            </a:r>
            <a:r>
              <a:rPr kumimoji="1" lang="ja-JP" altLang="en-US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solidFill>
                  <a:schemeClr val="tx2"/>
                </a:solidFill>
                <a:latin typeface="+mj-ea"/>
                <a:ea typeface="+mj-ea"/>
                <a:cs typeface="Times New Roman" panose="02020603050405020304" pitchFamily="18" charset="0"/>
              </a:rPr>
              <a:t>: </a:t>
            </a:r>
            <a:r>
              <a:rPr kumimoji="1" lang="en-US" altLang="ja-JP" b="1" dirty="0" smtClean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2.0</a:t>
            </a:r>
          </a:p>
        </p:txBody>
      </p:sp>
      <p:sp>
        <p:nvSpPr>
          <p:cNvPr id="12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How to create RGB composite imagery</a:t>
            </a:r>
            <a:endParaRPr kumimoji="1" lang="ja-JP" altLang="en-US" sz="3600" dirty="0"/>
          </a:p>
        </p:txBody>
      </p:sp>
      <p:sp>
        <p:nvSpPr>
          <p:cNvPr id="11" name="正方形/長方形 10"/>
          <p:cNvSpPr/>
          <p:nvPr/>
        </p:nvSpPr>
        <p:spPr>
          <a:xfrm>
            <a:off x="1809685" y="4975061"/>
            <a:ext cx="112562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solidFill>
                  <a:schemeClr val="bg1"/>
                </a:solidFill>
              </a:rPr>
              <a:t>copyright 2014</a:t>
            </a:r>
            <a:r>
              <a:rPr lang="en-US" altLang="ja-JP" sz="600" dirty="0" smtClean="0">
                <a:solidFill>
                  <a:schemeClr val="bg1"/>
                </a:solidFill>
              </a:rPr>
              <a:t> </a:t>
            </a:r>
            <a:r>
              <a:rPr lang="en-US" altLang="ja-JP" sz="600" dirty="0">
                <a:solidFill>
                  <a:schemeClr val="bg1"/>
                </a:solidFill>
              </a:rPr>
              <a:t>EUMETSAT</a:t>
            </a:r>
            <a:endParaRPr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674294" y="4975362"/>
            <a:ext cx="112562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solidFill>
                  <a:schemeClr val="bg1"/>
                </a:solidFill>
              </a:rPr>
              <a:t>copyright 2014</a:t>
            </a:r>
            <a:r>
              <a:rPr lang="en-US" altLang="ja-JP" sz="600" dirty="0" smtClean="0">
                <a:solidFill>
                  <a:schemeClr val="bg1"/>
                </a:solidFill>
              </a:rPr>
              <a:t> </a:t>
            </a:r>
            <a:r>
              <a:rPr lang="en-US" altLang="ja-JP" sz="600" dirty="0">
                <a:solidFill>
                  <a:schemeClr val="bg1"/>
                </a:solidFill>
              </a:rPr>
              <a:t>EUMETSAT</a:t>
            </a:r>
            <a:endParaRPr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570325" y="4975061"/>
            <a:ext cx="112562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solidFill>
                  <a:schemeClr val="bg1"/>
                </a:solidFill>
              </a:rPr>
              <a:t>copyright 2014</a:t>
            </a:r>
            <a:r>
              <a:rPr lang="en-US" altLang="ja-JP" sz="600" dirty="0" smtClean="0">
                <a:solidFill>
                  <a:schemeClr val="bg1"/>
                </a:solidFill>
              </a:rPr>
              <a:t> </a:t>
            </a:r>
            <a:r>
              <a:rPr lang="en-US" altLang="ja-JP" sz="600" dirty="0">
                <a:solidFill>
                  <a:schemeClr val="bg1"/>
                </a:solidFill>
              </a:rPr>
              <a:t>EUMETSAT</a:t>
            </a:r>
            <a:endParaRPr lang="ja-JP" altLang="en-US" sz="600" dirty="0">
              <a:solidFill>
                <a:schemeClr val="bg1"/>
              </a:solidFill>
            </a:endParaRPr>
          </a:p>
        </p:txBody>
      </p:sp>
      <p:pic>
        <p:nvPicPr>
          <p:cNvPr id="15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8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653136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Short lecture of RGB composite imagery by VLab support site material</a:t>
            </a:r>
            <a:br>
              <a:rPr lang="en-US" altLang="ja-JP" sz="3600" dirty="0"/>
            </a:br>
            <a:r>
              <a:rPr lang="en-US" altLang="ja-JP" sz="3600" dirty="0" smtClean="0"/>
              <a:t>part2</a:t>
            </a:r>
            <a:endParaRPr lang="en-US" altLang="ja-JP" sz="3600" dirty="0"/>
          </a:p>
        </p:txBody>
      </p:sp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0482"/>
            <a:ext cx="5868145" cy="342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27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3568" y="3356992"/>
            <a:ext cx="7992888" cy="1758057"/>
          </a:xfrm>
        </p:spPr>
        <p:txBody>
          <a:bodyPr>
            <a:normAutofit fontScale="90000"/>
          </a:bodyPr>
          <a:lstStyle/>
          <a:p>
            <a:r>
              <a:rPr lang="en-US" altLang="ja-JP" sz="4900" dirty="0" smtClean="0"/>
              <a:t>Natural Color RGB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Detection </a:t>
            </a:r>
            <a:r>
              <a:rPr lang="en-US" altLang="ja-JP" dirty="0"/>
              <a:t>of </a:t>
            </a:r>
            <a:r>
              <a:rPr lang="en-US" altLang="ja-JP" dirty="0" smtClean="0"/>
              <a:t>snow/ice, vegetation </a:t>
            </a:r>
            <a:r>
              <a:rPr lang="en-US" altLang="ja-JP" dirty="0"/>
              <a:t>and </a:t>
            </a:r>
            <a:r>
              <a:rPr lang="en-US" altLang="ja-JP" dirty="0" smtClean="0"/>
              <a:t>clouds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03648" y="5661248"/>
            <a:ext cx="6400800" cy="792088"/>
          </a:xfrm>
        </p:spPr>
        <p:txBody>
          <a:bodyPr/>
          <a:lstStyle/>
          <a:p>
            <a:r>
              <a:rPr kumimoji="1" lang="en-US" altLang="ja-JP" dirty="0" smtClean="0"/>
              <a:t>Meteorological Satellite Center, </a:t>
            </a:r>
            <a:r>
              <a:rPr lang="ja-JP" altLang="en-US" dirty="0"/>
              <a:t> </a:t>
            </a:r>
            <a:r>
              <a:rPr lang="en-US" altLang="ja-JP" dirty="0" smtClean="0"/>
              <a:t>JMA</a:t>
            </a:r>
            <a:endParaRPr kumimoji="1" lang="ja-JP" altLang="en-US" dirty="0"/>
          </a:p>
        </p:txBody>
      </p:sp>
      <p:pic>
        <p:nvPicPr>
          <p:cNvPr id="4" name="Picture 4" descr="Meteorological Satellite Center (MS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3" y="4584"/>
            <a:ext cx="4000929" cy="300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Ver. 20150707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570984" y="6673334"/>
            <a:ext cx="457301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600" dirty="0"/>
              <a:t>http://</a:t>
            </a:r>
            <a:r>
              <a:rPr lang="en-US" altLang="ja-JP" sz="600" dirty="0" smtClean="0"/>
              <a:t>www.data.jma.go.jp/mscweb/en/VRL/VLab_RGB/materials/RGB-Natural_Colors-Detection_of_snow-ice_vegetation_and_clouds.zip</a:t>
            </a:r>
            <a:endParaRPr lang="ja-JP" altLang="en-US" sz="600" dirty="0"/>
          </a:p>
        </p:txBody>
      </p:sp>
    </p:spTree>
    <p:extLst>
      <p:ext uri="{BB962C8B-B14F-4D97-AF65-F5344CB8AC3E}">
        <p14:creationId xmlns:p14="http://schemas.microsoft.com/office/powerpoint/2010/main" val="6550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What’s Natural Color </a:t>
            </a:r>
            <a:r>
              <a:rPr kumimoji="1" lang="en-US" altLang="ja-JP" dirty="0" smtClean="0"/>
              <a:t>RGB?</a:t>
            </a:r>
            <a:endParaRPr kumimoji="1" lang="ja-JP" altLang="en-US" dirty="0"/>
          </a:p>
        </p:txBody>
      </p:sp>
      <p:pic>
        <p:nvPicPr>
          <p:cNvPr id="4" name="Picture 4" descr="Meteorological Satellite Center (MS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二等辺三角形 4"/>
          <p:cNvSpPr/>
          <p:nvPr/>
        </p:nvSpPr>
        <p:spPr>
          <a:xfrm rot="5400000">
            <a:off x="2593059" y="5477032"/>
            <a:ext cx="360040" cy="270863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二等辺三角形 16"/>
          <p:cNvSpPr/>
          <p:nvPr/>
        </p:nvSpPr>
        <p:spPr>
          <a:xfrm rot="5400000">
            <a:off x="2540119" y="3688986"/>
            <a:ext cx="360040" cy="270863"/>
          </a:xfrm>
          <a:prstGeom prst="triangl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17"/>
          <p:cNvSpPr/>
          <p:nvPr/>
        </p:nvSpPr>
        <p:spPr>
          <a:xfrm rot="5400000">
            <a:off x="2546612" y="1967441"/>
            <a:ext cx="360040" cy="2708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73247" y="2735044"/>
            <a:ext cx="27352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solidFill>
                  <a:srgbClr val="FF0000"/>
                </a:solidFill>
              </a:rPr>
              <a:t>R : B05(N2 1.6)  </a:t>
            </a:r>
            <a:endParaRPr lang="en-US" altLang="ja-JP" sz="1100" dirty="0" smtClean="0">
              <a:solidFill>
                <a:srgbClr val="FF0000"/>
              </a:solidFill>
            </a:endParaRPr>
          </a:p>
          <a:p>
            <a:r>
              <a:rPr lang="en-US" altLang="ja-JP" sz="1100" dirty="0">
                <a:solidFill>
                  <a:srgbClr val="FF0000"/>
                </a:solidFill>
              </a:rPr>
              <a:t>R</a:t>
            </a:r>
            <a:r>
              <a:rPr lang="en-US" altLang="ja-JP" sz="1100" dirty="0" smtClean="0">
                <a:solidFill>
                  <a:srgbClr val="FF0000"/>
                </a:solidFill>
              </a:rPr>
              <a:t>ange</a:t>
            </a:r>
            <a:r>
              <a:rPr lang="ja-JP" altLang="en-US" sz="1100" dirty="0" smtClean="0">
                <a:solidFill>
                  <a:srgbClr val="FF0000"/>
                </a:solidFill>
              </a:rPr>
              <a:t> </a:t>
            </a:r>
            <a:r>
              <a:rPr lang="en-US" altLang="ja-JP" sz="1100" dirty="0">
                <a:solidFill>
                  <a:srgbClr val="FF0000"/>
                </a:solidFill>
              </a:rPr>
              <a:t>: 0</a:t>
            </a:r>
            <a:r>
              <a:rPr lang="ja-JP" altLang="en-US" sz="1100" dirty="0">
                <a:solidFill>
                  <a:srgbClr val="FF0000"/>
                </a:solidFill>
              </a:rPr>
              <a:t>～</a:t>
            </a:r>
            <a:r>
              <a:rPr lang="en-US" altLang="ja-JP" sz="1100" dirty="0">
                <a:solidFill>
                  <a:srgbClr val="FF0000"/>
                </a:solidFill>
              </a:rPr>
              <a:t>100 [%]</a:t>
            </a:r>
            <a:r>
              <a:rPr lang="ja-JP" altLang="en-US" sz="1100" dirty="0">
                <a:solidFill>
                  <a:srgbClr val="FF0000"/>
                </a:solidFill>
              </a:rPr>
              <a:t>　</a:t>
            </a:r>
            <a:r>
              <a:rPr lang="en-US" altLang="ja-JP" sz="1100" dirty="0" smtClean="0">
                <a:solidFill>
                  <a:srgbClr val="FF0000"/>
                </a:solidFill>
              </a:rPr>
              <a:t>Gamma</a:t>
            </a:r>
            <a:r>
              <a:rPr lang="ja-JP" altLang="en-US" sz="1100" dirty="0" smtClean="0">
                <a:solidFill>
                  <a:srgbClr val="FF0000"/>
                </a:solidFill>
              </a:rPr>
              <a:t> </a:t>
            </a:r>
            <a:r>
              <a:rPr lang="en-US" altLang="ja-JP" sz="1100" dirty="0">
                <a:solidFill>
                  <a:srgbClr val="FF0000"/>
                </a:solidFill>
              </a:rPr>
              <a:t>: 1.0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79512" y="4453760"/>
            <a:ext cx="27363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solidFill>
                  <a:srgbClr val="00FF00"/>
                </a:solidFill>
              </a:rPr>
              <a:t>G : B04(N1 0.86</a:t>
            </a:r>
            <a:r>
              <a:rPr lang="en-US" altLang="ja-JP" sz="1100" dirty="0" smtClean="0">
                <a:solidFill>
                  <a:srgbClr val="00FF00"/>
                </a:solidFill>
              </a:rPr>
              <a:t>)</a:t>
            </a:r>
          </a:p>
          <a:p>
            <a:r>
              <a:rPr lang="en-US" altLang="ja-JP" sz="1100" dirty="0" smtClean="0">
                <a:solidFill>
                  <a:srgbClr val="00FF00"/>
                </a:solidFill>
              </a:rPr>
              <a:t> Range</a:t>
            </a:r>
            <a:r>
              <a:rPr lang="ja-JP" altLang="en-US" sz="1100" dirty="0" smtClean="0">
                <a:solidFill>
                  <a:srgbClr val="00FF00"/>
                </a:solidFill>
              </a:rPr>
              <a:t> </a:t>
            </a:r>
            <a:r>
              <a:rPr lang="en-US" altLang="ja-JP" sz="1100" dirty="0">
                <a:solidFill>
                  <a:srgbClr val="00FF00"/>
                </a:solidFill>
              </a:rPr>
              <a:t>: 0</a:t>
            </a:r>
            <a:r>
              <a:rPr lang="ja-JP" altLang="en-US" sz="1100" dirty="0">
                <a:solidFill>
                  <a:srgbClr val="00FF00"/>
                </a:solidFill>
              </a:rPr>
              <a:t>～</a:t>
            </a:r>
            <a:r>
              <a:rPr lang="en-US" altLang="ja-JP" sz="1100" dirty="0">
                <a:solidFill>
                  <a:srgbClr val="00FF00"/>
                </a:solidFill>
              </a:rPr>
              <a:t>100 [%]</a:t>
            </a:r>
            <a:r>
              <a:rPr lang="ja-JP" altLang="en-US" sz="1100" dirty="0">
                <a:solidFill>
                  <a:srgbClr val="00FF00"/>
                </a:solidFill>
              </a:rPr>
              <a:t>　</a:t>
            </a:r>
            <a:r>
              <a:rPr lang="en-US" altLang="ja-JP" sz="1100" dirty="0" smtClean="0">
                <a:solidFill>
                  <a:srgbClr val="00FF00"/>
                </a:solidFill>
              </a:rPr>
              <a:t>Gamma</a:t>
            </a:r>
            <a:r>
              <a:rPr lang="ja-JP" altLang="en-US" sz="1100" dirty="0" smtClean="0">
                <a:solidFill>
                  <a:srgbClr val="00FF00"/>
                </a:solidFill>
              </a:rPr>
              <a:t> </a:t>
            </a:r>
            <a:r>
              <a:rPr lang="en-US" altLang="ja-JP" sz="1100" dirty="0">
                <a:solidFill>
                  <a:srgbClr val="00FF00"/>
                </a:solidFill>
              </a:rPr>
              <a:t>: 1.0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197352" y="6256714"/>
            <a:ext cx="3150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solidFill>
                  <a:srgbClr val="0000FF"/>
                </a:solidFill>
              </a:rPr>
              <a:t>B : B03(VS 0.64) </a:t>
            </a:r>
            <a:endParaRPr lang="en-US" altLang="ja-JP" sz="1100" dirty="0" smtClean="0">
              <a:solidFill>
                <a:srgbClr val="0000FF"/>
              </a:solidFill>
            </a:endParaRPr>
          </a:p>
          <a:p>
            <a:r>
              <a:rPr lang="en-US" altLang="ja-JP" sz="1100" dirty="0" smtClean="0">
                <a:solidFill>
                  <a:srgbClr val="0000FF"/>
                </a:solidFill>
              </a:rPr>
              <a:t>Range: </a:t>
            </a:r>
            <a:r>
              <a:rPr lang="en-US" altLang="ja-JP" sz="1100" dirty="0">
                <a:solidFill>
                  <a:srgbClr val="0000FF"/>
                </a:solidFill>
              </a:rPr>
              <a:t>0</a:t>
            </a:r>
            <a:r>
              <a:rPr lang="ja-JP" altLang="en-US" sz="1100" dirty="0">
                <a:solidFill>
                  <a:srgbClr val="0000FF"/>
                </a:solidFill>
              </a:rPr>
              <a:t>～</a:t>
            </a:r>
            <a:r>
              <a:rPr lang="en-US" altLang="ja-JP" sz="1100" dirty="0">
                <a:solidFill>
                  <a:srgbClr val="0000FF"/>
                </a:solidFill>
              </a:rPr>
              <a:t>100 [%]</a:t>
            </a:r>
            <a:r>
              <a:rPr lang="ja-JP" altLang="en-US" sz="1100" dirty="0">
                <a:solidFill>
                  <a:srgbClr val="0000FF"/>
                </a:solidFill>
              </a:rPr>
              <a:t>　</a:t>
            </a:r>
            <a:r>
              <a:rPr lang="en-US" altLang="ja-JP" sz="1100" dirty="0" smtClean="0">
                <a:solidFill>
                  <a:srgbClr val="0000FF"/>
                </a:solidFill>
              </a:rPr>
              <a:t>Gamma</a:t>
            </a:r>
            <a:r>
              <a:rPr lang="ja-JP" altLang="en-US" sz="1100" dirty="0" smtClean="0">
                <a:solidFill>
                  <a:srgbClr val="0000FF"/>
                </a:solidFill>
              </a:rPr>
              <a:t> </a:t>
            </a:r>
            <a:r>
              <a:rPr lang="en-US" altLang="ja-JP" sz="1100" dirty="0">
                <a:solidFill>
                  <a:srgbClr val="0000FF"/>
                </a:solidFill>
              </a:rPr>
              <a:t>: 1.0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10" y="2018410"/>
            <a:ext cx="6138389" cy="358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7" y="1412313"/>
            <a:ext cx="2368594" cy="138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1" y="3118998"/>
            <a:ext cx="2368594" cy="138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0" y="4880624"/>
            <a:ext cx="2356287" cy="137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90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318607"/>
              </p:ext>
            </p:extLst>
          </p:nvPr>
        </p:nvGraphicFramePr>
        <p:xfrm>
          <a:off x="104437" y="1196752"/>
          <a:ext cx="6840758" cy="5532895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096688"/>
                <a:gridCol w="1279574"/>
                <a:gridCol w="1080120"/>
                <a:gridCol w="792088"/>
                <a:gridCol w="1579342"/>
                <a:gridCol w="1012946"/>
              </a:tblGrid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>
                          <a:latin typeface="Calibri"/>
                          <a:ea typeface="+mj-ea"/>
                          <a:cs typeface="Times New Roman" panose="02020603050405020304" pitchFamily="18" charset="0"/>
                        </a:rPr>
                        <a:t>Channel</a:t>
                      </a:r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Himawari-8/ -9</a:t>
                      </a:r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MTSAT-1R/-2</a:t>
                      </a:r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MSG</a:t>
                      </a:r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/>
                        <a:t>Physical Properties</a:t>
                      </a:r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0.4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vegetation, aerosol </a:t>
                      </a:r>
                    </a:p>
                    <a:p>
                      <a:pPr algn="ctr" rtl="0" fontAlgn="ctr"/>
                      <a:r>
                        <a:rPr lang="en-US" altLang="ja-JP" sz="1200" b="1" u="none" strike="noStrike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ja-JP" altLang="en-US" sz="1200" b="1" u="none" strike="noStrike" dirty="0" smtClean="0">
                          <a:latin typeface="Calibri" panose="020F0502020204030204" pitchFamily="34" charset="0"/>
                        </a:rPr>
                        <a:t> 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+mj-ea"/>
                          <a:cs typeface="Times New Roman" panose="02020603050405020304" pitchFamily="18" charset="0"/>
                        </a:rPr>
                        <a:t>Visible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2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0.51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vegetation, aerosol </a:t>
                      </a:r>
                    </a:p>
                    <a:p>
                      <a:pPr algn="ctr" rtl="0" fontAlgn="ctr"/>
                      <a:r>
                        <a:rPr lang="en-US" altLang="ja-JP" sz="1200" b="1" u="none" strike="noStrike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ja-JP" altLang="en-US" sz="1200" b="1" u="none" strike="noStrike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ja-JP" altLang="en-US" sz="1200" b="1" i="0" u="none" strike="noStrike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0.64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0.68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0.635 µm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b="1" u="none" strike="noStrike" dirty="0" smtClean="0">
                          <a:latin typeface="Calibri" panose="020F0502020204030204" pitchFamily="34" charset="0"/>
                        </a:rPr>
                        <a:t>low cloud, fog</a:t>
                      </a:r>
                    </a:p>
                    <a:p>
                      <a:pPr algn="ctr" rtl="0" fontAlgn="ctr"/>
                      <a:r>
                        <a:rPr lang="en-US" altLang="ja-JP" sz="1200" b="1" i="0" u="none" strike="noStrike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R</a:t>
                      </a:r>
                      <a:endParaRPr lang="ja-JP" altLang="en-US" sz="1200" b="1" i="0" u="none" strike="noStrike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 smtClean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0.86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0.81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u="none" strike="noStrike" dirty="0" smtClean="0">
                          <a:latin typeface="Calibri" panose="020F0502020204030204" pitchFamily="34" charset="0"/>
                        </a:rPr>
                        <a:t>vegetation, aerosol </a:t>
                      </a: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</a:rPr>
                        <a:t>Near Infrared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1.6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1.64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b="1" u="none" strike="noStrike" dirty="0" smtClean="0">
                          <a:latin typeface="Calibri" panose="020F0502020204030204" pitchFamily="34" charset="0"/>
                        </a:rPr>
                        <a:t>cloud phase</a:t>
                      </a:r>
                      <a:endParaRPr lang="en-US" altLang="ja-JP" sz="1200" b="1" u="none" strike="noStrike" dirty="0">
                        <a:latin typeface="Calibri" panose="020F0502020204030204" pitchFamily="34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6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2.3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particle size </a:t>
                      </a:r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30488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7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3.9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3.7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3.92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b="0" u="none" strike="noStrike" dirty="0" smtClean="0">
                          <a:latin typeface="Calibri" panose="020F0502020204030204" pitchFamily="34" charset="0"/>
                        </a:rPr>
                        <a:t>low cloud, fog, forest fire</a:t>
                      </a:r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10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+mj-ea"/>
                          <a:cs typeface="Times New Roman" panose="02020603050405020304" pitchFamily="18" charset="0"/>
                        </a:rPr>
                        <a:t>Infrared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8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6.2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6.8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l-GR" altLang="ja-JP" sz="1200" dirty="0" smtClean="0">
                          <a:latin typeface="Calibri" panose="020F0502020204030204" pitchFamily="34" charset="0"/>
                        </a:rPr>
                        <a:t>μ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6.25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b="0" u="none" strike="noStrike" dirty="0" smtClean="0">
                          <a:latin typeface="Calibri" panose="020F0502020204030204" pitchFamily="34" charset="0"/>
                        </a:rPr>
                        <a:t>mid- and upper level moisture</a:t>
                      </a:r>
                      <a:endParaRPr lang="en-US" altLang="ja-JP" sz="1200" b="0" u="none" strike="noStrike" dirty="0">
                        <a:latin typeface="Calibri" panose="020F0502020204030204" pitchFamily="34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9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6.9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200" u="none" strike="noStrike" dirty="0" smtClean="0">
                          <a:latin typeface="Calibri" panose="020F0502020204030204" pitchFamily="34" charset="0"/>
                        </a:rPr>
                        <a:t>mid-  level moisture</a:t>
                      </a:r>
                      <a:endParaRPr lang="en-US" altLang="zh-TW" sz="1200" u="none" strike="noStrike" dirty="0">
                        <a:latin typeface="Calibri" panose="020F0502020204030204" pitchFamily="34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10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7.3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7.35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b="0" u="none" strike="noStrike" dirty="0" smtClean="0">
                          <a:latin typeface="Calibri" panose="020F0502020204030204" pitchFamily="34" charset="0"/>
                        </a:rPr>
                        <a:t>mid- and upper level moisture</a:t>
                      </a:r>
                      <a:endParaRPr lang="en-US" altLang="ja-JP" sz="1200" b="0" u="none" strike="noStrike" dirty="0">
                        <a:latin typeface="Calibri" panose="020F0502020204030204" pitchFamily="34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11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8.6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8.70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>
                          <a:latin typeface="Calibri" panose="020F0502020204030204" pitchFamily="34" charset="0"/>
                        </a:rPr>
                        <a:t>cloud phase, SO2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12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9.6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</a:rPr>
                        <a:t>9.66 µm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b="0" u="none" strike="noStrike" dirty="0" smtClean="0">
                          <a:latin typeface="Calibri" panose="020F0502020204030204" pitchFamily="34" charset="0"/>
                        </a:rPr>
                        <a:t>ozone content</a:t>
                      </a:r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13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</a:rPr>
                        <a:t>10.4</a:t>
                      </a:r>
                      <a:r>
                        <a:rPr lang="en-US" sz="1200" u="none" strike="noStrike" dirty="0" smtClean="0"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l-GR" altLang="ja-JP" sz="1200" dirty="0" smtClean="0"/>
                        <a:t>10.8</a:t>
                      </a:r>
                      <a:r>
                        <a:rPr kumimoji="1" lang="en-US" altLang="ja-JP" sz="1200" dirty="0" smtClean="0"/>
                        <a:t> </a:t>
                      </a:r>
                      <a:r>
                        <a:rPr kumimoji="1" lang="el-GR" altLang="ja-JP" sz="1200" dirty="0" smtClean="0"/>
                        <a:t>μ</a:t>
                      </a:r>
                      <a:r>
                        <a:rPr kumimoji="1" lang="en-US" altLang="ja-JP" sz="1200" dirty="0" smtClean="0"/>
                        <a:t>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10.8 µm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200" b="0" u="none" strike="noStrike" dirty="0" smtClean="0"/>
                        <a:t>cloud imagery, information of cloud top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HGP明朝E" panose="02020900000000000000" pitchFamily="18" charset="-128"/>
                        <a:ea typeface="HGP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14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</a:rPr>
                        <a:t>11.2</a:t>
                      </a:r>
                      <a:r>
                        <a:rPr lang="en-US" sz="1200" u="none" strike="noStrike" dirty="0" smtClean="0"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u="none" strike="noStrike" dirty="0" smtClean="0"/>
                        <a:t>cloud imagery, sea surface temperature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HGP明朝E" panose="02020900000000000000" pitchFamily="18" charset="-128"/>
                        <a:ea typeface="HGP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15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</a:rPr>
                        <a:t>12.</a:t>
                      </a:r>
                      <a:r>
                        <a:rPr lang="en-US" sz="1200" u="none" strike="noStrike" dirty="0" smtClean="0">
                          <a:effectLst/>
                        </a:rPr>
                        <a:t>4 </a:t>
                      </a:r>
                      <a:r>
                        <a:rPr lang="el-GR" sz="1200" u="none" strike="noStrike" dirty="0" smtClean="0">
                          <a:effectLst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l-GR" altLang="ja-JP" sz="1200" dirty="0" smtClean="0"/>
                        <a:t>12</a:t>
                      </a:r>
                      <a:r>
                        <a:rPr kumimoji="1" lang="en-US" altLang="ja-JP" sz="1200" dirty="0" smtClean="0"/>
                        <a:t>.0 </a:t>
                      </a:r>
                      <a:r>
                        <a:rPr kumimoji="1" lang="el-GR" altLang="ja-JP" sz="1200" dirty="0" smtClean="0"/>
                        <a:t>μ</a:t>
                      </a:r>
                      <a:r>
                        <a:rPr kumimoji="1" lang="en-US" altLang="ja-JP" sz="1200" dirty="0" smtClean="0"/>
                        <a:t>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12.0 µm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200" u="none" strike="noStrike" dirty="0" smtClean="0"/>
                        <a:t>cloud imagery, sea surface temperature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latin typeface="HGP明朝E" panose="02020900000000000000" pitchFamily="18" charset="-128"/>
                        <a:ea typeface="HGP明朝E" panose="020209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  <a:tr h="2779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16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l-GR" sz="1200" u="none" strike="noStrike" dirty="0" smtClean="0">
                          <a:effectLst/>
                        </a:rPr>
                        <a:t>13.3</a:t>
                      </a:r>
                      <a:r>
                        <a:rPr lang="en-US" sz="1200" u="none" strike="noStrike" dirty="0" smtClean="0"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effectLst/>
                        </a:rPr>
                        <a:t>μ</a:t>
                      </a:r>
                      <a:r>
                        <a:rPr lang="en-US" sz="1200" u="none" strike="noStrike" dirty="0" smtClean="0">
                          <a:effectLst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13.4 µm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45726" marR="45726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ja-JP" sz="1200" u="none" strike="noStrike" dirty="0" smtClean="0"/>
                        <a:t>cloud top height</a:t>
                      </a:r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09" marR="6409" marT="64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marL="45726" marR="45726" marT="45725" marB="45725" anchor="ctr"/>
                </a:tc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2844" y="182438"/>
            <a:ext cx="8229600" cy="942306"/>
          </a:xfrm>
        </p:spPr>
        <p:txBody>
          <a:bodyPr>
            <a:normAutofit/>
          </a:bodyPr>
          <a:lstStyle/>
          <a:p>
            <a:r>
              <a:rPr lang="en-US" altLang="ja-JP" sz="3100" dirty="0" smtClean="0"/>
              <a:t>Components of “Natural Color” </a:t>
            </a:r>
            <a:r>
              <a:rPr kumimoji="1" lang="en-US" altLang="ja-JP" sz="3100" dirty="0" smtClean="0"/>
              <a:t>RGB scheme</a:t>
            </a:r>
            <a:endParaRPr kumimoji="1" lang="ja-JP" altLang="en-US" sz="3100" dirty="0"/>
          </a:p>
        </p:txBody>
      </p:sp>
      <p:pic>
        <p:nvPicPr>
          <p:cNvPr id="4" name="Picture 4" descr="Meteorological Satellite Center (MS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6955008" y="1633446"/>
            <a:ext cx="212372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This scheme is displayed by  compositing two near infrared </a:t>
            </a:r>
            <a:r>
              <a:rPr lang="en-US" altLang="ja-JP" sz="1200" dirty="0"/>
              <a:t>channels (B05(N2 1.6) </a:t>
            </a:r>
            <a:r>
              <a:rPr lang="en-US" altLang="ja-JP" sz="1200" dirty="0" smtClean="0"/>
              <a:t>, B04(N1 </a:t>
            </a:r>
            <a:r>
              <a:rPr lang="en-US" altLang="ja-JP" sz="1200" dirty="0"/>
              <a:t>0.86) </a:t>
            </a:r>
            <a:r>
              <a:rPr lang="en-US" altLang="ja-JP" sz="1200" dirty="0" smtClean="0"/>
              <a:t>) and  (traditional) visible </a:t>
            </a:r>
            <a:r>
              <a:rPr lang="en-US" altLang="ja-JP" sz="1200" dirty="0"/>
              <a:t>channel (B03(VS 0.64) </a:t>
            </a:r>
            <a:r>
              <a:rPr lang="en-US" altLang="ja-JP" sz="1200" dirty="0" smtClean="0"/>
              <a:t>).</a:t>
            </a:r>
          </a:p>
          <a:p>
            <a:endParaRPr lang="en-US" altLang="ja-JP" sz="1200" dirty="0"/>
          </a:p>
          <a:p>
            <a:r>
              <a:rPr lang="en-US" altLang="ja-JP" sz="1200" dirty="0" smtClean="0"/>
              <a:t>These channels have  reflection characteristics for land/ sea surface conditions (</a:t>
            </a:r>
            <a:r>
              <a:rPr lang="en-US" altLang="ja-JP" sz="1200" dirty="0"/>
              <a:t>such as snow/ ice covered area , vegetation</a:t>
            </a:r>
            <a:r>
              <a:rPr lang="en-US" altLang="ja-JP" sz="1200" dirty="0" smtClean="0"/>
              <a:t>) respectively. </a:t>
            </a:r>
          </a:p>
          <a:p>
            <a:endParaRPr lang="en-US" altLang="ja-JP" sz="1200" dirty="0" smtClean="0"/>
          </a:p>
          <a:p>
            <a:r>
              <a:rPr lang="en-US" altLang="ja-JP" sz="1200" dirty="0" smtClean="0"/>
              <a:t>On the other hand, this scheme is available in day-time  only.</a:t>
            </a:r>
          </a:p>
          <a:p>
            <a:endParaRPr lang="en-US" altLang="ja-JP" sz="1200" dirty="0"/>
          </a:p>
          <a:p>
            <a:endParaRPr lang="en-US" altLang="ja-JP" sz="1200" dirty="0" smtClean="0"/>
          </a:p>
        </p:txBody>
      </p:sp>
      <p:sp>
        <p:nvSpPr>
          <p:cNvPr id="3" name="正方形/長方形 2"/>
          <p:cNvSpPr/>
          <p:nvPr/>
        </p:nvSpPr>
        <p:spPr>
          <a:xfrm>
            <a:off x="6945194" y="5100079"/>
            <a:ext cx="21988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 smtClean="0"/>
              <a:t>A set of RGB</a:t>
            </a:r>
            <a:r>
              <a:rPr lang="ja-JP" altLang="en-US" sz="1050" dirty="0"/>
              <a:t> </a:t>
            </a:r>
            <a:r>
              <a:rPr lang="en-US" altLang="ja-JP" sz="1050" dirty="0" smtClean="0"/>
              <a:t>“Natural Colors” scheme</a:t>
            </a:r>
          </a:p>
          <a:p>
            <a:r>
              <a:rPr lang="en-US" altLang="ja-JP" sz="1050" dirty="0" smtClean="0"/>
              <a:t>(</a:t>
            </a:r>
            <a:r>
              <a:rPr lang="en-US" altLang="ja-JP" sz="1050" dirty="0" smtClean="0">
                <a:solidFill>
                  <a:srgbClr val="FF0000"/>
                </a:solidFill>
              </a:rPr>
              <a:t>R</a:t>
            </a:r>
            <a:r>
              <a:rPr lang="en-US" altLang="ja-JP" sz="1050" dirty="0" smtClean="0">
                <a:solidFill>
                  <a:srgbClr val="00B050"/>
                </a:solidFill>
              </a:rPr>
              <a:t>G</a:t>
            </a:r>
            <a:r>
              <a:rPr lang="en-US" altLang="ja-JP" sz="1050" dirty="0" smtClean="0">
                <a:solidFill>
                  <a:srgbClr val="0000FF"/>
                </a:solidFill>
              </a:rPr>
              <a:t>B</a:t>
            </a:r>
            <a:r>
              <a:rPr lang="en-US" altLang="ja-JP" sz="1050" dirty="0" smtClean="0"/>
              <a:t>:</a:t>
            </a:r>
            <a:r>
              <a:rPr lang="en-US" altLang="ja-JP" sz="1050" dirty="0" smtClean="0">
                <a:solidFill>
                  <a:srgbClr val="FF0000"/>
                </a:solidFill>
              </a:rPr>
              <a:t>B05</a:t>
            </a:r>
            <a:r>
              <a:rPr lang="en-US" altLang="ja-JP" sz="1050" dirty="0" smtClean="0"/>
              <a:t>/</a:t>
            </a:r>
            <a:r>
              <a:rPr lang="en-US" altLang="ja-JP" sz="1050" dirty="0" smtClean="0">
                <a:solidFill>
                  <a:srgbClr val="00B050"/>
                </a:solidFill>
              </a:rPr>
              <a:t>B04</a:t>
            </a:r>
            <a:r>
              <a:rPr lang="en-US" altLang="ja-JP" sz="1050" dirty="0" smtClean="0"/>
              <a:t>/</a:t>
            </a:r>
            <a:r>
              <a:rPr lang="en-US" altLang="ja-JP" sz="1050" dirty="0" smtClean="0">
                <a:solidFill>
                  <a:srgbClr val="0000FF"/>
                </a:solidFill>
              </a:rPr>
              <a:t>B03</a:t>
            </a:r>
            <a:r>
              <a:rPr lang="en-US" altLang="ja-JP" sz="1050" dirty="0" smtClean="0"/>
              <a:t>)</a:t>
            </a:r>
            <a:endParaRPr lang="ja-JP" altLang="en-US" sz="1050" dirty="0"/>
          </a:p>
          <a:p>
            <a:endParaRPr lang="en-US" altLang="ja-JP" sz="1050" dirty="0" smtClean="0"/>
          </a:p>
          <a:p>
            <a:r>
              <a:rPr lang="en-US" altLang="ja-JP" sz="1100" dirty="0">
                <a:solidFill>
                  <a:srgbClr val="FF0000"/>
                </a:solidFill>
              </a:rPr>
              <a:t>R</a:t>
            </a:r>
            <a:r>
              <a:rPr lang="ja-JP" altLang="en-US" sz="1100" dirty="0">
                <a:solidFill>
                  <a:srgbClr val="FF0000"/>
                </a:solidFill>
              </a:rPr>
              <a:t> </a:t>
            </a:r>
            <a:r>
              <a:rPr lang="en-US" altLang="ja-JP" sz="1100" dirty="0">
                <a:solidFill>
                  <a:srgbClr val="FF0000"/>
                </a:solidFill>
              </a:rPr>
              <a:t>: B05(N2 1.6)  </a:t>
            </a:r>
            <a:endParaRPr lang="en-US" altLang="ja-JP" sz="1100" dirty="0" smtClean="0">
              <a:solidFill>
                <a:srgbClr val="FF0000"/>
              </a:solidFill>
            </a:endParaRPr>
          </a:p>
          <a:p>
            <a:r>
              <a:rPr lang="en-US" altLang="ja-JP" sz="1100" dirty="0" smtClean="0">
                <a:solidFill>
                  <a:srgbClr val="FF0000"/>
                </a:solidFill>
              </a:rPr>
              <a:t>Range </a:t>
            </a:r>
            <a:r>
              <a:rPr lang="en-US" altLang="ja-JP" sz="1100" dirty="0">
                <a:solidFill>
                  <a:srgbClr val="FF0000"/>
                </a:solidFill>
              </a:rPr>
              <a:t>: 0</a:t>
            </a:r>
            <a:r>
              <a:rPr lang="ja-JP" altLang="en-US" sz="1100" dirty="0">
                <a:solidFill>
                  <a:srgbClr val="FF0000"/>
                </a:solidFill>
              </a:rPr>
              <a:t>～</a:t>
            </a:r>
            <a:r>
              <a:rPr lang="en-US" altLang="ja-JP" sz="1100" dirty="0">
                <a:solidFill>
                  <a:srgbClr val="FF0000"/>
                </a:solidFill>
              </a:rPr>
              <a:t>100 [%]</a:t>
            </a:r>
            <a:r>
              <a:rPr lang="ja-JP" altLang="en-US" sz="1100" dirty="0">
                <a:solidFill>
                  <a:srgbClr val="FF0000"/>
                </a:solidFill>
              </a:rPr>
              <a:t>　</a:t>
            </a:r>
            <a:r>
              <a:rPr lang="en-US" altLang="ja-JP" sz="1100" dirty="0" smtClean="0">
                <a:solidFill>
                  <a:srgbClr val="FF0000"/>
                </a:solidFill>
              </a:rPr>
              <a:t>Gamma</a:t>
            </a:r>
            <a:r>
              <a:rPr lang="ja-JP" altLang="en-US" sz="1100" dirty="0" smtClean="0">
                <a:solidFill>
                  <a:srgbClr val="FF0000"/>
                </a:solidFill>
              </a:rPr>
              <a:t> </a:t>
            </a:r>
            <a:r>
              <a:rPr lang="en-US" altLang="ja-JP" sz="1100" dirty="0">
                <a:solidFill>
                  <a:srgbClr val="FF0000"/>
                </a:solidFill>
              </a:rPr>
              <a:t>: 1.0</a:t>
            </a:r>
          </a:p>
          <a:p>
            <a:r>
              <a:rPr lang="en-US" altLang="ja-JP" sz="1100" dirty="0">
                <a:solidFill>
                  <a:srgbClr val="00FF00"/>
                </a:solidFill>
              </a:rPr>
              <a:t>G</a:t>
            </a:r>
            <a:r>
              <a:rPr lang="ja-JP" altLang="en-US" sz="1100" dirty="0">
                <a:solidFill>
                  <a:srgbClr val="00FF00"/>
                </a:solidFill>
              </a:rPr>
              <a:t> </a:t>
            </a:r>
            <a:r>
              <a:rPr lang="en-US" altLang="ja-JP" sz="1100" dirty="0">
                <a:solidFill>
                  <a:srgbClr val="00FF00"/>
                </a:solidFill>
              </a:rPr>
              <a:t>: B04(N1 0.86) </a:t>
            </a:r>
            <a:endParaRPr lang="en-US" altLang="ja-JP" sz="1100" dirty="0" smtClean="0">
              <a:solidFill>
                <a:srgbClr val="00FF00"/>
              </a:solidFill>
            </a:endParaRPr>
          </a:p>
          <a:p>
            <a:r>
              <a:rPr lang="en-US" altLang="ja-JP" sz="1100" dirty="0" smtClean="0">
                <a:solidFill>
                  <a:srgbClr val="00FF00"/>
                </a:solidFill>
              </a:rPr>
              <a:t>Range</a:t>
            </a:r>
            <a:r>
              <a:rPr lang="ja-JP" altLang="en-US" sz="1100" dirty="0" smtClean="0">
                <a:solidFill>
                  <a:srgbClr val="00FF00"/>
                </a:solidFill>
              </a:rPr>
              <a:t> </a:t>
            </a:r>
            <a:r>
              <a:rPr lang="en-US" altLang="ja-JP" sz="1100" dirty="0">
                <a:solidFill>
                  <a:srgbClr val="00FF00"/>
                </a:solidFill>
              </a:rPr>
              <a:t>: 0</a:t>
            </a:r>
            <a:r>
              <a:rPr lang="ja-JP" altLang="en-US" sz="1100" dirty="0">
                <a:solidFill>
                  <a:srgbClr val="00FF00"/>
                </a:solidFill>
              </a:rPr>
              <a:t>～</a:t>
            </a:r>
            <a:r>
              <a:rPr lang="en-US" altLang="ja-JP" sz="1100" dirty="0">
                <a:solidFill>
                  <a:srgbClr val="00FF00"/>
                </a:solidFill>
              </a:rPr>
              <a:t>100 [%]</a:t>
            </a:r>
            <a:r>
              <a:rPr lang="ja-JP" altLang="en-US" sz="1100" dirty="0">
                <a:solidFill>
                  <a:srgbClr val="00FF00"/>
                </a:solidFill>
              </a:rPr>
              <a:t>　</a:t>
            </a:r>
            <a:r>
              <a:rPr lang="en-US" altLang="ja-JP" sz="1100" dirty="0" smtClean="0">
                <a:solidFill>
                  <a:srgbClr val="00FF00"/>
                </a:solidFill>
              </a:rPr>
              <a:t>Gamma</a:t>
            </a:r>
            <a:r>
              <a:rPr lang="ja-JP" altLang="en-US" sz="1100" dirty="0" smtClean="0">
                <a:solidFill>
                  <a:srgbClr val="00FF00"/>
                </a:solidFill>
              </a:rPr>
              <a:t> </a:t>
            </a:r>
            <a:r>
              <a:rPr lang="en-US" altLang="ja-JP" sz="1100" dirty="0">
                <a:solidFill>
                  <a:srgbClr val="00FF00"/>
                </a:solidFill>
              </a:rPr>
              <a:t>: 1.0</a:t>
            </a:r>
          </a:p>
          <a:p>
            <a:r>
              <a:rPr lang="en-US" altLang="ja-JP" sz="1100" dirty="0">
                <a:solidFill>
                  <a:srgbClr val="0000FF"/>
                </a:solidFill>
              </a:rPr>
              <a:t>B : B03(VS 0.64) </a:t>
            </a:r>
            <a:endParaRPr lang="en-US" altLang="ja-JP" sz="1100" dirty="0" smtClean="0">
              <a:solidFill>
                <a:srgbClr val="0000FF"/>
              </a:solidFill>
            </a:endParaRPr>
          </a:p>
          <a:p>
            <a:r>
              <a:rPr lang="en-US" altLang="ja-JP" sz="1100" dirty="0" smtClean="0">
                <a:solidFill>
                  <a:srgbClr val="0000FF"/>
                </a:solidFill>
              </a:rPr>
              <a:t>Range</a:t>
            </a:r>
            <a:r>
              <a:rPr lang="ja-JP" altLang="en-US" sz="1100" dirty="0" smtClean="0">
                <a:solidFill>
                  <a:srgbClr val="0000FF"/>
                </a:solidFill>
              </a:rPr>
              <a:t> </a:t>
            </a:r>
            <a:r>
              <a:rPr lang="en-US" altLang="ja-JP" sz="1100" dirty="0">
                <a:solidFill>
                  <a:srgbClr val="0000FF"/>
                </a:solidFill>
              </a:rPr>
              <a:t>: 0</a:t>
            </a:r>
            <a:r>
              <a:rPr lang="ja-JP" altLang="en-US" sz="1100" dirty="0">
                <a:solidFill>
                  <a:srgbClr val="0000FF"/>
                </a:solidFill>
              </a:rPr>
              <a:t>～</a:t>
            </a:r>
            <a:r>
              <a:rPr lang="en-US" altLang="ja-JP" sz="1100" dirty="0">
                <a:solidFill>
                  <a:srgbClr val="0000FF"/>
                </a:solidFill>
              </a:rPr>
              <a:t>100 [%]</a:t>
            </a:r>
            <a:r>
              <a:rPr lang="ja-JP" altLang="en-US" sz="1100" dirty="0">
                <a:solidFill>
                  <a:srgbClr val="0000FF"/>
                </a:solidFill>
              </a:rPr>
              <a:t>　</a:t>
            </a:r>
            <a:r>
              <a:rPr lang="en-US" altLang="ja-JP" sz="1100" dirty="0" smtClean="0">
                <a:solidFill>
                  <a:srgbClr val="0000FF"/>
                </a:solidFill>
              </a:rPr>
              <a:t>Gamma</a:t>
            </a:r>
            <a:r>
              <a:rPr lang="ja-JP" altLang="en-US" sz="1100" dirty="0" smtClean="0">
                <a:solidFill>
                  <a:srgbClr val="0000FF"/>
                </a:solidFill>
              </a:rPr>
              <a:t> </a:t>
            </a:r>
            <a:r>
              <a:rPr lang="en-US" altLang="ja-JP" sz="1100" dirty="0">
                <a:solidFill>
                  <a:srgbClr val="0000FF"/>
                </a:solidFill>
              </a:rPr>
              <a:t>: 1.0</a:t>
            </a:r>
          </a:p>
        </p:txBody>
      </p:sp>
      <p:sp>
        <p:nvSpPr>
          <p:cNvPr id="10" name="円/楕円 9"/>
          <p:cNvSpPr/>
          <p:nvPr/>
        </p:nvSpPr>
        <p:spPr>
          <a:xfrm>
            <a:off x="502654" y="2914183"/>
            <a:ext cx="30819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 rot="10800000">
            <a:off x="5868144" y="2351330"/>
            <a:ext cx="792088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 rot="10800000">
            <a:off x="5868144" y="2661556"/>
            <a:ext cx="792088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502654" y="2594763"/>
            <a:ext cx="30819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502654" y="2276872"/>
            <a:ext cx="30819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 rot="10800000">
            <a:off x="5885852" y="2940916"/>
            <a:ext cx="792088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12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" y="937598"/>
            <a:ext cx="4089114" cy="23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546" y="3645646"/>
            <a:ext cx="4234454" cy="24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8440"/>
            <a:ext cx="4129849" cy="241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2844" y="182438"/>
            <a:ext cx="8229600" cy="942306"/>
          </a:xfrm>
        </p:spPr>
        <p:txBody>
          <a:bodyPr>
            <a:normAutofit/>
          </a:bodyPr>
          <a:lstStyle/>
          <a:p>
            <a:r>
              <a:rPr lang="en-US" altLang="ja-JP" sz="3100" dirty="0" smtClean="0"/>
              <a:t>Characteristics and Basis of Three Components </a:t>
            </a:r>
            <a:endParaRPr kumimoji="1" lang="ja-JP" altLang="en-US" sz="3100" dirty="0"/>
          </a:p>
        </p:txBody>
      </p:sp>
      <p:pic>
        <p:nvPicPr>
          <p:cNvPr id="4" name="Picture 4" descr="Meteorological Satellite Center (MSC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55265" y="3309749"/>
            <a:ext cx="40938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R : B05(N2 1.6)  </a:t>
            </a:r>
            <a:r>
              <a:rPr lang="en-US" altLang="ja-JP" sz="1200" dirty="0" smtClean="0">
                <a:solidFill>
                  <a:srgbClr val="FF0000"/>
                </a:solidFill>
              </a:rPr>
              <a:t>Range</a:t>
            </a:r>
            <a:r>
              <a:rPr lang="ja-JP" altLang="en-US" sz="1200" dirty="0" smtClean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: 0</a:t>
            </a:r>
            <a:r>
              <a:rPr lang="ja-JP" altLang="en-US" sz="1200" dirty="0">
                <a:solidFill>
                  <a:srgbClr val="FF0000"/>
                </a:solidFill>
              </a:rPr>
              <a:t>～</a:t>
            </a:r>
            <a:r>
              <a:rPr lang="en-US" altLang="ja-JP" sz="1200" dirty="0">
                <a:solidFill>
                  <a:srgbClr val="FF0000"/>
                </a:solidFill>
              </a:rPr>
              <a:t>100 [%]</a:t>
            </a:r>
            <a:r>
              <a:rPr lang="ja-JP" altLang="en-US" sz="1200" dirty="0">
                <a:solidFill>
                  <a:srgbClr val="FF0000"/>
                </a:solidFill>
              </a:rPr>
              <a:t>　</a:t>
            </a:r>
            <a:r>
              <a:rPr lang="en-US" altLang="ja-JP" sz="1200" dirty="0" smtClean="0">
                <a:solidFill>
                  <a:srgbClr val="FF0000"/>
                </a:solidFill>
              </a:rPr>
              <a:t>Gamma</a:t>
            </a:r>
            <a:r>
              <a:rPr lang="ja-JP" altLang="en-US" sz="1200" dirty="0" smtClean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: 1.0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4970177" y="6093296"/>
            <a:ext cx="40891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00FF00"/>
                </a:solidFill>
              </a:rPr>
              <a:t>G : B04(N1 0.86) </a:t>
            </a:r>
            <a:r>
              <a:rPr lang="en-US" altLang="ja-JP" sz="1200" dirty="0" smtClean="0">
                <a:solidFill>
                  <a:srgbClr val="00FF00"/>
                </a:solidFill>
              </a:rPr>
              <a:t>Range</a:t>
            </a:r>
            <a:r>
              <a:rPr lang="ja-JP" altLang="en-US" sz="1200" dirty="0" smtClean="0">
                <a:solidFill>
                  <a:srgbClr val="00FF00"/>
                </a:solidFill>
              </a:rPr>
              <a:t> </a:t>
            </a:r>
            <a:r>
              <a:rPr lang="en-US" altLang="ja-JP" sz="1200" dirty="0">
                <a:solidFill>
                  <a:srgbClr val="00FF00"/>
                </a:solidFill>
              </a:rPr>
              <a:t>: 0</a:t>
            </a:r>
            <a:r>
              <a:rPr lang="ja-JP" altLang="en-US" sz="1200" dirty="0">
                <a:solidFill>
                  <a:srgbClr val="00FF00"/>
                </a:solidFill>
              </a:rPr>
              <a:t>～</a:t>
            </a:r>
            <a:r>
              <a:rPr lang="en-US" altLang="ja-JP" sz="1200" dirty="0">
                <a:solidFill>
                  <a:srgbClr val="00FF00"/>
                </a:solidFill>
              </a:rPr>
              <a:t>100 [%]</a:t>
            </a:r>
            <a:r>
              <a:rPr lang="ja-JP" altLang="en-US" sz="1200" dirty="0">
                <a:solidFill>
                  <a:srgbClr val="00FF00"/>
                </a:solidFill>
              </a:rPr>
              <a:t>　</a:t>
            </a:r>
            <a:r>
              <a:rPr lang="en-US" altLang="ja-JP" sz="1200" dirty="0" smtClean="0">
                <a:solidFill>
                  <a:srgbClr val="00FF00"/>
                </a:solidFill>
              </a:rPr>
              <a:t>Gamma</a:t>
            </a:r>
            <a:r>
              <a:rPr lang="ja-JP" altLang="en-US" sz="1200" dirty="0" smtClean="0">
                <a:solidFill>
                  <a:srgbClr val="00FF00"/>
                </a:solidFill>
              </a:rPr>
              <a:t> </a:t>
            </a:r>
            <a:r>
              <a:rPr lang="en-US" altLang="ja-JP" sz="1200" dirty="0">
                <a:solidFill>
                  <a:srgbClr val="00FF00"/>
                </a:solidFill>
              </a:rPr>
              <a:t>: 1.0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51520" y="6569363"/>
            <a:ext cx="4248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</a:rPr>
              <a:t>B : B03(VS 0.64) </a:t>
            </a:r>
            <a:r>
              <a:rPr lang="en-US" altLang="ja-JP" sz="1200" dirty="0" smtClean="0">
                <a:solidFill>
                  <a:srgbClr val="0000FF"/>
                </a:solidFill>
              </a:rPr>
              <a:t>Range</a:t>
            </a:r>
            <a:r>
              <a:rPr lang="ja-JP" altLang="en-US" sz="1200" dirty="0" smtClean="0">
                <a:solidFill>
                  <a:srgbClr val="0000FF"/>
                </a:solidFill>
              </a:rPr>
              <a:t> </a:t>
            </a:r>
            <a:r>
              <a:rPr lang="en-US" altLang="ja-JP" sz="1200" dirty="0">
                <a:solidFill>
                  <a:srgbClr val="0000FF"/>
                </a:solidFill>
              </a:rPr>
              <a:t>: 0</a:t>
            </a:r>
            <a:r>
              <a:rPr lang="ja-JP" altLang="en-US" sz="1200" dirty="0">
                <a:solidFill>
                  <a:srgbClr val="0000FF"/>
                </a:solidFill>
              </a:rPr>
              <a:t>～</a:t>
            </a:r>
            <a:r>
              <a:rPr lang="en-US" altLang="ja-JP" sz="1200" dirty="0">
                <a:solidFill>
                  <a:srgbClr val="0000FF"/>
                </a:solidFill>
              </a:rPr>
              <a:t>100 [%]</a:t>
            </a:r>
            <a:r>
              <a:rPr lang="ja-JP" altLang="en-US" sz="1200" dirty="0">
                <a:solidFill>
                  <a:srgbClr val="0000FF"/>
                </a:solidFill>
              </a:rPr>
              <a:t>　</a:t>
            </a:r>
            <a:r>
              <a:rPr lang="en-US" altLang="ja-JP" sz="1200" dirty="0" smtClean="0">
                <a:solidFill>
                  <a:srgbClr val="0000FF"/>
                </a:solidFill>
              </a:rPr>
              <a:t>Gamma</a:t>
            </a:r>
            <a:r>
              <a:rPr lang="ja-JP" altLang="en-US" sz="1200" dirty="0" smtClean="0">
                <a:solidFill>
                  <a:srgbClr val="0000FF"/>
                </a:solidFill>
              </a:rPr>
              <a:t> </a:t>
            </a:r>
            <a:r>
              <a:rPr lang="en-US" altLang="ja-JP" sz="1200" dirty="0">
                <a:solidFill>
                  <a:srgbClr val="0000FF"/>
                </a:solidFill>
              </a:rPr>
              <a:t>: 1.0</a:t>
            </a:r>
          </a:p>
        </p:txBody>
      </p:sp>
      <p:sp>
        <p:nvSpPr>
          <p:cNvPr id="10" name="角丸四角形吹き出し 9"/>
          <p:cNvSpPr/>
          <p:nvPr/>
        </p:nvSpPr>
        <p:spPr>
          <a:xfrm>
            <a:off x="5076056" y="2204864"/>
            <a:ext cx="4067944" cy="2016224"/>
          </a:xfrm>
          <a:prstGeom prst="wedgeRoundRectCallout">
            <a:avLst>
              <a:gd name="adj1" fmla="val -39606"/>
              <a:gd name="adj2" fmla="val 80353"/>
              <a:gd name="adj3" fmla="val 16667"/>
            </a:avLst>
          </a:prstGeom>
          <a:solidFill>
            <a:schemeClr val="bg1">
              <a:alpha val="68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B04 as well as B03, has high reflectivity for snow/ice covered area and clouds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Land surface looks relatively darker, sea surface looks darkest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Vegetation distribution can be derived because of high reflectivity by “chlorophyll “ in plant bodies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On RGB imagery, high clouds consisting of ice particles, snow/ice and sea ice, which are low reflectivity on red B05, are displayed in cyan (i.e. green B04 + blue B03) color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Low clouds (water clouds) which are high reflectivity on the three colored images, are displayed in white-grey color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Vegetation area appears in greenish color</a:t>
            </a:r>
          </a:p>
        </p:txBody>
      </p:sp>
      <p:sp>
        <p:nvSpPr>
          <p:cNvPr id="17" name="角丸四角形吹き出し 16"/>
          <p:cNvSpPr/>
          <p:nvPr/>
        </p:nvSpPr>
        <p:spPr>
          <a:xfrm>
            <a:off x="3671750" y="1148216"/>
            <a:ext cx="5220729" cy="840624"/>
          </a:xfrm>
          <a:prstGeom prst="wedgeRoundRectCallout">
            <a:avLst>
              <a:gd name="adj1" fmla="val -75701"/>
              <a:gd name="adj2" fmla="val 58268"/>
              <a:gd name="adj3" fmla="val 16667"/>
            </a:avLst>
          </a:prstGeom>
          <a:solidFill>
            <a:schemeClr val="bg1">
              <a:alpha val="6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Reflection characteristic of B05 depends on the phase and size of cloud particles</a:t>
            </a:r>
            <a:endParaRPr lang="ja-JP" altLang="en-US" sz="11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Reflectivity is small  for large cloud particles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Ice cloud particles absorb light beams, and reflectivity is small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High clouds consisting of ice particles, snow/ice and sea ice are displayed in darker color</a:t>
            </a:r>
            <a:endParaRPr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8" name="角丸四角形吹き出し 17"/>
          <p:cNvSpPr/>
          <p:nvPr/>
        </p:nvSpPr>
        <p:spPr>
          <a:xfrm>
            <a:off x="467545" y="3717031"/>
            <a:ext cx="4406522" cy="1584177"/>
          </a:xfrm>
          <a:prstGeom prst="wedgeRoundRectCallout">
            <a:avLst>
              <a:gd name="adj1" fmla="val -575"/>
              <a:gd name="adj2" fmla="val 63975"/>
              <a:gd name="adj3" fmla="val 16667"/>
            </a:avLst>
          </a:prstGeom>
          <a:solidFill>
            <a:schemeClr val="bg1">
              <a:alpha val="68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>
                <a:solidFill>
                  <a:schemeClr val="tx1"/>
                </a:solidFill>
              </a:rPr>
              <a:t>B03 has, in general, high reflectivity for snow/ice covered area and </a:t>
            </a:r>
            <a:r>
              <a:rPr lang="en-US" altLang="ja-JP" sz="1100" dirty="0" smtClean="0">
                <a:solidFill>
                  <a:schemeClr val="tx1"/>
                </a:solidFill>
              </a:rPr>
              <a:t>clouds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Land surface looks relatively darker, sea surface looks darkest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Reflection by clouds depends on optical thickness and density of cloud particles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chemeClr val="tx1"/>
                </a:solidFill>
              </a:rPr>
              <a:t>Low </a:t>
            </a:r>
            <a:r>
              <a:rPr lang="en-US" altLang="ja-JP" sz="1100" dirty="0">
                <a:solidFill>
                  <a:schemeClr val="tx1"/>
                </a:solidFill>
              </a:rPr>
              <a:t>clouds and land/sea surface can be seen through thin high </a:t>
            </a:r>
            <a:r>
              <a:rPr lang="en-US" altLang="ja-JP" sz="1100" dirty="0" smtClean="0">
                <a:solidFill>
                  <a:schemeClr val="tx1"/>
                </a:solidFill>
              </a:rPr>
              <a:t>clouds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>
                <a:solidFill>
                  <a:schemeClr val="tx1"/>
                </a:solidFill>
              </a:rPr>
              <a:t>Clouds can be distinguished by their "texture", i.e. </a:t>
            </a:r>
            <a:r>
              <a:rPr lang="en-US" altLang="ja-JP" sz="1100" dirty="0" smtClean="0">
                <a:solidFill>
                  <a:schemeClr val="tx1"/>
                </a:solidFill>
              </a:rPr>
              <a:t>strati form </a:t>
            </a:r>
            <a:r>
              <a:rPr lang="en-US" altLang="ja-JP" sz="1100" dirty="0">
                <a:solidFill>
                  <a:schemeClr val="tx1"/>
                </a:solidFill>
              </a:rPr>
              <a:t>clouds of smooth texture or convective clouds of rough texture.</a:t>
            </a:r>
            <a:endParaRPr lang="en-US" altLang="ja-JP" sz="11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59" y="3720736"/>
            <a:ext cx="3637790" cy="212297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" y="1481166"/>
            <a:ext cx="3645833" cy="212766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9258" y="441338"/>
            <a:ext cx="7886700" cy="492209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Basis of snow/ice detection on RGB image</a:t>
            </a:r>
            <a:endParaRPr kumimoji="1" lang="ja-JP" altLang="en-US" sz="28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924838" y="1775196"/>
            <a:ext cx="1992371" cy="904031"/>
            <a:chOff x="2441446" y="1547415"/>
            <a:chExt cx="5859357" cy="2437731"/>
          </a:xfrm>
        </p:grpSpPr>
        <p:sp>
          <p:nvSpPr>
            <p:cNvPr id="18" name="円/楕円 17"/>
            <p:cNvSpPr/>
            <p:nvPr/>
          </p:nvSpPr>
          <p:spPr>
            <a:xfrm>
              <a:off x="4563694" y="2046295"/>
              <a:ext cx="2406951" cy="1938851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2441446" y="1636938"/>
              <a:ext cx="1954049" cy="2015666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7307042" y="1547415"/>
              <a:ext cx="993761" cy="134426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7669282" y="1042584"/>
            <a:ext cx="137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Natural Colors </a:t>
            </a:r>
            <a:r>
              <a:rPr lang="en-US" altLang="ja-JP" sz="1200" dirty="0"/>
              <a:t>(</a:t>
            </a:r>
            <a:r>
              <a:rPr lang="en-US" altLang="ja-JP" sz="1200" dirty="0">
                <a:solidFill>
                  <a:srgbClr val="FF0000"/>
                </a:solidFill>
              </a:rPr>
              <a:t>R</a:t>
            </a:r>
            <a:r>
              <a:rPr lang="en-US" altLang="ja-JP" sz="1200" dirty="0">
                <a:solidFill>
                  <a:srgbClr val="00B050"/>
                </a:solidFill>
              </a:rPr>
              <a:t>G</a:t>
            </a:r>
            <a:r>
              <a:rPr lang="en-US" altLang="ja-JP" sz="1200" dirty="0">
                <a:solidFill>
                  <a:srgbClr val="0000FF"/>
                </a:solidFill>
              </a:rPr>
              <a:t>B</a:t>
            </a:r>
            <a:r>
              <a:rPr lang="en-US" altLang="ja-JP" sz="1200" dirty="0"/>
              <a:t>:</a:t>
            </a:r>
            <a:r>
              <a:rPr lang="en-US" altLang="ja-JP" sz="1200" dirty="0">
                <a:solidFill>
                  <a:srgbClr val="FF0000"/>
                </a:solidFill>
              </a:rPr>
              <a:t>B05</a:t>
            </a:r>
            <a:r>
              <a:rPr lang="en-US" altLang="ja-JP" sz="1200" dirty="0"/>
              <a:t>/</a:t>
            </a:r>
            <a:r>
              <a:rPr lang="en-US" altLang="ja-JP" sz="1200" dirty="0">
                <a:solidFill>
                  <a:srgbClr val="00B050"/>
                </a:solidFill>
              </a:rPr>
              <a:t>B04</a:t>
            </a:r>
            <a:r>
              <a:rPr lang="en-US" altLang="ja-JP" sz="1200" dirty="0"/>
              <a:t>/</a:t>
            </a:r>
            <a:r>
              <a:rPr lang="en-US" altLang="ja-JP" sz="1200" dirty="0">
                <a:solidFill>
                  <a:srgbClr val="0000FF"/>
                </a:solidFill>
              </a:rPr>
              <a:t>B03</a:t>
            </a:r>
            <a:r>
              <a:rPr lang="en-US" altLang="ja-JP" sz="1200" dirty="0"/>
              <a:t>)</a:t>
            </a:r>
            <a:endParaRPr lang="ja-JP" altLang="en-US" sz="1200" dirty="0"/>
          </a:p>
        </p:txBody>
      </p:sp>
      <p:sp>
        <p:nvSpPr>
          <p:cNvPr id="8" name="正方形/長方形 7"/>
          <p:cNvSpPr/>
          <p:nvPr/>
        </p:nvSpPr>
        <p:spPr>
          <a:xfrm>
            <a:off x="50628" y="326258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+mn-ea"/>
              </a:rPr>
              <a:t>Red</a:t>
            </a:r>
            <a:r>
              <a:rPr lang="ja-JP" altLang="en-US" dirty="0" smtClean="0">
                <a:solidFill>
                  <a:srgbClr val="FF0000"/>
                </a:solidFill>
                <a:latin typeface="+mn-ea"/>
              </a:rPr>
              <a:t>：</a:t>
            </a:r>
            <a:r>
              <a:rPr lang="en-US" altLang="ja-JP" dirty="0">
                <a:solidFill>
                  <a:srgbClr val="FF0000"/>
                </a:solidFill>
                <a:latin typeface="+mn-ea"/>
              </a:rPr>
              <a:t>1.6μm B05</a:t>
            </a:r>
            <a:endParaRPr lang="ja-JP" altLang="en-US" dirty="0"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14191" y="950431"/>
            <a:ext cx="15301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On 1.6 micron image,  water clouds (in fog or low clouds) have high reflectivity. On the other hand, snow/ice covered areas have low reflectivity (appear in black on the left image). </a:t>
            </a:r>
          </a:p>
          <a:p>
            <a:r>
              <a:rPr lang="en-US" altLang="ja-JP" sz="1200" dirty="0"/>
              <a:t>∴ Snow/ice covered areas contain few “red” component on RGB  image.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" y="3720736"/>
            <a:ext cx="3645835" cy="2127667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953625" y="3917714"/>
            <a:ext cx="1992371" cy="904031"/>
            <a:chOff x="2441446" y="1547415"/>
            <a:chExt cx="5859357" cy="2437731"/>
          </a:xfrm>
        </p:grpSpPr>
        <p:sp>
          <p:nvSpPr>
            <p:cNvPr id="19" name="円/楕円 18"/>
            <p:cNvSpPr/>
            <p:nvPr/>
          </p:nvSpPr>
          <p:spPr>
            <a:xfrm>
              <a:off x="4563694" y="2046295"/>
              <a:ext cx="2406951" cy="1938851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2441446" y="1636938"/>
              <a:ext cx="1954049" cy="2015666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7307042" y="1547415"/>
              <a:ext cx="993761" cy="134426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4653855" y="3964219"/>
            <a:ext cx="1992371" cy="904031"/>
            <a:chOff x="2441446" y="1547415"/>
            <a:chExt cx="5859357" cy="2437731"/>
          </a:xfrm>
        </p:grpSpPr>
        <p:sp>
          <p:nvSpPr>
            <p:cNvPr id="24" name="円/楕円 23"/>
            <p:cNvSpPr/>
            <p:nvPr/>
          </p:nvSpPr>
          <p:spPr>
            <a:xfrm>
              <a:off x="4563694" y="2046295"/>
              <a:ext cx="2406951" cy="1938851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2441446" y="1636938"/>
              <a:ext cx="1954049" cy="2015666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7307042" y="1547415"/>
              <a:ext cx="993761" cy="134426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29" name="正方形/長方形 28"/>
          <p:cNvSpPr/>
          <p:nvPr/>
        </p:nvSpPr>
        <p:spPr>
          <a:xfrm>
            <a:off x="0" y="5474443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FF00"/>
                </a:solidFill>
                <a:latin typeface="+mn-ea"/>
              </a:rPr>
              <a:t>Green</a:t>
            </a:r>
            <a:r>
              <a:rPr lang="ja-JP" altLang="en-US" dirty="0" smtClean="0">
                <a:solidFill>
                  <a:srgbClr val="00FF00"/>
                </a:solidFill>
                <a:latin typeface="+mn-ea"/>
              </a:rPr>
              <a:t>：</a:t>
            </a:r>
            <a:r>
              <a:rPr lang="en-US" altLang="ja-JP" dirty="0">
                <a:solidFill>
                  <a:srgbClr val="00FF00"/>
                </a:solidFill>
                <a:latin typeface="+mn-ea"/>
              </a:rPr>
              <a:t>0.8μm B04</a:t>
            </a:r>
            <a:endParaRPr lang="ja-JP" altLang="en-US" dirty="0">
              <a:solidFill>
                <a:srgbClr val="00FF00"/>
              </a:solidFill>
              <a:latin typeface="+mn-ea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788160" y="5474442"/>
            <a:ext cx="185339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+mn-ea"/>
              </a:rPr>
              <a:t>Blue</a:t>
            </a:r>
            <a:r>
              <a:rPr lang="ja-JP" altLang="en-US" dirty="0" smtClean="0">
                <a:solidFill>
                  <a:srgbClr val="0000FF"/>
                </a:solidFill>
                <a:latin typeface="+mn-ea"/>
              </a:rPr>
              <a:t>：</a:t>
            </a:r>
            <a:r>
              <a:rPr lang="en-US" altLang="ja-JP" dirty="0">
                <a:solidFill>
                  <a:srgbClr val="0000FF"/>
                </a:solidFill>
                <a:latin typeface="+mn-ea"/>
              </a:rPr>
              <a:t>0.6μm B03</a:t>
            </a:r>
            <a:endParaRPr lang="ja-JP" altLang="en-US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04" y="1426862"/>
            <a:ext cx="3693583" cy="2155532"/>
          </a:xfrm>
          <a:prstGeom prst="rect">
            <a:avLst/>
          </a:prstGeom>
        </p:spPr>
      </p:pic>
      <p:sp>
        <p:nvSpPr>
          <p:cNvPr id="3" name="角丸四角形吹き出し 2"/>
          <p:cNvSpPr/>
          <p:nvPr/>
        </p:nvSpPr>
        <p:spPr>
          <a:xfrm>
            <a:off x="141441" y="1124744"/>
            <a:ext cx="1262207" cy="683652"/>
          </a:xfrm>
          <a:prstGeom prst="wedgeRoundRectCallout">
            <a:avLst>
              <a:gd name="adj1" fmla="val 24304"/>
              <a:gd name="adj2" fmla="val 78235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tx1"/>
                </a:solidFill>
              </a:rPr>
              <a:t>Low reflectivity, appears in black color!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0627" y="6021288"/>
            <a:ext cx="8993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On </a:t>
            </a:r>
            <a:r>
              <a:rPr lang="en-US" altLang="ja-JP" sz="1200" dirty="0"/>
              <a:t>0.8 and 0.6 micron images, snow/ice covered </a:t>
            </a:r>
            <a:r>
              <a:rPr lang="en-US" altLang="ja-JP" sz="1200" dirty="0" smtClean="0"/>
              <a:t>areas (as </a:t>
            </a:r>
            <a:r>
              <a:rPr lang="en-US" altLang="ja-JP" sz="1200" dirty="0"/>
              <a:t>well as water </a:t>
            </a:r>
            <a:r>
              <a:rPr lang="en-US" altLang="ja-JP" sz="1200" dirty="0" smtClean="0"/>
              <a:t>clouds) have </a:t>
            </a:r>
            <a:r>
              <a:rPr lang="en-US" altLang="ja-JP" sz="1200" dirty="0"/>
              <a:t>high </a:t>
            </a:r>
            <a:r>
              <a:rPr lang="en-US" altLang="ja-JP" sz="1200" dirty="0" smtClean="0"/>
              <a:t>reflectivity (</a:t>
            </a:r>
            <a:r>
              <a:rPr lang="en-US" altLang="ja-JP" sz="1200" dirty="0"/>
              <a:t>appear in </a:t>
            </a:r>
            <a:r>
              <a:rPr lang="en-US" altLang="ja-JP" sz="1200" dirty="0" smtClean="0"/>
              <a:t>white </a:t>
            </a:r>
            <a:r>
              <a:rPr lang="en-US" altLang="ja-JP" sz="1200" dirty="0"/>
              <a:t>on the </a:t>
            </a:r>
            <a:r>
              <a:rPr lang="en-US" altLang="ja-JP" sz="1200" dirty="0" smtClean="0"/>
              <a:t>above images).</a:t>
            </a:r>
            <a:endParaRPr lang="en-US" altLang="ja-JP" sz="1200" dirty="0"/>
          </a:p>
          <a:p>
            <a:r>
              <a:rPr lang="en-US" altLang="ja-JP" sz="1200" dirty="0"/>
              <a:t>∴ Snow/ice covered areas contain </a:t>
            </a:r>
            <a:r>
              <a:rPr lang="en-US" altLang="ja-JP" sz="1200" dirty="0" smtClean="0"/>
              <a:t>“blue” + “green” components (appear in cyan) and low clouds contain “red” + “blue</a:t>
            </a:r>
            <a:r>
              <a:rPr lang="en-US" altLang="ja-JP" sz="1200" dirty="0"/>
              <a:t>” + “green” components </a:t>
            </a:r>
            <a:r>
              <a:rPr lang="en-US" altLang="ja-JP" sz="1200" dirty="0" smtClean="0"/>
              <a:t>(appear in whitish) on </a:t>
            </a:r>
            <a:r>
              <a:rPr lang="en-US" altLang="ja-JP" sz="1200" dirty="0"/>
              <a:t>RGB  image</a:t>
            </a:r>
            <a:r>
              <a:rPr lang="en-US" altLang="ja-JP" sz="1200" dirty="0" smtClean="0"/>
              <a:t>.</a:t>
            </a:r>
            <a:endParaRPr lang="en-US" altLang="ja-JP" sz="1200" dirty="0"/>
          </a:p>
        </p:txBody>
      </p:sp>
      <p:pic>
        <p:nvPicPr>
          <p:cNvPr id="34" name="Picture 4" descr="Meteorological Satellite Center (MSC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4000" dirty="0"/>
              <a:t>Interpretation</a:t>
            </a:r>
            <a:br>
              <a:rPr lang="en-US" altLang="ja-JP" sz="4000" dirty="0"/>
            </a:br>
            <a:r>
              <a:rPr lang="en-US" altLang="ja-JP" sz="4000" dirty="0"/>
              <a:t>of Colors for </a:t>
            </a:r>
            <a:r>
              <a:rPr lang="en-US" altLang="ja-JP" sz="4000" dirty="0" smtClean="0"/>
              <a:t>“Natural Colors”</a:t>
            </a:r>
            <a:endParaRPr kumimoji="1" lang="ja-JP" altLang="en-US" sz="4000" dirty="0"/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6435030" y="5733505"/>
            <a:ext cx="1930301" cy="468312"/>
          </a:xfrm>
          <a:prstGeom prst="rect">
            <a:avLst/>
          </a:prstGeom>
          <a:solidFill>
            <a:srgbClr val="15E9DD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339753" y="5733505"/>
            <a:ext cx="2063451" cy="468312"/>
          </a:xfrm>
          <a:prstGeom prst="rect">
            <a:avLst/>
          </a:prstGeom>
          <a:solidFill>
            <a:srgbClr val="42852E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251174" y="5733505"/>
            <a:ext cx="2088232" cy="468312"/>
          </a:xfrm>
          <a:prstGeom prst="rect">
            <a:avLst/>
          </a:prstGeom>
          <a:solidFill>
            <a:srgbClr val="08090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400897" y="5733256"/>
            <a:ext cx="2043311" cy="468312"/>
          </a:xfrm>
          <a:prstGeom prst="rect">
            <a:avLst/>
          </a:prstGeom>
          <a:solidFill>
            <a:srgbClr val="AD7E67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39144" y="2313186"/>
            <a:ext cx="3600524" cy="539750"/>
          </a:xfrm>
          <a:prstGeom prst="rect">
            <a:avLst/>
          </a:prstGeom>
          <a:solidFill>
            <a:srgbClr val="4DCDCD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4643946" y="4653136"/>
            <a:ext cx="3600524" cy="539750"/>
          </a:xfrm>
          <a:prstGeom prst="rect">
            <a:avLst/>
          </a:prstGeom>
          <a:solidFill>
            <a:srgbClr val="DCC8C8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59603" y="2384516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lt"/>
              </a:rPr>
              <a:t>High-level ice clouds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99386" y="4721810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lt"/>
              </a:rPr>
              <a:t>Low-level water clouds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80753" y="578274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Ocean</a:t>
            </a:r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31880" y="5782995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Vegetation</a:t>
            </a:r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98397" y="578274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Desert</a:t>
            </a:r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20108" y="5782995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Snow</a:t>
            </a:r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378331" y="6215513"/>
            <a:ext cx="206774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00" dirty="0" smtClean="0"/>
              <a:t>Note: Based on  SEVIRI/EUMETSAT interpretation</a:t>
            </a:r>
            <a:endParaRPr lang="ja-JP" altLang="en-US" sz="700" dirty="0"/>
          </a:p>
        </p:txBody>
      </p:sp>
      <p:pic>
        <p:nvPicPr>
          <p:cNvPr id="18" name="Picture 4" descr="Meteorological Satellite Center (MS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538"/>
            <a:ext cx="7447742" cy="434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42306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/>
              <a:t>Example of Natural Color </a:t>
            </a:r>
            <a:r>
              <a:rPr kumimoji="1" lang="en-US" altLang="ja-JP" sz="3600" dirty="0" smtClean="0"/>
              <a:t>RGB</a:t>
            </a:r>
            <a:br>
              <a:rPr kumimoji="1" lang="en-US" altLang="ja-JP" sz="3600" dirty="0" smtClean="0"/>
            </a:br>
            <a:r>
              <a:rPr lang="en-US" altLang="ja-JP" sz="3100" dirty="0" smtClean="0"/>
              <a:t>Sea Ice and Snow/Ice </a:t>
            </a:r>
            <a:r>
              <a:rPr lang="en-US" altLang="ja-JP" sz="3100" dirty="0"/>
              <a:t>C</a:t>
            </a:r>
            <a:r>
              <a:rPr lang="en-US" altLang="ja-JP" sz="3100" dirty="0" smtClean="0"/>
              <a:t>overed Area</a:t>
            </a:r>
            <a:endParaRPr kumimoji="1" lang="ja-JP" altLang="en-US" sz="2200" dirty="0"/>
          </a:p>
        </p:txBody>
      </p:sp>
      <p:pic>
        <p:nvPicPr>
          <p:cNvPr id="4" name="Picture 4" descr="Meteorological Satellite Center (MS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-20356" y="1274564"/>
            <a:ext cx="4189408" cy="830997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FF00"/>
                </a:solidFill>
              </a:rPr>
              <a:t>Himawari-8 Natural </a:t>
            </a:r>
            <a:r>
              <a:rPr lang="en-US" altLang="ja-JP" sz="2400" dirty="0">
                <a:solidFill>
                  <a:srgbClr val="FFFF00"/>
                </a:solidFill>
              </a:rPr>
              <a:t>Colors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altLang="ja-JP" sz="2400" dirty="0" smtClean="0">
                <a:solidFill>
                  <a:srgbClr val="FFFF00"/>
                </a:solidFill>
              </a:rPr>
              <a:t>2015-02-13 00:05UTC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4" name="角丸四角形吹き出し 13"/>
          <p:cNvSpPr/>
          <p:nvPr/>
        </p:nvSpPr>
        <p:spPr>
          <a:xfrm>
            <a:off x="4192571" y="4285949"/>
            <a:ext cx="1361421" cy="458676"/>
          </a:xfrm>
          <a:prstGeom prst="wedgeRoundRectCallout">
            <a:avLst>
              <a:gd name="adj1" fmla="val -61559"/>
              <a:gd name="adj2" fmla="val -290467"/>
              <a:gd name="adj3" fmla="val 16667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</a:rPr>
              <a:t>Sea Ice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428038" y="3318489"/>
            <a:ext cx="425576" cy="907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3511083" y="2492896"/>
            <a:ext cx="425576" cy="907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3298295" y="3078401"/>
            <a:ext cx="425576" cy="907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827584" y="3033020"/>
            <a:ext cx="425576" cy="907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415" y="1274564"/>
            <a:ext cx="3533689" cy="206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5620438" y="1274564"/>
            <a:ext cx="2007840" cy="52322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Himawari-8</a:t>
            </a:r>
            <a:r>
              <a:rPr lang="ja-JP" altLang="en-US" sz="1400" dirty="0">
                <a:solidFill>
                  <a:srgbClr val="FFFF00"/>
                </a:solidFill>
              </a:rPr>
              <a:t> </a:t>
            </a:r>
            <a:r>
              <a:rPr lang="en-US" altLang="ja-JP" sz="1400" dirty="0" smtClean="0">
                <a:solidFill>
                  <a:srgbClr val="FFFF00"/>
                </a:solidFill>
              </a:rPr>
              <a:t>B03 VS 0.64</a:t>
            </a:r>
          </a:p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2015-02-13 00:05UTC</a:t>
            </a:r>
            <a:endParaRPr lang="ja-JP" altLang="en-US" sz="14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886" y="3953575"/>
            <a:ext cx="2267178" cy="29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7129264" y="3480187"/>
            <a:ext cx="2007840" cy="461665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smtClean="0"/>
              <a:t>Sea ice distribution chart for Hokkaido region 2015-02-13</a:t>
            </a:r>
            <a:endParaRPr lang="ja-JP" altLang="en-US" sz="1200" dirty="0"/>
          </a:p>
        </p:txBody>
      </p:sp>
      <p:sp>
        <p:nvSpPr>
          <p:cNvPr id="22" name="角丸四角形吹き出し 21"/>
          <p:cNvSpPr/>
          <p:nvPr/>
        </p:nvSpPr>
        <p:spPr>
          <a:xfrm>
            <a:off x="1393637" y="4639822"/>
            <a:ext cx="1361421" cy="458676"/>
          </a:xfrm>
          <a:prstGeom prst="wedgeRoundRectCallout">
            <a:avLst>
              <a:gd name="adj1" fmla="val -61559"/>
              <a:gd name="adj2" fmla="val -290467"/>
              <a:gd name="adj3" fmla="val 16667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Snow/Ice Covered Area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554408" y="3896471"/>
            <a:ext cx="425576" cy="907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-30742" y="2583657"/>
            <a:ext cx="425576" cy="907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2627784" y="2987640"/>
            <a:ext cx="425576" cy="907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767196" y="5827531"/>
            <a:ext cx="563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Sea ice and snow/ice covered area appear in cyan color!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85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Background of Opening </a:t>
            </a:r>
            <a:br>
              <a:rPr lang="en-US" altLang="ja-JP" sz="3600" dirty="0" smtClean="0"/>
            </a:br>
            <a:r>
              <a:rPr lang="en-US" altLang="ja-JP" sz="3600" dirty="0" smtClean="0"/>
              <a:t>of </a:t>
            </a:r>
            <a:r>
              <a:rPr lang="en-US" altLang="ja-JP" sz="3600" dirty="0" err="1" smtClean="0"/>
              <a:t>VLab</a:t>
            </a:r>
            <a:r>
              <a:rPr lang="en-US" altLang="ja-JP" sz="3600" dirty="0" smtClean="0"/>
              <a:t> Support </a:t>
            </a:r>
            <a:r>
              <a:rPr lang="en-US" altLang="ja-JP" sz="3600" dirty="0"/>
              <a:t>S</a:t>
            </a:r>
            <a:r>
              <a:rPr lang="en-US" altLang="ja-JP" sz="3600" dirty="0" smtClean="0"/>
              <a:t>ite </a:t>
            </a:r>
            <a:br>
              <a:rPr lang="en-US" altLang="ja-JP" sz="3600" dirty="0" smtClean="0"/>
            </a:br>
            <a:r>
              <a:rPr lang="en-US" altLang="ja-JP" sz="3600" dirty="0" smtClean="0"/>
              <a:t>on RGB composite imagery</a:t>
            </a:r>
            <a:endParaRPr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2132856"/>
            <a:ext cx="8424936" cy="452596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RGB composite technique is in the “spotlight” as an effective use of the AHI/Himawari-8 imagery data.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</a:t>
            </a:r>
            <a:r>
              <a:rPr lang="en-US" altLang="ja-JP" dirty="0" err="1" smtClean="0"/>
              <a:t>Himawari</a:t>
            </a:r>
            <a:r>
              <a:rPr lang="en-US" altLang="ja-JP" dirty="0" smtClean="0"/>
              <a:t> user community is not familiar with RGB composite imagery. </a:t>
            </a:r>
          </a:p>
          <a:p>
            <a:pPr marL="0" indent="0">
              <a:buNone/>
            </a:pPr>
            <a:r>
              <a:rPr lang="ja-JP" altLang="en-US" dirty="0" smtClean="0"/>
              <a:t>→　</a:t>
            </a:r>
            <a:r>
              <a:rPr lang="en-US" altLang="ja-JP" dirty="0" smtClean="0"/>
              <a:t>The basic RGB materials are necessary.</a:t>
            </a:r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7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1446" y="260648"/>
            <a:ext cx="8591034" cy="942306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Example of </a:t>
            </a:r>
            <a:r>
              <a:rPr lang="en-US" altLang="ja-JP" sz="3600" dirty="0" smtClean="0"/>
              <a:t>Natural Color RGB</a:t>
            </a:r>
            <a:br>
              <a:rPr lang="en-US" altLang="ja-JP" sz="3600" dirty="0" smtClean="0"/>
            </a:br>
            <a:r>
              <a:rPr lang="en-US" altLang="ja-JP" sz="2700" dirty="0" smtClean="0"/>
              <a:t>Vegetation</a:t>
            </a:r>
            <a:r>
              <a:rPr lang="en-US" altLang="ja-JP" sz="2700" dirty="0"/>
              <a:t>, Snow/Ice Covered </a:t>
            </a:r>
            <a:r>
              <a:rPr lang="en-US" altLang="ja-JP" sz="2700" dirty="0" smtClean="0"/>
              <a:t>Area (Vicinity of China and Mongolia)</a:t>
            </a:r>
            <a:endParaRPr kumimoji="1" lang="ja-JP" altLang="en-US" sz="2700" dirty="0"/>
          </a:p>
        </p:txBody>
      </p:sp>
      <p:pic>
        <p:nvPicPr>
          <p:cNvPr id="4" name="Picture 4" descr="Meteorological Satellite Center (MS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1" y="1268760"/>
            <a:ext cx="727991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テキスト ボックス 30"/>
          <p:cNvSpPr txBox="1"/>
          <p:nvPr/>
        </p:nvSpPr>
        <p:spPr>
          <a:xfrm>
            <a:off x="-20356" y="1274564"/>
            <a:ext cx="4189408" cy="830997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FF00"/>
                </a:solidFill>
              </a:rPr>
              <a:t>Himawari-8 Natural </a:t>
            </a:r>
            <a:r>
              <a:rPr lang="en-US" altLang="ja-JP" sz="2400" dirty="0">
                <a:solidFill>
                  <a:srgbClr val="FFFF00"/>
                </a:solidFill>
              </a:rPr>
              <a:t>Colors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altLang="ja-JP" sz="2400" dirty="0" smtClean="0">
                <a:solidFill>
                  <a:srgbClr val="FFFF00"/>
                </a:solidFill>
              </a:rPr>
              <a:t>2015-02-13 04:05UTC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62202"/>
            <a:ext cx="3419872" cy="199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テキスト ボックス 33"/>
          <p:cNvSpPr txBox="1"/>
          <p:nvPr/>
        </p:nvSpPr>
        <p:spPr>
          <a:xfrm>
            <a:off x="5736018" y="4874940"/>
            <a:ext cx="2007840" cy="52322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Himawari-8</a:t>
            </a:r>
            <a:r>
              <a:rPr lang="ja-JP" altLang="en-US" sz="1400" dirty="0">
                <a:solidFill>
                  <a:srgbClr val="FFFF00"/>
                </a:solidFill>
              </a:rPr>
              <a:t> </a:t>
            </a:r>
            <a:r>
              <a:rPr lang="en-US" altLang="ja-JP" sz="1400" dirty="0" smtClean="0">
                <a:solidFill>
                  <a:srgbClr val="FFFF00"/>
                </a:solidFill>
              </a:rPr>
              <a:t>B03 VS 0.64</a:t>
            </a:r>
          </a:p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2015-02-13 04:05UTC</a:t>
            </a:r>
            <a:endParaRPr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35" name="角丸四角形吹き出し 34"/>
          <p:cNvSpPr/>
          <p:nvPr/>
        </p:nvSpPr>
        <p:spPr>
          <a:xfrm>
            <a:off x="1043608" y="5009828"/>
            <a:ext cx="864096" cy="253444"/>
          </a:xfrm>
          <a:prstGeom prst="wedgeRoundRectCallout">
            <a:avLst>
              <a:gd name="adj1" fmla="val 160109"/>
              <a:gd name="adj2" fmla="val -336040"/>
              <a:gd name="adj3" fmla="val 16667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</a:rPr>
              <a:t>Desert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36" name="角丸四角形吹き出し 35"/>
          <p:cNvSpPr/>
          <p:nvPr/>
        </p:nvSpPr>
        <p:spPr>
          <a:xfrm>
            <a:off x="5378517" y="1916832"/>
            <a:ext cx="1361421" cy="458676"/>
          </a:xfrm>
          <a:prstGeom prst="wedgeRoundRectCallout">
            <a:avLst>
              <a:gd name="adj1" fmla="val -103272"/>
              <a:gd name="adj2" fmla="val 206875"/>
              <a:gd name="adj3" fmla="val 16667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Snow/Ice Covered Area</a:t>
            </a:r>
            <a:endParaRPr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37" name="角丸四角形吹き出し 36"/>
          <p:cNvSpPr/>
          <p:nvPr/>
        </p:nvSpPr>
        <p:spPr>
          <a:xfrm>
            <a:off x="4712416" y="3573016"/>
            <a:ext cx="1299744" cy="469468"/>
          </a:xfrm>
          <a:prstGeom prst="wedgeRoundRectCallout">
            <a:avLst>
              <a:gd name="adj1" fmla="val -88838"/>
              <a:gd name="adj2" fmla="val 222565"/>
              <a:gd name="adj3" fmla="val 16667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Vegetation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39552" y="5860101"/>
            <a:ext cx="464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Vegetation appears in green, </a:t>
            </a:r>
          </a:p>
          <a:p>
            <a:r>
              <a:rPr lang="en-US" altLang="ja-JP" dirty="0"/>
              <a:t> </a:t>
            </a:r>
            <a:r>
              <a:rPr kumimoji="1" lang="en-US" altLang="ja-JP" dirty="0" smtClean="0"/>
              <a:t>desert or bare ground appear in brown!</a:t>
            </a:r>
          </a:p>
        </p:txBody>
      </p:sp>
    </p:spTree>
    <p:extLst>
      <p:ext uri="{BB962C8B-B14F-4D97-AF65-F5344CB8AC3E}">
        <p14:creationId xmlns:p14="http://schemas.microsoft.com/office/powerpoint/2010/main" val="14589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97460"/>
            <a:ext cx="8229600" cy="942306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Example of </a:t>
            </a:r>
            <a:r>
              <a:rPr lang="en-US" altLang="ja-JP" sz="3600" dirty="0" smtClean="0"/>
              <a:t>Natural Color </a:t>
            </a:r>
            <a:r>
              <a:rPr lang="en-US" altLang="ja-JP" sz="3600" dirty="0"/>
              <a:t>RGB</a:t>
            </a:r>
            <a:r>
              <a:rPr kumimoji="1" lang="en-US" altLang="ja-JP" sz="2700" dirty="0" smtClean="0"/>
              <a:t/>
            </a:r>
            <a:br>
              <a:rPr kumimoji="1" lang="en-US" altLang="ja-JP" sz="2700" dirty="0" smtClean="0"/>
            </a:br>
            <a:r>
              <a:rPr lang="en-US" altLang="ja-JP" sz="2700" dirty="0"/>
              <a:t>Vegetation, Snow/Ice Covered </a:t>
            </a:r>
            <a:r>
              <a:rPr lang="en-US" altLang="ja-JP" sz="2700" dirty="0" smtClean="0"/>
              <a:t>Area</a:t>
            </a:r>
            <a:br>
              <a:rPr lang="en-US" altLang="ja-JP" sz="2700" dirty="0" smtClean="0"/>
            </a:br>
            <a:r>
              <a:rPr lang="en-US" altLang="ja-JP" sz="2700" dirty="0" smtClean="0"/>
              <a:t> </a:t>
            </a:r>
            <a:r>
              <a:rPr lang="en-US" altLang="ja-JP" sz="2200" dirty="0"/>
              <a:t>(Vicinity </a:t>
            </a:r>
            <a:r>
              <a:rPr lang="en-US" altLang="ja-JP" sz="2200" dirty="0" smtClean="0"/>
              <a:t>of</a:t>
            </a:r>
            <a:r>
              <a:rPr lang="ja-JP" altLang="en-US" sz="2200" dirty="0"/>
              <a:t> </a:t>
            </a:r>
            <a:r>
              <a:rPr lang="en-US" altLang="ja-JP" sz="2200" dirty="0" smtClean="0"/>
              <a:t>Himalayas and Bay of Bengal )</a:t>
            </a:r>
            <a:endParaRPr kumimoji="1" lang="ja-JP" altLang="en-US" sz="2200" dirty="0"/>
          </a:p>
        </p:txBody>
      </p:sp>
      <p:pic>
        <p:nvPicPr>
          <p:cNvPr id="4" name="Picture 4" descr="Meteorological Satellite Center (MS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765007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39834"/>
            <a:ext cx="3286846" cy="191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-20356" y="1274564"/>
            <a:ext cx="4189408" cy="830997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FF00"/>
                </a:solidFill>
              </a:rPr>
              <a:t>Himawari-8 Natural </a:t>
            </a:r>
            <a:r>
              <a:rPr lang="en-US" altLang="ja-JP" sz="2400" dirty="0">
                <a:solidFill>
                  <a:srgbClr val="FFFF00"/>
                </a:solidFill>
              </a:rPr>
              <a:t>Colors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altLang="ja-JP" sz="2400" dirty="0" smtClean="0">
                <a:solidFill>
                  <a:srgbClr val="FFFF00"/>
                </a:solidFill>
              </a:rPr>
              <a:t>2015-02-13 04:35UTC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00475" y="4939834"/>
            <a:ext cx="2007840" cy="52322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Himawari-8</a:t>
            </a:r>
            <a:r>
              <a:rPr lang="ja-JP" altLang="en-US" sz="1400" dirty="0">
                <a:solidFill>
                  <a:srgbClr val="FFFF00"/>
                </a:solidFill>
              </a:rPr>
              <a:t> </a:t>
            </a:r>
            <a:r>
              <a:rPr lang="en-US" altLang="ja-JP" sz="1400" dirty="0" smtClean="0">
                <a:solidFill>
                  <a:srgbClr val="FFFF00"/>
                </a:solidFill>
              </a:rPr>
              <a:t>B03 VS 0.64</a:t>
            </a:r>
          </a:p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2015-02-13 04:35UTC</a:t>
            </a:r>
            <a:endParaRPr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18" name="角丸四角形吹き出し 17"/>
          <p:cNvSpPr/>
          <p:nvPr/>
        </p:nvSpPr>
        <p:spPr>
          <a:xfrm>
            <a:off x="32216" y="4005064"/>
            <a:ext cx="1361421" cy="458676"/>
          </a:xfrm>
          <a:prstGeom prst="wedgeRoundRectCallout">
            <a:avLst>
              <a:gd name="adj1" fmla="val 67115"/>
              <a:gd name="adj2" fmla="val -250596"/>
              <a:gd name="adj3" fmla="val 16667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Snow/Ice Covered Area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4477910" y="3717032"/>
            <a:ext cx="1246218" cy="414754"/>
          </a:xfrm>
          <a:prstGeom prst="wedgeRoundRectCallout">
            <a:avLst>
              <a:gd name="adj1" fmla="val -121990"/>
              <a:gd name="adj2" fmla="val 271401"/>
              <a:gd name="adj3" fmla="val 16667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</a:rPr>
              <a:t>Vegetation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0" name="角丸四角形吹き出し 19"/>
          <p:cNvSpPr/>
          <p:nvPr/>
        </p:nvSpPr>
        <p:spPr>
          <a:xfrm>
            <a:off x="5342006" y="1417723"/>
            <a:ext cx="1318225" cy="458676"/>
          </a:xfrm>
          <a:prstGeom prst="wedgeRoundRectCallout">
            <a:avLst>
              <a:gd name="adj1" fmla="val -113877"/>
              <a:gd name="adj2" fmla="val 173299"/>
              <a:gd name="adj3" fmla="val 16667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High cloud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1" name="角丸四角形吹き出し 20"/>
          <p:cNvSpPr/>
          <p:nvPr/>
        </p:nvSpPr>
        <p:spPr>
          <a:xfrm>
            <a:off x="4644008" y="2780928"/>
            <a:ext cx="1177091" cy="458676"/>
          </a:xfrm>
          <a:prstGeom prst="wedgeRoundRectCallout">
            <a:avLst>
              <a:gd name="adj1" fmla="val 114151"/>
              <a:gd name="adj2" fmla="val 85163"/>
              <a:gd name="adj3" fmla="val 16667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</a:rPr>
              <a:t>Low cloud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6149" y="5942256"/>
            <a:ext cx="5475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Snow covered area is seen</a:t>
            </a:r>
            <a:r>
              <a:rPr lang="en-US" altLang="ja-JP" sz="1600" dirty="0" smtClean="0"/>
              <a:t> </a:t>
            </a:r>
            <a:r>
              <a:rPr kumimoji="1" lang="en-US" altLang="ja-JP" sz="1600" dirty="0" smtClean="0"/>
              <a:t>along Himalayas!</a:t>
            </a:r>
          </a:p>
          <a:p>
            <a:r>
              <a:rPr lang="en-US" altLang="ja-JP" sz="1600" dirty="0" smtClean="0"/>
              <a:t>Vegetation areas spread widely on the south of the mountains!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496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2438"/>
            <a:ext cx="8229600" cy="942306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Example of </a:t>
            </a:r>
            <a:r>
              <a:rPr lang="en-US" altLang="ja-JP" sz="3600" dirty="0" smtClean="0"/>
              <a:t>Natural Color </a:t>
            </a:r>
            <a:r>
              <a:rPr lang="en-US" altLang="ja-JP" sz="3600" dirty="0"/>
              <a:t>RGB</a:t>
            </a:r>
            <a:r>
              <a:rPr lang="en-US" altLang="ja-JP" sz="2700" dirty="0"/>
              <a:t/>
            </a:r>
            <a:br>
              <a:rPr lang="en-US" altLang="ja-JP" sz="2700" dirty="0"/>
            </a:br>
            <a:r>
              <a:rPr lang="en-US" altLang="ja-JP" sz="2700" dirty="0" smtClean="0"/>
              <a:t>Fog/Low clouds</a:t>
            </a:r>
            <a:endParaRPr kumimoji="1" lang="ja-JP" altLang="en-US" sz="2700" dirty="0"/>
          </a:p>
        </p:txBody>
      </p:sp>
      <p:pic>
        <p:nvPicPr>
          <p:cNvPr id="4" name="Picture 4" descr="Meteorological Satellite Center (MS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6876257" cy="401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78493"/>
            <a:ext cx="4283968" cy="25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9" y="4388777"/>
            <a:ext cx="4248723" cy="2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テキスト ボックス 33"/>
          <p:cNvSpPr txBox="1"/>
          <p:nvPr/>
        </p:nvSpPr>
        <p:spPr>
          <a:xfrm>
            <a:off x="11873" y="1124744"/>
            <a:ext cx="4189408" cy="830997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FF00"/>
                </a:solidFill>
              </a:rPr>
              <a:t>Himawari-8 Natural </a:t>
            </a:r>
            <a:r>
              <a:rPr lang="en-US" altLang="ja-JP" sz="2400" dirty="0">
                <a:solidFill>
                  <a:srgbClr val="FFFF00"/>
                </a:solidFill>
              </a:rPr>
              <a:t>Colors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altLang="ja-JP" sz="2400" dirty="0" smtClean="0">
                <a:solidFill>
                  <a:srgbClr val="FFFF00"/>
                </a:solidFill>
              </a:rPr>
              <a:t>2015-02-16 00:05UTC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11309" y="4388777"/>
            <a:ext cx="2007840" cy="52322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Himawari-8</a:t>
            </a:r>
            <a:r>
              <a:rPr lang="ja-JP" altLang="en-US" sz="1400" dirty="0">
                <a:solidFill>
                  <a:srgbClr val="FFFF00"/>
                </a:solidFill>
              </a:rPr>
              <a:t> </a:t>
            </a:r>
            <a:r>
              <a:rPr lang="en-US" altLang="ja-JP" sz="1400" dirty="0" smtClean="0">
                <a:solidFill>
                  <a:srgbClr val="FFFF00"/>
                </a:solidFill>
              </a:rPr>
              <a:t>B03 VS 0.64</a:t>
            </a:r>
          </a:p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2015-02-15 00:05UTC</a:t>
            </a:r>
            <a:endParaRPr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184453" y="3650113"/>
            <a:ext cx="1979712" cy="738664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Himawari-8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B13 IR 10.4 + </a:t>
            </a:r>
            <a:r>
              <a:rPr lang="en-US" altLang="ja-JP" sz="1400" dirty="0" err="1" smtClean="0"/>
              <a:t>Synop</a:t>
            </a:r>
            <a:endParaRPr lang="en-US" altLang="ja-JP" sz="1400" dirty="0" smtClean="0"/>
          </a:p>
          <a:p>
            <a:pPr algn="ctr"/>
            <a:r>
              <a:rPr lang="en-US" altLang="ja-JP" sz="1400" dirty="0" smtClean="0"/>
              <a:t>2015-02-15 00:05UTC</a:t>
            </a:r>
            <a:endParaRPr lang="ja-JP" altLang="en-US" sz="1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980501" y="1412776"/>
            <a:ext cx="21123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Fog/low clouds on the Yellow Sea and the East China Sea appear in whitish color!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33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721034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2438"/>
            <a:ext cx="8229600" cy="942306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Example of </a:t>
            </a:r>
            <a:r>
              <a:rPr lang="en-US" altLang="ja-JP" sz="3600" dirty="0" smtClean="0"/>
              <a:t>Natural Color RGB</a:t>
            </a:r>
            <a:br>
              <a:rPr lang="en-US" altLang="ja-JP" sz="3600" dirty="0" smtClean="0"/>
            </a:br>
            <a:r>
              <a:rPr lang="en-US" altLang="ja-JP" sz="3100" dirty="0" smtClean="0"/>
              <a:t>High cloud with ice particles</a:t>
            </a:r>
            <a:endParaRPr kumimoji="1" lang="ja-JP" altLang="en-US" sz="2200" dirty="0"/>
          </a:p>
        </p:txBody>
      </p:sp>
      <p:pic>
        <p:nvPicPr>
          <p:cNvPr id="4" name="Picture 4" descr="Meteorological Satellite Center (MS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テキスト ボックス 34"/>
          <p:cNvSpPr txBox="1"/>
          <p:nvPr/>
        </p:nvSpPr>
        <p:spPr>
          <a:xfrm>
            <a:off x="3092" y="1340768"/>
            <a:ext cx="3272764" cy="646331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Himawari-8</a:t>
            </a:r>
            <a:r>
              <a:rPr lang="ja-JP" altLang="en-US" dirty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</a:rPr>
              <a:t>Natural Colors</a:t>
            </a:r>
          </a:p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2015-02-13 03:05UTC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3880" y="5733256"/>
            <a:ext cx="568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Organized cloud area with Ci is on the North Japan</a:t>
            </a:r>
          </a:p>
          <a:p>
            <a:endParaRPr kumimoji="1" lang="en-US" altLang="ja-JP" sz="1600" dirty="0" smtClean="0"/>
          </a:p>
          <a:p>
            <a:r>
              <a:rPr lang="en-US" altLang="ja-JP" sz="1600" dirty="0"/>
              <a:t>Low clouds and </a:t>
            </a:r>
            <a:r>
              <a:rPr lang="en-US" altLang="ja-JP" sz="1600" dirty="0" smtClean="0"/>
              <a:t>sea ice can </a:t>
            </a:r>
            <a:r>
              <a:rPr lang="en-US" altLang="ja-JP" sz="1600" dirty="0"/>
              <a:t>be seen through thin high </a:t>
            </a:r>
            <a:r>
              <a:rPr lang="en-US" altLang="ja-JP" sz="1600" dirty="0" smtClean="0"/>
              <a:t>clouds</a:t>
            </a:r>
            <a:endParaRPr lang="en-US" altLang="ja-JP" sz="1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04" y="4837838"/>
            <a:ext cx="3413596" cy="202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5730404" y="4837838"/>
            <a:ext cx="2007840" cy="52322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Himawari-8</a:t>
            </a:r>
            <a:r>
              <a:rPr lang="ja-JP" altLang="en-US" sz="1400" dirty="0">
                <a:solidFill>
                  <a:srgbClr val="FFFF00"/>
                </a:solidFill>
              </a:rPr>
              <a:t> </a:t>
            </a:r>
            <a:r>
              <a:rPr lang="en-US" altLang="ja-JP" sz="1400" dirty="0" smtClean="0">
                <a:solidFill>
                  <a:srgbClr val="FFFF00"/>
                </a:solidFill>
              </a:rPr>
              <a:t>B03 VS 0.64</a:t>
            </a:r>
          </a:p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2015-02-13 03:05UTC</a:t>
            </a:r>
            <a:endParaRPr lang="ja-JP" alt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7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2438"/>
            <a:ext cx="8229600" cy="942306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Example of </a:t>
            </a:r>
            <a:r>
              <a:rPr lang="en-US" altLang="ja-JP" sz="3600" dirty="0" smtClean="0"/>
              <a:t>Natural Color </a:t>
            </a:r>
            <a:r>
              <a:rPr lang="en-US" altLang="ja-JP" sz="3600" dirty="0"/>
              <a:t>RGB</a:t>
            </a:r>
            <a:r>
              <a:rPr kumimoji="1" lang="en-US" altLang="ja-JP" sz="2700" dirty="0" smtClean="0"/>
              <a:t/>
            </a:r>
            <a:br>
              <a:rPr kumimoji="1" lang="en-US" altLang="ja-JP" sz="2700" dirty="0" smtClean="0"/>
            </a:br>
            <a:r>
              <a:rPr lang="en-US" altLang="ja-JP" sz="2700" dirty="0"/>
              <a:t>T</a:t>
            </a:r>
            <a:r>
              <a:rPr kumimoji="1" lang="en-US" altLang="ja-JP" sz="2700" dirty="0" smtClean="0"/>
              <a:t>apering cloud with high cloud</a:t>
            </a:r>
            <a:endParaRPr kumimoji="1" lang="ja-JP" altLang="en-US" sz="2700" dirty="0"/>
          </a:p>
        </p:txBody>
      </p:sp>
      <p:pic>
        <p:nvPicPr>
          <p:cNvPr id="4" name="Picture 4" descr="Meteorological Satellite Center (MS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6012160" y="223386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High cloud on the developing </a:t>
            </a:r>
            <a:r>
              <a:rPr kumimoji="1" lang="en-US" altLang="ja-JP" dirty="0" err="1" smtClean="0"/>
              <a:t>Cb</a:t>
            </a:r>
            <a:r>
              <a:rPr kumimoji="1" lang="en-US" altLang="ja-JP" dirty="0" smtClean="0"/>
              <a:t> appears in cyan color</a:t>
            </a:r>
            <a:endParaRPr kumimoji="1" lang="ja-JP" alt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5856271" cy="341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テキスト ボックス 34"/>
          <p:cNvSpPr txBox="1"/>
          <p:nvPr/>
        </p:nvSpPr>
        <p:spPr>
          <a:xfrm>
            <a:off x="-1" y="1130243"/>
            <a:ext cx="2699793" cy="52322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Himawari-8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Natural Colors</a:t>
            </a:r>
          </a:p>
          <a:p>
            <a:pPr algn="ctr"/>
            <a:r>
              <a:rPr lang="en-US" altLang="ja-JP" sz="1400" dirty="0" smtClean="0"/>
              <a:t>2015-02-16 03:35UTC</a:t>
            </a:r>
            <a:endParaRPr lang="ja-JP" altLang="en-US" sz="14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14" y="4493604"/>
            <a:ext cx="4069333" cy="237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969614" y="4493604"/>
            <a:ext cx="2882306" cy="52322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Himawari-8</a:t>
            </a:r>
            <a:r>
              <a:rPr lang="ja-JP" altLang="en-US" sz="1400" dirty="0">
                <a:solidFill>
                  <a:srgbClr val="FFFF00"/>
                </a:solidFill>
              </a:rPr>
              <a:t> </a:t>
            </a:r>
            <a:r>
              <a:rPr lang="en-US" altLang="ja-JP" sz="1400" dirty="0" smtClean="0">
                <a:solidFill>
                  <a:srgbClr val="FFFF00"/>
                </a:solidFill>
              </a:rPr>
              <a:t>Day Convection Storms</a:t>
            </a:r>
          </a:p>
          <a:p>
            <a:pPr algn="ctr"/>
            <a:r>
              <a:rPr lang="en-US" altLang="ja-JP" sz="1400" dirty="0" smtClean="0">
                <a:solidFill>
                  <a:srgbClr val="FFFF00"/>
                </a:solidFill>
              </a:rPr>
              <a:t>2015-02-16 03:35UTC</a:t>
            </a:r>
            <a:endParaRPr lang="ja-JP" altLang="en-US" sz="1400" dirty="0">
              <a:solidFill>
                <a:srgbClr val="FFFF00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47" y="4494622"/>
            <a:ext cx="4089922" cy="238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5038947" y="4494622"/>
            <a:ext cx="3338313" cy="52322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0000"/>
                </a:solidFill>
              </a:rPr>
              <a:t>Himawari-8</a:t>
            </a:r>
            <a:r>
              <a:rPr lang="ja-JP" altLang="en-US" sz="1400" dirty="0">
                <a:solidFill>
                  <a:srgbClr val="FF0000"/>
                </a:solidFill>
              </a:rPr>
              <a:t> </a:t>
            </a:r>
            <a:r>
              <a:rPr lang="en-US" altLang="ja-JP" sz="1400" dirty="0" smtClean="0">
                <a:solidFill>
                  <a:srgbClr val="FF0000"/>
                </a:solidFill>
              </a:rPr>
              <a:t>B13 IR 10.8 + Radar + </a:t>
            </a:r>
            <a:r>
              <a:rPr lang="en-US" altLang="ja-JP" sz="1400" dirty="0" err="1" smtClean="0">
                <a:solidFill>
                  <a:srgbClr val="FF0000"/>
                </a:solidFill>
              </a:rPr>
              <a:t>Synop</a:t>
            </a:r>
            <a:endParaRPr lang="en-US" altLang="ja-JP" sz="14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1400" dirty="0" smtClean="0">
                <a:solidFill>
                  <a:srgbClr val="FF0000"/>
                </a:solidFill>
              </a:rPr>
              <a:t>2015-02-16 03:05UTC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202208" y="2466268"/>
            <a:ext cx="425576" cy="907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3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/>
              <a:t>Natural Color </a:t>
            </a:r>
            <a:r>
              <a:rPr lang="en-US" altLang="ja-JP" sz="3600" dirty="0"/>
              <a:t>RGB</a:t>
            </a:r>
            <a:br>
              <a:rPr lang="en-US" altLang="ja-JP" sz="3600" dirty="0"/>
            </a:br>
            <a:r>
              <a:rPr lang="en-US" altLang="ja-JP" sz="3600" dirty="0"/>
              <a:t>Detection of snow/ice, vegetation and </a:t>
            </a:r>
            <a:r>
              <a:rPr lang="en-US" altLang="ja-JP" sz="3600" dirty="0" smtClean="0"/>
              <a:t>clouds</a:t>
            </a:r>
            <a:br>
              <a:rPr lang="en-US" altLang="ja-JP" sz="3600" dirty="0" smtClean="0"/>
            </a:br>
            <a:r>
              <a:rPr lang="en-US" altLang="ja-JP" sz="4000" dirty="0" smtClean="0"/>
              <a:t>Summary</a:t>
            </a:r>
            <a:endParaRPr kumimoji="1" lang="ja-JP" altLang="en-US" sz="49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543" y="2780928"/>
            <a:ext cx="8136905" cy="3477875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400" dirty="0" smtClean="0"/>
              <a:t>Available </a:t>
            </a:r>
            <a:r>
              <a:rPr lang="en-US" altLang="ja-JP" sz="2400" dirty="0"/>
              <a:t>to distinguish vegetation, desert and snow/ice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ja-JP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400" dirty="0"/>
              <a:t>Easy to distinguish between high-level ice clouds and low-level water </a:t>
            </a:r>
            <a:r>
              <a:rPr lang="en-US" altLang="ja-JP" sz="2400" dirty="0" smtClean="0"/>
              <a:t>clouds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ja-JP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400" dirty="0" smtClean="0"/>
              <a:t>But </a:t>
            </a:r>
            <a:r>
              <a:rPr lang="en-US" altLang="ja-JP" sz="2400" dirty="0"/>
              <a:t>in day-time only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ja-JP" altLang="en-US" sz="2000" dirty="0"/>
          </a:p>
          <a:p>
            <a:endParaRPr lang="ja-JP" alt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ja-JP" sz="2000" dirty="0" smtClean="0"/>
          </a:p>
          <a:p>
            <a:endParaRPr lang="en-US" altLang="ja-JP" sz="1600" dirty="0"/>
          </a:p>
        </p:txBody>
      </p:sp>
      <p:pic>
        <p:nvPicPr>
          <p:cNvPr id="10" name="Picture 4" descr="Meteorological Satellite Center (MS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2" y="-1"/>
            <a:ext cx="2937898" cy="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8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Thank you!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7308304" y="5208939"/>
            <a:ext cx="1584176" cy="1445459"/>
            <a:chOff x="7308304" y="5208939"/>
            <a:chExt cx="1584176" cy="144545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7308304" y="5229200"/>
              <a:ext cx="1584176" cy="1425198"/>
              <a:chOff x="179512" y="1412776"/>
              <a:chExt cx="1584176" cy="1425198"/>
            </a:xfrm>
          </p:grpSpPr>
          <p:sp>
            <p:nvSpPr>
              <p:cNvPr id="4" name="円/楕円 3"/>
              <p:cNvSpPr/>
              <p:nvPr/>
            </p:nvSpPr>
            <p:spPr>
              <a:xfrm>
                <a:off x="1187624" y="1412776"/>
                <a:ext cx="576064" cy="57606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円/楕円 4"/>
              <p:cNvSpPr/>
              <p:nvPr/>
            </p:nvSpPr>
            <p:spPr>
              <a:xfrm>
                <a:off x="467544" y="1556792"/>
                <a:ext cx="576064" cy="576064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円/楕円 5"/>
              <p:cNvSpPr/>
              <p:nvPr/>
            </p:nvSpPr>
            <p:spPr>
              <a:xfrm>
                <a:off x="179512" y="2261910"/>
                <a:ext cx="576064" cy="57606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" name="テキスト ボックス 6"/>
            <p:cNvSpPr txBox="1"/>
            <p:nvPr/>
          </p:nvSpPr>
          <p:spPr>
            <a:xfrm>
              <a:off x="7358406" y="6066437"/>
              <a:ext cx="360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 smtClean="0">
                  <a:solidFill>
                    <a:schemeClr val="bg1"/>
                  </a:solidFill>
                  <a:latin typeface="+mn-ea"/>
                </a:rPr>
                <a:t>J</a:t>
              </a:r>
              <a:endParaRPr kumimoji="1" lang="ja-JP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654147" y="5357389"/>
              <a:ext cx="360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 smtClean="0">
                  <a:solidFill>
                    <a:schemeClr val="bg1"/>
                  </a:solidFill>
                  <a:latin typeface="+mn-ea"/>
                </a:rPr>
                <a:t>M</a:t>
              </a:r>
              <a:endParaRPr kumimoji="1" lang="ja-JP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8383151" y="5208939"/>
              <a:ext cx="360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 smtClean="0">
                  <a:solidFill>
                    <a:schemeClr val="bg1"/>
                  </a:solidFill>
                  <a:latin typeface="+mn-ea"/>
                </a:rPr>
                <a:t>A</a:t>
              </a:r>
              <a:endParaRPr kumimoji="1" lang="ja-JP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7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" y="368300"/>
            <a:ext cx="7991475" cy="80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四角形吹き出し 12"/>
          <p:cNvSpPr/>
          <p:nvPr/>
        </p:nvSpPr>
        <p:spPr>
          <a:xfrm>
            <a:off x="7308304" y="3292692"/>
            <a:ext cx="1728192" cy="870182"/>
          </a:xfrm>
          <a:prstGeom prst="wedgeRectCallout">
            <a:avLst>
              <a:gd name="adj1" fmla="val -171514"/>
              <a:gd name="adj2" fmla="val -5360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 smtClean="0">
                <a:solidFill>
                  <a:schemeClr val="tx1"/>
                </a:solidFill>
              </a:rPr>
              <a:t>Link button </a:t>
            </a:r>
            <a:r>
              <a:rPr lang="en-US" altLang="ja-JP" sz="1400" dirty="0" smtClean="0">
                <a:solidFill>
                  <a:schemeClr val="tx1"/>
                </a:solidFill>
              </a:rPr>
              <a:t>to </a:t>
            </a:r>
            <a:r>
              <a:rPr kumimoji="1" lang="en-US" altLang="ja-JP" sz="1400" dirty="0" smtClean="0">
                <a:solidFill>
                  <a:schemeClr val="tx1"/>
                </a:solidFill>
              </a:rPr>
              <a:t>the RGB training page </a:t>
            </a:r>
            <a:r>
              <a:rPr lang="en-US" altLang="ja-JP" sz="1400" dirty="0" smtClean="0">
                <a:solidFill>
                  <a:schemeClr val="tx1"/>
                </a:solidFill>
              </a:rPr>
              <a:t>has been</a:t>
            </a:r>
            <a:r>
              <a:rPr kumimoji="1" lang="en-US" altLang="ja-JP" sz="1400" dirty="0" smtClean="0">
                <a:solidFill>
                  <a:schemeClr val="tx1"/>
                </a:solidFill>
              </a:rPr>
              <a:t> added here! 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7502" y="1196752"/>
            <a:ext cx="3960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Updated top page </a:t>
            </a:r>
          </a:p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of JMA </a:t>
            </a:r>
            <a:r>
              <a:rPr kumimoji="1" lang="en-US" altLang="ja-JP" sz="2800" dirty="0" err="1" smtClean="0">
                <a:solidFill>
                  <a:srgbClr val="FF0000"/>
                </a:solidFill>
              </a:rPr>
              <a:t>VLab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 site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851920" y="3005672"/>
            <a:ext cx="1440160" cy="264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5844314" y="6563542"/>
            <a:ext cx="32974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>
                <a:hlinkClick r:id="rId5"/>
              </a:rPr>
              <a:t>http://</a:t>
            </a:r>
            <a:r>
              <a:rPr lang="en-US" altLang="ja-JP" sz="1050" dirty="0" smtClean="0">
                <a:hlinkClick r:id="rId5"/>
              </a:rPr>
              <a:t>www.data.jma.go.jp/mscweb/en/VRL/index.html</a:t>
            </a:r>
            <a:endParaRPr lang="en-US" altLang="ja-JP" sz="1050" dirty="0" smtClean="0"/>
          </a:p>
          <a:p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785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88" y="464206"/>
            <a:ext cx="2971678" cy="621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四角形吹き出し 12"/>
          <p:cNvSpPr/>
          <p:nvPr/>
        </p:nvSpPr>
        <p:spPr>
          <a:xfrm>
            <a:off x="6084168" y="4067780"/>
            <a:ext cx="2592288" cy="870182"/>
          </a:xfrm>
          <a:prstGeom prst="wedgeRectCallout">
            <a:avLst>
              <a:gd name="adj1" fmla="val -103650"/>
              <a:gd name="adj2" fmla="val -17582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Introduction/outline of </a:t>
            </a:r>
            <a:r>
              <a:rPr lang="en-US" altLang="ja-JP" sz="1600" dirty="0">
                <a:solidFill>
                  <a:srgbClr val="FF0000"/>
                </a:solidFill>
              </a:rPr>
              <a:t>RGB composite imagery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51920" y="5373216"/>
            <a:ext cx="4932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Overview of the training library page of RGB composite imagery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90425"/>
            <a:ext cx="4404172" cy="248570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04054" y="169897"/>
            <a:ext cx="2019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Introduction/outline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512" y="2219145"/>
            <a:ext cx="248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Training materials (PowerPoint and PDF)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4589914"/>
            <a:ext cx="13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Useful links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115615" y="490424"/>
            <a:ext cx="2887883" cy="17287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4355976" y="653918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dirty="0">
                <a:hlinkClick r:id="rId6"/>
              </a:rPr>
              <a:t>http://</a:t>
            </a:r>
            <a:r>
              <a:rPr lang="en-US" altLang="ja-JP" sz="1100" dirty="0" smtClean="0">
                <a:hlinkClick r:id="rId6"/>
              </a:rPr>
              <a:t>www.data.jma.go.jp/mscweb/en/VRL/VLab_RGB/RGBimage.html</a:t>
            </a:r>
            <a:endParaRPr lang="en-US" altLang="ja-JP" sz="1100" dirty="0" smtClean="0"/>
          </a:p>
        </p:txBody>
      </p:sp>
    </p:spTree>
    <p:extLst>
      <p:ext uri="{BB962C8B-B14F-4D97-AF65-F5344CB8AC3E}">
        <p14:creationId xmlns:p14="http://schemas.microsoft.com/office/powerpoint/2010/main" val="157376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8878"/>
            <a:ext cx="6670062" cy="63261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-27384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四角形吹き出し 12"/>
          <p:cNvSpPr/>
          <p:nvPr/>
        </p:nvSpPr>
        <p:spPr>
          <a:xfrm>
            <a:off x="6756408" y="2808583"/>
            <a:ext cx="2255920" cy="870182"/>
          </a:xfrm>
          <a:prstGeom prst="wedgeRectCallout">
            <a:avLst>
              <a:gd name="adj1" fmla="val -95719"/>
              <a:gd name="adj2" fmla="val -17239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Almost all imagery are derived from Himawari-8.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07903" y="585670"/>
            <a:ext cx="3677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Outline of RGB composite imagery based on EUMETSAT’s technique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07903" y="1484784"/>
            <a:ext cx="5178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Materials for seven WMO recommended schemes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9512" y="-15573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Training materials 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750049" y="5343361"/>
            <a:ext cx="509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Materials </a:t>
            </a:r>
            <a:r>
              <a:rPr lang="en-US" altLang="ja-JP" dirty="0" smtClean="0">
                <a:solidFill>
                  <a:srgbClr val="FF0000"/>
                </a:solidFill>
              </a:rPr>
              <a:t>except for WMO </a:t>
            </a:r>
            <a:r>
              <a:rPr lang="en-US" altLang="ja-JP" dirty="0">
                <a:solidFill>
                  <a:srgbClr val="FF0000"/>
                </a:solidFill>
              </a:rPr>
              <a:t>recommended schemes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7020272" y="5877272"/>
            <a:ext cx="1728192" cy="870182"/>
          </a:xfrm>
          <a:prstGeom prst="wedgeRectCallout">
            <a:avLst>
              <a:gd name="adj1" fmla="val -189918"/>
              <a:gd name="adj2" fmla="val 2292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 smtClean="0">
                <a:solidFill>
                  <a:schemeClr val="tx1"/>
                </a:solidFill>
              </a:rPr>
              <a:t>JMA’s True Color RGB material is here!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6534138" y="3815712"/>
            <a:ext cx="2409834" cy="1471437"/>
          </a:xfrm>
          <a:prstGeom prst="wedgeRectCallout">
            <a:avLst>
              <a:gd name="adj1" fmla="val -118568"/>
              <a:gd name="adj2" fmla="val -1709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 smtClean="0">
                <a:solidFill>
                  <a:schemeClr val="tx1"/>
                </a:solidFill>
              </a:rPr>
              <a:t>As for detailed case studies (e.g</a:t>
            </a:r>
            <a:r>
              <a:rPr lang="en-US" altLang="ja-JP" sz="1400" dirty="0">
                <a:solidFill>
                  <a:schemeClr val="tx1"/>
                </a:solidFill>
              </a:rPr>
              <a:t>. </a:t>
            </a:r>
            <a:r>
              <a:rPr lang="en-US" altLang="ja-JP" sz="1400" dirty="0" smtClean="0">
                <a:solidFill>
                  <a:schemeClr val="tx1"/>
                </a:solidFill>
              </a:rPr>
              <a:t>Visibility </a:t>
            </a:r>
            <a:r>
              <a:rPr lang="en-US" altLang="ja-JP" sz="1400" dirty="0">
                <a:solidFill>
                  <a:schemeClr val="tx1"/>
                </a:solidFill>
              </a:rPr>
              <a:t>obstruction </a:t>
            </a:r>
            <a:r>
              <a:rPr lang="en-US" altLang="ja-JP" sz="1400" dirty="0" smtClean="0">
                <a:solidFill>
                  <a:schemeClr val="tx1"/>
                </a:solidFill>
              </a:rPr>
              <a:t>by fog  2015/XX/XX/XX UTC</a:t>
            </a:r>
            <a:r>
              <a:rPr lang="en-US" altLang="ja-JP" sz="1400" dirty="0">
                <a:solidFill>
                  <a:schemeClr val="tx1"/>
                </a:solidFill>
              </a:rPr>
              <a:t>), they will be prepared and open at the stage when knowledge </a:t>
            </a:r>
            <a:r>
              <a:rPr lang="en-US" altLang="ja-JP" sz="1400" dirty="0" smtClean="0">
                <a:solidFill>
                  <a:schemeClr val="tx1"/>
                </a:solidFill>
              </a:rPr>
              <a:t>still more deepened</a:t>
            </a:r>
            <a:r>
              <a:rPr lang="en-US" altLang="ja-JP" sz="1400" dirty="0">
                <a:solidFill>
                  <a:schemeClr val="tx1"/>
                </a:solidFill>
              </a:rPr>
              <a:t>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0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179512" y="115269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Example of materials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23271"/>
            <a:ext cx="3629001" cy="272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94" y="923272"/>
            <a:ext cx="3629001" cy="272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5422303" y="407656"/>
            <a:ext cx="292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Outline material on RGB composite imagery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63127"/>
            <a:ext cx="3778492" cy="283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04" y="4067182"/>
            <a:ext cx="3628392" cy="272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四角形吹き出し 19"/>
          <p:cNvSpPr/>
          <p:nvPr/>
        </p:nvSpPr>
        <p:spPr>
          <a:xfrm>
            <a:off x="2771800" y="863817"/>
            <a:ext cx="2255920" cy="870182"/>
          </a:xfrm>
          <a:prstGeom prst="wedgeRectCallout">
            <a:avLst>
              <a:gd name="adj1" fmla="val 66854"/>
              <a:gd name="adj2" fmla="val -5703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 smtClean="0">
                <a:solidFill>
                  <a:schemeClr val="tx1"/>
                </a:solidFill>
              </a:rPr>
              <a:t>This material is b</a:t>
            </a:r>
            <a:r>
              <a:rPr kumimoji="1" lang="en-US" altLang="ja-JP" sz="1400" dirty="0" smtClean="0">
                <a:solidFill>
                  <a:schemeClr val="tx1"/>
                </a:solidFill>
              </a:rPr>
              <a:t>ased on the material of JICA training event 2014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5" y="937854"/>
            <a:ext cx="3438128" cy="25785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JMA3042\Desktop\Meteorological Satellite Center (MSC)_files\n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0"/>
            <a:ext cx="5934075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5436096" y="515378"/>
            <a:ext cx="29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Natural Color RGB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06" y="914933"/>
            <a:ext cx="3424674" cy="2568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四角形吹き出し 12"/>
          <p:cNvSpPr/>
          <p:nvPr/>
        </p:nvSpPr>
        <p:spPr>
          <a:xfrm>
            <a:off x="2411760" y="1052736"/>
            <a:ext cx="2527246" cy="870182"/>
          </a:xfrm>
          <a:prstGeom prst="wedgeRectCallout">
            <a:avLst>
              <a:gd name="adj1" fmla="val 66854"/>
              <a:gd name="adj2" fmla="val -5703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This </a:t>
            </a:r>
            <a:r>
              <a:rPr lang="en-US" altLang="ja-JP" sz="1400" dirty="0" smtClean="0">
                <a:solidFill>
                  <a:schemeClr val="tx1"/>
                </a:solidFill>
              </a:rPr>
              <a:t>material reproduces </a:t>
            </a:r>
            <a:r>
              <a:rPr lang="en-US" altLang="ja-JP" sz="1400" dirty="0">
                <a:solidFill>
                  <a:schemeClr val="tx1"/>
                </a:solidFill>
              </a:rPr>
              <a:t>the EUMETSAT/MSG recipe by </a:t>
            </a:r>
            <a:r>
              <a:rPr lang="en-US" altLang="ja-JP" sz="1400" dirty="0" smtClean="0">
                <a:solidFill>
                  <a:schemeClr val="tx1"/>
                </a:solidFill>
              </a:rPr>
              <a:t>using “Himawari8/AHI“ imagery.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512" y="115269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Example of materials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5" y="3912696"/>
            <a:ext cx="3438128" cy="25785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870" y="3904581"/>
            <a:ext cx="3448946" cy="25867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9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C JMA PowerPoint for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MSC JMA PowerPoint form</Template>
  <TotalTime>5098</TotalTime>
  <Words>2570</Words>
  <Application>Microsoft Office PowerPoint</Application>
  <PresentationFormat>画面に合わせる (4:3)</PresentationFormat>
  <Paragraphs>638</Paragraphs>
  <Slides>46</Slides>
  <Notes>32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47" baseType="lpstr">
      <vt:lpstr>MSC JMA PowerPoint form</vt:lpstr>
      <vt:lpstr>Introduction  of JMA VLab Support Site  on RGB Composite Imagery</vt:lpstr>
      <vt:lpstr>Table of Contents</vt:lpstr>
      <vt:lpstr>Introduction of JMA VLab support site on RGB composite imagery</vt:lpstr>
      <vt:lpstr>Background of Opening  of VLab Support Site  on RGB composite imagery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Future Plan of VLab Support Site  on RGB composite imagery</vt:lpstr>
      <vt:lpstr>Related Schedule of VLab Support Site on RGB composite imagery</vt:lpstr>
      <vt:lpstr>Short lecture of RGB composite imagery by VLab support site material part1</vt:lpstr>
      <vt:lpstr>Outline of  RGB Composite Imagery</vt:lpstr>
      <vt:lpstr>Contents</vt:lpstr>
      <vt:lpstr>What’s RGB composite imagery?</vt:lpstr>
      <vt:lpstr>What’s RGB composite imagery?</vt:lpstr>
      <vt:lpstr>What’s RGB composite imagery?</vt:lpstr>
      <vt:lpstr>What’s RGB composite imagery? List of satellites/imagers specifications</vt:lpstr>
      <vt:lpstr>What’s RGB composite imagery? 16 bands Images by Himawari-8/AHI </vt:lpstr>
      <vt:lpstr>There are too many channels!</vt:lpstr>
      <vt:lpstr>How to create RGB composite imagery</vt:lpstr>
      <vt:lpstr>How to create RGB composite imagery</vt:lpstr>
      <vt:lpstr>How to create RGB composite imagery</vt:lpstr>
      <vt:lpstr>How to create RGB composite imagery</vt:lpstr>
      <vt:lpstr>How to create RGB composite imagery</vt:lpstr>
      <vt:lpstr>How to create RGB composite imagery</vt:lpstr>
      <vt:lpstr>How to create RGB composite imagery</vt:lpstr>
      <vt:lpstr>How to create RGB composite imagery</vt:lpstr>
      <vt:lpstr>Short lecture of RGB composite imagery by VLab support site material part2</vt:lpstr>
      <vt:lpstr>Natural Color RGB Detection of snow/ice, vegetation and clouds</vt:lpstr>
      <vt:lpstr>What’s Natural Color RGB?</vt:lpstr>
      <vt:lpstr>Components of “Natural Color” RGB scheme</vt:lpstr>
      <vt:lpstr>Characteristics and Basis of Three Components </vt:lpstr>
      <vt:lpstr>Basis of snow/ice detection on RGB image</vt:lpstr>
      <vt:lpstr>Interpretation of Colors for “Natural Colors”</vt:lpstr>
      <vt:lpstr>Example of Natural Color RGB Sea Ice and Snow/Ice Covered Area</vt:lpstr>
      <vt:lpstr>Example of Natural Color RGB Vegetation, Snow/Ice Covered Area (Vicinity of China and Mongolia)</vt:lpstr>
      <vt:lpstr>Example of Natural Color RGB Vegetation, Snow/Ice Covered Area  (Vicinity of Himalayas and Bay of Bengal )</vt:lpstr>
      <vt:lpstr>Example of Natural Color RGB Fog/Low clouds</vt:lpstr>
      <vt:lpstr>Example of Natural Color RGB High cloud with ice particles</vt:lpstr>
      <vt:lpstr>Example of Natural Color RGB Tapering cloud with high cloud</vt:lpstr>
      <vt:lpstr>Natural Color RGB Detection of snow/ice, vegetation and clouds Summary</vt:lpstr>
      <vt:lpstr>Thank you!</vt:lpstr>
    </vt:vector>
  </TitlesOfParts>
  <Company>気象庁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RGB合成画像技術の</dc:title>
  <dc:creator>気象庁</dc:creator>
  <cp:lastModifiedBy>気象庁</cp:lastModifiedBy>
  <cp:revision>89</cp:revision>
  <cp:lastPrinted>2015-06-04T08:17:42Z</cp:lastPrinted>
  <dcterms:created xsi:type="dcterms:W3CDTF">2015-05-21T06:46:05Z</dcterms:created>
  <dcterms:modified xsi:type="dcterms:W3CDTF">2015-07-24T06:51:53Z</dcterms:modified>
</cp:coreProperties>
</file>