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6" r:id="rId1"/>
  </p:sldMasterIdLst>
  <p:notesMasterIdLst>
    <p:notesMasterId r:id="rId24"/>
  </p:notesMasterIdLst>
  <p:sldIdLst>
    <p:sldId id="256" r:id="rId2"/>
    <p:sldId id="257" r:id="rId3"/>
    <p:sldId id="271" r:id="rId4"/>
    <p:sldId id="278" r:id="rId5"/>
    <p:sldId id="279" r:id="rId6"/>
    <p:sldId id="265" r:id="rId7"/>
    <p:sldId id="259" r:id="rId8"/>
    <p:sldId id="272" r:id="rId9"/>
    <p:sldId id="277" r:id="rId10"/>
    <p:sldId id="258" r:id="rId11"/>
    <p:sldId id="281" r:id="rId12"/>
    <p:sldId id="260" r:id="rId13"/>
    <p:sldId id="267" r:id="rId14"/>
    <p:sldId id="273" r:id="rId15"/>
    <p:sldId id="274" r:id="rId16"/>
    <p:sldId id="282" r:id="rId17"/>
    <p:sldId id="261" r:id="rId18"/>
    <p:sldId id="262" r:id="rId19"/>
    <p:sldId id="269" r:id="rId20"/>
    <p:sldId id="270" r:id="rId21"/>
    <p:sldId id="275" r:id="rId22"/>
    <p:sldId id="263" r:id="rId2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A6FCC-A59E-4BD0-840F-48F11AF570EE}" type="datetimeFigureOut">
              <a:rPr kumimoji="1" lang="ja-JP" altLang="en-US" smtClean="0"/>
              <a:pPr/>
              <a:t>2013/7/24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65384A-6E69-4FA6-8CF6-1F48A695DDB9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4079444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5384A-6E69-4FA6-8CF6-1F48A695DDB9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636426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As you know, cloud deforms</a:t>
            </a:r>
            <a:r>
              <a:rPr kumimoji="1" lang="en-US" altLang="ja-JP" baseline="0" dirty="0" smtClean="0"/>
              <a:t> as time goes by.</a:t>
            </a:r>
          </a:p>
          <a:p>
            <a:r>
              <a:rPr kumimoji="1" lang="en-US" altLang="ja-JP" baseline="0" dirty="0" smtClean="0"/>
              <a:t>So, by long time interval imageries, we cannot trace (in automatically) cloud, because cloud were completely deformed during the period.</a:t>
            </a:r>
          </a:p>
          <a:p>
            <a:r>
              <a:rPr kumimoji="1" lang="en-US" altLang="ja-JP" baseline="0" dirty="0" smtClean="0"/>
              <a:t>Using a short-time interval image, such as Himawari-8 or MTSAT-1R, we can track cloud even in typhoon  vicinity where clouds rapidly deform by strong wind and wind shear.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6D2EE-43DC-448C-98A4-E32545C01708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6D2EE-43DC-448C-98A4-E32545C01708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5384A-6E69-4FA6-8CF6-1F48A695DDB9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863476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This animation shows ASCAT</a:t>
            </a:r>
            <a:r>
              <a:rPr kumimoji="1" lang="en-US" altLang="ja-JP" baseline="0" dirty="0" smtClean="0"/>
              <a:t> wind and low-level AMVs from MTSAT-1R rapid-scan visible imageries.</a:t>
            </a:r>
          </a:p>
          <a:p>
            <a:r>
              <a:rPr kumimoji="1" lang="en-US" altLang="ja-JP" baseline="0" dirty="0" smtClean="0"/>
              <a:t>ASCAT winds are temporally sparse but AMVs obtain 5-min interval.</a:t>
            </a:r>
          </a:p>
          <a:p>
            <a:r>
              <a:rPr kumimoji="1" lang="en-US" altLang="ja-JP" baseline="0" dirty="0" smtClean="0"/>
              <a:t>And it seems that AMVs and ASCAT are highly correlated.</a:t>
            </a:r>
          </a:p>
          <a:p>
            <a:r>
              <a:rPr kumimoji="1" lang="en-US" altLang="ja-JP" baseline="0" dirty="0" smtClean="0"/>
              <a:t>We compared AMVs and ASCAT wind in  typhoon vicinity. 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6D2EE-43DC-448C-98A4-E32545C01708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6D2EE-43DC-448C-98A4-E32545C01708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5384A-6E69-4FA6-8CF6-1F48A695DDB9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863476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6D2EE-43DC-448C-98A4-E32545C01708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5384A-6E69-4FA6-8CF6-1F48A695DDB9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863476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5384A-6E69-4FA6-8CF6-1F48A695DDB9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863476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 smtClean="0"/>
          </a:p>
        </p:txBody>
      </p:sp>
      <p:sp>
        <p:nvSpPr>
          <p:cNvPr id="6042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B3FD87F9-BC72-48E0-AFE8-856681422D6D}" type="slidenum">
              <a:rPr lang="en-US" altLang="ja-JP" sz="1200" smtClean="0">
                <a:latin typeface="Arial" charset="0"/>
              </a:rPr>
              <a:pPr eaLnBrk="1" hangingPunct="1"/>
              <a:t>5</a:t>
            </a:fld>
            <a:endParaRPr lang="en-US" altLang="ja-JP" sz="12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78A9A-AC7C-4570-A80B-D04210D4E3E3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03C95-7E29-41FE-9982-FF703DE09D86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49336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5384A-6E69-4FA6-8CF6-1F48A695DDB9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863476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6D2EE-43DC-448C-98A4-E32545C01708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5384A-6E69-4FA6-8CF6-1F48A695DDB9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863476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26 Jul 2013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Science Week 2013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26 Jul 2013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Science Week 2013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26 Jul 2013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Science Week 2013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26 Jul 2013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Science Week 2013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26 Jul 2013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Science Week 2013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26 Jul 2013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Science Week 2013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26 Jul 2013</a:t>
            </a:r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Science Week 2013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26 Jul 2013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Science Week 2013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26 Jul 2013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Science Week 2013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26 Jul 2013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Science Week 2013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26 Jul 2013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Science Week 2013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r>
              <a:rPr kumimoji="1" lang="en-US" altLang="ja-JP" smtClean="0"/>
              <a:t>26 Jul 2013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kumimoji="1" lang="en-US" altLang="ja-JP" smtClean="0"/>
              <a:t>Science Week 2013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hyperlink" Target="ITT_AHI_Scan_Scenario_Movie.m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Sea Surface Wind Estimation Using Rapid Scan </a:t>
            </a:r>
            <a:r>
              <a:rPr lang="en-US" altLang="ja-JP" dirty="0"/>
              <a:t>AMVs 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31640" y="3717032"/>
            <a:ext cx="6400800" cy="14732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Masahiro Hayashi (Mr.), </a:t>
            </a:r>
          </a:p>
          <a:p>
            <a:r>
              <a:rPr lang="en-US" altLang="ja-JP" dirty="0" smtClean="0"/>
              <a:t>Meteorological Satellite Center (MSC) /</a:t>
            </a:r>
          </a:p>
          <a:p>
            <a:r>
              <a:rPr lang="en-US" altLang="ja-JP" dirty="0" smtClean="0"/>
              <a:t> Japan Meteorological Agency (JMA)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Science Week 2013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92911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\\sc-svdebnas3\システム管理課\画像２班\風\宣伝用画像\2010_09_05_00-2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6256"/>
          </a:xfrm>
          <a:prstGeom prst="rect">
            <a:avLst/>
          </a:prstGeom>
          <a:noFill/>
        </p:spPr>
      </p:pic>
      <p:sp>
        <p:nvSpPr>
          <p:cNvPr id="26" name="タイトル 1"/>
          <p:cNvSpPr txBox="1">
            <a:spLocks/>
          </p:cNvSpPr>
          <p:nvPr/>
        </p:nvSpPr>
        <p:spPr>
          <a:xfrm>
            <a:off x="107504" y="0"/>
            <a:ext cx="9036496" cy="882352"/>
          </a:xfrm>
          <a:prstGeom prst="rect">
            <a:avLst/>
          </a:prstGeom>
          <a:solidFill>
            <a:schemeClr val="tx1">
              <a:alpha val="29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 is AMVs?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572000" y="3068960"/>
            <a:ext cx="4644008" cy="2308324"/>
          </a:xfrm>
          <a:prstGeom prst="rect">
            <a:avLst/>
          </a:prstGeom>
          <a:solidFill>
            <a:schemeClr val="tx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altLang="ja-JP" sz="2400" dirty="0" smtClean="0">
                <a:solidFill>
                  <a:srgbClr val="FFFF00"/>
                </a:solidFill>
              </a:rPr>
              <a:t>AMVs can be derived even in sea area (usually observation data is sparse)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altLang="ja-JP" sz="2400" dirty="0" smtClean="0">
                <a:solidFill>
                  <a:srgbClr val="FFFF00"/>
                </a:solidFill>
              </a:rPr>
              <a:t>AMVs are know as very important dataset for data assimilation (for NWP model)</a:t>
            </a: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Science Week 2013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0" y="6334780"/>
            <a:ext cx="1838517" cy="307777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none">
            <a:spAutoFit/>
          </a:bodyPr>
          <a:lstStyle/>
          <a:p>
            <a:r>
              <a:rPr lang="de-DE" altLang="ja-JP" sz="1400" dirty="0" smtClean="0">
                <a:solidFill>
                  <a:srgbClr val="FFFF00"/>
                </a:solidFill>
              </a:rPr>
              <a:t>2010/09/05/00</a:t>
            </a:r>
            <a:r>
              <a:rPr lang="en-US" altLang="ja-JP" sz="1400" dirty="0">
                <a:solidFill>
                  <a:srgbClr val="FFFF00"/>
                </a:solidFill>
              </a:rPr>
              <a:t>-</a:t>
            </a:r>
            <a:r>
              <a:rPr lang="de-DE" altLang="ja-JP" sz="1400" dirty="0" smtClean="0">
                <a:solidFill>
                  <a:srgbClr val="FFFF00"/>
                </a:solidFill>
              </a:rPr>
              <a:t>23UTC</a:t>
            </a:r>
          </a:p>
        </p:txBody>
      </p:sp>
    </p:spTree>
    <p:extLst>
      <p:ext uri="{BB962C8B-B14F-4D97-AF65-F5344CB8AC3E}">
        <p14:creationId xmlns:p14="http://schemas.microsoft.com/office/powerpoint/2010/main" xmlns="" val="244829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Introduction</a:t>
            </a:r>
          </a:p>
          <a:p>
            <a:pPr lvl="1"/>
            <a:r>
              <a:rPr lang="en-US" altLang="ja-JP" dirty="0" smtClean="0"/>
              <a:t>Rapid-Scan Operation (RSO)</a:t>
            </a:r>
          </a:p>
          <a:p>
            <a:pPr lvl="1"/>
            <a:r>
              <a:rPr lang="en-US" altLang="ja-JP" dirty="0" smtClean="0"/>
              <a:t>Atmospheric Motion Vectors (AMVs)</a:t>
            </a: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Rapid-Scan AMVs</a:t>
            </a:r>
          </a:p>
          <a:p>
            <a:r>
              <a:rPr lang="en-US" altLang="ja-JP" dirty="0" smtClean="0"/>
              <a:t>Sea Surface Wind Estimation </a:t>
            </a:r>
          </a:p>
          <a:p>
            <a:pPr lvl="1"/>
            <a:r>
              <a:rPr lang="en-US" altLang="ja-JP" dirty="0" smtClean="0"/>
              <a:t>Sea Surface Wind Estimation</a:t>
            </a:r>
          </a:p>
          <a:p>
            <a:r>
              <a:rPr lang="en-US" altLang="ja-JP" dirty="0" smtClean="0"/>
              <a:t>Summary</a:t>
            </a:r>
            <a:endParaRPr lang="en-US" altLang="ja-JP" dirty="0"/>
          </a:p>
          <a:p>
            <a:pPr lvl="1"/>
            <a:endParaRPr lang="en-US" altLang="ja-JP" dirty="0" smtClean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Science Week 2013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Today’s talk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32009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Science Week 2013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88682" y="184446"/>
            <a:ext cx="8229600" cy="720079"/>
          </a:xfrm>
          <a:noFill/>
        </p:spPr>
        <p:txBody>
          <a:bodyPr>
            <a:normAutofit/>
          </a:bodyPr>
          <a:lstStyle/>
          <a:p>
            <a:r>
              <a:rPr lang="en-US" altLang="ja-JP" sz="3600" dirty="0" smtClean="0">
                <a:solidFill>
                  <a:schemeClr val="bg1"/>
                </a:solidFill>
              </a:rPr>
              <a:t>AMVs by short-time interval imageries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99" name="雲 98"/>
          <p:cNvSpPr/>
          <p:nvPr/>
        </p:nvSpPr>
        <p:spPr>
          <a:xfrm>
            <a:off x="179512" y="3666573"/>
            <a:ext cx="864096" cy="576064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2" name="グループ化 21"/>
          <p:cNvGrpSpPr/>
          <p:nvPr/>
        </p:nvGrpSpPr>
        <p:grpSpPr>
          <a:xfrm>
            <a:off x="3919967" y="5379945"/>
            <a:ext cx="1151795" cy="817958"/>
            <a:chOff x="3919967" y="3472298"/>
            <a:chExt cx="1151795" cy="817958"/>
          </a:xfrm>
        </p:grpSpPr>
        <p:sp>
          <p:nvSpPr>
            <p:cNvPr id="104" name="雲 103"/>
            <p:cNvSpPr/>
            <p:nvPr/>
          </p:nvSpPr>
          <p:spPr>
            <a:xfrm rot="18901536">
              <a:off x="4474818" y="3472298"/>
              <a:ext cx="417640" cy="71293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" name="雲 104"/>
            <p:cNvSpPr/>
            <p:nvPr/>
          </p:nvSpPr>
          <p:spPr>
            <a:xfrm rot="1797411">
              <a:off x="3919967" y="3676491"/>
              <a:ext cx="1151795" cy="613765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9" name="右矢印 108"/>
          <p:cNvSpPr/>
          <p:nvPr/>
        </p:nvSpPr>
        <p:spPr>
          <a:xfrm rot="1721212">
            <a:off x="1071538" y="4308375"/>
            <a:ext cx="648072" cy="576064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" name="右矢印 114"/>
          <p:cNvSpPr/>
          <p:nvPr/>
        </p:nvSpPr>
        <p:spPr>
          <a:xfrm rot="1253965">
            <a:off x="3143240" y="5094193"/>
            <a:ext cx="720080" cy="576064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雲 120"/>
          <p:cNvSpPr/>
          <p:nvPr/>
        </p:nvSpPr>
        <p:spPr>
          <a:xfrm rot="778836">
            <a:off x="1912270" y="4846302"/>
            <a:ext cx="1042300" cy="607526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" name="右矢印 121"/>
          <p:cNvSpPr/>
          <p:nvPr/>
        </p:nvSpPr>
        <p:spPr>
          <a:xfrm rot="20398708">
            <a:off x="5214942" y="5308507"/>
            <a:ext cx="711696" cy="576064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3" name="グループ化 22"/>
          <p:cNvGrpSpPr/>
          <p:nvPr/>
        </p:nvGrpSpPr>
        <p:grpSpPr>
          <a:xfrm>
            <a:off x="5834648" y="4879879"/>
            <a:ext cx="1161731" cy="904602"/>
            <a:chOff x="5834648" y="3423072"/>
            <a:chExt cx="1161731" cy="904602"/>
          </a:xfrm>
        </p:grpSpPr>
        <p:sp>
          <p:nvSpPr>
            <p:cNvPr id="123" name="雲 122"/>
            <p:cNvSpPr/>
            <p:nvPr/>
          </p:nvSpPr>
          <p:spPr>
            <a:xfrm rot="18901536">
              <a:off x="6254641" y="3423072"/>
              <a:ext cx="667004" cy="66737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" name="雲 123"/>
            <p:cNvSpPr/>
            <p:nvPr/>
          </p:nvSpPr>
          <p:spPr>
            <a:xfrm rot="2695416">
              <a:off x="5834648" y="3738299"/>
              <a:ext cx="1161731" cy="589375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5" name="右矢印 124"/>
          <p:cNvSpPr/>
          <p:nvPr/>
        </p:nvSpPr>
        <p:spPr>
          <a:xfrm rot="19803315">
            <a:off x="7072330" y="4379813"/>
            <a:ext cx="711696" cy="576064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" name="雲 125"/>
          <p:cNvSpPr/>
          <p:nvPr/>
        </p:nvSpPr>
        <p:spPr>
          <a:xfrm rot="18901536">
            <a:off x="8091963" y="3538497"/>
            <a:ext cx="944348" cy="69564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" name="雲 126"/>
          <p:cNvSpPr/>
          <p:nvPr/>
        </p:nvSpPr>
        <p:spPr>
          <a:xfrm rot="19571150">
            <a:off x="7958183" y="3517739"/>
            <a:ext cx="614900" cy="1228551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右矢印 23"/>
          <p:cNvSpPr/>
          <p:nvPr/>
        </p:nvSpPr>
        <p:spPr>
          <a:xfrm>
            <a:off x="1452098" y="3459057"/>
            <a:ext cx="6072230" cy="78244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rgbClr val="FFFF00"/>
                </a:solidFill>
              </a:rPr>
              <a:t>We cannot track clouds after its deformations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30" name="ホームベース 29"/>
          <p:cNvSpPr/>
          <p:nvPr/>
        </p:nvSpPr>
        <p:spPr>
          <a:xfrm>
            <a:off x="281483" y="6245060"/>
            <a:ext cx="8643998" cy="357190"/>
          </a:xfrm>
          <a:prstGeom prst="homePlate">
            <a:avLst>
              <a:gd name="adj" fmla="val 12506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/>
              <a:t>Time sequence</a:t>
            </a:r>
            <a:endParaRPr kumimoji="1" lang="ja-JP" altLang="en-US" sz="2400" dirty="0"/>
          </a:p>
        </p:txBody>
      </p:sp>
      <p:grpSp>
        <p:nvGrpSpPr>
          <p:cNvPr id="37" name="グループ化 36"/>
          <p:cNvGrpSpPr/>
          <p:nvPr/>
        </p:nvGrpSpPr>
        <p:grpSpPr>
          <a:xfrm>
            <a:off x="3993308" y="3376533"/>
            <a:ext cx="936104" cy="1016496"/>
            <a:chOff x="3995936" y="2924944"/>
            <a:chExt cx="936104" cy="1016496"/>
          </a:xfrm>
        </p:grpSpPr>
        <p:cxnSp>
          <p:nvCxnSpPr>
            <p:cNvPr id="33" name="直線コネクタ 32"/>
            <p:cNvCxnSpPr/>
            <p:nvPr/>
          </p:nvCxnSpPr>
          <p:spPr>
            <a:xfrm>
              <a:off x="3995936" y="2924944"/>
              <a:ext cx="936104" cy="100811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flipH="1">
              <a:off x="3995936" y="2924944"/>
              <a:ext cx="927720" cy="101649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テキスト ボックス 26"/>
          <p:cNvSpPr txBox="1"/>
          <p:nvPr/>
        </p:nvSpPr>
        <p:spPr>
          <a:xfrm>
            <a:off x="84363" y="793168"/>
            <a:ext cx="90382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buFont typeface="Arial" pitchFamily="34" charset="0"/>
              <a:buChar char="•"/>
            </a:pPr>
            <a:r>
              <a:rPr lang="en-US" altLang="ja-JP" sz="2800" dirty="0" smtClean="0"/>
              <a:t>We cannot track </a:t>
            </a:r>
            <a:r>
              <a:rPr lang="en-US" altLang="ja-JP" sz="2800" i="1" dirty="0" smtClean="0"/>
              <a:t>short-lifetime cloud system </a:t>
            </a:r>
            <a:r>
              <a:rPr lang="en-US" altLang="ja-JP" sz="2800" dirty="0" smtClean="0"/>
              <a:t>with </a:t>
            </a:r>
            <a:r>
              <a:rPr lang="en-US" altLang="ja-JP" sz="2800" i="1" dirty="0" smtClean="0"/>
              <a:t>long-interval</a:t>
            </a:r>
            <a:r>
              <a:rPr lang="en-US" altLang="ja-JP" sz="2800" dirty="0" smtClean="0"/>
              <a:t> </a:t>
            </a:r>
            <a:r>
              <a:rPr lang="en-US" altLang="ja-JP" sz="2800" i="1" dirty="0" smtClean="0"/>
              <a:t>imageries</a:t>
            </a:r>
          </a:p>
          <a:p>
            <a:pPr marL="266700" indent="-266700">
              <a:buFont typeface="Arial" pitchFamily="34" charset="0"/>
              <a:buChar char="•"/>
            </a:pPr>
            <a:r>
              <a:rPr lang="en-US" altLang="ja-JP" sz="2800" dirty="0" smtClean="0"/>
              <a:t>AMVs from </a:t>
            </a:r>
            <a:r>
              <a:rPr lang="en-US" altLang="ja-JP" sz="2800" i="1" dirty="0" smtClean="0"/>
              <a:t>shorter-interval imageries </a:t>
            </a:r>
            <a:r>
              <a:rPr lang="en-US" altLang="ja-JP" sz="2800" dirty="0" smtClean="0"/>
              <a:t>(</a:t>
            </a:r>
            <a:r>
              <a:rPr lang="en-US" altLang="ja-JP" sz="2800" i="1" dirty="0" smtClean="0">
                <a:solidFill>
                  <a:srgbClr val="FF0000"/>
                </a:solidFill>
              </a:rPr>
              <a:t>Rapid Scan-AMVs</a:t>
            </a:r>
            <a:r>
              <a:rPr lang="en-US" altLang="ja-JP" sz="2800" dirty="0" smtClean="0"/>
              <a:t>) can track </a:t>
            </a:r>
            <a:r>
              <a:rPr lang="en-US" altLang="ja-JP" sz="2800" i="1" dirty="0" smtClean="0"/>
              <a:t>short-lived cloud system</a:t>
            </a:r>
          </a:p>
          <a:p>
            <a:pPr marL="266700" indent="-266700">
              <a:buFont typeface="Arial" pitchFamily="34" charset="0"/>
              <a:buChar char="•"/>
            </a:pPr>
            <a:r>
              <a:rPr lang="en-US" altLang="ja-JP" sz="2800" dirty="0" smtClean="0"/>
              <a:t>Rapid Scan AMV can be derived even in the area around TC center, where clouds deform rapidly</a:t>
            </a:r>
          </a:p>
        </p:txBody>
      </p:sp>
    </p:spTree>
    <p:extLst>
      <p:ext uri="{BB962C8B-B14F-4D97-AF65-F5344CB8AC3E}">
        <p14:creationId xmlns:p14="http://schemas.microsoft.com/office/powerpoint/2010/main" xmlns="" val="344327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4"/>
          <p:cNvGrpSpPr/>
          <p:nvPr/>
        </p:nvGrpSpPr>
        <p:grpSpPr>
          <a:xfrm>
            <a:off x="4644008" y="692696"/>
            <a:ext cx="4499992" cy="6165304"/>
            <a:chOff x="0" y="692696"/>
            <a:chExt cx="4499992" cy="6165304"/>
          </a:xfrm>
        </p:grpSpPr>
        <p:pic>
          <p:nvPicPr>
            <p:cNvPr id="34819" name="図 2" descr="C:\Documents and Settings\JMA4025\デスクトップ\15min.png"/>
            <p:cNvPicPr>
              <a:picLocks noChangeAspect="1" noChangeArrowheads="1"/>
            </p:cNvPicPr>
            <p:nvPr/>
          </p:nvPicPr>
          <p:blipFill>
            <a:blip r:embed="rId3" cstate="print"/>
            <a:srcRect l="10481" r="16785"/>
            <a:stretch>
              <a:fillRect/>
            </a:stretch>
          </p:blipFill>
          <p:spPr bwMode="auto">
            <a:xfrm>
              <a:off x="0" y="692696"/>
              <a:ext cx="4499992" cy="6165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0" y="6246643"/>
              <a:ext cx="4499992" cy="44627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66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2300" dirty="0" smtClean="0">
                  <a:solidFill>
                    <a:schemeClr val="bg1"/>
                  </a:solidFill>
                </a:rPr>
                <a:t>Operational AMVs (15 min interval) </a:t>
              </a:r>
              <a:endParaRPr kumimoji="1" lang="ja-JP" altLang="en-US" sz="23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4818" name="図 1" descr="C:\Documents and Settings\JMA4025\デスクトップ\rs.png"/>
          <p:cNvPicPr>
            <a:picLocks noChangeAspect="1" noChangeArrowheads="1"/>
          </p:cNvPicPr>
          <p:nvPr/>
        </p:nvPicPr>
        <p:blipFill>
          <a:blip r:embed="rId4" cstate="print"/>
          <a:srcRect l="11357" t="-421" r="11993" b="5668"/>
          <a:stretch>
            <a:fillRect/>
          </a:stretch>
        </p:blipFill>
        <p:spPr bwMode="auto">
          <a:xfrm>
            <a:off x="0" y="639350"/>
            <a:ext cx="4644008" cy="622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正方形/長方形 10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chemeClr val="tx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467544" y="222737"/>
            <a:ext cx="8229600" cy="868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noProof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Characteristies</a:t>
            </a:r>
            <a:r>
              <a:rPr lang="en-US" altLang="ja-JP" sz="40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of Rapid-Scan AMVs</a:t>
            </a:r>
            <a:r>
              <a:rPr kumimoji="1" lang="en-US" altLang="ja-JP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1" lang="en-US" altLang="ja-JP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0" y="692696"/>
            <a:ext cx="9144000" cy="1384995"/>
          </a:xfrm>
          <a:prstGeom prst="rect">
            <a:avLst/>
          </a:prstGeom>
          <a:solidFill>
            <a:schemeClr val="tx1">
              <a:lumMod val="50000"/>
              <a:lumOff val="50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altLang="ja-JP" sz="2800" dirty="0" smtClean="0">
                <a:solidFill>
                  <a:srgbClr val="FF0000"/>
                </a:solidFill>
              </a:rPr>
              <a:t> Increase temporal frequencies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altLang="ja-JP" sz="2800" dirty="0" smtClean="0">
                <a:solidFill>
                  <a:srgbClr val="FF0000"/>
                </a:solidFill>
              </a:rPr>
              <a:t> Increase AMVs around strong wind area where the cloud deforms quickly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596336" y="-171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Science Week 2013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13</a:t>
            </a:fld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0" y="6253334"/>
            <a:ext cx="4644008" cy="461665"/>
          </a:xfrm>
          <a:prstGeom prst="rect">
            <a:avLst/>
          </a:prstGeom>
          <a:solidFill>
            <a:srgbClr val="FFFF00">
              <a:alpha val="47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ja-JP" sz="2300" dirty="0" smtClean="0"/>
              <a:t>Rapid-Scan AMVs (5 min interval)</a:t>
            </a:r>
            <a:endParaRPr kumimoji="1" lang="ja-JP" altLang="en-US" sz="23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686852" y="5713067"/>
            <a:ext cx="186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2011/10/01  00UTC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45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Introduction</a:t>
            </a:r>
          </a:p>
          <a:p>
            <a:pPr lvl="1"/>
            <a:r>
              <a:rPr lang="en-US" altLang="ja-JP" dirty="0" smtClean="0"/>
              <a:t>Rapid-Scan Operation (RSO)</a:t>
            </a:r>
          </a:p>
          <a:p>
            <a:pPr lvl="1"/>
            <a:r>
              <a:rPr lang="en-US" altLang="ja-JP" dirty="0" smtClean="0"/>
              <a:t>Atmospheric Motion Vectors (AMVs)</a:t>
            </a:r>
          </a:p>
          <a:p>
            <a:pPr lvl="1"/>
            <a:r>
              <a:rPr lang="en-US" altLang="ja-JP" dirty="0" smtClean="0"/>
              <a:t>Rapid Scan AMVs</a:t>
            </a:r>
          </a:p>
          <a:p>
            <a:r>
              <a:rPr lang="en-US" altLang="ja-JP" dirty="0" smtClean="0"/>
              <a:t>Sea Surface Wind Estimation </a:t>
            </a: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Sea Surface Wind Estimation</a:t>
            </a:r>
          </a:p>
          <a:p>
            <a:r>
              <a:rPr lang="en-US" altLang="ja-JP" dirty="0" smtClean="0"/>
              <a:t>Summary</a:t>
            </a:r>
            <a:endParaRPr lang="en-US" altLang="ja-JP" dirty="0"/>
          </a:p>
          <a:p>
            <a:pPr lvl="1"/>
            <a:endParaRPr lang="en-US" altLang="ja-JP" dirty="0" smtClean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Science Week 2013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Today’s talk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286780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1290026"/>
            <a:ext cx="8229600" cy="5040560"/>
          </a:xfrm>
        </p:spPr>
        <p:txBody>
          <a:bodyPr>
            <a:normAutofit/>
          </a:bodyPr>
          <a:lstStyle/>
          <a:p>
            <a:pPr>
              <a:buClr>
                <a:srgbClr val="FFC000"/>
              </a:buClr>
            </a:pPr>
            <a:r>
              <a:rPr kumimoji="1" lang="en-US" altLang="ja-JP" dirty="0" smtClean="0"/>
              <a:t>Why does sea wind estimation </a:t>
            </a:r>
            <a:r>
              <a:rPr lang="en-US" altLang="ja-JP" dirty="0" smtClean="0"/>
              <a:t>be </a:t>
            </a:r>
            <a:r>
              <a:rPr kumimoji="1" lang="en-US" altLang="ja-JP" dirty="0" smtClean="0"/>
              <a:t>needed?</a:t>
            </a:r>
            <a:endParaRPr lang="en-US" altLang="ja-JP" dirty="0"/>
          </a:p>
          <a:p>
            <a:pPr lvl="1">
              <a:buClr>
                <a:srgbClr val="FFC000"/>
              </a:buClr>
            </a:pPr>
            <a:r>
              <a:rPr lang="en-US" altLang="ja-JP" dirty="0" smtClean="0"/>
              <a:t>Ships sailing on the sea surface are strongly affected by strong winds over ocean </a:t>
            </a:r>
          </a:p>
          <a:p>
            <a:pPr lvl="1">
              <a:buClr>
                <a:srgbClr val="FFC000"/>
              </a:buClr>
            </a:pPr>
            <a:r>
              <a:rPr lang="en-US" altLang="ja-JP" dirty="0" smtClean="0"/>
              <a:t>So</a:t>
            </a:r>
            <a:r>
              <a:rPr lang="en-US" altLang="ja-JP" dirty="0"/>
              <a:t>, </a:t>
            </a:r>
            <a:r>
              <a:rPr lang="en-US" altLang="ja-JP" dirty="0" smtClean="0"/>
              <a:t>especially </a:t>
            </a:r>
            <a:r>
              <a:rPr lang="en-US" altLang="ja-JP" dirty="0"/>
              <a:t>in typhoon vicinity,  sea surface wind data is one of the </a:t>
            </a:r>
            <a:r>
              <a:rPr lang="en-US" altLang="ja-JP" dirty="0" smtClean="0"/>
              <a:t>important </a:t>
            </a:r>
            <a:r>
              <a:rPr lang="en-US" altLang="ja-JP" dirty="0"/>
              <a:t>data for a ship’s safe sailing </a:t>
            </a:r>
            <a:endParaRPr lang="en-US" altLang="ja-JP" dirty="0" smtClean="0"/>
          </a:p>
          <a:p>
            <a:pPr lvl="1">
              <a:buClr>
                <a:srgbClr val="FFC000"/>
              </a:buClr>
            </a:pPr>
            <a:r>
              <a:rPr lang="en-US" altLang="ja-JP" dirty="0"/>
              <a:t>I</a:t>
            </a:r>
            <a:r>
              <a:rPr lang="en-US" altLang="ja-JP" dirty="0" smtClean="0"/>
              <a:t>n general, however, wind </a:t>
            </a:r>
            <a:r>
              <a:rPr lang="en-US" altLang="ja-JP" i="1" dirty="0" smtClean="0"/>
              <a:t>observation data is sparse over ocean</a:t>
            </a: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 smtClean="0"/>
              <a:t>Science Week 2013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252728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Sea Surface wind estimation</a:t>
            </a:r>
            <a:endParaRPr kumimoji="1" lang="ja-JP" altLang="en-US" dirty="0"/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 cstate="print"/>
          <a:srcRect l="8007" t="42483" r="48567" b="15798"/>
          <a:stretch>
            <a:fillRect/>
          </a:stretch>
        </p:blipFill>
        <p:spPr bwMode="auto">
          <a:xfrm>
            <a:off x="5076056" y="3766992"/>
            <a:ext cx="3456384" cy="289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グループ化 6"/>
          <p:cNvGrpSpPr/>
          <p:nvPr/>
        </p:nvGrpSpPr>
        <p:grpSpPr>
          <a:xfrm>
            <a:off x="846545" y="3766992"/>
            <a:ext cx="3550855" cy="2429973"/>
            <a:chOff x="846545" y="3766992"/>
            <a:chExt cx="3550855" cy="2429973"/>
          </a:xfrm>
        </p:grpSpPr>
        <p:pic>
          <p:nvPicPr>
            <p:cNvPr id="2050" name="Picture 2" descr="C:\Users\JMA4025\Desktop\000007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545" y="3789040"/>
              <a:ext cx="3550855" cy="2407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3847881" y="3766992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chemeClr val="bg1"/>
                  </a:solidFill>
                </a:rPr>
                <a:t>MES</a:t>
              </a:r>
              <a:endParaRPr kumimoji="1" lang="ja-JP" altLang="en-US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8686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755576" y="1052736"/>
            <a:ext cx="7920880" cy="3450696"/>
          </a:xfrm>
        </p:spPr>
        <p:txBody>
          <a:bodyPr>
            <a:normAutofit fontScale="92500"/>
          </a:bodyPr>
          <a:lstStyle/>
          <a:p>
            <a:pPr>
              <a:buClr>
                <a:srgbClr val="FFC000"/>
              </a:buClr>
            </a:pPr>
            <a:r>
              <a:rPr lang="en-US" altLang="ja-JP" dirty="0" smtClean="0"/>
              <a:t>As for </a:t>
            </a:r>
            <a:r>
              <a:rPr lang="en-US" altLang="ja-JP" dirty="0"/>
              <a:t>Typhoon Wind Analysis</a:t>
            </a:r>
          </a:p>
          <a:p>
            <a:pPr lvl="1">
              <a:buClr>
                <a:srgbClr val="FFC000"/>
              </a:buClr>
            </a:pPr>
            <a:r>
              <a:rPr lang="en-US" altLang="ja-JP" dirty="0" smtClean="0"/>
              <a:t>Sea surface winds estimated from </a:t>
            </a:r>
            <a:r>
              <a:rPr lang="en-US" altLang="ja-JP" dirty="0" err="1"/>
              <a:t>s</a:t>
            </a:r>
            <a:r>
              <a:rPr lang="en-US" altLang="ja-JP" dirty="0" err="1" smtClean="0"/>
              <a:t>catterometer</a:t>
            </a:r>
            <a:r>
              <a:rPr lang="en-US" altLang="ja-JP" dirty="0" smtClean="0"/>
              <a:t> </a:t>
            </a:r>
            <a:r>
              <a:rPr lang="en-US" altLang="ja-JP" dirty="0"/>
              <a:t>carried on LEO satellite (e.g. ASCAT on </a:t>
            </a:r>
            <a:r>
              <a:rPr lang="en-US" altLang="ja-JP" dirty="0" err="1"/>
              <a:t>Metop</a:t>
            </a:r>
            <a:r>
              <a:rPr lang="en-US" altLang="ja-JP" dirty="0"/>
              <a:t>) </a:t>
            </a:r>
            <a:r>
              <a:rPr lang="en-US" altLang="ja-JP" dirty="0" smtClean="0"/>
              <a:t>provide useful wind information for Typhoon </a:t>
            </a:r>
            <a:r>
              <a:rPr lang="en-US" altLang="ja-JP" dirty="0"/>
              <a:t>winds analysis </a:t>
            </a:r>
            <a:r>
              <a:rPr lang="en-US" altLang="ja-JP" dirty="0" smtClean="0"/>
              <a:t>owing to </a:t>
            </a:r>
            <a:r>
              <a:rPr lang="en-US" altLang="ja-JP" dirty="0"/>
              <a:t>its high spatial resolution and its </a:t>
            </a:r>
            <a:r>
              <a:rPr lang="en-US" altLang="ja-JP" dirty="0" smtClean="0"/>
              <a:t>good quality</a:t>
            </a:r>
          </a:p>
          <a:p>
            <a:pPr lvl="1">
              <a:buClr>
                <a:srgbClr val="FFC000"/>
              </a:buClr>
            </a:pPr>
            <a:r>
              <a:rPr lang="en-US" altLang="ja-JP" dirty="0"/>
              <a:t>B</a:t>
            </a:r>
            <a:r>
              <a:rPr lang="en-US" altLang="ja-JP" dirty="0" smtClean="0"/>
              <a:t>ut </a:t>
            </a:r>
            <a:r>
              <a:rPr lang="en-US" altLang="ja-JP" dirty="0"/>
              <a:t>it has </a:t>
            </a:r>
            <a:r>
              <a:rPr lang="en-US" altLang="ja-JP" i="1" dirty="0"/>
              <a:t>coarse resolution with respect to time </a:t>
            </a:r>
            <a:r>
              <a:rPr lang="en-US" altLang="ja-JP" dirty="0"/>
              <a:t>(two times/day</a:t>
            </a:r>
            <a:r>
              <a:rPr lang="en-US" altLang="ja-JP" dirty="0" smtClean="0"/>
              <a:t>)</a:t>
            </a:r>
          </a:p>
          <a:p>
            <a:pPr lvl="1">
              <a:buClr>
                <a:srgbClr val="FFC000"/>
              </a:buClr>
            </a:pPr>
            <a:r>
              <a:rPr lang="en-US" altLang="ja-JP" dirty="0" smtClean="0"/>
              <a:t>On the other hand, Rapid-Scan AMV which are considered to be effective around Typhoon can be derived relatively high frequency  </a:t>
            </a:r>
            <a:endParaRPr lang="en-US" altLang="ja-JP" dirty="0"/>
          </a:p>
          <a:p>
            <a:pPr lvl="1">
              <a:buClr>
                <a:srgbClr val="FFC000"/>
              </a:buClr>
            </a:pPr>
            <a:r>
              <a:rPr lang="en-US" altLang="ja-JP" i="1" dirty="0" smtClean="0">
                <a:solidFill>
                  <a:srgbClr val="FF0000"/>
                </a:solidFill>
              </a:rPr>
              <a:t>Rapid-Scan </a:t>
            </a:r>
            <a:r>
              <a:rPr lang="en-US" altLang="ja-JP" i="1" dirty="0">
                <a:solidFill>
                  <a:srgbClr val="FF0000"/>
                </a:solidFill>
              </a:rPr>
              <a:t>AMVs </a:t>
            </a:r>
            <a:r>
              <a:rPr lang="en-US" altLang="ja-JP" i="1" dirty="0" smtClean="0">
                <a:solidFill>
                  <a:srgbClr val="FF0000"/>
                </a:solidFill>
              </a:rPr>
              <a:t>may compensate </a:t>
            </a:r>
            <a:r>
              <a:rPr lang="en-US" altLang="ja-JP" i="1" dirty="0">
                <a:solidFill>
                  <a:srgbClr val="FF0000"/>
                </a:solidFill>
              </a:rPr>
              <a:t>the </a:t>
            </a:r>
            <a:r>
              <a:rPr lang="en-US" altLang="ja-JP" i="1" dirty="0" smtClean="0">
                <a:solidFill>
                  <a:srgbClr val="FF0000"/>
                </a:solidFill>
              </a:rPr>
              <a:t>data-void region where there are no </a:t>
            </a:r>
            <a:r>
              <a:rPr lang="en-US" altLang="ja-JP" i="1" dirty="0" err="1">
                <a:solidFill>
                  <a:srgbClr val="FF0000"/>
                </a:solidFill>
              </a:rPr>
              <a:t>scatterometer</a:t>
            </a:r>
            <a:r>
              <a:rPr lang="en-US" altLang="ja-JP" i="1" dirty="0">
                <a:solidFill>
                  <a:srgbClr val="FF0000"/>
                </a:solidFill>
              </a:rPr>
              <a:t> winds</a:t>
            </a:r>
            <a:endParaRPr lang="en-US" altLang="ja-JP" dirty="0"/>
          </a:p>
          <a:p>
            <a:pPr>
              <a:buClr>
                <a:srgbClr val="FFC000"/>
              </a:buClr>
            </a:pP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Science Week 2013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9836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Sea Surface wind estimation</a:t>
            </a:r>
            <a:endParaRPr kumimoji="1" lang="ja-JP" altLang="en-US" dirty="0"/>
          </a:p>
        </p:txBody>
      </p:sp>
      <p:pic>
        <p:nvPicPr>
          <p:cNvPr id="7" name="Picture 2" descr="C:\Documents and Settings\JMA4025\デスクトップ\2012_08_24_0014-0155_ma_avhrr_rgb_ascat_wind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4363966"/>
            <a:ext cx="3240360" cy="2497778"/>
          </a:xfrm>
          <a:prstGeom prst="rect">
            <a:avLst/>
          </a:prstGeom>
          <a:noFill/>
        </p:spPr>
      </p:pic>
      <p:grpSp>
        <p:nvGrpSpPr>
          <p:cNvPr id="8" name="グループ化 7"/>
          <p:cNvGrpSpPr/>
          <p:nvPr/>
        </p:nvGrpSpPr>
        <p:grpSpPr>
          <a:xfrm>
            <a:off x="1475656" y="4725144"/>
            <a:ext cx="2717695" cy="1925027"/>
            <a:chOff x="-701586" y="4042206"/>
            <a:chExt cx="2613104" cy="2018355"/>
          </a:xfrm>
        </p:grpSpPr>
        <p:pic>
          <p:nvPicPr>
            <p:cNvPr id="9" name="Picture 3" descr="C:\Documents and Settings\JMA4025\デスクトップ\metop_deployment_solar_array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701586" y="4042206"/>
              <a:ext cx="2376264" cy="1901011"/>
            </a:xfrm>
            <a:prstGeom prst="rect">
              <a:avLst/>
            </a:prstGeom>
            <a:noFill/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-661058" y="5594036"/>
              <a:ext cx="2572576" cy="4665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err="1" smtClean="0">
                  <a:solidFill>
                    <a:srgbClr val="FF0000"/>
                  </a:solidFill>
                </a:rPr>
                <a:t>Metop</a:t>
              </a:r>
              <a:r>
                <a:rPr kumimoji="1" lang="en-US" altLang="ja-JP" sz="1400" dirty="0" smtClean="0">
                  <a:solidFill>
                    <a:srgbClr val="FF0000"/>
                  </a:solidFill>
                </a:rPr>
                <a:t> (EUMETSAT</a:t>
              </a:r>
              <a:r>
                <a:rPr lang="en-US" altLang="ja-JP" sz="1400" dirty="0" smtClean="0">
                  <a:solidFill>
                    <a:srgbClr val="FF0000"/>
                  </a:solidFill>
                </a:rPr>
                <a:t>)</a:t>
              </a:r>
              <a:endParaRPr kumimoji="1" lang="ja-JP" alt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5" name="正方形/長方形 4"/>
          <p:cNvSpPr/>
          <p:nvPr/>
        </p:nvSpPr>
        <p:spPr>
          <a:xfrm>
            <a:off x="7696477" y="6537358"/>
            <a:ext cx="9087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</a:rPr>
              <a:t>EUMETSAT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421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MA4025\デスクトップ\TC_MA-ON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-459432"/>
            <a:ext cx="8784976" cy="8090720"/>
          </a:xfrm>
          <a:prstGeom prst="rect">
            <a:avLst/>
          </a:prstGeom>
          <a:noFill/>
        </p:spPr>
      </p:pic>
      <p:sp>
        <p:nvSpPr>
          <p:cNvPr id="2" name="正方形/長方形 1"/>
          <p:cNvSpPr/>
          <p:nvPr/>
        </p:nvSpPr>
        <p:spPr>
          <a:xfrm>
            <a:off x="838238" y="836712"/>
            <a:ext cx="7382727" cy="1569660"/>
          </a:xfrm>
          <a:prstGeom prst="rect">
            <a:avLst/>
          </a:prstGeom>
          <a:solidFill>
            <a:schemeClr val="tx1">
              <a:lumMod val="50000"/>
              <a:lumOff val="50000"/>
              <a:alpha val="56000"/>
            </a:schemeClr>
          </a:solidFill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srgbClr val="FFFF00"/>
                </a:solidFill>
              </a:rPr>
              <a:t>To validate the quality of Rapid-Scan AMVs,</a:t>
            </a:r>
          </a:p>
          <a:p>
            <a:r>
              <a:rPr lang="en-US" altLang="ja-JP" sz="2400" dirty="0" smtClean="0">
                <a:solidFill>
                  <a:srgbClr val="FFFF00"/>
                </a:solidFill>
              </a:rPr>
              <a:t>We had compared AMVs from MTSAT-1R visible channel</a:t>
            </a:r>
          </a:p>
          <a:p>
            <a:r>
              <a:rPr lang="en-US" altLang="ja-JP" sz="2400" dirty="0" smtClean="0">
                <a:solidFill>
                  <a:srgbClr val="FFFF00"/>
                </a:solidFill>
              </a:rPr>
              <a:t>and </a:t>
            </a:r>
            <a:r>
              <a:rPr lang="en-US" altLang="ja-JP" sz="2400" dirty="0">
                <a:solidFill>
                  <a:srgbClr val="FFFF00"/>
                </a:solidFill>
              </a:rPr>
              <a:t>ASCAT </a:t>
            </a:r>
            <a:r>
              <a:rPr lang="en-US" altLang="ja-JP" sz="2400" dirty="0" smtClean="0">
                <a:solidFill>
                  <a:srgbClr val="FFFF00"/>
                </a:solidFill>
              </a:rPr>
              <a:t>winds in typhoon vicinity</a:t>
            </a:r>
          </a:p>
          <a:p>
            <a:r>
              <a:rPr lang="en-US" altLang="ja-JP" sz="2400" dirty="0" smtClean="0">
                <a:solidFill>
                  <a:srgbClr val="FFFF00"/>
                </a:solidFill>
              </a:rPr>
              <a:t>(up to 1000 km from TC center)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Science Week 2013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75527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29"/>
          <p:cNvGrpSpPr/>
          <p:nvPr/>
        </p:nvGrpSpPr>
        <p:grpSpPr>
          <a:xfrm>
            <a:off x="316117" y="1311898"/>
            <a:ext cx="4009556" cy="4311185"/>
            <a:chOff x="663505" y="3717032"/>
            <a:chExt cx="2711482" cy="2900645"/>
          </a:xfrm>
        </p:grpSpPr>
        <p:pic>
          <p:nvPicPr>
            <p:cNvPr id="26626" name="Picture 2" descr="obdenSpd_clo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3717032"/>
              <a:ext cx="2664296" cy="2900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正方形/長方形 25"/>
            <p:cNvSpPr/>
            <p:nvPr/>
          </p:nvSpPr>
          <p:spPr>
            <a:xfrm>
              <a:off x="1547664" y="6237312"/>
              <a:ext cx="1152128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/>
            <p:cNvSpPr/>
            <p:nvPr/>
          </p:nvSpPr>
          <p:spPr>
            <a:xfrm rot="16200000">
              <a:off x="197618" y="4860107"/>
              <a:ext cx="1152128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877281" y="6147665"/>
              <a:ext cx="2497706" cy="2373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en-US" altLang="ja-JP" dirty="0" smtClean="0"/>
                <a:t>Rapid Scan AMVs wind speed</a:t>
              </a:r>
              <a:r>
                <a:rPr lang="en-US" altLang="ja-JP" dirty="0" smtClean="0"/>
                <a:t> (m/s)</a:t>
              </a:r>
              <a:endParaRPr kumimoji="1" lang="ja-JP" altLang="en-US" dirty="0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 rot="16200000">
              <a:off x="28746" y="4826426"/>
              <a:ext cx="1489871" cy="220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 smtClean="0"/>
                <a:t>ASCAT</a:t>
              </a:r>
              <a:r>
                <a:rPr lang="ja-JP" altLang="en-US" sz="2000" dirty="0"/>
                <a:t> </a:t>
              </a:r>
              <a:r>
                <a:rPr lang="en-US" altLang="ja-JP" sz="2000" dirty="0" smtClean="0"/>
                <a:t>wind speed</a:t>
              </a:r>
              <a:r>
                <a:rPr lang="ja-JP" altLang="en-US" sz="2000" dirty="0" smtClean="0"/>
                <a:t> </a:t>
              </a:r>
              <a:r>
                <a:rPr lang="en-US" altLang="ja-JP" sz="2000" dirty="0" smtClean="0"/>
                <a:t>(m/s)</a:t>
              </a:r>
              <a:endParaRPr kumimoji="1" lang="ja-JP" altLang="en-US" sz="2000" dirty="0"/>
            </a:p>
          </p:txBody>
        </p:sp>
      </p:grpSp>
      <p:sp>
        <p:nvSpPr>
          <p:cNvPr id="34" name="タイトル 1"/>
          <p:cNvSpPr txBox="1">
            <a:spLocks/>
          </p:cNvSpPr>
          <p:nvPr/>
        </p:nvSpPr>
        <p:spPr>
          <a:xfrm>
            <a:off x="486976" y="-64008"/>
            <a:ext cx="8229600" cy="882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193638" y="6282822"/>
            <a:ext cx="3786691" cy="365125"/>
          </a:xfrm>
        </p:spPr>
        <p:txBody>
          <a:bodyPr/>
          <a:lstStyle/>
          <a:p>
            <a:r>
              <a:rPr kumimoji="1" lang="en-US" altLang="ja-JP" dirty="0" smtClean="0"/>
              <a:t>Science Week 2013</a:t>
            </a:r>
            <a:endParaRPr kumimoji="1" lang="ja-JP" alt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>
          <a:xfrm>
            <a:off x="8135663" y="5756218"/>
            <a:ext cx="1161826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18</a:t>
            </a:fld>
            <a:endParaRPr kumimoji="1" lang="ja-JP" altLang="en-US" dirty="0"/>
          </a:p>
        </p:txBody>
      </p:sp>
      <p:sp>
        <p:nvSpPr>
          <p:cNvPr id="42" name="タイトル 41"/>
          <p:cNvSpPr>
            <a:spLocks noGrp="1"/>
          </p:cNvSpPr>
          <p:nvPr>
            <p:ph type="title"/>
          </p:nvPr>
        </p:nvSpPr>
        <p:spPr>
          <a:xfrm>
            <a:off x="479038" y="311854"/>
            <a:ext cx="8229600" cy="928694"/>
          </a:xfrm>
          <a:noFill/>
        </p:spPr>
        <p:txBody>
          <a:bodyPr>
            <a:normAutofit/>
          </a:bodyPr>
          <a:lstStyle/>
          <a:p>
            <a:pPr lvl="0"/>
            <a:r>
              <a:rPr kumimoji="1" lang="en-US" altLang="ja-JP" dirty="0" smtClean="0">
                <a:solidFill>
                  <a:schemeClr val="bg1"/>
                </a:solidFill>
              </a:rPr>
              <a:t>Rapid-Scan AMV vs. ASCAT winds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100175" y="5657892"/>
            <a:ext cx="5729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Period</a:t>
            </a:r>
            <a:r>
              <a:rPr lang="en-US" altLang="ja-JP" sz="2400" dirty="0" smtClean="0"/>
              <a:t>: </a:t>
            </a:r>
            <a:r>
              <a:rPr kumimoji="1" lang="en-US" altLang="ja-JP" sz="2400" dirty="0" smtClean="0"/>
              <a:t>2011 – 2012</a:t>
            </a:r>
            <a:r>
              <a:rPr lang="ja-JP" altLang="en-US" sz="2400" dirty="0" smtClean="0"/>
              <a:t> </a:t>
            </a:r>
            <a:r>
              <a:rPr lang="en-US" altLang="ja-JP" dirty="0" smtClean="0"/>
              <a:t>(case of MA-ON is not included)</a:t>
            </a:r>
            <a:endParaRPr kumimoji="1" lang="ja-JP" altLang="en-US" dirty="0"/>
          </a:p>
        </p:txBody>
      </p:sp>
      <p:pic>
        <p:nvPicPr>
          <p:cNvPr id="14" name="図 13" descr="C:\Documents and Settings\JMA4025\デスクトップ\obdenDir.png"/>
          <p:cNvPicPr/>
          <p:nvPr/>
        </p:nvPicPr>
        <p:blipFill>
          <a:blip r:embed="rId4" cstate="print"/>
          <a:srcRect t="22803" r="5546" b="7363"/>
          <a:stretch>
            <a:fillRect/>
          </a:stretch>
        </p:blipFill>
        <p:spPr bwMode="auto">
          <a:xfrm>
            <a:off x="4860032" y="1293030"/>
            <a:ext cx="4104456" cy="433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正方形/長方形 6"/>
          <p:cNvSpPr/>
          <p:nvPr/>
        </p:nvSpPr>
        <p:spPr>
          <a:xfrm rot="16200000">
            <a:off x="4154780" y="3009845"/>
            <a:ext cx="183620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6321866" y="5077645"/>
            <a:ext cx="183620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 rot="16200000">
            <a:off x="3540764" y="3130005"/>
            <a:ext cx="3064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ASCAT</a:t>
            </a:r>
            <a:r>
              <a:rPr lang="ja-JP" altLang="en-US" sz="2000" dirty="0"/>
              <a:t> </a:t>
            </a:r>
            <a:r>
              <a:rPr lang="en-US" altLang="ja-JP" sz="2000" dirty="0" smtClean="0"/>
              <a:t>wind direction (deg.)</a:t>
            </a:r>
            <a:endParaRPr kumimoji="1" lang="ja-JP" altLang="en-US" sz="20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987628" y="4988371"/>
            <a:ext cx="4168255" cy="3528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1" lang="en-US" altLang="ja-JP" dirty="0" smtClean="0"/>
              <a:t>Rapid Scan AMVs wind direction</a:t>
            </a:r>
            <a:r>
              <a:rPr lang="en-US" altLang="ja-JP" dirty="0" smtClean="0"/>
              <a:t> (deg.)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543917" y="6053187"/>
            <a:ext cx="88419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Rapid-Scan AMVs and ASCAT winds </a:t>
            </a:r>
            <a:r>
              <a:rPr lang="en-US" altLang="ja-JP" sz="2000" dirty="0" smtClean="0">
                <a:solidFill>
                  <a:srgbClr val="FF0000"/>
                </a:solidFill>
              </a:rPr>
              <a:t>shows good correlation </a:t>
            </a:r>
            <a:r>
              <a:rPr lang="en-US" altLang="ja-JP" sz="2000" dirty="0">
                <a:solidFill>
                  <a:srgbClr val="FF0000"/>
                </a:solidFill>
              </a:rPr>
              <a:t>in typhoon vicinity 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826269" y="6368922"/>
            <a:ext cx="6138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Estimated sea surface wind speed ~ 0.766 x AMV wind speed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48807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Science Week 2013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028384" y="6510252"/>
            <a:ext cx="1161826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0873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Estimated Sea Surface Winds (ESSW)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443993" y="6125954"/>
            <a:ext cx="75632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Average wind speed for AMVs (red) </a:t>
            </a:r>
            <a:r>
              <a:rPr lang="en-US" altLang="ja-JP" dirty="0" smtClean="0"/>
              <a:t>and ASCAT winds (blue)  from TC center</a:t>
            </a:r>
          </a:p>
          <a:p>
            <a:r>
              <a:rPr lang="en-US" altLang="ja-JP" dirty="0" smtClean="0"/>
              <a:t>Collocation numbers are shown in blue bins</a:t>
            </a:r>
          </a:p>
          <a:p>
            <a:endParaRPr kumimoji="1" lang="ja-JP" altLang="en-US" dirty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1434036" y="1209384"/>
            <a:ext cx="6288395" cy="4903304"/>
            <a:chOff x="1402007" y="1284673"/>
            <a:chExt cx="6288395" cy="4903304"/>
          </a:xfrm>
        </p:grpSpPr>
        <p:sp>
          <p:nvSpPr>
            <p:cNvPr id="12" name="正方形/長方形 11"/>
            <p:cNvSpPr/>
            <p:nvPr/>
          </p:nvSpPr>
          <p:spPr>
            <a:xfrm rot="16200000">
              <a:off x="5078445" y="3364997"/>
              <a:ext cx="4685980" cy="537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/>
            <p:cNvSpPr/>
            <p:nvPr/>
          </p:nvSpPr>
          <p:spPr>
            <a:xfrm rot="16200000">
              <a:off x="-630029" y="3358695"/>
              <a:ext cx="4685980" cy="537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79712" y="1284673"/>
              <a:ext cx="5251923" cy="4649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テキスト ボックス 6"/>
            <p:cNvSpPr txBox="1"/>
            <p:nvPr/>
          </p:nvSpPr>
          <p:spPr>
            <a:xfrm rot="5400000">
              <a:off x="5818938" y="3149956"/>
              <a:ext cx="32159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/>
                <a:t>Number of collocations</a:t>
              </a:r>
              <a:endParaRPr kumimoji="1" lang="ja-JP" altLang="en-US" sz="2400" dirty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 rot="16200000">
              <a:off x="367910" y="2966589"/>
              <a:ext cx="25298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/>
                <a:t>Wind speed  (m/s)</a:t>
              </a:r>
              <a:endParaRPr kumimoji="1" lang="ja-JP" altLang="en-US" sz="2400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2915816" y="5818645"/>
              <a:ext cx="30909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Distance from TC center (km) </a:t>
              </a:r>
              <a:endParaRPr kumimoji="1" lang="ja-JP" altLang="en-US" dirty="0"/>
            </a:p>
          </p:txBody>
        </p:sp>
      </p:grpSp>
      <p:sp>
        <p:nvSpPr>
          <p:cNvPr id="15" name="正方形/長方形 14"/>
          <p:cNvSpPr/>
          <p:nvPr/>
        </p:nvSpPr>
        <p:spPr>
          <a:xfrm>
            <a:off x="611560" y="754020"/>
            <a:ext cx="81987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</a:rPr>
              <a:t>(Compared to independent ASCAT winds,</a:t>
            </a:r>
            <a:r>
              <a:rPr lang="en-US" altLang="ja-JP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ja-JP" sz="2400" dirty="0" smtClean="0">
                <a:solidFill>
                  <a:schemeClr val="bg1"/>
                </a:solidFill>
                <a:latin typeface="+mj-lt"/>
              </a:rPr>
              <a:t>case of </a:t>
            </a:r>
            <a:r>
              <a:rPr lang="en-US" altLang="ja-JP" sz="2400" dirty="0" smtClean="0">
                <a:solidFill>
                  <a:schemeClr val="bg1"/>
                </a:solidFill>
              </a:rPr>
              <a:t>MA-ON </a:t>
            </a:r>
            <a:r>
              <a:rPr lang="en-US" altLang="ja-JP" sz="2400" dirty="0">
                <a:solidFill>
                  <a:schemeClr val="bg1"/>
                </a:solidFill>
              </a:rPr>
              <a:t>2011)</a:t>
            </a:r>
            <a:endParaRPr lang="ja-JP" alt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16" name="表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71226965"/>
              </p:ext>
            </p:extLst>
          </p:nvPr>
        </p:nvGraphicFramePr>
        <p:xfrm>
          <a:off x="3781962" y="1939841"/>
          <a:ext cx="2647857" cy="1463040"/>
        </p:xfrm>
        <a:graphic>
          <a:graphicData uri="http://schemas.openxmlformats.org/drawingml/2006/table">
            <a:tbl>
              <a:tblPr firstCol="1" bandRow="1">
                <a:tableStyleId>{93296810-A885-4BE3-A3E7-6D5BEEA58F35}</a:tableStyleId>
              </a:tblPr>
              <a:tblGrid>
                <a:gridCol w="1543817"/>
                <a:gridCol w="1104040"/>
              </a:tblGrid>
              <a:tr h="248054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Number</a:t>
                      </a:r>
                      <a:r>
                        <a:rPr kumimoji="1" lang="en-US" altLang="ja-JP" sz="1200" baseline="0" dirty="0" smtClean="0"/>
                        <a:t> compared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1885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3424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Average wind speed</a:t>
                      </a:r>
                      <a:r>
                        <a:rPr kumimoji="1" lang="en-US" altLang="ja-JP" sz="1200" baseline="0" dirty="0" smtClean="0"/>
                        <a:t> of ESSW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10.49 (m/s)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3424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Wind</a:t>
                      </a:r>
                      <a:r>
                        <a:rPr kumimoji="1" lang="en-US" altLang="ja-JP" sz="1200" baseline="0" dirty="0" smtClean="0"/>
                        <a:t> speed bias (ESSW – ASCAT)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0.54</a:t>
                      </a:r>
                      <a:r>
                        <a:rPr kumimoji="1" lang="en-US" altLang="ja-JP" sz="1200" baseline="0" dirty="0" smtClean="0"/>
                        <a:t> (m/s)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58099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Standard</a:t>
                      </a:r>
                      <a:r>
                        <a:rPr kumimoji="1" lang="en-US" altLang="ja-JP" sz="1200" baseline="0" dirty="0" smtClean="0"/>
                        <a:t> Deviation 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2.00 (m/s)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9915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Introduction</a:t>
            </a:r>
          </a:p>
          <a:p>
            <a:pPr lvl="1"/>
            <a:r>
              <a:rPr lang="en-US" altLang="ja-JP" dirty="0" smtClean="0"/>
              <a:t>Rapid-Scan Operation (RSO)</a:t>
            </a:r>
          </a:p>
          <a:p>
            <a:pPr lvl="1"/>
            <a:r>
              <a:rPr lang="en-US" altLang="ja-JP" dirty="0" smtClean="0"/>
              <a:t>Atmospheric Motion Vectors (AMVs)</a:t>
            </a:r>
          </a:p>
          <a:p>
            <a:pPr lvl="1"/>
            <a:r>
              <a:rPr lang="en-US" altLang="ja-JP" dirty="0" smtClean="0"/>
              <a:t>Rapid-Scan AMVs</a:t>
            </a:r>
          </a:p>
          <a:p>
            <a:r>
              <a:rPr lang="en-US" altLang="ja-JP" dirty="0" smtClean="0"/>
              <a:t>Sea Surface Wind Estimation </a:t>
            </a:r>
          </a:p>
          <a:p>
            <a:pPr lvl="1"/>
            <a:r>
              <a:rPr lang="en-US" altLang="ja-JP" dirty="0" smtClean="0"/>
              <a:t>Sea Surface Wind Estimation</a:t>
            </a:r>
          </a:p>
          <a:p>
            <a:r>
              <a:rPr lang="en-US" altLang="ja-JP" dirty="0" smtClean="0"/>
              <a:t>Summary</a:t>
            </a:r>
            <a:endParaRPr lang="en-US" altLang="ja-JP" dirty="0"/>
          </a:p>
          <a:p>
            <a:pPr lvl="1"/>
            <a:endParaRPr lang="en-US" altLang="ja-JP" dirty="0" smtClean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Science Week 2013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Today’s talk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183914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Science Week 2013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20</a:t>
            </a:fld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73186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In the future satellite Himawari-8</a:t>
            </a:r>
            <a:endParaRPr kumimoji="1" lang="ja-JP" altLang="en-US" dirty="0"/>
          </a:p>
        </p:txBody>
      </p:sp>
      <p:grpSp>
        <p:nvGrpSpPr>
          <p:cNvPr id="6" name="グループ化 109"/>
          <p:cNvGrpSpPr>
            <a:grpSpLocks/>
          </p:cNvGrpSpPr>
          <p:nvPr/>
        </p:nvGrpSpPr>
        <p:grpSpPr bwMode="auto">
          <a:xfrm>
            <a:off x="19486" y="1412776"/>
            <a:ext cx="8945126" cy="4078287"/>
            <a:chOff x="439245" y="2057623"/>
            <a:chExt cx="8236443" cy="3528475"/>
          </a:xfrm>
        </p:grpSpPr>
        <p:pic>
          <p:nvPicPr>
            <p:cNvPr id="7" name="Picture 5" descr="クリップボード01">
              <a:hlinkClick r:id="rId2" action="ppaction://hlinkfile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03363" y="2112208"/>
              <a:ext cx="2784475" cy="2774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2620963" y="2486248"/>
              <a:ext cx="492125" cy="261938"/>
            </a:xfrm>
            <a:prstGeom prst="rect">
              <a:avLst/>
            </a:prstGeom>
            <a:noFill/>
            <a:ln w="2540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2427288" y="2760885"/>
              <a:ext cx="490538" cy="261938"/>
            </a:xfrm>
            <a:prstGeom prst="rect">
              <a:avLst/>
            </a:prstGeom>
            <a:noFill/>
            <a:ln w="2540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1582738" y="2167160"/>
              <a:ext cx="2617788" cy="2616200"/>
            </a:xfrm>
            <a:prstGeom prst="ellipse">
              <a:avLst/>
            </a:prstGeom>
            <a:noFill/>
            <a:ln w="25400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2551113" y="2940273"/>
              <a:ext cx="327025" cy="284163"/>
            </a:xfrm>
            <a:prstGeom prst="rect">
              <a:avLst/>
            </a:prstGeom>
            <a:noFill/>
            <a:ln w="25400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2206626" y="3950109"/>
              <a:ext cx="327025" cy="124601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3059832" y="4012410"/>
              <a:ext cx="327025" cy="124601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V="1">
              <a:off x="876300" y="4891310"/>
              <a:ext cx="7639050" cy="9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1276350" y="2081435"/>
              <a:ext cx="0" cy="27908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439245" y="3211028"/>
              <a:ext cx="2865776" cy="559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b="1" dirty="0">
                  <a:solidFill>
                    <a:srgbClr val="C00000"/>
                  </a:solidFill>
                </a:rPr>
                <a:t>Full </a:t>
              </a:r>
              <a:r>
                <a:rPr lang="en-US" altLang="ja-JP" b="1" dirty="0" smtClean="0">
                  <a:solidFill>
                    <a:srgbClr val="C00000"/>
                  </a:solidFill>
                </a:rPr>
                <a:t>Disk Observation</a:t>
              </a:r>
              <a:endParaRPr lang="en-US" altLang="ja-JP" b="1" dirty="0">
                <a:solidFill>
                  <a:srgbClr val="C00000"/>
                </a:solidFill>
              </a:endParaRPr>
            </a:p>
            <a:p>
              <a:r>
                <a:rPr lang="en-US" altLang="ja-JP" b="1" dirty="0" smtClean="0">
                  <a:solidFill>
                    <a:srgbClr val="C00000"/>
                  </a:solidFill>
                </a:rPr>
                <a:t>in every </a:t>
              </a:r>
              <a:r>
                <a:rPr lang="en-US" altLang="ja-JP" b="1" dirty="0">
                  <a:solidFill>
                    <a:srgbClr val="C00000"/>
                  </a:solidFill>
                </a:rPr>
                <a:t>10 min</a:t>
              </a:r>
              <a:r>
                <a:rPr lang="en-US" altLang="ja-JP" b="1" dirty="0">
                  <a:solidFill>
                    <a:srgbClr val="A50021"/>
                  </a:solidFill>
                </a:rPr>
                <a:t>.</a:t>
              </a:r>
              <a:endParaRPr lang="ja-JP" altLang="en-US" b="1" dirty="0">
                <a:solidFill>
                  <a:srgbClr val="A50021"/>
                </a:solidFill>
              </a:endParaRPr>
            </a:p>
          </p:txBody>
        </p:sp>
        <p:grpSp>
          <p:nvGrpSpPr>
            <p:cNvPr id="17" name="Group 15"/>
            <p:cNvGrpSpPr>
              <a:grpSpLocks/>
            </p:cNvGrpSpPr>
            <p:nvPr/>
          </p:nvGrpSpPr>
          <p:grpSpPr bwMode="auto">
            <a:xfrm>
              <a:off x="4340225" y="2057623"/>
              <a:ext cx="796925" cy="2808287"/>
              <a:chOff x="3010" y="660"/>
              <a:chExt cx="502" cy="1746"/>
            </a:xfrm>
          </p:grpSpPr>
          <p:sp>
            <p:nvSpPr>
              <p:cNvPr id="77" name="Line 16"/>
              <p:cNvSpPr>
                <a:spLocks noChangeShapeType="1"/>
              </p:cNvSpPr>
              <p:nvPr/>
            </p:nvSpPr>
            <p:spPr bwMode="auto">
              <a:xfrm>
                <a:off x="3252" y="660"/>
                <a:ext cx="0" cy="17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pic>
            <p:nvPicPr>
              <p:cNvPr id="78" name="Picture 1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012" y="693"/>
                <a:ext cx="480" cy="270"/>
              </a:xfrm>
              <a:prstGeom prst="rect">
                <a:avLst/>
              </a:prstGeom>
              <a:noFill/>
              <a:ln w="9525">
                <a:solidFill>
                  <a:srgbClr val="FFC000"/>
                </a:solidFill>
                <a:miter lim="800000"/>
                <a:headEnd/>
                <a:tailEnd/>
              </a:ln>
            </p:spPr>
          </p:pic>
          <p:pic>
            <p:nvPicPr>
              <p:cNvPr id="79" name="Picture 1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010" y="1105"/>
                <a:ext cx="480" cy="270"/>
              </a:xfrm>
              <a:prstGeom prst="rect">
                <a:avLst/>
              </a:prstGeom>
              <a:noFill/>
              <a:ln w="9525">
                <a:solidFill>
                  <a:srgbClr val="FFC000"/>
                </a:solidFill>
                <a:miter lim="800000"/>
                <a:headEnd/>
                <a:tailEnd/>
              </a:ln>
            </p:spPr>
          </p:pic>
          <p:pic>
            <p:nvPicPr>
              <p:cNvPr id="80" name="Picture 1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032" y="1523"/>
                <a:ext cx="480" cy="270"/>
              </a:xfrm>
              <a:prstGeom prst="rect">
                <a:avLst/>
              </a:prstGeom>
              <a:noFill/>
              <a:ln w="9525">
                <a:solidFill>
                  <a:srgbClr val="FFC000"/>
                </a:solidFill>
                <a:miter lim="800000"/>
                <a:headEnd/>
                <a:tailEnd/>
              </a:ln>
            </p:spPr>
          </p:pic>
          <p:pic>
            <p:nvPicPr>
              <p:cNvPr id="81" name="Picture 2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018" y="1953"/>
                <a:ext cx="480" cy="270"/>
              </a:xfrm>
              <a:prstGeom prst="rect">
                <a:avLst/>
              </a:prstGeom>
              <a:noFill/>
              <a:ln w="9525">
                <a:solidFill>
                  <a:srgbClr val="FFC000"/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18" name="Group 21"/>
            <p:cNvGrpSpPr>
              <a:grpSpLocks/>
            </p:cNvGrpSpPr>
            <p:nvPr/>
          </p:nvGrpSpPr>
          <p:grpSpPr bwMode="auto">
            <a:xfrm>
              <a:off x="520700" y="2084610"/>
              <a:ext cx="7580313" cy="2854325"/>
              <a:chOff x="610" y="652"/>
              <a:chExt cx="4656" cy="1770"/>
            </a:xfrm>
          </p:grpSpPr>
          <p:sp>
            <p:nvSpPr>
              <p:cNvPr id="71" name="Line 22"/>
              <p:cNvSpPr>
                <a:spLocks noChangeShapeType="1"/>
              </p:cNvSpPr>
              <p:nvPr/>
            </p:nvSpPr>
            <p:spPr bwMode="auto">
              <a:xfrm flipV="1">
                <a:off x="610" y="652"/>
                <a:ext cx="4656" cy="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2" name="Line 23"/>
              <p:cNvSpPr>
                <a:spLocks noChangeShapeType="1"/>
              </p:cNvSpPr>
              <p:nvPr/>
            </p:nvSpPr>
            <p:spPr bwMode="auto">
              <a:xfrm>
                <a:off x="3826" y="670"/>
                <a:ext cx="12" cy="17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pic>
            <p:nvPicPr>
              <p:cNvPr id="73" name="Picture 2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585" y="837"/>
                <a:ext cx="474" cy="270"/>
              </a:xfrm>
              <a:prstGeom prst="rect">
                <a:avLst/>
              </a:prstGeom>
              <a:noFill/>
              <a:ln w="9525">
                <a:solidFill>
                  <a:srgbClr val="FFC000"/>
                </a:solidFill>
                <a:miter lim="800000"/>
                <a:headEnd/>
                <a:tailEnd/>
              </a:ln>
            </p:spPr>
          </p:pic>
          <p:pic>
            <p:nvPicPr>
              <p:cNvPr id="74" name="Picture 2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583" y="1243"/>
                <a:ext cx="474" cy="270"/>
              </a:xfrm>
              <a:prstGeom prst="rect">
                <a:avLst/>
              </a:prstGeom>
              <a:noFill/>
              <a:ln w="9525">
                <a:solidFill>
                  <a:srgbClr val="FFC000"/>
                </a:solidFill>
                <a:miter lim="800000"/>
                <a:headEnd/>
                <a:tailEnd/>
              </a:ln>
            </p:spPr>
          </p:pic>
          <p:pic>
            <p:nvPicPr>
              <p:cNvPr id="75" name="Picture 2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601" y="1639"/>
                <a:ext cx="474" cy="270"/>
              </a:xfrm>
              <a:prstGeom prst="rect">
                <a:avLst/>
              </a:prstGeom>
              <a:noFill/>
              <a:ln w="9525">
                <a:solidFill>
                  <a:srgbClr val="FFC000"/>
                </a:solidFill>
                <a:miter lim="800000"/>
                <a:headEnd/>
                <a:tailEnd/>
              </a:ln>
            </p:spPr>
          </p:pic>
          <p:pic>
            <p:nvPicPr>
              <p:cNvPr id="76" name="Picture 2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595" y="2041"/>
                <a:ext cx="474" cy="270"/>
              </a:xfrm>
              <a:prstGeom prst="rect">
                <a:avLst/>
              </a:prstGeom>
              <a:noFill/>
              <a:ln w="9525">
                <a:solidFill>
                  <a:srgbClr val="FFC000"/>
                </a:solidFill>
                <a:miter lim="800000"/>
                <a:headEnd/>
                <a:tailEnd/>
              </a:ln>
            </p:spPr>
          </p:pic>
        </p:grpSp>
        <p:sp>
          <p:nvSpPr>
            <p:cNvPr id="19" name="Line 28"/>
            <p:cNvSpPr>
              <a:spLocks noChangeShapeType="1"/>
            </p:cNvSpPr>
            <p:nvPr/>
          </p:nvSpPr>
          <p:spPr bwMode="auto">
            <a:xfrm flipH="1">
              <a:off x="7435850" y="2106835"/>
              <a:ext cx="9525" cy="272415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20" name="Group 29"/>
            <p:cNvGrpSpPr>
              <a:grpSpLocks/>
            </p:cNvGrpSpPr>
            <p:nvPr/>
          </p:nvGrpSpPr>
          <p:grpSpPr bwMode="auto">
            <a:xfrm>
              <a:off x="6338888" y="2100485"/>
              <a:ext cx="463550" cy="2752725"/>
              <a:chOff x="4155" y="684"/>
              <a:chExt cx="292" cy="1734"/>
            </a:xfrm>
          </p:grpSpPr>
          <p:sp>
            <p:nvSpPr>
              <p:cNvPr id="66" name="Line 30"/>
              <p:cNvSpPr>
                <a:spLocks noChangeShapeType="1"/>
              </p:cNvSpPr>
              <p:nvPr/>
            </p:nvSpPr>
            <p:spPr bwMode="auto">
              <a:xfrm flipH="1">
                <a:off x="4308" y="684"/>
                <a:ext cx="0" cy="17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pic>
            <p:nvPicPr>
              <p:cNvPr id="67" name="Picture 3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155" y="891"/>
                <a:ext cx="270" cy="243"/>
              </a:xfrm>
              <a:prstGeom prst="rect">
                <a:avLst/>
              </a:prstGeom>
              <a:noFill/>
              <a:ln w="9525">
                <a:solidFill>
                  <a:srgbClr val="00B0F0"/>
                </a:solidFill>
                <a:miter lim="800000"/>
                <a:headEnd/>
                <a:tailEnd/>
              </a:ln>
            </p:spPr>
          </p:pic>
          <p:pic>
            <p:nvPicPr>
              <p:cNvPr id="68" name="Picture 3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177" y="1285"/>
                <a:ext cx="270" cy="243"/>
              </a:xfrm>
              <a:prstGeom prst="rect">
                <a:avLst/>
              </a:prstGeom>
              <a:noFill/>
              <a:ln w="9525">
                <a:solidFill>
                  <a:srgbClr val="00B0F0"/>
                </a:solidFill>
                <a:miter lim="800000"/>
                <a:headEnd/>
                <a:tailEnd/>
              </a:ln>
            </p:spPr>
          </p:pic>
          <p:pic>
            <p:nvPicPr>
              <p:cNvPr id="69" name="Picture 3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163" y="1679"/>
                <a:ext cx="270" cy="243"/>
              </a:xfrm>
              <a:prstGeom prst="rect">
                <a:avLst/>
              </a:prstGeom>
              <a:noFill/>
              <a:ln w="9525">
                <a:solidFill>
                  <a:srgbClr val="00B0F0"/>
                </a:solidFill>
                <a:miter lim="800000"/>
                <a:headEnd/>
                <a:tailEnd/>
              </a:ln>
            </p:spPr>
          </p:pic>
          <p:pic>
            <p:nvPicPr>
              <p:cNvPr id="70" name="Picture 3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173" y="2049"/>
                <a:ext cx="270" cy="243"/>
              </a:xfrm>
              <a:prstGeom prst="rect">
                <a:avLst/>
              </a:prstGeom>
              <a:noFill/>
              <a:ln w="9525">
                <a:solidFill>
                  <a:srgbClr val="00B0F0"/>
                </a:solidFill>
                <a:miter lim="800000"/>
                <a:headEnd/>
                <a:tailEnd/>
              </a:ln>
            </p:spPr>
          </p:pic>
        </p:grpSp>
        <p:pic>
          <p:nvPicPr>
            <p:cNvPr id="21" name="Picture 6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56450" y="2172689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56450" y="2297281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54863" y="2421872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6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54863" y="2546464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6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56450" y="2671055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56450" y="2795646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54820" y="2920238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54863" y="3048223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6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54863" y="3191098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7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54863" y="3327623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7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56450" y="3473673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7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54863" y="3614960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7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53275" y="3759423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7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56450" y="3900710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7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53275" y="4041998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7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61255" y="4186460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7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61255" y="4330923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7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53275" y="4476973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7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56450" y="4619848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8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56450" y="4753198"/>
              <a:ext cx="463550" cy="141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Text Box 81"/>
            <p:cNvSpPr txBox="1">
              <a:spLocks noChangeArrowheads="1"/>
            </p:cNvSpPr>
            <p:nvPr/>
          </p:nvSpPr>
          <p:spPr bwMode="auto">
            <a:xfrm>
              <a:off x="4105275" y="4929410"/>
              <a:ext cx="1219200" cy="496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sz="1200"/>
                <a:t>Over Japan (1)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ja-JP" sz="1200"/>
                <a:t>every 2.5 min.</a:t>
              </a:r>
              <a:endParaRPr lang="ja-JP" altLang="en-US" sz="1200"/>
            </a:p>
          </p:txBody>
        </p:sp>
        <p:sp>
          <p:nvSpPr>
            <p:cNvPr id="42" name="Text Box 82"/>
            <p:cNvSpPr txBox="1">
              <a:spLocks noChangeArrowheads="1"/>
            </p:cNvSpPr>
            <p:nvPr/>
          </p:nvSpPr>
          <p:spPr bwMode="auto">
            <a:xfrm>
              <a:off x="5187950" y="4916710"/>
              <a:ext cx="1162050" cy="496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sz="1200"/>
                <a:t>Over Japan (2)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ja-JP" sz="1200"/>
                <a:t>every 2.5 min.</a:t>
              </a:r>
              <a:endParaRPr lang="ja-JP" altLang="en-US" sz="1200"/>
            </a:p>
          </p:txBody>
        </p:sp>
        <p:sp>
          <p:nvSpPr>
            <p:cNvPr id="43" name="Text Box 83"/>
            <p:cNvSpPr txBox="1">
              <a:spLocks noChangeArrowheads="1"/>
            </p:cNvSpPr>
            <p:nvPr/>
          </p:nvSpPr>
          <p:spPr bwMode="auto">
            <a:xfrm>
              <a:off x="6197600" y="4907185"/>
              <a:ext cx="876300" cy="678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sz="1000">
                  <a:cs typeface="Arial" charset="0"/>
                </a:rPr>
                <a:t>Typhoon</a:t>
              </a:r>
              <a:r>
                <a:rPr lang="ja-JP" altLang="en-US" sz="1000">
                  <a:cs typeface="Arial" charset="0"/>
                </a:rPr>
                <a:t> </a:t>
              </a:r>
              <a:r>
                <a:rPr lang="en-US" altLang="ja-JP" sz="1000">
                  <a:cs typeface="Arial" charset="0"/>
                </a:rPr>
                <a:t>monitoring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ja-JP" sz="1000">
                  <a:cs typeface="Arial" charset="0"/>
                </a:rPr>
                <a:t>every 2.5 min.</a:t>
              </a:r>
              <a:endParaRPr lang="ja-JP" altLang="en-US" sz="1000">
                <a:cs typeface="Arial" charset="0"/>
              </a:endParaRPr>
            </a:p>
          </p:txBody>
        </p:sp>
        <p:sp>
          <p:nvSpPr>
            <p:cNvPr id="44" name="Text Box 84"/>
            <p:cNvSpPr txBox="1">
              <a:spLocks noChangeArrowheads="1"/>
            </p:cNvSpPr>
            <p:nvPr/>
          </p:nvSpPr>
          <p:spPr bwMode="auto">
            <a:xfrm>
              <a:off x="6975475" y="4913535"/>
              <a:ext cx="876300" cy="612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sz="1000"/>
                <a:t>Land-mark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ja-JP" sz="1000"/>
                <a:t>extraction (1)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ja-JP" sz="1000"/>
                <a:t>every 30 sec.</a:t>
              </a:r>
              <a:endParaRPr lang="ja-JP" altLang="en-US" sz="1200"/>
            </a:p>
          </p:txBody>
        </p:sp>
        <p:pic>
          <p:nvPicPr>
            <p:cNvPr id="45" name="Picture 8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85113" y="2088935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8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85113" y="2202085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8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85113" y="2346548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9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85113" y="2489423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9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85113" y="2633885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9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85113" y="2778348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9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85113" y="2921223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9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85113" y="3065685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9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85113" y="3210148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9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85113" y="3354610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9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85113" y="3497485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" name="Picture 9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85113" y="3641948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" name="Picture 9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85113" y="3786410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" name="Picture 10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85113" y="3857848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10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85113" y="4002310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Picture 10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85113" y="4146773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" name="Picture 10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85113" y="4289648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" name="Picture 10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85113" y="4434110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" name="Picture 10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85113" y="4578573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Picture 10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85113" y="4664517"/>
              <a:ext cx="463550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" name="Text Box 107"/>
            <p:cNvSpPr txBox="1">
              <a:spLocks noChangeArrowheads="1"/>
            </p:cNvSpPr>
            <p:nvPr/>
          </p:nvSpPr>
          <p:spPr bwMode="auto">
            <a:xfrm>
              <a:off x="7799388" y="4910360"/>
              <a:ext cx="876300" cy="612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sz="1000"/>
                <a:t>Land-mark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ja-JP" sz="1000"/>
                <a:t>extraction (2)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ja-JP" sz="1000"/>
                <a:t>every 30 sec.</a:t>
              </a:r>
              <a:endParaRPr lang="ja-JP" altLang="en-US" sz="1200"/>
            </a:p>
          </p:txBody>
        </p:sp>
      </p:grpSp>
      <p:sp>
        <p:nvSpPr>
          <p:cNvPr id="82" name="正方形/長方形 81"/>
          <p:cNvSpPr/>
          <p:nvPr/>
        </p:nvSpPr>
        <p:spPr>
          <a:xfrm>
            <a:off x="15986" y="526607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chemeClr val="accent2"/>
                </a:solidFill>
              </a:rPr>
              <a:t>A combination of </a:t>
            </a:r>
          </a:p>
          <a:p>
            <a:pPr algn="ctr"/>
            <a:r>
              <a:rPr kumimoji="1" lang="en-US" altLang="ja-JP" b="1" dirty="0" smtClean="0">
                <a:solidFill>
                  <a:schemeClr val="accent2"/>
                </a:solidFill>
              </a:rPr>
              <a:t> one “Full Disk” and “small sectored” Imagery in </a:t>
            </a:r>
            <a:r>
              <a:rPr kumimoji="1" lang="en-US" altLang="ja-JP" b="1" i="1" dirty="0" smtClean="0">
                <a:solidFill>
                  <a:schemeClr val="accent2"/>
                </a:solidFill>
              </a:rPr>
              <a:t>10 minutes</a:t>
            </a:r>
            <a:endParaRPr kumimoji="1" lang="ja-JP" altLang="en-US" b="1" i="1" dirty="0">
              <a:solidFill>
                <a:schemeClr val="accent2"/>
              </a:solidFill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2086601" y="6050905"/>
            <a:ext cx="6812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Rapid Scan operation in full disk! (compared to the current operation..)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228628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Introduction</a:t>
            </a:r>
          </a:p>
          <a:p>
            <a:pPr lvl="1"/>
            <a:r>
              <a:rPr lang="en-US" altLang="ja-JP" dirty="0" smtClean="0"/>
              <a:t>Rapid-Scan Operation (RSO)</a:t>
            </a:r>
          </a:p>
          <a:p>
            <a:pPr lvl="1"/>
            <a:r>
              <a:rPr lang="en-US" altLang="ja-JP" dirty="0" smtClean="0"/>
              <a:t>Atmospheric Motion Vectors (AMVs)</a:t>
            </a:r>
          </a:p>
          <a:p>
            <a:r>
              <a:rPr lang="en-US" altLang="ja-JP" dirty="0" smtClean="0"/>
              <a:t>Sea Wind Estimation </a:t>
            </a:r>
          </a:p>
          <a:p>
            <a:pPr lvl="1"/>
            <a:r>
              <a:rPr lang="en-US" altLang="ja-JP" dirty="0" smtClean="0"/>
              <a:t>Sea Wind Estimation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Summary</a:t>
            </a:r>
            <a:endParaRPr lang="en-US" altLang="ja-JP" dirty="0">
              <a:solidFill>
                <a:srgbClr val="FF0000"/>
              </a:solidFill>
            </a:endParaRPr>
          </a:p>
          <a:p>
            <a:pPr lvl="1"/>
            <a:endParaRPr lang="en-US" altLang="ja-JP" dirty="0" smtClean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Science Week 2013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Today’s talk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0230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11560" y="1428311"/>
            <a:ext cx="8229600" cy="5429288"/>
          </a:xfrm>
        </p:spPr>
        <p:txBody>
          <a:bodyPr>
            <a:normAutofit/>
          </a:bodyPr>
          <a:lstStyle/>
          <a:p>
            <a:pPr>
              <a:buClr>
                <a:srgbClr val="FFC000"/>
              </a:buClr>
            </a:pPr>
            <a:r>
              <a:rPr lang="en-US" altLang="ja-JP" dirty="0" smtClean="0"/>
              <a:t>JMA conducts Rapid Scan Operation by MTSAT-1R in every summer</a:t>
            </a:r>
          </a:p>
          <a:p>
            <a:pPr>
              <a:buClr>
                <a:srgbClr val="FFC000"/>
              </a:buClr>
            </a:pPr>
            <a:r>
              <a:rPr lang="en-US" altLang="ja-JP" dirty="0" smtClean="0"/>
              <a:t>AMVs from Rapid-Scan imageries (Rapid-Scan AMVs) are considered to be very effective for estimating winds field structure in typhoon vicinity</a:t>
            </a:r>
          </a:p>
          <a:p>
            <a:pPr>
              <a:buClr>
                <a:srgbClr val="FFC000"/>
              </a:buClr>
            </a:pPr>
            <a:r>
              <a:rPr lang="en-US" altLang="ja-JP" dirty="0" smtClean="0"/>
              <a:t>A comparison study between MTSAT-1R Rapid-Scan AMVs and ASCAT winds shows these winds are highly correlated in typhoon vicinity </a:t>
            </a:r>
            <a:endParaRPr lang="en-US" altLang="ja-JP" dirty="0"/>
          </a:p>
          <a:p>
            <a:pPr>
              <a:buClr>
                <a:srgbClr val="FFC000"/>
              </a:buClr>
            </a:pPr>
            <a:r>
              <a:rPr lang="en-US" altLang="ja-JP" dirty="0" smtClean="0"/>
              <a:t>Validity of AMVs as typhoon analysis’s ancillary data is under investigating at MSC/JMA</a:t>
            </a:r>
          </a:p>
          <a:p>
            <a:pPr>
              <a:buClr>
                <a:srgbClr val="FFC000"/>
              </a:buClr>
            </a:pPr>
            <a:r>
              <a:rPr lang="en-US" altLang="ja-JP" dirty="0"/>
              <a:t>Next generation satellite “Himawari-8” can take imageries more </a:t>
            </a:r>
            <a:r>
              <a:rPr lang="en-US" altLang="ja-JP" dirty="0" smtClean="0"/>
              <a:t>frequently (Full Disk “Rapid Scanning”!)</a:t>
            </a:r>
            <a:endParaRPr lang="en-US" altLang="ja-JP" dirty="0"/>
          </a:p>
          <a:p>
            <a:pPr>
              <a:buClr>
                <a:srgbClr val="FFC000"/>
              </a:buClr>
            </a:pPr>
            <a:endParaRPr lang="en-US" altLang="ja-JP" dirty="0" smtClean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107504" y="6478243"/>
            <a:ext cx="3786691" cy="365125"/>
          </a:xfrm>
        </p:spPr>
        <p:txBody>
          <a:bodyPr/>
          <a:lstStyle/>
          <a:p>
            <a:r>
              <a:rPr kumimoji="1" lang="en-US" altLang="ja-JP" smtClean="0"/>
              <a:t>Science Week 2013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Summary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6004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Introduction</a:t>
            </a: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Rapid-Scan Operation (RSO)</a:t>
            </a:r>
          </a:p>
          <a:p>
            <a:pPr lvl="1"/>
            <a:r>
              <a:rPr lang="en-US" altLang="ja-JP" dirty="0" smtClean="0"/>
              <a:t>Atmospheric Motion Vectors (AMVs)</a:t>
            </a:r>
          </a:p>
          <a:p>
            <a:pPr lvl="1"/>
            <a:r>
              <a:rPr lang="en-US" altLang="ja-JP" dirty="0" smtClean="0"/>
              <a:t>Rapid-Scan AMVs</a:t>
            </a:r>
          </a:p>
          <a:p>
            <a:r>
              <a:rPr lang="en-US" altLang="ja-JP" dirty="0" smtClean="0"/>
              <a:t>Sea Surface Wind Estimation </a:t>
            </a:r>
          </a:p>
          <a:p>
            <a:pPr lvl="1"/>
            <a:r>
              <a:rPr lang="en-US" altLang="ja-JP" dirty="0" smtClean="0"/>
              <a:t>Sea Surface Wind Estimation</a:t>
            </a:r>
          </a:p>
          <a:p>
            <a:r>
              <a:rPr lang="en-US" altLang="ja-JP" dirty="0" smtClean="0"/>
              <a:t>Summary</a:t>
            </a:r>
            <a:endParaRPr lang="en-US" altLang="ja-JP" dirty="0"/>
          </a:p>
          <a:p>
            <a:pPr lvl="1"/>
            <a:endParaRPr lang="en-US" altLang="ja-JP" dirty="0" smtClean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Science Week 2013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Today’s talk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1783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8" name="Group 4"/>
          <p:cNvGrpSpPr>
            <a:grpSpLocks noGrp="1"/>
          </p:cNvGrpSpPr>
          <p:nvPr/>
        </p:nvGrpSpPr>
        <p:grpSpPr bwMode="auto">
          <a:xfrm>
            <a:off x="1979613" y="1844675"/>
            <a:ext cx="5137150" cy="2324100"/>
            <a:chOff x="0" y="912"/>
            <a:chExt cx="5760" cy="2736"/>
          </a:xfrm>
        </p:grpSpPr>
        <p:pic>
          <p:nvPicPr>
            <p:cNvPr id="6150" name="Picture 5" descr="satellit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92"/>
              <a:ext cx="2052" cy="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1" name="Picture 6" descr="jamisca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912"/>
              <a:ext cx="2736" cy="2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2" name="Line 7"/>
            <p:cNvSpPr>
              <a:spLocks noChangeShapeType="1"/>
            </p:cNvSpPr>
            <p:nvPr/>
          </p:nvSpPr>
          <p:spPr bwMode="auto">
            <a:xfrm flipV="1">
              <a:off x="1296" y="912"/>
              <a:ext cx="4128" cy="81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153" name="Line 8"/>
            <p:cNvSpPr>
              <a:spLocks noChangeShapeType="1"/>
            </p:cNvSpPr>
            <p:nvPr/>
          </p:nvSpPr>
          <p:spPr bwMode="auto">
            <a:xfrm>
              <a:off x="1440" y="2160"/>
              <a:ext cx="4128" cy="13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6147" name="スライド番号プレースホル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D43CF904-DD1C-49DD-A041-0C87675B43C8}" type="slidenum">
              <a:rPr kumimoji="0" lang="en-US" altLang="ja-JP" sz="1200" smtClean="0"/>
              <a:pPr eaLnBrk="1" hangingPunct="1"/>
              <a:t>4</a:t>
            </a:fld>
            <a:endParaRPr kumimoji="0" lang="en-US" altLang="ja-JP" sz="1200" smtClean="0"/>
          </a:p>
        </p:txBody>
      </p:sp>
      <p:sp>
        <p:nvSpPr>
          <p:cNvPr id="6146" name="タイトル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174038" cy="1216025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What is Rapid Scan Operation?</a:t>
            </a:r>
            <a:endParaRPr lang="ja-JP" altLang="en-US" dirty="0" smtClean="0"/>
          </a:p>
        </p:txBody>
      </p:sp>
      <p:sp>
        <p:nvSpPr>
          <p:cNvPr id="6149" name="テキスト ボックス 10"/>
          <p:cNvSpPr txBox="1">
            <a:spLocks noChangeArrowheads="1"/>
          </p:cNvSpPr>
          <p:nvPr/>
        </p:nvSpPr>
        <p:spPr bwMode="auto">
          <a:xfrm>
            <a:off x="251520" y="4581128"/>
            <a:ext cx="856895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 dirty="0"/>
              <a:t>MTSAT-1R can scan whole Earth in </a:t>
            </a:r>
            <a:r>
              <a:rPr lang="en-US" altLang="ja-JP" sz="2400" dirty="0" smtClean="0"/>
              <a:t>about 30 </a:t>
            </a:r>
            <a:r>
              <a:rPr lang="en-US" altLang="ja-JP" sz="2400" dirty="0"/>
              <a:t>minutes. </a:t>
            </a:r>
          </a:p>
          <a:p>
            <a:pPr eaLnBrk="1" hangingPunct="1"/>
            <a:r>
              <a:rPr lang="en-US" altLang="ja-JP" sz="2400" dirty="0"/>
              <a:t>So, </a:t>
            </a:r>
            <a:r>
              <a:rPr lang="en-US" altLang="ja-JP" sz="2400" dirty="0" smtClean="0"/>
              <a:t>if MTSAT-1R scan Full Disk repeatedly, we </a:t>
            </a:r>
            <a:r>
              <a:rPr lang="en-US" altLang="ja-JP" sz="2400" dirty="0"/>
              <a:t>could provide Full Disk Earth’s Images with </a:t>
            </a:r>
            <a:r>
              <a:rPr lang="en-US" altLang="ja-JP" sz="2400" dirty="0" smtClean="0"/>
              <a:t>about 30-minute </a:t>
            </a:r>
            <a:r>
              <a:rPr lang="en-US" altLang="ja-JP" sz="2400" dirty="0"/>
              <a:t>intervals.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63930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スライド番号プレースホル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5D074422-7D95-489A-A69F-E566037341EF}" type="slidenum">
              <a:rPr kumimoji="0" lang="en-US" altLang="ja-JP" sz="1200" smtClean="0"/>
              <a:pPr eaLnBrk="1" hangingPunct="1"/>
              <a:t>5</a:t>
            </a:fld>
            <a:endParaRPr kumimoji="0" lang="en-US" altLang="ja-JP" sz="1200" smtClean="0"/>
          </a:p>
        </p:txBody>
      </p:sp>
      <p:sp>
        <p:nvSpPr>
          <p:cNvPr id="7170" name="タイトル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174038" cy="1216025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What is Rapid Scan Operation?</a:t>
            </a:r>
            <a:endParaRPr lang="ja-JP" altLang="en-US" dirty="0" smtClean="0"/>
          </a:p>
        </p:txBody>
      </p:sp>
      <p:sp>
        <p:nvSpPr>
          <p:cNvPr id="7172" name="テキスト ボックス 10"/>
          <p:cNvSpPr txBox="1">
            <a:spLocks noChangeArrowheads="1"/>
          </p:cNvSpPr>
          <p:nvPr/>
        </p:nvSpPr>
        <p:spPr bwMode="auto">
          <a:xfrm>
            <a:off x="468313" y="4292600"/>
            <a:ext cx="835183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 dirty="0"/>
              <a:t>MTSAT-1R’s scan speed is constant. So, if we want to get shorter interval Images, we need to limit  observation </a:t>
            </a:r>
            <a:r>
              <a:rPr lang="en-US" altLang="ja-JP" sz="2400" dirty="0" smtClean="0"/>
              <a:t>area</a:t>
            </a:r>
            <a:endParaRPr lang="en-US" altLang="ja-JP" sz="2400" dirty="0"/>
          </a:p>
          <a:p>
            <a:pPr eaLnBrk="1" hangingPunct="1"/>
            <a:r>
              <a:rPr lang="en-US" altLang="ja-JP" sz="2400" dirty="0"/>
              <a:t>We call this kind of operation with smaller area and shorter interval as “Rapid Scan Operation</a:t>
            </a:r>
            <a:r>
              <a:rPr lang="en-US" altLang="ja-JP" sz="2400" dirty="0" smtClean="0"/>
              <a:t>”</a:t>
            </a:r>
            <a:endParaRPr lang="en-US" altLang="ja-JP" sz="2400" dirty="0"/>
          </a:p>
        </p:txBody>
      </p:sp>
      <p:grpSp>
        <p:nvGrpSpPr>
          <p:cNvPr id="7173" name="グループ化 15"/>
          <p:cNvGrpSpPr>
            <a:grpSpLocks/>
          </p:cNvGrpSpPr>
          <p:nvPr/>
        </p:nvGrpSpPr>
        <p:grpSpPr bwMode="auto">
          <a:xfrm>
            <a:off x="1820118" y="1841500"/>
            <a:ext cx="5306170" cy="2327275"/>
            <a:chOff x="1820202" y="1841376"/>
            <a:chExt cx="5306785" cy="2327920"/>
          </a:xfrm>
        </p:grpSpPr>
        <p:pic>
          <p:nvPicPr>
            <p:cNvPr id="7174" name="Picture 5" descr="satellit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0202" y="2416001"/>
              <a:ext cx="1829958" cy="1296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5" name="Picture 6" descr="jamisca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6492" y="1844824"/>
              <a:ext cx="2439943" cy="2324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正方形/長方形 9"/>
            <p:cNvSpPr>
              <a:spLocks noChangeArrowheads="1"/>
            </p:cNvSpPr>
            <p:nvPr/>
          </p:nvSpPr>
          <p:spPr bwMode="auto">
            <a:xfrm>
              <a:off x="4675089" y="1841376"/>
              <a:ext cx="2448272" cy="586957"/>
            </a:xfrm>
            <a:prstGeom prst="rect">
              <a:avLst/>
            </a:prstGeom>
            <a:solidFill>
              <a:schemeClr val="accent1">
                <a:alpha val="7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/>
              <a:endParaRPr lang="ja-JP" altLang="en-US"/>
            </a:p>
          </p:txBody>
        </p:sp>
        <p:sp>
          <p:nvSpPr>
            <p:cNvPr id="7177" name="正方形/長方形 11"/>
            <p:cNvSpPr>
              <a:spLocks noChangeArrowheads="1"/>
            </p:cNvSpPr>
            <p:nvPr/>
          </p:nvSpPr>
          <p:spPr bwMode="auto">
            <a:xfrm>
              <a:off x="4673153" y="3573016"/>
              <a:ext cx="2448272" cy="586957"/>
            </a:xfrm>
            <a:prstGeom prst="rect">
              <a:avLst/>
            </a:prstGeom>
            <a:solidFill>
              <a:schemeClr val="accent1">
                <a:alpha val="7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/>
              <a:endParaRPr lang="ja-JP" altLang="en-US"/>
            </a:p>
          </p:txBody>
        </p:sp>
        <p:sp>
          <p:nvSpPr>
            <p:cNvPr id="7178" name="正方形/長方形 12"/>
            <p:cNvSpPr>
              <a:spLocks noChangeArrowheads="1"/>
            </p:cNvSpPr>
            <p:nvPr/>
          </p:nvSpPr>
          <p:spPr bwMode="auto">
            <a:xfrm rot="-5400000">
              <a:off x="6259058" y="2705084"/>
              <a:ext cx="1148901" cy="586957"/>
            </a:xfrm>
            <a:prstGeom prst="rect">
              <a:avLst/>
            </a:prstGeom>
            <a:solidFill>
              <a:schemeClr val="accent1">
                <a:alpha val="7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/>
              <a:endParaRPr lang="ja-JP" altLang="en-US"/>
            </a:p>
          </p:txBody>
        </p:sp>
        <p:sp>
          <p:nvSpPr>
            <p:cNvPr id="7179" name="正方形/長方形 13"/>
            <p:cNvSpPr>
              <a:spLocks noChangeArrowheads="1"/>
            </p:cNvSpPr>
            <p:nvPr/>
          </p:nvSpPr>
          <p:spPr bwMode="auto">
            <a:xfrm rot="-5400000">
              <a:off x="4397142" y="2706424"/>
              <a:ext cx="1148901" cy="586957"/>
            </a:xfrm>
            <a:prstGeom prst="rect">
              <a:avLst/>
            </a:prstGeom>
            <a:solidFill>
              <a:schemeClr val="accent1">
                <a:alpha val="7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/>
              <a:endParaRPr lang="ja-JP" altLang="en-US"/>
            </a:p>
          </p:txBody>
        </p:sp>
        <p:sp>
          <p:nvSpPr>
            <p:cNvPr id="7180" name="Line 8"/>
            <p:cNvSpPr>
              <a:spLocks noChangeShapeType="1"/>
            </p:cNvSpPr>
            <p:nvPr/>
          </p:nvSpPr>
          <p:spPr bwMode="auto">
            <a:xfrm>
              <a:off x="3059833" y="3140968"/>
              <a:ext cx="3024335" cy="57606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181" name="Line 7"/>
            <p:cNvSpPr>
              <a:spLocks noChangeShapeType="1"/>
            </p:cNvSpPr>
            <p:nvPr/>
          </p:nvSpPr>
          <p:spPr bwMode="auto">
            <a:xfrm flipV="1">
              <a:off x="3059833" y="2276872"/>
              <a:ext cx="3024335" cy="57606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45984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1"/>
          <p:cNvSpPr txBox="1">
            <a:spLocks/>
          </p:cNvSpPr>
          <p:nvPr/>
        </p:nvSpPr>
        <p:spPr>
          <a:xfrm>
            <a:off x="356324" y="74431"/>
            <a:ext cx="82296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Summary</a:t>
            </a:r>
            <a:r>
              <a:rPr kumimoji="1" lang="en-US" altLang="ja-JP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</a:t>
            </a: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MTSAT-1R Rapid-Scan Operation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7" name="グループ化 65"/>
          <p:cNvGrpSpPr>
            <a:grpSpLocks/>
          </p:cNvGrpSpPr>
          <p:nvPr/>
        </p:nvGrpSpPr>
        <p:grpSpPr bwMode="auto">
          <a:xfrm>
            <a:off x="5194488" y="1659222"/>
            <a:ext cx="2910634" cy="3047342"/>
            <a:chOff x="6429736" y="3557657"/>
            <a:chExt cx="2199804" cy="2109553"/>
          </a:xfrm>
        </p:grpSpPr>
        <p:graphicFrame>
          <p:nvGraphicFramePr>
            <p:cNvPr id="28" name="Object 38"/>
            <p:cNvGraphicFramePr>
              <a:graphicFrameLocks noChangeAspect="1"/>
            </p:cNvGraphicFramePr>
            <p:nvPr/>
          </p:nvGraphicFramePr>
          <p:xfrm>
            <a:off x="6429736" y="3557657"/>
            <a:ext cx="2199804" cy="2109553"/>
          </p:xfrm>
          <a:graphic>
            <a:graphicData uri="http://schemas.openxmlformats.org/presentationml/2006/ole">
              <p:oleObj spid="_x0000_s1168" name="Photo Editor Photo" r:id="rId4" imgW="9535856" imgH="9535856" progId="">
                <p:embed/>
              </p:oleObj>
            </a:graphicData>
          </a:graphic>
        </p:graphicFrame>
        <p:sp>
          <p:nvSpPr>
            <p:cNvPr id="29" name="正方形/長方形 28"/>
            <p:cNvSpPr/>
            <p:nvPr/>
          </p:nvSpPr>
          <p:spPr>
            <a:xfrm>
              <a:off x="7236302" y="3743907"/>
              <a:ext cx="432338" cy="432833"/>
            </a:xfrm>
            <a:prstGeom prst="rect">
              <a:avLst/>
            </a:prstGeom>
            <a:noFill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grpSp>
          <p:nvGrpSpPr>
            <p:cNvPr id="30" name="グループ化 59"/>
            <p:cNvGrpSpPr>
              <a:grpSpLocks/>
            </p:cNvGrpSpPr>
            <p:nvPr/>
          </p:nvGrpSpPr>
          <p:grpSpPr bwMode="auto">
            <a:xfrm>
              <a:off x="7236298" y="3829677"/>
              <a:ext cx="360040" cy="326867"/>
              <a:chOff x="7236298" y="3681752"/>
              <a:chExt cx="360040" cy="588778"/>
            </a:xfrm>
          </p:grpSpPr>
          <p:sp>
            <p:nvSpPr>
              <p:cNvPr id="31" name="Line 124"/>
              <p:cNvSpPr>
                <a:spLocks noChangeShapeType="1"/>
              </p:cNvSpPr>
              <p:nvPr/>
            </p:nvSpPr>
            <p:spPr bwMode="auto">
              <a:xfrm>
                <a:off x="7308306" y="3681752"/>
                <a:ext cx="28803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2" name="Line 126"/>
              <p:cNvSpPr>
                <a:spLocks noChangeShapeType="1"/>
              </p:cNvSpPr>
              <p:nvPr/>
            </p:nvSpPr>
            <p:spPr bwMode="auto">
              <a:xfrm flipV="1">
                <a:off x="7596338" y="3681752"/>
                <a:ext cx="0" cy="17990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3" name="Line 127"/>
              <p:cNvSpPr>
                <a:spLocks noChangeShapeType="1"/>
              </p:cNvSpPr>
              <p:nvPr/>
            </p:nvSpPr>
            <p:spPr bwMode="auto">
              <a:xfrm flipH="1" flipV="1">
                <a:off x="7308306" y="3878011"/>
                <a:ext cx="28803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4" name="Line 129"/>
              <p:cNvSpPr>
                <a:spLocks noChangeShapeType="1"/>
              </p:cNvSpPr>
              <p:nvPr/>
            </p:nvSpPr>
            <p:spPr bwMode="auto">
              <a:xfrm flipV="1">
                <a:off x="7308306" y="3878011"/>
                <a:ext cx="0" cy="17888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5" name="Line 130"/>
              <p:cNvSpPr>
                <a:spLocks noChangeShapeType="1"/>
              </p:cNvSpPr>
              <p:nvPr/>
            </p:nvSpPr>
            <p:spPr bwMode="auto">
              <a:xfrm>
                <a:off x="7308306" y="4074271"/>
                <a:ext cx="28803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6" name="Line 132"/>
              <p:cNvSpPr>
                <a:spLocks noChangeShapeType="1"/>
              </p:cNvSpPr>
              <p:nvPr/>
            </p:nvSpPr>
            <p:spPr bwMode="auto">
              <a:xfrm flipV="1">
                <a:off x="7596338" y="4074271"/>
                <a:ext cx="0" cy="17990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7" name="Line 133"/>
              <p:cNvSpPr>
                <a:spLocks noChangeShapeType="1"/>
              </p:cNvSpPr>
              <p:nvPr/>
            </p:nvSpPr>
            <p:spPr bwMode="auto">
              <a:xfrm flipH="1" flipV="1">
                <a:off x="7236298" y="4270530"/>
                <a:ext cx="36004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sp>
        <p:nvSpPr>
          <p:cNvPr id="38" name="テキスト ボックス 81"/>
          <p:cNvSpPr txBox="1">
            <a:spLocks noChangeArrowheads="1"/>
          </p:cNvSpPr>
          <p:nvPr/>
        </p:nvSpPr>
        <p:spPr bwMode="auto">
          <a:xfrm>
            <a:off x="4538682" y="764704"/>
            <a:ext cx="425052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/>
              <a:t>Rapid-Scan Observation </a:t>
            </a:r>
          </a:p>
          <a:p>
            <a:pPr algn="ctr"/>
            <a:r>
              <a:rPr lang="en-US" altLang="ja-JP" dirty="0" smtClean="0"/>
              <a:t>(about </a:t>
            </a:r>
            <a:r>
              <a:rPr lang="en-US" altLang="ja-JP" sz="2400" dirty="0" smtClean="0">
                <a:solidFill>
                  <a:srgbClr val="FF0000"/>
                </a:solidFill>
              </a:rPr>
              <a:t>5 min around Japan region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  <p:grpSp>
        <p:nvGrpSpPr>
          <p:cNvPr id="41" name="グループ化 14"/>
          <p:cNvGrpSpPr>
            <a:grpSpLocks/>
          </p:cNvGrpSpPr>
          <p:nvPr/>
        </p:nvGrpSpPr>
        <p:grpSpPr bwMode="auto">
          <a:xfrm>
            <a:off x="1234048" y="1587214"/>
            <a:ext cx="2940893" cy="3048802"/>
            <a:chOff x="5181600" y="2438400"/>
            <a:chExt cx="3276600" cy="3276600"/>
          </a:xfrm>
        </p:grpSpPr>
        <p:graphicFrame>
          <p:nvGraphicFramePr>
            <p:cNvPr id="42" name="Object 35"/>
            <p:cNvGraphicFramePr>
              <a:graphicFrameLocks noChangeAspect="1"/>
            </p:cNvGraphicFramePr>
            <p:nvPr/>
          </p:nvGraphicFramePr>
          <p:xfrm>
            <a:off x="5181600" y="2438400"/>
            <a:ext cx="3276600" cy="3276600"/>
          </p:xfrm>
          <a:graphic>
            <a:graphicData uri="http://schemas.openxmlformats.org/presentationml/2006/ole">
              <p:oleObj spid="_x0000_s1169" name="Photo Editor Photo" r:id="rId5" imgW="9535856" imgH="9535856" progId="">
                <p:embed/>
              </p:oleObj>
            </a:graphicData>
          </a:graphic>
        </p:graphicFrame>
        <p:grpSp>
          <p:nvGrpSpPr>
            <p:cNvPr id="43" name="Group 119"/>
            <p:cNvGrpSpPr>
              <a:grpSpLocks/>
            </p:cNvGrpSpPr>
            <p:nvPr/>
          </p:nvGrpSpPr>
          <p:grpSpPr bwMode="auto">
            <a:xfrm>
              <a:off x="6799263" y="3890963"/>
              <a:ext cx="193675" cy="836612"/>
              <a:chOff x="4032" y="2064"/>
              <a:chExt cx="96" cy="432"/>
            </a:xfrm>
          </p:grpSpPr>
          <p:sp>
            <p:nvSpPr>
              <p:cNvPr id="57" name="Line 120"/>
              <p:cNvSpPr>
                <a:spLocks noChangeShapeType="1"/>
              </p:cNvSpPr>
              <p:nvPr/>
            </p:nvSpPr>
            <p:spPr bwMode="auto">
              <a:xfrm>
                <a:off x="4032" y="2064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8" name="Line 121"/>
              <p:cNvSpPr>
                <a:spLocks noChangeShapeType="1"/>
              </p:cNvSpPr>
              <p:nvPr/>
            </p:nvSpPr>
            <p:spPr bwMode="auto">
              <a:xfrm>
                <a:off x="4032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9" name="Line 122"/>
              <p:cNvSpPr>
                <a:spLocks noChangeShapeType="1"/>
              </p:cNvSpPr>
              <p:nvPr/>
            </p:nvSpPr>
            <p:spPr bwMode="auto">
              <a:xfrm>
                <a:off x="4032" y="2352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0" name="Line 123"/>
              <p:cNvSpPr>
                <a:spLocks noChangeShapeType="1"/>
              </p:cNvSpPr>
              <p:nvPr/>
            </p:nvSpPr>
            <p:spPr bwMode="auto">
              <a:xfrm>
                <a:off x="4032" y="2496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44" name="Line 124"/>
            <p:cNvSpPr>
              <a:spLocks noChangeShapeType="1"/>
            </p:cNvSpPr>
            <p:nvPr/>
          </p:nvSpPr>
          <p:spPr bwMode="auto">
            <a:xfrm>
              <a:off x="6247699" y="2590801"/>
              <a:ext cx="156669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5" name="Line 126"/>
            <p:cNvSpPr>
              <a:spLocks noChangeShapeType="1"/>
            </p:cNvSpPr>
            <p:nvPr/>
          </p:nvSpPr>
          <p:spPr bwMode="auto">
            <a:xfrm flipV="1">
              <a:off x="7814390" y="2590801"/>
              <a:ext cx="0" cy="2794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6" name="Line 127"/>
            <p:cNvSpPr>
              <a:spLocks noChangeShapeType="1"/>
            </p:cNvSpPr>
            <p:nvPr/>
          </p:nvSpPr>
          <p:spPr bwMode="auto">
            <a:xfrm flipH="1" flipV="1">
              <a:off x="5576260" y="2895600"/>
              <a:ext cx="223813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7" name="Line 129"/>
            <p:cNvSpPr>
              <a:spLocks noChangeShapeType="1"/>
            </p:cNvSpPr>
            <p:nvPr/>
          </p:nvSpPr>
          <p:spPr bwMode="auto">
            <a:xfrm flipV="1">
              <a:off x="5576260" y="2895600"/>
              <a:ext cx="0" cy="27781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8" name="Line 130"/>
            <p:cNvSpPr>
              <a:spLocks noChangeShapeType="1"/>
            </p:cNvSpPr>
            <p:nvPr/>
          </p:nvSpPr>
          <p:spPr bwMode="auto">
            <a:xfrm>
              <a:off x="5576260" y="3200400"/>
              <a:ext cx="268575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" name="Line 132"/>
            <p:cNvSpPr>
              <a:spLocks noChangeShapeType="1"/>
            </p:cNvSpPr>
            <p:nvPr/>
          </p:nvSpPr>
          <p:spPr bwMode="auto">
            <a:xfrm flipV="1">
              <a:off x="8262016" y="3200400"/>
              <a:ext cx="0" cy="2794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0" name="Line 133"/>
            <p:cNvSpPr>
              <a:spLocks noChangeShapeType="1"/>
            </p:cNvSpPr>
            <p:nvPr/>
          </p:nvSpPr>
          <p:spPr bwMode="auto">
            <a:xfrm flipH="1" flipV="1">
              <a:off x="5352447" y="3505199"/>
              <a:ext cx="290956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51" name="Group 21"/>
            <p:cNvGrpSpPr>
              <a:grpSpLocks/>
            </p:cNvGrpSpPr>
            <p:nvPr/>
          </p:nvGrpSpPr>
          <p:grpSpPr bwMode="auto">
            <a:xfrm>
              <a:off x="5464175" y="4945067"/>
              <a:ext cx="2686050" cy="617538"/>
              <a:chOff x="3442" y="3115"/>
              <a:chExt cx="1692" cy="389"/>
            </a:xfrm>
          </p:grpSpPr>
          <p:sp>
            <p:nvSpPr>
              <p:cNvPr id="52" name="Line 135"/>
              <p:cNvSpPr>
                <a:spLocks noChangeShapeType="1"/>
              </p:cNvSpPr>
              <p:nvPr/>
            </p:nvSpPr>
            <p:spPr bwMode="auto">
              <a:xfrm>
                <a:off x="3654" y="3504"/>
                <a:ext cx="1128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3" name="Line 138"/>
              <p:cNvSpPr>
                <a:spLocks noChangeShapeType="1"/>
              </p:cNvSpPr>
              <p:nvPr/>
            </p:nvSpPr>
            <p:spPr bwMode="auto">
              <a:xfrm flipV="1">
                <a:off x="3672" y="3329"/>
                <a:ext cx="0" cy="17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4" name="Line 139"/>
              <p:cNvSpPr>
                <a:spLocks noChangeShapeType="1"/>
              </p:cNvSpPr>
              <p:nvPr/>
            </p:nvSpPr>
            <p:spPr bwMode="auto">
              <a:xfrm>
                <a:off x="3442" y="3120"/>
                <a:ext cx="169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5" name="Line 141"/>
              <p:cNvSpPr>
                <a:spLocks noChangeShapeType="1"/>
              </p:cNvSpPr>
              <p:nvPr/>
            </p:nvSpPr>
            <p:spPr bwMode="auto">
              <a:xfrm flipV="1">
                <a:off x="5134" y="3115"/>
                <a:ext cx="0" cy="17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6" name="Line 142"/>
              <p:cNvSpPr>
                <a:spLocks noChangeShapeType="1"/>
              </p:cNvSpPr>
              <p:nvPr/>
            </p:nvSpPr>
            <p:spPr bwMode="auto">
              <a:xfrm flipH="1" flipV="1">
                <a:off x="3654" y="3312"/>
                <a:ext cx="148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sp>
        <p:nvSpPr>
          <p:cNvPr id="62" name="テキスト ボックス 80"/>
          <p:cNvSpPr txBox="1">
            <a:spLocks noChangeArrowheads="1"/>
          </p:cNvSpPr>
          <p:nvPr/>
        </p:nvSpPr>
        <p:spPr bwMode="auto">
          <a:xfrm>
            <a:off x="1154254" y="692696"/>
            <a:ext cx="331687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/>
              <a:t>Normal Operation</a:t>
            </a:r>
          </a:p>
          <a:p>
            <a:pPr algn="ctr"/>
            <a:r>
              <a:rPr lang="en-US" altLang="ja-JP" dirty="0" smtClean="0"/>
              <a:t>(about </a:t>
            </a:r>
            <a:r>
              <a:rPr lang="en-US" altLang="ja-JP" sz="2400" dirty="0" smtClean="0">
                <a:solidFill>
                  <a:srgbClr val="FF0000"/>
                </a:solidFill>
              </a:rPr>
              <a:t>30 min for Full Disk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499867" y="5055399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The Rapid-scan (RS) operation is conducted  every summer from 2011</a:t>
            </a:r>
            <a:endParaRPr lang="en-US" altLang="ja-JP" dirty="0" smtClean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Science Week 2013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6</a:t>
            </a:fld>
            <a:endParaRPr kumimoji="1" lang="ja-JP" altLang="en-US" dirty="0"/>
          </a:p>
        </p:txBody>
      </p:sp>
      <p:graphicFrame>
        <p:nvGraphicFramePr>
          <p:cNvPr id="63" name="表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35075941"/>
              </p:ext>
            </p:extLst>
          </p:nvPr>
        </p:nvGraphicFramePr>
        <p:xfrm>
          <a:off x="920965" y="4725144"/>
          <a:ext cx="5352256" cy="19104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76128"/>
                <a:gridCol w="2676128"/>
              </a:tblGrid>
              <a:tr h="382086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Rapid-Scan operation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82086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Observation Period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Jun. – Sep.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82086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Observation Time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00</a:t>
                      </a:r>
                      <a:r>
                        <a:rPr kumimoji="1" lang="ja-JP" altLang="en-US" baseline="0" dirty="0" smtClean="0"/>
                        <a:t> </a:t>
                      </a:r>
                      <a:r>
                        <a:rPr kumimoji="1" lang="en-US" altLang="ja-JP" dirty="0" smtClean="0"/>
                        <a:t>UTC</a:t>
                      </a:r>
                      <a:r>
                        <a:rPr kumimoji="1" lang="en-US" altLang="ja-JP" baseline="0" dirty="0" smtClean="0"/>
                        <a:t> – 09 UTC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82086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Observation Area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aseline="0" dirty="0" smtClean="0"/>
                        <a:t>Around Japan</a:t>
                      </a:r>
                    </a:p>
                  </a:txBody>
                  <a:tcPr/>
                </a:tc>
              </a:tr>
              <a:tr h="382086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Time Interval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5 min.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1070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MA4025\デスクトップ\vira_g_mtsat1_20110902_0305-050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726" y="3356992"/>
            <a:ext cx="6640750" cy="3320375"/>
          </a:xfrm>
          <a:prstGeom prst="rect">
            <a:avLst/>
          </a:prstGeom>
          <a:noFill/>
        </p:spPr>
      </p:pic>
      <p:sp>
        <p:nvSpPr>
          <p:cNvPr id="11" name="タイトル 1"/>
          <p:cNvSpPr txBox="1">
            <a:spLocks/>
          </p:cNvSpPr>
          <p:nvPr/>
        </p:nvSpPr>
        <p:spPr>
          <a:xfrm>
            <a:off x="223160" y="250128"/>
            <a:ext cx="6336704" cy="13722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Rapid</a:t>
            </a:r>
            <a:r>
              <a:rPr kumimoji="1" lang="en-US" altLang="ja-JP" sz="4400" b="0" i="0" u="none" strike="noStrike" kern="120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Scan imageries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36414" y="6288407"/>
            <a:ext cx="220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MTSAT-1R</a:t>
            </a:r>
            <a:r>
              <a:rPr lang="ja-JP" altLang="en-US" dirty="0">
                <a:solidFill>
                  <a:srgbClr val="FFFF00"/>
                </a:solidFill>
              </a:rPr>
              <a:t> </a:t>
            </a:r>
            <a:r>
              <a:rPr lang="en-US" altLang="ja-JP" dirty="0" smtClean="0">
                <a:solidFill>
                  <a:srgbClr val="FFFF00"/>
                </a:solidFill>
              </a:rPr>
              <a:t>Rapid Scan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391512" y="6286769"/>
            <a:ext cx="2298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Operational MTSAT-2 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76634" y="1618063"/>
            <a:ext cx="9036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buFont typeface="Arial" pitchFamily="34" charset="0"/>
              <a:buChar char="•"/>
            </a:pPr>
            <a:r>
              <a:rPr lang="en-US" altLang="ja-JP" sz="2400" dirty="0" smtClean="0"/>
              <a:t>We can obtain “smoother” images by Rapid Scan Operation</a:t>
            </a:r>
          </a:p>
          <a:p>
            <a:pPr marL="266700" indent="-266700">
              <a:buFont typeface="Arial" pitchFamily="34" charset="0"/>
              <a:buChar char="•"/>
            </a:pPr>
            <a:r>
              <a:rPr lang="en-US" altLang="ja-JP" sz="2400" dirty="0" smtClean="0"/>
              <a:t>Short time-interval images are </a:t>
            </a:r>
            <a:r>
              <a:rPr lang="en-US" altLang="ja-JP" sz="2400" i="1" dirty="0" smtClean="0"/>
              <a:t>effective for severe weather events </a:t>
            </a:r>
            <a:r>
              <a:rPr lang="en-US" altLang="ja-JP" sz="2400" dirty="0" smtClean="0"/>
              <a:t>such as Tropical Cyclone (TC) cloud systems and </a:t>
            </a:r>
            <a:r>
              <a:rPr lang="en-US" altLang="ja-JP" sz="2400" dirty="0"/>
              <a:t>d</a:t>
            </a:r>
            <a:r>
              <a:rPr lang="en-US" altLang="ja-JP" sz="2400" dirty="0" smtClean="0"/>
              <a:t>eep convection that have short lifetime</a:t>
            </a:r>
          </a:p>
          <a:p>
            <a:pPr marL="266700" indent="-266700">
              <a:buFont typeface="Arial" pitchFamily="34" charset="0"/>
              <a:buChar char="•"/>
            </a:pPr>
            <a:endParaRPr lang="en-US" altLang="ja-JP" sz="2400" dirty="0" smtClean="0"/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 </a:t>
            </a: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7668344" y="6312242"/>
            <a:ext cx="1261822" cy="365125"/>
          </a:xfrm>
        </p:spPr>
        <p:txBody>
          <a:bodyPr/>
          <a:lstStyle/>
          <a:p>
            <a:r>
              <a:rPr kumimoji="1" lang="en-US" altLang="ja-JP" dirty="0" smtClean="0"/>
              <a:t>Science Week 2013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21331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Introduction</a:t>
            </a:r>
          </a:p>
          <a:p>
            <a:pPr lvl="1"/>
            <a:r>
              <a:rPr lang="en-US" altLang="ja-JP" dirty="0" smtClean="0"/>
              <a:t>Rapid-Scan Operation (RSO)</a:t>
            </a: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Atmospheric Motion Vectors (AMVs)</a:t>
            </a:r>
          </a:p>
          <a:p>
            <a:pPr lvl="1"/>
            <a:r>
              <a:rPr lang="en-US" altLang="ja-JP" dirty="0" smtClean="0"/>
              <a:t>Rapid-Scan AMVs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 smtClean="0"/>
              <a:t>Sea Winds Estimation </a:t>
            </a:r>
          </a:p>
          <a:p>
            <a:pPr lvl="1"/>
            <a:r>
              <a:rPr lang="en-US" altLang="ja-JP" dirty="0" smtClean="0"/>
              <a:t>Sea Winds Estimation</a:t>
            </a:r>
          </a:p>
          <a:p>
            <a:r>
              <a:rPr lang="en-US" altLang="ja-JP" dirty="0" smtClean="0"/>
              <a:t>Summary</a:t>
            </a:r>
            <a:endParaRPr lang="en-US" altLang="ja-JP" dirty="0"/>
          </a:p>
          <a:p>
            <a:pPr lvl="1"/>
            <a:endParaRPr lang="en-US" altLang="ja-JP" dirty="0" smtClean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Science Week 2013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Today’s talk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29256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 smtClean="0"/>
              <a:t>Science Week 2013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276225" y="18489"/>
            <a:ext cx="9756576" cy="1143000"/>
          </a:xfrm>
        </p:spPr>
        <p:txBody>
          <a:bodyPr>
            <a:normAutofit/>
          </a:bodyPr>
          <a:lstStyle/>
          <a:p>
            <a:r>
              <a:rPr kumimoji="1" lang="en-US" altLang="ja-JP" sz="3600" dirty="0" smtClean="0"/>
              <a:t>What is Atmospheric Motion Vectors (AMVs)</a:t>
            </a:r>
            <a:endParaRPr kumimoji="1" lang="ja-JP" altLang="en-US" sz="3600" dirty="0"/>
          </a:p>
        </p:txBody>
      </p:sp>
      <p:sp>
        <p:nvSpPr>
          <p:cNvPr id="6" name="正方形/長方形 5"/>
          <p:cNvSpPr/>
          <p:nvPr/>
        </p:nvSpPr>
        <p:spPr>
          <a:xfrm>
            <a:off x="1187624" y="2521431"/>
            <a:ext cx="2880320" cy="24482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雲 6"/>
          <p:cNvSpPr/>
          <p:nvPr/>
        </p:nvSpPr>
        <p:spPr>
          <a:xfrm>
            <a:off x="1450874" y="3544978"/>
            <a:ext cx="1512168" cy="72008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4894199" y="2533493"/>
            <a:ext cx="2880320" cy="24482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雲 8"/>
          <p:cNvSpPr/>
          <p:nvPr/>
        </p:nvSpPr>
        <p:spPr>
          <a:xfrm>
            <a:off x="6084168" y="2818838"/>
            <a:ext cx="1512168" cy="72008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雲 9"/>
          <p:cNvSpPr/>
          <p:nvPr/>
        </p:nvSpPr>
        <p:spPr>
          <a:xfrm>
            <a:off x="5076056" y="3574151"/>
            <a:ext cx="1512168" cy="720080"/>
          </a:xfrm>
          <a:prstGeom prst="cloud">
            <a:avLst/>
          </a:prstGeom>
          <a:solidFill>
            <a:schemeClr val="bg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右矢印 10"/>
          <p:cNvSpPr/>
          <p:nvPr/>
        </p:nvSpPr>
        <p:spPr>
          <a:xfrm rot="19620319">
            <a:off x="5740548" y="3343171"/>
            <a:ext cx="1187624" cy="36004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1462080" y="5016496"/>
                <a:ext cx="261077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i="1" dirty="0" smtClean="0"/>
                  <a:t>Previous</a:t>
                </a:r>
                <a:r>
                  <a:rPr lang="en-US" altLang="ja-JP" sz="2000" dirty="0" smtClean="0"/>
                  <a:t> Image</a:t>
                </a:r>
                <a14:m>
                  <m:oMath xmlns:m="http://schemas.openxmlformats.org/officeDocument/2006/math">
                    <m:r>
                      <a:rPr lang="en-US" altLang="ja-JP" sz="2000" b="0" i="0" smtClean="0">
                        <a:latin typeface="Cambria Math"/>
                        <a:ea typeface="Cambria Math"/>
                      </a:rPr>
                      <m:t> (</m:t>
                    </m:r>
                    <m:r>
                      <a:rPr lang="en-US" altLang="ja-JP" sz="2000" b="0" i="1" smtClean="0">
                        <a:latin typeface="Cambria Math"/>
                        <a:ea typeface="Cambria Math"/>
                      </a:rPr>
                      <m:t>𝑡</m:t>
                    </m:r>
                    <m:r>
                      <a:rPr lang="en-US" altLang="ja-JP" sz="2000" b="0" i="1" smtClean="0">
                        <a:latin typeface="Cambria Math"/>
                        <a:ea typeface="Cambria Math"/>
                      </a:rPr>
                      <m:t>=0)</m:t>
                    </m:r>
                  </m:oMath>
                </a14:m>
                <a:endParaRPr kumimoji="1" lang="ja-JP" altLang="en-US" sz="2000" dirty="0"/>
              </a:p>
            </p:txBody>
          </p:sp>
        </mc:Choice>
        <mc:Fallback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2080" y="5016496"/>
                <a:ext cx="2610779" cy="400110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2570" t="-7576" r="-2804" b="-257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5242387" y="5019463"/>
                <a:ext cx="233204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i="1" dirty="0" smtClean="0"/>
                  <a:t>Next</a:t>
                </a:r>
                <a:r>
                  <a:rPr lang="en-US" altLang="ja-JP" sz="2000" dirty="0" smtClean="0"/>
                  <a:t> Image </a:t>
                </a:r>
                <a14:m>
                  <m:oMath xmlns:m="http://schemas.openxmlformats.org/officeDocument/2006/math">
                    <m:r>
                      <a:rPr lang="en-US" altLang="ja-JP" sz="2000">
                        <a:latin typeface="Cambria Math"/>
                        <a:ea typeface="Cambria Math"/>
                      </a:rPr>
                      <m:t>(</m:t>
                    </m:r>
                    <m:r>
                      <a:rPr lang="en-US" altLang="ja-JP" sz="2000" i="1">
                        <a:latin typeface="Cambria Math"/>
                        <a:ea typeface="Cambria Math"/>
                      </a:rPr>
                      <m:t>𝑡</m:t>
                    </m:r>
                    <m:r>
                      <a:rPr lang="en-US" altLang="ja-JP" sz="2000" i="1">
                        <a:latin typeface="Cambria Math"/>
                        <a:ea typeface="Cambria Math"/>
                      </a:rPr>
                      <m:t>=∆</m:t>
                    </m:r>
                    <m:r>
                      <a:rPr lang="en-US" altLang="ja-JP" sz="2000" b="0" i="1" smtClean="0">
                        <a:latin typeface="Cambria Math"/>
                        <a:ea typeface="Cambria Math"/>
                      </a:rPr>
                      <m:t>𝑡</m:t>
                    </m:r>
                    <m:r>
                      <a:rPr lang="en-US" altLang="ja-JP" sz="2000" i="1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ja-JP" altLang="en-US" sz="2000" dirty="0"/>
              </a:p>
            </p:txBody>
          </p:sp>
        </mc:Choice>
        <mc:Fallback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2387" y="5019463"/>
                <a:ext cx="2332049" cy="400110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2872" t="-7576" r="-2350" b="-257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グループ化 28"/>
          <p:cNvGrpSpPr/>
          <p:nvPr/>
        </p:nvGrpSpPr>
        <p:grpSpPr>
          <a:xfrm>
            <a:off x="2233577" y="5403872"/>
            <a:ext cx="4741286" cy="923811"/>
            <a:chOff x="171002" y="5277413"/>
            <a:chExt cx="4741286" cy="923811"/>
          </a:xfrm>
        </p:grpSpPr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15" name="テキスト ボックス 14"/>
                <p:cNvSpPr txBox="1"/>
                <p:nvPr/>
              </p:nvSpPr>
              <p:spPr>
                <a:xfrm>
                  <a:off x="171002" y="5462560"/>
                  <a:ext cx="200926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400" dirty="0" smtClean="0"/>
                    <a:t>Wind vector </a:t>
                  </a:r>
                  <a14:m>
                    <m:oMath xmlns:m="http://schemas.openxmlformats.org/officeDocument/2006/math">
                      <m:r>
                        <a:rPr kumimoji="1" lang="en-US" altLang="ja-JP" sz="2400" i="1" smtClean="0">
                          <a:latin typeface="Cambria Math"/>
                          <a:ea typeface="Cambria Math"/>
                        </a:rPr>
                        <m:t>≅</m:t>
                      </m:r>
                    </m:oMath>
                  </a14:m>
                  <a:endParaRPr kumimoji="1" lang="ja-JP" altLang="en-US" sz="2400" dirty="0"/>
                </a:p>
              </p:txBody>
            </p:sp>
          </mc:Choice>
          <mc:Fallback>
            <p:sp>
              <p:nvSpPr>
                <p:cNvPr id="15" name="テキスト ボックス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002" y="5462560"/>
                  <a:ext cx="2009268" cy="461665"/>
                </a:xfrm>
                <a:prstGeom prst="rect">
                  <a:avLst/>
                </a:prstGeom>
                <a:blipFill rotWithShape="1">
                  <a:blip r:embed="rId4" cstate="print"/>
                  <a:stretch>
                    <a:fillRect l="-4545" t="-10526" r="-1515" b="-2894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テキスト ボックス 15"/>
            <p:cNvSpPr txBox="1"/>
            <p:nvPr/>
          </p:nvSpPr>
          <p:spPr>
            <a:xfrm>
              <a:off x="2235845" y="5277413"/>
              <a:ext cx="2650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Cloud displacement</a:t>
              </a:r>
              <a:endParaRPr kumimoji="1" lang="ja-JP" altLang="en-US" sz="2400" dirty="0"/>
            </a:p>
          </p:txBody>
        </p:sp>
        <p:cxnSp>
          <p:nvCxnSpPr>
            <p:cNvPr id="18" name="直線コネクタ 17"/>
            <p:cNvCxnSpPr/>
            <p:nvPr/>
          </p:nvCxnSpPr>
          <p:spPr>
            <a:xfrm>
              <a:off x="2305361" y="5739077"/>
              <a:ext cx="2556939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25" name="正方形/長方形 24"/>
                <p:cNvSpPr/>
                <p:nvPr/>
              </p:nvSpPr>
              <p:spPr>
                <a:xfrm>
                  <a:off x="2203726" y="5739559"/>
                  <a:ext cx="270856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2400" dirty="0" smtClean="0">
                      <a:ea typeface="Cambria Math"/>
                    </a:rPr>
                    <a:t>Time difference (</a:t>
                  </a:r>
                  <a14:m>
                    <m:oMath xmlns:m="http://schemas.openxmlformats.org/officeDocument/2006/math">
                      <m:r>
                        <a:rPr lang="en-US" altLang="ja-JP" sz="2400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ja-JP" sz="2400" i="1">
                          <a:latin typeface="Cambria Math"/>
                          <a:ea typeface="Cambria Math"/>
                        </a:rPr>
                        <m:t>𝑡</m:t>
                      </m:r>
                    </m:oMath>
                  </a14:m>
                  <a:r>
                    <a:rPr lang="en-US" altLang="ja-JP" sz="2400" dirty="0" smtClean="0"/>
                    <a:t>)</a:t>
                  </a:r>
                  <a:endParaRPr lang="ja-JP" altLang="en-US" sz="2400" dirty="0"/>
                </a:p>
              </p:txBody>
            </p:sp>
          </mc:Choice>
          <mc:Fallback>
            <p:sp>
              <p:nvSpPr>
                <p:cNvPr id="25" name="正方形/長方形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3726" y="5739559"/>
                  <a:ext cx="2708562" cy="461665"/>
                </a:xfrm>
                <a:prstGeom prst="rect">
                  <a:avLst/>
                </a:prstGeom>
                <a:blipFill rotWithShape="1">
                  <a:blip r:embed="rId5" cstate="print"/>
                  <a:stretch>
                    <a:fillRect l="-3604" t="-10526" r="-6757" b="-2894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テキスト ボックス 26"/>
          <p:cNvSpPr txBox="1"/>
          <p:nvPr/>
        </p:nvSpPr>
        <p:spPr>
          <a:xfrm>
            <a:off x="314231" y="864771"/>
            <a:ext cx="8507767" cy="1569660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altLang="ja-JP" sz="2400" dirty="0" smtClean="0">
                <a:solidFill>
                  <a:srgbClr val="FFFF00"/>
                </a:solidFill>
              </a:rPr>
              <a:t>Wind vectors estimated from satellite imageries called Atmospheric Motion Vectors (AMVs)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altLang="ja-JP" sz="2400" dirty="0" smtClean="0">
                <a:solidFill>
                  <a:srgbClr val="FFFF00"/>
                </a:solidFill>
              </a:rPr>
              <a:t>AMVs are computed </a:t>
            </a:r>
            <a:r>
              <a:rPr lang="en-US" altLang="ja-JP" sz="2400" i="1" dirty="0" smtClean="0">
                <a:solidFill>
                  <a:srgbClr val="FFFF00"/>
                </a:solidFill>
              </a:rPr>
              <a:t>by tracking the clouds </a:t>
            </a:r>
            <a:r>
              <a:rPr lang="en-US" altLang="ja-JP" sz="2400" dirty="0" smtClean="0">
                <a:solidFill>
                  <a:srgbClr val="FFFF00"/>
                </a:solidFill>
              </a:rPr>
              <a:t>on satellite imageries</a:t>
            </a:r>
            <a:endParaRPr kumimoji="1" lang="en-US" altLang="ja-JP" sz="2400" dirty="0" smtClean="0">
              <a:solidFill>
                <a:srgbClr val="FFFF0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246206" y="3704963"/>
            <a:ext cx="1457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FF00"/>
                </a:solidFill>
              </a:rPr>
              <a:t>Wind vector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483769" y="6217850"/>
            <a:ext cx="6667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i="1" dirty="0" smtClean="0">
                <a:solidFill>
                  <a:srgbClr val="FF0000"/>
                </a:solidFill>
              </a:rPr>
              <a:t>Assumption: Cloud drifts with the surrounding wind</a:t>
            </a:r>
            <a:endParaRPr kumimoji="1" lang="ja-JP" altLang="en-US" sz="2400" i="1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105531" y="2864171"/>
            <a:ext cx="1469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Tracked cloud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1227170" y="3704963"/>
            <a:ext cx="2013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Cloud to be tracked</a:t>
            </a:r>
            <a:endParaRPr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201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ウェーブ">
  <a:themeElements>
    <a:clrScheme name="ウェーブ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ウェーブ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ウェーブ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1161</TotalTime>
  <Words>1266</Words>
  <Application>Microsoft Office PowerPoint</Application>
  <PresentationFormat>画面に合わせる (4:3)</PresentationFormat>
  <Paragraphs>237</Paragraphs>
  <Slides>22</Slides>
  <Notes>16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4" baseType="lpstr">
      <vt:lpstr>ウェーブ</vt:lpstr>
      <vt:lpstr>Photo Editor Photo</vt:lpstr>
      <vt:lpstr>Sea Surface Wind Estimation Using Rapid Scan AMVs </vt:lpstr>
      <vt:lpstr>Today’s talk</vt:lpstr>
      <vt:lpstr>Today’s talk</vt:lpstr>
      <vt:lpstr>What is Rapid Scan Operation?</vt:lpstr>
      <vt:lpstr>What is Rapid Scan Operation?</vt:lpstr>
      <vt:lpstr>スライド 6</vt:lpstr>
      <vt:lpstr>スライド 7</vt:lpstr>
      <vt:lpstr>Today’s talk</vt:lpstr>
      <vt:lpstr>What is Atmospheric Motion Vectors (AMVs)</vt:lpstr>
      <vt:lpstr>スライド 10</vt:lpstr>
      <vt:lpstr>Today’s talk</vt:lpstr>
      <vt:lpstr>AMVs by short-time interval imageries</vt:lpstr>
      <vt:lpstr>スライド 13</vt:lpstr>
      <vt:lpstr>Today’s talk</vt:lpstr>
      <vt:lpstr>Sea Surface wind estimation</vt:lpstr>
      <vt:lpstr>Sea Surface wind estimation</vt:lpstr>
      <vt:lpstr>スライド 17</vt:lpstr>
      <vt:lpstr>Rapid-Scan AMV vs. ASCAT winds</vt:lpstr>
      <vt:lpstr>Estimated Sea Surface Winds (ESSW)</vt:lpstr>
      <vt:lpstr>In the future satellite Himawari-8</vt:lpstr>
      <vt:lpstr>Today’s talk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 Surface Wind Estimation Using Rapid Scan AMVs</dc:title>
  <dc:creator>林 昌宏</dc:creator>
  <cp:lastModifiedBy>kokusai1</cp:lastModifiedBy>
  <cp:revision>71</cp:revision>
  <dcterms:created xsi:type="dcterms:W3CDTF">2013-07-04T04:23:31Z</dcterms:created>
  <dcterms:modified xsi:type="dcterms:W3CDTF">2013-07-24T04:49:44Z</dcterms:modified>
</cp:coreProperties>
</file>