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7" r:id="rId4"/>
    <p:sldId id="261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335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834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57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715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917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11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62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041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532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155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831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249F9-F579-42CE-AF20-BDAAFE6C1276}" type="datetimeFigureOut">
              <a:rPr lang="en-AU" smtClean="0"/>
              <a:t>10/02/2015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EC9A6-EF29-4DF6-87D8-CB1A764950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75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5AprilIRloop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82675"/>
            <a:ext cx="838835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2015stuff\NationalHimawari8TrainingCampaign2015\Himawari8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94" y="1082675"/>
            <a:ext cx="4054537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7213" y="1046163"/>
            <a:ext cx="8064500" cy="5805487"/>
          </a:xfrm>
          <a:solidFill>
            <a:schemeClr val="bg1">
              <a:alpha val="49019"/>
            </a:schemeClr>
          </a:solidFill>
        </p:spPr>
        <p:txBody>
          <a:bodyPr/>
          <a:lstStyle/>
          <a:p>
            <a:pPr eaLnBrk="1" hangingPunct="1"/>
            <a:r>
              <a:rPr lang="en-AU" altLang="en-US" b="1" dirty="0" smtClean="0">
                <a:solidFill>
                  <a:srgbClr val="0033CC"/>
                </a:solidFill>
              </a:rPr>
              <a:t>National Himawari-8 Training Campaign</a:t>
            </a:r>
            <a:br>
              <a:rPr lang="en-AU" altLang="en-US" b="1" dirty="0" smtClean="0">
                <a:solidFill>
                  <a:srgbClr val="0033CC"/>
                </a:solidFill>
              </a:rPr>
            </a:br>
            <a:r>
              <a:rPr lang="en-AU" altLang="en-US" b="1" dirty="0" smtClean="0">
                <a:solidFill>
                  <a:srgbClr val="0033CC"/>
                </a:solidFill>
              </a:rPr>
              <a:t>Tutorial Session </a:t>
            </a:r>
            <a:r>
              <a:rPr lang="en-AU" altLang="en-US" b="1" dirty="0" smtClean="0">
                <a:solidFill>
                  <a:srgbClr val="0033CC"/>
                </a:solidFill>
              </a:rPr>
              <a:t>3 </a:t>
            </a:r>
            <a:r>
              <a:rPr lang="en-AU" altLang="en-US" b="1" dirty="0" smtClean="0">
                <a:solidFill>
                  <a:srgbClr val="0033CC"/>
                </a:solidFill>
              </a:rPr>
              <a:t>pre-session material</a:t>
            </a:r>
            <a:br>
              <a:rPr lang="en-AU" altLang="en-US" b="1" dirty="0" smtClean="0">
                <a:solidFill>
                  <a:srgbClr val="0033CC"/>
                </a:solidFill>
              </a:rPr>
            </a:br>
            <a:r>
              <a:rPr lang="en-AU" altLang="en-US" b="1" dirty="0" smtClean="0">
                <a:solidFill>
                  <a:srgbClr val="0033CC"/>
                </a:solidFill>
              </a:rPr>
              <a:t>11 </a:t>
            </a:r>
            <a:r>
              <a:rPr lang="en-AU" altLang="en-US" b="1" dirty="0" smtClean="0">
                <a:solidFill>
                  <a:srgbClr val="0033CC"/>
                </a:solidFill>
              </a:rPr>
              <a:t>February 2015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0" y="604043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800" b="1" dirty="0" smtClean="0">
                <a:solidFill>
                  <a:srgbClr val="0033CC"/>
                </a:solidFill>
              </a:rPr>
              <a:t>Australian </a:t>
            </a:r>
            <a:r>
              <a:rPr lang="en-AU" altLang="en-US" sz="1800" b="1" dirty="0" err="1">
                <a:solidFill>
                  <a:srgbClr val="0033CC"/>
                </a:solidFill>
              </a:rPr>
              <a:t>VLab</a:t>
            </a:r>
            <a:r>
              <a:rPr lang="en-AU" altLang="en-US" sz="1800" b="1" dirty="0">
                <a:solidFill>
                  <a:srgbClr val="0033CC"/>
                </a:solidFill>
              </a:rPr>
              <a:t> Centre of </a:t>
            </a:r>
            <a:r>
              <a:rPr lang="en-AU" altLang="en-US" sz="1800" b="1" dirty="0" smtClean="0">
                <a:solidFill>
                  <a:srgbClr val="0033CC"/>
                </a:solidFill>
              </a:rPr>
              <a:t>Excellence</a:t>
            </a:r>
            <a:r>
              <a:rPr lang="en-AU" altLang="en-US" sz="1800" dirty="0" smtClean="0">
                <a:solidFill>
                  <a:srgbClr val="0033CC"/>
                </a:solidFill>
              </a:rPr>
              <a:t> </a:t>
            </a:r>
            <a:endParaRPr lang="en-AU" altLang="en-US" sz="1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720725"/>
          </a:xfrm>
        </p:spPr>
        <p:txBody>
          <a:bodyPr>
            <a:normAutofit/>
          </a:bodyPr>
          <a:lstStyle/>
          <a:p>
            <a:pPr eaLnBrk="1" hangingPunct="1"/>
            <a:r>
              <a:rPr lang="en-AU" altLang="en-US" sz="2800" b="1" dirty="0" smtClean="0"/>
              <a:t>Japan region, 9 July 2011 (5 minute rapid scan animation)</a:t>
            </a:r>
          </a:p>
        </p:txBody>
      </p:sp>
      <p:pic>
        <p:nvPicPr>
          <p:cNvPr id="12291" name="Picture 4" descr="Overview9Jul2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836613"/>
            <a:ext cx="71882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788024" y="6244323"/>
            <a:ext cx="43559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>
                <a:latin typeface="Arial" charset="0"/>
              </a:rPr>
              <a:t>These animation files were provided by Himawari-6 (MTSAT-1R) Rapid Scan Observations. These were performed for the sake of aviation users. Japanese Meteorological Agency. </a:t>
            </a:r>
          </a:p>
        </p:txBody>
      </p:sp>
      <p:pic>
        <p:nvPicPr>
          <p:cNvPr id="12293" name="Picture 4" descr="jma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4076700"/>
            <a:ext cx="15843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30250" y="6381328"/>
            <a:ext cx="3553718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13378" y="6383966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1000 km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34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1" y="1597994"/>
            <a:ext cx="5950441" cy="361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5425" cy="1249362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2400"/>
              </a:spcAft>
            </a:pPr>
            <a:r>
              <a:rPr lang="en-AU" sz="2800" b="1" dirty="0" smtClean="0"/>
              <a:t>Viewing the animated gif files embedded within the PowerPoint presentations</a:t>
            </a:r>
            <a:endParaRPr lang="en-AU" sz="2800" b="1" dirty="0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0" y="173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0" y="173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4543425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0" y="173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51072"/>
            <a:ext cx="1638300" cy="1676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5364088" y="3427472"/>
            <a:ext cx="1224136" cy="15857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60032" y="5013176"/>
            <a:ext cx="504056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7" name="Straight Arrow Connector 16"/>
          <p:cNvCxnSpPr>
            <a:stCxn id="18" idx="2"/>
          </p:cNvCxnSpPr>
          <p:nvPr/>
        </p:nvCxnSpPr>
        <p:spPr>
          <a:xfrm>
            <a:off x="7460416" y="3104195"/>
            <a:ext cx="0" cy="1260909"/>
          </a:xfrm>
          <a:prstGeom prst="straightConnector1">
            <a:avLst/>
          </a:prstGeom>
          <a:ln w="508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208388" y="2744155"/>
            <a:ext cx="504056" cy="360040"/>
          </a:xfrm>
          <a:prstGeom prst="rect">
            <a:avLst/>
          </a:prstGeom>
          <a:noFill/>
          <a:ln w="508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6220713" y="4376896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/>
              <a:t>Clicking this icon will play the animation as the PowerPoint presentation is started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6108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/>
          <p:cNvSpPr>
            <a:spLocks noGrp="1" noChangeArrowheads="1"/>
          </p:cNvSpPr>
          <p:nvPr>
            <p:ph type="title"/>
          </p:nvPr>
        </p:nvSpPr>
        <p:spPr>
          <a:xfrm>
            <a:off x="1487488" y="152400"/>
            <a:ext cx="6259512" cy="9731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AU" altLang="en-US" sz="2800" b="1" dirty="0" smtClean="0">
                <a:solidFill>
                  <a:srgbClr val="FF0000"/>
                </a:solidFill>
              </a:rPr>
              <a:t>Quiz question: </a:t>
            </a:r>
            <a:r>
              <a:rPr lang="en-AU" altLang="en-US" sz="2800" b="1" dirty="0" smtClean="0"/>
              <a:t>Inspect the animation in slide 2 and try to answer the following </a:t>
            </a:r>
          </a:p>
        </p:txBody>
      </p:sp>
      <p:pic>
        <p:nvPicPr>
          <p:cNvPr id="9231" name="Picture 11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88900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44463"/>
            <a:ext cx="12779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906168"/>
              </p:ext>
            </p:extLst>
          </p:nvPr>
        </p:nvGraphicFramePr>
        <p:xfrm>
          <a:off x="209550" y="1412776"/>
          <a:ext cx="8782050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1025"/>
                <a:gridCol w="4391025"/>
              </a:tblGrid>
              <a:tr h="8078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How rapid scan imagery can help in Synoptic Analysis (dimension several</a:t>
                      </a:r>
                      <a:r>
                        <a:rPr lang="en-AU" baseline="0" dirty="0" smtClean="0"/>
                        <a:t> hundred to several thousand km, </a:t>
                      </a:r>
                      <a:r>
                        <a:rPr lang="en-AU" sz="1400" baseline="0" dirty="0" smtClean="0"/>
                        <a:t>AMS Glossary</a:t>
                      </a:r>
                      <a:r>
                        <a:rPr lang="en-AU" baseline="0" dirty="0" smtClean="0"/>
                        <a:t>)</a:t>
                      </a:r>
                      <a:endParaRPr lang="en-A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How rapid scan imagery can help in </a:t>
                      </a:r>
                      <a:r>
                        <a:rPr lang="en-AU" dirty="0" err="1" smtClean="0"/>
                        <a:t>Mesoscale</a:t>
                      </a:r>
                      <a:r>
                        <a:rPr lang="en-AU" dirty="0" smtClean="0"/>
                        <a:t> Analysis (dimension a few to several hundred km</a:t>
                      </a:r>
                      <a:r>
                        <a:rPr lang="en-AU" baseline="0" dirty="0" smtClean="0"/>
                        <a:t>, </a:t>
                      </a:r>
                      <a:r>
                        <a:rPr lang="en-AU" sz="1400" baseline="0" dirty="0" smtClean="0"/>
                        <a:t>AMS Glossary</a:t>
                      </a:r>
                      <a:r>
                        <a:rPr lang="en-AU" dirty="0" smtClean="0"/>
                        <a:t>)</a:t>
                      </a:r>
                    </a:p>
                  </a:txBody>
                  <a:tcPr/>
                </a:tc>
              </a:tr>
              <a:tr h="14381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1" baseline="0" dirty="0" smtClean="0">
                          <a:solidFill>
                            <a:srgbClr val="FF0000"/>
                          </a:solidFill>
                        </a:rPr>
                        <a:t>Example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: Synoptic scale rapid movement can identify Jet Streams.</a:t>
                      </a:r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AU" b="1" dirty="0" smtClean="0">
                          <a:solidFill>
                            <a:srgbClr val="FF0000"/>
                          </a:solidFill>
                        </a:rPr>
                        <a:t>Example</a:t>
                      </a: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 Better m</a:t>
                      </a:r>
                      <a:r>
                        <a:rPr lang="en-AU" dirty="0" smtClean="0">
                          <a:solidFill>
                            <a:srgbClr val="FF0000"/>
                          </a:solidFill>
                        </a:rPr>
                        <a:t>onitoring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 / </a:t>
                      </a:r>
                      <a:r>
                        <a:rPr lang="en-AU" baseline="0" dirty="0" err="1" smtClean="0">
                          <a:solidFill>
                            <a:srgbClr val="FF0000"/>
                          </a:solidFill>
                        </a:rPr>
                        <a:t>nowcasting</a:t>
                      </a:r>
                      <a:r>
                        <a:rPr lang="en-AU" baseline="0" dirty="0" smtClean="0">
                          <a:solidFill>
                            <a:srgbClr val="FF0000"/>
                          </a:solidFill>
                        </a:rPr>
                        <a:t> / short term forecasting of diurnal convection</a:t>
                      </a:r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8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156</Words>
  <Application>Microsoft Office PowerPoint</Application>
  <PresentationFormat>On-screen Show (4:3)</PresentationFormat>
  <Paragraphs>23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National Himawari-8 Training Campaign Tutorial Session 3 pre-session material 11 February 2015</vt:lpstr>
      <vt:lpstr>Japan region, 9 July 2011 (5 minute rapid scan animation)</vt:lpstr>
      <vt:lpstr>Viewing the animated gif files embedded within the PowerPoint presentations</vt:lpstr>
      <vt:lpstr>Quiz question: Inspect the animation in slide 2 and try to answer the following 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Himawari-8 Training Campaign Tutorial Session 2 pre session material 4 February 2015</dc:title>
  <dc:creator>Bodo Zeschke</dc:creator>
  <cp:lastModifiedBy>Bodo Zeschke</cp:lastModifiedBy>
  <cp:revision>5</cp:revision>
  <dcterms:created xsi:type="dcterms:W3CDTF">2015-02-03T01:08:49Z</dcterms:created>
  <dcterms:modified xsi:type="dcterms:W3CDTF">2015-02-10T01:27:24Z</dcterms:modified>
</cp:coreProperties>
</file>