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58" r:id="rId2"/>
    <p:sldId id="428" r:id="rId3"/>
    <p:sldId id="427" r:id="rId4"/>
    <p:sldId id="426" r:id="rId5"/>
    <p:sldId id="457" r:id="rId6"/>
    <p:sldId id="392" r:id="rId7"/>
    <p:sldId id="393" r:id="rId8"/>
    <p:sldId id="394" r:id="rId9"/>
    <p:sldId id="39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FFFF"/>
    <a:srgbClr val="CCFFCC"/>
    <a:srgbClr val="FFCCCC"/>
    <a:srgbClr val="FF66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1" autoAdjust="0"/>
    <p:restoredTop sz="91413" autoAdjust="0"/>
  </p:normalViewPr>
  <p:slideViewPr>
    <p:cSldViewPr>
      <p:cViewPr>
        <p:scale>
          <a:sx n="66" d="100"/>
          <a:sy n="66" d="100"/>
        </p:scale>
        <p:origin x="-185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97783-DDE0-4C6E-A702-B8BE523F3FC1}" type="datetimeFigureOut">
              <a:rPr lang="en-AU" smtClean="0"/>
              <a:t>18/07/2014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73856-5B5D-4869-AD09-695360E7B2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480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59D17B-0FD5-4B7C-B703-A5DD9DC0CBA7}" type="slidenum">
              <a:rPr lang="en-AU"/>
              <a:pPr eaLnBrk="1" hangingPunct="1"/>
              <a:t>6</a:t>
            </a:fld>
            <a:endParaRPr lang="en-AU"/>
          </a:p>
        </p:txBody>
      </p:sp>
      <p:sp>
        <p:nvSpPr>
          <p:cNvPr id="7168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4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6005"/>
          </a:xfrm>
          <a:noFill/>
        </p:spPr>
        <p:txBody>
          <a:bodyPr lIns="88122" tIns="44061" rIns="88122" bIns="44061"/>
          <a:lstStyle/>
          <a:p>
            <a:pPr eaLnBrk="1" hangingPunct="1">
              <a:spcBef>
                <a:spcPct val="0"/>
              </a:spcBef>
            </a:pPr>
            <a:r>
              <a:rPr lang="en-AU" altLang="ja-JP" smtClean="0">
                <a:latin typeface="Arial" charset="0"/>
              </a:rPr>
              <a:t>Due to the influence of the cold vortex that has passed through the Hokkaido near dawn from the early morning of the 5th,</a:t>
            </a:r>
            <a:br>
              <a:rPr lang="en-AU" altLang="ja-JP" smtClean="0">
                <a:latin typeface="Arial" charset="0"/>
              </a:rPr>
            </a:br>
            <a:r>
              <a:rPr lang="en-AU" altLang="ja-JP" smtClean="0">
                <a:latin typeface="Arial" charset="0"/>
              </a:rPr>
              <a:t>Temperature was reduced at most 09 5 days in the lower of the two points.</a:t>
            </a:r>
            <a:br>
              <a:rPr lang="en-AU" altLang="ja-JP" smtClean="0">
                <a:latin typeface="Arial" charset="0"/>
              </a:rPr>
            </a:br>
            <a:r>
              <a:rPr lang="en-AU" altLang="ja-JP" smtClean="0">
                <a:latin typeface="Arial" charset="0"/>
              </a:rPr>
              <a:t>Wind with a north component slightly below the are growing,: inversion layer (2.6 ~ 2.8km altitude) in Misawa</a:t>
            </a:r>
            <a:br>
              <a:rPr lang="en-AU" altLang="ja-JP" smtClean="0">
                <a:latin typeface="Arial" charset="0"/>
              </a:rPr>
            </a:br>
            <a:r>
              <a:rPr lang="en-AU" altLang="ja-JP" smtClean="0">
                <a:latin typeface="Arial" charset="0"/>
              </a:rPr>
              <a:t>Vertical shear was increased.</a:t>
            </a:r>
            <a:br>
              <a:rPr lang="en-AU" altLang="ja-JP" smtClean="0">
                <a:latin typeface="Arial" charset="0"/>
              </a:rPr>
            </a:br>
            <a:r>
              <a:rPr lang="en-AU" altLang="ja-JP" smtClean="0">
                <a:latin typeface="Arial" charset="0"/>
              </a:rPr>
              <a:t>Stability of the layer is clear: lower small (1.0 ~ 1.3km altitude) in Akita</a:t>
            </a:r>
            <a:br>
              <a:rPr lang="en-AU" altLang="ja-JP" smtClean="0">
                <a:latin typeface="Arial" charset="0"/>
              </a:rPr>
            </a:br>
            <a:r>
              <a:rPr lang="en-AU" altLang="ja-JP" smtClean="0">
                <a:latin typeface="Arial" charset="0"/>
              </a:rPr>
              <a:t>Humidity layer below the stable layer (Advanced 0.3 ~ 0.7km) was supported fog situation close to 100%. </a:t>
            </a:r>
            <a:endParaRPr lang="ja-JP" altLang="en-US" smtClean="0">
              <a:latin typeface="Arial" charset="0"/>
            </a:endParaRPr>
          </a:p>
        </p:txBody>
      </p:sp>
      <p:sp>
        <p:nvSpPr>
          <p:cNvPr id="71685" name="スライド番号プレースホルダ 3"/>
          <p:cNvSpPr txBox="1">
            <a:spLocks noGrp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2" tIns="44061" rIns="88122" bIns="44061" anchor="b"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672A2A2-225F-4235-9664-4FD41C8E82D5}" type="slidenum">
              <a:rPr kumimoji="1" lang="ja-JP" altLang="en-US" sz="1200">
                <a:latin typeface="Calibri" pitchFamily="34" charset="0"/>
              </a:rPr>
              <a:pPr algn="r" eaLnBrk="1" hangingPunct="1"/>
              <a:t>6</a:t>
            </a:fld>
            <a:endParaRPr kumimoji="1"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5EF13A-CFE7-44B9-A56A-D03CCBF6A912}" type="slidenum">
              <a:rPr lang="en-AU"/>
              <a:pPr eaLnBrk="1" hangingPunct="1"/>
              <a:t>7</a:t>
            </a:fld>
            <a:endParaRPr lang="en-AU"/>
          </a:p>
        </p:txBody>
      </p:sp>
      <p:sp>
        <p:nvSpPr>
          <p:cNvPr id="7270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8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6005"/>
          </a:xfrm>
          <a:noFill/>
        </p:spPr>
        <p:txBody>
          <a:bodyPr lIns="88122" tIns="44061" rIns="88122" bIns="44061"/>
          <a:lstStyle/>
          <a:p>
            <a:pPr eaLnBrk="1" hangingPunct="1">
              <a:spcBef>
                <a:spcPct val="0"/>
              </a:spcBef>
            </a:pPr>
            <a:r>
              <a:rPr lang="en-AU" altLang="ja-JP" smtClean="0">
                <a:latin typeface="Arial" charset="0"/>
              </a:rPr>
              <a:t>Due to the influence of the cold vortex that has passed through the Hokkaido near dawn from the early morning of the 5th,</a:t>
            </a:r>
            <a:br>
              <a:rPr lang="en-AU" altLang="ja-JP" smtClean="0">
                <a:latin typeface="Arial" charset="0"/>
              </a:rPr>
            </a:br>
            <a:r>
              <a:rPr lang="en-AU" altLang="ja-JP" smtClean="0">
                <a:latin typeface="Arial" charset="0"/>
              </a:rPr>
              <a:t>Temperature was reduced at most 09 5 days in the lower of the two points.</a:t>
            </a:r>
            <a:br>
              <a:rPr lang="en-AU" altLang="ja-JP" smtClean="0">
                <a:latin typeface="Arial" charset="0"/>
              </a:rPr>
            </a:br>
            <a:r>
              <a:rPr lang="en-AU" altLang="ja-JP" smtClean="0">
                <a:latin typeface="Arial" charset="0"/>
              </a:rPr>
              <a:t>Wind with a north component slightly below the are growing,: inversion layer (2.6 ~ 2.8km altitude) in Misawa</a:t>
            </a:r>
            <a:br>
              <a:rPr lang="en-AU" altLang="ja-JP" smtClean="0">
                <a:latin typeface="Arial" charset="0"/>
              </a:rPr>
            </a:br>
            <a:r>
              <a:rPr lang="en-AU" altLang="ja-JP" smtClean="0">
                <a:latin typeface="Arial" charset="0"/>
              </a:rPr>
              <a:t>Vertical shear was increased.</a:t>
            </a:r>
            <a:br>
              <a:rPr lang="en-AU" altLang="ja-JP" smtClean="0">
                <a:latin typeface="Arial" charset="0"/>
              </a:rPr>
            </a:br>
            <a:r>
              <a:rPr lang="en-AU" altLang="ja-JP" smtClean="0">
                <a:latin typeface="Arial" charset="0"/>
              </a:rPr>
              <a:t>Stability of the layer is clear: lower small (1.0 ~ 1.3km altitude) in Akita</a:t>
            </a:r>
            <a:br>
              <a:rPr lang="en-AU" altLang="ja-JP" smtClean="0">
                <a:latin typeface="Arial" charset="0"/>
              </a:rPr>
            </a:br>
            <a:r>
              <a:rPr lang="en-AU" altLang="ja-JP" smtClean="0">
                <a:latin typeface="Arial" charset="0"/>
              </a:rPr>
              <a:t>Humidity layer below the stable layer (Advanced 0.3 ~ 0.7km) was supported fog situation close to 100%. </a:t>
            </a:r>
            <a:endParaRPr lang="ja-JP" altLang="en-US" smtClean="0">
              <a:latin typeface="Arial" charset="0"/>
            </a:endParaRPr>
          </a:p>
        </p:txBody>
      </p:sp>
      <p:sp>
        <p:nvSpPr>
          <p:cNvPr id="72709" name="スライド番号プレースホルダ 3"/>
          <p:cNvSpPr txBox="1">
            <a:spLocks noGrp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2" tIns="44061" rIns="88122" bIns="44061" anchor="b"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E136188-DEC3-4209-805C-0163A3325665}" type="slidenum">
              <a:rPr kumimoji="1" lang="ja-JP" altLang="en-US" sz="1200">
                <a:latin typeface="Calibri" pitchFamily="34" charset="0"/>
              </a:rPr>
              <a:pPr algn="r" eaLnBrk="1" hangingPunct="1"/>
              <a:t>7</a:t>
            </a:fld>
            <a:endParaRPr kumimoji="1"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9C121-B410-4BC3-A864-A48DF460BAA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78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5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81000" y="908721"/>
            <a:ext cx="8305800" cy="175828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Science Week 2014, </a:t>
            </a:r>
            <a:r>
              <a:rPr lang="en-AU" b="1" dirty="0" smtClean="0">
                <a:solidFill>
                  <a:srgbClr val="FF0000"/>
                </a:solidFill>
              </a:rPr>
              <a:t>Second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en-AU" b="1" dirty="0" smtClean="0">
                <a:solidFill>
                  <a:srgbClr val="FF0000"/>
                </a:solidFill>
              </a:rPr>
              <a:t>Practical Session – </a:t>
            </a:r>
            <a:r>
              <a:rPr lang="en-AU" b="1" dirty="0" smtClean="0">
                <a:solidFill>
                  <a:srgbClr val="FF0000"/>
                </a:solidFill>
              </a:rPr>
              <a:t>using water vapour imagery in detecting lee waves</a:t>
            </a:r>
            <a:endParaRPr lang="en-AU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781300"/>
            <a:ext cx="7921625" cy="36004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AU" b="1" dirty="0" smtClean="0">
                <a:solidFill>
                  <a:schemeClr val="tx1"/>
                </a:solidFill>
              </a:rPr>
              <a:t>Participant exercises: </a:t>
            </a:r>
            <a:r>
              <a:rPr lang="en-AU" dirty="0" smtClean="0">
                <a:solidFill>
                  <a:schemeClr val="tx1"/>
                </a:solidFill>
              </a:rPr>
              <a:t>to assist in making this session more interactive, please complete these exercises before the 29</a:t>
            </a:r>
            <a:r>
              <a:rPr lang="en-AU" baseline="30000" dirty="0" smtClean="0">
                <a:solidFill>
                  <a:schemeClr val="tx1"/>
                </a:solidFill>
              </a:rPr>
              <a:t>th</a:t>
            </a:r>
            <a:r>
              <a:rPr lang="en-AU" dirty="0" smtClean="0">
                <a:solidFill>
                  <a:schemeClr val="tx1"/>
                </a:solidFill>
              </a:rPr>
              <a:t> July.</a:t>
            </a:r>
          </a:p>
          <a:p>
            <a:pPr>
              <a:defRPr/>
            </a:pPr>
            <a:r>
              <a:rPr lang="en-AU" dirty="0" smtClean="0">
                <a:solidFill>
                  <a:schemeClr val="tx1"/>
                </a:solidFill>
              </a:rPr>
              <a:t>Annotate the slides as appropriate and save a copy.</a:t>
            </a:r>
          </a:p>
          <a:p>
            <a:pPr>
              <a:defRPr/>
            </a:pPr>
            <a:r>
              <a:rPr lang="en-AU" dirty="0" smtClean="0">
                <a:solidFill>
                  <a:schemeClr val="tx1"/>
                </a:solidFill>
              </a:rPr>
              <a:t>We will discuss your answers and address any questions during the session.</a:t>
            </a:r>
            <a:endParaRPr lang="en-AU" dirty="0">
              <a:solidFill>
                <a:schemeClr val="tx1"/>
              </a:solidFill>
            </a:endParaRPr>
          </a:p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75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41" y="1436605"/>
            <a:ext cx="4561859" cy="434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" y="1371600"/>
            <a:ext cx="4538094" cy="440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4588965" y="5404561"/>
            <a:ext cx="257807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dirty="0" smtClean="0"/>
              <a:t>6.8 microns water vapour</a:t>
            </a:r>
            <a:endParaRPr lang="en-AU" dirty="0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3841" y="5405117"/>
            <a:ext cx="77457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dirty="0" smtClean="0"/>
              <a:t>visible</a:t>
            </a:r>
            <a:endParaRPr lang="en-AU" dirty="0"/>
          </a:p>
        </p:txBody>
      </p:sp>
      <p:sp>
        <p:nvSpPr>
          <p:cNvPr id="3084" name="Title 1"/>
          <p:cNvSpPr>
            <a:spLocks noGrp="1"/>
          </p:cNvSpPr>
          <p:nvPr>
            <p:ph type="title"/>
          </p:nvPr>
        </p:nvSpPr>
        <p:spPr>
          <a:xfrm>
            <a:off x="7938" y="-26988"/>
            <a:ext cx="9136062" cy="1322388"/>
          </a:xfrm>
          <a:solidFill>
            <a:srgbClr val="FFCCCC"/>
          </a:solidFill>
        </p:spPr>
        <p:txBody>
          <a:bodyPr>
            <a:norm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Case Study 1</a:t>
            </a:r>
            <a:r>
              <a:rPr lang="en-AU" sz="2400" b="1" dirty="0" smtClean="0">
                <a:latin typeface="Arial" pitchFamily="34" charset="0"/>
                <a:cs typeface="Arial" pitchFamily="34" charset="0"/>
              </a:rPr>
              <a:t>: Identifying clear air turbulence using the Water Vapour channels -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Japan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/ Korea 11 March 2012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0415UTC</a:t>
            </a:r>
            <a:endParaRPr lang="en-A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1288" y="5804757"/>
            <a:ext cx="9166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Task: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Annotate where the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6.8 micron water vapour channel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is giving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more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information than the visible channel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?.</a:t>
            </a:r>
            <a:endParaRPr lang="en-A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" y="1371600"/>
            <a:ext cx="4538094" cy="440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41" y="1381836"/>
            <a:ext cx="4716452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4588965" y="5404561"/>
            <a:ext cx="257807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dirty="0"/>
              <a:t>7.3 </a:t>
            </a:r>
            <a:r>
              <a:rPr lang="en-AU" dirty="0" smtClean="0"/>
              <a:t>microns water vapour</a:t>
            </a:r>
            <a:endParaRPr lang="en-AU" dirty="0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3841" y="5405117"/>
            <a:ext cx="77457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dirty="0" smtClean="0"/>
              <a:t>visible</a:t>
            </a:r>
            <a:endParaRPr lang="en-AU" dirty="0"/>
          </a:p>
        </p:txBody>
      </p:sp>
      <p:sp>
        <p:nvSpPr>
          <p:cNvPr id="3084" name="Title 1"/>
          <p:cNvSpPr>
            <a:spLocks noGrp="1"/>
          </p:cNvSpPr>
          <p:nvPr>
            <p:ph type="title"/>
          </p:nvPr>
        </p:nvSpPr>
        <p:spPr>
          <a:xfrm>
            <a:off x="7938" y="-26988"/>
            <a:ext cx="9136062" cy="1246188"/>
          </a:xfrm>
          <a:solidFill>
            <a:srgbClr val="FFCCCC"/>
          </a:solidFill>
        </p:spPr>
        <p:txBody>
          <a:bodyPr/>
          <a:lstStyle/>
          <a:p>
            <a:r>
              <a:rPr lang="en-A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Case Study 1</a:t>
            </a:r>
            <a:r>
              <a:rPr lang="en-AU" sz="2400" b="1" dirty="0">
                <a:latin typeface="Arial" pitchFamily="34" charset="0"/>
                <a:cs typeface="Arial" pitchFamily="34" charset="0"/>
              </a:rPr>
              <a:t>: Identifying clear air turbulence using the Water Vapour channels -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Japan / Korea 11 March 2012 0415UTC</a:t>
            </a:r>
            <a:endParaRPr lang="en-AU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1288" y="5804757"/>
            <a:ext cx="9166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Task</a:t>
            </a:r>
            <a:r>
              <a:rPr lang="en-A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Annotate where the 7.3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micron water vapour channel giving more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information than the visible channel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?.</a:t>
            </a:r>
            <a:endParaRPr lang="en-A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:\2014Stuff\RegionalFocusGroupMeetings2014\1JulyStuff\Japan68micr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4" t="16502" r="25011" b="17146"/>
          <a:stretch>
            <a:fillRect/>
          </a:stretch>
        </p:blipFill>
        <p:spPr bwMode="auto">
          <a:xfrm>
            <a:off x="168275" y="739775"/>
            <a:ext cx="445135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G:\2014Stuff\RegionalFocusGroupMeetings2014\1JulyStuff\Japan73micr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6" t="16396" r="27789" b="17006"/>
          <a:stretch>
            <a:fillRect/>
          </a:stretch>
        </p:blipFill>
        <p:spPr bwMode="auto">
          <a:xfrm>
            <a:off x="4716463" y="754063"/>
            <a:ext cx="42037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17475" y="4525963"/>
            <a:ext cx="4502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/>
              <a:t>Japan / Korea 11 March 2012 0415UTC</a:t>
            </a:r>
          </a:p>
        </p:txBody>
      </p: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7621588" y="4121150"/>
            <a:ext cx="12747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/>
              <a:t>7.3 microns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3330575" y="4121150"/>
            <a:ext cx="12731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/>
              <a:t>6.8 microns</a:t>
            </a:r>
          </a:p>
        </p:txBody>
      </p:sp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144008" y="4960283"/>
            <a:ext cx="60047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sz="2400" b="1" dirty="0" smtClean="0">
                <a:solidFill>
                  <a:srgbClr val="FF0000"/>
                </a:solidFill>
                <a:latin typeface="Arial" charset="0"/>
              </a:rPr>
              <a:t>Task: </a:t>
            </a:r>
            <a:r>
              <a:rPr lang="en-AU" sz="2400" dirty="0" smtClean="0">
                <a:latin typeface="Arial" charset="0"/>
              </a:rPr>
              <a:t>Please </a:t>
            </a:r>
            <a:r>
              <a:rPr lang="en-AU" sz="2400" dirty="0">
                <a:latin typeface="Arial" charset="0"/>
              </a:rPr>
              <a:t>annotate the "mountain waves"</a:t>
            </a:r>
          </a:p>
          <a:p>
            <a:pPr algn="ctr"/>
            <a:r>
              <a:rPr lang="en-AU" sz="2400" dirty="0">
                <a:latin typeface="Arial" charset="0"/>
              </a:rPr>
              <a:t> </a:t>
            </a:r>
          </a:p>
          <a:p>
            <a:pPr algn="ctr"/>
            <a:r>
              <a:rPr lang="en-AU" sz="2400" dirty="0">
                <a:latin typeface="Arial" charset="0"/>
              </a:rPr>
              <a:t>(note the 850 and 700 </a:t>
            </a:r>
            <a:r>
              <a:rPr lang="en-AU" sz="2400" dirty="0" err="1">
                <a:latin typeface="Arial" charset="0"/>
              </a:rPr>
              <a:t>hPa</a:t>
            </a:r>
            <a:r>
              <a:rPr lang="en-AU" sz="2400" dirty="0">
                <a:latin typeface="Arial" charset="0"/>
              </a:rPr>
              <a:t> wind is from the W/NW = red arrow)</a:t>
            </a: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491038"/>
            <a:ext cx="259080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TextBox 2"/>
          <p:cNvSpPr txBox="1">
            <a:spLocks noChangeArrowheads="1"/>
          </p:cNvSpPr>
          <p:nvPr/>
        </p:nvSpPr>
        <p:spPr bwMode="auto">
          <a:xfrm>
            <a:off x="5508625" y="6530975"/>
            <a:ext cx="13382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>
                <a:latin typeface="Arial" charset="0"/>
              </a:rPr>
              <a:t>topography</a:t>
            </a:r>
          </a:p>
        </p:txBody>
      </p:sp>
      <p:sp>
        <p:nvSpPr>
          <p:cNvPr id="4" name="Right Arrow 3"/>
          <p:cNvSpPr/>
          <p:nvPr/>
        </p:nvSpPr>
        <p:spPr>
          <a:xfrm rot="1615931">
            <a:off x="117475" y="1700213"/>
            <a:ext cx="493713" cy="2889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7" name="Right Arrow 16"/>
          <p:cNvSpPr/>
          <p:nvPr/>
        </p:nvSpPr>
        <p:spPr>
          <a:xfrm rot="1615931">
            <a:off x="4651375" y="1716088"/>
            <a:ext cx="493713" cy="2889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084" name="Title 1"/>
          <p:cNvSpPr>
            <a:spLocks noGrp="1"/>
          </p:cNvSpPr>
          <p:nvPr>
            <p:ph type="title"/>
          </p:nvPr>
        </p:nvSpPr>
        <p:spPr>
          <a:xfrm>
            <a:off x="7938" y="-26988"/>
            <a:ext cx="9136062" cy="935038"/>
          </a:xfrm>
          <a:solidFill>
            <a:srgbClr val="FFCCCC"/>
          </a:solidFill>
        </p:spPr>
        <p:txBody>
          <a:bodyPr/>
          <a:lstStyle/>
          <a:p>
            <a:r>
              <a:rPr lang="en-A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Case Study 1</a:t>
            </a:r>
            <a:r>
              <a:rPr lang="en-AU" sz="24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AU" sz="2400" b="1" dirty="0" smtClean="0">
                <a:latin typeface="Arial" charset="0"/>
                <a:cs typeface="Arial" charset="0"/>
              </a:rPr>
              <a:t> </a:t>
            </a:r>
            <a:r>
              <a:rPr lang="en-AU" sz="2400" b="1" dirty="0">
                <a:latin typeface="Arial" pitchFamily="34" charset="0"/>
                <a:cs typeface="Arial" pitchFamily="34" charset="0"/>
              </a:rPr>
              <a:t>Identifying clear air turbulence using the Water Vapour channels -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Japan / Korea 11 March 2012 0415UTC</a:t>
            </a:r>
            <a:endParaRPr lang="en-AU" sz="24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mainp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AU" altLang="ko-KR" sz="24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  <a:cs typeface="Arial" pitchFamily="34" charset="0"/>
              </a:rPr>
              <a:t>Case Study 2: </a:t>
            </a:r>
            <a:r>
              <a:rPr lang="en-AU" altLang="ko-KR" sz="2400" b="1" dirty="0" smtClean="0">
                <a:latin typeface="Arial" pitchFamily="34" charset="0"/>
                <a:ea typeface="굴림" pitchFamily="34" charset="-127"/>
                <a:cs typeface="Arial" pitchFamily="34" charset="0"/>
              </a:rPr>
              <a:t>How to conduct this brainstorming / data mining session</a:t>
            </a:r>
            <a:endParaRPr lang="en-A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95288" y="3317875"/>
            <a:ext cx="8137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60363" indent="-360363">
              <a:spcBef>
                <a:spcPct val="50000"/>
              </a:spcBef>
            </a:pPr>
            <a:r>
              <a:rPr lang="en-AU" altLang="ko-KR">
                <a:ea typeface="굴림" pitchFamily="34" charset="-127"/>
              </a:rPr>
              <a:t>1 - watch animation on computer	 	 2 – panel display for annotations 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395288" y="6381750"/>
            <a:ext cx="8137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60363" indent="-360363">
              <a:spcBef>
                <a:spcPct val="50000"/>
              </a:spcBef>
            </a:pPr>
            <a:r>
              <a:rPr lang="en-AU" altLang="ko-KR" dirty="0">
                <a:ea typeface="굴림" pitchFamily="34" charset="-127"/>
              </a:rPr>
              <a:t>3 – additional data			</a:t>
            </a:r>
            <a:r>
              <a:rPr lang="en-AU" altLang="ko-KR" dirty="0" smtClean="0">
                <a:ea typeface="굴림" pitchFamily="34" charset="-127"/>
              </a:rPr>
              <a:t>	4 </a:t>
            </a:r>
            <a:r>
              <a:rPr lang="en-AU" altLang="ko-KR" dirty="0">
                <a:ea typeface="굴림" pitchFamily="34" charset="-127"/>
              </a:rPr>
              <a:t>– questions to answer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912247"/>
            <a:ext cx="4125913" cy="24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3" y="3695474"/>
            <a:ext cx="4261797" cy="26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955911"/>
            <a:ext cx="3662363" cy="23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35056"/>
            <a:ext cx="3808412" cy="2378318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4643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34925" y="6453188"/>
            <a:ext cx="278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600" i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Meteorological Satellite Center</a:t>
            </a:r>
          </a:p>
        </p:txBody>
      </p:sp>
      <p:pic>
        <p:nvPicPr>
          <p:cNvPr id="38915" name="図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6913562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図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673225"/>
            <a:ext cx="95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7" name="グループ化 43"/>
          <p:cNvGrpSpPr>
            <a:grpSpLocks/>
          </p:cNvGrpSpPr>
          <p:nvPr/>
        </p:nvGrpSpPr>
        <p:grpSpPr bwMode="auto">
          <a:xfrm>
            <a:off x="8815388" y="5681663"/>
            <a:ext cx="176212" cy="93662"/>
            <a:chOff x="8815536" y="5681938"/>
            <a:chExt cx="175374" cy="94091"/>
          </a:xfrm>
        </p:grpSpPr>
        <p:cxnSp>
          <p:nvCxnSpPr>
            <p:cNvPr id="48" name="直線コネクタ 47"/>
            <p:cNvCxnSpPr/>
            <p:nvPr/>
          </p:nvCxnSpPr>
          <p:spPr>
            <a:xfrm flipH="1" flipV="1">
              <a:off x="8829755" y="5742539"/>
              <a:ext cx="161155" cy="33490"/>
            </a:xfrm>
            <a:prstGeom prst="line">
              <a:avLst/>
            </a:prstGeom>
            <a:ln w="127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8815536" y="5686722"/>
              <a:ext cx="17379" cy="70170"/>
            </a:xfrm>
            <a:prstGeom prst="line">
              <a:avLst/>
            </a:prstGeom>
            <a:ln w="127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8840815" y="5681938"/>
              <a:ext cx="17379" cy="70170"/>
            </a:xfrm>
            <a:prstGeom prst="line">
              <a:avLst/>
            </a:prstGeom>
            <a:ln w="127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8883473" y="5718617"/>
              <a:ext cx="6320" cy="33491"/>
            </a:xfrm>
            <a:prstGeom prst="line">
              <a:avLst/>
            </a:prstGeom>
            <a:ln w="127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18" name="テキスト ボックス 66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AU" sz="8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AU" sz="2400" b="1" dirty="0" smtClean="0">
                <a:solidFill>
                  <a:srgbClr val="FF0000"/>
                </a:solidFill>
              </a:rPr>
              <a:t>Case Study 2 </a:t>
            </a:r>
            <a:r>
              <a:rPr lang="en-AU" sz="2400" b="1" dirty="0" smtClean="0"/>
              <a:t>– </a:t>
            </a:r>
            <a:r>
              <a:rPr lang="en-AU" sz="2400" b="1" dirty="0"/>
              <a:t>boundary layer features, gravity </a:t>
            </a:r>
            <a:r>
              <a:rPr lang="en-AU" sz="2400" b="1" dirty="0" smtClean="0"/>
              <a:t>waves, northern Honshu, Japan</a:t>
            </a:r>
            <a:r>
              <a:rPr kumimoji="1" lang="en-AU" altLang="ja-JP" sz="2400" dirty="0" smtClean="0">
                <a:ea typeface="MS PGothic" pitchFamily="34" charset="-128"/>
              </a:rPr>
              <a:t> (</a:t>
            </a:r>
            <a:r>
              <a:rPr kumimoji="1" lang="en-AU" altLang="ja-JP" sz="2400" b="1" dirty="0">
                <a:ea typeface="MS PMincho" pitchFamily="18" charset="-128"/>
              </a:rPr>
              <a:t>June 5, 2011) </a:t>
            </a:r>
            <a:endParaRPr kumimoji="1" lang="ja-JP" altLang="en-US" sz="2400" b="1" dirty="0">
              <a:ea typeface="MS PMincho" pitchFamily="18" charset="-128"/>
            </a:endParaRPr>
          </a:p>
        </p:txBody>
      </p:sp>
      <p:sp>
        <p:nvSpPr>
          <p:cNvPr id="38919" name="Rectangle 5"/>
          <p:cNvSpPr>
            <a:spLocks noChangeArrowheads="1"/>
          </p:cNvSpPr>
          <p:nvPr/>
        </p:nvSpPr>
        <p:spPr bwMode="auto">
          <a:xfrm>
            <a:off x="0" y="63388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AU" sz="1200"/>
              <a:t>These animation files were provided by Himawari-6 (MTSAT-1R) Rapid Scan Observations. These were performed for the sake of aviation users. Japanese Meteorological Agency. </a:t>
            </a:r>
          </a:p>
        </p:txBody>
      </p:sp>
      <p:pic>
        <p:nvPicPr>
          <p:cNvPr id="38920" name="Picture 4" descr="jma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5486400"/>
            <a:ext cx="15843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4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55563" r="19109"/>
          <a:stretch>
            <a:fillRect/>
          </a:stretch>
        </p:blipFill>
        <p:spPr bwMode="auto">
          <a:xfrm>
            <a:off x="4297363" y="4510088"/>
            <a:ext cx="479583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34925" y="6453188"/>
            <a:ext cx="278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600" i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Meteorological Satellite Center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55563" r="19109"/>
          <a:stretch>
            <a:fillRect/>
          </a:stretch>
        </p:blipFill>
        <p:spPr bwMode="auto">
          <a:xfrm>
            <a:off x="34925" y="4510088"/>
            <a:ext cx="479742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1" name="グループ化 5"/>
          <p:cNvGrpSpPr>
            <a:grpSpLocks/>
          </p:cNvGrpSpPr>
          <p:nvPr/>
        </p:nvGrpSpPr>
        <p:grpSpPr bwMode="auto">
          <a:xfrm>
            <a:off x="4478338" y="800100"/>
            <a:ext cx="4486275" cy="3638550"/>
            <a:chOff x="4569991" y="116632"/>
            <a:chExt cx="4486275" cy="3638550"/>
          </a:xfrm>
        </p:grpSpPr>
        <p:pic>
          <p:nvPicPr>
            <p:cNvPr id="3996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991" y="116632"/>
              <a:ext cx="4486275" cy="36385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69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207" y="3356992"/>
              <a:ext cx="2988945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942" name="テキスト ボックス 6"/>
          <p:cNvSpPr txBox="1">
            <a:spLocks noChangeArrowheads="1"/>
          </p:cNvSpPr>
          <p:nvPr/>
        </p:nvSpPr>
        <p:spPr bwMode="auto">
          <a:xfrm>
            <a:off x="971550" y="4583113"/>
            <a:ext cx="7016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altLang="ja-JP">
                <a:ea typeface="MS PMincho" pitchFamily="18" charset="-128"/>
              </a:rPr>
              <a:t>Akita</a:t>
            </a:r>
          </a:p>
        </p:txBody>
      </p:sp>
      <p:sp>
        <p:nvSpPr>
          <p:cNvPr id="39943" name="テキスト ボックス 22"/>
          <p:cNvSpPr txBox="1">
            <a:spLocks noChangeArrowheads="1"/>
          </p:cNvSpPr>
          <p:nvPr/>
        </p:nvSpPr>
        <p:spPr bwMode="auto">
          <a:xfrm>
            <a:off x="7740650" y="4581525"/>
            <a:ext cx="9683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AU" altLang="ja-JP">
                <a:ea typeface="MS PGothic" pitchFamily="34" charset="-128"/>
              </a:rPr>
              <a:t>Misawa</a:t>
            </a:r>
            <a:endParaRPr kumimoji="1" lang="ja-JP" altLang="en-US">
              <a:ea typeface="MS PGothic" pitchFamily="34" charset="-128"/>
            </a:endParaRPr>
          </a:p>
        </p:txBody>
      </p:sp>
      <p:pic>
        <p:nvPicPr>
          <p:cNvPr id="39944" name="図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6367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図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673225"/>
            <a:ext cx="95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6" name="グループ化 43"/>
          <p:cNvGrpSpPr>
            <a:grpSpLocks/>
          </p:cNvGrpSpPr>
          <p:nvPr/>
        </p:nvGrpSpPr>
        <p:grpSpPr bwMode="auto">
          <a:xfrm>
            <a:off x="8815388" y="5681663"/>
            <a:ext cx="176212" cy="93662"/>
            <a:chOff x="8815536" y="5681938"/>
            <a:chExt cx="175374" cy="94091"/>
          </a:xfrm>
        </p:grpSpPr>
        <p:cxnSp>
          <p:nvCxnSpPr>
            <p:cNvPr id="48" name="直線コネクタ 47"/>
            <p:cNvCxnSpPr/>
            <p:nvPr/>
          </p:nvCxnSpPr>
          <p:spPr>
            <a:xfrm flipH="1" flipV="1">
              <a:off x="8829755" y="5742539"/>
              <a:ext cx="161155" cy="33490"/>
            </a:xfrm>
            <a:prstGeom prst="line">
              <a:avLst/>
            </a:prstGeom>
            <a:ln w="127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8815536" y="5686722"/>
              <a:ext cx="17379" cy="70170"/>
            </a:xfrm>
            <a:prstGeom prst="line">
              <a:avLst/>
            </a:prstGeom>
            <a:ln w="127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8840815" y="5681938"/>
              <a:ext cx="17379" cy="70170"/>
            </a:xfrm>
            <a:prstGeom prst="line">
              <a:avLst/>
            </a:prstGeom>
            <a:ln w="127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8883473" y="5718617"/>
              <a:ext cx="6320" cy="33491"/>
            </a:xfrm>
            <a:prstGeom prst="line">
              <a:avLst/>
            </a:prstGeom>
            <a:ln w="1270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7" name="グループ化 46"/>
          <p:cNvGrpSpPr>
            <a:grpSpLocks/>
          </p:cNvGrpSpPr>
          <p:nvPr/>
        </p:nvGrpSpPr>
        <p:grpSpPr bwMode="auto">
          <a:xfrm>
            <a:off x="4500563" y="5445125"/>
            <a:ext cx="2879725" cy="647700"/>
            <a:chOff x="5436096" y="5486401"/>
            <a:chExt cx="1941283" cy="344728"/>
          </a:xfrm>
        </p:grpSpPr>
        <p:cxnSp>
          <p:nvCxnSpPr>
            <p:cNvPr id="20" name="直線コネクタ 19"/>
            <p:cNvCxnSpPr/>
            <p:nvPr/>
          </p:nvCxnSpPr>
          <p:spPr>
            <a:xfrm flipV="1">
              <a:off x="7289625" y="5486401"/>
              <a:ext cx="87754" cy="7604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四角形吹き出し 45"/>
            <p:cNvSpPr/>
            <p:nvPr/>
          </p:nvSpPr>
          <p:spPr>
            <a:xfrm>
              <a:off x="5436096" y="5524423"/>
              <a:ext cx="913923" cy="306706"/>
            </a:xfrm>
            <a:prstGeom prst="wedgeRectCallout">
              <a:avLst>
                <a:gd name="adj1" fmla="val 154639"/>
                <a:gd name="adj2" fmla="val -4451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>
                  <a:solidFill>
                    <a:srgbClr val="FFFFFF"/>
                  </a:solidFill>
                  <a:ea typeface="MS PMincho" pitchFamily="18" charset="-128"/>
                </a:rPr>
                <a:t>Inversion layer</a:t>
              </a:r>
            </a:p>
          </p:txBody>
        </p:sp>
      </p:grpSp>
      <p:grpSp>
        <p:nvGrpSpPr>
          <p:cNvPr id="39948" name="グループ化 48"/>
          <p:cNvGrpSpPr>
            <a:grpSpLocks/>
          </p:cNvGrpSpPr>
          <p:nvPr/>
        </p:nvGrpSpPr>
        <p:grpSpPr bwMode="auto">
          <a:xfrm>
            <a:off x="3094038" y="4749800"/>
            <a:ext cx="1982787" cy="1109663"/>
            <a:chOff x="3093878" y="4749847"/>
            <a:chExt cx="914400" cy="1110239"/>
          </a:xfrm>
        </p:grpSpPr>
        <p:cxnSp>
          <p:nvCxnSpPr>
            <p:cNvPr id="43" name="直線コネクタ 42"/>
            <p:cNvCxnSpPr/>
            <p:nvPr/>
          </p:nvCxnSpPr>
          <p:spPr>
            <a:xfrm flipV="1">
              <a:off x="3093878" y="5790200"/>
              <a:ext cx="69550" cy="698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四角形吹き出し 61"/>
            <p:cNvSpPr/>
            <p:nvPr/>
          </p:nvSpPr>
          <p:spPr>
            <a:xfrm>
              <a:off x="3093878" y="4749847"/>
              <a:ext cx="914400" cy="306547"/>
            </a:xfrm>
            <a:prstGeom prst="wedgeRectCallout">
              <a:avLst>
                <a:gd name="adj1" fmla="val -41587"/>
                <a:gd name="adj2" fmla="val 28215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>
                  <a:solidFill>
                    <a:srgbClr val="FFFFFF"/>
                  </a:solidFill>
                  <a:ea typeface="MS PMincho" pitchFamily="18" charset="-128"/>
                </a:rPr>
                <a:t>Inversion layer</a:t>
              </a:r>
            </a:p>
          </p:txBody>
        </p:sp>
      </p:grpSp>
      <p:grpSp>
        <p:nvGrpSpPr>
          <p:cNvPr id="39949" name="グループ化 49"/>
          <p:cNvGrpSpPr>
            <a:grpSpLocks/>
          </p:cNvGrpSpPr>
          <p:nvPr/>
        </p:nvGrpSpPr>
        <p:grpSpPr bwMode="auto">
          <a:xfrm>
            <a:off x="1033463" y="5686425"/>
            <a:ext cx="2114550" cy="306388"/>
            <a:chOff x="1034220" y="5686445"/>
            <a:chExt cx="2113793" cy="306324"/>
          </a:xfrm>
        </p:grpSpPr>
        <p:cxnSp>
          <p:nvCxnSpPr>
            <p:cNvPr id="45" name="直線コネクタ 44"/>
            <p:cNvCxnSpPr/>
            <p:nvPr/>
          </p:nvCxnSpPr>
          <p:spPr>
            <a:xfrm flipH="1" flipV="1">
              <a:off x="3138491" y="5905474"/>
              <a:ext cx="9522" cy="80946"/>
            </a:xfrm>
            <a:prstGeom prst="line">
              <a:avLst/>
            </a:prstGeom>
            <a:ln w="254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四角形吹き出し 62"/>
            <p:cNvSpPr/>
            <p:nvPr/>
          </p:nvSpPr>
          <p:spPr>
            <a:xfrm>
              <a:off x="1034220" y="5686445"/>
              <a:ext cx="1233045" cy="306324"/>
            </a:xfrm>
            <a:prstGeom prst="wedgeRectCallout">
              <a:avLst>
                <a:gd name="adj1" fmla="val 117593"/>
                <a:gd name="adj2" fmla="val 37155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>
                  <a:solidFill>
                    <a:srgbClr val="FFFFFF"/>
                  </a:solidFill>
                  <a:ea typeface="MS PMincho" pitchFamily="18" charset="-128"/>
                </a:rPr>
                <a:t>saturation</a:t>
              </a:r>
            </a:p>
          </p:txBody>
        </p:sp>
      </p:grpSp>
      <p:sp>
        <p:nvSpPr>
          <p:cNvPr id="39950" name="テキスト ボックス 66"/>
          <p:cNvSpPr txBox="1">
            <a:spLocks noChangeArrowheads="1"/>
          </p:cNvSpPr>
          <p:nvPr/>
        </p:nvSpPr>
        <p:spPr bwMode="auto">
          <a:xfrm>
            <a:off x="2482850" y="1327150"/>
            <a:ext cx="156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AU" altLang="ja-JP">
                <a:ea typeface="MS PMincho" pitchFamily="18" charset="-128"/>
              </a:rPr>
              <a:t>June 5, 2011 </a:t>
            </a:r>
            <a:endParaRPr kumimoji="1" lang="ja-JP" altLang="en-US">
              <a:ea typeface="MS PMincho" pitchFamily="18" charset="-128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2717800" y="3127375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3411538" y="27844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6884988" y="2809875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7046913" y="2708275"/>
            <a:ext cx="71437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39955" name="テキスト ボックス 66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AU" sz="2400" b="1" dirty="0">
                <a:solidFill>
                  <a:srgbClr val="FF0000"/>
                </a:solidFill>
              </a:rPr>
              <a:t>Case Study 2 </a:t>
            </a:r>
            <a:r>
              <a:rPr lang="en-AU" sz="2400" b="1" dirty="0"/>
              <a:t>– boundary layer features, gravity waves, northern Honshu, Japan</a:t>
            </a:r>
            <a:r>
              <a:rPr kumimoji="1" lang="en-AU" altLang="ja-JP" sz="2400" dirty="0">
                <a:ea typeface="MS PGothic" pitchFamily="34" charset="-128"/>
              </a:rPr>
              <a:t> (</a:t>
            </a:r>
            <a:r>
              <a:rPr kumimoji="1" lang="en-AU" altLang="ja-JP" sz="2400" b="1" dirty="0">
                <a:ea typeface="MS PMincho" pitchFamily="18" charset="-128"/>
              </a:rPr>
              <a:t>June 5, 2011) </a:t>
            </a:r>
            <a:endParaRPr kumimoji="1" lang="ja-JP" altLang="en-US" sz="2400" b="1" dirty="0">
              <a:ea typeface="MS PMincho" pitchFamily="18" charset="-128"/>
            </a:endParaRPr>
          </a:p>
        </p:txBody>
      </p:sp>
      <p:pic>
        <p:nvPicPr>
          <p:cNvPr id="39956" name="タイトル 1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381750"/>
            <a:ext cx="3168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7" name="Rectangle 34"/>
          <p:cNvSpPr>
            <a:spLocks noChangeArrowheads="1"/>
          </p:cNvSpPr>
          <p:nvPr/>
        </p:nvSpPr>
        <p:spPr bwMode="auto">
          <a:xfrm>
            <a:off x="3419475" y="6473825"/>
            <a:ext cx="5673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826285"/>
              </a:buClr>
              <a:buSzPct val="60000"/>
              <a:buFont typeface="Wingdings" pitchFamily="2" charset="2"/>
              <a:buNone/>
            </a:pPr>
            <a:r>
              <a:rPr kumimoji="1" lang="en-US" altLang="ja-JP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Meteorological Satellite Center System Management Division</a:t>
            </a:r>
            <a:br>
              <a:rPr kumimoji="1" lang="en-US" altLang="ja-JP" sz="1200" dirty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kumimoji="1" lang="en-US" altLang="ja-JP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Hiroki Mori</a:t>
            </a:r>
            <a:r>
              <a:rPr kumimoji="1" lang="en-AU" altLang="ja-JP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endParaRPr kumimoji="1" lang="ja-JP" altLang="en-US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r="12172"/>
          <a:stretch>
            <a:fillRect/>
          </a:stretch>
        </p:blipFill>
        <p:spPr bwMode="auto">
          <a:xfrm>
            <a:off x="4594226" y="1066800"/>
            <a:ext cx="4392612" cy="33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6" y="1066800"/>
            <a:ext cx="4319587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C0C0C0">
              <a:alpha val="70195"/>
            </a:srgbClr>
          </a:solidFill>
        </p:spPr>
        <p:txBody>
          <a:bodyPr/>
          <a:lstStyle/>
          <a:p>
            <a:r>
              <a:rPr lang="en-A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Case Study 2 </a:t>
            </a:r>
            <a:r>
              <a:rPr lang="en-AU" sz="2400" b="1" dirty="0">
                <a:latin typeface="Arial" pitchFamily="34" charset="0"/>
                <a:cs typeface="Arial" pitchFamily="34" charset="0"/>
              </a:rPr>
              <a:t>– boundary layer features, gravity waves, northern Honshu, Japan</a:t>
            </a:r>
            <a:r>
              <a:rPr kumimoji="1" lang="en-AU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(</a:t>
            </a:r>
            <a:r>
              <a:rPr kumimoji="1" lang="en-AU" altLang="ja-JP" sz="2400" b="1" dirty="0">
                <a:latin typeface="Arial" pitchFamily="34" charset="0"/>
                <a:ea typeface="MS PMincho" pitchFamily="18" charset="-128"/>
                <a:cs typeface="Arial" pitchFamily="34" charset="0"/>
              </a:rPr>
              <a:t>June 5, 2011) </a:t>
            </a:r>
            <a:endParaRPr kumimoji="1" lang="ja-JP" altLang="en-US" sz="2400" b="1" dirty="0">
              <a:latin typeface="Arial" pitchFamily="34" charset="0"/>
              <a:ea typeface="MS PMincho" pitchFamily="18" charset="-128"/>
              <a:cs typeface="Arial" pitchFamily="34" charset="0"/>
            </a:endParaRPr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4090988" y="3803650"/>
            <a:ext cx="311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b="1"/>
              <a:t>1</a:t>
            </a: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8626476" y="3875087"/>
            <a:ext cx="311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b="1"/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99" y="4098246"/>
            <a:ext cx="3219451" cy="280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2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C0C0C0">
              <a:alpha val="69019"/>
            </a:srgbClr>
          </a:solidFill>
        </p:spPr>
        <p:txBody>
          <a:bodyPr/>
          <a:lstStyle/>
          <a:p>
            <a:r>
              <a:rPr lang="en-A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Case Study 2 </a:t>
            </a:r>
            <a:r>
              <a:rPr lang="en-AU" sz="2400" b="1" dirty="0">
                <a:latin typeface="Arial" pitchFamily="34" charset="0"/>
                <a:cs typeface="Arial" pitchFamily="34" charset="0"/>
              </a:rPr>
              <a:t>– boundary layer features, gravity waves, northern Honshu, Japan</a:t>
            </a:r>
            <a:r>
              <a:rPr kumimoji="1" lang="en-AU" altLang="ja-JP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(</a:t>
            </a:r>
            <a:r>
              <a:rPr kumimoji="1" lang="en-AU" altLang="ja-JP" sz="2400" b="1" dirty="0">
                <a:latin typeface="Arial" pitchFamily="34" charset="0"/>
                <a:ea typeface="MS PMincho" pitchFamily="18" charset="-128"/>
                <a:cs typeface="Arial" pitchFamily="34" charset="0"/>
              </a:rPr>
              <a:t>June 5, 2011) </a:t>
            </a:r>
            <a:endParaRPr lang="en-AU" sz="2800" b="1" dirty="0" smtClean="0"/>
          </a:p>
        </p:txBody>
      </p:sp>
      <p:graphicFrame>
        <p:nvGraphicFramePr>
          <p:cNvPr id="231472" name="Group 48"/>
          <p:cNvGraphicFramePr>
            <a:graphicFrameLocks noGrp="1"/>
          </p:cNvGraphicFramePr>
          <p:nvPr>
            <p:ph sz="half" idx="2"/>
          </p:nvPr>
        </p:nvGraphicFramePr>
        <p:xfrm>
          <a:off x="539750" y="1484313"/>
          <a:ext cx="8147050" cy="4991102"/>
        </p:xfrm>
        <a:graphic>
          <a:graphicData uri="http://schemas.openxmlformats.org/drawingml/2006/table">
            <a:tbl>
              <a:tblPr/>
              <a:tblGrid>
                <a:gridCol w="3240088"/>
                <a:gridCol w="4906962"/>
              </a:tblGrid>
              <a:tr h="565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Identify the following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Your answer and comments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Areas of possible mountain wave turbulence / other types of turbulence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Gravity waves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Other features of interest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What are the advantages of using rapid scan imagery in monitoring these features ?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0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458</Words>
  <Application>Microsoft Office PowerPoint</Application>
  <PresentationFormat>On-screen Show (4:3)</PresentationFormat>
  <Paragraphs>55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Science Week 2014, Second Practical Session – using water vapour imagery in detecting lee waves</vt:lpstr>
      <vt:lpstr>Case Study 1: Identifying clear air turbulence using the Water Vapour channels - Japan / Korea 11 March 2012 0415UTC</vt:lpstr>
      <vt:lpstr>Case Study 1: Identifying clear air turbulence using the Water Vapour channels - Japan / Korea 11 March 2012 0415UTC</vt:lpstr>
      <vt:lpstr>Case Study 1: Identifying clear air turbulence using the Water Vapour channels - Japan / Korea 11 March 2012 0415UTC</vt:lpstr>
      <vt:lpstr>Case Study 2: How to conduct this brainstorming / data mining session</vt:lpstr>
      <vt:lpstr>PowerPoint Presentation</vt:lpstr>
      <vt:lpstr>PowerPoint Presentation</vt:lpstr>
      <vt:lpstr>Case Study 2 – boundary layer features, gravity waves, northern Honshu, Japan (June 5, 2011) </vt:lpstr>
      <vt:lpstr>Case Study 2 – boundary layer features, gravity waves, northern Honshu, Japan (June 5, 2011)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2 - First prac session (Satellite Case Studies – Rapid Scan Data) – this is in two parts and takes up the afternoon of the first day. Satellite case studies – part 1 1.30 – 2.30pm</dc:title>
  <dc:creator>Bodo Zeschke</dc:creator>
  <cp:lastModifiedBy>Bodo Zeschke</cp:lastModifiedBy>
  <cp:revision>77</cp:revision>
  <dcterms:created xsi:type="dcterms:W3CDTF">2006-08-16T00:00:00Z</dcterms:created>
  <dcterms:modified xsi:type="dcterms:W3CDTF">2014-07-18T07:53:20Z</dcterms:modified>
</cp:coreProperties>
</file>