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61" r:id="rId2"/>
    <p:sldId id="257" r:id="rId3"/>
    <p:sldId id="258" r:id="rId4"/>
    <p:sldId id="259" r:id="rId5"/>
    <p:sldId id="260" r:id="rId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1" d="100"/>
          <a:sy n="91" d="100"/>
        </p:scale>
        <p:origin x="-96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73864D-D5E9-46AB-920A-2E9F3E8AF0BE}" type="datetimeFigureOut">
              <a:rPr lang="en-AU" smtClean="0"/>
              <a:t>18/07/2014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453751-493D-4B51-A3B9-83D4172AB4C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758890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6ECDE2D3-8215-4756-87D8-DA5997A393D4}" type="slidenum">
              <a:rPr lang="en-AU"/>
              <a:pPr eaLnBrk="1" hangingPunct="1"/>
              <a:t>3</a:t>
            </a:fld>
            <a:endParaRPr lang="en-AU"/>
          </a:p>
        </p:txBody>
      </p:sp>
      <p:sp>
        <p:nvSpPr>
          <p:cNvPr id="63491" name="Rectangle 7"/>
          <p:cNvSpPr txBox="1">
            <a:spLocks noGrp="1" noChangeArrowheads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23FFCA5A-4F02-43DE-BF06-660C2FC7C4F2}" type="slidenum">
              <a:rPr lang="en-AU" sz="1200"/>
              <a:pPr algn="r" eaLnBrk="1" hangingPunct="1"/>
              <a:t>3</a:t>
            </a:fld>
            <a:endParaRPr lang="en-AU" sz="1200"/>
          </a:p>
        </p:txBody>
      </p:sp>
      <p:sp>
        <p:nvSpPr>
          <p:cNvPr id="634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1" tIns="45716" rIns="91431" bIns="45716"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917D3C78-FFE8-4C56-BDC5-3161B3BB1F89}" type="slidenum">
              <a:rPr lang="en-AU"/>
              <a:pPr eaLnBrk="1" hangingPunct="1"/>
              <a:t>4</a:t>
            </a:fld>
            <a:endParaRPr lang="en-AU"/>
          </a:p>
        </p:txBody>
      </p:sp>
      <p:sp>
        <p:nvSpPr>
          <p:cNvPr id="64515" name="Rectangle 7"/>
          <p:cNvSpPr txBox="1">
            <a:spLocks noGrp="1" noChangeArrowheads="1"/>
          </p:cNvSpPr>
          <p:nvPr/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 anchor="b"/>
          <a:lstStyle>
            <a:lvl1pPr defTabSz="9906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4BB3258A-4E2B-4127-A2EE-65E5B0C14424}" type="slidenum">
              <a:rPr lang="en-AU" sz="1200"/>
              <a:pPr algn="r" eaLnBrk="1" hangingPunct="1"/>
              <a:t>4</a:t>
            </a:fld>
            <a:endParaRPr lang="en-AU" sz="1200"/>
          </a:p>
        </p:txBody>
      </p:sp>
      <p:sp>
        <p:nvSpPr>
          <p:cNvPr id="645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1431" tIns="45716" rIns="91431" bIns="45716"/>
          <a:lstStyle/>
          <a:p>
            <a:pPr eaLnBrk="1" hangingPunct="1"/>
            <a:endParaRPr lang="en-US" dirty="0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A3A42-FBCE-49F8-AEDA-83DB8B32CC68}" type="datetimeFigureOut">
              <a:rPr lang="en-AU" smtClean="0"/>
              <a:t>18/07/2014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49E8-E73F-4DC0-BD42-E59DBC07C1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080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A3A42-FBCE-49F8-AEDA-83DB8B32CC68}" type="datetimeFigureOut">
              <a:rPr lang="en-AU" smtClean="0"/>
              <a:t>18/07/2014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49E8-E73F-4DC0-BD42-E59DBC07C1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1824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A3A42-FBCE-49F8-AEDA-83DB8B32CC68}" type="datetimeFigureOut">
              <a:rPr lang="en-AU" smtClean="0"/>
              <a:t>18/07/2014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49E8-E73F-4DC0-BD42-E59DBC07C1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88961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89C121-B410-4BC3-A864-A48DF460BAAF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197414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A3A42-FBCE-49F8-AEDA-83DB8B32CC68}" type="datetimeFigureOut">
              <a:rPr lang="en-AU" smtClean="0"/>
              <a:t>18/07/2014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49E8-E73F-4DC0-BD42-E59DBC07C1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88435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A3A42-FBCE-49F8-AEDA-83DB8B32CC68}" type="datetimeFigureOut">
              <a:rPr lang="en-AU" smtClean="0"/>
              <a:t>18/07/2014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49E8-E73F-4DC0-BD42-E59DBC07C1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3796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A3A42-FBCE-49F8-AEDA-83DB8B32CC68}" type="datetimeFigureOut">
              <a:rPr lang="en-AU" smtClean="0"/>
              <a:t>18/07/2014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49E8-E73F-4DC0-BD42-E59DBC07C1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39896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A3A42-FBCE-49F8-AEDA-83DB8B32CC68}" type="datetimeFigureOut">
              <a:rPr lang="en-AU" smtClean="0"/>
              <a:t>18/07/2014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49E8-E73F-4DC0-BD42-E59DBC07C1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2005135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A3A42-FBCE-49F8-AEDA-83DB8B32CC68}" type="datetimeFigureOut">
              <a:rPr lang="en-AU" smtClean="0"/>
              <a:t>18/07/2014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49E8-E73F-4DC0-BD42-E59DBC07C1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26343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A3A42-FBCE-49F8-AEDA-83DB8B32CC68}" type="datetimeFigureOut">
              <a:rPr lang="en-AU" smtClean="0"/>
              <a:t>18/07/2014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49E8-E73F-4DC0-BD42-E59DBC07C1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899758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A3A42-FBCE-49F8-AEDA-83DB8B32CC68}" type="datetimeFigureOut">
              <a:rPr lang="en-AU" smtClean="0"/>
              <a:t>18/07/2014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49E8-E73F-4DC0-BD42-E59DBC07C1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9110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0A3A42-FBCE-49F8-AEDA-83DB8B32CC68}" type="datetimeFigureOut">
              <a:rPr lang="en-AU" smtClean="0"/>
              <a:t>18/07/2014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9649E8-E73F-4DC0-BD42-E59DBC07C1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241379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0A3A42-FBCE-49F8-AEDA-83DB8B32CC68}" type="datetimeFigureOut">
              <a:rPr lang="en-AU" smtClean="0"/>
              <a:t>18/07/2014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9649E8-E73F-4DC0-BD42-E59DBC07C11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472244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ctrTitle"/>
          </p:nvPr>
        </p:nvSpPr>
        <p:spPr>
          <a:xfrm>
            <a:off x="684213" y="908721"/>
            <a:ext cx="7772400" cy="1758280"/>
          </a:xfrm>
        </p:spPr>
        <p:txBody>
          <a:bodyPr>
            <a:normAutofit fontScale="90000"/>
          </a:bodyPr>
          <a:lstStyle/>
          <a:p>
            <a:r>
              <a:rPr lang="en-AU" b="1" dirty="0" smtClean="0">
                <a:solidFill>
                  <a:srgbClr val="FF0000"/>
                </a:solidFill>
              </a:rPr>
              <a:t>Science Week 2014, First Practical Session – using Rapid Scan Data effectively (case study </a:t>
            </a:r>
            <a:r>
              <a:rPr lang="en-AU" b="1" dirty="0" smtClean="0">
                <a:solidFill>
                  <a:srgbClr val="FF0000"/>
                </a:solidFill>
              </a:rPr>
              <a:t>3)</a:t>
            </a:r>
            <a:endParaRPr lang="en-AU" dirty="0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188" y="2781300"/>
            <a:ext cx="7921625" cy="360045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AU" b="1" dirty="0" smtClean="0">
                <a:solidFill>
                  <a:schemeClr val="tx1"/>
                </a:solidFill>
              </a:rPr>
              <a:t>Participant exercises: </a:t>
            </a:r>
            <a:r>
              <a:rPr lang="en-AU" dirty="0" smtClean="0">
                <a:solidFill>
                  <a:schemeClr val="tx1"/>
                </a:solidFill>
              </a:rPr>
              <a:t>to assist in making this session more interactive, please complete these exercises before the 29</a:t>
            </a:r>
            <a:r>
              <a:rPr lang="en-AU" baseline="30000" dirty="0" smtClean="0">
                <a:solidFill>
                  <a:schemeClr val="tx1"/>
                </a:solidFill>
              </a:rPr>
              <a:t>th</a:t>
            </a:r>
            <a:r>
              <a:rPr lang="en-AU" dirty="0" smtClean="0">
                <a:solidFill>
                  <a:schemeClr val="tx1"/>
                </a:solidFill>
              </a:rPr>
              <a:t> July.</a:t>
            </a:r>
          </a:p>
          <a:p>
            <a:pPr>
              <a:defRPr/>
            </a:pPr>
            <a:r>
              <a:rPr lang="en-AU" dirty="0" smtClean="0">
                <a:solidFill>
                  <a:schemeClr val="tx1"/>
                </a:solidFill>
              </a:rPr>
              <a:t>Annotate the slides as appropriate and save a copy.</a:t>
            </a:r>
          </a:p>
          <a:p>
            <a:pPr>
              <a:defRPr/>
            </a:pPr>
            <a:r>
              <a:rPr lang="en-AU" dirty="0" smtClean="0">
                <a:solidFill>
                  <a:schemeClr val="tx1"/>
                </a:solidFill>
              </a:rPr>
              <a:t>We will discuss your answers and address any questions during the session.</a:t>
            </a:r>
            <a:endParaRPr lang="en-AU" dirty="0">
              <a:solidFill>
                <a:schemeClr val="tx1"/>
              </a:solidFill>
            </a:endParaRPr>
          </a:p>
          <a:p>
            <a:pPr>
              <a:defRPr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841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mainpage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22338"/>
          </a:xfrm>
          <a:solidFill>
            <a:srgbClr val="CCFF66"/>
          </a:solidFill>
        </p:spPr>
        <p:txBody>
          <a:bodyPr/>
          <a:lstStyle/>
          <a:p>
            <a:pPr eaLnBrk="1" hangingPunct="1"/>
            <a:r>
              <a:rPr lang="en-AU" altLang="ko-KR" sz="2400" b="1" dirty="0" smtClean="0">
                <a:solidFill>
                  <a:srgbClr val="006600"/>
                </a:solidFill>
                <a:ea typeface="굴림" pitchFamily="34" charset="-127"/>
              </a:rPr>
              <a:t>Case Study 3: </a:t>
            </a:r>
            <a:r>
              <a:rPr lang="en-AU" altLang="ko-KR" sz="2400" b="1" dirty="0" smtClean="0">
                <a:ea typeface="굴림" pitchFamily="34" charset="-127"/>
              </a:rPr>
              <a:t>How to conduct this brainstorming / data mining session</a:t>
            </a:r>
            <a:endParaRPr lang="en-AU" sz="2400" dirty="0" smtClean="0"/>
          </a:p>
        </p:txBody>
      </p:sp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395288" y="3317875"/>
            <a:ext cx="81375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360363" indent="-360363">
              <a:spcBef>
                <a:spcPct val="50000"/>
              </a:spcBef>
            </a:pPr>
            <a:r>
              <a:rPr lang="en-AU" altLang="ko-KR">
                <a:ea typeface="굴림" pitchFamily="34" charset="-127"/>
              </a:rPr>
              <a:t>1 - watch animation on computer	 	 2 – panel display for annotations </a:t>
            </a:r>
          </a:p>
        </p:txBody>
      </p:sp>
      <p:sp>
        <p:nvSpPr>
          <p:cNvPr id="5126" name="Rectangle 5"/>
          <p:cNvSpPr>
            <a:spLocks noChangeArrowheads="1"/>
          </p:cNvSpPr>
          <p:nvPr/>
        </p:nvSpPr>
        <p:spPr bwMode="auto">
          <a:xfrm>
            <a:off x="395288" y="6381750"/>
            <a:ext cx="81375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marL="360363" indent="-360363">
              <a:spcBef>
                <a:spcPct val="50000"/>
              </a:spcBef>
            </a:pPr>
            <a:r>
              <a:rPr lang="en-AU" altLang="ko-KR" dirty="0" smtClean="0">
                <a:ea typeface="굴림" pitchFamily="34" charset="-127"/>
              </a:rPr>
              <a:t>				3 </a:t>
            </a:r>
            <a:r>
              <a:rPr lang="en-AU" altLang="ko-KR" dirty="0">
                <a:ea typeface="굴림" pitchFamily="34" charset="-127"/>
              </a:rPr>
              <a:t>– questions to answer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927" y="881733"/>
            <a:ext cx="3433423" cy="241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903515"/>
            <a:ext cx="3254601" cy="244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1513" y="3776653"/>
            <a:ext cx="4036673" cy="2605097"/>
          </a:xfrm>
          <a:prstGeom prst="rect">
            <a:avLst/>
          </a:prstGeom>
          <a:noFill/>
          <a:ln w="508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176883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26988"/>
            <a:ext cx="9144000" cy="1152526"/>
          </a:xfrm>
          <a:solidFill>
            <a:srgbClr val="CCFF66">
              <a:alpha val="46000"/>
            </a:srgbClr>
          </a:solidFill>
        </p:spPr>
        <p:txBody>
          <a:bodyPr>
            <a:normAutofit/>
          </a:bodyPr>
          <a:lstStyle/>
          <a:p>
            <a:pPr eaLnBrk="1" hangingPunct="1"/>
            <a:r>
              <a:rPr lang="en-AU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Case Study 3: </a:t>
            </a:r>
            <a:r>
              <a:rPr lang="en-AU" sz="2400" b="1" dirty="0" smtClean="0">
                <a:latin typeface="Arial" pitchFamily="34" charset="0"/>
                <a:cs typeface="Arial" pitchFamily="34" charset="0"/>
              </a:rPr>
              <a:t>Convection over Honshu, Japan</a:t>
            </a:r>
            <a:br>
              <a:rPr lang="en-AU" sz="2400" b="1" dirty="0" smtClean="0">
                <a:latin typeface="Arial" pitchFamily="34" charset="0"/>
                <a:cs typeface="Arial" pitchFamily="34" charset="0"/>
              </a:rPr>
            </a:br>
            <a:r>
              <a:rPr lang="en-AU" sz="2400" b="1" dirty="0" smtClean="0">
                <a:latin typeface="Arial" pitchFamily="34" charset="0"/>
                <a:cs typeface="Arial" pitchFamily="34" charset="0"/>
              </a:rPr>
              <a:t>(10 July 2011)</a:t>
            </a:r>
            <a:endParaRPr lang="en-AU" sz="2400" b="1" dirty="0" smtClean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0" y="6338888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r>
              <a:rPr lang="en-AU" sz="1200"/>
              <a:t>These animation files were provided by Himawari-6 (MTSAT-1R) Rapid Scan Observations. These were performed for the sake of aviation users. Japanese Meteorological Agency. </a:t>
            </a:r>
          </a:p>
        </p:txBody>
      </p:sp>
      <p:pic>
        <p:nvPicPr>
          <p:cNvPr id="15364" name="Picture 4" descr="10July2011StormsVI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1125538"/>
            <a:ext cx="6899275" cy="517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4" descr="jma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5486400"/>
            <a:ext cx="1584325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71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4"/>
          <a:stretch/>
        </p:blipFill>
        <p:spPr bwMode="auto">
          <a:xfrm>
            <a:off x="4542178" y="3393621"/>
            <a:ext cx="4068422" cy="3405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G:\2013plans\JMARapidScanDisksFull\Key dates\Case1July10th2011\10July2011\VisibleCentralJapan\virk_g_mtsat1_201107100735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872" y="3393621"/>
            <a:ext cx="4593771" cy="344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:\2013plans\JMARapidScanDisksFull\Key dates\Case1July10th2011\10July2011\VisibleCentralJapan\virk_g_mtsat1_201107100705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785" y="-9696"/>
            <a:ext cx="4537756" cy="3403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G:\2013plans\JMARapidScanDisksFull\Key dates\Case1July10th2011\10July2011\VisibleCentralJapan\virk_g_mtsat1_201107100635.jpe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679" y="0"/>
            <a:ext cx="4553857" cy="3415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92" name="Rectangle 5"/>
          <p:cNvSpPr>
            <a:spLocks noChangeArrowheads="1"/>
          </p:cNvSpPr>
          <p:nvPr/>
        </p:nvSpPr>
        <p:spPr bwMode="auto">
          <a:xfrm>
            <a:off x="-37872" y="6425974"/>
            <a:ext cx="9181872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 anchor="ctr">
            <a:spAutoFit/>
          </a:bodyPr>
          <a:lstStyle/>
          <a:p>
            <a:pPr algn="ctr"/>
            <a:r>
              <a:rPr lang="en-AU" sz="1200" dirty="0" smtClean="0"/>
              <a:t>These files </a:t>
            </a:r>
            <a:r>
              <a:rPr lang="en-AU" sz="1200" dirty="0"/>
              <a:t>were provided by Himawari-6 (MTSAT-1R) Rapid Scan Observations. These were performed for the sake of aviation users. Japanese Meteorological Agency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0" y="21999"/>
            <a:ext cx="3111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AU" b="1" dirty="0"/>
              <a:t>1</a:t>
            </a:r>
          </a:p>
        </p:txBody>
      </p:sp>
      <p:sp>
        <p:nvSpPr>
          <p:cNvPr id="16394" name="Text Box 10"/>
          <p:cNvSpPr txBox="1">
            <a:spLocks noChangeArrowheads="1"/>
          </p:cNvSpPr>
          <p:nvPr/>
        </p:nvSpPr>
        <p:spPr bwMode="auto">
          <a:xfrm>
            <a:off x="4590143" y="21999"/>
            <a:ext cx="3111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AU" b="1" dirty="0"/>
              <a:t>2</a:t>
            </a:r>
          </a:p>
        </p:txBody>
      </p:sp>
      <p:sp>
        <p:nvSpPr>
          <p:cNvPr id="16395" name="Text Box 11"/>
          <p:cNvSpPr txBox="1">
            <a:spLocks noChangeArrowheads="1"/>
          </p:cNvSpPr>
          <p:nvPr/>
        </p:nvSpPr>
        <p:spPr bwMode="auto">
          <a:xfrm>
            <a:off x="-16555" y="3442384"/>
            <a:ext cx="311150" cy="36671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AU" b="1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04583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5538"/>
          </a:xfrm>
          <a:solidFill>
            <a:srgbClr val="CCFF66"/>
          </a:solidFill>
        </p:spPr>
        <p:txBody>
          <a:bodyPr>
            <a:normAutofit/>
          </a:bodyPr>
          <a:lstStyle/>
          <a:p>
            <a:pPr eaLnBrk="1" hangingPunct="1"/>
            <a:r>
              <a:rPr lang="en-AU" sz="2400" b="1" dirty="0" smtClean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Case Study 3</a:t>
            </a:r>
            <a:r>
              <a:rPr lang="en-AU" sz="2400" b="1" dirty="0" smtClean="0">
                <a:latin typeface="Arial" pitchFamily="34" charset="0"/>
                <a:cs typeface="Arial" pitchFamily="34" charset="0"/>
              </a:rPr>
              <a:t>: Convection, thunderstorm formation </a:t>
            </a:r>
            <a:br>
              <a:rPr lang="en-AU" sz="2400" b="1" dirty="0" smtClean="0">
                <a:latin typeface="Arial" pitchFamily="34" charset="0"/>
                <a:cs typeface="Arial" pitchFamily="34" charset="0"/>
              </a:rPr>
            </a:br>
            <a:r>
              <a:rPr lang="en-AU" sz="2400" b="1" dirty="0" smtClean="0">
                <a:latin typeface="Arial" pitchFamily="34" charset="0"/>
                <a:cs typeface="Arial" pitchFamily="34" charset="0"/>
              </a:rPr>
              <a:t>(10 July 2011) - tasks </a:t>
            </a:r>
          </a:p>
        </p:txBody>
      </p:sp>
      <p:graphicFrame>
        <p:nvGraphicFramePr>
          <p:cNvPr id="161847" name="Group 55"/>
          <p:cNvGraphicFramePr>
            <a:graphicFrameLocks noGrp="1"/>
          </p:cNvGraphicFramePr>
          <p:nvPr>
            <p:ph sz="half" idx="2"/>
          </p:nvPr>
        </p:nvGraphicFramePr>
        <p:xfrm>
          <a:off x="539750" y="1412875"/>
          <a:ext cx="8147050" cy="5111751"/>
        </p:xfrm>
        <a:graphic>
          <a:graphicData uri="http://schemas.openxmlformats.org/drawingml/2006/table">
            <a:tbl>
              <a:tblPr/>
              <a:tblGrid>
                <a:gridCol w="2952750"/>
                <a:gridCol w="5194300"/>
              </a:tblGrid>
              <a:tr h="7842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Identify the following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2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Your answer and comments.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9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Preferred locations for convective development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74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Other important or interesting features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551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10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AU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What are the advantages of using rapid scan imagery in monitoring convective development ?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AU" sz="1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3348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191</Words>
  <Application>Microsoft Office PowerPoint</Application>
  <PresentationFormat>On-screen Show (4:3)</PresentationFormat>
  <Paragraphs>28</Paragraphs>
  <Slides>5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6" baseType="lpstr">
      <vt:lpstr>Office Theme</vt:lpstr>
      <vt:lpstr>Science Week 2014, First Practical Session – using Rapid Scan Data effectively (case study 3)</vt:lpstr>
      <vt:lpstr>Case Study 3: How to conduct this brainstorming / data mining session</vt:lpstr>
      <vt:lpstr>Case Study 3: Convection over Honshu, Japan (10 July 2011)</vt:lpstr>
      <vt:lpstr>PowerPoint Presentation</vt:lpstr>
      <vt:lpstr>Case Study 3: Convection, thunderstorm formation  (10 July 2011) - tasks </vt:lpstr>
    </vt:vector>
  </TitlesOfParts>
  <Company>Bureau of Meteorology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Case Study 3: How to conduct this brainstorming / data mining session</dc:title>
  <dc:creator>Bodo Zeschke</dc:creator>
  <cp:lastModifiedBy>Bodo Zeschke</cp:lastModifiedBy>
  <cp:revision>2</cp:revision>
  <dcterms:created xsi:type="dcterms:W3CDTF">2014-07-16T23:45:12Z</dcterms:created>
  <dcterms:modified xsi:type="dcterms:W3CDTF">2014-07-18T07:44:00Z</dcterms:modified>
</cp:coreProperties>
</file>