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48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52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9C121-B410-4BC3-A864-A48DF460BAA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45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722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477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13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7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94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990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96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69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AA22-9B68-4662-B132-D10A84228B87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B843-0EA8-47AA-A61D-16F89C28D7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55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4213" y="908721"/>
            <a:ext cx="7772400" cy="175828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Science Week 2014, </a:t>
            </a:r>
            <a:r>
              <a:rPr lang="en-AU" b="1" dirty="0" smtClean="0">
                <a:solidFill>
                  <a:srgbClr val="FF0000"/>
                </a:solidFill>
              </a:rPr>
              <a:t>First </a:t>
            </a:r>
            <a:r>
              <a:rPr lang="en-AU" b="1" dirty="0" smtClean="0">
                <a:solidFill>
                  <a:srgbClr val="FF0000"/>
                </a:solidFill>
              </a:rPr>
              <a:t>Practical Session – </a:t>
            </a:r>
            <a:r>
              <a:rPr lang="en-AU" b="1" dirty="0" smtClean="0">
                <a:solidFill>
                  <a:srgbClr val="FF0000"/>
                </a:solidFill>
              </a:rPr>
              <a:t>using Rapid Scan Data effectively (case study 1)</a:t>
            </a:r>
            <a:endParaRPr lang="en-AU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781300"/>
            <a:ext cx="7921625" cy="36004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AU" b="1" dirty="0" smtClean="0">
                <a:solidFill>
                  <a:schemeClr val="tx1"/>
                </a:solidFill>
              </a:rPr>
              <a:t>Participant exercises: </a:t>
            </a:r>
            <a:r>
              <a:rPr lang="en-AU" dirty="0" smtClean="0">
                <a:solidFill>
                  <a:schemeClr val="tx1"/>
                </a:solidFill>
              </a:rPr>
              <a:t>to assist in making this session more interactive, please complete these exercises before the </a:t>
            </a:r>
            <a:r>
              <a:rPr lang="en-AU" dirty="0" smtClean="0">
                <a:solidFill>
                  <a:schemeClr val="tx1"/>
                </a:solidFill>
              </a:rPr>
              <a:t>29</a:t>
            </a:r>
            <a:r>
              <a:rPr lang="en-AU" baseline="30000" dirty="0" smtClean="0">
                <a:solidFill>
                  <a:schemeClr val="tx1"/>
                </a:solidFill>
              </a:rPr>
              <a:t>th</a:t>
            </a:r>
            <a:r>
              <a:rPr lang="en-AU" dirty="0" smtClean="0">
                <a:solidFill>
                  <a:schemeClr val="tx1"/>
                </a:solidFill>
              </a:rPr>
              <a:t> </a:t>
            </a:r>
            <a:r>
              <a:rPr lang="en-AU" dirty="0" smtClean="0">
                <a:solidFill>
                  <a:schemeClr val="tx1"/>
                </a:solidFill>
              </a:rPr>
              <a:t>July.</a:t>
            </a:r>
          </a:p>
          <a:p>
            <a:pPr>
              <a:defRPr/>
            </a:pPr>
            <a:r>
              <a:rPr lang="en-AU" dirty="0" smtClean="0">
                <a:solidFill>
                  <a:schemeClr val="tx1"/>
                </a:solidFill>
              </a:rPr>
              <a:t>Annotate the slides as appropriate and save a copy.</a:t>
            </a:r>
          </a:p>
          <a:p>
            <a:pPr>
              <a:defRPr/>
            </a:pPr>
            <a:r>
              <a:rPr lang="en-AU" dirty="0" smtClean="0">
                <a:solidFill>
                  <a:schemeClr val="tx1"/>
                </a:solidFill>
              </a:rPr>
              <a:t>We will discuss your answers and address any questions during the session.</a:t>
            </a:r>
            <a:endParaRPr lang="en-AU" dirty="0">
              <a:solidFill>
                <a:schemeClr val="tx1"/>
              </a:solidFill>
            </a:endParaRP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84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 descr="rgba_g_mtsat1_20120526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2338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AU" altLang="ko-KR" sz="2400" b="1" dirty="0" smtClean="0">
                <a:solidFill>
                  <a:srgbClr val="FF0000"/>
                </a:solidFill>
                <a:ea typeface="굴림" pitchFamily="34" charset="-127"/>
              </a:rPr>
              <a:t>Case Study 1: </a:t>
            </a:r>
            <a:r>
              <a:rPr lang="en-AU" altLang="ko-KR" sz="2400" b="1" dirty="0" smtClean="0">
                <a:ea typeface="굴림" pitchFamily="34" charset="-127"/>
              </a:rPr>
              <a:t>How to conduct this brainstorming / data mining session</a:t>
            </a:r>
            <a:endParaRPr lang="en-AU" sz="2400" dirty="0" smtClean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5288" y="3317875"/>
            <a:ext cx="813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0363" indent="-360363">
              <a:spcBef>
                <a:spcPct val="50000"/>
              </a:spcBef>
            </a:pPr>
            <a:r>
              <a:rPr lang="en-AU" altLang="ko-KR">
                <a:ea typeface="굴림" pitchFamily="34" charset="-127"/>
              </a:rPr>
              <a:t>1 - watch animation on computer	 	 2 – panel display for annotations 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395288" y="6381750"/>
            <a:ext cx="813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0363" indent="-360363">
              <a:spcBef>
                <a:spcPct val="50000"/>
              </a:spcBef>
            </a:pPr>
            <a:r>
              <a:rPr lang="en-AU" altLang="ko-KR">
                <a:ea typeface="굴림" pitchFamily="34" charset="-127"/>
              </a:rPr>
              <a:t>3 – additional data			4 – questions to answer</a:t>
            </a:r>
          </a:p>
        </p:txBody>
      </p:sp>
      <p:pic>
        <p:nvPicPr>
          <p:cNvPr id="512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3240087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89363"/>
            <a:ext cx="3671887" cy="2581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66" y="801461"/>
            <a:ext cx="3337804" cy="245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7632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4" descr="jma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88895"/>
            <a:ext cx="15843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  <a:solidFill>
            <a:srgbClr val="FFCCCC"/>
          </a:solidFill>
        </p:spPr>
        <p:txBody>
          <a:bodyPr/>
          <a:lstStyle/>
          <a:p>
            <a:r>
              <a:rPr lang="en-AU" sz="2400" b="1" dirty="0" smtClean="0">
                <a:solidFill>
                  <a:srgbClr val="FF0000"/>
                </a:solidFill>
              </a:rPr>
              <a:t>Case Study 1</a:t>
            </a:r>
            <a:r>
              <a:rPr lang="en-AU" sz="2400" b="1" dirty="0" smtClean="0"/>
              <a:t>: </a:t>
            </a:r>
            <a:r>
              <a:rPr lang="en-AU" sz="2400" b="1" dirty="0"/>
              <a:t>26 May 2012 – explaining the slide</a:t>
            </a:r>
          </a:p>
        </p:txBody>
      </p:sp>
      <p:pic>
        <p:nvPicPr>
          <p:cNvPr id="253957" name="Picture 5" descr="rgba_g_mtsat1_20120526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49500"/>
            <a:ext cx="5473700" cy="410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395288" y="1066800"/>
            <a:ext cx="84248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 dirty="0">
                <a:latin typeface="Arial" pitchFamily="34" charset="0"/>
                <a:cs typeface="Arial" pitchFamily="34" charset="0"/>
              </a:rPr>
              <a:t>This is a Red-Green-Blue (RGB) product where the Red and Green beams are represented by the visible channel (0.7 micron) and the Blue beam by the infrared channel (10.8 micron)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7524750" y="2781300"/>
            <a:ext cx="1296988" cy="9159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AU" b="1">
                <a:solidFill>
                  <a:srgbClr val="FFFF00"/>
                </a:solidFill>
              </a:rPr>
              <a:t>Low cloud is yellow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7451725" y="4581525"/>
            <a:ext cx="1439863" cy="92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AU" b="1">
                <a:solidFill>
                  <a:srgbClr val="0000FF"/>
                </a:solidFill>
              </a:rPr>
              <a:t>High cloud is white / blue</a:t>
            </a:r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250825" y="4724400"/>
            <a:ext cx="1439863" cy="650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AU" b="1">
                <a:solidFill>
                  <a:srgbClr val="000066"/>
                </a:solidFill>
              </a:rPr>
              <a:t>Ocean is a deep blue</a:t>
            </a:r>
          </a:p>
        </p:txBody>
      </p:sp>
      <p:sp>
        <p:nvSpPr>
          <p:cNvPr id="253962" name="Text Box 10"/>
          <p:cNvSpPr txBox="1">
            <a:spLocks noChangeArrowheads="1"/>
          </p:cNvSpPr>
          <p:nvPr/>
        </p:nvSpPr>
        <p:spPr bwMode="auto">
          <a:xfrm>
            <a:off x="179388" y="2636838"/>
            <a:ext cx="1439862" cy="650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AU" b="1">
                <a:solidFill>
                  <a:srgbClr val="006600"/>
                </a:solidFill>
              </a:rPr>
              <a:t>Land is dark green</a:t>
            </a: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1619250" y="2924175"/>
            <a:ext cx="649288" cy="5762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 flipV="1">
            <a:off x="1692275" y="3644900"/>
            <a:ext cx="2232025" cy="13684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 flipH="1" flipV="1">
            <a:off x="4716463" y="3141663"/>
            <a:ext cx="2808287" cy="714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 flipH="1">
            <a:off x="6227763" y="3213100"/>
            <a:ext cx="1223962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 flipH="1">
            <a:off x="5940425" y="5013325"/>
            <a:ext cx="15113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 flipH="1">
            <a:off x="5508625" y="5013325"/>
            <a:ext cx="1943100" cy="1152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 flipH="1" flipV="1">
            <a:off x="4643438" y="4149725"/>
            <a:ext cx="2808287" cy="863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6425974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/>
            <a:r>
              <a:rPr lang="en-AU" sz="1200" dirty="0"/>
              <a:t>These </a:t>
            </a:r>
            <a:r>
              <a:rPr lang="en-AU" sz="1200" dirty="0" smtClean="0"/>
              <a:t>files </a:t>
            </a:r>
            <a:r>
              <a:rPr lang="en-AU" sz="1200" dirty="0"/>
              <a:t>were provided by Himawari-6 (MTSAT-1R) Rapid Scan Observations. These were performed for the sake of aviation users. Japanese Meteorological Agency</a:t>
            </a:r>
          </a:p>
        </p:txBody>
      </p:sp>
    </p:spTree>
    <p:extLst>
      <p:ext uri="{BB962C8B-B14F-4D97-AF65-F5344CB8AC3E}">
        <p14:creationId xmlns:p14="http://schemas.microsoft.com/office/powerpoint/2010/main" val="23543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4" descr="jma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237288"/>
            <a:ext cx="15843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  <a:solidFill>
            <a:srgbClr val="FF99CC">
              <a:alpha val="49001"/>
            </a:srgbClr>
          </a:solidFill>
        </p:spPr>
        <p:txBody>
          <a:bodyPr/>
          <a:lstStyle/>
          <a:p>
            <a:r>
              <a:rPr lang="en-AU" sz="2400" b="1" dirty="0">
                <a:solidFill>
                  <a:srgbClr val="FF0000"/>
                </a:solidFill>
              </a:rPr>
              <a:t>Case Study 1</a:t>
            </a:r>
            <a:r>
              <a:rPr lang="en-AU" sz="2400" b="1" dirty="0"/>
              <a:t>: 26 May </a:t>
            </a:r>
            <a:r>
              <a:rPr lang="en-AU" sz="2400" b="1" dirty="0" smtClean="0"/>
              <a:t>2012, 5 minute MTSAT-1R rapid scan</a:t>
            </a:r>
            <a:endParaRPr lang="en-AU" sz="2400" b="1" dirty="0"/>
          </a:p>
        </p:txBody>
      </p:sp>
      <p:pic>
        <p:nvPicPr>
          <p:cNvPr id="204802" name="Picture 2" descr="ExamAnimation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945437" cy="59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425974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/>
            <a:r>
              <a:rPr lang="en-AU" sz="1200" dirty="0"/>
              <a:t>These animation files were provided by Himawari-6 (MTSAT-1R) Rapid Scan Observations. These were performed for the sake of aviation users. Japanese Meteorological Agency</a:t>
            </a:r>
          </a:p>
        </p:txBody>
      </p:sp>
    </p:spTree>
    <p:extLst>
      <p:ext uri="{BB962C8B-B14F-4D97-AF65-F5344CB8AC3E}">
        <p14:creationId xmlns:p14="http://schemas.microsoft.com/office/powerpoint/2010/main" val="823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92" y="3955494"/>
            <a:ext cx="4221843" cy="2847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FFCCCC"/>
          </a:solidFill>
        </p:spPr>
        <p:txBody>
          <a:bodyPr/>
          <a:lstStyle/>
          <a:p>
            <a:r>
              <a:rPr lang="en-AU" sz="2400" b="1" dirty="0">
                <a:solidFill>
                  <a:srgbClr val="FF0000"/>
                </a:solidFill>
              </a:rPr>
              <a:t>Case Study 1</a:t>
            </a:r>
            <a:r>
              <a:rPr lang="en-AU" sz="2400" b="1" dirty="0"/>
              <a:t>: 26 May </a:t>
            </a:r>
            <a:r>
              <a:rPr lang="en-AU" sz="2400" b="1" dirty="0" smtClean="0"/>
              <a:t>2012, panel display</a:t>
            </a:r>
            <a:endParaRPr lang="en-AU" sz="2400" b="1" dirty="0"/>
          </a:p>
        </p:txBody>
      </p:sp>
      <p:pic>
        <p:nvPicPr>
          <p:cNvPr id="251909" name="Picture 5" descr="rgba_g_mtsat1_201205260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403225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0" name="Picture 6" descr="rgba_g_mtsat1_201205260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403225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1" name="Picture 7" descr="rgba_g_mtsat1_2012052607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832225"/>
            <a:ext cx="403225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3" name="Picture 4" descr="jma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0"/>
            <a:ext cx="15843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684213" y="3429000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b="1"/>
              <a:t>1</a:t>
            </a:r>
          </a:p>
        </p:txBody>
      </p:sp>
      <p:sp>
        <p:nvSpPr>
          <p:cNvPr id="251915" name="Text Box 11"/>
          <p:cNvSpPr txBox="1">
            <a:spLocks noChangeArrowheads="1"/>
          </p:cNvSpPr>
          <p:nvPr/>
        </p:nvSpPr>
        <p:spPr bwMode="auto">
          <a:xfrm>
            <a:off x="4787900" y="3429000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b="1"/>
              <a:t>2</a:t>
            </a:r>
          </a:p>
        </p:txBody>
      </p:sp>
      <p:sp>
        <p:nvSpPr>
          <p:cNvPr id="251916" name="Text Box 12"/>
          <p:cNvSpPr txBox="1">
            <a:spLocks noChangeArrowheads="1"/>
          </p:cNvSpPr>
          <p:nvPr/>
        </p:nvSpPr>
        <p:spPr bwMode="auto">
          <a:xfrm>
            <a:off x="684213" y="649128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25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FF99CC">
              <a:alpha val="50999"/>
            </a:srgbClr>
          </a:solidFill>
        </p:spPr>
        <p:txBody>
          <a:bodyPr/>
          <a:lstStyle/>
          <a:p>
            <a:r>
              <a:rPr lang="en-AU" sz="2400" b="1" dirty="0" smtClean="0">
                <a:solidFill>
                  <a:srgbClr val="FF0000"/>
                </a:solidFill>
              </a:rPr>
              <a:t>Case Study 1</a:t>
            </a:r>
            <a:r>
              <a:rPr lang="en-AU" sz="2400" b="1" dirty="0" smtClean="0"/>
              <a:t>: </a:t>
            </a:r>
            <a:r>
              <a:rPr lang="en-AU" sz="2400" b="1" dirty="0"/>
              <a:t>CIMSS products: 26 May 2012 06UTC</a:t>
            </a:r>
          </a:p>
        </p:txBody>
      </p:sp>
      <p:pic>
        <p:nvPicPr>
          <p:cNvPr id="2601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65175"/>
            <a:ext cx="3673475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3671887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1979613" y="3429000"/>
            <a:ext cx="2406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b="1"/>
              <a:t>Low-mid level winds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5435600" y="3429000"/>
            <a:ext cx="2571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b="1"/>
              <a:t>Mid-upper level winds</a:t>
            </a:r>
          </a:p>
        </p:txBody>
      </p:sp>
      <p:pic>
        <p:nvPicPr>
          <p:cNvPr id="260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8" b="13742"/>
          <a:stretch>
            <a:fillRect/>
          </a:stretch>
        </p:blipFill>
        <p:spPr bwMode="auto">
          <a:xfrm>
            <a:off x="4427538" y="3213100"/>
            <a:ext cx="10080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7"/>
          <a:stretch>
            <a:fillRect/>
          </a:stretch>
        </p:blipFill>
        <p:spPr bwMode="auto">
          <a:xfrm>
            <a:off x="684213" y="3213100"/>
            <a:ext cx="1223962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849688"/>
            <a:ext cx="3671887" cy="3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113" name="Text Box 17"/>
          <p:cNvSpPr txBox="1">
            <a:spLocks noChangeArrowheads="1"/>
          </p:cNvSpPr>
          <p:nvPr/>
        </p:nvSpPr>
        <p:spPr bwMode="auto">
          <a:xfrm>
            <a:off x="6227763" y="4652963"/>
            <a:ext cx="1439862" cy="1217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b="1"/>
              <a:t>Wind shear</a:t>
            </a:r>
          </a:p>
          <a:p>
            <a:r>
              <a:rPr lang="en-AU" sz="1400"/>
              <a:t>(150-250hPa wind – 700-925hPa wind)</a:t>
            </a:r>
          </a:p>
          <a:p>
            <a:endParaRPr lang="en-AU" sz="1400" b="1"/>
          </a:p>
        </p:txBody>
      </p:sp>
    </p:spTree>
    <p:extLst>
      <p:ext uri="{BB962C8B-B14F-4D97-AF65-F5344CB8AC3E}">
        <p14:creationId xmlns:p14="http://schemas.microsoft.com/office/powerpoint/2010/main" val="23952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2325"/>
          </a:xfrm>
          <a:solidFill>
            <a:srgbClr val="FF99CC">
              <a:alpha val="48000"/>
            </a:srgbClr>
          </a:solidFill>
        </p:spPr>
        <p:txBody>
          <a:bodyPr/>
          <a:lstStyle/>
          <a:p>
            <a:r>
              <a:rPr lang="en-AU" sz="2400" b="1" dirty="0" smtClean="0">
                <a:solidFill>
                  <a:srgbClr val="FF0000"/>
                </a:solidFill>
              </a:rPr>
              <a:t>Case Study 1:</a:t>
            </a:r>
            <a:r>
              <a:rPr lang="en-AU" sz="2400" b="1" dirty="0" smtClean="0"/>
              <a:t> </a:t>
            </a:r>
            <a:r>
              <a:rPr lang="en-AU" sz="2400" b="1" dirty="0"/>
              <a:t>Questions (26 May 2012)</a:t>
            </a:r>
          </a:p>
        </p:txBody>
      </p:sp>
      <p:graphicFrame>
        <p:nvGraphicFramePr>
          <p:cNvPr id="113772" name="Group 108"/>
          <p:cNvGraphicFramePr>
            <a:graphicFrameLocks noGrp="1"/>
          </p:cNvGraphicFramePr>
          <p:nvPr>
            <p:ph sz="half" idx="2"/>
          </p:nvPr>
        </p:nvGraphicFramePr>
        <p:xfrm>
          <a:off x="395288" y="908050"/>
          <a:ext cx="8147050" cy="5733796"/>
        </p:xfrm>
        <a:graphic>
          <a:graphicData uri="http://schemas.openxmlformats.org/drawingml/2006/table">
            <a:tbl>
              <a:tblPr/>
              <a:tblGrid>
                <a:gridCol w="3240087"/>
                <a:gridCol w="4906963"/>
              </a:tblGrid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Identify the following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Your 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Utilising the image panels and the table for this question, describe / annotate as many features of interest to the forecaster in this animation.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Give reasons why the features would be of interest to the forecaster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How is rapid scan imagery helping you here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6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318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Science Week 2014, First Practical Session – using Rapid Scan Data effectively (case study 1)</vt:lpstr>
      <vt:lpstr>Case Study 1: How to conduct this brainstorming / data mining session</vt:lpstr>
      <vt:lpstr>Case Study 1: 26 May 2012 – explaining the slide</vt:lpstr>
      <vt:lpstr>Case Study 1: 26 May 2012, 5 minute MTSAT-1R rapid scan</vt:lpstr>
      <vt:lpstr>Case Study 1: 26 May 2012, panel display</vt:lpstr>
      <vt:lpstr>Case Study 1: CIMSS products: 26 May 2012 06UTC</vt:lpstr>
      <vt:lpstr>Case Study 1: Questions (26 May 2012)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1: How to conduct this brainstorming / data mining session</dc:title>
  <dc:creator>Bodo Zeschke</dc:creator>
  <cp:lastModifiedBy>Bodo Zeschke</cp:lastModifiedBy>
  <cp:revision>2</cp:revision>
  <dcterms:created xsi:type="dcterms:W3CDTF">2014-07-16T23:44:06Z</dcterms:created>
  <dcterms:modified xsi:type="dcterms:W3CDTF">2014-07-18T07:39:54Z</dcterms:modified>
</cp:coreProperties>
</file>