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66" r:id="rId3"/>
    <p:sldId id="265" r:id="rId4"/>
    <p:sldId id="270" r:id="rId5"/>
    <p:sldId id="283" r:id="rId6"/>
    <p:sldId id="272" r:id="rId7"/>
    <p:sldId id="273" r:id="rId8"/>
    <p:sldId id="274" r:id="rId9"/>
    <p:sldId id="275" r:id="rId10"/>
    <p:sldId id="276" r:id="rId11"/>
    <p:sldId id="284" r:id="rId12"/>
    <p:sldId id="282" r:id="rId13"/>
    <p:sldId id="281" r:id="rId14"/>
    <p:sldId id="285" r:id="rId15"/>
    <p:sldId id="28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55" autoAdjust="0"/>
    <p:restoredTop sz="94686"/>
  </p:normalViewPr>
  <p:slideViewPr>
    <p:cSldViewPr snapToGrid="0">
      <p:cViewPr>
        <p:scale>
          <a:sx n="73" d="100"/>
          <a:sy n="73" d="100"/>
        </p:scale>
        <p:origin x="496" y="9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863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759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36778B7F-D566-6E80-DB86-9BB81773B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>
            <a:extLst>
              <a:ext uri="{FF2B5EF4-FFF2-40B4-BE49-F238E27FC236}">
                <a16:creationId xmlns:a16="http://schemas.microsoft.com/office/drawing/2014/main" id="{19D25D70-63E7-C5C3-5884-9E8141FE05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>
            <a:extLst>
              <a:ext uri="{FF2B5EF4-FFF2-40B4-BE49-F238E27FC236}">
                <a16:creationId xmlns:a16="http://schemas.microsoft.com/office/drawing/2014/main" id="{9AD81275-BC10-4E1D-A0F3-5D8D5BF943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45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8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127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879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554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70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423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969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954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31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613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c910bf67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c910bf67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135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nni.arumsari@bmkg.go.i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1427349" y="145950"/>
            <a:ext cx="6171300" cy="664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2DC192-3732-D34B-A252-659C252FE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866995"/>
              </p:ext>
            </p:extLst>
          </p:nvPr>
        </p:nvGraphicFramePr>
        <p:xfrm>
          <a:off x="1524000" y="1164274"/>
          <a:ext cx="60960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1364999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73317247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Indonesia Virtual </a:t>
                      </a:r>
                      <a:r>
                        <a:rPr lang="en-ID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Laboratory</a:t>
                      </a:r>
                      <a:r>
                        <a:rPr lang="en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(V</a:t>
                      </a:r>
                      <a:r>
                        <a:rPr lang="en-ID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</a:t>
                      </a:r>
                      <a:r>
                        <a:rPr lang="en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ab) Center of Excellence (</a:t>
                      </a:r>
                      <a:r>
                        <a:rPr lang="en" sz="1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CoE</a:t>
                      </a:r>
                      <a:r>
                        <a:rPr lang="en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) for Education and Training in Satellite Meteorology </a:t>
                      </a:r>
                      <a:r>
                        <a:rPr lang="en" sz="1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Programme</a:t>
                      </a:r>
                      <a:r>
                        <a:rPr lang="en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Activities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493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34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Focal Point</a:t>
                      </a:r>
                    </a:p>
                    <a:p>
                      <a:pPr algn="ctr"/>
                      <a:r>
                        <a:rPr lang="en-US" b="1" dirty="0"/>
                        <a:t>Mr. </a:t>
                      </a:r>
                      <a:r>
                        <a:rPr lang="en-US" b="1" dirty="0" err="1"/>
                        <a:t>Adityawarman</a:t>
                      </a:r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Director of Indonesia RTC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Point of Contact</a:t>
                      </a:r>
                    </a:p>
                    <a:p>
                      <a:pPr algn="ctr"/>
                      <a:r>
                        <a:rPr lang="en-US" b="1" dirty="0"/>
                        <a:t>Ms. Anni Arumsari Fitriany</a:t>
                      </a:r>
                    </a:p>
                    <a:p>
                      <a:pPr algn="ctr"/>
                      <a:r>
                        <a:rPr lang="en-US" b="1" dirty="0"/>
                        <a:t>Coordinator of International Training Team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06209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1939EDE-0126-5040-89DF-ABDA0D43A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73"/>
          <a:stretch/>
        </p:blipFill>
        <p:spPr>
          <a:xfrm>
            <a:off x="5485267" y="1870766"/>
            <a:ext cx="1176597" cy="1345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17316E-EC95-E642-B3EE-32810B894E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529"/>
          <a:stretch/>
        </p:blipFill>
        <p:spPr>
          <a:xfrm>
            <a:off x="2414313" y="1872918"/>
            <a:ext cx="1284592" cy="1328487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FA515E81-CD9E-3E4F-B661-1A943E176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700" y="4397261"/>
            <a:ext cx="8520600" cy="446344"/>
          </a:xfrm>
        </p:spPr>
        <p:txBody>
          <a:bodyPr>
            <a:normAutofit fontScale="40000" lnSpcReduction="20000"/>
          </a:bodyPr>
          <a:lstStyle/>
          <a:p>
            <a:r>
              <a:rPr lang="en-ID" b="1" dirty="0"/>
              <a:t>The 46th Meeting of the Sub-Committee on Meteorology and Geophysics (SCMG-46), 19-20 October 2025</a:t>
            </a:r>
            <a:endParaRPr lang="en-US" sz="1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145701-1818-DC40-A43E-E8ED9D48FD2A}"/>
              </a:ext>
            </a:extLst>
          </p:cNvPr>
          <p:cNvSpPr/>
          <p:nvPr/>
        </p:nvSpPr>
        <p:spPr>
          <a:xfrm>
            <a:off x="457200" y="1033555"/>
            <a:ext cx="82785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Bookman Old Style" panose="02050604050505020204" pitchFamily="18" charset="0"/>
              </a:rPr>
              <a:t>Other Contribution of Indonesia </a:t>
            </a:r>
            <a:r>
              <a:rPr lang="en-US" sz="2000" b="1" dirty="0" err="1">
                <a:solidFill>
                  <a:srgbClr val="0432FF"/>
                </a:solidFill>
                <a:latin typeface="Bookman Old Style" panose="02050604050505020204" pitchFamily="18" charset="0"/>
              </a:rPr>
              <a:t>Vlab</a:t>
            </a:r>
            <a:r>
              <a:rPr lang="en-US" sz="2000" b="1" dirty="0">
                <a:solidFill>
                  <a:srgbClr val="0432FF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b="1" dirty="0" err="1">
                <a:solidFill>
                  <a:srgbClr val="0432FF"/>
                </a:solidFill>
                <a:latin typeface="Bookman Old Style" panose="02050604050505020204" pitchFamily="18" charset="0"/>
              </a:rPr>
              <a:t>CoE</a:t>
            </a:r>
            <a:r>
              <a:rPr lang="en-US" sz="2000" b="1" dirty="0">
                <a:solidFill>
                  <a:srgbClr val="0432FF"/>
                </a:solidFill>
                <a:latin typeface="Bookman Old Style" panose="02050604050505020204" pitchFamily="18" charset="0"/>
              </a:rPr>
              <a:t>, in collaboration with WMO in 2024:</a:t>
            </a:r>
          </a:p>
          <a:p>
            <a:endParaRPr lang="en-US" sz="2000" dirty="0">
              <a:latin typeface="Bookman Old Style" panose="02050604050505020204" pitchFamily="18" charset="0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latin typeface="Bookman Old Style" panose="02050604050505020204" pitchFamily="18" charset="0"/>
              </a:rPr>
              <a:t>Expertise contribution to the Revised WMO Satellite Enabling Skills</a:t>
            </a:r>
          </a:p>
          <a:p>
            <a:endParaRPr lang="en-US" sz="2000" b="1" dirty="0">
              <a:latin typeface="Bookman Old Style" panose="02050604050505020204" pitchFamily="18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000" b="1" dirty="0">
                <a:latin typeface="Bookman Old Style" panose="02050604050505020204" pitchFamily="18" charset="0"/>
              </a:rPr>
              <a:t>Expertise contribution to the Structured Basic Satellite Training </a:t>
            </a:r>
          </a:p>
          <a:p>
            <a:endParaRPr lang="en-US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5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C8F0EE-6748-554B-B107-CC52C29D1BB5}"/>
              </a:ext>
            </a:extLst>
          </p:cNvPr>
          <p:cNvSpPr txBox="1"/>
          <p:nvPr/>
        </p:nvSpPr>
        <p:spPr>
          <a:xfrm>
            <a:off x="1713947" y="1079295"/>
            <a:ext cx="5751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2025 Program Activities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D15DD-00CC-9F45-A4B1-404230A70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947" y="1855305"/>
            <a:ext cx="5435883" cy="238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80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1600C202-E394-4A32-D6EE-3D1D624D5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>
            <a:extLst>
              <a:ext uri="{FF2B5EF4-FFF2-40B4-BE49-F238E27FC236}">
                <a16:creationId xmlns:a16="http://schemas.microsoft.com/office/drawing/2014/main" id="{CA85BACD-0B84-82FA-E021-5FDAE033CA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FCE82A8-7064-FC66-E2B5-C3A707D793E8}"/>
              </a:ext>
            </a:extLst>
          </p:cNvPr>
          <p:cNvGrpSpPr/>
          <p:nvPr/>
        </p:nvGrpSpPr>
        <p:grpSpPr>
          <a:xfrm>
            <a:off x="393123" y="485968"/>
            <a:ext cx="8325820" cy="4593688"/>
            <a:chOff x="2242350" y="356193"/>
            <a:chExt cx="7838756" cy="43517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360498-251D-B745-0AAD-D46F403DA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2350" y="884904"/>
              <a:ext cx="1858297" cy="18582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62FE33-7346-9DA4-F631-F10D4F6ED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7124" y="884904"/>
              <a:ext cx="1858297" cy="18582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941B2E-0D4E-F39D-0DCD-1C2D7248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2350" y="2849626"/>
              <a:ext cx="1872252" cy="185829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F12B56-A37D-8370-4B73-107A09CCF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7124" y="2849626"/>
              <a:ext cx="1858297" cy="185829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63F2C8D-08F4-02F8-AADD-D4396A2F7906}"/>
                </a:ext>
              </a:extLst>
            </p:cNvPr>
            <p:cNvSpPr txBox="1"/>
            <p:nvPr/>
          </p:nvSpPr>
          <p:spPr>
            <a:xfrm>
              <a:off x="2541122" y="2466202"/>
              <a:ext cx="1181734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February 2025</a:t>
              </a:r>
            </a:p>
          </p:txBody>
        </p:sp>
        <p:sp>
          <p:nvSpPr>
            <p:cNvPr id="10" name="AutoShape 6">
              <a:extLst>
                <a:ext uri="{FF2B5EF4-FFF2-40B4-BE49-F238E27FC236}">
                  <a16:creationId xmlns:a16="http://schemas.microsoft.com/office/drawing/2014/main" id="{E97DF701-C9F1-63FA-2B0E-D7733FDC3B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241935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A0D5B0-A1B0-9991-C10D-4BF0FDFB03D1}"/>
                </a:ext>
              </a:extLst>
            </p:cNvPr>
            <p:cNvSpPr txBox="1"/>
            <p:nvPr/>
          </p:nvSpPr>
          <p:spPr>
            <a:xfrm>
              <a:off x="4645405" y="2466201"/>
              <a:ext cx="873957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April 2025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09784A-D730-3033-EC80-B1CFD5B0235D}"/>
                </a:ext>
              </a:extLst>
            </p:cNvPr>
            <p:cNvSpPr txBox="1"/>
            <p:nvPr/>
          </p:nvSpPr>
          <p:spPr>
            <a:xfrm>
              <a:off x="2695010" y="4430924"/>
              <a:ext cx="840295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July 2025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36650B-9DDA-F04F-651F-5E5074686D5B}"/>
                </a:ext>
              </a:extLst>
            </p:cNvPr>
            <p:cNvSpPr txBox="1"/>
            <p:nvPr/>
          </p:nvSpPr>
          <p:spPr>
            <a:xfrm>
              <a:off x="4837765" y="4430924"/>
              <a:ext cx="131799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September 2025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0244A8-9D88-5F7F-E15F-EB944C28DC65}"/>
                </a:ext>
              </a:extLst>
            </p:cNvPr>
            <p:cNvSpPr txBox="1"/>
            <p:nvPr/>
          </p:nvSpPr>
          <p:spPr>
            <a:xfrm>
              <a:off x="2242350" y="356193"/>
              <a:ext cx="7838756" cy="49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4 Indonesia </a:t>
              </a:r>
              <a:r>
                <a:rPr lang="en-US" b="1" dirty="0" err="1"/>
                <a:t>Vlab</a:t>
              </a:r>
              <a:r>
                <a:rPr lang="en-US" b="1" dirty="0"/>
                <a:t> </a:t>
              </a:r>
              <a:r>
                <a:rPr lang="en-US" b="1" dirty="0" err="1"/>
                <a:t>CoE</a:t>
              </a:r>
              <a:r>
                <a:rPr lang="en-US" b="1" dirty="0"/>
                <a:t> Regional Focus Group Meeting during 2025 (up to Sept 2025) – Collaboration with Australian </a:t>
              </a:r>
              <a:r>
                <a:rPr lang="en-US" b="1" dirty="0" err="1"/>
                <a:t>Vlab</a:t>
              </a:r>
              <a:r>
                <a:rPr lang="en-US" b="1" dirty="0"/>
                <a:t> </a:t>
              </a:r>
              <a:r>
                <a:rPr lang="en-US" b="1" dirty="0" err="1"/>
                <a:t>CoE</a:t>
              </a:r>
              <a:r>
                <a:rPr lang="en-US" b="1" dirty="0"/>
                <a:t> (Bureau of Meteorology Australia)</a:t>
              </a:r>
              <a:endParaRPr lang="en-ID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EA17B7-9C51-AC43-9532-CB6A50F502FD}"/>
              </a:ext>
            </a:extLst>
          </p:cNvPr>
          <p:cNvGrpSpPr/>
          <p:nvPr/>
        </p:nvGrpSpPr>
        <p:grpSpPr>
          <a:xfrm>
            <a:off x="4722705" y="1050795"/>
            <a:ext cx="4016562" cy="4028854"/>
            <a:chOff x="2249327" y="865853"/>
            <a:chExt cx="3916095" cy="38560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FD892F-A87E-C04A-BBE2-847DCFA36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07124" y="2849625"/>
              <a:ext cx="1858298" cy="18582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551C6F-4A2E-2941-BE41-2404CCED5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9327" y="2849626"/>
              <a:ext cx="1865275" cy="187230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0C5621-BEAD-0548-A570-2B87AC96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07124" y="882551"/>
              <a:ext cx="1838483" cy="183848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9167A0-4359-B944-9C4D-51401FDD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9327" y="865853"/>
              <a:ext cx="1858297" cy="1858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2F5B9A-6B02-3C42-A10F-C3B2174FB753}"/>
                </a:ext>
              </a:extLst>
            </p:cNvPr>
            <p:cNvSpPr txBox="1"/>
            <p:nvPr/>
          </p:nvSpPr>
          <p:spPr>
            <a:xfrm>
              <a:off x="2541122" y="2466202"/>
              <a:ext cx="1181734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February 2025</a:t>
              </a:r>
            </a:p>
          </p:txBody>
        </p:sp>
        <p:sp>
          <p:nvSpPr>
            <p:cNvPr id="22" name="AutoShape 6">
              <a:extLst>
                <a:ext uri="{FF2B5EF4-FFF2-40B4-BE49-F238E27FC236}">
                  <a16:creationId xmlns:a16="http://schemas.microsoft.com/office/drawing/2014/main" id="{95DFB6BE-F591-DD4E-B883-210418C6BC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241935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97B892-5CCF-7F42-A375-6DAF5E931C8D}"/>
                </a:ext>
              </a:extLst>
            </p:cNvPr>
            <p:cNvSpPr txBox="1"/>
            <p:nvPr/>
          </p:nvSpPr>
          <p:spPr>
            <a:xfrm>
              <a:off x="4645405" y="2466201"/>
              <a:ext cx="873957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April 2025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F2738E-BFD8-B14E-BBD0-D7EE844B5CF2}"/>
                </a:ext>
              </a:extLst>
            </p:cNvPr>
            <p:cNvSpPr txBox="1"/>
            <p:nvPr/>
          </p:nvSpPr>
          <p:spPr>
            <a:xfrm>
              <a:off x="2695010" y="4430924"/>
              <a:ext cx="840295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July 2025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12530A-BDAF-4842-BAD2-CCB73A7E3E9B}"/>
                </a:ext>
              </a:extLst>
            </p:cNvPr>
            <p:cNvSpPr txBox="1"/>
            <p:nvPr/>
          </p:nvSpPr>
          <p:spPr>
            <a:xfrm>
              <a:off x="4505926" y="4444932"/>
              <a:ext cx="131799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September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26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145701-1818-DC40-A43E-E8ED9D48FD2A}"/>
              </a:ext>
            </a:extLst>
          </p:cNvPr>
          <p:cNvSpPr/>
          <p:nvPr/>
        </p:nvSpPr>
        <p:spPr>
          <a:xfrm>
            <a:off x="457200" y="675208"/>
            <a:ext cx="82785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0" algn="ctr">
              <a:buSzPts val="1100"/>
            </a:pPr>
            <a:r>
              <a:rPr lang="en-US" sz="1800" b="1" dirty="0">
                <a:solidFill>
                  <a:srgbClr val="0432FF"/>
                </a:solidFill>
                <a:latin typeface="Gill Sans"/>
                <a:ea typeface="Gill Sans"/>
                <a:cs typeface="Gill Sans"/>
                <a:sym typeface="Gill Sans"/>
              </a:rPr>
              <a:t>[WMO RTC of BMKG Indonesia/WMO] Marine Services Course Phase I for Southeast Asian Countries</a:t>
            </a:r>
          </a:p>
          <a:p>
            <a:pPr marL="57150" lvl="0" algn="ctr">
              <a:buSzPts val="1100"/>
            </a:pPr>
            <a:r>
              <a:rPr lang="en-US" sz="1800" dirty="0">
                <a:solidFill>
                  <a:schemeClr val="tx1"/>
                </a:solidFill>
                <a:latin typeface="Gill Sans"/>
                <a:cs typeface="Gill Sans"/>
                <a:sym typeface="Gill Sans"/>
              </a:rPr>
              <a:t>Zoom Platform, 28 April – 21 July 2025 (online)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80EA5-8AE9-0B47-822D-1F75EC9AE4AA}"/>
              </a:ext>
            </a:extLst>
          </p:cNvPr>
          <p:cNvSpPr txBox="1"/>
          <p:nvPr/>
        </p:nvSpPr>
        <p:spPr>
          <a:xfrm>
            <a:off x="277320" y="1948721"/>
            <a:ext cx="26457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/>
              <a:t>16 participants from: </a:t>
            </a:r>
            <a:r>
              <a:rPr lang="en-ID" b="1" dirty="0"/>
              <a:t>Myanmar, Cambodia, Malaysia, Indonesia, and Timor-Leste</a:t>
            </a:r>
          </a:p>
          <a:p>
            <a:endParaRPr lang="en-ID" b="1" dirty="0"/>
          </a:p>
          <a:p>
            <a:r>
              <a:rPr lang="en-ID" b="1" dirty="0"/>
              <a:t>Aim: </a:t>
            </a:r>
            <a:r>
              <a:rPr lang="en-ID" dirty="0"/>
              <a:t>to strengthen marine meteorological services and regional cooperation across Southeast Asia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00461-2CBF-EE43-B9C3-C5C195C14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6"/>
          <a:stretch/>
        </p:blipFill>
        <p:spPr>
          <a:xfrm>
            <a:off x="5891136" y="1656059"/>
            <a:ext cx="2880760" cy="3429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33CAC-D87C-5C4B-AD43-F07E65B34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211" y="3331227"/>
            <a:ext cx="3075963" cy="1754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3860A5-85A1-144D-9E45-2D88BC3D8A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95" b="10875"/>
          <a:stretch/>
        </p:blipFill>
        <p:spPr>
          <a:xfrm>
            <a:off x="2755211" y="1663912"/>
            <a:ext cx="3075963" cy="164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9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145701-1818-DC40-A43E-E8ED9D48FD2A}"/>
              </a:ext>
            </a:extLst>
          </p:cNvPr>
          <p:cNvSpPr/>
          <p:nvPr/>
        </p:nvSpPr>
        <p:spPr>
          <a:xfrm>
            <a:off x="457200" y="675208"/>
            <a:ext cx="82785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0" algn="ctr">
              <a:buSzPts val="1100"/>
            </a:pPr>
            <a:r>
              <a:rPr lang="en-US" sz="1800" b="1" dirty="0">
                <a:solidFill>
                  <a:srgbClr val="0432FF"/>
                </a:solidFill>
                <a:latin typeface="Gill Sans"/>
                <a:ea typeface="Gill Sans"/>
                <a:cs typeface="Gill Sans"/>
                <a:sym typeface="Gill Sans"/>
              </a:rPr>
              <a:t>WMO RTC of BMKG Indonesia/STMKG/Ministry of State Secretariat RI/Colombo Plan] SSTC Capacity Building Program on Climate Services for Food, Energy, Water, and Health (FEWH) Sectors to Close the Early Warning Gap in Climate Resilience</a:t>
            </a:r>
          </a:p>
          <a:p>
            <a:pPr marL="57150" lvl="0" algn="ctr">
              <a:buSzPts val="1100"/>
            </a:pPr>
            <a:r>
              <a:rPr lang="en-US" sz="1800" dirty="0">
                <a:solidFill>
                  <a:schemeClr val="tx1"/>
                </a:solidFill>
                <a:latin typeface="Gill Sans"/>
                <a:cs typeface="Gill Sans"/>
                <a:sym typeface="Gill Sans"/>
              </a:rPr>
              <a:t>Zoom Platform, 11 – 15 August 2025 (online) and </a:t>
            </a:r>
          </a:p>
          <a:p>
            <a:pPr marL="57150" lvl="0" algn="ctr">
              <a:buSzPts val="1100"/>
            </a:pPr>
            <a:r>
              <a:rPr lang="en-US" sz="1800" dirty="0">
                <a:solidFill>
                  <a:schemeClr val="tx1"/>
                </a:solidFill>
                <a:latin typeface="Gill Sans"/>
                <a:cs typeface="Gill Sans"/>
                <a:sym typeface="Gill Sans"/>
              </a:rPr>
              <a:t>Tangerang, Indonesia, 24 – 30 August 2025 (offline)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588C75-50A1-254D-94E4-226E08747429}"/>
              </a:ext>
            </a:extLst>
          </p:cNvPr>
          <p:cNvSpPr txBox="1"/>
          <p:nvPr/>
        </p:nvSpPr>
        <p:spPr>
          <a:xfrm>
            <a:off x="157399" y="2548329"/>
            <a:ext cx="32753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/>
              <a:t>Online: 16 participants from: Bangladesh, Bhutan, </a:t>
            </a:r>
            <a:r>
              <a:rPr lang="en-ID" b="1" dirty="0"/>
              <a:t>Brunei Darussalam, Indonesia, Lao PDR</a:t>
            </a:r>
            <a:r>
              <a:rPr lang="en-ID" dirty="0"/>
              <a:t>, Maldives, </a:t>
            </a:r>
            <a:r>
              <a:rPr lang="en-ID" b="1" dirty="0"/>
              <a:t>Myanmar, </a:t>
            </a:r>
            <a:r>
              <a:rPr lang="en-ID" dirty="0"/>
              <a:t>Nepal, Pakistan, and</a:t>
            </a:r>
            <a:r>
              <a:rPr lang="en-ID" b="1" dirty="0"/>
              <a:t> the Philippines</a:t>
            </a:r>
          </a:p>
          <a:p>
            <a:endParaRPr lang="en-ID" dirty="0"/>
          </a:p>
          <a:p>
            <a:r>
              <a:rPr lang="en-ID" dirty="0"/>
              <a:t>Offline: 15 participants from: Bangladesh, Bhutan, </a:t>
            </a:r>
            <a:r>
              <a:rPr lang="en-ID" b="1" dirty="0"/>
              <a:t>Brunei Darussalam, Indonesia, Lao PDR, </a:t>
            </a:r>
            <a:r>
              <a:rPr lang="en-ID" dirty="0"/>
              <a:t>Maldives, </a:t>
            </a:r>
            <a:r>
              <a:rPr lang="en-ID" b="1" dirty="0"/>
              <a:t>Myanmar</a:t>
            </a:r>
            <a:r>
              <a:rPr lang="en-ID" dirty="0"/>
              <a:t>, Pakistan, and </a:t>
            </a:r>
            <a:r>
              <a:rPr lang="en-ID" b="1" dirty="0"/>
              <a:t>the Philippines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7DDE9-E056-5E4A-992A-15931EB74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749" y="2456522"/>
            <a:ext cx="1820609" cy="2567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D2B2F3-7221-814A-B32E-8F9F4AE12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639" y="3218629"/>
            <a:ext cx="3215069" cy="1804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745DBF-83C4-874D-9C3A-F5E55693F3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4" t="32641" r="9975" b="21311"/>
          <a:stretch/>
        </p:blipFill>
        <p:spPr>
          <a:xfrm>
            <a:off x="5313640" y="2451670"/>
            <a:ext cx="3215068" cy="97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15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3516F4-906D-EC41-B54D-A70AA5569412}"/>
              </a:ext>
            </a:extLst>
          </p:cNvPr>
          <p:cNvSpPr txBox="1"/>
          <p:nvPr/>
        </p:nvSpPr>
        <p:spPr>
          <a:xfrm>
            <a:off x="2868327" y="1857674"/>
            <a:ext cx="2954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E508E-62CF-CA42-BB71-03FB143F2E1F}"/>
              </a:ext>
            </a:extLst>
          </p:cNvPr>
          <p:cNvSpPr txBox="1"/>
          <p:nvPr/>
        </p:nvSpPr>
        <p:spPr>
          <a:xfrm>
            <a:off x="1145403" y="2743200"/>
            <a:ext cx="5553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Anni Arumsari Fitriany</a:t>
            </a:r>
          </a:p>
          <a:p>
            <a:pPr marL="228600" indent="-228600"/>
            <a:r>
              <a:rPr lang="en-US" dirty="0"/>
              <a:t>- 	Point of Contact of Indonesian </a:t>
            </a:r>
            <a:r>
              <a:rPr lang="en-US" dirty="0" err="1"/>
              <a:t>Vlab</a:t>
            </a:r>
            <a:r>
              <a:rPr lang="en-US" dirty="0"/>
              <a:t> </a:t>
            </a:r>
            <a:r>
              <a:rPr lang="en-US" dirty="0" err="1"/>
              <a:t>CoE</a:t>
            </a:r>
            <a:endParaRPr lang="en-US" dirty="0"/>
          </a:p>
          <a:p>
            <a:pPr marL="228600" indent="-228600"/>
            <a:r>
              <a:rPr lang="en-US" dirty="0"/>
              <a:t>- 	Coordinator of International Activities of the Center for Human Resources Development on MCG of BMKG Indonesia</a:t>
            </a:r>
          </a:p>
          <a:p>
            <a:r>
              <a:rPr lang="en-US" dirty="0"/>
              <a:t>Email: </a:t>
            </a:r>
            <a:r>
              <a:rPr lang="en-US" dirty="0">
                <a:hlinkClick r:id="rId4"/>
              </a:rPr>
              <a:t>anni.arumsari@bmkg.go.id</a:t>
            </a:r>
            <a:endParaRPr lang="en-US" dirty="0"/>
          </a:p>
          <a:p>
            <a:r>
              <a:rPr lang="en-US" dirty="0"/>
              <a:t>Mobile/WhatsApp: +6281.399.39.7999</a:t>
            </a:r>
          </a:p>
        </p:txBody>
      </p:sp>
    </p:spTree>
    <p:extLst>
      <p:ext uri="{BB962C8B-B14F-4D97-AF65-F5344CB8AC3E}">
        <p14:creationId xmlns:p14="http://schemas.microsoft.com/office/powerpoint/2010/main" val="426379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1427349" y="145950"/>
            <a:ext cx="6171300" cy="664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" name="Google Shape;285;p36">
            <a:extLst>
              <a:ext uri="{FF2B5EF4-FFF2-40B4-BE49-F238E27FC236}">
                <a16:creationId xmlns:a16="http://schemas.microsoft.com/office/drawing/2014/main" id="{7F0CB5FB-7FA4-724C-8244-BE8B9135FE1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633" y="1037238"/>
            <a:ext cx="8104645" cy="4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CB5890-10DD-E840-8BAF-003CC6FFFC72}"/>
              </a:ext>
            </a:extLst>
          </p:cNvPr>
          <p:cNvSpPr txBox="1"/>
          <p:nvPr/>
        </p:nvSpPr>
        <p:spPr>
          <a:xfrm>
            <a:off x="7838368" y="3065875"/>
            <a:ext cx="979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</a:rPr>
              <a:t>BMKG is approved as WMO </a:t>
            </a:r>
            <a:r>
              <a:rPr lang="en-US" sz="1200" b="1" dirty="0" err="1">
                <a:solidFill>
                  <a:srgbClr val="0432FF"/>
                </a:solidFill>
              </a:rPr>
              <a:t>Vlab</a:t>
            </a:r>
            <a:r>
              <a:rPr lang="en-US" sz="1200" b="1" dirty="0">
                <a:solidFill>
                  <a:srgbClr val="0432FF"/>
                </a:solidFill>
              </a:rPr>
              <a:t> </a:t>
            </a:r>
            <a:r>
              <a:rPr lang="en-US" sz="1200" b="1" dirty="0" err="1">
                <a:solidFill>
                  <a:srgbClr val="0432FF"/>
                </a:solidFill>
              </a:rPr>
              <a:t>CoE</a:t>
            </a:r>
            <a:r>
              <a:rPr lang="en-US" sz="1200" b="1" dirty="0">
                <a:solidFill>
                  <a:srgbClr val="0432FF"/>
                </a:solidFill>
              </a:rPr>
              <a:t> on July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245E39-FA01-1742-AA64-CB3415AFC807}"/>
              </a:ext>
            </a:extLst>
          </p:cNvPr>
          <p:cNvSpPr txBox="1"/>
          <p:nvPr/>
        </p:nvSpPr>
        <p:spPr>
          <a:xfrm>
            <a:off x="256719" y="1567258"/>
            <a:ext cx="1046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</a:rPr>
              <a:t>BMKG Pathways to </a:t>
            </a:r>
            <a:r>
              <a:rPr lang="en-US" sz="1200" b="1" dirty="0" err="1">
                <a:solidFill>
                  <a:srgbClr val="0432FF"/>
                </a:solidFill>
              </a:rPr>
              <a:t>Vlab</a:t>
            </a:r>
            <a:r>
              <a:rPr lang="en-US" sz="1200" b="1" dirty="0">
                <a:solidFill>
                  <a:srgbClr val="0432FF"/>
                </a:solidFill>
              </a:rPr>
              <a:t> </a:t>
            </a:r>
            <a:r>
              <a:rPr lang="en-US" sz="1200" b="1" dirty="0" err="1">
                <a:solidFill>
                  <a:srgbClr val="0432FF"/>
                </a:solidFill>
              </a:rPr>
              <a:t>CoE</a:t>
            </a:r>
            <a:r>
              <a:rPr lang="en-US" sz="1200" b="1" dirty="0">
                <a:solidFill>
                  <a:srgbClr val="0432FF"/>
                </a:solidFill>
              </a:rPr>
              <a:t> started in 2013</a:t>
            </a:r>
          </a:p>
        </p:txBody>
      </p:sp>
    </p:spTree>
    <p:extLst>
      <p:ext uri="{BB962C8B-B14F-4D97-AF65-F5344CB8AC3E}">
        <p14:creationId xmlns:p14="http://schemas.microsoft.com/office/powerpoint/2010/main" val="1689427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1427349" y="145950"/>
            <a:ext cx="6171300" cy="664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" name="Google Shape;333;p10">
            <a:extLst>
              <a:ext uri="{FF2B5EF4-FFF2-40B4-BE49-F238E27FC236}">
                <a16:creationId xmlns:a16="http://schemas.microsoft.com/office/drawing/2014/main" id="{7B22EA21-CCD6-3449-8B13-432D4C006E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506" y="837798"/>
            <a:ext cx="7890815" cy="418578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27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C8F0EE-6748-554B-B107-CC52C29D1BB5}"/>
              </a:ext>
            </a:extLst>
          </p:cNvPr>
          <p:cNvSpPr txBox="1"/>
          <p:nvPr/>
        </p:nvSpPr>
        <p:spPr>
          <a:xfrm>
            <a:off x="1713947" y="1169235"/>
            <a:ext cx="5751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2024 Program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B0177-71E9-A140-8FF5-B534774A5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126" y="1855305"/>
            <a:ext cx="4837142" cy="222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6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1F2B64-5C67-1043-8CD1-838531D2A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977" y="528299"/>
            <a:ext cx="6618716" cy="4541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8BBC8-AD71-DD4E-BFC7-F27C62954690}"/>
              </a:ext>
            </a:extLst>
          </p:cNvPr>
          <p:cNvSpPr txBox="1"/>
          <p:nvPr/>
        </p:nvSpPr>
        <p:spPr>
          <a:xfrm>
            <a:off x="6259980" y="4707923"/>
            <a:ext cx="1274708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November 2024</a:t>
            </a:r>
          </a:p>
        </p:txBody>
      </p:sp>
    </p:spTree>
    <p:extLst>
      <p:ext uri="{BB962C8B-B14F-4D97-AF65-F5344CB8AC3E}">
        <p14:creationId xmlns:p14="http://schemas.microsoft.com/office/powerpoint/2010/main" val="2382017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63955-6848-6546-8007-7E1F190C8F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78"/>
          <a:stretch/>
        </p:blipFill>
        <p:spPr>
          <a:xfrm>
            <a:off x="588722" y="1235675"/>
            <a:ext cx="7937711" cy="38831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45CE94-441C-5348-AF9E-393D3630921A}"/>
              </a:ext>
            </a:extLst>
          </p:cNvPr>
          <p:cNvSpPr txBox="1"/>
          <p:nvPr/>
        </p:nvSpPr>
        <p:spPr>
          <a:xfrm>
            <a:off x="296562" y="568406"/>
            <a:ext cx="8538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432FF"/>
                </a:solidFill>
              </a:rPr>
              <a:t>Training on the Development of Climate Services for Sectors for Colombo Plan Member Countries 2024</a:t>
            </a:r>
          </a:p>
        </p:txBody>
      </p:sp>
    </p:spTree>
    <p:extLst>
      <p:ext uri="{BB962C8B-B14F-4D97-AF65-F5344CB8AC3E}">
        <p14:creationId xmlns:p14="http://schemas.microsoft.com/office/powerpoint/2010/main" val="2570442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4F2EA5-2386-A242-AFCD-A9A199AB8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21"/>
          <a:stretch/>
        </p:blipFill>
        <p:spPr>
          <a:xfrm>
            <a:off x="905992" y="1260386"/>
            <a:ext cx="7353981" cy="3833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9C1C25-B036-1E40-8C01-D92E44193FDC}"/>
              </a:ext>
            </a:extLst>
          </p:cNvPr>
          <p:cNvSpPr txBox="1"/>
          <p:nvPr/>
        </p:nvSpPr>
        <p:spPr>
          <a:xfrm>
            <a:off x="148281" y="583650"/>
            <a:ext cx="8835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432FF"/>
                </a:solidFill>
              </a:rPr>
              <a:t>Data Buoy Cooperation Panel (DBCP) Training Workshop on Ocean Observations for Weather Forecast and Climate Prediction 2024</a:t>
            </a:r>
          </a:p>
        </p:txBody>
      </p:sp>
    </p:spTree>
    <p:extLst>
      <p:ext uri="{BB962C8B-B14F-4D97-AF65-F5344CB8AC3E}">
        <p14:creationId xmlns:p14="http://schemas.microsoft.com/office/powerpoint/2010/main" val="31685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AA73CE-67B4-B14C-8C4D-336F89973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60"/>
          <a:stretch/>
        </p:blipFill>
        <p:spPr>
          <a:xfrm>
            <a:off x="790831" y="1539746"/>
            <a:ext cx="7489205" cy="3603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9AF021-9E97-6A4D-943B-96019B50FF65}"/>
              </a:ext>
            </a:extLst>
          </p:cNvPr>
          <p:cNvSpPr txBox="1"/>
          <p:nvPr/>
        </p:nvSpPr>
        <p:spPr>
          <a:xfrm>
            <a:off x="222422" y="642744"/>
            <a:ext cx="869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432FF"/>
                </a:solidFill>
              </a:rPr>
              <a:t>IOC/OTGA/WMO/BMKG: Training Course on the Implementation of Satellite Altimetry Data for Operational Met-ocean Services: Wave Height and Sea Surface Height 2024 </a:t>
            </a:r>
          </a:p>
        </p:txBody>
      </p:sp>
    </p:spTree>
    <p:extLst>
      <p:ext uri="{BB962C8B-B14F-4D97-AF65-F5344CB8AC3E}">
        <p14:creationId xmlns:p14="http://schemas.microsoft.com/office/powerpoint/2010/main" val="2576458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19374" b="61474"/>
          <a:stretch/>
        </p:blipFill>
        <p:spPr>
          <a:xfrm>
            <a:off x="2013750" y="57600"/>
            <a:ext cx="4369800" cy="4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E7BD61-9ED4-AE42-A0F1-9A6F79331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89" b="2494"/>
          <a:stretch/>
        </p:blipFill>
        <p:spPr>
          <a:xfrm>
            <a:off x="479510" y="939112"/>
            <a:ext cx="8228555" cy="4130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E244AE-A2F3-F344-B9C5-83731664FF1E}"/>
              </a:ext>
            </a:extLst>
          </p:cNvPr>
          <p:cNvSpPr txBox="1"/>
          <p:nvPr/>
        </p:nvSpPr>
        <p:spPr>
          <a:xfrm>
            <a:off x="222422" y="556245"/>
            <a:ext cx="869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432FF"/>
                </a:solidFill>
              </a:rPr>
              <a:t>Other 2024 Activities</a:t>
            </a:r>
          </a:p>
        </p:txBody>
      </p:sp>
    </p:spTree>
    <p:extLst>
      <p:ext uri="{BB962C8B-B14F-4D97-AF65-F5344CB8AC3E}">
        <p14:creationId xmlns:p14="http://schemas.microsoft.com/office/powerpoint/2010/main" val="183794847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20236</TotalTime>
  <Words>461</Words>
  <Application>Microsoft Macintosh PowerPoint</Application>
  <PresentationFormat>On-screen Show (16:9)</PresentationFormat>
  <Paragraphs>53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Bookman Old Style</vt:lpstr>
      <vt:lpstr>Gill Sans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Indonesian Virtual Laboratory Center of Excellence for Education and Training in Satellite Meteorology (Indonesian VLab CoE)</dc:title>
  <dc:creator>Apid</dc:creator>
  <cp:lastModifiedBy>Anni</cp:lastModifiedBy>
  <cp:revision>41</cp:revision>
  <dcterms:modified xsi:type="dcterms:W3CDTF">2025-10-20T04:09:03Z</dcterms:modified>
</cp:coreProperties>
</file>