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7921" r:id="rId2"/>
    <p:sldId id="7920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02 Section Titl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C91B0B89-4709-4DD7-67A7-9D48D68E42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31800"/>
            <a:ext cx="550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1188" y="1835063"/>
            <a:ext cx="4991724" cy="9430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3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1186" y="2911476"/>
            <a:ext cx="4991725" cy="36512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None/>
              <a:defRPr sz="2000" spc="-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13D692-E919-B295-61B9-7EEF300B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</p:spTree>
    <p:extLst>
      <p:ext uri="{BB962C8B-B14F-4D97-AF65-F5344CB8AC3E}">
        <p14:creationId xmlns:p14="http://schemas.microsoft.com/office/powerpoint/2010/main" val="424303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2DB04F1-25C0-FBA9-56F2-D9E7409047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CAFA5A4-00F7-21A8-0C38-DC815EB300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428625"/>
            <a:ext cx="12779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8343900" cy="4134698"/>
          </a:xfrm>
          <a:prstGeom prst="rect">
            <a:avLst/>
          </a:prstGeom>
        </p:spPr>
        <p:txBody>
          <a:bodyPr numCol="2" spcCol="360000"/>
          <a:lstStyle>
            <a:lvl1pPr>
              <a:defRPr sz="1600"/>
            </a:lvl1pPr>
          </a:lstStyle>
          <a:p>
            <a:r>
              <a:rPr lang="en-US" dirty="0"/>
              <a:t>Body text Arial 16pt.</a:t>
            </a:r>
          </a:p>
          <a:p>
            <a:r>
              <a:rPr lang="en-AU" dirty="0"/>
              <a:t>Lorem ipsum </a:t>
            </a:r>
            <a:r>
              <a:rPr lang="en-AU" dirty="0" err="1"/>
              <a:t>dolor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adipiscing</a:t>
            </a:r>
            <a:r>
              <a:rPr lang="en-AU" dirty="0"/>
              <a:t> </a:t>
            </a:r>
            <a:r>
              <a:rPr lang="en-AU" dirty="0" err="1"/>
              <a:t>elit</a:t>
            </a:r>
            <a:r>
              <a:rPr lang="en-AU" dirty="0"/>
              <a:t>. Proin </a:t>
            </a:r>
            <a:r>
              <a:rPr lang="en-AU" dirty="0" err="1"/>
              <a:t>viverra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,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sagittis</a:t>
            </a:r>
            <a:r>
              <a:rPr lang="en-AU" dirty="0"/>
              <a:t> mi </a:t>
            </a:r>
            <a:r>
              <a:rPr lang="en-AU" dirty="0" err="1"/>
              <a:t>facilisis</a:t>
            </a:r>
            <a:r>
              <a:rPr lang="en-AU" dirty="0"/>
              <a:t> in. </a:t>
            </a:r>
            <a:r>
              <a:rPr lang="en-AU" dirty="0" err="1"/>
              <a:t>Suspendisse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a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blandit</a:t>
            </a:r>
            <a:r>
              <a:rPr lang="en-AU" dirty="0"/>
              <a:t> dictum.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 </a:t>
            </a:r>
            <a:r>
              <a:rPr lang="en-AU" dirty="0" err="1"/>
              <a:t>tristique</a:t>
            </a:r>
            <a:r>
              <a:rPr lang="en-AU" dirty="0"/>
              <a:t>, </a:t>
            </a:r>
            <a:r>
              <a:rPr lang="en-AU" dirty="0" err="1"/>
              <a:t>euismod</a:t>
            </a:r>
            <a:r>
              <a:rPr lang="en-AU" dirty="0"/>
              <a:t> </a:t>
            </a:r>
            <a:r>
              <a:rPr lang="en-AU" dirty="0" err="1"/>
              <a:t>neque</a:t>
            </a:r>
            <a:r>
              <a:rPr lang="en-AU" dirty="0"/>
              <a:t> a,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orci</a:t>
            </a:r>
            <a:r>
              <a:rPr lang="en-AU" dirty="0"/>
              <a:t>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accumsan</a:t>
            </a:r>
            <a:r>
              <a:rPr lang="en-AU" dirty="0"/>
              <a:t> </a:t>
            </a:r>
            <a:r>
              <a:rPr lang="en-AU" dirty="0" err="1"/>
              <a:t>varius</a:t>
            </a:r>
            <a:r>
              <a:rPr lang="en-AU" dirty="0"/>
              <a:t> diam, vitae </a:t>
            </a:r>
            <a:r>
              <a:rPr lang="en-AU" dirty="0" err="1"/>
              <a:t>sollicitudin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</a:t>
            </a:r>
            <a:r>
              <a:rPr lang="en-AU" dirty="0" err="1"/>
              <a:t>tincidunt</a:t>
            </a:r>
            <a:r>
              <a:rPr lang="en-AU" dirty="0"/>
              <a:t> non. </a:t>
            </a:r>
          </a:p>
          <a:p>
            <a:r>
              <a:rPr lang="en-AU" dirty="0"/>
              <a:t>Cras </a:t>
            </a:r>
            <a:r>
              <a:rPr lang="en-AU" dirty="0" err="1"/>
              <a:t>mattis</a:t>
            </a:r>
            <a:r>
              <a:rPr lang="en-AU" dirty="0"/>
              <a:t> </a:t>
            </a:r>
            <a:r>
              <a:rPr lang="en-AU" dirty="0" err="1"/>
              <a:t>sapien</a:t>
            </a:r>
            <a:r>
              <a:rPr lang="en-AU" dirty="0"/>
              <a:t> vel ligula porta, non </a:t>
            </a:r>
            <a:r>
              <a:rPr lang="en-AU" dirty="0" err="1"/>
              <a:t>sodales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</a:t>
            </a:r>
            <a:r>
              <a:rPr lang="en-AU" dirty="0" err="1"/>
              <a:t>elementum</a:t>
            </a:r>
            <a:r>
              <a:rPr lang="en-AU" dirty="0"/>
              <a:t>. Donec </a:t>
            </a:r>
            <a:r>
              <a:rPr lang="en-AU" dirty="0" err="1"/>
              <a:t>pretium</a:t>
            </a:r>
            <a:r>
              <a:rPr lang="en-AU" dirty="0"/>
              <a:t>, </a:t>
            </a:r>
            <a:r>
              <a:rPr lang="en-AU" dirty="0" err="1"/>
              <a:t>velit</a:t>
            </a:r>
            <a:r>
              <a:rPr lang="en-AU" dirty="0"/>
              <a:t> vel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posuere</a:t>
            </a:r>
            <a:r>
              <a:rPr lang="en-AU" dirty="0"/>
              <a:t>,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augue</a:t>
            </a:r>
            <a:r>
              <a:rPr lang="en-AU" dirty="0"/>
              <a:t> </a:t>
            </a:r>
            <a:r>
              <a:rPr lang="en-AU" dirty="0" err="1"/>
              <a:t>molestie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, et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nunc</a:t>
            </a:r>
            <a:r>
              <a:rPr lang="en-AU" dirty="0"/>
              <a:t> </a:t>
            </a:r>
            <a:r>
              <a:rPr lang="en-AU" dirty="0" err="1"/>
              <a:t>tellus</a:t>
            </a:r>
            <a:r>
              <a:rPr lang="en-AU" dirty="0"/>
              <a:t> non diam. </a:t>
            </a:r>
            <a:r>
              <a:rPr lang="en-AU" dirty="0" err="1"/>
              <a:t>Aliquam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velit</a:t>
            </a:r>
            <a:r>
              <a:rPr lang="en-AU" dirty="0"/>
              <a:t> </a:t>
            </a:r>
            <a:r>
              <a:rPr lang="en-AU" dirty="0" err="1"/>
              <a:t>placerat</a:t>
            </a:r>
            <a:r>
              <a:rPr lang="en-AU" dirty="0"/>
              <a:t> </a:t>
            </a:r>
            <a:r>
              <a:rPr lang="en-AU" dirty="0" err="1"/>
              <a:t>faucibus</a:t>
            </a:r>
            <a:r>
              <a:rPr lang="en-AU" dirty="0"/>
              <a:t>. </a:t>
            </a:r>
          </a:p>
          <a:p>
            <a:r>
              <a:rPr lang="en-AU" dirty="0"/>
              <a:t>Text can be split over two columns </a:t>
            </a:r>
            <a:br>
              <a:rPr lang="en-AU" dirty="0"/>
            </a:br>
            <a:r>
              <a:rPr lang="en-AU" dirty="0"/>
              <a:t>if needed. </a:t>
            </a:r>
          </a:p>
          <a:p>
            <a:r>
              <a:rPr lang="en-AU" dirty="0" err="1"/>
              <a:t>Praesent</a:t>
            </a:r>
            <a:r>
              <a:rPr lang="en-AU" dirty="0"/>
              <a:t> in </a:t>
            </a:r>
            <a:r>
              <a:rPr lang="en-AU" dirty="0" err="1"/>
              <a:t>tellus</a:t>
            </a:r>
            <a:r>
              <a:rPr lang="en-AU" dirty="0"/>
              <a:t> </a:t>
            </a:r>
            <a:r>
              <a:rPr lang="en-AU" dirty="0" err="1"/>
              <a:t>fringilla</a:t>
            </a:r>
            <a:r>
              <a:rPr lang="en-AU" dirty="0"/>
              <a:t>, </a:t>
            </a:r>
            <a:r>
              <a:rPr lang="en-AU" dirty="0" err="1"/>
              <a:t>commodo</a:t>
            </a:r>
            <a:r>
              <a:rPr lang="en-AU" dirty="0"/>
              <a:t> mi </a:t>
            </a:r>
            <a:r>
              <a:rPr lang="en-AU" dirty="0" err="1"/>
              <a:t>eget</a:t>
            </a:r>
            <a:r>
              <a:rPr lang="en-AU" dirty="0"/>
              <a:t>, </a:t>
            </a:r>
            <a:r>
              <a:rPr lang="en-AU" dirty="0" err="1"/>
              <a:t>consectetur</a:t>
            </a:r>
            <a:r>
              <a:rPr lang="en-AU" dirty="0"/>
              <a:t> </a:t>
            </a:r>
            <a:r>
              <a:rPr lang="en-AU" dirty="0" err="1"/>
              <a:t>urna</a:t>
            </a:r>
            <a:r>
              <a:rPr lang="en-AU" dirty="0"/>
              <a:t>. </a:t>
            </a:r>
            <a:r>
              <a:rPr lang="en-AU" dirty="0" err="1"/>
              <a:t>Mauris</a:t>
            </a:r>
            <a:r>
              <a:rPr lang="en-AU" dirty="0"/>
              <a:t> </a:t>
            </a:r>
            <a:r>
              <a:rPr lang="en-AU" dirty="0" err="1"/>
              <a:t>eleifend</a:t>
            </a:r>
            <a:r>
              <a:rPr lang="en-AU" dirty="0"/>
              <a:t> </a:t>
            </a:r>
            <a:r>
              <a:rPr lang="en-AU" dirty="0" err="1"/>
              <a:t>laoreet</a:t>
            </a:r>
            <a:r>
              <a:rPr lang="en-AU" dirty="0"/>
              <a:t> </a:t>
            </a:r>
            <a:r>
              <a:rPr lang="en-AU" dirty="0" err="1"/>
              <a:t>metus</a:t>
            </a:r>
            <a:r>
              <a:rPr lang="en-AU" dirty="0"/>
              <a:t> vitae auctor. Cras </a:t>
            </a:r>
            <a:r>
              <a:rPr lang="en-AU" dirty="0" err="1"/>
              <a:t>interdum</a:t>
            </a:r>
            <a:r>
              <a:rPr lang="en-AU" dirty="0"/>
              <a:t> </a:t>
            </a:r>
            <a:r>
              <a:rPr lang="en-AU" dirty="0" err="1"/>
              <a:t>felis</a:t>
            </a:r>
            <a:r>
              <a:rPr lang="en-AU" dirty="0"/>
              <a:t> at </a:t>
            </a:r>
            <a:r>
              <a:rPr lang="en-AU" dirty="0" err="1"/>
              <a:t>hendrerit</a:t>
            </a:r>
            <a:r>
              <a:rPr lang="en-AU" dirty="0"/>
              <a:t> </a:t>
            </a:r>
            <a:r>
              <a:rPr lang="en-AU" dirty="0" err="1"/>
              <a:t>luctus</a:t>
            </a:r>
            <a:r>
              <a:rPr lang="en-AU" dirty="0"/>
              <a:t>. Nunc </a:t>
            </a:r>
            <a:r>
              <a:rPr lang="en-AU" dirty="0" err="1"/>
              <a:t>volutpat</a:t>
            </a:r>
            <a:r>
              <a:rPr lang="en-AU" dirty="0"/>
              <a:t> </a:t>
            </a:r>
            <a:r>
              <a:rPr lang="en-AU" dirty="0" err="1"/>
              <a:t>justo</a:t>
            </a:r>
            <a:r>
              <a:rPr lang="en-AU" dirty="0"/>
              <a:t> sit </a:t>
            </a:r>
            <a:r>
              <a:rPr lang="en-AU" dirty="0" err="1"/>
              <a:t>amet</a:t>
            </a:r>
            <a:r>
              <a:rPr lang="en-AU" dirty="0"/>
              <a:t> </a:t>
            </a:r>
            <a:r>
              <a:rPr lang="en-AU" dirty="0" err="1"/>
              <a:t>dolor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rhoncus</a:t>
            </a:r>
            <a:r>
              <a:rPr lang="en-AU" dirty="0"/>
              <a:t>. </a:t>
            </a:r>
            <a:r>
              <a:rPr lang="en-AU" dirty="0" err="1"/>
              <a:t>Curabitur</a:t>
            </a:r>
            <a:r>
              <a:rPr lang="en-AU" dirty="0"/>
              <a:t> </a:t>
            </a:r>
            <a:r>
              <a:rPr lang="en-AU" dirty="0" err="1"/>
              <a:t>quis</a:t>
            </a:r>
            <a:r>
              <a:rPr lang="en-AU" dirty="0"/>
              <a:t> </a:t>
            </a:r>
            <a:r>
              <a:rPr lang="en-AU" dirty="0" err="1"/>
              <a:t>mauris</a:t>
            </a:r>
            <a:r>
              <a:rPr lang="en-AU" dirty="0"/>
              <a:t> et </a:t>
            </a:r>
            <a:r>
              <a:rPr lang="en-AU" dirty="0" err="1"/>
              <a:t>felis</a:t>
            </a:r>
            <a:r>
              <a:rPr lang="en-AU" dirty="0"/>
              <a:t> </a:t>
            </a:r>
            <a:r>
              <a:rPr lang="en-AU" dirty="0" err="1"/>
              <a:t>condimentum</a:t>
            </a:r>
            <a:r>
              <a:rPr lang="en-AU" dirty="0"/>
              <a:t> </a:t>
            </a:r>
            <a:r>
              <a:rPr lang="en-AU" dirty="0" err="1"/>
              <a:t>mollis</a:t>
            </a:r>
            <a:r>
              <a:rPr lang="en-AU" dirty="0"/>
              <a:t>. </a:t>
            </a:r>
            <a:r>
              <a:rPr lang="en-AU" dirty="0" err="1"/>
              <a:t>Fusce</a:t>
            </a:r>
            <a:r>
              <a:rPr lang="en-AU" dirty="0"/>
              <a:t> </a:t>
            </a:r>
            <a:r>
              <a:rPr lang="en-AU" dirty="0" err="1"/>
              <a:t>efficitur</a:t>
            </a:r>
            <a:r>
              <a:rPr lang="en-AU" dirty="0"/>
              <a:t> </a:t>
            </a:r>
            <a:r>
              <a:rPr lang="en-AU" dirty="0" err="1"/>
              <a:t>eu</a:t>
            </a:r>
            <a:r>
              <a:rPr lang="en-AU" dirty="0"/>
              <a:t> </a:t>
            </a:r>
            <a:r>
              <a:rPr lang="en-AU" dirty="0" err="1"/>
              <a:t>lectus</a:t>
            </a:r>
            <a:r>
              <a:rPr lang="en-AU" dirty="0"/>
              <a:t> id </a:t>
            </a:r>
            <a:r>
              <a:rPr lang="en-AU" dirty="0" err="1"/>
              <a:t>volutpat</a:t>
            </a:r>
            <a:r>
              <a:rPr lang="en-AU" dirty="0"/>
              <a:t>. Duis </a:t>
            </a:r>
            <a:r>
              <a:rPr lang="en-AU" dirty="0" err="1"/>
              <a:t>varius</a:t>
            </a:r>
            <a:r>
              <a:rPr lang="en-AU" dirty="0"/>
              <a:t> </a:t>
            </a:r>
            <a:r>
              <a:rPr lang="en-AU" dirty="0" err="1"/>
              <a:t>iaculis</a:t>
            </a:r>
            <a:r>
              <a:rPr lang="en-AU" dirty="0"/>
              <a:t> </a:t>
            </a:r>
            <a:r>
              <a:rPr lang="en-AU" dirty="0" err="1"/>
              <a:t>odio</a:t>
            </a:r>
            <a:r>
              <a:rPr lang="en-AU" dirty="0"/>
              <a:t>, </a:t>
            </a:r>
            <a:r>
              <a:rPr lang="en-AU" dirty="0" err="1"/>
              <a:t>nec</a:t>
            </a:r>
            <a:r>
              <a:rPr lang="en-AU" dirty="0"/>
              <a:t> </a:t>
            </a:r>
            <a:r>
              <a:rPr lang="en-AU" dirty="0" err="1"/>
              <a:t>dignissim</a:t>
            </a:r>
            <a:r>
              <a:rPr lang="en-AU" dirty="0"/>
              <a:t> libero </a:t>
            </a:r>
            <a:r>
              <a:rPr lang="en-AU" dirty="0" err="1"/>
              <a:t>dapibus</a:t>
            </a:r>
            <a:r>
              <a:rPr lang="en-AU" dirty="0"/>
              <a:t> et.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9CDFE40-BD54-0C55-0CDB-A968E3994E1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20FD4B-2881-CD2F-49D4-9B88E4AF941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1D48B2-E771-451F-AAED-BD22329B8B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26181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222105C1-0D4C-8E91-0BAC-764C34CA2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3"/>
            <a:ext cx="8343901" cy="4682386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750D-7C9C-AFB8-AA6F-3229E699873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9C059F-47A7-A89A-3601-79EA73C619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F7F9C5-2151-4CFE-BCE2-866C2964BB2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94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On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CFC4E9FC-8431-7FF8-F6CF-524511D4A2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Media Placeholder 11"/>
          <p:cNvSpPr>
            <a:spLocks noGrp="1"/>
          </p:cNvSpPr>
          <p:nvPr>
            <p:ph type="media" sz="quarter" idx="10"/>
          </p:nvPr>
        </p:nvSpPr>
        <p:spPr>
          <a:xfrm>
            <a:off x="380999" y="1268411"/>
            <a:ext cx="8343901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A4381-8823-B610-C5CC-BC6B7D4C35A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A4FE0C-B9C7-626B-2990-1267887C4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C381D2-A123-4A1B-BAAB-4F04EC7A49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85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08D1B9E-AA2E-5BB2-DF9A-F14E808E3D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0" y="1265238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572000" y="3708892"/>
            <a:ext cx="4152900" cy="2328122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3902901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381000" y="1816100"/>
            <a:ext cx="3903664" cy="4228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D216D0-FB0F-BDC1-374E-57E354F56B0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E41B9B6-0706-B4DC-3833-3A1D1B6959B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AA2963-A11F-41BF-8B92-C86295A6E6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0481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3 Content Slide_Chart-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6A97CD56-E626-7BFA-3415-25E518F5D1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hart Placeholder 12"/>
          <p:cNvSpPr>
            <a:spLocks noGrp="1"/>
          </p:cNvSpPr>
          <p:nvPr>
            <p:ph type="chart" sz="quarter" idx="14"/>
          </p:nvPr>
        </p:nvSpPr>
        <p:spPr>
          <a:xfrm>
            <a:off x="380999" y="1903719"/>
            <a:ext cx="8343900" cy="417546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0999" y="1265237"/>
            <a:ext cx="83439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8B4BD4-9087-B23E-FE54-1BF548754C2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DE1782F-146B-726B-F4D0-42B8212679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15AE23-AF97-49E8-BFD1-0D72DBD225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9667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023CE67F-AB9B-9779-02D2-C6778985B1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80999" y="1268412"/>
            <a:ext cx="4002589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722313" y="1268412"/>
            <a:ext cx="4002587" cy="4683600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828C0-447C-9195-04C5-525D1CEC75D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C4ABF0E-27A5-124B-8934-C6699EF083B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8053C0-78D3-4687-84D0-21B8BB1A5D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954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 Slide_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ght, vector graphics&#10;&#10;Description automatically generated">
            <a:extLst>
              <a:ext uri="{FF2B5EF4-FFF2-40B4-BE49-F238E27FC236}">
                <a16:creationId xmlns:a16="http://schemas.microsoft.com/office/drawing/2014/main" id="{A6D14BE6-E009-B37D-AEAD-B5BE1A4FDF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6356350"/>
            <a:ext cx="388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1000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0999" y="1265236"/>
            <a:ext cx="4002587" cy="2251453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722313" y="3683315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4722312" y="1265237"/>
            <a:ext cx="4002587" cy="2251454"/>
          </a:xfrm>
          <a:prstGeom prst="rect">
            <a:avLst/>
          </a:prstGeom>
        </p:spPr>
        <p:txBody>
          <a:bodyPr/>
          <a:lstStyle>
            <a:lvl1pPr>
              <a:defRPr sz="160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999" y="425886"/>
            <a:ext cx="6676813" cy="469726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E8F1E-E611-281A-5650-CF072072B9C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81000" y="6356350"/>
            <a:ext cx="215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The Bureau of Meteorology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2BABAAF-AB96-83E2-45CC-CAC6C516B37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334125" y="6356350"/>
            <a:ext cx="151447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DD043A-06C4-4672-8FDD-A5AD5BECADD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00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>
            <a:extLst>
              <a:ext uri="{FF2B5EF4-FFF2-40B4-BE49-F238E27FC236}">
                <a16:creationId xmlns:a16="http://schemas.microsoft.com/office/drawing/2014/main" id="{9D228E4C-E7BC-1328-A0A6-0019BB799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0"/>
            <a:ext cx="25971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80E5D-8129-9396-51B5-438EEA23D21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341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51484-2906-4A82-268D-70AC6C6C22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4341813" y="6642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FF0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402159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accent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4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B5C0E542-6B6C-9F1C-676B-38D1A38F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41450"/>
            <a:ext cx="8277225" cy="465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5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0E66939E-ACFA-CEAC-EA94-1A0455DF26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400" y="1490663"/>
            <a:ext cx="81534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87076" name="Title 1">
            <a:extLst>
              <a:ext uri="{FF2B5EF4-FFF2-40B4-BE49-F238E27FC236}">
                <a16:creationId xmlns:a16="http://schemas.microsoft.com/office/drawing/2014/main" id="{5D726101-732C-0C8C-614F-972239508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25450"/>
            <a:ext cx="91440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MIMIC TPW animation over Fiji </a:t>
            </a:r>
            <a:b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00UTC 16</a:t>
            </a:r>
            <a:r>
              <a:rPr lang="en-AU" altLang="en-US" sz="2000" b="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 July to 06UTC 17</a:t>
            </a:r>
            <a:r>
              <a:rPr lang="en-AU" altLang="en-US" sz="2000" b="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 July 2025</a:t>
            </a:r>
          </a:p>
        </p:txBody>
      </p:sp>
      <p:sp>
        <p:nvSpPr>
          <p:cNvPr id="387077" name="Date Placeholder 4">
            <a:extLst>
              <a:ext uri="{FF2B5EF4-FFF2-40B4-BE49-F238E27FC236}">
                <a16:creationId xmlns:a16="http://schemas.microsoft.com/office/drawing/2014/main" id="{7D40E1C0-BD8E-DC15-AC6D-C113770EEFFB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87078" name="TextBox 3">
            <a:extLst>
              <a:ext uri="{FF2B5EF4-FFF2-40B4-BE49-F238E27FC236}">
                <a16:creationId xmlns:a16="http://schemas.microsoft.com/office/drawing/2014/main" id="{4FE794FA-766A-A150-86D9-4A554F929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5" y="3705225"/>
            <a:ext cx="393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Fiji</a:t>
            </a:r>
          </a:p>
        </p:txBody>
      </p:sp>
      <p:sp>
        <p:nvSpPr>
          <p:cNvPr id="387079" name="Text Placeholder 2">
            <a:extLst>
              <a:ext uri="{FF2B5EF4-FFF2-40B4-BE49-F238E27FC236}">
                <a16:creationId xmlns:a16="http://schemas.microsoft.com/office/drawing/2014/main" id="{085AE7A4-9E27-16C1-C8F3-3B33C62AA6B5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816225" y="6488113"/>
            <a:ext cx="3902075" cy="273050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 courtesy CIMSS University of Wisconsin Madison </a:t>
            </a:r>
          </a:p>
        </p:txBody>
      </p:sp>
      <p:sp>
        <p:nvSpPr>
          <p:cNvPr id="387080" name="TextBox 5">
            <a:extLst>
              <a:ext uri="{FF2B5EF4-FFF2-40B4-BE49-F238E27FC236}">
                <a16:creationId xmlns:a16="http://schemas.microsoft.com/office/drawing/2014/main" id="{C5674859-3CAE-65C4-6CF0-BED252B0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175" y="4694238"/>
            <a:ext cx="828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Australia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C487EE-28FB-9C28-FD17-0CA8130A359D}"/>
              </a:ext>
            </a:extLst>
          </p:cNvPr>
          <p:cNvSpPr/>
          <p:nvPr/>
        </p:nvSpPr>
        <p:spPr>
          <a:xfrm rot="1502078">
            <a:off x="4693821" y="3411926"/>
            <a:ext cx="521196" cy="5775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8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A5490A-BB5F-E403-FF17-D1B885718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1376363"/>
            <a:ext cx="65611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9" name="Title 1">
            <a:extLst>
              <a:ext uri="{FF2B5EF4-FFF2-40B4-BE49-F238E27FC236}">
                <a16:creationId xmlns:a16="http://schemas.microsoft.com/office/drawing/2014/main" id="{47FF97E0-A0AD-F977-A414-C3B7066B9B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25450"/>
            <a:ext cx="6677025" cy="739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  <a:t>Fiji cloud development</a:t>
            </a:r>
            <a:br>
              <a:rPr lang="en-AU" alt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(Himawari-9 band 13, 06UTC 16</a:t>
            </a:r>
            <a:r>
              <a:rPr lang="en-AU" altLang="en-US" sz="2000" b="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 July to 00UTC 17</a:t>
            </a:r>
            <a:r>
              <a:rPr lang="en-AU" altLang="en-US" sz="2000" b="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AU" altLang="en-US" sz="2000" b="0">
                <a:latin typeface="Calibri" panose="020F0502020204030204" pitchFamily="34" charset="0"/>
                <a:cs typeface="Calibri" panose="020F0502020204030204" pitchFamily="34" charset="0"/>
              </a:rPr>
              <a:t> July 2025)</a:t>
            </a:r>
          </a:p>
        </p:txBody>
      </p:sp>
      <p:sp>
        <p:nvSpPr>
          <p:cNvPr id="388100" name="Date Placeholder 4">
            <a:extLst>
              <a:ext uri="{FF2B5EF4-FFF2-40B4-BE49-F238E27FC236}">
                <a16:creationId xmlns:a16="http://schemas.microsoft.com/office/drawing/2014/main" id="{24DE7D73-C146-4FF9-BD7D-9620A5DBDCEB}"/>
              </a:ext>
            </a:extLst>
          </p:cNvPr>
          <p:cNvSpPr>
            <a:spLocks noGrp="1" noChangeArrowheads="1"/>
          </p:cNvSpPr>
          <p:nvPr>
            <p:ph type="dt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2461E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Bureau of Meteorology</a:t>
            </a:r>
          </a:p>
        </p:txBody>
      </p:sp>
      <p:sp>
        <p:nvSpPr>
          <p:cNvPr id="388101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20D46E-1396-91F0-0D88-A1A30FBA9B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8413" y="1389063"/>
            <a:ext cx="6494462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388102" name="TextBox 1">
            <a:extLst>
              <a:ext uri="{FF2B5EF4-FFF2-40B4-BE49-F238E27FC236}">
                <a16:creationId xmlns:a16="http://schemas.microsoft.com/office/drawing/2014/main" id="{BC3F60B4-C238-EB54-C0C2-0E4ED5F815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038" y="3021013"/>
            <a:ext cx="812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Viti Levu</a:t>
            </a:r>
          </a:p>
        </p:txBody>
      </p:sp>
      <p:sp>
        <p:nvSpPr>
          <p:cNvPr id="388103" name="Text Placeholder 2">
            <a:extLst>
              <a:ext uri="{FF2B5EF4-FFF2-40B4-BE49-F238E27FC236}">
                <a16:creationId xmlns:a16="http://schemas.microsoft.com/office/drawing/2014/main" id="{219F52DE-B8F7-9486-4E25-1060B174626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806700" y="6516688"/>
            <a:ext cx="3902075" cy="273050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AU" alt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Animation courtesy NASA Worldview  </a:t>
            </a:r>
          </a:p>
        </p:txBody>
      </p:sp>
      <p:pic>
        <p:nvPicPr>
          <p:cNvPr id="388104" name="Picture 2">
            <a:extLst>
              <a:ext uri="{FF2B5EF4-FFF2-40B4-BE49-F238E27FC236}">
                <a16:creationId xmlns:a16="http://schemas.microsoft.com/office/drawing/2014/main" id="{5BD0CFE9-BBEF-F1C5-BBC4-9C81051ED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919288"/>
            <a:ext cx="331787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5" name="TextBox 3">
            <a:extLst>
              <a:ext uri="{FF2B5EF4-FFF2-40B4-BE49-F238E27FC236}">
                <a16:creationId xmlns:a16="http://schemas.microsoft.com/office/drawing/2014/main" id="{06AC7B71-ACD0-63A5-F565-D8CEA8B76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01775"/>
            <a:ext cx="60960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-92C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-20C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57C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8_Bureau White">
  <a:themeElements>
    <a:clrScheme name="The Bureau of Meteorology">
      <a:dk1>
        <a:srgbClr val="000000"/>
      </a:dk1>
      <a:lt1>
        <a:srgbClr val="FFFFFF"/>
      </a:lt1>
      <a:dk2>
        <a:srgbClr val="424242"/>
      </a:dk2>
      <a:lt2>
        <a:srgbClr val="D5D5D5"/>
      </a:lt2>
      <a:accent1>
        <a:srgbClr val="2461E5"/>
      </a:accent1>
      <a:accent2>
        <a:srgbClr val="00C689"/>
      </a:accent2>
      <a:accent3>
        <a:srgbClr val="243700"/>
      </a:accent3>
      <a:accent4>
        <a:srgbClr val="001F43"/>
      </a:accent4>
      <a:accent5>
        <a:srgbClr val="B64916"/>
      </a:accent5>
      <a:accent6>
        <a:srgbClr val="F2F2DD"/>
      </a:accent6>
      <a:hlink>
        <a:srgbClr val="0563C1"/>
      </a:hlink>
      <a:folHlink>
        <a:srgbClr val="B6491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-Bureau_PowerPoint_Standard 4-3" id="{22CC00A6-448D-477B-BA75-32F6C513C9D8}" vid="{D934A8C2-E122-437B-AE8A-FBE3811FCB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61</Words>
  <Application>Microsoft Office PowerPoint</Application>
  <PresentationFormat>On-screen Show (4:3)</PresentationFormat>
  <Paragraphs>25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Georgia</vt:lpstr>
      <vt:lpstr>28_Bureau White</vt:lpstr>
      <vt:lpstr>MIMIC TPW animation over Fiji  00UTC 16th July to 06UTC 17th July 2025</vt:lpstr>
      <vt:lpstr>Fiji cloud development (Himawari-9 band 13, 06UTC 16th July to 00UTC 17th July 2025)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Bodo Zeschke</dc:creator>
  <cp:lastModifiedBy>Bodo Zeschke</cp:lastModifiedBy>
  <cp:revision>3</cp:revision>
  <dcterms:created xsi:type="dcterms:W3CDTF">2025-08-24T07:30:20Z</dcterms:created>
  <dcterms:modified xsi:type="dcterms:W3CDTF">2025-08-25T01:34:26Z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5edad5e-85c4-4d99-839f-4db88ccef5c5_Enabled">
    <vt:lpwstr>true</vt:lpwstr>
  </property>
  <property fmtid="{D5CDD505-2E9C-101B-9397-08002B2CF9AE}" pid="3" name="MSIP_Label_55edad5e-85c4-4d99-839f-4db88ccef5c5_SetDate">
    <vt:lpwstr>2025-08-24T07:30:31Z</vt:lpwstr>
  </property>
  <property fmtid="{D5CDD505-2E9C-101B-9397-08002B2CF9AE}" pid="4" name="MSIP_Label_55edad5e-85c4-4d99-839f-4db88ccef5c5_Method">
    <vt:lpwstr>Standard</vt:lpwstr>
  </property>
  <property fmtid="{D5CDD505-2E9C-101B-9397-08002B2CF9AE}" pid="5" name="MSIP_Label_55edad5e-85c4-4d99-839f-4db88ccef5c5_Name">
    <vt:lpwstr>PSPF Official</vt:lpwstr>
  </property>
  <property fmtid="{D5CDD505-2E9C-101B-9397-08002B2CF9AE}" pid="6" name="MSIP_Label_55edad5e-85c4-4d99-839f-4db88ccef5c5_SiteId">
    <vt:lpwstr>d1ad7db5-97dd-4f2b-816e-50d663b7bb94</vt:lpwstr>
  </property>
  <property fmtid="{D5CDD505-2E9C-101B-9397-08002B2CF9AE}" pid="7" name="MSIP_Label_55edad5e-85c4-4d99-839f-4db88ccef5c5_ActionId">
    <vt:lpwstr>d817c067-4614-4f84-bdc9-b23c0154ce20</vt:lpwstr>
  </property>
  <property fmtid="{D5CDD505-2E9C-101B-9397-08002B2CF9AE}" pid="8" name="MSIP_Label_55edad5e-85c4-4d99-839f-4db88ccef5c5_ContentBits">
    <vt:lpwstr>3</vt:lpwstr>
  </property>
  <property fmtid="{D5CDD505-2E9C-101B-9397-08002B2CF9AE}" pid="9" name="MSIP_Label_55edad5e-85c4-4d99-839f-4db88ccef5c5_Tag">
    <vt:lpwstr>10, 3, 0, 1</vt:lpwstr>
  </property>
  <property fmtid="{D5CDD505-2E9C-101B-9397-08002B2CF9AE}" pid="10" name="ClassificationContentMarkingFooterLocations">
    <vt:lpwstr>28_Bureau White:5</vt:lpwstr>
  </property>
  <property fmtid="{D5CDD505-2E9C-101B-9397-08002B2CF9AE}" pid="11" name="ClassificationContentMarkingFooterText">
    <vt:lpwstr>OFFICIAL</vt:lpwstr>
  </property>
  <property fmtid="{D5CDD505-2E9C-101B-9397-08002B2CF9AE}" pid="12" name="ClassificationContentMarkingHeaderLocations">
    <vt:lpwstr>28_Bureau White:4</vt:lpwstr>
  </property>
  <property fmtid="{D5CDD505-2E9C-101B-9397-08002B2CF9AE}" pid="13" name="ClassificationContentMarkingHeaderText">
    <vt:lpwstr>OFFICIAL</vt:lpwstr>
  </property>
</Properties>
</file>