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3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5" r:id="rId3"/>
    <p:sldMasterId id="2147483771" r:id="rId4"/>
    <p:sldMasterId id="2147483781" r:id="rId5"/>
    <p:sldMasterId id="2147483793" r:id="rId6"/>
    <p:sldMasterId id="2147483827" r:id="rId7"/>
    <p:sldMasterId id="2147483836" r:id="rId8"/>
    <p:sldMasterId id="2147483848" r:id="rId9"/>
    <p:sldMasterId id="2147483857" r:id="rId10"/>
    <p:sldMasterId id="2147483879" r:id="rId11"/>
    <p:sldMasterId id="2147483901" r:id="rId12"/>
    <p:sldMasterId id="2147483914" r:id="rId13"/>
    <p:sldMasterId id="2147483923" r:id="rId14"/>
  </p:sldMasterIdLst>
  <p:notesMasterIdLst>
    <p:notesMasterId r:id="rId33"/>
  </p:notesMasterIdLst>
  <p:sldIdLst>
    <p:sldId id="7542" r:id="rId15"/>
    <p:sldId id="7964" r:id="rId16"/>
    <p:sldId id="8026" r:id="rId17"/>
    <p:sldId id="8025" r:id="rId18"/>
    <p:sldId id="7880" r:id="rId19"/>
    <p:sldId id="7935" r:id="rId20"/>
    <p:sldId id="8009" r:id="rId21"/>
    <p:sldId id="8014" r:id="rId22"/>
    <p:sldId id="8028" r:id="rId23"/>
    <p:sldId id="7868" r:id="rId24"/>
    <p:sldId id="8011" r:id="rId25"/>
    <p:sldId id="8012" r:id="rId26"/>
    <p:sldId id="3942" r:id="rId27"/>
    <p:sldId id="7899" r:id="rId28"/>
    <p:sldId id="7902" r:id="rId29"/>
    <p:sldId id="7900" r:id="rId30"/>
    <p:sldId id="8027" r:id="rId31"/>
    <p:sldId id="752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FF99"/>
    <a:srgbClr val="FF61CE"/>
    <a:srgbClr val="66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6061" autoAdjust="0"/>
  </p:normalViewPr>
  <p:slideViewPr>
    <p:cSldViewPr snapToGrid="0">
      <p:cViewPr varScale="1">
        <p:scale>
          <a:sx n="101" d="100"/>
          <a:sy n="10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403C0-6B70-4A3F-A6E8-B1C6510F4AC9}" type="datetimeFigureOut">
              <a:rPr lang="en-AU" smtClean="0"/>
              <a:t>2/07/2025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4EA38-B127-49BE-BE3B-DC2E106210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855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115E494A-DC1E-BE69-7587-6D5B9C2C3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2390D5F7-6C00-8F99-4191-69EFF9188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34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B1B1-B4DB-3057-D29B-EE219AFA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20399A2A-1FE4-61A1-836C-5D78D5EC3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5EA9C988-107C-2B88-72C7-D15D54976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EDA72BE2-2C5C-C596-583E-F815B87B54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8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0F719-9C8E-B8BA-592B-93D4DEF1A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83673737-CB50-8C22-6CF1-947F426E3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6B4D0094-1DE6-6B99-86CF-280F23C81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F69A773F-2BF4-519B-67EF-3419BEE126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36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58E50-BC8F-1212-2EBB-5C3B28C2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73AC1E1C-CCBA-8D47-4869-C4106ADB6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9592BD7A-D0A6-24A2-4865-F64AC913D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6190BDC0-279A-3ABC-0BEE-AA4360C59C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40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F1B4-7CA5-3641-9EA4-0C56B7A4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85C9ABD0-990F-C217-E2D6-10759C43B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8E06F9BD-E558-6516-761A-4682B2DE8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A3182FAD-07EF-EBAC-0E01-BC144315F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2C51371A-C415-E004-579B-C260A4C9A3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EA0377E3-29AB-1CD3-2DF6-C81C6E714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2C2D9453-9C1E-2029-C66D-B193AC9070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C8842-D212-8361-ACDD-0CF4CF498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17678EEF-996F-DDBD-DD89-B4969BAE1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CCBF2572-A204-CE8C-E519-11CC75834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BA74C5DE-6EAF-6366-182D-05DDA8937A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449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E9EB3-D174-3863-0B81-052B4FF8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B3807834-040B-5755-AE51-80D7AE03C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7E46F0B4-CEB0-2757-E3E0-B6AEF819F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B197806C-AFDA-A902-0186-8CA76B7B01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214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AD3EC-0BD3-9C2A-D4B1-5ED6AE2ED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FBE008CC-E67D-1C7F-ACD9-4DA9B45210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04BEBEA8-B29E-507E-60C7-0C6370DDD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9B89E835-57D3-52F2-7529-4AA676C0E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2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2530-8EB0-2A42-F317-75711513B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>
            <a:extLst>
              <a:ext uri="{FF2B5EF4-FFF2-40B4-BE49-F238E27FC236}">
                <a16:creationId xmlns:a16="http://schemas.microsoft.com/office/drawing/2014/main" id="{B61B95FF-5CDB-25F8-EEEB-1EFD73085A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>
            <a:extLst>
              <a:ext uri="{FF2B5EF4-FFF2-40B4-BE49-F238E27FC236}">
                <a16:creationId xmlns:a16="http://schemas.microsoft.com/office/drawing/2014/main" id="{3065B5C8-CCB1-3B8D-F519-FF57590B0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>
                <a:latin typeface="Arial" panose="020B0604020202020204" pitchFamily="34" charset="0"/>
              </a:rPr>
              <a:t>https://panther.bom.gov.au/</a:t>
            </a:r>
          </a:p>
        </p:txBody>
      </p:sp>
      <p:sp>
        <p:nvSpPr>
          <p:cNvPr id="309252" name="Slide Number Placeholder 3">
            <a:extLst>
              <a:ext uri="{FF2B5EF4-FFF2-40B4-BE49-F238E27FC236}">
                <a16:creationId xmlns:a16="http://schemas.microsoft.com/office/drawing/2014/main" id="{AA4C4DBB-6D5E-2E5C-C3F3-3633B0B6E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947738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FE29C8-EC26-4BE7-B312-5F93CEF07C1F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6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2D83B96-2E93-15DE-52DD-7F873D3C8A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48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1BAE60A-2E26-FBBA-9906-56E8F04941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28C22B-68F8-88AB-06B0-733E48D9E0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6B0807-7233-42F0-A038-43EF3DDFA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4078CDF-AE10-7DEF-9556-F18B860C5E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E97AE6-66E9-8671-47FE-271DF61854E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E999C8-A27A-5F02-5FD3-CED09A8E28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FFF4D7-493D-4B50-BF85-930E173AD1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990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1840B31-6138-F1F3-EA89-B4858FB491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D8815-8477-7CCE-0076-92E68E0B71C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6CE5C9-1B6D-A765-5962-AA3DF4B1DC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0DFF2-9C87-41D4-B6E3-63C5795255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824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7F9BEB0-23CC-F3F5-CE6A-04B0FA6B4A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B5CB7-AEB7-DE5D-DE3E-12FE756FC35F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71DA21-0A08-3CA5-BC43-4133AF2626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88C1B3-D7E4-4E91-B229-9B7FE6ADC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354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593880-D3D1-FB45-620B-CC647298AA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B6079B-6977-4F2E-6414-0512F4DB69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42DD-C008-C2D3-D97F-59042CD09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95E50-54D4-4BF6-9F42-B1E8981DE29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201260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DC7816-78A2-09F3-E3C0-96B0FFF4A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65E1F-1EFD-B4BE-DCAA-B51B6115B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61CB8F-42B4-8734-FA20-06A2E5D7A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90739-AEE0-4EB6-9968-A1350370BFC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797067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9835B7-741E-8DEC-E10F-B394CE6CF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7BF03F-6E3E-6FE9-109C-E3D979115B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369184-73A2-61F6-299D-51E9D16FA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79CCE-B1CC-4017-B6BF-07F056B76AA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64406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CEBE00-7A0C-DC42-B523-BB155E4508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D663F-A3FD-3D4C-D61C-5F08FFF71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01E81-F4D4-F441-0231-2BB2CEE5F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B4CD3-1ED7-4427-ACBB-570E0816596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9574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EAF8B6-523B-E27B-8538-F97D16F954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06BB23-377A-A7F4-A920-0FE6E15ACA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FF1133-9B3C-8BFC-12FE-2DE377A90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2B889-87DE-4385-B4A5-DA32517B655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0040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D8818E-B01B-9847-6738-BEB6B0431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618012-6711-8BFE-3BF8-52615C7205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44D1A2-BB35-A5D3-525C-48F96F069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C22AA-3330-47A6-B266-C461726B5CC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677761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B3BAA9-0653-16BC-8D3D-49ED6A2B0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43EA71-1474-1DF4-7B03-1A914CEC4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02FE96-20A8-326F-548F-1B46C90B4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C22E9-831C-4392-B9B8-627920480E5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573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23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51B8A-23E8-67AC-30DD-E43A8CD4D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4F4A6-6F60-3255-E858-70F6B44AC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0C64B-BC96-9DAD-4D74-DB63512EA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09FF7-BE4F-41C4-B9D4-84C9F2FD027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717228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B67C2-142B-911A-ED21-5DAF35FDE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AB622-CA50-B75D-F388-2C67AA903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209F3-F374-1E73-6778-D91FC5497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15C85-A426-4341-A6AA-A25D0FBE160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82675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4F83C0-27E8-DCB5-156E-70EA96934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556667-9334-0AAE-1EA9-8A0809275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422E23-6ABA-1E9C-044A-EA305CD12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06AD9-2183-4BFC-979C-D451EF9D759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577202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ACF7C4-94A8-CCB1-3BC8-5BF7985E1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6FDA90-8E88-6FEC-0B82-D4C1E50F76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56DC11-C911-9F7D-6C27-C92E3F958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6B574-BA1D-4B7A-8C3D-D293D368BA4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772258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AC9BF8-2A24-0A83-2524-896D3444D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E9A7A7-50A2-95D0-A36A-86C1BBAC1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8B160-BD09-C4AB-5B55-C9A43DF6C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6CCF-C896-4BBB-A921-EA835027C51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92809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00D1BC5-8373-51A8-DD12-263561A4AB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90D3CD-D3E2-3100-04D6-E17DC572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9182654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48D3DA5-43E0-713F-A15B-9E83E2A5C9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D869BEB-C606-66B2-4B17-51EEBC4724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0230425-C10B-BA75-2380-D77480B494A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18BA3-3AD8-20E0-C33B-4377816FFD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5C9A2A-A24A-44C8-8A5F-01AAD04EF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3418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11587C2-A918-BBB2-323E-553494DF9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5FA4B-B9BE-9297-5B49-75C11618389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B12173-96AD-A830-BD94-45A114E6D1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42CCE0-6E83-441A-9847-A0BE2C949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7224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483CA76-D9DD-2FE0-48AA-3014375A1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DE05A-9FE6-FDD6-7F7E-61AF64E73B8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C140EF-7943-161D-5941-8ADE4E69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2FE6B1-3BAC-4BA2-8F70-1D6BF40E4B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6022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12F7F3E-FCEB-DFB1-E0C8-AB4CFE40C6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C78E8E-004A-F6ED-1065-AE5286EEC0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F6E6A1-6D2B-81CE-AAE5-DB249F0E5E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EFE16-C039-4FBA-9623-CA4998852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281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DFECF01-5EB2-FC6C-84C7-F7D86818F2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16226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5EE6950-7898-5AA0-90FE-D489CBE51D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E8FFE1-3A67-B45F-8732-F6B85B18687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BCA8A0-0ADE-2470-B31E-4E90B3A1A6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3ABA9E-9007-48BD-B139-22BDBCBBB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044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AB74756-9E43-C4D6-0629-17D6C300D8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2EE8-1999-CCE3-B450-2CA410815CE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E4C43E-10BC-CA3E-F88A-C9D2532A64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4A3340-CE9A-462A-8D75-7B7BA6B13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204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1598E0D-445E-C571-8A82-8D821356D5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5F9FD-C2B4-C432-89A6-2FCD481D952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C28DAF-9ECC-64B5-F736-8D7A3204BF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F8F96C-83E7-457C-ACDD-C4F48D071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777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BD5D6BB-2DBA-A130-1267-6851915F2E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CF59FD-0707-A208-E103-C9E16567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20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443E005-F550-2FE4-AAFF-095AFCFC65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52EA3C6-9737-7CF7-87A5-777382F469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CC3262A-EAB6-F1C4-0590-AF14D73BD61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2730D-7197-DFC9-8ACB-48D633BF35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D5F750-6BEB-432E-8349-5933280D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088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31159DB-BD4F-08CE-F344-5BC0F89E7F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263E9-9969-61DE-2769-1BB2FF1DC1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362DF8-7AE8-995A-2AAB-E21277E117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7AD3C0-0C47-41E3-9E37-97A307637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316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74078E3-2458-D505-530C-EFC8B5627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E759D-7FF9-B243-025C-8AB1A2D8D4A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6892FA-B1E5-FA72-BD22-7ACB0100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B40D6C-D37B-44AD-A957-853E8EE27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100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030F0EB-5B52-B780-E365-7243EF7217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A9B4F9-D53C-8DB7-E7B3-E3EB455DD7C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DFBC69-FEF4-0583-1A1E-B13DCA69F9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223F8-8A4D-4586-A6A0-23925202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371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4CA9A18-9F39-EB61-AE79-565A11F191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78EABD-E1DB-7916-1C08-2E438F99091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793FDB-BC53-76B0-CD7D-EC16ED6D89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8F82FA-60A5-4D71-BD75-0C3FD5134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146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179B4F8-4683-EC39-A41C-5AB457BCD3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AB4E3-4457-AA27-303A-9BA36D5FFA2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5AC328-30D3-60C2-6CEE-821BB03FC6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C26592-D533-443C-9901-A9E9950E0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78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B5CFAC0-A49B-BABD-3D9D-5FA03F8BEF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54AF73-7DEA-2594-0952-4A270205C1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154CCC-C193-41F5-BB27-2CFA37D11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638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31BCE35-FF5C-EBDA-DD35-B73596D022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91ABE-63EF-9687-0F4D-01C9BB584D9F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E0D439-A378-B8A1-C975-EEF369D895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16D65F-EBC7-44AE-9879-77DC9D356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87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7A2D162-6E55-1C80-FAB7-88D01857A9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D67380-ABF6-E7D9-47B3-DA9B76B1A6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D4B832-943D-40BC-8347-6C9AA3441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6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267913E-8E1A-DD56-2FEA-9E8879605D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A8A3FB-8BD6-878D-CCC7-C0EF367A84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079C29-2372-4224-8717-91059A059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47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018F3DD-7B96-B94B-5CEA-BD7004E915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D2E35C-FA41-C674-B652-4771171F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881D15-58A4-4D85-BF60-57419800E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48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688ACD4-89B5-2025-9BB0-39D0057801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8BEBDB-F163-2AB3-822D-C3C530C43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9CCC80-D55E-41D8-A43F-D28F6236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ABB2366-9965-0316-2845-B2CCA285C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CC27C6-D90D-D798-D5B7-EFAA905799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DE86A2-25FA-4BE4-ACAA-2CBE8F3C9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7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6BB8675-9A71-607A-6E0A-16272740C1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57B619-FED1-0C36-7EE8-666B254BB5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6251DEF-C459-49B8-94F0-243B791D3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8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C730164-9B77-5D3C-E856-E741049D76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6EC196-D7C4-3368-5216-E13E44E6C1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08AE64-1C8A-4C2F-82F0-4B48207C0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2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21F6F9E-C042-EBC7-96BB-F9F31B89E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7CC89A-BAEE-6B2E-ACE1-E487528097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695F9C-A029-4500-9432-19E9A2826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9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74CF0C8-2159-6DAF-E763-F69C737D34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FF816E-6812-7C65-6F18-E108DA6A5C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026A9B-F612-4E9C-8543-994CCC8CD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11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8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11479CE-7066-45D8-DD22-D3FB01E3B7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FD1445-A63A-6700-0A83-F5BA41C8F2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A9455-F16D-4AE0-4805-50D0B5A2140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161B46-A6D1-7B53-E0E4-BD0BBF2C43A4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26CD6A7-762F-AC5A-29CC-59B408F67853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0C19963-0642-1232-0500-0CDA15844A8E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6884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5DB1D2-E204-BF0B-1663-7D93B9FF7FD4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B69E069-807C-0C7A-8444-B668D6F851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28E1DA4-756B-45D1-BAFE-6900204DA3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F618EC-7D16-FEAB-6252-B4D2941218B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EAFF28-75CF-F2F7-9D86-F68EACEADD5E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CA5753F-4A4D-853C-629E-BAE268A2D25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54E1B22-70E7-8413-6161-FE16262AC0B1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68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371C3D-308C-BC31-ACF3-B9F1F5A65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3AD009A-0408-60E2-6A2F-D0574135D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AC4B12-E99B-EF55-D589-9AAC8D1202BE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51AC9D-A740-BE34-422F-46E38A84BC56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12230-AE30-1D12-3776-3177108C0652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6EBF4-44B7-2FEE-62CA-BBEFA8E90AF5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9856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3D6E5C6C-BBCB-B869-07B5-FA0087DA14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732C130-3424-86E2-1A9E-681D1C76E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4C6EF2-4A7C-6EE6-EACF-337A442625D5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B7E734-CD80-63AA-C2C0-7E45FCF98321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1DABA59-C74C-C6AB-56CA-62517D93489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ABE3D49-BB1A-CF9B-91AE-599BA276C029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694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BFE39-5127-5F16-3B56-3E9D82A421A6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93B5DB1-4330-DF98-997D-74C285D85E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AB6B522C-1296-36CA-E6A2-1334498F2F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F9E923-2F63-F0B1-7E0A-1C242267E763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DF8C-EBF0-A2DD-B9F8-C30F86D79EDE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C11BF7A-BECC-F4D5-E04A-BF25CF8840BD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E15A364-7498-95E7-E5D1-BD00F173EA65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6649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211C9F74-280D-6D7D-0145-3C24FFFD86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76B201E-99F9-3FC5-B74C-24985D33F1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7D9977-1B36-4670-0DC8-4066847B5E8E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9ADDD7-9199-0EAD-94AD-7F29270FD980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1A12A7-F2C4-8E24-9A96-110983E818D4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807822-E276-D34C-3579-30C4C371A79D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5663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8044245-2CA8-C9C1-47DE-109DA40D7C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4B813B7-6F58-271A-AAAC-30B5F57F2D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ADD5F2-A074-5238-94A7-3D939FA76CC4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C1543-28BE-2CD7-1A73-0D6EDBEE4F65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34E6B17-0567-EE18-64BE-1784BCED1AE3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768C5D5-FED7-9EBE-C061-491949FE351E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6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06DEE07-448B-F04D-215E-8010991D16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1C4C61-A8EF-A77B-E1C8-6829D64CBE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494787-1F6C-4A0A-830C-E5D0E82BD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06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F7CEE-8A73-3F99-C5DE-39AE85C62F13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4395D1A-B0FC-38BF-A930-EEBFC6E136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13E30E-5972-975A-3C5C-B64719957782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B1A7C35-1ADC-EAC0-B34F-79333B8840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60E275-1D2E-6142-E644-647EB27DE17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C7C83A-83F4-52C8-9163-96F76056AD2C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3FCFEF5-F4B9-4692-8EA5-C1948927B85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58483EC-D091-6E47-FA9F-3D2C4EB10B77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72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BFCB792-704C-68E6-E950-E9B33DCAE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77C1CE9-5A59-71CE-1105-BD70E4B4B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B19C7D-7E1A-2E4A-B2CD-B05D816443C6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0E89AB-A169-61F2-E5A2-F19ACC2D61DF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F44B91-48BB-7D77-DA6D-4302CE9F8A38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6605A0-F7A2-DBD3-60B8-E54836D010D9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3464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89D1FA3-DB64-59CE-54D0-030E2299D7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FDD344-3062-2E1D-BC71-150B57AB0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5FF971-1029-3CD7-E957-A237CDDE47F8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5C6CE-5F2B-1A51-56CD-D954A649E42E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2B20397-1C7A-55C8-ED54-4CCF0C7C97F1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98657F-CCEB-FE78-E68A-39D027241225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776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F0C9F1-C787-6E8D-27B6-E7FFF0A25D4E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C11E304-E63F-E3F1-7C8C-6F21482A98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8498859-E39F-FCFB-4A91-4750267926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4643AA-FF44-8AC2-31D1-332E29E0752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09447-3EA0-61DA-7E69-4503CAD2662D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CED838F-87C7-E221-CCB0-74448B2B8D8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F74C592-DE4C-55A3-F246-F8C385471817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574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ADCBDA7-7B7D-F4FC-BF7E-BA41D86D2C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D4C9BE8-4BAF-12BF-8880-784ED7AA06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1B51B-7852-F82A-1212-BD5105EBCD52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BFA771-C6CD-06F7-9CE0-38CAE9B1C785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142EFE-B816-9B65-BD4B-B3003669C23A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42DDF7-D731-8F4F-6A82-E614BBBCE8C8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3555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F30117E6-EE2E-CDB5-A219-A76D05372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5904152-BF0B-A3D1-4852-B969A5FF27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995046-A94E-9BA7-2BD7-90578A0C3BCD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F3BF6-159D-CD58-B37F-D0CB51FACA49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B0B2CDF9-CF70-39DC-4FA5-8D24935F65CC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512CB28-49E8-38DB-7491-52229C74A013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419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6DBB4A-ED65-1109-08EC-94CF2657483C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BFCE502-66EE-4396-D1F8-E899F02DA0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ED8410AA-6072-A9F3-47DF-B40C062E27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94928-C939-D650-EEFA-91A310A985D8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67E5B-4531-B147-F3D9-7E192E4D4C61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C14244-5CCF-F5F1-673C-224316318864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A5A4BF0-11F9-7072-2687-41F9A665E626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847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7888C880-B197-27FB-CFFE-FD9D53A46F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DF27D7A-FA0E-0794-01F6-649DDC519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12EE23-23F9-802B-FC18-E9EE988BA655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C7B9E-53A6-05DA-F33E-968DAA941347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990AA8-3D5F-2698-1130-2E0B436302E2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B42CF1-52DF-2EEB-7BDB-814AA13D28DD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615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895807D-70C0-B198-BABB-A28A0CC079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4FA6911-BDE5-4B92-4759-BDEBE0E88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294461-2D42-44CA-1FF5-E33AF88B883B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F4489-8B7D-F847-A00A-ED71432CC161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CC15C7C-EBEB-C7E6-2A51-872310E2F60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BFA8F8E-0FCA-5438-FAE8-86B2C0536802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793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0F71-07E8-C1A7-357E-C531640AE925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62B685C-FE27-9DAB-12AC-93C047C8BF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02B204-1829-3C30-759A-0304548F666D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5DE6422-B2F4-66B9-DA4A-86836E0B1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6C303F-55DA-7584-B63F-167A97AC5983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5FEC2-35E6-B0F1-7CBE-DCC02181696B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B1335EE-A1E9-4EA8-9C74-50F75CC73A59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E8E2494-F38B-9525-63F1-537ACBDA56D8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3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32FEDAF-D873-740F-4D61-9F0D19DFD4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586D16-8DAC-A306-1E4D-3F4A0D98B1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73E0DD-83BE-4A7E-83F1-62844DB53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28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EFDC09-A9D9-B873-2BA5-9EBFA7B78E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3E631A8-A710-5986-7E66-CF81221BCA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ABAE20-F622-6CB2-883E-C637C4D8ECD0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19D89-E4BA-6C26-6B43-C346C7AA3238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23AFC-C321-1D5B-6486-878C9DD8C45A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5F3C16-A57A-FFB2-B15F-8843466FA1AF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2834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14B0E7-4252-3AEF-F32B-D7E670498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744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E11F0EA-E0AB-DFD9-6576-2B6795EA2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142FD7-4376-0AE4-B10A-AEED27B527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B72448-94A7-4A0A-BD8D-80E768720B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28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C523AB1-BB20-C06F-C348-546B4D710B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557989-FB88-7C0E-A78F-C4A6FF3281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2FBD72-FFFB-49BD-B00C-0E4805A527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54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EDBAF0A-1D7B-6FC4-D4D5-59E6FCF071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446F64-7445-5568-FCAB-567E8E9A66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50A8D-6FA3-4782-BC67-322AD2DBD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32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568091F-3967-9CA9-CA92-109C6C52DB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BF0BC7-E8C5-87F2-854D-3B8BBBFA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60037A-216C-40A3-BD3A-85F7AAB49D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34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3702A2C-052E-8442-EDAD-2516D429C6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1EA4D2-971E-0038-31ED-8CC140DC55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6BBE17-B443-4574-992A-740B9C99D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02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55ADD5A-538F-AFE1-6F9A-8B001430C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D3A852-54F9-7E3B-8D95-A701911D0C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9D96F2-3C0D-4B31-811F-6DB6395DF9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70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D8CDEAB-8AF8-22CA-2F0F-55458557EA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F84FB8-7F0D-227D-6D84-FD2E7DE056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7C6D1F-C4B9-4F4A-9B58-AF8D885BA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52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0DC26AA-01CA-7C67-C2CC-E949D20BD0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5F0984-969A-ED7C-9726-56A0D427C6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4C946-BC55-4F38-BD8F-4621511B3E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5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980F432-4ED1-1B58-91CB-1838574754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1EC54D-6D58-8C7D-24A8-15A2F744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53DA03-4A61-48E8-9371-0B750843F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84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A599C5E-F70D-5E35-9DB2-72050D4BFD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735FDB-7C26-E4FD-F4FE-717EE02E22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99330F-8BAA-470D-9FFF-5659A2A544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27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04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E04152C-D137-E219-C558-F9B33A09AA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3A07CA-8DA7-4A28-8CC0-33EB77DA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01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FF75FC9-4790-C615-27DD-9D2B8EF6D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59AC30-0BD0-0660-269F-BC34691FE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4922D84-6EF2-E968-3E52-809E94E970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10A0-CAF3-9293-2629-BD80377CCF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E32603-A28B-492F-9983-975F7C26B1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7519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AAE4DBD-D728-1711-0DD6-B8A586ACC2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ED716-65C7-2774-FDCA-E7F154581B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30F328-30BE-DF9F-BECF-23D018FFB8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2BDFB3-AA0D-4A6F-9EC2-016763E753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14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69217EE-6AA8-B3F3-31C6-56C857FFD2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F620B-A5C2-AD5B-90C1-4DD85DE7262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9CAD23-1FD9-E2C2-0070-696FBCBB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E4291F-5FCE-472E-AC66-8A8C1A4770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995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CC254B6-46E9-5F5A-ABA9-8DF24FFF55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A2166C-7196-8C4E-6A61-4A7AF387738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D6E9D4-5114-9690-9FB4-6AE6899023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E422F9-A023-489E-A286-516A633283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4760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01775E8-B61E-52F3-31B5-CA3E658E31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2227C2-5DBE-1B0C-1B6F-0A500DD45D2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292D60-557D-4106-014E-820C345840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AFE63-218B-4905-9E34-B918BAFD9D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28256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CF6B104-411C-14FF-5296-3160B05ED8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83E32-2A12-F4E6-BAEC-56F5E1031E6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8B20-B10A-841B-D4A6-216EA87768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636245-7FDF-47A1-B986-81322275E4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6296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BDA4D22-B4A8-8393-0BC5-8A74F53940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D81FF-9BB0-8B09-5972-35CC0F0833A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6185FE-B05E-D596-03DF-30AD8C48A8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2B719D-7DFE-4DE5-83C2-7C8F6AA0EA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808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1D99C39-23BB-A2CD-0136-06D12DA9BB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786648-F7D1-C075-B64F-C9BB41425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6A580-A742-4EDA-A6C5-4C2E8FB96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3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F4E089D-BC9E-9C4A-7491-8CAE3B6CF9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472559-64FB-FBCB-A250-2B484E82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832114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3233BA6-3F47-2250-CBE2-02401D9D5B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8823A66-743F-0B5D-8947-8EAAF7B4F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B42BAA2-E670-51A8-04B5-4BA8842EA1E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4E6FC7-9C07-16EB-B2C9-A3E3EE9FCF1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90EB1-F1A3-4D7C-A625-2F4CA66BD9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0471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D20C3A5-C4DA-A4FD-7A16-C4CB7768D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8D6C-4A27-A67E-E4E4-8879FB21019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40BE72-DAF3-8141-BCDC-C82292A9DA2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D51FC1-3DC5-435C-AF8E-D07F9DADAC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682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BDDA562-EEA5-C7B5-880C-9E343732A3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214F1-011A-F565-919C-558BC623E9B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B776A7-0C5C-C831-4A08-AE2A9B1B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E9E5CC-7177-41F9-8045-D589DF2671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663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4C672E2-CC1D-4289-67B7-462F9B636D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0DE7E4-A342-7800-FBA2-8A4D6C5B29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AD624B-06C5-F440-36E8-D660227C10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E75FB8-8EDE-4773-BF54-58CB9A1891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0634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9B6A9C0-9705-7781-CE1E-C79A46CFB6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AAA4D6-1399-2E4A-D2D7-7540D460DDB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CC3BC3-9AEC-7217-E7DA-177FF4F5CB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678B5C-BEC2-4918-A23D-EF9E740482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9523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BF96DD5-04DE-C4FA-9B81-CFF29A0283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42F6A-8EDF-98A4-C647-473AD6D3DF1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97DF4F-CE6F-9790-4860-DF1F8A8526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B24BFE-5F26-4771-B474-BF3E01D53C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8033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55B5594-7083-3D97-AE35-71CDE060D2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BD850-1F3F-4A93-09C6-7E3E64CE6FC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F86F02-C61D-71D2-B674-9EE4F018770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5F683-B4AF-4285-883C-ECA007C544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1605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3D7C7D6-A50C-1378-D2D9-04A9428936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83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B8E038A-7466-6E89-F906-F1BD9A8A81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DF5228-1BE4-4198-A6E9-A350C78B6E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2782E6-B539-4C92-ABEE-BA63E8ED10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4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44962A4-FB5D-EB78-6E66-6B9B7FF21A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6309E9-6483-2769-BC9C-2B7B0F47C9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F58D5A-7670-4B98-AE7C-B5B21DE05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86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0C22C51-2379-8F86-A39C-60EFD06231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30D11F-1C66-47B7-2E1B-B1F5B17A1F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B1E532-4280-45EB-95FC-7B691DA6D3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900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662A806-758D-5D14-C07A-C344380174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97E51-C5FD-07CC-1427-E8947C774A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610F0C-99BE-4F83-9010-F014C0BE3D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04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676A4D2-EC7B-17E6-6F2E-51926BC0AE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88AAA-FFFF-0AA9-88E1-9B62868E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FDECEE-487F-4E76-A4CB-417FF00E28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58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63B5441-8C28-59CC-0EEA-9192C9F619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B0FE81-24E4-B7E0-B55C-5361427F18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62DE94-3DA7-48CA-89A4-D7C8FF26B3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412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389826F-9811-2539-08F5-8900C0D75A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A905426-67CC-DE38-714F-34315EDA33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EF7A39-411D-4A44-9371-440E98DA43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540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70EE911-16DC-341D-E65F-08D34D1752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D0829C0-4B88-C440-C251-E9983686F1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C1895E-D015-4140-BFBC-CD842D839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92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AA0B7E5-172E-6C2A-99A1-84B3505A1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957A08-8810-B1C1-4AD8-1B09E69C75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79CEDC-315A-4006-96DE-BDF54C9055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83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B908F2F-CA86-19E6-67CA-7DA85732B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0791DB-EDD9-3DF1-5DB9-8E68FE841E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81C67D-0E8A-46B9-A5BC-2DDE587A35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10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661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E426428-AA97-8608-FB83-00518D7A04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510A84-9EFE-302A-11F3-558B011B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74097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97C8F5F-5AB3-AD26-0F41-1DAB40495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69C78A5-148D-3BE7-84F0-B78B5DAF0F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DD44DC-00D4-4B31-AB4C-208317911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257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7478FC0-F53D-A205-269D-A6C05609D2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B9579AB-9333-508F-377B-A599AE90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C8C6C3C-4B4F-3420-318C-D5517A6659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4B2CA5-F1A1-84EF-3564-55CB6FC299F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4B44BB-1562-467F-8C01-25CC57E911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3410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9793211-B18F-88BB-0868-21FF67A4B3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07D05-6C13-473E-B396-194553CDEB9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D58D8-51A8-07DD-A2D8-9F1B939C89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28EDD5-DBAC-4591-8323-1FE9D59E01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74479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FB3E63E-39E2-BAA7-3F2E-62151B82CB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C966E-F30F-F509-D854-BB8131CEDF1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824B02-34D2-C938-A915-FD7590BD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6CC6DE-122F-4770-B04C-CF452A0894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8469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C0B492B-1226-3007-C067-707C2BD4F8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C01489-D448-274A-0E22-FEB7CDE2F0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F22CDD-9218-125F-B862-AA4B20BA96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414B1C-96A5-4A5F-9BEA-C6E2268353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3381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87ECECB-BE91-AF6F-6CA0-B0AD59B223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D0852C-80EC-8A9B-BDF8-56E2954D30B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62D0A5-E70D-3122-E49D-9032B55D1D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F07785-DB31-4E49-A7D3-25C0E6EF48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878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F410E410-D899-3C00-87D9-B0C7B9A15A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285A8-4606-BF99-7E2B-B2F3D52F21C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E60F5B5-DF30-0738-36F5-86D20AF8E0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DBFF8E-B7B7-49C7-B398-5AE615DEBC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1594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2590E6C-1133-BDF8-D0B9-4F75021F7E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C15F-45FF-2621-B98D-FCFE7011D64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6730B0-0A09-415E-9DC1-69378CC8C8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3F2B8A-DE54-437E-A443-108573782FB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05760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54A7C60-DC56-16DB-7F01-4469CB76E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5F585C-B4D3-BC5E-8C63-94C2F2D9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90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77EF7F2-2E79-5506-3992-85243AE0A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70894B-3950-A17F-C82D-9455A4543F5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27F8-A2D2-A5BB-161E-90ADDCEE69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B21DE7-41CB-47F7-9786-5C8345128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99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98358B7-653F-DE23-516C-5F8645C42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7987-E57E-554C-63CA-DB18B10F16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F363D2-F7A0-4715-8FDE-B79081BC4A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4B4309-BC57-4155-A6CE-E50328649B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27C680B-73B0-C7C6-745F-E31D437A51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AE0251-8723-E02D-930C-6F3E7B0464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A61F84-5893-4F6B-B6F8-97D8E5304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18A2C75-F4B2-01AA-22BB-8107247340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60865-4034-623E-3121-5304779F406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37AADE-F7DA-B784-EB42-E04F1F19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F6051-2A4F-4802-83EE-1E178B42F3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83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D5BADA3-E49C-9EA6-3DDD-C79779A087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655F07-A9D0-8CC9-88EC-56A05C05DB9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A4F47A-F125-D752-7B0B-A4CAA0D914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A4B145-C570-49F7-9E99-B8019E3365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431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9D86665-2E03-EE59-2A98-E729FD34ED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BAE868-981A-88CF-ACCA-569557FAEE3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471F9F-3CF5-33BD-7878-A0ED6A4900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D8EDE2-7EAA-4337-8097-D3E2DDBFFE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817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FB6D013-327A-AE3C-BF63-D873EBD9FF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26308-8F9A-AEE8-0D4D-08E94729FEE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AA5E3-66B2-1B65-F500-8959F838F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240DC7-065A-4CC8-BB28-C06D15317F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6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7FF67DE-4761-6BC4-3223-75798AEE9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EA600-EFD8-AAED-FD1E-F27D7949318B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59067A-64A8-7589-56D6-AC30FB6796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DF0BA6-3818-4184-86D9-22080745E6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826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A324384-5E84-1A83-48E5-15FDFCA2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0C1C3D-9C36-7615-F056-062E2088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1046924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6EBB13C-342E-8D87-382C-3FFB60F234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A18D8D-F062-1016-43D9-A9A11C8D40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85E9DDB-4A20-FC28-2985-9B9E912B164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F9E27B-A6F6-2380-7DFD-283157C3D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585886-3236-4215-8B1D-417853CCC1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60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A1577E1-843A-AFC6-B784-29E89E8EAF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C00E5-7E00-CC77-1D1A-85659E7D9DC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83AAAB-CD61-B114-4656-50AC795211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DE8619-4A6E-47C2-A386-85E9D45E2E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210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B8C8FAE-8F99-541E-95D5-EEFA1FE686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4C87A-7E61-10AA-1135-EB43AF1BBFC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7CB87F-5F2E-6801-2D43-15D06043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74A8E4-90EB-46E4-8E2B-59A9CBC8BF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597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C0533FF-6AE0-A35E-5036-F9008B0336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B8D9159-577F-BB76-622B-E96783C495A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2B4869-5BB5-2289-BF6C-C62194B909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EF5867-127D-4120-84E4-357D7E536E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8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6.xml"/><Relationship Id="rId9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9FAD2E60-8017-CA1E-1E02-2C3AE4117D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>
            <a:extLst>
              <a:ext uri="{FF2B5EF4-FFF2-40B4-BE49-F238E27FC236}">
                <a16:creationId xmlns:a16="http://schemas.microsoft.com/office/drawing/2014/main" id="{74CA4013-24C0-3B72-AE68-E0CAF5196A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075313DD-B6D1-CDE5-8B6A-12A375EC8C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3013" name="TextBox 3">
            <a:extLst>
              <a:ext uri="{FF2B5EF4-FFF2-40B4-BE49-F238E27FC236}">
                <a16:creationId xmlns:a16="http://schemas.microsoft.com/office/drawing/2014/main" id="{C255A8C3-2551-D777-C88A-054144D4F0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3014" name="TextBox 4">
            <a:extLst>
              <a:ext uri="{FF2B5EF4-FFF2-40B4-BE49-F238E27FC236}">
                <a16:creationId xmlns:a16="http://schemas.microsoft.com/office/drawing/2014/main" id="{094880E3-761B-F83B-12C7-7D29E44FD8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7142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0C382DF7-B07C-A64F-BB51-B9DC4F2C93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00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F6F0236-A9E1-CB9A-00AA-063F508748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3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A0682-4174-6B20-16EC-2206DB818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2BA8A0-71F6-B28E-19DC-C582B8F99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41E9C68-8474-D66A-C0AB-5376C24B9E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71C3A0-9DBB-4EA4-2653-F430334288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21BB65-FD3D-7A07-EE08-83FC191E4F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62681E1-21A0-41AE-89EE-D9C1FC0CD8E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908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E2E385DB-9101-AB77-4201-F6BE28853E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36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FB888EDC-6C3C-04FA-9490-715787A078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AA041-F472-37BB-A745-DDBFBE69B65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C9DC-F4CE-E771-ACDB-11CA2948814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77629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6A462812-CEF0-F7A1-D2E7-C066ABF43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>
            <a:extLst>
              <a:ext uri="{FF2B5EF4-FFF2-40B4-BE49-F238E27FC236}">
                <a16:creationId xmlns:a16="http://schemas.microsoft.com/office/drawing/2014/main" id="{203B6704-F68D-2F9F-590E-BCC1F0094A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723E6B28-318B-4D06-7231-B347DFF8E4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3013" name="TextBox 3">
            <a:extLst>
              <a:ext uri="{FF2B5EF4-FFF2-40B4-BE49-F238E27FC236}">
                <a16:creationId xmlns:a16="http://schemas.microsoft.com/office/drawing/2014/main" id="{FD67B6D0-C10A-9DF2-A69C-DEA8B3C67D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3014" name="TextBox 4">
            <a:extLst>
              <a:ext uri="{FF2B5EF4-FFF2-40B4-BE49-F238E27FC236}">
                <a16:creationId xmlns:a16="http://schemas.microsoft.com/office/drawing/2014/main" id="{CF146865-E344-B322-0E73-7B25651EB3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7111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EC47500-87CB-93B2-1B73-8C1EEACC3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>
            <a:extLst>
              <a:ext uri="{FF2B5EF4-FFF2-40B4-BE49-F238E27FC236}">
                <a16:creationId xmlns:a16="http://schemas.microsoft.com/office/drawing/2014/main" id="{61F7D543-A266-0983-0F6F-83DC621A9B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244" name="TextBox 4">
            <a:extLst>
              <a:ext uri="{FF2B5EF4-FFF2-40B4-BE49-F238E27FC236}">
                <a16:creationId xmlns:a16="http://schemas.microsoft.com/office/drawing/2014/main" id="{24077154-9EA4-320C-2646-F1CA60AC69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53144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D2B5E05-3C34-0A44-A006-60324C82AF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>
            <a:extLst>
              <a:ext uri="{FF2B5EF4-FFF2-40B4-BE49-F238E27FC236}">
                <a16:creationId xmlns:a16="http://schemas.microsoft.com/office/drawing/2014/main" id="{1E184AD6-1012-E154-0A97-85E8201107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2292" name="TextBox 4">
            <a:extLst>
              <a:ext uri="{FF2B5EF4-FFF2-40B4-BE49-F238E27FC236}">
                <a16:creationId xmlns:a16="http://schemas.microsoft.com/office/drawing/2014/main" id="{FCAFB2FD-8E79-0CEF-F6F1-990324C143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85005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C3572BE3-E0DB-B4BD-E6F6-FABD489DD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>
            <a:extLst>
              <a:ext uri="{FF2B5EF4-FFF2-40B4-BE49-F238E27FC236}">
                <a16:creationId xmlns:a16="http://schemas.microsoft.com/office/drawing/2014/main" id="{0DC19418-3F0F-A2CD-E380-1CC6E51B54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D44B909E-8339-9113-6B52-16A2CE6682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54579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90B883B-D649-E7B7-73C3-11CE0C16EA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690840-B112-7E80-4DDA-D8BD7F5D615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CDA3D-8CC9-ADC6-9642-CF42A03F61D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94966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CA510E71-95EA-C877-F44B-4CA5D68831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3">
            <a:extLst>
              <a:ext uri="{FF2B5EF4-FFF2-40B4-BE49-F238E27FC236}">
                <a16:creationId xmlns:a16="http://schemas.microsoft.com/office/drawing/2014/main" id="{E70863FB-01CC-09FE-E5EF-01EDFD445D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DCA0864B-EE99-FBFC-279F-C2A2727AE3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rgbClr val="FF0000"/>
                </a:solidFill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350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>
            <a:extLst>
              <a:ext uri="{FF2B5EF4-FFF2-40B4-BE49-F238E27FC236}">
                <a16:creationId xmlns:a16="http://schemas.microsoft.com/office/drawing/2014/main" id="{E914818F-F412-0641-C5BF-B66AC330C7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5E1B873-8BF7-188B-642D-CA25E2C51B8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B92E9C2-1946-C6E7-8C53-F32F475C405D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30725" name="TextBox 3">
            <a:extLst>
              <a:ext uri="{FF2B5EF4-FFF2-40B4-BE49-F238E27FC236}">
                <a16:creationId xmlns:a16="http://schemas.microsoft.com/office/drawing/2014/main" id="{DF672EF4-D6BC-49D7-AFA9-1F42F3789F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35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30726" name="TextBox 4">
            <a:extLst>
              <a:ext uri="{FF2B5EF4-FFF2-40B4-BE49-F238E27FC236}">
                <a16:creationId xmlns:a16="http://schemas.microsoft.com/office/drawing/2014/main" id="{38FC12B0-E765-E887-47F1-7F9F6E80BF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813" y="6642100"/>
            <a:ext cx="488950" cy="152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defRPr/>
            </a:pPr>
            <a:r>
              <a:rPr lang="en-AU" altLang="en-US" sz="1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10777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7B03C254-67B5-043F-6C30-0A46A93B63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9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ma.go.jp/jma/jma-eng/satellite/VLab/QG/RGB_QG_CloudPhaseDistinction_en.pdf" TargetMode="External"/><Relationship Id="rId3" Type="http://schemas.openxmlformats.org/officeDocument/2006/relationships/image" Target="../media/image33.gif"/><Relationship Id="rId7" Type="http://schemas.openxmlformats.org/officeDocument/2006/relationships/hyperlink" Target="https://www.jma.go.jp/jma/jma-eng/satellite/VLab/QG/RGB_QG_DayMicrophysics_en.pdf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star.nesdis.noaa.gov/goes/documents/SandwichProduct.pdf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gif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3">
            <a:extLst>
              <a:ext uri="{FF2B5EF4-FFF2-40B4-BE49-F238E27FC236}">
                <a16:creationId xmlns:a16="http://schemas.microsoft.com/office/drawing/2014/main" id="{5DA44002-C834-A7FA-9699-0FD2D73B1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55600"/>
            <a:ext cx="6521450" cy="115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AU" altLang="en-US" dirty="0"/>
              <a:t>Indonesian VLab Centre of Excellence Regional Focus Group meeting, </a:t>
            </a:r>
            <a:br>
              <a:rPr lang="en-AU" altLang="en-US" dirty="0"/>
            </a:br>
            <a:r>
              <a:rPr lang="en-AU" altLang="en-US" sz="2000" b="0" dirty="0"/>
              <a:t>02UTC 2 July 2025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DACC412C-7193-2D80-458F-EA3192AB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743075"/>
            <a:ext cx="8393113" cy="49434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4625" indent="-174625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360363" indent="-360363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Contents</a:t>
            </a:r>
          </a:p>
          <a:p>
            <a:pPr marL="342900" lvl="1" indent="-342900" algn="just" defTabSz="914400" eaLnBrk="0" fontAlgn="base" hangingPunct="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AU" altLang="en-US" b="1" dirty="0">
                <a:solidFill>
                  <a:srgbClr val="0061E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Overview of Follow-on Satellite Himawari-10 and possible novel RGB composites: </a:t>
            </a:r>
            <a: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presenter Akihiro Shimizu, Japan Meteorological Agency</a:t>
            </a:r>
          </a:p>
          <a:p>
            <a:pPr marL="342900" lvl="1" indent="-342900" algn="just" defTabSz="914400" eaLnBrk="0" fontAlgn="base" hangingPunct="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AU" altLang="en-US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RGB composites in the Bureau of Meteorology's Weather Forecasting Operations: </a:t>
            </a:r>
            <a:r>
              <a:rPr lang="en-AU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presenter Bodo Zeschke, Bureau of Meteorology Training Centre.</a:t>
            </a:r>
          </a:p>
          <a:p>
            <a:pPr marL="34290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Detection of Volcanic Ash Dispersion from Mount </a:t>
            </a:r>
            <a:r>
              <a:rPr kumimoji="0" lang="en-A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Lewotobi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using RGB Composite in Himawari-9 Satellite Imagery: 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presenter </a:t>
            </a:r>
            <a:r>
              <a:rPr lang="en-AU" altLang="en-US" dirty="0">
                <a:solidFill>
                  <a:srgbClr val="0061E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Putri Maria Citra Mutia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, BMKG Indonesia.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94D3A4-E29E-9BCB-E0B8-4C14545B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56350"/>
            <a:ext cx="21526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461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1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itle 2">
            <a:extLst>
              <a:ext uri="{FF2B5EF4-FFF2-40B4-BE49-F238E27FC236}">
                <a16:creationId xmlns:a16="http://schemas.microsoft.com/office/drawing/2014/main" id="{0C1F7D73-F66D-EDC3-F821-72AB5A2C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RGB composites and warm topped storms, Australia, 16th Oct 2023.</a:t>
            </a:r>
          </a:p>
        </p:txBody>
      </p:sp>
      <p:pic>
        <p:nvPicPr>
          <p:cNvPr id="360451" name="Picture 24" descr="A blue and orange map&#10;&#10;Description automatically generated with medium confidence">
            <a:extLst>
              <a:ext uri="{FF2B5EF4-FFF2-40B4-BE49-F238E27FC236}">
                <a16:creationId xmlns:a16="http://schemas.microsoft.com/office/drawing/2014/main" id="{9F78E9E1-7124-EE07-E493-F9D08923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3878263"/>
            <a:ext cx="365760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2" name="Picture 22" descr="A satellite image of a mountain range&#10;&#10;Description automatically generated">
            <a:extLst>
              <a:ext uri="{FF2B5EF4-FFF2-40B4-BE49-F238E27FC236}">
                <a16:creationId xmlns:a16="http://schemas.microsoft.com/office/drawing/2014/main" id="{C72EEF94-3504-6768-DEFB-25C2FB97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877888"/>
            <a:ext cx="36925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3" name="Picture 6" descr="A blue and white cloud&#10;&#10;Description automatically generated">
            <a:extLst>
              <a:ext uri="{FF2B5EF4-FFF2-40B4-BE49-F238E27FC236}">
                <a16:creationId xmlns:a16="http://schemas.microsoft.com/office/drawing/2014/main" id="{7749B823-2765-03F9-1E81-64355B0B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775075"/>
            <a:ext cx="36576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4" name="Picture 11">
            <a:extLst>
              <a:ext uri="{FF2B5EF4-FFF2-40B4-BE49-F238E27FC236}">
                <a16:creationId xmlns:a16="http://schemas.microsoft.com/office/drawing/2014/main" id="{E5EC0F45-7FEF-C77F-8377-BB7F7C102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904875"/>
            <a:ext cx="364966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7F25A3-C6A1-60DD-7F79-1090AD464C79}"/>
              </a:ext>
            </a:extLst>
          </p:cNvPr>
          <p:cNvSpPr/>
          <p:nvPr/>
        </p:nvSpPr>
        <p:spPr>
          <a:xfrm>
            <a:off x="3513138" y="2063750"/>
            <a:ext cx="442912" cy="31750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0456" name="TextBox 13">
            <a:extLst>
              <a:ext uri="{FF2B5EF4-FFF2-40B4-BE49-F238E27FC236}">
                <a16:creationId xmlns:a16="http://schemas.microsoft.com/office/drawing/2014/main" id="{13905947-CB06-5483-1016-5DA78CA0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1965325"/>
            <a:ext cx="108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Australia</a:t>
            </a:r>
          </a:p>
        </p:txBody>
      </p:sp>
      <p:sp>
        <p:nvSpPr>
          <p:cNvPr id="360457" name="TextBox 14">
            <a:extLst>
              <a:ext uri="{FF2B5EF4-FFF2-40B4-BE49-F238E27FC236}">
                <a16:creationId xmlns:a16="http://schemas.microsoft.com/office/drawing/2014/main" id="{048D9724-6647-B9E1-4F11-2DEA3AC43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5" y="1036638"/>
            <a:ext cx="372745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Sandwich Product</a:t>
            </a:r>
            <a:r>
              <a:rPr kumimoji="0" lang="en-A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0250UTC to 0640UTC</a:t>
            </a:r>
          </a:p>
        </p:txBody>
      </p:sp>
      <p:sp>
        <p:nvSpPr>
          <p:cNvPr id="360458" name="TextBox 15">
            <a:extLst>
              <a:ext uri="{FF2B5EF4-FFF2-40B4-BE49-F238E27FC236}">
                <a16:creationId xmlns:a16="http://schemas.microsoft.com/office/drawing/2014/main" id="{986CFC29-0ACA-236E-58B8-1BC8FE8D4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300" y="4070350"/>
            <a:ext cx="38925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Day Microphysics RGB</a:t>
            </a: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0250UTC to 0640UTC</a:t>
            </a:r>
          </a:p>
        </p:txBody>
      </p:sp>
      <p:sp>
        <p:nvSpPr>
          <p:cNvPr id="360459" name="TextBox 16">
            <a:extLst>
              <a:ext uri="{FF2B5EF4-FFF2-40B4-BE49-F238E27FC236}">
                <a16:creationId xmlns:a16="http://schemas.microsoft.com/office/drawing/2014/main" id="{48F0CEDC-721B-DFAD-7C76-E1BBD79B0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4062413"/>
            <a:ext cx="374808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/>
              </a:rPr>
              <a:t>Cloud Phase RGB</a:t>
            </a: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0250UTC - 0640UTC</a:t>
            </a:r>
          </a:p>
        </p:txBody>
      </p:sp>
      <p:pic>
        <p:nvPicPr>
          <p:cNvPr id="360460" name="Picture 8">
            <a:extLst>
              <a:ext uri="{FF2B5EF4-FFF2-40B4-BE49-F238E27FC236}">
                <a16:creationId xmlns:a16="http://schemas.microsoft.com/office/drawing/2014/main" id="{E60BA782-B552-90EB-3568-8A498363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831850"/>
            <a:ext cx="4667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61" name="Picture 32">
            <a:extLst>
              <a:ext uri="{FF2B5EF4-FFF2-40B4-BE49-F238E27FC236}">
                <a16:creationId xmlns:a16="http://schemas.microsoft.com/office/drawing/2014/main" id="{8E846E75-0A32-D076-6C0F-BB6FDA77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4138613"/>
            <a:ext cx="11652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62" name="Picture 12">
            <a:extLst>
              <a:ext uri="{FF2B5EF4-FFF2-40B4-BE49-F238E27FC236}">
                <a16:creationId xmlns:a16="http://schemas.microsoft.com/office/drawing/2014/main" id="{D976CD5E-EFA9-3836-67A6-34AB3804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933950"/>
            <a:ext cx="7397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63" name="Date Placeholder 1">
            <a:extLst>
              <a:ext uri="{FF2B5EF4-FFF2-40B4-BE49-F238E27FC236}">
                <a16:creationId xmlns:a16="http://schemas.microsoft.com/office/drawing/2014/main" id="{FDA23C91-44E2-FD3B-487D-5D123E0266D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A9C7557-0CFF-6E10-09FE-93EAF401B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39" y="0"/>
            <a:ext cx="574765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animations courtesy JMA / Bureau of Meteorology. Lightning data courtesy 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Weatherzone</a:t>
            </a:r>
            <a:endParaRPr kumimoji="0" lang="en-A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6F0AB-36F9-0EDC-8169-EA6B15D8D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5414" y="5142730"/>
            <a:ext cx="1306586" cy="4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9371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53C39-5594-D25E-F4A8-80DCB387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50D9B69F-217F-53D0-A793-6FD14D27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3A0AC55F-831B-28B3-B89E-C79DB0E8E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49"/>
            <a:ext cx="9144000" cy="73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composites popular with Fire Weather and Air Quality Forecasters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D92CF-0928-1D92-C566-9C5F1C72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0" y="1356936"/>
            <a:ext cx="8825501" cy="3681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6EB8A2-8622-6375-00B1-D95A984E6F8D}"/>
              </a:ext>
            </a:extLst>
          </p:cNvPr>
          <p:cNvSpPr txBox="1"/>
          <p:nvPr/>
        </p:nvSpPr>
        <p:spPr>
          <a:xfrm>
            <a:off x="1304818" y="5208998"/>
            <a:ext cx="688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                                             Visual Weather Viewer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8F696F1-D7C6-3C53-9B7B-EE13C552F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388" y="6581001"/>
            <a:ext cx="3638144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images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413212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FAD6-EFFE-7E6E-0946-51FD9D048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A3B91394-2FFE-D3DA-8F60-3729B6894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FBC05AA7-C6D4-783B-7980-8A0B6C9AF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49"/>
            <a:ext cx="9144000" cy="73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composites popular with Fire Weather and Air Quality Forecasters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156DC-E91E-07E5-9F0E-96B1E26EB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0" y="1356936"/>
            <a:ext cx="8825501" cy="3681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4B76FF-1859-577E-9CC3-448FB8063B3F}"/>
              </a:ext>
            </a:extLst>
          </p:cNvPr>
          <p:cNvSpPr txBox="1"/>
          <p:nvPr/>
        </p:nvSpPr>
        <p:spPr>
          <a:xfrm>
            <a:off x="1304818" y="5208998"/>
            <a:ext cx="688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                                             Visual Weather Viewer</a:t>
            </a:r>
          </a:p>
        </p:txBody>
      </p:sp>
      <p:grpSp>
        <p:nvGrpSpPr>
          <p:cNvPr id="308236" name="Group 308235">
            <a:extLst>
              <a:ext uri="{FF2B5EF4-FFF2-40B4-BE49-F238E27FC236}">
                <a16:creationId xmlns:a16="http://schemas.microsoft.com/office/drawing/2014/main" id="{DAD73CBB-DBED-DF3F-296D-452E6B09681E}"/>
              </a:ext>
            </a:extLst>
          </p:cNvPr>
          <p:cNvGrpSpPr/>
          <p:nvPr/>
        </p:nvGrpSpPr>
        <p:grpSpPr>
          <a:xfrm>
            <a:off x="0" y="114589"/>
            <a:ext cx="4094922" cy="2207076"/>
            <a:chOff x="0" y="114589"/>
            <a:chExt cx="4094922" cy="220707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F5AEBF-DCBA-8469-74CA-7399DB5C3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48" y="114589"/>
              <a:ext cx="3215692" cy="2160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3C0821-08EA-7859-DE28-7AFE74542CB3}"/>
                </a:ext>
              </a:extLst>
            </p:cNvPr>
            <p:cNvSpPr txBox="1"/>
            <p:nvPr/>
          </p:nvSpPr>
          <p:spPr>
            <a:xfrm>
              <a:off x="0" y="1921555"/>
              <a:ext cx="40949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Night Microphysics / True Colour RGB</a:t>
              </a:r>
            </a:p>
          </p:txBody>
        </p:sp>
      </p:grpSp>
      <p:grpSp>
        <p:nvGrpSpPr>
          <p:cNvPr id="308237" name="Group 308236">
            <a:extLst>
              <a:ext uri="{FF2B5EF4-FFF2-40B4-BE49-F238E27FC236}">
                <a16:creationId xmlns:a16="http://schemas.microsoft.com/office/drawing/2014/main" id="{9D5DDF0A-918F-9DFA-32A6-34140D9E914F}"/>
              </a:ext>
            </a:extLst>
          </p:cNvPr>
          <p:cNvGrpSpPr/>
          <p:nvPr/>
        </p:nvGrpSpPr>
        <p:grpSpPr>
          <a:xfrm>
            <a:off x="1250263" y="2377611"/>
            <a:ext cx="3222150" cy="2177168"/>
            <a:chOff x="1250263" y="2377611"/>
            <a:chExt cx="3222150" cy="217716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BECADD9-B7E6-1559-C585-7AF93884B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0263" y="2377611"/>
              <a:ext cx="3215768" cy="216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E1583F-2F4B-F7D7-95E8-36927D053912}"/>
                </a:ext>
              </a:extLst>
            </p:cNvPr>
            <p:cNvSpPr txBox="1"/>
            <p:nvPr/>
          </p:nvSpPr>
          <p:spPr>
            <a:xfrm>
              <a:off x="1276539" y="4154669"/>
              <a:ext cx="319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Microphysics RGB</a:t>
              </a:r>
            </a:p>
          </p:txBody>
        </p:sp>
      </p:grpSp>
      <p:grpSp>
        <p:nvGrpSpPr>
          <p:cNvPr id="308238" name="Group 308237">
            <a:extLst>
              <a:ext uri="{FF2B5EF4-FFF2-40B4-BE49-F238E27FC236}">
                <a16:creationId xmlns:a16="http://schemas.microsoft.com/office/drawing/2014/main" id="{4FE55584-5439-FCDD-89D1-6313ED2B4315}"/>
              </a:ext>
            </a:extLst>
          </p:cNvPr>
          <p:cNvGrpSpPr/>
          <p:nvPr/>
        </p:nvGrpSpPr>
        <p:grpSpPr>
          <a:xfrm>
            <a:off x="398352" y="4624976"/>
            <a:ext cx="3241142" cy="2165878"/>
            <a:chOff x="398352" y="4624976"/>
            <a:chExt cx="3241142" cy="2165878"/>
          </a:xfrm>
        </p:grpSpPr>
        <p:pic>
          <p:nvPicPr>
            <p:cNvPr id="308224" name="Picture 308223">
              <a:extLst>
                <a:ext uri="{FF2B5EF4-FFF2-40B4-BE49-F238E27FC236}">
                  <a16:creationId xmlns:a16="http://schemas.microsoft.com/office/drawing/2014/main" id="{20E69B15-B604-AA0C-F203-E60E442DA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388" y="4624976"/>
              <a:ext cx="3224347" cy="2160000"/>
            </a:xfrm>
            <a:prstGeom prst="rect">
              <a:avLst/>
            </a:prstGeom>
          </p:spPr>
        </p:pic>
        <p:sp>
          <p:nvSpPr>
            <p:cNvPr id="308225" name="TextBox 308224">
              <a:extLst>
                <a:ext uri="{FF2B5EF4-FFF2-40B4-BE49-F238E27FC236}">
                  <a16:creationId xmlns:a16="http://schemas.microsoft.com/office/drawing/2014/main" id="{3FA6E5FE-0BC1-C3B7-9556-8C1C3D7BE523}"/>
                </a:ext>
              </a:extLst>
            </p:cNvPr>
            <p:cNvSpPr txBox="1"/>
            <p:nvPr/>
          </p:nvSpPr>
          <p:spPr>
            <a:xfrm>
              <a:off x="398352" y="6390744"/>
              <a:ext cx="32411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Natural Colour and Fire RGB</a:t>
              </a:r>
            </a:p>
          </p:txBody>
        </p:sp>
      </p:grpSp>
      <p:grpSp>
        <p:nvGrpSpPr>
          <p:cNvPr id="308240" name="Group 308239">
            <a:extLst>
              <a:ext uri="{FF2B5EF4-FFF2-40B4-BE49-F238E27FC236}">
                <a16:creationId xmlns:a16="http://schemas.microsoft.com/office/drawing/2014/main" id="{D997889B-F207-DFDA-D02C-E550DD360CAB}"/>
              </a:ext>
            </a:extLst>
          </p:cNvPr>
          <p:cNvGrpSpPr/>
          <p:nvPr/>
        </p:nvGrpSpPr>
        <p:grpSpPr>
          <a:xfrm>
            <a:off x="4599162" y="2354008"/>
            <a:ext cx="3127913" cy="2245194"/>
            <a:chOff x="4599162" y="2354008"/>
            <a:chExt cx="3127913" cy="2245194"/>
          </a:xfrm>
        </p:grpSpPr>
        <p:pic>
          <p:nvPicPr>
            <p:cNvPr id="308227" name="Picture 308226">
              <a:extLst>
                <a:ext uri="{FF2B5EF4-FFF2-40B4-BE49-F238E27FC236}">
                  <a16:creationId xmlns:a16="http://schemas.microsoft.com/office/drawing/2014/main" id="{DD93F96E-B6C3-286A-6957-6CDE8026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9162" y="2354008"/>
              <a:ext cx="3127913" cy="220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C7BED8-8843-486F-90CB-955C6F98DB7A}"/>
                </a:ext>
              </a:extLst>
            </p:cNvPr>
            <p:cNvSpPr txBox="1"/>
            <p:nvPr/>
          </p:nvSpPr>
          <p:spPr>
            <a:xfrm>
              <a:off x="4689519" y="4199092"/>
              <a:ext cx="2895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Fire Temperature RGB</a:t>
              </a:r>
            </a:p>
          </p:txBody>
        </p:sp>
      </p:grpSp>
      <p:grpSp>
        <p:nvGrpSpPr>
          <p:cNvPr id="308241" name="Group 308240">
            <a:extLst>
              <a:ext uri="{FF2B5EF4-FFF2-40B4-BE49-F238E27FC236}">
                <a16:creationId xmlns:a16="http://schemas.microsoft.com/office/drawing/2014/main" id="{54F23C83-C94F-70BA-9B33-054F1ABF78B5}"/>
              </a:ext>
            </a:extLst>
          </p:cNvPr>
          <p:cNvGrpSpPr/>
          <p:nvPr/>
        </p:nvGrpSpPr>
        <p:grpSpPr>
          <a:xfrm>
            <a:off x="5669564" y="4601853"/>
            <a:ext cx="3115954" cy="2256147"/>
            <a:chOff x="5669564" y="4601853"/>
            <a:chExt cx="3115954" cy="2256147"/>
          </a:xfrm>
        </p:grpSpPr>
        <p:pic>
          <p:nvPicPr>
            <p:cNvPr id="308231" name="Picture 308230">
              <a:extLst>
                <a:ext uri="{FF2B5EF4-FFF2-40B4-BE49-F238E27FC236}">
                  <a16:creationId xmlns:a16="http://schemas.microsoft.com/office/drawing/2014/main" id="{B6D67649-9CF5-911C-2B83-0D9EE47B0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69564" y="4601853"/>
              <a:ext cx="3115954" cy="2203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1461CC-9170-00FE-4871-BF8ACC8F7F3C}"/>
                </a:ext>
              </a:extLst>
            </p:cNvPr>
            <p:cNvSpPr txBox="1"/>
            <p:nvPr/>
          </p:nvSpPr>
          <p:spPr>
            <a:xfrm>
              <a:off x="6014930" y="6457890"/>
              <a:ext cx="24880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Fire and Smoke RGB</a:t>
              </a:r>
            </a:p>
          </p:txBody>
        </p:sp>
      </p:grpSp>
      <p:grpSp>
        <p:nvGrpSpPr>
          <p:cNvPr id="308239" name="Group 308238">
            <a:extLst>
              <a:ext uri="{FF2B5EF4-FFF2-40B4-BE49-F238E27FC236}">
                <a16:creationId xmlns:a16="http://schemas.microsoft.com/office/drawing/2014/main" id="{B69CFD88-D072-80D0-F639-2319FC77ED04}"/>
              </a:ext>
            </a:extLst>
          </p:cNvPr>
          <p:cNvGrpSpPr/>
          <p:nvPr/>
        </p:nvGrpSpPr>
        <p:grpSpPr>
          <a:xfrm>
            <a:off x="5622200" y="70358"/>
            <a:ext cx="3241141" cy="2245862"/>
            <a:chOff x="5622200" y="70358"/>
            <a:chExt cx="3241141" cy="2245862"/>
          </a:xfrm>
        </p:grpSpPr>
        <p:pic>
          <p:nvPicPr>
            <p:cNvPr id="308233" name="Picture 308232">
              <a:extLst>
                <a:ext uri="{FF2B5EF4-FFF2-40B4-BE49-F238E27FC236}">
                  <a16:creationId xmlns:a16="http://schemas.microsoft.com/office/drawing/2014/main" id="{A859F9C5-F19D-3DC6-CF54-4FA389B9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96725" y="70358"/>
              <a:ext cx="3111016" cy="2203200"/>
            </a:xfrm>
            <a:prstGeom prst="rect">
              <a:avLst/>
            </a:prstGeom>
          </p:spPr>
        </p:pic>
        <p:sp>
          <p:nvSpPr>
            <p:cNvPr id="308234" name="TextBox 308233">
              <a:extLst>
                <a:ext uri="{FF2B5EF4-FFF2-40B4-BE49-F238E27FC236}">
                  <a16:creationId xmlns:a16="http://schemas.microsoft.com/office/drawing/2014/main" id="{3B3D5E8A-8006-A3CD-0A50-77591CF6CFFC}"/>
                </a:ext>
              </a:extLst>
            </p:cNvPr>
            <p:cNvSpPr txBox="1"/>
            <p:nvPr/>
          </p:nvSpPr>
          <p:spPr>
            <a:xfrm>
              <a:off x="5622200" y="1916110"/>
              <a:ext cx="32411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i="0" u="none" strike="noStrike" kern="1200" cap="none" spc="0" normalizeH="0" baseline="0" noProof="0" dirty="0">
                  <a:ln>
                    <a:noFill/>
                  </a:ln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Daytime Land Cloud Fire RGB</a:t>
              </a:r>
            </a:p>
          </p:txBody>
        </p:sp>
      </p:grpSp>
      <p:grpSp>
        <p:nvGrpSpPr>
          <p:cNvPr id="308242" name="Group 308241">
            <a:extLst>
              <a:ext uri="{FF2B5EF4-FFF2-40B4-BE49-F238E27FC236}">
                <a16:creationId xmlns:a16="http://schemas.microsoft.com/office/drawing/2014/main" id="{64D38DB0-3458-7C71-7AA3-553A3805AC46}"/>
              </a:ext>
            </a:extLst>
          </p:cNvPr>
          <p:cNvGrpSpPr/>
          <p:nvPr/>
        </p:nvGrpSpPr>
        <p:grpSpPr>
          <a:xfrm>
            <a:off x="90536" y="122604"/>
            <a:ext cx="7623016" cy="4440342"/>
            <a:chOff x="90536" y="122604"/>
            <a:chExt cx="7623016" cy="444034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96413A-3AF4-7082-1022-27A4B6D254A3}"/>
                </a:ext>
              </a:extLst>
            </p:cNvPr>
            <p:cNvSpPr/>
            <p:nvPr/>
          </p:nvSpPr>
          <p:spPr>
            <a:xfrm>
              <a:off x="4581053" y="2333157"/>
              <a:ext cx="3132499" cy="222978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8235" name="Rectangle 308234">
              <a:extLst>
                <a:ext uri="{FF2B5EF4-FFF2-40B4-BE49-F238E27FC236}">
                  <a16:creationId xmlns:a16="http://schemas.microsoft.com/office/drawing/2014/main" id="{AE0351C6-D01C-AD7C-A207-3DC0F80EF226}"/>
                </a:ext>
              </a:extLst>
            </p:cNvPr>
            <p:cNvSpPr/>
            <p:nvPr/>
          </p:nvSpPr>
          <p:spPr>
            <a:xfrm>
              <a:off x="90536" y="122604"/>
              <a:ext cx="3911096" cy="215887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ABF241-7A91-3C97-1C06-87E21873252D}"/>
              </a:ext>
            </a:extLst>
          </p:cNvPr>
          <p:cNvSpPr txBox="1"/>
          <p:nvPr/>
        </p:nvSpPr>
        <p:spPr>
          <a:xfrm>
            <a:off x="408562" y="4912460"/>
            <a:ext cx="31904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Hot spot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Burn scar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0066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Vegetation monitoring</a:t>
            </a:r>
            <a:endParaRPr kumimoji="0" lang="en-AU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A4768-2167-D1F3-DBAC-898A817C3B00}"/>
              </a:ext>
            </a:extLst>
          </p:cNvPr>
          <p:cNvSpPr txBox="1"/>
          <p:nvPr/>
        </p:nvSpPr>
        <p:spPr>
          <a:xfrm>
            <a:off x="5661498" y="5343579"/>
            <a:ext cx="312257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Hot spot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Smoke monitoring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327B0-2799-C7D0-1390-F90CF03A871B}"/>
              </a:ext>
            </a:extLst>
          </p:cNvPr>
          <p:cNvSpPr txBox="1"/>
          <p:nvPr/>
        </p:nvSpPr>
        <p:spPr>
          <a:xfrm>
            <a:off x="385864" y="765234"/>
            <a:ext cx="1734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Hot spot monitoring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E4BEB-DDD4-78AC-BB52-794BE2EB8295}"/>
              </a:ext>
            </a:extLst>
          </p:cNvPr>
          <p:cNvSpPr txBox="1"/>
          <p:nvPr/>
        </p:nvSpPr>
        <p:spPr>
          <a:xfrm>
            <a:off x="2183860" y="203005"/>
            <a:ext cx="1609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altLang="en-US" sz="20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20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moke</a:t>
            </a: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 pollution monitoring</a:t>
            </a:r>
            <a:endParaRPr lang="en-AU" dirty="0">
              <a:highlight>
                <a:srgbClr val="C0C0C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6BF04C-279D-A250-B405-BF03FA5F195E}"/>
              </a:ext>
            </a:extLst>
          </p:cNvPr>
          <p:cNvSpPr txBox="1"/>
          <p:nvPr/>
        </p:nvSpPr>
        <p:spPr>
          <a:xfrm>
            <a:off x="2046052" y="2940988"/>
            <a:ext cx="1734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Hot spot monitoring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7D42CC-67E1-1792-B128-A42E7674F201}"/>
              </a:ext>
            </a:extLst>
          </p:cNvPr>
          <p:cNvSpPr txBox="1"/>
          <p:nvPr/>
        </p:nvSpPr>
        <p:spPr>
          <a:xfrm>
            <a:off x="4630366" y="2908563"/>
            <a:ext cx="303503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Hot spot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Fire temperature monitoring (relative)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B18F38-F010-CB27-1A29-8C7D88E3677C}"/>
              </a:ext>
            </a:extLst>
          </p:cNvPr>
          <p:cNvSpPr txBox="1"/>
          <p:nvPr/>
        </p:nvSpPr>
        <p:spPr>
          <a:xfrm>
            <a:off x="5716622" y="667957"/>
            <a:ext cx="30674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Hot spot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Burn scar monitoring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C20743C2-FB00-232E-FE6E-B96C7D96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144" y="6396335"/>
            <a:ext cx="201362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images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586984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>
            <a:extLst>
              <a:ext uri="{FF2B5EF4-FFF2-40B4-BE49-F238E27FC236}">
                <a16:creationId xmlns:a16="http://schemas.microsoft.com/office/drawing/2014/main" id="{B3E42802-267F-EBE0-1DAC-2F3D93A60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440113"/>
            <a:ext cx="5494337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F79B94-CFD9-036F-03C7-E24B13FB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1200"/>
            <a:ext cx="3649663" cy="2792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sz="2800" b="1" dirty="0">
                <a:solidFill>
                  <a:srgbClr val="FF0000"/>
                </a:solidFill>
                <a:latin typeface="+mn-lt"/>
              </a:rPr>
              <a:t>Animation 2: </a:t>
            </a:r>
            <a:r>
              <a:rPr lang="en-AU" sz="2800" b="1" dirty="0">
                <a:latin typeface="+mn-lt"/>
              </a:rPr>
              <a:t>Night Microphysics / True Colour RGB compared to Fire RGB for sunset transition</a:t>
            </a:r>
            <a:br>
              <a:rPr lang="en-AU" sz="2800" b="1" dirty="0">
                <a:latin typeface="+mn-lt"/>
              </a:rPr>
            </a:br>
            <a:r>
              <a:rPr lang="en-AU" sz="2000" dirty="0">
                <a:latin typeface="+mn-lt"/>
              </a:rPr>
              <a:t>(</a:t>
            </a:r>
            <a:r>
              <a:rPr lang="en-AU" sz="2200" dirty="0">
                <a:latin typeface="+mn-lt"/>
              </a:rPr>
              <a:t>10 minute data)</a:t>
            </a:r>
            <a:br>
              <a:rPr lang="en-AU" sz="2200" b="1" dirty="0">
                <a:latin typeface="+mn-lt"/>
              </a:rPr>
            </a:br>
            <a:r>
              <a:rPr lang="en-AU" sz="2200" dirty="0">
                <a:latin typeface="+mn-lt"/>
              </a:rPr>
              <a:t>06 to 11UTC 2</a:t>
            </a:r>
            <a:r>
              <a:rPr lang="en-AU" sz="2200" baseline="30000" dirty="0">
                <a:latin typeface="+mn-lt"/>
              </a:rPr>
              <a:t>nd</a:t>
            </a:r>
            <a:r>
              <a:rPr lang="en-AU" sz="2200" dirty="0">
                <a:latin typeface="+mn-lt"/>
              </a:rPr>
              <a:t> March 2019</a:t>
            </a:r>
          </a:p>
        </p:txBody>
      </p:sp>
      <p:pic>
        <p:nvPicPr>
          <p:cNvPr id="36868" name="Picture 6">
            <a:extLst>
              <a:ext uri="{FF2B5EF4-FFF2-40B4-BE49-F238E27FC236}">
                <a16:creationId xmlns:a16="http://schemas.microsoft.com/office/drawing/2014/main" id="{0515BDC5-3115-6B97-2AE8-B3FD5B062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0"/>
            <a:ext cx="5494337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>
            <a:extLst>
              <a:ext uri="{FF2B5EF4-FFF2-40B4-BE49-F238E27FC236}">
                <a16:creationId xmlns:a16="http://schemas.microsoft.com/office/drawing/2014/main" id="{29A513AE-D694-C269-C4FE-84CCDAF3E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68888"/>
            <a:ext cx="3649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Fire Temperature RGB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(SARO version) </a:t>
            </a: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4" name="Rectangle 8">
            <a:extLst>
              <a:ext uri="{FF2B5EF4-FFF2-40B4-BE49-F238E27FC236}">
                <a16:creationId xmlns:a16="http://schemas.microsoft.com/office/drawing/2014/main" id="{9647C73A-BC86-523D-5C54-4B5FC240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175"/>
            <a:ext cx="3649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True Colour / Night Microphysics RGB </a:t>
            </a: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656" name="TextBox 10">
            <a:extLst>
              <a:ext uri="{FF2B5EF4-FFF2-40B4-BE49-F238E27FC236}">
                <a16:creationId xmlns:a16="http://schemas.microsoft.com/office/drawing/2014/main" id="{8212E37A-BB51-C735-8722-B89A8088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068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animation courtesy JMA/BOM</a:t>
            </a:r>
          </a:p>
        </p:txBody>
      </p:sp>
      <p:sp>
        <p:nvSpPr>
          <p:cNvPr id="27657" name="TextBox 2">
            <a:extLst>
              <a:ext uri="{FF2B5EF4-FFF2-40B4-BE49-F238E27FC236}">
                <a16:creationId xmlns:a16="http://schemas.microsoft.com/office/drawing/2014/main" id="{721D68D5-222C-7D00-A224-EDF955C99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663" y="1019175"/>
            <a:ext cx="1249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Melbourne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DE761-2A95-15A6-5273-6B9BDFE6B22D}"/>
              </a:ext>
            </a:extLst>
          </p:cNvPr>
          <p:cNvSpPr txBox="1"/>
          <p:nvPr/>
        </p:nvSpPr>
        <p:spPr>
          <a:xfrm>
            <a:off x="1" y="6396335"/>
            <a:ext cx="3619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AU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Regional Focus Group Weather and Forecasting Discussion 26</a:t>
            </a:r>
            <a:r>
              <a:rPr kumimoji="0" lang="en-AU" altLang="en-US" sz="120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th</a:t>
            </a:r>
            <a:r>
              <a:rPr kumimoji="0" lang="en-AU" alt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March 2019</a:t>
            </a:r>
            <a:endParaRPr lang="en-AU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2">
            <a:extLst>
              <a:ext uri="{FF2B5EF4-FFF2-40B4-BE49-F238E27FC236}">
                <a16:creationId xmlns:a16="http://schemas.microsoft.com/office/drawing/2014/main" id="{87BEFD3A-888C-8653-FCE6-077390A98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25450"/>
            <a:ext cx="83439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Use of RGB composites at our Darwin Volcanic Ash Advisory Centre</a:t>
            </a:r>
            <a:endParaRPr lang="en-AU" altLang="en-US" sz="2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6899" name="Picture 2">
            <a:extLst>
              <a:ext uri="{FF2B5EF4-FFF2-40B4-BE49-F238E27FC236}">
                <a16:creationId xmlns:a16="http://schemas.microsoft.com/office/drawing/2014/main" id="{84BBF45E-F5F9-9C31-13CB-D811C59C2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192213"/>
            <a:ext cx="6981825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CC414-09A7-CDD9-0AEB-4FBADCA11A0A}"/>
              </a:ext>
            </a:extLst>
          </p:cNvPr>
          <p:cNvSpPr txBox="1"/>
          <p:nvPr/>
        </p:nvSpPr>
        <p:spPr bwMode="auto">
          <a:xfrm>
            <a:off x="4808538" y="1965471"/>
            <a:ext cx="16058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A5048-353E-890F-472C-893562ACAC39}"/>
              </a:ext>
            </a:extLst>
          </p:cNvPr>
          <p:cNvSpPr txBox="1"/>
          <p:nvPr/>
        </p:nvSpPr>
        <p:spPr bwMode="auto">
          <a:xfrm>
            <a:off x="1598613" y="2333239"/>
            <a:ext cx="20934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Volcanic Ash viewer </a:t>
            </a:r>
          </a:p>
        </p:txBody>
      </p:sp>
      <p:sp>
        <p:nvSpPr>
          <p:cNvPr id="336902" name="TextBox 6">
            <a:extLst>
              <a:ext uri="{FF2B5EF4-FFF2-40B4-BE49-F238E27FC236}">
                <a16:creationId xmlns:a16="http://schemas.microsoft.com/office/drawing/2014/main" id="{542ECEC5-6D4F-D4CB-FC80-231B6AE9D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3895725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 courtesy JMA/Bureau of Meteorology, Darwin VAAC</a:t>
            </a:r>
          </a:p>
        </p:txBody>
      </p:sp>
      <p:sp>
        <p:nvSpPr>
          <p:cNvPr id="336903" name="Date Placeholder 1">
            <a:extLst>
              <a:ext uri="{FF2B5EF4-FFF2-40B4-BE49-F238E27FC236}">
                <a16:creationId xmlns:a16="http://schemas.microsoft.com/office/drawing/2014/main" id="{0AC50123-39C1-01FC-B205-C9CA9465E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295524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5">
            <a:extLst>
              <a:ext uri="{FF2B5EF4-FFF2-40B4-BE49-F238E27FC236}">
                <a16:creationId xmlns:a16="http://schemas.microsoft.com/office/drawing/2014/main" id="{3079DAA9-18F5-461D-BDF5-D82E7EA0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73213"/>
            <a:ext cx="83439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3" name="Title 2">
            <a:extLst>
              <a:ext uri="{FF2B5EF4-FFF2-40B4-BE49-F238E27FC236}">
                <a16:creationId xmlns:a16="http://schemas.microsoft.com/office/drawing/2014/main" id="{EDA2847F-FAB8-7411-8533-EBDFE2355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25450"/>
            <a:ext cx="83439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The Darwin VAAC Volcanic Ash viewer over Lewotobi volcano, Indonesia, 11</a:t>
            </a:r>
            <a:r>
              <a:rPr lang="en-AU" altLang="en-US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  <a:endParaRPr lang="en-AU" altLang="en-US" sz="2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24" name="TextBox 6">
            <a:extLst>
              <a:ext uri="{FF2B5EF4-FFF2-40B4-BE49-F238E27FC236}">
                <a16:creationId xmlns:a16="http://schemas.microsoft.com/office/drawing/2014/main" id="{E5206C09-0BFB-6516-540A-3EF9F64E7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895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 courtesy JMA/Bureau of Meteorology, Darwin VAAC</a:t>
            </a:r>
          </a:p>
        </p:txBody>
      </p:sp>
      <p:sp>
        <p:nvSpPr>
          <p:cNvPr id="337925" name="TextBox 10">
            <a:extLst>
              <a:ext uri="{FF2B5EF4-FFF2-40B4-BE49-F238E27FC236}">
                <a16:creationId xmlns:a16="http://schemas.microsoft.com/office/drawing/2014/main" id="{E8B7F75D-C194-0198-B73D-BB8984AE5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1203325"/>
            <a:ext cx="68024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VISHR (Himawari-8 CE IR/VIS)             BMKG (24 hour) Volcanic Ash RGB</a:t>
            </a:r>
          </a:p>
        </p:txBody>
      </p:sp>
      <p:sp>
        <p:nvSpPr>
          <p:cNvPr id="337926" name="TextBox 10">
            <a:extLst>
              <a:ext uri="{FF2B5EF4-FFF2-40B4-BE49-F238E27FC236}">
                <a16:creationId xmlns:a16="http://schemas.microsoft.com/office/drawing/2014/main" id="{E674E8AC-937F-0396-1DAE-E99C2D8DC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876925"/>
            <a:ext cx="7708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3.9 micron RGB VOLCAT Enhancement      8.5 micron RGB VOLCAT Enhancement </a:t>
            </a:r>
          </a:p>
        </p:txBody>
      </p:sp>
      <p:sp>
        <p:nvSpPr>
          <p:cNvPr id="337927" name="TextBox 2">
            <a:extLst>
              <a:ext uri="{FF2B5EF4-FFF2-40B4-BE49-F238E27FC236}">
                <a16:creationId xmlns:a16="http://schemas.microsoft.com/office/drawing/2014/main" id="{76FE13C2-AE7F-7513-7D23-D477707D3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2439988"/>
            <a:ext cx="846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Lewotobi</a:t>
            </a:r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37928" name="TextBox 3">
            <a:extLst>
              <a:ext uri="{FF2B5EF4-FFF2-40B4-BE49-F238E27FC236}">
                <a16:creationId xmlns:a16="http://schemas.microsoft.com/office/drawing/2014/main" id="{59E7AE0F-A1F4-140A-054F-403229DF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835275"/>
            <a:ext cx="1274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Flores Island</a:t>
            </a: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37929" name="Date Placeholder 1">
            <a:extLst>
              <a:ext uri="{FF2B5EF4-FFF2-40B4-BE49-F238E27FC236}">
                <a16:creationId xmlns:a16="http://schemas.microsoft.com/office/drawing/2014/main" id="{E03F33FA-E01E-6373-3876-EF544DBB1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51550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5">
            <a:extLst>
              <a:ext uri="{FF2B5EF4-FFF2-40B4-BE49-F238E27FC236}">
                <a16:creationId xmlns:a16="http://schemas.microsoft.com/office/drawing/2014/main" id="{D0142F2D-F65A-C2A3-1FB6-602FB4D7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73213"/>
            <a:ext cx="83439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7" name="Title 2">
            <a:extLst>
              <a:ext uri="{FF2B5EF4-FFF2-40B4-BE49-F238E27FC236}">
                <a16:creationId xmlns:a16="http://schemas.microsoft.com/office/drawing/2014/main" id="{AB6A26AD-E8B9-6DFB-BA09-43E574F5B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25450"/>
            <a:ext cx="8343900" cy="73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The Darwin VAAC Volcanic Ash viewer over Lewotobi volcano, Indonesia, 11</a:t>
            </a:r>
            <a:r>
              <a:rPr lang="en-AU" altLang="en-US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  <a:endParaRPr lang="en-AU" altLang="en-US" sz="2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948" name="TextBox 6">
            <a:extLst>
              <a:ext uri="{FF2B5EF4-FFF2-40B4-BE49-F238E27FC236}">
                <a16:creationId xmlns:a16="http://schemas.microsoft.com/office/drawing/2014/main" id="{1158362B-95B8-E506-1C03-851FE0C79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3895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 courtesy JMA/Bureau of Meteorology, Darwin VAAC</a:t>
            </a:r>
          </a:p>
        </p:txBody>
      </p:sp>
      <p:sp>
        <p:nvSpPr>
          <p:cNvPr id="338949" name="TextBox 10">
            <a:extLst>
              <a:ext uri="{FF2B5EF4-FFF2-40B4-BE49-F238E27FC236}">
                <a16:creationId xmlns:a16="http://schemas.microsoft.com/office/drawing/2014/main" id="{84C20D32-1A11-2D89-174A-F1F6DBE96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1203325"/>
            <a:ext cx="68024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VISHR (Himawari-8 CE IR/VIS)             BMKG (24 hour) Volcanic Ash RGB</a:t>
            </a:r>
          </a:p>
        </p:txBody>
      </p:sp>
      <p:sp>
        <p:nvSpPr>
          <p:cNvPr id="338950" name="TextBox 10">
            <a:extLst>
              <a:ext uri="{FF2B5EF4-FFF2-40B4-BE49-F238E27FC236}">
                <a16:creationId xmlns:a16="http://schemas.microsoft.com/office/drawing/2014/main" id="{D9962D93-E2B8-5B2D-2750-51357CD3A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876925"/>
            <a:ext cx="77089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3.9 micron RGB VOLCAT Enhancement      8.5 micron RGB VOLCAT Enhancement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010B6E9-CB96-446E-6D96-A8EE4DB13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101606"/>
              </p:ext>
            </p:extLst>
          </p:nvPr>
        </p:nvGraphicFramePr>
        <p:xfrm>
          <a:off x="5143500" y="4117975"/>
          <a:ext cx="3502024" cy="134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4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(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m)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Scaling (K)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12.4 -10.4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 to 0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10.4-8.6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 to +6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96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 to 293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9BE5B62-9A1A-FFB3-F56B-04629A170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843340"/>
              </p:ext>
            </p:extLst>
          </p:nvPr>
        </p:nvGraphicFramePr>
        <p:xfrm>
          <a:off x="1362075" y="4117975"/>
          <a:ext cx="3502024" cy="134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4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(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m)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Scaling (K)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12.4 -10.4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 to 0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10.4-3.8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 to +5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96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 to 293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FBA86DC-EDDF-C370-D1F5-589BC6FFA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679555"/>
              </p:ext>
            </p:extLst>
          </p:nvPr>
        </p:nvGraphicFramePr>
        <p:xfrm>
          <a:off x="5143500" y="1984375"/>
          <a:ext cx="3502024" cy="134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4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(</a:t>
                      </a:r>
                      <a:r>
                        <a:rPr lang="el-G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m)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Scaling (K)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10.4 -12.4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 to +5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93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10.4-3.8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 to +10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496">
                <a:tc>
                  <a:txBody>
                    <a:bodyPr/>
                    <a:lstStyle/>
                    <a:p>
                      <a:pPr algn="ctr"/>
                      <a:r>
                        <a:rPr lang="en-AU" sz="16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Blue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213 to 318</a:t>
                      </a:r>
                    </a:p>
                  </a:txBody>
                  <a:tcPr marL="91443" marR="91443" marT="45722" marB="4572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9017" name="TextBox 15">
            <a:extLst>
              <a:ext uri="{FF2B5EF4-FFF2-40B4-BE49-F238E27FC236}">
                <a16:creationId xmlns:a16="http://schemas.microsoft.com/office/drawing/2014/main" id="{3B38733D-1746-9530-CC88-6FAB2D524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2439988"/>
            <a:ext cx="846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Lewotobi</a:t>
            </a:r>
            <a:endParaRPr kumimoji="0" lang="en-AU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39018" name="TextBox 16">
            <a:extLst>
              <a:ext uri="{FF2B5EF4-FFF2-40B4-BE49-F238E27FC236}">
                <a16:creationId xmlns:a16="http://schemas.microsoft.com/office/drawing/2014/main" id="{4311CECE-0861-4779-ED8F-CDCF446F3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2835275"/>
            <a:ext cx="1274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Flores Island</a:t>
            </a: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39019" name="Date Placeholder 1">
            <a:extLst>
              <a:ext uri="{FF2B5EF4-FFF2-40B4-BE49-F238E27FC236}">
                <a16:creationId xmlns:a16="http://schemas.microsoft.com/office/drawing/2014/main" id="{26997C5C-8A41-7341-F514-DB0B4FBC6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2583480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A75993-7674-08F7-975F-0405D862A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728" y="3852154"/>
            <a:ext cx="2971784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D50FB-CC0F-E03C-69CA-10014BAC0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4" y="3847778"/>
            <a:ext cx="2970484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824D5-889E-3C22-65BF-2E0CF3AC6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408" y="3847395"/>
            <a:ext cx="2965203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8530" name="Title 2">
            <a:extLst>
              <a:ext uri="{FF2B5EF4-FFF2-40B4-BE49-F238E27FC236}">
                <a16:creationId xmlns:a16="http://schemas.microsoft.com/office/drawing/2014/main" id="{D4ACF227-B7C3-FF60-275B-67DE105E7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280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278531" name="Slide Number Placeholder 3">
            <a:extLst>
              <a:ext uri="{FF2B5EF4-FFF2-40B4-BE49-F238E27FC236}">
                <a16:creationId xmlns:a16="http://schemas.microsoft.com/office/drawing/2014/main" id="{61588BC0-846E-48C2-A1A0-BCBF67840D5A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34007F-D527-4BE3-9B00-8A36F4F2CC35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2461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F4344-AA95-19E6-C339-43DA1D48B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448" y="1087526"/>
            <a:ext cx="2963858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95853-8EF8-122D-EB50-ED4200A68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581" y="1087958"/>
            <a:ext cx="2968261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72953-D1C8-A639-945D-519469D58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8" y="1085745"/>
            <a:ext cx="2957742" cy="22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8235D-146B-18B4-6B32-E40BD4815A09}"/>
              </a:ext>
            </a:extLst>
          </p:cNvPr>
          <p:cNvSpPr txBox="1"/>
          <p:nvPr/>
        </p:nvSpPr>
        <p:spPr>
          <a:xfrm>
            <a:off x="247650" y="1876425"/>
            <a:ext cx="262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Visual Weather Viewer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551A1-02D5-4759-1296-AFECFB6E0F0F}"/>
              </a:ext>
            </a:extLst>
          </p:cNvPr>
          <p:cNvSpPr txBox="1"/>
          <p:nvPr/>
        </p:nvSpPr>
        <p:spPr>
          <a:xfrm>
            <a:off x="3674382" y="1885950"/>
            <a:ext cx="1903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RGB composites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230DF-CE0C-67D0-84D4-A99BBE472655}"/>
              </a:ext>
            </a:extLst>
          </p:cNvPr>
          <p:cNvSpPr txBox="1"/>
          <p:nvPr/>
        </p:nvSpPr>
        <p:spPr>
          <a:xfrm>
            <a:off x="6362700" y="1876425"/>
            <a:ext cx="248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Popularity of RGB composites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279C9-B16B-DFF1-8B1B-CCA7780309B1}"/>
              </a:ext>
            </a:extLst>
          </p:cNvPr>
          <p:cNvSpPr txBox="1"/>
          <p:nvPr/>
        </p:nvSpPr>
        <p:spPr>
          <a:xfrm>
            <a:off x="133350" y="4362450"/>
            <a:ext cx="280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RGB composites used by Bureau Aviation and Severe Weather Forecasters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86553-609B-FC40-FF97-77FAA929D997}"/>
              </a:ext>
            </a:extLst>
          </p:cNvPr>
          <p:cNvSpPr txBox="1"/>
          <p:nvPr/>
        </p:nvSpPr>
        <p:spPr>
          <a:xfrm>
            <a:off x="3162300" y="4362450"/>
            <a:ext cx="280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RGB composites used by Bureau Fire Weather and Air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Quailty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Forecasters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8FA85-194D-0798-E499-574703A3697F}"/>
              </a:ext>
            </a:extLst>
          </p:cNvPr>
          <p:cNvSpPr txBox="1"/>
          <p:nvPr/>
        </p:nvSpPr>
        <p:spPr>
          <a:xfrm>
            <a:off x="6162675" y="4362450"/>
            <a:ext cx="280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RGB composites used by Bureau Volcanic Ash Advisory Centre Forecasters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>
            <a:extLst>
              <a:ext uri="{FF2B5EF4-FFF2-40B4-BE49-F238E27FC236}">
                <a16:creationId xmlns:a16="http://schemas.microsoft.com/office/drawing/2014/main" id="{AE697710-AAE0-4298-69D0-62329D5A8E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46100" y="1804988"/>
            <a:ext cx="7912100" cy="982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/>
              <a:t>Thank You </a:t>
            </a:r>
            <a:r>
              <a:rPr lang="en-US" altLang="en-US">
                <a:sym typeface="Wingdings" panose="05000000000000000000" pitchFamily="2" charset="2"/>
              </a:rPr>
              <a:t></a:t>
            </a:r>
            <a:endParaRPr lang="en-US" altLang="en-US"/>
          </a:p>
        </p:txBody>
      </p:sp>
      <p:sp>
        <p:nvSpPr>
          <p:cNvPr id="279555" name="Subtitle 2">
            <a:extLst>
              <a:ext uri="{FF2B5EF4-FFF2-40B4-BE49-F238E27FC236}">
                <a16:creationId xmlns:a16="http://schemas.microsoft.com/office/drawing/2014/main" id="{D71AA8EA-979C-7E0B-4979-1AF223A590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90725" y="2921000"/>
            <a:ext cx="4992688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fontAlgn="base"/>
            <a:endParaRPr lang="en-AU" altLang="en-US" dirty="0"/>
          </a:p>
          <a:p>
            <a:pPr algn="ctr" fontAlgn="base"/>
            <a:r>
              <a:rPr lang="en-US" altLang="en-US" dirty="0"/>
              <a:t>Bodo Zeschke</a:t>
            </a:r>
          </a:p>
          <a:p>
            <a:pPr algn="ctr" fontAlgn="base"/>
            <a:endParaRPr lang="en-US" altLang="en-US" dirty="0"/>
          </a:p>
          <a:p>
            <a:pPr algn="ctr" fontAlgn="base"/>
            <a:r>
              <a:rPr lang="en-US" altLang="en-US" dirty="0"/>
              <a:t>bodo.zeschke@bom.gov.au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D8C9B-083E-A46B-7A89-318E02267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56401-A5AF-773F-0F1B-05C9954F8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34" y="1203123"/>
            <a:ext cx="8882527" cy="4740477"/>
          </a:xfrm>
          <a:prstGeom prst="rect">
            <a:avLst/>
          </a:prstGeom>
        </p:spPr>
      </p:pic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2800D5E1-8097-9382-4836-6EAFF5276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4C66281C-927F-02D7-ECF1-38AA25E3A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522726"/>
            <a:ext cx="9144000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Satellite imagery as commonly displayed within the Bureau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5BDD4E7-E66A-6D69-47B7-C87C9CF8D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445" y="5943599"/>
            <a:ext cx="363589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images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141488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78A8F-F3E9-B198-2CA7-6AF2F806A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10F22-28A8-402F-3AB2-5438857F1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00" y="1202400"/>
            <a:ext cx="8882527" cy="4740477"/>
          </a:xfrm>
          <a:prstGeom prst="rect">
            <a:avLst/>
          </a:prstGeom>
        </p:spPr>
      </p:pic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A5DA34D4-7816-E417-948B-B16E0B53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EB538999-4D84-A849-B1A5-134802EF1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522726"/>
            <a:ext cx="9144000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Satellite imagery as commonly displayed within the Bureau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B7EAC9-935B-0239-0DF7-8CD0587897F4}"/>
              </a:ext>
            </a:extLst>
          </p:cNvPr>
          <p:cNvGrpSpPr/>
          <p:nvPr/>
        </p:nvGrpSpPr>
        <p:grpSpPr>
          <a:xfrm>
            <a:off x="4737951" y="1123138"/>
            <a:ext cx="4327006" cy="3524067"/>
            <a:chOff x="4728426" y="1332688"/>
            <a:chExt cx="4327006" cy="35240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2135F4-B0E6-572C-B764-EB4812ED1474}"/>
                </a:ext>
              </a:extLst>
            </p:cNvPr>
            <p:cNvSpPr txBox="1"/>
            <p:nvPr/>
          </p:nvSpPr>
          <p:spPr>
            <a:xfrm>
              <a:off x="5606985" y="4456645"/>
              <a:ext cx="26224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Visual Weather Viewer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FFE192-80A9-4CCE-B443-8E28FFF4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8426" y="1332688"/>
              <a:ext cx="4327006" cy="3060000"/>
            </a:xfrm>
            <a:prstGeom prst="rect">
              <a:avLst/>
            </a:prstGeom>
            <a:ln w="44450">
              <a:solidFill>
                <a:srgbClr val="0000CC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FA5732-B70C-B17C-3C0E-52D0C5F49D8B}"/>
              </a:ext>
            </a:extLst>
          </p:cNvPr>
          <p:cNvGrpSpPr/>
          <p:nvPr/>
        </p:nvGrpSpPr>
        <p:grpSpPr>
          <a:xfrm>
            <a:off x="80619" y="1130978"/>
            <a:ext cx="4555924" cy="3535131"/>
            <a:chOff x="71094" y="1340528"/>
            <a:chExt cx="4555924" cy="35351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338E5-1095-F7E4-6E34-6ACF3DCA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94" y="1340528"/>
              <a:ext cx="4555924" cy="3060000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4D5CC6-B6C3-AA0A-35D3-AAB5E90E69D7}"/>
                </a:ext>
              </a:extLst>
            </p:cNvPr>
            <p:cNvSpPr txBox="1"/>
            <p:nvPr/>
          </p:nvSpPr>
          <p:spPr>
            <a:xfrm>
              <a:off x="801561" y="4475549"/>
              <a:ext cx="307750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Web based Panther Viewer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5584DC-0A6C-F5D9-575D-2315D29489FE}"/>
              </a:ext>
            </a:extLst>
          </p:cNvPr>
          <p:cNvSpPr txBox="1"/>
          <p:nvPr/>
        </p:nvSpPr>
        <p:spPr>
          <a:xfrm>
            <a:off x="247650" y="4704149"/>
            <a:ext cx="437197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Developed by Bureau Forecasters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Displays EUMETSAT RGB composites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Quick to render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overlay other observational data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Layers cannot be edited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F2F47-DA42-39EC-289E-BCDCAC6F4784}"/>
              </a:ext>
            </a:extLst>
          </p:cNvPr>
          <p:cNvSpPr txBox="1"/>
          <p:nvPr/>
        </p:nvSpPr>
        <p:spPr>
          <a:xfrm>
            <a:off x="4667250" y="4694624"/>
            <a:ext cx="437197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render any RGB composite using Himawari-9 data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overlay other observational and NWP data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Layers can be edited</a:t>
            </a:r>
          </a:p>
        </p:txBody>
      </p:sp>
    </p:spTree>
    <p:extLst>
      <p:ext uri="{BB962C8B-B14F-4D97-AF65-F5344CB8AC3E}">
        <p14:creationId xmlns:p14="http://schemas.microsoft.com/office/powerpoint/2010/main" val="63061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4D6D8-1E3E-8EF3-1AE1-D055AAF13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4">
            <a:extLst>
              <a:ext uri="{FF2B5EF4-FFF2-40B4-BE49-F238E27FC236}">
                <a16:creationId xmlns:a16="http://schemas.microsoft.com/office/drawing/2014/main" id="{CD7FE209-33DB-0B8E-FC8D-B566332E7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055688"/>
            <a:ext cx="7581900" cy="5049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17467E-2C5C-3AD0-FBE7-7B7BD8C9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768725"/>
            <a:ext cx="58388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EF69C2-F555-69A1-DC0F-06B9FFBE8587}"/>
              </a:ext>
            </a:extLst>
          </p:cNvPr>
          <p:cNvGrpSpPr>
            <a:grpSpLocks/>
          </p:cNvGrpSpPr>
          <p:nvPr/>
        </p:nvGrpSpPr>
        <p:grpSpPr bwMode="auto">
          <a:xfrm>
            <a:off x="781050" y="3768725"/>
            <a:ext cx="1065213" cy="982663"/>
            <a:chOff x="781050" y="3768725"/>
            <a:chExt cx="1065180" cy="9830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05F6C4-32EB-22AE-1ED9-B1EF2DDDDAD3}"/>
                </a:ext>
              </a:extLst>
            </p:cNvPr>
            <p:cNvSpPr/>
            <p:nvPr/>
          </p:nvSpPr>
          <p:spPr>
            <a:xfrm>
              <a:off x="781050" y="3768725"/>
              <a:ext cx="1060417" cy="247743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F28528-B9A1-A10E-F682-483EE9A298D4}"/>
                </a:ext>
              </a:extLst>
            </p:cNvPr>
            <p:cNvSpPr/>
            <p:nvPr/>
          </p:nvSpPr>
          <p:spPr>
            <a:xfrm>
              <a:off x="785813" y="4262623"/>
              <a:ext cx="1060417" cy="292210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09BE2-54BF-AEAB-9B5C-80EE7763991A}"/>
                </a:ext>
              </a:extLst>
            </p:cNvPr>
            <p:cNvSpPr/>
            <p:nvPr/>
          </p:nvSpPr>
          <p:spPr>
            <a:xfrm>
              <a:off x="781050" y="4632649"/>
              <a:ext cx="1060417" cy="119108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BFB9F45A-B1EC-B2F9-91B7-B5FBD2D7C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06F4624C-D9B4-0C50-B867-F743F18DF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 satellite imagery in the Bureau Panther viewer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F850641-D0B4-797C-76B2-F2D86E1FA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445" y="6118697"/>
            <a:ext cx="363589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251121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4">
            <a:extLst>
              <a:ext uri="{FF2B5EF4-FFF2-40B4-BE49-F238E27FC236}">
                <a16:creationId xmlns:a16="http://schemas.microsoft.com/office/drawing/2014/main" id="{436A8DC1-E73F-F16C-1B9D-5FE903353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055688"/>
            <a:ext cx="7581900" cy="5049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635FB5-CA12-D2F8-A39E-12CC12D1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768725"/>
            <a:ext cx="58388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0F74-DDF1-DBF0-E606-973EBA463E94}"/>
              </a:ext>
            </a:extLst>
          </p:cNvPr>
          <p:cNvGrpSpPr>
            <a:grpSpLocks/>
          </p:cNvGrpSpPr>
          <p:nvPr/>
        </p:nvGrpSpPr>
        <p:grpSpPr bwMode="auto">
          <a:xfrm>
            <a:off x="781050" y="3768725"/>
            <a:ext cx="1065213" cy="982663"/>
            <a:chOff x="781050" y="3768725"/>
            <a:chExt cx="1065180" cy="9830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6625B3-84E7-DA73-1027-E1899862B752}"/>
                </a:ext>
              </a:extLst>
            </p:cNvPr>
            <p:cNvSpPr/>
            <p:nvPr/>
          </p:nvSpPr>
          <p:spPr>
            <a:xfrm>
              <a:off x="781050" y="3768725"/>
              <a:ext cx="1060417" cy="247743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AA3FDB-1411-C188-C37D-E4AAC8AD0245}"/>
                </a:ext>
              </a:extLst>
            </p:cNvPr>
            <p:cNvSpPr/>
            <p:nvPr/>
          </p:nvSpPr>
          <p:spPr>
            <a:xfrm>
              <a:off x="785813" y="4262623"/>
              <a:ext cx="1060417" cy="292210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15710E-2487-FCF6-022F-F4F2856B3C52}"/>
                </a:ext>
              </a:extLst>
            </p:cNvPr>
            <p:cNvSpPr/>
            <p:nvPr/>
          </p:nvSpPr>
          <p:spPr>
            <a:xfrm>
              <a:off x="781050" y="4632649"/>
              <a:ext cx="1060417" cy="119108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4CEDD742-284D-991F-5941-EA9AA2AB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15F546C2-F61C-7992-CBC4-44EAB847C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 satellite imagery in the Bureau Panther viewer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7162CF-4C1F-96AF-28E6-AFFE9BD0CDD1}"/>
              </a:ext>
            </a:extLst>
          </p:cNvPr>
          <p:cNvGrpSpPr>
            <a:grpSpLocks/>
          </p:cNvGrpSpPr>
          <p:nvPr/>
        </p:nvGrpSpPr>
        <p:grpSpPr bwMode="auto">
          <a:xfrm>
            <a:off x="1162050" y="869950"/>
            <a:ext cx="3427413" cy="1933575"/>
            <a:chOff x="1161891" y="869806"/>
            <a:chExt cx="3427996" cy="1934090"/>
          </a:xfrm>
        </p:grpSpPr>
        <p:pic>
          <p:nvPicPr>
            <p:cNvPr id="308246" name="Picture 24">
              <a:extLst>
                <a:ext uri="{FF2B5EF4-FFF2-40B4-BE49-F238E27FC236}">
                  <a16:creationId xmlns:a16="http://schemas.microsoft.com/office/drawing/2014/main" id="{A8E7EB39-459C-AD05-A9AA-058FAE67C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91" y="895350"/>
              <a:ext cx="3327559" cy="190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E10287-2EBB-673D-7A4C-F09106B21758}"/>
                </a:ext>
              </a:extLst>
            </p:cNvPr>
            <p:cNvSpPr txBox="1"/>
            <p:nvPr/>
          </p:nvSpPr>
          <p:spPr>
            <a:xfrm>
              <a:off x="2180188" y="869806"/>
              <a:ext cx="240969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Night Microphysics RGB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14F390-1EA4-CF48-4B29-1D655FA0891F}"/>
              </a:ext>
            </a:extLst>
          </p:cNvPr>
          <p:cNvGrpSpPr>
            <a:grpSpLocks/>
          </p:cNvGrpSpPr>
          <p:nvPr/>
        </p:nvGrpSpPr>
        <p:grpSpPr bwMode="auto">
          <a:xfrm>
            <a:off x="1081088" y="4868863"/>
            <a:ext cx="3408362" cy="1941512"/>
            <a:chOff x="4517616" y="892175"/>
            <a:chExt cx="3408772" cy="1940756"/>
          </a:xfrm>
        </p:grpSpPr>
        <p:pic>
          <p:nvPicPr>
            <p:cNvPr id="308244" name="Picture 18">
              <a:extLst>
                <a:ext uri="{FF2B5EF4-FFF2-40B4-BE49-F238E27FC236}">
                  <a16:creationId xmlns:a16="http://schemas.microsoft.com/office/drawing/2014/main" id="{8441E0CB-D721-DCD6-D702-D5B36B50F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813" y="892175"/>
              <a:ext cx="3330575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600AAE-F7B7-36B3-62EC-1B68C38A15E7}"/>
                </a:ext>
              </a:extLst>
            </p:cNvPr>
            <p:cNvSpPr txBox="1"/>
            <p:nvPr/>
          </p:nvSpPr>
          <p:spPr>
            <a:xfrm>
              <a:off x="4517616" y="2463599"/>
              <a:ext cx="225523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Microphysics RGB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BCB29F-0967-AB3B-2359-97BDAD110749}"/>
              </a:ext>
            </a:extLst>
          </p:cNvPr>
          <p:cNvGrpSpPr>
            <a:grpSpLocks/>
          </p:cNvGrpSpPr>
          <p:nvPr/>
        </p:nvGrpSpPr>
        <p:grpSpPr bwMode="auto">
          <a:xfrm>
            <a:off x="4529138" y="895350"/>
            <a:ext cx="3400425" cy="1935163"/>
            <a:chOff x="4528535" y="895731"/>
            <a:chExt cx="3401741" cy="1934800"/>
          </a:xfrm>
        </p:grpSpPr>
        <p:pic>
          <p:nvPicPr>
            <p:cNvPr id="308242" name="Picture 14">
              <a:extLst>
                <a:ext uri="{FF2B5EF4-FFF2-40B4-BE49-F238E27FC236}">
                  <a16:creationId xmlns:a16="http://schemas.microsoft.com/office/drawing/2014/main" id="{8BEA986A-4A4E-B47B-1DAF-C1DBF4BC9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289" y="895731"/>
              <a:ext cx="3328987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E15EA6-6778-9417-E998-3D9C4A51217E}"/>
                </a:ext>
              </a:extLst>
            </p:cNvPr>
            <p:cNvSpPr txBox="1"/>
            <p:nvPr/>
          </p:nvSpPr>
          <p:spPr>
            <a:xfrm>
              <a:off x="4528535" y="2461199"/>
              <a:ext cx="277223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Severe Convection RGB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B50B7D-D12E-90EE-B965-84E3F2F04826}"/>
              </a:ext>
            </a:extLst>
          </p:cNvPr>
          <p:cNvGrpSpPr>
            <a:grpSpLocks/>
          </p:cNvGrpSpPr>
          <p:nvPr/>
        </p:nvGrpSpPr>
        <p:grpSpPr bwMode="auto">
          <a:xfrm>
            <a:off x="4533876" y="2890937"/>
            <a:ext cx="3398837" cy="1946275"/>
            <a:chOff x="4534026" y="2930246"/>
            <a:chExt cx="3399442" cy="1945717"/>
          </a:xfrm>
        </p:grpSpPr>
        <p:pic>
          <p:nvPicPr>
            <p:cNvPr id="308240" name="Picture 16">
              <a:extLst>
                <a:ext uri="{FF2B5EF4-FFF2-40B4-BE49-F238E27FC236}">
                  <a16:creationId xmlns:a16="http://schemas.microsoft.com/office/drawing/2014/main" id="{709BDE1C-3FFD-432C-94B9-E1C59BB2E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480" y="2930246"/>
              <a:ext cx="3328988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F1AEEF-4380-73DF-38A5-BCE2FEA96466}"/>
                </a:ext>
              </a:extLst>
            </p:cNvPr>
            <p:cNvSpPr txBox="1"/>
            <p:nvPr/>
          </p:nvSpPr>
          <p:spPr>
            <a:xfrm>
              <a:off x="4534026" y="4506631"/>
              <a:ext cx="137197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Airmass RGB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746F03-6899-30BE-7A1A-579F967E15C7}"/>
              </a:ext>
            </a:extLst>
          </p:cNvPr>
          <p:cNvGrpSpPr>
            <a:grpSpLocks/>
          </p:cNvGrpSpPr>
          <p:nvPr/>
        </p:nvGrpSpPr>
        <p:grpSpPr bwMode="auto">
          <a:xfrm>
            <a:off x="1081088" y="2882900"/>
            <a:ext cx="3413125" cy="1946275"/>
            <a:chOff x="1076177" y="895350"/>
            <a:chExt cx="3413112" cy="1947308"/>
          </a:xfrm>
        </p:grpSpPr>
        <p:pic>
          <p:nvPicPr>
            <p:cNvPr id="308238" name="Picture 24">
              <a:extLst>
                <a:ext uri="{FF2B5EF4-FFF2-40B4-BE49-F238E27FC236}">
                  <a16:creationId xmlns:a16="http://schemas.microsoft.com/office/drawing/2014/main" id="{7CDD118C-DD60-9A5F-90C9-CC8868781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89" y="895350"/>
              <a:ext cx="3327400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0AE0A2-9B4C-8644-E65A-6BF6B933B607}"/>
                </a:ext>
              </a:extLst>
            </p:cNvPr>
            <p:cNvSpPr txBox="1"/>
            <p:nvPr/>
          </p:nvSpPr>
          <p:spPr>
            <a:xfrm>
              <a:off x="1076177" y="2473326"/>
              <a:ext cx="172156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True Colour RGB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7F0064-209E-1016-30F5-ED3B952E9B84}"/>
              </a:ext>
            </a:extLst>
          </p:cNvPr>
          <p:cNvGrpSpPr/>
          <p:nvPr/>
        </p:nvGrpSpPr>
        <p:grpSpPr>
          <a:xfrm>
            <a:off x="4521625" y="4876800"/>
            <a:ext cx="3404763" cy="1944807"/>
            <a:chOff x="4521625" y="4876800"/>
            <a:chExt cx="3404763" cy="1944807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1043CB3B-15EE-8392-692A-D77CC96F3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63" y="4876800"/>
              <a:ext cx="3336925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48256E-3A3B-CDA1-A67E-ADBE2BC8A998}"/>
                </a:ext>
              </a:extLst>
            </p:cNvPr>
            <p:cNvSpPr txBox="1"/>
            <p:nvPr/>
          </p:nvSpPr>
          <p:spPr bwMode="auto">
            <a:xfrm>
              <a:off x="4521625" y="6452298"/>
              <a:ext cx="2548326" cy="3693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Natural Colour / Fire RGB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itle 2">
            <a:extLst>
              <a:ext uri="{FF2B5EF4-FFF2-40B4-BE49-F238E27FC236}">
                <a16:creationId xmlns:a16="http://schemas.microsoft.com/office/drawing/2014/main" id="{B6C093BA-7F9A-D253-F2A6-D9316CAE7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25450"/>
            <a:ext cx="8578850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WMO Space Programme RAII and RAV Survey on the Use of Satellite Data, 2020. </a:t>
            </a:r>
          </a:p>
        </p:txBody>
      </p:sp>
      <p:pic>
        <p:nvPicPr>
          <p:cNvPr id="310275" name="Picture 4">
            <a:extLst>
              <a:ext uri="{FF2B5EF4-FFF2-40B4-BE49-F238E27FC236}">
                <a16:creationId xmlns:a16="http://schemas.microsoft.com/office/drawing/2014/main" id="{636F1CA6-A302-90D5-E1FF-FEFCE339B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1579563"/>
            <a:ext cx="2427287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76" name="Picture 2">
            <a:extLst>
              <a:ext uri="{FF2B5EF4-FFF2-40B4-BE49-F238E27FC236}">
                <a16:creationId xmlns:a16="http://schemas.microsoft.com/office/drawing/2014/main" id="{939881AE-4833-3F53-AA9D-1A867B86D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"/>
          <a:stretch>
            <a:fillRect/>
          </a:stretch>
        </p:blipFill>
        <p:spPr bwMode="auto">
          <a:xfrm>
            <a:off x="381000" y="1225550"/>
            <a:ext cx="5976938" cy="541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5BAB6F-3374-1E46-E0B2-4BD64AAB7317}"/>
              </a:ext>
            </a:extLst>
          </p:cNvPr>
          <p:cNvSpPr/>
          <p:nvPr/>
        </p:nvSpPr>
        <p:spPr>
          <a:xfrm>
            <a:off x="1120775" y="2819400"/>
            <a:ext cx="314325" cy="1958975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26117E-9EB0-453E-35FF-3509BADBD5D7}"/>
              </a:ext>
            </a:extLst>
          </p:cNvPr>
          <p:cNvSpPr/>
          <p:nvPr/>
        </p:nvSpPr>
        <p:spPr>
          <a:xfrm>
            <a:off x="1625600" y="3206750"/>
            <a:ext cx="314325" cy="1571625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5FE44A-A0F0-951E-55D4-44A5DCF7CB39}"/>
              </a:ext>
            </a:extLst>
          </p:cNvPr>
          <p:cNvSpPr/>
          <p:nvPr/>
        </p:nvSpPr>
        <p:spPr>
          <a:xfrm>
            <a:off x="2130425" y="3457575"/>
            <a:ext cx="314325" cy="13208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E8CB7A-073D-A00B-937F-A4C354EAA8A9}"/>
              </a:ext>
            </a:extLst>
          </p:cNvPr>
          <p:cNvSpPr/>
          <p:nvPr/>
        </p:nvSpPr>
        <p:spPr>
          <a:xfrm>
            <a:off x="2638425" y="3206750"/>
            <a:ext cx="314325" cy="155098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F7E23-2099-3B61-7497-286B11E4C2E5}"/>
              </a:ext>
            </a:extLst>
          </p:cNvPr>
          <p:cNvSpPr/>
          <p:nvPr/>
        </p:nvSpPr>
        <p:spPr>
          <a:xfrm>
            <a:off x="3143250" y="2974975"/>
            <a:ext cx="314325" cy="1782763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9E12E-630A-594D-0A11-2E40B9ACAE96}"/>
              </a:ext>
            </a:extLst>
          </p:cNvPr>
          <p:cNvSpPr/>
          <p:nvPr/>
        </p:nvSpPr>
        <p:spPr>
          <a:xfrm>
            <a:off x="3652838" y="3630613"/>
            <a:ext cx="314325" cy="1127125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D8B8F-2452-274C-483E-A18DBC9F0F6C}"/>
              </a:ext>
            </a:extLst>
          </p:cNvPr>
          <p:cNvSpPr/>
          <p:nvPr/>
        </p:nvSpPr>
        <p:spPr>
          <a:xfrm>
            <a:off x="4178300" y="3106738"/>
            <a:ext cx="315913" cy="1671637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4DF8A-6E6B-B49E-E394-046ED7F50AFC}"/>
              </a:ext>
            </a:extLst>
          </p:cNvPr>
          <p:cNvSpPr/>
          <p:nvPr/>
        </p:nvSpPr>
        <p:spPr>
          <a:xfrm>
            <a:off x="4692650" y="3876675"/>
            <a:ext cx="314325" cy="9017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E17DCD-FC5C-AD97-F905-DE9DCC9C38DC}"/>
              </a:ext>
            </a:extLst>
          </p:cNvPr>
          <p:cNvSpPr/>
          <p:nvPr/>
        </p:nvSpPr>
        <p:spPr>
          <a:xfrm>
            <a:off x="5202238" y="2974975"/>
            <a:ext cx="314325" cy="18034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716020-D089-2C29-3A2F-A8145B778770}"/>
              </a:ext>
            </a:extLst>
          </p:cNvPr>
          <p:cNvSpPr/>
          <p:nvPr/>
        </p:nvSpPr>
        <p:spPr>
          <a:xfrm>
            <a:off x="5715000" y="3724275"/>
            <a:ext cx="315913" cy="106838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A33C5E3-8EC3-2FE9-4247-0A0D2029F39D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1730375"/>
            <a:ext cx="2001838" cy="1089025"/>
            <a:chOff x="286076" y="1729632"/>
            <a:chExt cx="2001510" cy="10903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1FA236-C71F-B34E-9A94-7409C2B7E31A}"/>
                </a:ext>
              </a:extLst>
            </p:cNvPr>
            <p:cNvSpPr txBox="1"/>
            <p:nvPr/>
          </p:nvSpPr>
          <p:spPr>
            <a:xfrm>
              <a:off x="286076" y="1729632"/>
              <a:ext cx="200151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Natural Colour RGB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1C0D9B0-FC9F-6BD5-1990-6CC5EF3C31BA}"/>
                </a:ext>
              </a:extLst>
            </p:cNvPr>
            <p:cNvCxnSpPr>
              <a:cxnSpLocks/>
              <a:stCxn id="18" idx="2"/>
              <a:endCxn id="7" idx="0"/>
            </p:cNvCxnSpPr>
            <p:nvPr/>
          </p:nvCxnSpPr>
          <p:spPr>
            <a:xfrm flipH="1">
              <a:off x="1278101" y="2098378"/>
              <a:ext cx="9523" cy="72159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3BFC1E-4E07-08AB-A7DD-5665B4C23FFB}"/>
              </a:ext>
            </a:extLst>
          </p:cNvPr>
          <p:cNvGrpSpPr>
            <a:grpSpLocks/>
          </p:cNvGrpSpPr>
          <p:nvPr/>
        </p:nvGrpSpPr>
        <p:grpSpPr bwMode="auto">
          <a:xfrm>
            <a:off x="1296988" y="1995488"/>
            <a:ext cx="1584325" cy="1211262"/>
            <a:chOff x="1297189" y="1996054"/>
            <a:chExt cx="1583575" cy="12112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4C0731-84B4-37A0-BE29-0C83F1441438}"/>
                </a:ext>
              </a:extLst>
            </p:cNvPr>
            <p:cNvSpPr txBox="1"/>
            <p:nvPr/>
          </p:nvSpPr>
          <p:spPr>
            <a:xfrm>
              <a:off x="1297189" y="1996054"/>
              <a:ext cx="158357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Micro RGB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02727FC-1694-F325-3057-A9B8DF7C7E28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1782734" y="2286569"/>
              <a:ext cx="0" cy="920758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8928FE7-F75C-5D83-4C8E-F0A8C9CB44B7}"/>
              </a:ext>
            </a:extLst>
          </p:cNvPr>
          <p:cNvGrpSpPr>
            <a:grpSpLocks/>
          </p:cNvGrpSpPr>
          <p:nvPr/>
        </p:nvGrpSpPr>
        <p:grpSpPr bwMode="auto">
          <a:xfrm>
            <a:off x="1939925" y="4770438"/>
            <a:ext cx="1738313" cy="1238250"/>
            <a:chOff x="1939924" y="4770303"/>
            <a:chExt cx="1738040" cy="123810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0A03AD-85CF-A08C-75EB-2D265AD8EAA2}"/>
                </a:ext>
              </a:extLst>
            </p:cNvPr>
            <p:cNvSpPr txBox="1"/>
            <p:nvPr/>
          </p:nvSpPr>
          <p:spPr>
            <a:xfrm>
              <a:off x="1939924" y="5639078"/>
              <a:ext cx="173804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Night Micro RGB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E01C177-8146-43A5-C5E9-5E5BD782F02E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2809737" y="4770303"/>
              <a:ext cx="0" cy="868262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D9B7C2-65FB-E912-2B9B-F3D7A38EF84A}"/>
              </a:ext>
            </a:extLst>
          </p:cNvPr>
          <p:cNvGrpSpPr>
            <a:grpSpLocks/>
          </p:cNvGrpSpPr>
          <p:nvPr/>
        </p:nvGrpSpPr>
        <p:grpSpPr bwMode="auto">
          <a:xfrm>
            <a:off x="2255838" y="1679575"/>
            <a:ext cx="2089150" cy="1295400"/>
            <a:chOff x="2255734" y="1680203"/>
            <a:chExt cx="2089355" cy="12953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E390C5-1589-D95C-8A29-BFFEFE11B1B5}"/>
                </a:ext>
              </a:extLst>
            </p:cNvPr>
            <p:cNvSpPr txBox="1"/>
            <p:nvPr/>
          </p:nvSpPr>
          <p:spPr>
            <a:xfrm>
              <a:off x="2255734" y="1680203"/>
              <a:ext cx="208935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Convection RGB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1ABACE-C1D4-21F4-14E0-2446A4432E94}"/>
                </a:ext>
              </a:extLst>
            </p:cNvPr>
            <p:cNvCxnSpPr>
              <a:cxnSpLocks/>
              <a:stCxn id="29" idx="2"/>
              <a:endCxn id="11" idx="0"/>
            </p:cNvCxnSpPr>
            <p:nvPr/>
          </p:nvCxnSpPr>
          <p:spPr>
            <a:xfrm>
              <a:off x="3300412" y="2050076"/>
              <a:ext cx="0" cy="92547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EA3E0E9-DC0B-082E-A795-2ED9258FAF56}"/>
              </a:ext>
            </a:extLst>
          </p:cNvPr>
          <p:cNvGrpSpPr>
            <a:grpSpLocks/>
          </p:cNvGrpSpPr>
          <p:nvPr/>
        </p:nvGrpSpPr>
        <p:grpSpPr bwMode="auto">
          <a:xfrm>
            <a:off x="4465638" y="1679575"/>
            <a:ext cx="1779587" cy="1295400"/>
            <a:chOff x="4465418" y="1680203"/>
            <a:chExt cx="1779805" cy="129534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33C54E-2795-E49C-EC75-A33F712C23F5}"/>
                </a:ext>
              </a:extLst>
            </p:cNvPr>
            <p:cNvSpPr txBox="1"/>
            <p:nvPr/>
          </p:nvSpPr>
          <p:spPr>
            <a:xfrm>
              <a:off x="4465418" y="1680203"/>
              <a:ext cx="177980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True Colour RGB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7410D19-092C-34AB-147C-53296A24C4C7}"/>
                </a:ext>
              </a:extLst>
            </p:cNvPr>
            <p:cNvCxnSpPr>
              <a:cxnSpLocks/>
              <a:stCxn id="37" idx="2"/>
              <a:endCxn id="15" idx="0"/>
            </p:cNvCxnSpPr>
            <p:nvPr/>
          </p:nvCxnSpPr>
          <p:spPr>
            <a:xfrm>
              <a:off x="5356114" y="2050076"/>
              <a:ext cx="3175" cy="92547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4AF6E68-9824-0C42-E373-B56949775DC8}"/>
              </a:ext>
            </a:extLst>
          </p:cNvPr>
          <p:cNvGrpSpPr>
            <a:grpSpLocks/>
          </p:cNvGrpSpPr>
          <p:nvPr/>
        </p:nvGrpSpPr>
        <p:grpSpPr bwMode="auto">
          <a:xfrm>
            <a:off x="3576638" y="4792663"/>
            <a:ext cx="1371600" cy="944562"/>
            <a:chOff x="3575982" y="4793240"/>
            <a:chExt cx="1371979" cy="94456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1D34DB-5D16-F743-7A74-7AAD564088EC}"/>
                </a:ext>
              </a:extLst>
            </p:cNvPr>
            <p:cNvSpPr txBox="1"/>
            <p:nvPr/>
          </p:nvSpPr>
          <p:spPr>
            <a:xfrm>
              <a:off x="3575982" y="5368470"/>
              <a:ext cx="137197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Airmass RGB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7A84F35-F154-C358-3EB1-E8D3CABBDF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36604" y="4793240"/>
              <a:ext cx="7940" cy="65563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1C59179-80B5-2856-AE7C-EB5D628FA7B4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3063875"/>
            <a:ext cx="6430963" cy="461963"/>
            <a:chOff x="159008" y="3063807"/>
            <a:chExt cx="6430663" cy="46166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FB5CA6-4A94-F405-8B27-D1F6524F4E22}"/>
                </a:ext>
              </a:extLst>
            </p:cNvPr>
            <p:cNvCxnSpPr>
              <a:cxnSpLocks/>
            </p:cNvCxnSpPr>
            <p:nvPr/>
          </p:nvCxnSpPr>
          <p:spPr>
            <a:xfrm>
              <a:off x="639999" y="3295432"/>
              <a:ext cx="5636949" cy="0"/>
            </a:xfrm>
            <a:prstGeom prst="line">
              <a:avLst/>
            </a:prstGeom>
            <a:ln w="476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95A197-9BC1-B15C-654E-70B8B2EA9252}"/>
                </a:ext>
              </a:extLst>
            </p:cNvPr>
            <p:cNvSpPr txBox="1"/>
            <p:nvPr/>
          </p:nvSpPr>
          <p:spPr>
            <a:xfrm>
              <a:off x="159008" y="3063807"/>
              <a:ext cx="86914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70%*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9B63FF7-51A0-27A2-0762-82C87B35B05A}"/>
                </a:ext>
              </a:extLst>
            </p:cNvPr>
            <p:cNvSpPr txBox="1"/>
            <p:nvPr/>
          </p:nvSpPr>
          <p:spPr>
            <a:xfrm>
              <a:off x="5720522" y="3063807"/>
              <a:ext cx="86914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70%*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C96F69F-6EB6-023B-CD71-5FFC9A85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5121275"/>
            <a:ext cx="2606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Large Positive impact / Positive impact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CA3B-1E88-A2C5-C2B2-4BEEC25CD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648CE597-08FD-4769-24A3-C8B4C206D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93128CC3-7EFB-9461-93C3-B891BB768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75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composites popular with Aviation and Severe Weather  Forecasters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7FF6C-1EEA-0E61-1491-28E63407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0" y="1356936"/>
            <a:ext cx="8825501" cy="3681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DFE144-2BCE-F3D8-5994-6C7D94B77A49}"/>
              </a:ext>
            </a:extLst>
          </p:cNvPr>
          <p:cNvSpPr txBox="1"/>
          <p:nvPr/>
        </p:nvSpPr>
        <p:spPr>
          <a:xfrm>
            <a:off x="1304818" y="5208998"/>
            <a:ext cx="688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                                             Visual Weather Viewer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BAC07DC-F7C4-D7FC-6E34-DF6BC806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871" y="6581001"/>
            <a:ext cx="363589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images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27953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5EC15-5500-42C4-CA4D-625E32F41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30" name="Title 2">
            <a:extLst>
              <a:ext uri="{FF2B5EF4-FFF2-40B4-BE49-F238E27FC236}">
                <a16:creationId xmlns:a16="http://schemas.microsoft.com/office/drawing/2014/main" id="{76CC3003-BD95-9895-B905-3CEBC6746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49"/>
            <a:ext cx="9144000" cy="670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composites popular with Aviation and Severe Weather  Forecasters </a:t>
            </a:r>
          </a:p>
        </p:txBody>
      </p:sp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F7B392A2-71E6-7051-F135-4A76CB8CC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52574-9314-07CC-487E-466C535F8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0" y="1356936"/>
            <a:ext cx="8825501" cy="3681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2C74C-D190-170D-8FE3-790B6021DE14}"/>
              </a:ext>
            </a:extLst>
          </p:cNvPr>
          <p:cNvSpPr txBox="1"/>
          <p:nvPr/>
        </p:nvSpPr>
        <p:spPr>
          <a:xfrm>
            <a:off x="1304818" y="5208998"/>
            <a:ext cx="688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                                             Visual Weather Viewer</a:t>
            </a:r>
          </a:p>
        </p:txBody>
      </p:sp>
      <p:grpSp>
        <p:nvGrpSpPr>
          <p:cNvPr id="308224" name="Group 308223">
            <a:extLst>
              <a:ext uri="{FF2B5EF4-FFF2-40B4-BE49-F238E27FC236}">
                <a16:creationId xmlns:a16="http://schemas.microsoft.com/office/drawing/2014/main" id="{55B565BF-28EF-2D1D-F9DC-3DA324AA5925}"/>
              </a:ext>
            </a:extLst>
          </p:cNvPr>
          <p:cNvGrpSpPr/>
          <p:nvPr/>
        </p:nvGrpSpPr>
        <p:grpSpPr>
          <a:xfrm>
            <a:off x="0" y="114589"/>
            <a:ext cx="4094922" cy="2207076"/>
            <a:chOff x="0" y="114589"/>
            <a:chExt cx="4094922" cy="22070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E3B3FA-E16C-7C89-B0D3-52C470D08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48" y="114589"/>
              <a:ext cx="3215692" cy="21600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842AD0-87C8-51CB-9CE5-3E67648E68C6}"/>
                </a:ext>
              </a:extLst>
            </p:cNvPr>
            <p:cNvSpPr txBox="1"/>
            <p:nvPr/>
          </p:nvSpPr>
          <p:spPr>
            <a:xfrm>
              <a:off x="0" y="1921555"/>
              <a:ext cx="40949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Night Microphysics / True Colour RGB</a:t>
              </a:r>
            </a:p>
          </p:txBody>
        </p:sp>
      </p:grpSp>
      <p:grpSp>
        <p:nvGrpSpPr>
          <p:cNvPr id="308225" name="Group 308224">
            <a:extLst>
              <a:ext uri="{FF2B5EF4-FFF2-40B4-BE49-F238E27FC236}">
                <a16:creationId xmlns:a16="http://schemas.microsoft.com/office/drawing/2014/main" id="{FE71C696-1418-7288-EA8F-8F8B69D98FB6}"/>
              </a:ext>
            </a:extLst>
          </p:cNvPr>
          <p:cNvGrpSpPr/>
          <p:nvPr/>
        </p:nvGrpSpPr>
        <p:grpSpPr>
          <a:xfrm>
            <a:off x="0" y="2377610"/>
            <a:ext cx="3222150" cy="2177168"/>
            <a:chOff x="0" y="2377610"/>
            <a:chExt cx="3222150" cy="21771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FEFE3C-EB44-E53E-8BAC-151841589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77610"/>
              <a:ext cx="3215768" cy="216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DF59A1-4CC9-5A87-F05F-82C514711B9C}"/>
                </a:ext>
              </a:extLst>
            </p:cNvPr>
            <p:cNvSpPr txBox="1"/>
            <p:nvPr/>
          </p:nvSpPr>
          <p:spPr>
            <a:xfrm>
              <a:off x="26276" y="4154668"/>
              <a:ext cx="319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Microphysics RGB</a:t>
              </a:r>
            </a:p>
          </p:txBody>
        </p:sp>
      </p:grpSp>
      <p:grpSp>
        <p:nvGrpSpPr>
          <p:cNvPr id="308227" name="Group 308226">
            <a:extLst>
              <a:ext uri="{FF2B5EF4-FFF2-40B4-BE49-F238E27FC236}">
                <a16:creationId xmlns:a16="http://schemas.microsoft.com/office/drawing/2014/main" id="{D5B15040-C757-8F61-F13A-8E97F164BEF0}"/>
              </a:ext>
            </a:extLst>
          </p:cNvPr>
          <p:cNvGrpSpPr/>
          <p:nvPr/>
        </p:nvGrpSpPr>
        <p:grpSpPr>
          <a:xfrm>
            <a:off x="389299" y="4624976"/>
            <a:ext cx="3241142" cy="2160000"/>
            <a:chOff x="389299" y="4624976"/>
            <a:chExt cx="3241142" cy="216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10A504-D67D-1FB8-D0ED-117CB1452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388" y="4624976"/>
              <a:ext cx="3224347" cy="216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46D781-0909-EACD-44FA-1AE8417EF49C}"/>
                </a:ext>
              </a:extLst>
            </p:cNvPr>
            <p:cNvSpPr txBox="1"/>
            <p:nvPr/>
          </p:nvSpPr>
          <p:spPr>
            <a:xfrm>
              <a:off x="389299" y="6381690"/>
              <a:ext cx="32411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Natural Colour and Fire RGB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5C740-5805-0508-5C3C-C4936F449107}"/>
              </a:ext>
            </a:extLst>
          </p:cNvPr>
          <p:cNvGrpSpPr/>
          <p:nvPr/>
        </p:nvGrpSpPr>
        <p:grpSpPr>
          <a:xfrm>
            <a:off x="5667469" y="72428"/>
            <a:ext cx="3180907" cy="2252039"/>
            <a:chOff x="5667469" y="72428"/>
            <a:chExt cx="3180907" cy="2252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1B207F-D8F8-F53B-BB4C-5151449AB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7469" y="72428"/>
              <a:ext cx="3180907" cy="22273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9CA6D2-D602-CFDA-9C71-8EE51F77D87A}"/>
                </a:ext>
              </a:extLst>
            </p:cNvPr>
            <p:cNvSpPr txBox="1"/>
            <p:nvPr/>
          </p:nvSpPr>
          <p:spPr>
            <a:xfrm>
              <a:off x="6672404" y="1924357"/>
              <a:ext cx="21041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Cloud Phase RGB</a:t>
              </a:r>
            </a:p>
          </p:txBody>
        </p:sp>
      </p:grpSp>
      <p:grpSp>
        <p:nvGrpSpPr>
          <p:cNvPr id="308228" name="Group 308227">
            <a:extLst>
              <a:ext uri="{FF2B5EF4-FFF2-40B4-BE49-F238E27FC236}">
                <a16:creationId xmlns:a16="http://schemas.microsoft.com/office/drawing/2014/main" id="{6FAD8289-AE8A-FAAF-5B66-F0AD41854F52}"/>
              </a:ext>
            </a:extLst>
          </p:cNvPr>
          <p:cNvGrpSpPr/>
          <p:nvPr/>
        </p:nvGrpSpPr>
        <p:grpSpPr>
          <a:xfrm>
            <a:off x="5994481" y="2345691"/>
            <a:ext cx="3149519" cy="2231605"/>
            <a:chOff x="5994481" y="2345691"/>
            <a:chExt cx="3149519" cy="22316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8D0BE60-4104-7CE8-3A76-31F56514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4481" y="2345691"/>
              <a:ext cx="3149519" cy="2228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F19FC-91CA-0739-936B-101AE681FD5F}"/>
                </a:ext>
              </a:extLst>
            </p:cNvPr>
            <p:cNvSpPr txBox="1"/>
            <p:nvPr/>
          </p:nvSpPr>
          <p:spPr>
            <a:xfrm>
              <a:off x="6000966" y="4177186"/>
              <a:ext cx="31143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Fog and Snow RGB</a:t>
              </a:r>
            </a:p>
          </p:txBody>
        </p:sp>
      </p:grpSp>
      <p:grpSp>
        <p:nvGrpSpPr>
          <p:cNvPr id="308231" name="Group 308230">
            <a:extLst>
              <a:ext uri="{FF2B5EF4-FFF2-40B4-BE49-F238E27FC236}">
                <a16:creationId xmlns:a16="http://schemas.microsoft.com/office/drawing/2014/main" id="{5D935FB8-1ECC-61F9-2D80-C458BB6AD830}"/>
              </a:ext>
            </a:extLst>
          </p:cNvPr>
          <p:cNvGrpSpPr/>
          <p:nvPr/>
        </p:nvGrpSpPr>
        <p:grpSpPr>
          <a:xfrm>
            <a:off x="5653415" y="4557172"/>
            <a:ext cx="3167406" cy="2237454"/>
            <a:chOff x="5653415" y="4557172"/>
            <a:chExt cx="3167406" cy="22374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0BD5F8-7F9D-26FE-CE90-3BD60D437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8417" y="4557172"/>
              <a:ext cx="3153063" cy="2228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E5F3B7-22E0-E976-3880-8C3AF1130B65}"/>
                </a:ext>
              </a:extLst>
            </p:cNvPr>
            <p:cNvSpPr txBox="1"/>
            <p:nvPr/>
          </p:nvSpPr>
          <p:spPr>
            <a:xfrm>
              <a:off x="5653415" y="6394516"/>
              <a:ext cx="31674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Dust RGB</a:t>
              </a:r>
            </a:p>
          </p:txBody>
        </p:sp>
      </p:grpSp>
      <p:grpSp>
        <p:nvGrpSpPr>
          <p:cNvPr id="308226" name="Group 308225">
            <a:extLst>
              <a:ext uri="{FF2B5EF4-FFF2-40B4-BE49-F238E27FC236}">
                <a16:creationId xmlns:a16="http://schemas.microsoft.com/office/drawing/2014/main" id="{57374D30-28DD-AB41-3679-5C9FACB79763}"/>
              </a:ext>
            </a:extLst>
          </p:cNvPr>
          <p:cNvGrpSpPr/>
          <p:nvPr/>
        </p:nvGrpSpPr>
        <p:grpSpPr>
          <a:xfrm>
            <a:off x="3069125" y="2373261"/>
            <a:ext cx="3208846" cy="2198115"/>
            <a:chOff x="3069125" y="2373261"/>
            <a:chExt cx="3208846" cy="219811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149E45F-2D48-D712-F07A-8F90B4FB3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9125" y="2373261"/>
              <a:ext cx="3208846" cy="216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F7C5724-B628-2F3D-2EB5-5B72A10FC293}"/>
                </a:ext>
              </a:extLst>
            </p:cNvPr>
            <p:cNvSpPr txBox="1"/>
            <p:nvPr/>
          </p:nvSpPr>
          <p:spPr>
            <a:xfrm>
              <a:off x="3078178" y="4171266"/>
              <a:ext cx="31777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Day Convection RGB</a:t>
              </a:r>
            </a:p>
          </p:txBody>
        </p:sp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22F191C6-27B1-65E6-C0CA-E235E4A21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144" y="6396335"/>
            <a:ext cx="201362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images courtesy JMA /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260471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ACD24-F98A-382A-4DEC-300BFCCEA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7">
            <a:extLst>
              <a:ext uri="{FF2B5EF4-FFF2-40B4-BE49-F238E27FC236}">
                <a16:creationId xmlns:a16="http://schemas.microsoft.com/office/drawing/2014/main" id="{5A143CB1-F0E2-3B57-7E5B-2D899CFC4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871" y="6581001"/>
            <a:ext cx="363589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A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atellite</a:t>
            </a: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images courtesy JMA / Bureau of Meteorology</a:t>
            </a:r>
          </a:p>
        </p:txBody>
      </p:sp>
      <p:sp>
        <p:nvSpPr>
          <p:cNvPr id="308230" name="Title 2">
            <a:extLst>
              <a:ext uri="{FF2B5EF4-FFF2-40B4-BE49-F238E27FC236}">
                <a16:creationId xmlns:a16="http://schemas.microsoft.com/office/drawing/2014/main" id="{FA08F981-DA7F-C01F-42C0-66E3D7E81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49"/>
            <a:ext cx="9144000" cy="670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RGB composites popular with Aviation and Severe Weather  Forecasters </a:t>
            </a:r>
          </a:p>
        </p:txBody>
      </p:sp>
      <p:sp>
        <p:nvSpPr>
          <p:cNvPr id="308229" name="Date Placeholder 1">
            <a:extLst>
              <a:ext uri="{FF2B5EF4-FFF2-40B4-BE49-F238E27FC236}">
                <a16:creationId xmlns:a16="http://schemas.microsoft.com/office/drawing/2014/main" id="{CE51D42E-0721-F7D5-959E-714B4B3A1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19850"/>
            <a:ext cx="2152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5663B-4F19-E585-AD84-7A4929724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0" y="1356936"/>
            <a:ext cx="8825501" cy="3681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71EC01-7FB9-8DFC-D3ED-1D692AAC4FCE}"/>
              </a:ext>
            </a:extLst>
          </p:cNvPr>
          <p:cNvSpPr txBox="1"/>
          <p:nvPr/>
        </p:nvSpPr>
        <p:spPr>
          <a:xfrm>
            <a:off x="1304818" y="5208998"/>
            <a:ext cx="688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Panther Viewer                                             Visual Weather Viewer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6E570-5C0B-1D13-EA39-93303234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8" y="114589"/>
            <a:ext cx="3215692" cy="2160000"/>
          </a:xfrm>
          <a:prstGeom prst="rect">
            <a:avLst/>
          </a:prstGeom>
          <a:ln w="381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1FFEC-FD7E-8AE9-2686-E76C50310F3E}"/>
              </a:ext>
            </a:extLst>
          </p:cNvPr>
          <p:cNvSpPr txBox="1"/>
          <p:nvPr/>
        </p:nvSpPr>
        <p:spPr>
          <a:xfrm>
            <a:off x="0" y="1921555"/>
            <a:ext cx="4094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Night Microphysics / True Colour RGB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8C725-41F7-3830-1AD8-EAD38F211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77610"/>
            <a:ext cx="3215768" cy="21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EDDD13-5344-064D-3298-064797250A29}"/>
              </a:ext>
            </a:extLst>
          </p:cNvPr>
          <p:cNvSpPr txBox="1"/>
          <p:nvPr/>
        </p:nvSpPr>
        <p:spPr>
          <a:xfrm>
            <a:off x="26276" y="4154668"/>
            <a:ext cx="3195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Microphysics RGB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CFE18-9D59-E7D0-137C-2415DCEF2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88" y="4624976"/>
            <a:ext cx="3224347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F6A53C-A259-9549-EC23-3493577FB78A}"/>
              </a:ext>
            </a:extLst>
          </p:cNvPr>
          <p:cNvSpPr txBox="1"/>
          <p:nvPr/>
        </p:nvSpPr>
        <p:spPr>
          <a:xfrm>
            <a:off x="389299" y="6381690"/>
            <a:ext cx="32411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Natural Colour and Fire RGB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289EC3-407A-9A63-89AA-651A0FB59B36}"/>
              </a:ext>
            </a:extLst>
          </p:cNvPr>
          <p:cNvGrpSpPr/>
          <p:nvPr/>
        </p:nvGrpSpPr>
        <p:grpSpPr>
          <a:xfrm>
            <a:off x="5667469" y="72428"/>
            <a:ext cx="3180907" cy="2252039"/>
            <a:chOff x="5667469" y="72428"/>
            <a:chExt cx="3180907" cy="2252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85225-CAD9-7D83-992C-2CEDA5232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7469" y="72428"/>
              <a:ext cx="3180907" cy="22273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EED0FE-3248-9AEE-F425-6F58451DF485}"/>
                </a:ext>
              </a:extLst>
            </p:cNvPr>
            <p:cNvSpPr txBox="1"/>
            <p:nvPr/>
          </p:nvSpPr>
          <p:spPr>
            <a:xfrm>
              <a:off x="6672404" y="1924357"/>
              <a:ext cx="21041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Cloud Phase RGB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85B7D7B-16D2-6310-1B68-ECD7EDDCE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481" y="2347200"/>
            <a:ext cx="3149519" cy="2228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C8F323-88A0-030B-BAD2-3F21E7479EC7}"/>
              </a:ext>
            </a:extLst>
          </p:cNvPr>
          <p:cNvSpPr txBox="1"/>
          <p:nvPr/>
        </p:nvSpPr>
        <p:spPr>
          <a:xfrm>
            <a:off x="6000966" y="4177186"/>
            <a:ext cx="3114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Fog and Snow RGB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D94C08-5CDD-372E-A430-776FA3A4E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417" y="4557172"/>
            <a:ext cx="3153063" cy="222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4DC3C9-36A7-C308-C24C-B67963AA5065}"/>
              </a:ext>
            </a:extLst>
          </p:cNvPr>
          <p:cNvSpPr txBox="1"/>
          <p:nvPr/>
        </p:nvSpPr>
        <p:spPr>
          <a:xfrm>
            <a:off x="5653415" y="6394516"/>
            <a:ext cx="31674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Dust RGB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20765E-79C0-BC2E-A6FA-76752543D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9125" y="2373261"/>
            <a:ext cx="3208846" cy="216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3999CA-F837-4E67-3169-87CF3B472EA9}"/>
              </a:ext>
            </a:extLst>
          </p:cNvPr>
          <p:cNvSpPr txBox="1"/>
          <p:nvPr/>
        </p:nvSpPr>
        <p:spPr>
          <a:xfrm>
            <a:off x="3078178" y="4171266"/>
            <a:ext cx="3177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Convection RGB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95FEB0-7890-E523-980E-C6F575EC04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1C2A6-025B-ABCB-DEBC-FA517675C4CE}"/>
              </a:ext>
            </a:extLst>
          </p:cNvPr>
          <p:cNvSpPr txBox="1"/>
          <p:nvPr/>
        </p:nvSpPr>
        <p:spPr>
          <a:xfrm>
            <a:off x="308112" y="96069"/>
            <a:ext cx="33857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Fog / low cloud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 spot / smoke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Commencement of convection monitoring, Storm severity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9C404F-2F1A-657C-0B59-4F96B9D5B90B}"/>
              </a:ext>
            </a:extLst>
          </p:cNvPr>
          <p:cNvSpPr txBox="1"/>
          <p:nvPr/>
        </p:nvSpPr>
        <p:spPr>
          <a:xfrm>
            <a:off x="0" y="2743191"/>
            <a:ext cx="31904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 spot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66FFFF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Aviation Icing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Convective monitoring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A0283E-DAD5-F136-0AF6-714866C9D21D}"/>
              </a:ext>
            </a:extLst>
          </p:cNvPr>
          <p:cNvSpPr txBox="1"/>
          <p:nvPr/>
        </p:nvSpPr>
        <p:spPr>
          <a:xfrm>
            <a:off x="3085722" y="3194356"/>
            <a:ext cx="3190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Storm severity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ADB1D-22AA-4A37-6CFE-16AE814CA5CB}"/>
              </a:ext>
            </a:extLst>
          </p:cNvPr>
          <p:cNvSpPr txBox="1"/>
          <p:nvPr/>
        </p:nvSpPr>
        <p:spPr>
          <a:xfrm>
            <a:off x="5645426" y="738800"/>
            <a:ext cx="31772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Convective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66FFFF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Aviation Icing monitoring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7D176-98AB-D74B-EED1-8119E401C753}"/>
              </a:ext>
            </a:extLst>
          </p:cNvPr>
          <p:cNvSpPr txBox="1"/>
          <p:nvPr/>
        </p:nvSpPr>
        <p:spPr>
          <a:xfrm>
            <a:off x="6101445" y="3227417"/>
            <a:ext cx="3170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Distinction between fog and snow on the ground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18F106-476D-46DA-BB57-51B663F50CC3}"/>
              </a:ext>
            </a:extLst>
          </p:cNvPr>
          <p:cNvSpPr txBox="1"/>
          <p:nvPr/>
        </p:nvSpPr>
        <p:spPr>
          <a:xfrm>
            <a:off x="5658678" y="5661982"/>
            <a:ext cx="3177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1C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Dust monitoring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313BE-15B5-51C7-F02F-CE475DA4C6F5}"/>
              </a:ext>
            </a:extLst>
          </p:cNvPr>
          <p:cNvSpPr txBox="1"/>
          <p:nvPr/>
        </p:nvSpPr>
        <p:spPr>
          <a:xfrm>
            <a:off x="274982" y="5022565"/>
            <a:ext cx="31904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Hot spot 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Distinction between fog and snow on the ground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F849EA-B070-4FAA-3D48-F4D8EE7DD8E2}"/>
              </a:ext>
            </a:extLst>
          </p:cNvPr>
          <p:cNvGrpSpPr/>
          <p:nvPr/>
        </p:nvGrpSpPr>
        <p:grpSpPr>
          <a:xfrm>
            <a:off x="0" y="81481"/>
            <a:ext cx="8836183" cy="4424242"/>
            <a:chOff x="0" y="81481"/>
            <a:chExt cx="8836183" cy="44242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3491BC-F98C-1879-6B24-42A12FBB5DB5}"/>
                </a:ext>
              </a:extLst>
            </p:cNvPr>
            <p:cNvSpPr/>
            <p:nvPr/>
          </p:nvSpPr>
          <p:spPr>
            <a:xfrm>
              <a:off x="5667469" y="81481"/>
              <a:ext cx="3168714" cy="22271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4C5A15-373E-C0BA-8B5D-5C83587534BC}"/>
                </a:ext>
              </a:extLst>
            </p:cNvPr>
            <p:cNvSpPr/>
            <p:nvPr/>
          </p:nvSpPr>
          <p:spPr>
            <a:xfrm>
              <a:off x="0" y="2371410"/>
              <a:ext cx="3094892" cy="2134313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32909"/>
      </p:ext>
    </p:extLst>
  </p:cSld>
  <p:clrMapOvr>
    <a:masterClrMapping/>
  </p:clrMapOvr>
</p:sld>
</file>

<file path=ppt/theme/theme1.xml><?xml version="1.0" encoding="utf-8"?>
<a:theme xmlns:a="http://schemas.openxmlformats.org/drawingml/2006/main" name="25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10.xml><?xml version="1.0" encoding="utf-8"?>
<a:theme xmlns:a="http://schemas.openxmlformats.org/drawingml/2006/main" name="20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1.xml><?xml version="1.0" encoding="utf-8"?>
<a:theme xmlns:a="http://schemas.openxmlformats.org/drawingml/2006/main" name="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4.xml><?xml version="1.0" encoding="utf-8"?>
<a:theme xmlns:a="http://schemas.openxmlformats.org/drawingml/2006/main" name="1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6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3.xml><?xml version="1.0" encoding="utf-8"?>
<a:theme xmlns:a="http://schemas.openxmlformats.org/drawingml/2006/main" name="2_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4.xml><?xml version="1.0" encoding="utf-8"?>
<a:theme xmlns:a="http://schemas.openxmlformats.org/drawingml/2006/main" name="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5.xml><?xml version="1.0" encoding="utf-8"?>
<a:theme xmlns:a="http://schemas.openxmlformats.org/drawingml/2006/main" name="4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6.xml><?xml version="1.0" encoding="utf-8"?>
<a:theme xmlns:a="http://schemas.openxmlformats.org/drawingml/2006/main" name="3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7.xml><?xml version="1.0" encoding="utf-8"?>
<a:theme xmlns:a="http://schemas.openxmlformats.org/drawingml/2006/main" name="24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8.xml><?xml version="1.0" encoding="utf-8"?>
<a:theme xmlns:a="http://schemas.openxmlformats.org/drawingml/2006/main" name="21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9.xml><?xml version="1.0" encoding="utf-8"?>
<a:theme xmlns:a="http://schemas.openxmlformats.org/drawingml/2006/main" name="5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2253</TotalTime>
  <Words>1067</Words>
  <Application>Microsoft Office PowerPoint</Application>
  <PresentationFormat>On-screen Show (4:3)</PresentationFormat>
  <Paragraphs>209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Aptos</vt:lpstr>
      <vt:lpstr>Arial</vt:lpstr>
      <vt:lpstr>Calibri</vt:lpstr>
      <vt:lpstr>Georgia</vt:lpstr>
      <vt:lpstr>Wingdings</vt:lpstr>
      <vt:lpstr>25_Bureau White</vt:lpstr>
      <vt:lpstr>26_Bureau White</vt:lpstr>
      <vt:lpstr>2_Bureau Blue</vt:lpstr>
      <vt:lpstr>Bureau Blue</vt:lpstr>
      <vt:lpstr>4_Bureau White</vt:lpstr>
      <vt:lpstr>3_Bureau White</vt:lpstr>
      <vt:lpstr>24_Bureau White</vt:lpstr>
      <vt:lpstr>21_Bureau White</vt:lpstr>
      <vt:lpstr>5_Bureau White</vt:lpstr>
      <vt:lpstr>20_Bureau White</vt:lpstr>
      <vt:lpstr>Bureau White</vt:lpstr>
      <vt:lpstr>1_Default Design</vt:lpstr>
      <vt:lpstr>6_Bureau White</vt:lpstr>
      <vt:lpstr>1_Bureau White</vt:lpstr>
      <vt:lpstr>Indonesian VLab Centre of Excellence Regional Focus Group meeting,  02UTC 2 July 2025</vt:lpstr>
      <vt:lpstr>Satellite imagery as commonly displayed within the Bureau</vt:lpstr>
      <vt:lpstr>Satellite imagery as commonly displayed within the Bureau</vt:lpstr>
      <vt:lpstr>RGB composite satellite imagery in the Bureau Panther viewer</vt:lpstr>
      <vt:lpstr>RGB composite satellite imagery in the Bureau Panther viewer</vt:lpstr>
      <vt:lpstr>WMO Space Programme RAII and RAV Survey on the Use of Satellite Data, 2020. </vt:lpstr>
      <vt:lpstr>RGB composites popular with Aviation and Severe Weather  Forecasters</vt:lpstr>
      <vt:lpstr>RGB composites popular with Aviation and Severe Weather  Forecasters </vt:lpstr>
      <vt:lpstr>RGB composites popular with Aviation and Severe Weather  Forecasters </vt:lpstr>
      <vt:lpstr>RGB composites and warm topped storms, Australia, 16th Oct 2023.</vt:lpstr>
      <vt:lpstr>RGB composites popular with Fire Weather and Air Quality Forecasters</vt:lpstr>
      <vt:lpstr>RGB composites popular with Fire Weather and Air Quality Forecasters</vt:lpstr>
      <vt:lpstr>Animation 2: Night Microphysics / True Colour RGB compared to Fire RGB for sunset transition (10 minute data) 06 to 11UTC 2nd March 2019</vt:lpstr>
      <vt:lpstr>Use of RGB composites at our Darwin Volcanic Ash Advisory Centre</vt:lpstr>
      <vt:lpstr>The Darwin VAAC Volcanic Ash viewer over Lewotobi volcano, Indonesia, 11th March 2024</vt:lpstr>
      <vt:lpstr>The Darwin VAAC Volcanic Ash viewer over Lewotobi volcano, Indonesia, 11th March 2024</vt:lpstr>
      <vt:lpstr>Summary</vt:lpstr>
      <vt:lpstr>Thank You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Bodo Zeschke</dc:creator>
  <cp:lastModifiedBy>Bodo Zeschke</cp:lastModifiedBy>
  <cp:revision>75</cp:revision>
  <dcterms:created xsi:type="dcterms:W3CDTF">2025-04-08T08:05:30Z</dcterms:created>
  <dcterms:modified xsi:type="dcterms:W3CDTF">2025-07-02T00:40:55Z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edad5e-85c4-4d99-839f-4db88ccef5c5_Enabled">
    <vt:lpwstr>true</vt:lpwstr>
  </property>
  <property fmtid="{D5CDD505-2E9C-101B-9397-08002B2CF9AE}" pid="3" name="MSIP_Label_55edad5e-85c4-4d99-839f-4db88ccef5c5_SetDate">
    <vt:lpwstr>2025-04-08T08:07:27Z</vt:lpwstr>
  </property>
  <property fmtid="{D5CDD505-2E9C-101B-9397-08002B2CF9AE}" pid="4" name="MSIP_Label_55edad5e-85c4-4d99-839f-4db88ccef5c5_Method">
    <vt:lpwstr>Standard</vt:lpwstr>
  </property>
  <property fmtid="{D5CDD505-2E9C-101B-9397-08002B2CF9AE}" pid="5" name="MSIP_Label_55edad5e-85c4-4d99-839f-4db88ccef5c5_Name">
    <vt:lpwstr>PSPF Official</vt:lpwstr>
  </property>
  <property fmtid="{D5CDD505-2E9C-101B-9397-08002B2CF9AE}" pid="6" name="MSIP_Label_55edad5e-85c4-4d99-839f-4db88ccef5c5_SiteId">
    <vt:lpwstr>d1ad7db5-97dd-4f2b-816e-50d663b7bb94</vt:lpwstr>
  </property>
  <property fmtid="{D5CDD505-2E9C-101B-9397-08002B2CF9AE}" pid="7" name="MSIP_Label_55edad5e-85c4-4d99-839f-4db88ccef5c5_ActionId">
    <vt:lpwstr>0a72f426-3a26-42c8-8551-74a6dc56bc1b</vt:lpwstr>
  </property>
  <property fmtid="{D5CDD505-2E9C-101B-9397-08002B2CF9AE}" pid="8" name="MSIP_Label_55edad5e-85c4-4d99-839f-4db88ccef5c5_ContentBits">
    <vt:lpwstr>3</vt:lpwstr>
  </property>
  <property fmtid="{D5CDD505-2E9C-101B-9397-08002B2CF9AE}" pid="9" name="MSIP_Label_55edad5e-85c4-4d99-839f-4db88ccef5c5_Tag">
    <vt:lpwstr>10, 3, 0, 1</vt:lpwstr>
  </property>
  <property fmtid="{D5CDD505-2E9C-101B-9397-08002B2CF9AE}" pid="10" name="ClassificationContentMarkingFooterLocations">
    <vt:lpwstr>Office Theme:10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Theme:9</vt:lpwstr>
  </property>
  <property fmtid="{D5CDD505-2E9C-101B-9397-08002B2CF9AE}" pid="13" name="ClassificationContentMarkingHeaderText">
    <vt:lpwstr>OFFICIAL</vt:lpwstr>
  </property>
</Properties>
</file>