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716" r:id="rId3"/>
    <p:sldMasterId id="2147483753" r:id="rId4"/>
    <p:sldMasterId id="2147483789" r:id="rId5"/>
    <p:sldMasterId id="2147483798" r:id="rId6"/>
    <p:sldMasterId id="2147483810" r:id="rId7"/>
    <p:sldMasterId id="2147483822" r:id="rId8"/>
    <p:sldMasterId id="2147483858" r:id="rId9"/>
    <p:sldMasterId id="2147483870" r:id="rId10"/>
  </p:sldMasterIdLst>
  <p:notesMasterIdLst>
    <p:notesMasterId r:id="rId47"/>
  </p:notesMasterIdLst>
  <p:handoutMasterIdLst>
    <p:handoutMasterId r:id="rId48"/>
  </p:handoutMasterIdLst>
  <p:sldIdLst>
    <p:sldId id="7542" r:id="rId11"/>
    <p:sldId id="7901" r:id="rId12"/>
    <p:sldId id="7941" r:id="rId13"/>
    <p:sldId id="7626" r:id="rId14"/>
    <p:sldId id="7627" r:id="rId15"/>
    <p:sldId id="7611" r:id="rId16"/>
    <p:sldId id="7942" r:id="rId17"/>
    <p:sldId id="1687" r:id="rId18"/>
    <p:sldId id="7943" r:id="rId19"/>
    <p:sldId id="615" r:id="rId20"/>
    <p:sldId id="7944" r:id="rId21"/>
    <p:sldId id="7940" r:id="rId22"/>
    <p:sldId id="7632" r:id="rId23"/>
    <p:sldId id="7633" r:id="rId24"/>
    <p:sldId id="7874" r:id="rId25"/>
    <p:sldId id="7615" r:id="rId26"/>
    <p:sldId id="7614" r:id="rId27"/>
    <p:sldId id="7945" r:id="rId28"/>
    <p:sldId id="7617" r:id="rId29"/>
    <p:sldId id="7007" r:id="rId30"/>
    <p:sldId id="7946" r:id="rId31"/>
    <p:sldId id="7876" r:id="rId32"/>
    <p:sldId id="7932" r:id="rId33"/>
    <p:sldId id="7947" r:id="rId34"/>
    <p:sldId id="7878" r:id="rId35"/>
    <p:sldId id="7635" r:id="rId36"/>
    <p:sldId id="7917" r:id="rId37"/>
    <p:sldId id="7851" r:id="rId38"/>
    <p:sldId id="7886" r:id="rId39"/>
    <p:sldId id="7606" r:id="rId40"/>
    <p:sldId id="7887" r:id="rId41"/>
    <p:sldId id="7948" r:id="rId42"/>
    <p:sldId id="7911" r:id="rId43"/>
    <p:sldId id="7912" r:id="rId44"/>
    <p:sldId id="7913" r:id="rId45"/>
    <p:sldId id="7926" r:id="rId46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CC"/>
    <a:srgbClr val="306932"/>
    <a:srgbClr val="9823ED"/>
    <a:srgbClr val="CCFF99"/>
    <a:srgbClr val="0061E8"/>
    <a:srgbClr val="FF66FF"/>
    <a:srgbClr val="78FF00"/>
    <a:srgbClr val="FFFFCC"/>
    <a:srgbClr val="995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2" autoAdjust="0"/>
    <p:restoredTop sz="93959" autoAdjust="0"/>
  </p:normalViewPr>
  <p:slideViewPr>
    <p:cSldViewPr snapToGrid="0">
      <p:cViewPr varScale="1">
        <p:scale>
          <a:sx n="104" d="100"/>
          <a:sy n="104" d="100"/>
        </p:scale>
        <p:origin x="13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8FF6CD-3491-C4BF-BDD3-AD15F64CDA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B9858-2C35-C186-8061-4B63CA445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83E2B-57DC-4FAF-A198-2BFAC065BE46}" type="datetimeFigureOut">
              <a:rPr lang="en-AU" smtClean="0"/>
              <a:t>26/02/2025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4E362-B090-3139-1A20-3C6FA71B74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D6459-94F2-7707-A218-E3357714E1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5862A-A7C8-4E4A-B0D4-480EF9AA6D1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05975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D15EA-2945-43C6-9DA6-42DA2356C201}" type="datetimeFigureOut">
              <a:rPr lang="en-AU" smtClean="0"/>
              <a:t>26/02/2025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17255-68AE-422B-9879-00CE4093CB7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35783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ceew.gov.au/environment/protection/npi/substances/fact-sheets/particulate-matter-pm10-and-pm25#:~:text=Description,be%20placed%20on%20its%20width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mc.ncbi.nlm.nih.gov/articles/PMC4740125/#:~:text=raising%20worldwide%20concerns.-,PM2.,and%20consequently%20impair%20lung%20function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ceew.gov.au/environment/protection/npi/substances/fact-sheets/particulate-matter-pm10-and-pm25#:~:text=Description,be%20placed%20on%20its%20width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mc.ncbi.nlm.nih.gov/articles/PMC4740125/#:~:text=raising%20worldwide%20concerns.-,PM2.,and%20consequently%20impair%20lung%20function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ceew.gov.au/environment/protection/npi/substances/fact-sheets/particulate-matter-pm10-and-pm25#:~:text=Description,be%20placed%20on%20its%20width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mc.ncbi.nlm.nih.gov/articles/PMC4740125/#:~:text=raising%20worldwide%20concerns.-,PM2.,and%20consequently%20impair%20lung%20function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34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E012F-F4B6-ABEF-EF2A-42B52FD4C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690C4D63-61DA-5C4B-7756-47A1AE920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CCDD7246-B6F1-68CA-1ED5-B2A58E09D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149BD4AB-2EA9-EDF4-FCE1-ECD6B51B0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57A99-71A4-47D1-AD35-3F94C3138A0E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969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404BB-830C-ABCB-6B88-985744833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5B3F9FC0-B313-6A69-E9B5-3887FC48B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15F76421-AFB8-9829-31B1-A63CF0253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FD8DBF41-1754-6EDC-6BD8-A1B9D8DB0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57A99-71A4-47D1-AD35-3F94C3138A0E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637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3437A-8F12-54C7-DE72-2AD347816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B8DDFEF0-8C81-1A9B-B5E3-E72D8585A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4C9D3E0A-22DE-6020-1DC4-3FED58641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87BC0FB6-0968-CB72-32E1-5790A6684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57A99-71A4-47D1-AD35-3F94C3138A0E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180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https://www.dcceew.gov.au/environment/protection/npi/substances/fact-sheets/particulate-matter-pm10-and-pm25#:~:text=Description,be%20placed%20on%20its%20width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https://pmc.ncbi.nlm.nih.gov/articles/PMC4740125/#:~:text=raising%20worldwide%20concerns.-,PM2.,and%20consequently%20impair%20lung%20function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468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CED8F-4E1A-BD2E-BC04-5DC84B96B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1D606-5A2F-E9D5-3CEF-790ACC7F3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689645-12C3-451C-4004-91ABC692D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https://www.dcceew.gov.au/environment/protection/npi/substances/fact-sheets/particulate-matter-pm10-and-pm25#:~:text=Description,be%20placed%20on%20its%20width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https://pmc.ncbi.nlm.nih.gov/articles/PMC4740125/#:~:text=raising%20worldwide%20concerns.-,PM2.,and%20consequently%20impair%20lung%20function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6289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D9EB1-603E-AC2D-D898-0A2EDB7FD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D9147-1E34-9EB6-C815-D79C9BC96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553D0-7705-54C9-0B27-86C4FD204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https://www.dcceew.gov.au/environment/protection/npi/substances/fact-sheets/particulate-matter-pm10-and-pm25#:~:text=Description,be%20placed%20on%20its%20width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https://pmc.ncbi.nlm.nih.gov/articles/PMC4740125/#:~:text=raising%20worldwide%20concerns.-,PM2.,and%20consequently%20impair%20lung%20function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604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5BD21-289F-2153-0872-F24B86AF0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E72CA272-9966-4CFC-1217-078A2B266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087E100A-D948-BE47-3F12-2A26C21F3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0DD3C1D5-1BED-92C1-4473-10BD1A08D3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57A99-71A4-47D1-AD35-3F94C3138A0E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84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5D5B6-F56D-B227-2D45-06771DAB4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5FAFBB15-9EA5-DFFE-E982-2A0EC96A58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88915704-859F-B205-9C19-2670E045E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51496CA6-39A9-8C9B-DFEB-83107C778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57A99-71A4-47D1-AD35-3F94C3138A0E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14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15EA9-F8C0-105B-AA43-28F56C7B1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CE0BE3DF-3E5D-21A9-7AB1-B845B6034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80587F23-FB82-32B9-6BE0-FDF91FF9D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F4B3F2CE-67C3-1924-AF77-6FFA80C82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57A99-71A4-47D1-AD35-3F94C3138A0E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59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014DE-109A-59BE-A685-C7468C616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D9D0FE81-5E2F-811C-7EA2-B478EDA4A6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41ED0A19-A8EF-6337-15B8-AD871025D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77DF93B3-F69D-4BEA-B7B0-7EB675596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57A99-71A4-47D1-AD35-3F94C3138A0E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91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>
            <a:extLst>
              <a:ext uri="{FF2B5EF4-FFF2-40B4-BE49-F238E27FC236}">
                <a16:creationId xmlns:a16="http://schemas.microsoft.com/office/drawing/2014/main" id="{6C751292-09CB-FD68-84E6-C29E07A50A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>
            <a:extLst>
              <a:ext uri="{FF2B5EF4-FFF2-40B4-BE49-F238E27FC236}">
                <a16:creationId xmlns:a16="http://schemas.microsoft.com/office/drawing/2014/main" id="{92915E08-9491-18C7-5EC4-4FEF94D3C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AU" altLang="en-US" dirty="0">
                <a:latin typeface="Arial" panose="020B0604020202020204" pitchFamily="34" charset="0"/>
              </a:rPr>
              <a:t>https://www.meted.ucar.edu/oceans/emeo/print.php</a:t>
            </a:r>
          </a:p>
          <a:p>
            <a:endParaRPr lang="en-AU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827C3-CB09-72A1-AAC5-A91EBA949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9EEB6329-4315-D336-920F-5B75B7FB5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59880EA2-13FF-970A-D1FA-5D7BF7A14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7EAF3570-7891-A115-F666-87589EB6CB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57A99-71A4-47D1-AD35-3F94C3138A0E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56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http://bnoc-aifs-op.bom.gov.au/images/osa/month.html</a:t>
            </a:r>
          </a:p>
        </p:txBody>
      </p:sp>
    </p:spTree>
    <p:extLst>
      <p:ext uri="{BB962C8B-B14F-4D97-AF65-F5344CB8AC3E}">
        <p14:creationId xmlns:p14="http://schemas.microsoft.com/office/powerpoint/2010/main" val="3998620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DC3BB-1F22-FAF6-A8D0-C1CCD79D0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C24CF5ED-1EEC-C2E2-1927-B93619F1C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5BFE24E1-1C35-DE07-BEFF-99670277C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0CE3BAD3-7687-B228-392E-D849FCD067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57A99-71A4-47D1-AD35-3F94C3138A0E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23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FA2199C-9AB0-FC85-D45B-D7BC820F92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83CB13C-3706-B65B-38C7-462ACCDABF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0356A7-0352-DBA3-D1CF-42CA4F58C146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51FCC1-E208-45D9-0ABA-D18BF073B4B1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228BC45E-8BA2-98FE-04AB-305E3D90352D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38D72E2-AA17-8D6A-5601-D2C2437FE390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84006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105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502BC71-F89D-6FAD-356A-B94A30B1D2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E40CD9-78D8-1EFA-226E-0B391C61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6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6BE6890-D04A-75F6-AADE-4F54916BC1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49E277-A68F-863A-D142-AD080D50BA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3A87520-0CB1-A87A-FE42-3B1C4C2B78D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22E95-ED15-763C-1736-6153F3B8BF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63D213-606A-48AB-B167-E5213E1C21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117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D21E7B9-1E87-DDA4-7EDB-E2CC4B41F2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98A11-BD51-8571-0637-8DA74F7E8AF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2DE5B5-02F5-69A8-B57E-62A5B7A25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BF7152-9B7A-4E66-B455-53E7C51F563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2078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17FE1EF-9D9D-FBE9-FFF2-31E8151D9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B9016-D494-9037-639E-6BD46F2443C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381ED2-9382-3154-6DEF-DEBC3857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9BC351-974D-4A5B-9CC4-F08378F4E3A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3838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7CF0A29-ABF5-4FA1-70E2-33EE9A019F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8658D4-18B4-4A9B-CB5E-60F842956F0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43D6D4-36CD-F7BD-F647-C5B7690522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95234F-D42C-4DC3-9EDD-72D5BB0043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7835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B9BFA3D-E105-A02D-5325-482EE6299F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486A926-AB23-AE4E-8741-7B5F8906543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D453060-044C-23A9-048A-FC99EC8B3E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B8633B-6EEE-4EE7-86FF-72014E3F6F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1965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138962B-F3C7-1A0C-5629-B6EF8F49D3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1BC22-4147-35CD-EF8F-A389171A04A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42A313-243B-741A-04AE-608480248A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7400E4-87FD-40DB-942D-510560E651E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9278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D7FA5FB-A6DF-4AC2-722C-C180227D8C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25E1D-8FC6-92C9-84D4-CDE1D4B6F0F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8CBA2C-5134-60C9-C9E3-347CDB423E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075CE8-5901-416E-8498-C51DE35829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54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F49F09D-4F2E-5F26-E65F-712C47131C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307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1B921E5-D181-0FBE-DDEC-555B595B34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A5866-6286-5533-D61D-FAF687570A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6FA6C-E250-414E-A592-480223AC82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1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90F61F-0F40-AFB7-0766-39B1F0061294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90FC492-226F-83F2-4A8A-395FCC020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407120D-DA0F-77AC-8769-3117DCC64F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54EDAD-C223-0A9F-5128-2D6AE79C486D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5AF883-4949-9468-7F38-30A5B62CC456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A7EB27F-A719-F07F-B380-F456EFEC59B4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8CFB7AC-C23D-D1AF-BE3F-C629E96049E0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232407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02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DE41DA5-6405-CEC4-0911-1D271F02D2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E06CE3-766F-25FA-F4DE-328BEC4A01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EE4270-B64A-4C3C-887D-B7A2C18A1C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26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F54668B3-1FD6-EFA9-AAFF-372D71101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C8120-A9E6-4551-A1C4-935C992113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60809A-F1DB-490E-BCD7-8EA37867D5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0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CCF8039-8EAD-9B58-BB4A-23BF485957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C56983-FBAF-6A97-017B-36CC270C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37820C-82D7-4990-82B4-BAD5312D75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71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B19424F-E295-DE10-B743-84323E06A6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7AD8D0-13AE-FEBF-C668-9824C43031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CA5D5B-F1FB-489C-BCAB-46E89DB1B0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608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9DA94A4-0406-4B79-F57A-B088E5DC8E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BA048AA-C358-E152-F7AE-A44285C8DE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36249F-5E6E-4371-996A-29F0032364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15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F8C4C2B-D2C2-2257-81FF-5973FD7D1C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CAB7D9-66DB-0FA7-D87A-4B92F82048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C269A0-E7E0-496F-9E9F-5CB20A8BCA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03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88D1361-581D-1E53-096C-173715BD47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CF85FE-85EE-E67F-97B1-2A27AF1E94F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819300-092D-4B1B-8250-0DCE7F7505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54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2ADF30C-DB16-E525-DA9F-DA9CD4DD41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9320E6-DA6B-5B83-F419-B30BBE85FB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0C0E18-3293-44DC-82DD-25681FA6FE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55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E298DF-16D0-FADE-9D82-7C863C3BCD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EDA55C-E5E3-140B-1448-DCC45E2C9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712426-C712-3776-52E9-1CF2C2056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D663D-B865-4DA9-873B-C29E069CAD8A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79005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955F6FA-F7B3-048E-90FC-E3B5936E1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B09049-D7BE-F186-92D3-91EAFDD3F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50850"/>
            <a:ext cx="318611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8E0B06-CDA8-9C8E-5168-9F4FF902BF44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89C76C-F1CB-5F5E-4C1B-CDA70C94C480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ECB9FE-8530-CA27-B4F5-5C3DC41C27CC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90A464-37CF-09D0-8EF3-F89598040DD1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97110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099250"/>
            <a:ext cx="2963370" cy="254998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147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6DA8BD-1C03-5363-8E2D-B88C943F0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The Bureau of Meteorology</a:t>
            </a: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CDFEC74-961A-41E4-FE54-7D8A270B43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2918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41475"/>
            <a:ext cx="7772400" cy="4454525"/>
          </a:xfrm>
        </p:spPr>
        <p:txBody>
          <a:bodyPr/>
          <a:lstStyle/>
          <a:p>
            <a:pPr lvl="0"/>
            <a:endParaRPr lang="en-AU" noProof="0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05C0B02-FBDA-89E8-9F01-B651E2AF4B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AD32494-D3F8-C615-9A68-419E925F93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EE42B88-B58D-F0E9-D263-598E1A289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D315121-BA64-4877-A60F-DA5D78BA3B18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049020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0417C-EDD1-57FE-AE4F-A8C2634C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249D9-A5CC-46B5-A720-2128D5F12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B0D3-14B1-51C1-AE39-5EF3E46C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7858-6A0F-4B4D-9C22-EB573414A08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851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3D2EF-02DF-754F-0DCE-77D2ADCA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08753-536F-0552-B70A-6C559265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10911-3946-C8A1-4513-B9A54FB0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C5799-79DF-422A-9B7A-D71C89E915E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8200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F77C6-B9CA-14BD-3114-8BE7B05A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51130-6A87-55C9-320C-CD1CD8E52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7413B-6ED5-2834-CB28-7BF2AC5C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3655A-8E03-4094-8E22-284FF0D16AB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5636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724A8A-58C6-D435-FA5E-ECE9B09C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9C2F44-BE7E-DF0E-EF83-3CC49B76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5E2724-64FD-20C2-8545-47F9C36F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4C9B6-A36E-41BB-A5AF-97D3B4D3ACC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6228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CAC5B3-D340-E19E-98D8-492B42C6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D6663C-46C6-C9C4-0C1E-B6CDA994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C344EF-93D3-5B7D-F65D-EAA10478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DBB6A-A2CE-46ED-A2DA-F9A7528D813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934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B4FD01-B630-C81E-3D77-29083EB21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8AD06A-CE33-7B3D-F3E2-9CD2F141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B857CD-CEB4-CFD9-E946-AAEBB0D6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2D289-DE88-4168-A5FD-232F284A1EE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764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797B5B-1DE7-A2CD-2AAC-C507C3A5A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7E1D166-A5A4-A1A4-52EF-5F085EDD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4C9768-B034-C2CD-E29A-7F0B3C80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B31D-3FFB-436A-A09B-43445EF437C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2620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14C7C8-78DA-5DBA-F6E3-C03CACC9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AADBFA-397D-AFEC-9216-0F548EB15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CE2478-5826-DA8F-9CA5-256AF2EC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0ECF6-771B-46E5-B775-78604C46909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1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3ADA9470-DA58-1701-9E2B-A6B931CD0B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5EEE50B-761A-6CD5-3AD1-01288A796C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8B51BC-A613-4509-C77C-63307D66D055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E9FEC-5A58-1275-F775-DDFCF4DB6D07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A11CD8A-7566-5467-34EA-E3578379235F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075617D-8778-FBC4-EAFD-E3AD18D0FB96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1411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71C6D8-7613-7FAD-AEF9-C37FF1F5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C85CC0-E5C5-BD3B-D619-260E209E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640029-D79B-9858-64EC-F29153F7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A5671-0239-4B71-87B1-9944E55ED65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3877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C57B9-78B1-F966-128D-C81C117B1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4C826-F5BA-BDB5-9EC0-5F2F4D5D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5DED1-7126-3518-7C8A-20AAAE11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F0972-CED3-424C-8B52-73744201540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0434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914F4-9AEF-B7EC-EBD9-38F0BD438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9154A-000E-C453-8394-2108BE4A0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EDD62-703C-21DE-C309-31F11F16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36FD0-E434-4C1C-98C1-D17021169C9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2928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864881E-859A-F2AE-C7F2-AEE916B9B4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74BBF9-CBCE-0446-AF38-86B13ABD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2901941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7E1ABE6-DA94-E9ED-CD76-7F3E575A76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133624-FA53-5EFA-57CE-CF6E133818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7154972-D7D6-D288-4115-BE4204F9962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F72AD0-50BE-4C08-A509-1079A65A96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810A51-B022-4E99-A1F7-7F1D43B692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7883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CC6D12A-F62E-F204-5165-A202F3C84B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19636-EB33-985A-E859-9531945AC4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0C3B6D-85A0-3FFD-8B6F-1846B630FD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865FA8-772D-4501-8D66-6FF787DC5E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541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579FF3B-B6FA-F293-4830-E34CCC56D5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D0A02-F263-139C-014D-971CEC8DF7B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F69536-CD5C-D5AA-E3BF-171EC7EAF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D0C903-B0B3-461D-A943-F80F881682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5580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73BE763-EA69-B1B5-7875-930931A285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56703B-5AC0-49CC-33FA-2243771245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19064F-54A2-581C-5E70-89FD59C194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2B9037-A3E2-4708-AE9B-07400B8425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7590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7E084AE-8BE6-4D03-4D86-8BA857001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66463D1-7483-78FD-D102-FA8D49C5AFF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5D9EC6-7A99-CDC1-AB78-A801B06FE5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611511-29A3-4D40-A1BE-4995C13C8C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3466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06CA47D-2A1A-D72D-5977-5E50C87C84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6EBA2-285E-C117-07D9-ADE90F4594F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B0F59C-6A02-4EF4-8714-FE1F26C8D3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DBD5C6-EA72-4E85-9961-10DA61EA23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050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27E1E3-5460-8130-647B-095DA10B0175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B8A004B-3F64-FDF5-B309-75EDA70AB5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5236BF0F-AA02-0810-7862-D1DACDB193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ADDC3A-3BB6-7449-912D-54CC428E649B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3AA12-9A02-3CDB-C922-8D2576600CB3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C0E393-AAD3-97FD-BFBC-FEBEFE2EE269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C91980B-8191-25E2-9E8B-A581BD2EFCB6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01186" y="3150515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33386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B18C8F5-92AC-BFAB-40AA-A48F412BC3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B6A44-EEEE-502D-5C76-AE5D1C0919C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D75D51-07EB-64CD-43CB-2626E000E8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15C1E6-47E3-487F-93CF-95356635C37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0000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360086-1FE4-2B23-9871-13945C4EBA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1FF41-893A-17CC-F3A6-BD4C09E66D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5218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2D79A3-74D1-6195-C42F-F03066D81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E5212F-2358-3320-F013-AF5A0EE39B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2792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D528D3-3DBC-464C-6EC7-F029ABDB1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76CC35-A98D-2CCD-9958-8FE515D07E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3145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65AA6-9CF4-0B00-232E-2BEA3B4945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BDD224-C928-BC02-FD62-98F8CA033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5996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83EA14-C263-E0E2-AB45-278507E521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CD56A6-B10B-884A-6720-9C23DB433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6657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880FF6-75F5-9647-0B0A-BCE8FBAC6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0939DBD-68BD-99DF-B19A-09F57488B0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97053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F6029EF-FED0-3C6B-D171-12374E6DC7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72FC64-EE44-59F7-4B0D-8CB073A1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1019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AFEFBC-C8A2-C5B5-19C2-D50E57C15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25F47D-BAE9-1310-04A6-10FA824AFC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2139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C1B79-3702-1E7A-502B-9F7344C45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74A1DC-76BC-3722-1447-AE9051DE9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805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CAEB313A-6A00-8E5E-F775-C987EE3C1D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765FAB1-22C9-AF5B-60F4-9CB929C54B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9CC178-2C5F-EFD3-9368-C1498CFD586A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0E930-3CFF-AB81-7C3F-C22269ED93D9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D6D3B9-AAF2-BBB3-E257-118A98FAB1F1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C9F651-77EF-E28B-CCD2-D9DBA88A9796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138659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346190"/>
            <a:ext cx="2310552" cy="23030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19797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9A6505-D463-BE3D-4F1E-9865A17670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599809-283C-99D2-4F23-3C3988BBDD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6525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D070E-5A70-E7D1-3C43-72BDF28E6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41FFB0-D15F-F0C3-6033-4C0C21C6E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3579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C1A305D-C0D4-1210-9DE2-2354E04E3D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637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46035DC-450B-B434-0C77-A36A7C11BA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993A6D-46FE-71D1-2B44-67465797C1F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FB565B-28F9-4601-A650-5F1E60736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4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C70EA0E-663A-BAD4-A24A-B0CD5A5F7F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DD452F-8D53-ADBD-3C61-2F29CD84B07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37671-6143-4C2D-93F5-A98F4C9BC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6A91555-24F0-1FED-1E5F-DD005819AE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61ED4E-3B3C-1D2E-26FA-2B8E0709CB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274848-FD9F-49F3-BA40-B2D583C13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59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6B9AF22-F0E5-5534-5327-15E077B0A4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6B6DA3-C47C-CDC5-04C1-E8259A04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404F61-CA77-437D-8FD4-9F2852CC2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11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1DE0413-8CA5-E8D3-5508-AC81F6AFDE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A6C208-FF16-0701-573D-FE57AB683D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D6105A-3C11-4AC8-A37A-4C8CCA08F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413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4EFDC6A-22EE-3922-1DB8-8439E3B7CD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C990A36-AF5D-C22B-1934-0BD5D9163B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C8A8C8-3E15-412B-90DB-B1CDE32E0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846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503DE1F-E51D-CBE0-20CF-6163F4E2D5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6E3E6B-6606-8A76-DA3C-E74847E49E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29F8E5-7165-49C8-8433-AAE4C72D1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9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7DC637F-F3D7-A058-95EC-2B7B2963DB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F82819-591F-9E3C-EEE4-33BBA281EB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C8F9E4-E5B4-8ECE-F003-1AF57262DB94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286CE-6AB0-DED2-9542-0293A5695321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377C08F-55A5-C8BA-986F-20FB759E75BF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09E1D17-F5B7-0F65-E4DC-6F0B97F675AF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1334847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97377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5FBBDDF-A9CE-222E-7D0D-1DA202E36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686018-71C0-BAAA-EECB-0DC3E99D7A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14D4B4-C856-4A04-87D8-66CA46AA4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754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E1E0F6E-3608-2A3C-4F3F-45E736EFBE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CEF95A-7FC7-83A6-32D9-4BB74B8935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8AACAF-8617-42BD-9847-B807D4E1C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469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4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B17D18F-9D52-AB13-03D4-A50BA2C4D7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31B94-CCE6-8254-4EA5-FC54658B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067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6D78BA0-3684-298A-0D01-6CD3540489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AAE810-9919-5CAC-095D-D4B7352FDF0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48A63-63B0-AC72-021A-AD0A2EA07F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C6E01F-6DB5-4EB2-A8F1-6CC670F6EB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8195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EF49011-2A58-DF7F-3768-D35084782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BB161-D416-CF0E-FD9D-5C0BA9265F8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FF389F-9841-CD3D-960F-AE9C73972B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A3ADBC-F545-40ED-84FC-9A3FF3E430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574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D3AB5F3-2D3D-13CF-1387-218A20B5D6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C3F50-F866-A787-820D-705AA1EF38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F0CD03-E155-0974-4F83-0969C25F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3926F8-6429-4836-B84D-D1BEC8B609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3012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0772EF5-C391-A081-9884-F11E44F9D2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D22EF0-7E33-2ECD-076A-5233DA21956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512358-5F9D-CE0A-392A-CF3054C9D9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9B5E8-135C-4111-8A2D-77AA9F51AE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654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9289D81-667E-DEC0-716E-0E38488FB9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B45B70D-7B5C-BD80-C6A5-1763C606345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B3040FF-0285-A843-D08A-B475E61DD4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D88DC2-DF29-4807-A893-DB3ACA2C76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084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4ECFC70-6A47-C234-7B8A-92FC1523A7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2FA15-151E-811E-F352-362725146E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C4A7BB-3675-9E06-B7E9-5088C790C8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8E90D5-39A6-4005-A2BE-5A2EC84A7D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7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437E68-1663-AA88-04E5-6E67BBA4DF0E}"/>
              </a:ext>
            </a:extLst>
          </p:cNvPr>
          <p:cNvSpPr/>
          <p:nvPr userDrawn="1"/>
        </p:nvSpPr>
        <p:spPr>
          <a:xfrm>
            <a:off x="0" y="1665288"/>
            <a:ext cx="9144000" cy="51927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FAD41EC-5DB7-C556-DD9F-CD02A04384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6208B3-91AB-A4BB-1725-C441178EA747}"/>
              </a:ext>
            </a:extLst>
          </p:cNvPr>
          <p:cNvSpPr txBox="1">
            <a:spLocks/>
          </p:cNvSpPr>
          <p:nvPr userDrawn="1"/>
        </p:nvSpPr>
        <p:spPr>
          <a:xfrm>
            <a:off x="2001838" y="2105025"/>
            <a:ext cx="4991100" cy="582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Thank you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7998BA3-3F8F-19D9-045A-65B0619AFB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0759AE-712E-BB20-7088-925CEE91DA4F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F01D30-AC01-4DB4-57C6-8D1E3CB9A477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8784024-8841-4671-7EE4-1D44710B0225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9169829-8157-94CA-E9C0-2EE9285DDDD6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5287"/>
            <a:ext cx="9144000" cy="519271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2437359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46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7145A20-BE9B-414B-B450-8A1D8CDDB1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75D50-985F-0DF5-4E4C-87EE20E2831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E5F0465-18ED-B231-7452-2973CDB6E76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1D595D-837C-4EAD-A785-0092D276CE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442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33FAB14-0C91-1A8C-EA29-08FEC2AEA2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17295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F26A3EA-EADF-A579-EF54-509BC14481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BA5B3D-B9C0-97A0-A473-BDC5F790206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DBAA70-0A52-476A-980D-E441D1B82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506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B7E7668-AEBC-837F-408D-310CBDE8ED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BDE64F-4229-7494-21F0-4CCD3F98D8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56C617-2DA8-42C0-84CE-071F6A201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05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B1A3256-2B7F-F70B-C613-8079C6FCBD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8124DB-2425-D1E4-02ED-1514F3BC26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87D6F4-FFFA-4EFA-B134-4A0EF9B74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141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7F1D46F-ADA3-C3A7-B2EC-EE8F396FFE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47D64A-43DC-A0F2-2536-6EA6E7D0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119A97-F226-401F-BF4B-AF773AB10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33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F844A88B-7697-DA3C-C857-C27E2399F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8205F8-6479-529C-693A-AF36157CE4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30696B-DD70-4A57-8745-90289E9A1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65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C021743-0EB7-2DDC-951E-E7E494DF6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DC58F90-FC55-EB9D-789F-E2BB3493EE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9C10FE-173D-4862-A737-11DE8C10E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212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AB8B9A4-5D5A-6851-0B5C-03BD1DC907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5796D1-2DC2-1F85-7875-D9F81FA8D1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970926-D3F7-4EAC-86D5-F6B927344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764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B804074-C3A5-2E0D-3F29-120166DA19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C593F9-EC9D-9255-5775-18FFA41C0A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1B67C2-C060-4269-895B-21B1E9AB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7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17F73D8-3E9C-048F-A70B-BD10A5B0AC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AF5CF3D-A410-EBC6-82E1-0115D003F5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7675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DED68D-253D-F25B-821B-87A5FE5752F7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7685DF-6F0E-58D7-74A0-E9C35F4C9E43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F931E3-D3B3-C802-7EB1-61EAEFA88FA9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B9F169-34AE-FBD1-7BDB-D7316BAF4C28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74804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2909644"/>
            <a:ext cx="3047999" cy="230304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311699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B9EB4A3-1B5E-7D43-33A0-69CCAA2221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F063AE5-CEFF-9515-6A24-D4523E523A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F64336-5C21-44FC-967F-BFCD1381E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083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40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E04152C-D137-E219-C558-F9B33A09AA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3A07CA-8DA7-4A28-8CC0-33EB77DA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773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FF75FC9-4790-C615-27DD-9D2B8EF6DA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159AC30-0BD0-0660-269F-BC34691FE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4922D84-6EF2-E968-3E52-809E94E9709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210A0-CAF3-9293-2629-BD80377CCF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E32603-A28B-492F-9983-975F7C26B1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87605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AAE4DBD-D728-1711-0DD6-B8A586ACC2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ED716-65C7-2774-FDCA-E7F154581B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30F328-30BE-DF9F-BECF-23D018FFB8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2BDFB3-AA0D-4A6F-9EC2-016763E7530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79695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69217EE-6AA8-B3F3-31C6-56C857FFD2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F620B-A5C2-AD5B-90C1-4DD85DE7262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09CAD23-1FD9-E2C2-0070-696FBCBB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E4291F-5FCE-472E-AC66-8A8C1A4770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6764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CC254B6-46E9-5F5A-ABA9-8DF24FFF55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A2166C-7196-8C4E-6A61-4A7AF387738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D6E9D4-5114-9690-9FB4-6AE6899023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E422F9-A023-489E-A286-516A633283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36115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01775E8-B61E-52F3-31B5-CA3E658E31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42227C2-5DBE-1B0C-1B6F-0A500DD45D2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A292D60-557D-4106-014E-820C345840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1AFE63-218B-4905-9E34-B918BAFD9D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95675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CF6B104-411C-14FF-5296-3160B05ED8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83E32-2A12-F4E6-BAEC-56F5E1031E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648B20-B10A-841B-D4A6-216EA87768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636245-7FDF-47A1-B986-81322275E4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45221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BDA4D22-B4A8-8393-0BC5-8A74F53940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D81FF-9BB0-8B09-5972-35CC0F0833A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6185FE-B05E-D596-03DF-30AD8C48A8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2B719D-7DFE-4DE5-83C2-7C8F6AA0EA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529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95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6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6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49FE146-FB1D-70E7-0983-AC1D3982D0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6348413"/>
            <a:ext cx="366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>
            <a:extLst>
              <a:ext uri="{FF2B5EF4-FFF2-40B4-BE49-F238E27FC236}">
                <a16:creationId xmlns:a16="http://schemas.microsoft.com/office/drawing/2014/main" id="{5EF46A1E-5A67-01D6-6623-C3ABC40A9B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0244" name="TextBox 4">
            <a:extLst>
              <a:ext uri="{FF2B5EF4-FFF2-40B4-BE49-F238E27FC236}">
                <a16:creationId xmlns:a16="http://schemas.microsoft.com/office/drawing/2014/main" id="{990F3BB7-E54A-31E6-5FC6-6A7C8C9DF1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B84A3-2A01-0390-F801-38755E532A9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90FBC-A437-5D88-9D15-561C9860C2E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50524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890B883B-D649-E7B7-73C3-11CE0C16EA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690840-B112-7E80-4DDA-D8BD7F5D615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CDA3D-8CC9-ADC6-9642-CF42A03F61D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00806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E49B49A6-4740-29A5-50FA-78F5F5744A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6EE00-625B-4438-81B3-7AA6B2CB6C2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36296-7A85-478C-A717-1FEF9FB9592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20504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13CEB2D0-89F7-98E1-D6A8-3624799DE3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50F32FE-6004-9095-ED13-2830B603BB01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3D5F335-B1B4-1C9E-4CC2-025407BDBFC9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</p:spTree>
    <p:extLst>
      <p:ext uri="{BB962C8B-B14F-4D97-AF65-F5344CB8AC3E}">
        <p14:creationId xmlns:p14="http://schemas.microsoft.com/office/powerpoint/2010/main" val="100733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>
            <a:extLst>
              <a:ext uri="{FF2B5EF4-FFF2-40B4-BE49-F238E27FC236}">
                <a16:creationId xmlns:a16="http://schemas.microsoft.com/office/drawing/2014/main" id="{50AB1149-0816-4B7D-2144-90F00CF5BF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Text Placeholder 2">
            <a:extLst>
              <a:ext uri="{FF2B5EF4-FFF2-40B4-BE49-F238E27FC236}">
                <a16:creationId xmlns:a16="http://schemas.microsoft.com/office/drawing/2014/main" id="{57B49ADD-F790-1382-A77F-7DD169AFE4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F30FA-2F6A-1A80-74D5-691844BF2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3C783-1A2D-50AB-C74C-80DAF7CDA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F15CE-5521-0170-F8E4-3856C48BA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D14E5A-2B80-4EC4-912F-4E3256C195A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337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F0B7AD30-17A7-33D9-09BC-ED4D9E09B7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62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8010AE-4E61-E34B-B351-F798C1B25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A68CAFF-ABAE-7B29-E9B2-0498A9A42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F9B0D7-FCAC-4734-9540-DD0B70B80F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A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76B0699-DA7C-E6A3-7810-1E8CB7C401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7">
            <a:extLst>
              <a:ext uri="{FF2B5EF4-FFF2-40B4-BE49-F238E27FC236}">
                <a16:creationId xmlns:a16="http://schemas.microsoft.com/office/drawing/2014/main" id="{24C99DEB-3167-02C3-20A0-553AD157A4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20050" y="6496050"/>
            <a:ext cx="10668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6FD122DA-68D2-43B3-8FE0-1625AE6B7984}" type="slidenum">
              <a:rPr lang="en-AU" altLang="en-US" sz="1400" smtClean="0"/>
              <a:pPr algn="r" eaLnBrk="1" hangingPunct="1">
                <a:defRPr/>
              </a:pPr>
              <a:t>‹#›</a:t>
            </a:fld>
            <a:endParaRPr lang="en-AU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7324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0066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0066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0066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0066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660066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660066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660066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660066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40458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0458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0458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0458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40458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40458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40458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40458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40458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B1823A34-07B2-823E-4F98-F6D640E6CD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>
            <a:extLst>
              <a:ext uri="{FF2B5EF4-FFF2-40B4-BE49-F238E27FC236}">
                <a16:creationId xmlns:a16="http://schemas.microsoft.com/office/drawing/2014/main" id="{15B6AD95-6DF6-BFD3-88AA-F91172B5EE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E01EA424-107D-EAAA-E2E0-0B95CB8DEE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8730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AEC0D564-470D-FBF6-6FE9-C2081FD68E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>
            <a:extLst>
              <a:ext uri="{FF2B5EF4-FFF2-40B4-BE49-F238E27FC236}">
                <a16:creationId xmlns:a16="http://schemas.microsoft.com/office/drawing/2014/main" id="{CA0C0858-CBDF-34F0-C6B0-11D465DD78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23556" name="TextBox 4">
            <a:extLst>
              <a:ext uri="{FF2B5EF4-FFF2-40B4-BE49-F238E27FC236}">
                <a16:creationId xmlns:a16="http://schemas.microsoft.com/office/drawing/2014/main" id="{3DF9B0D6-97B5-CB3B-80CD-04C9A62D08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32197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3130F60D-FFF8-5860-FD26-622CF97A8E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>
            <a:extLst>
              <a:ext uri="{FF2B5EF4-FFF2-40B4-BE49-F238E27FC236}">
                <a16:creationId xmlns:a16="http://schemas.microsoft.com/office/drawing/2014/main" id="{0A452AF0-C7BB-25BD-94BA-88DF5A8B27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6B5A5EB6-306E-1992-CC85-8F3A7C17BD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2681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index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6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index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index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microsoft.com/office/2007/relationships/hdphoto" Target="../media/hdphoto2.wdp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55600"/>
            <a:ext cx="6521450" cy="115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/>
              <a:t>Indonesian VLab Centre of Excellence Regional Focus Group meeting, </a:t>
            </a:r>
            <a:br>
              <a:rPr lang="en-AU" altLang="en-US" dirty="0"/>
            </a:br>
            <a:r>
              <a:rPr lang="en-AU" altLang="en-US" sz="2000" b="0" dirty="0"/>
              <a:t>02UTC 26 February 2025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DACC412C-7193-2D80-458F-EA3192AB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743075"/>
            <a:ext cx="8393113" cy="49434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60363" indent="-360363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8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Contents</a:t>
            </a:r>
          </a:p>
          <a:p>
            <a:pPr marL="34290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Exploring Earth Observation Data: Wildfires and Air Quality Analysis: 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presenter Albert C. </a:t>
            </a:r>
            <a:r>
              <a:rPr kumimoji="0" lang="en-A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Nahas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, Air Quality and Climate Analyst,</a:t>
            </a:r>
            <a:r>
              <a:rPr lang="en-AU" altLang="en-US" dirty="0">
                <a:solidFill>
                  <a:srgbClr val="0061E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BMKG Indonesia.</a:t>
            </a:r>
            <a:endParaRPr kumimoji="0" lang="en-AU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1E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34290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 memorable Easter Sunday. Investigating the Melbourne Haze Event, 31 March 2024: </a:t>
            </a:r>
            <a:r>
              <a:rPr kumimoji="0" lang="en-AU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presenter Bodo Zeschke, Bureau of Meteorology Training Centre.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94D3A4-E29E-9BCB-E0B8-4C14545B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356350"/>
            <a:ext cx="21526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461E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1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1">
            <a:extLst>
              <a:ext uri="{FF2B5EF4-FFF2-40B4-BE49-F238E27FC236}">
                <a16:creationId xmlns:a16="http://schemas.microsoft.com/office/drawing/2014/main" id="{2A850C79-9EE9-4CCF-AB6C-A8C6E27FFD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9213"/>
            <a:ext cx="5783263" cy="1143000"/>
          </a:xfrm>
        </p:spPr>
        <p:txBody>
          <a:bodyPr/>
          <a:lstStyle/>
          <a:p>
            <a:pPr eaLnBrk="1" hangingPunct="1"/>
            <a:r>
              <a:rPr lang="en-AU" altLang="en-US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Atmospheric Scattering Regimes</a:t>
            </a:r>
          </a:p>
        </p:txBody>
      </p:sp>
      <p:sp>
        <p:nvSpPr>
          <p:cNvPr id="209923" name="Rectangle 12">
            <a:extLst>
              <a:ext uri="{FF2B5EF4-FFF2-40B4-BE49-F238E27FC236}">
                <a16:creationId xmlns:a16="http://schemas.microsoft.com/office/drawing/2014/main" id="{FFCD1485-1014-1ED7-FF11-2DA8F17DE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5" y="6497638"/>
            <a:ext cx="27876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40458C"/>
                </a:solidFill>
                <a:latin typeface="Georgia" panose="02040502050405020303" pitchFamily="18" charset="0"/>
              </a:defRPr>
            </a:lvl1pPr>
            <a:lvl2pPr marL="179388">
              <a:spcBef>
                <a:spcPct val="20000"/>
              </a:spcBef>
              <a:buChar char="–"/>
              <a:defRPr sz="2800">
                <a:solidFill>
                  <a:srgbClr val="40458C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9pPr>
          </a:lstStyle>
          <a:p>
            <a:pPr marL="1793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Figure: Modified from Fig. 12.1 in Petty</a:t>
            </a:r>
          </a:p>
        </p:txBody>
      </p:sp>
      <p:pic>
        <p:nvPicPr>
          <p:cNvPr id="209924" name="Picture 4">
            <a:extLst>
              <a:ext uri="{FF2B5EF4-FFF2-40B4-BE49-F238E27FC236}">
                <a16:creationId xmlns:a16="http://schemas.microsoft.com/office/drawing/2014/main" id="{C6EFA65B-3735-2853-F729-725AC05E5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309813"/>
            <a:ext cx="3230563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5" name="Picture 5">
            <a:extLst>
              <a:ext uri="{FF2B5EF4-FFF2-40B4-BE49-F238E27FC236}">
                <a16:creationId xmlns:a16="http://schemas.microsoft.com/office/drawing/2014/main" id="{2E137846-FFAA-2CC1-27C4-0FBD566FB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537075"/>
            <a:ext cx="323056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6" name="Picture 3">
            <a:extLst>
              <a:ext uri="{FF2B5EF4-FFF2-40B4-BE49-F238E27FC236}">
                <a16:creationId xmlns:a16="http://schemas.microsoft.com/office/drawing/2014/main" id="{B051153F-3F48-9F87-B4F4-88EEAE7E9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00013"/>
            <a:ext cx="3230563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ED0F8-97C3-BCCA-58F0-34734A4F4E41}"/>
              </a:ext>
            </a:extLst>
          </p:cNvPr>
          <p:cNvSpPr txBox="1"/>
          <p:nvPr/>
        </p:nvSpPr>
        <p:spPr>
          <a:xfrm>
            <a:off x="5892800" y="2351088"/>
            <a:ext cx="1566863" cy="3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Mie Scattering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348390-ECE4-1D0A-01FA-5A6D55A7D5B0}"/>
              </a:ext>
            </a:extLst>
          </p:cNvPr>
          <p:cNvSpPr txBox="1"/>
          <p:nvPr/>
        </p:nvSpPr>
        <p:spPr>
          <a:xfrm>
            <a:off x="5892800" y="6272213"/>
            <a:ext cx="2001838" cy="3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Rayleigh Scattering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A6DF01-67C6-CBB6-5104-55275B0A965F}"/>
              </a:ext>
            </a:extLst>
          </p:cNvPr>
          <p:cNvSpPr txBox="1"/>
          <p:nvPr/>
        </p:nvSpPr>
        <p:spPr>
          <a:xfrm>
            <a:off x="5892800" y="161925"/>
            <a:ext cx="2195513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Geometric Scattering</a:t>
            </a:r>
          </a:p>
        </p:txBody>
      </p:sp>
      <p:sp>
        <p:nvSpPr>
          <p:cNvPr id="209930" name="Rectangle 12">
            <a:extLst>
              <a:ext uri="{FF2B5EF4-FFF2-40B4-BE49-F238E27FC236}">
                <a16:creationId xmlns:a16="http://schemas.microsoft.com/office/drawing/2014/main" id="{D6CA12EE-0E9F-781D-B75C-EFFCAD1DF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6364288"/>
            <a:ext cx="14462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40458C"/>
                </a:solidFill>
                <a:latin typeface="Georgia" panose="02040502050405020303" pitchFamily="18" charset="0"/>
              </a:defRPr>
            </a:lvl1pPr>
            <a:lvl2pPr marL="179388">
              <a:spcBef>
                <a:spcPct val="20000"/>
              </a:spcBef>
              <a:buChar char="–"/>
              <a:defRPr sz="2800">
                <a:solidFill>
                  <a:srgbClr val="40458C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9pPr>
          </a:lstStyle>
          <a:p>
            <a:pPr marL="1793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images from MetED / COMET</a:t>
            </a:r>
          </a:p>
        </p:txBody>
      </p:sp>
      <p:pic>
        <p:nvPicPr>
          <p:cNvPr id="209931" name="Picture 2">
            <a:extLst>
              <a:ext uri="{FF2B5EF4-FFF2-40B4-BE49-F238E27FC236}">
                <a16:creationId xmlns:a16="http://schemas.microsoft.com/office/drawing/2014/main" id="{10E2D3BD-16A9-D941-F9F9-3D1D2C9D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30275"/>
            <a:ext cx="5673725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32" name="TextBox 11">
            <a:extLst>
              <a:ext uri="{FF2B5EF4-FFF2-40B4-BE49-F238E27FC236}">
                <a16:creationId xmlns:a16="http://schemas.microsoft.com/office/drawing/2014/main" id="{65B5F821-C4E6-9D62-B4B4-FD8677E3A637}"/>
              </a:ext>
            </a:extLst>
          </p:cNvPr>
          <p:cNvSpPr txBox="1">
            <a:spLocks noChangeArrowheads="1"/>
          </p:cNvSpPr>
          <p:nvPr/>
        </p:nvSpPr>
        <p:spPr bwMode="auto">
          <a:xfrm rot="-1971314">
            <a:off x="1973263" y="3200400"/>
            <a:ext cx="1762125" cy="369888"/>
          </a:xfrm>
          <a:prstGeom prst="rect">
            <a:avLst/>
          </a:prstGeom>
          <a:solidFill>
            <a:srgbClr val="BFF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40458C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40458C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Mie Scattering</a:t>
            </a:r>
          </a:p>
        </p:txBody>
      </p:sp>
      <p:sp>
        <p:nvSpPr>
          <p:cNvPr id="209933" name="TextBox 12">
            <a:extLst>
              <a:ext uri="{FF2B5EF4-FFF2-40B4-BE49-F238E27FC236}">
                <a16:creationId xmlns:a16="http://schemas.microsoft.com/office/drawing/2014/main" id="{909860EE-7191-F75A-CC42-804D64A07B6C}"/>
              </a:ext>
            </a:extLst>
          </p:cNvPr>
          <p:cNvSpPr txBox="1">
            <a:spLocks noChangeArrowheads="1"/>
          </p:cNvSpPr>
          <p:nvPr/>
        </p:nvSpPr>
        <p:spPr bwMode="auto">
          <a:xfrm rot="-1971314">
            <a:off x="1906588" y="4257675"/>
            <a:ext cx="2338387" cy="369888"/>
          </a:xfrm>
          <a:prstGeom prst="rect">
            <a:avLst/>
          </a:prstGeom>
          <a:solidFill>
            <a:srgbClr val="B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40458C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40458C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Rayleigh Scattering</a:t>
            </a:r>
          </a:p>
        </p:txBody>
      </p:sp>
      <p:sp>
        <p:nvSpPr>
          <p:cNvPr id="209934" name="TextBox 13">
            <a:extLst>
              <a:ext uri="{FF2B5EF4-FFF2-40B4-BE49-F238E27FC236}">
                <a16:creationId xmlns:a16="http://schemas.microsoft.com/office/drawing/2014/main" id="{4E4887FC-A828-FACA-FAF8-01ED45B140CB}"/>
              </a:ext>
            </a:extLst>
          </p:cNvPr>
          <p:cNvSpPr txBox="1">
            <a:spLocks noChangeArrowheads="1"/>
          </p:cNvSpPr>
          <p:nvPr/>
        </p:nvSpPr>
        <p:spPr bwMode="auto">
          <a:xfrm rot="-1971314">
            <a:off x="1289050" y="2576513"/>
            <a:ext cx="1327150" cy="369887"/>
          </a:xfrm>
          <a:prstGeom prst="rect">
            <a:avLst/>
          </a:prstGeom>
          <a:solidFill>
            <a:srgbClr val="E1D6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40458C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40458C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Geometric</a:t>
            </a:r>
          </a:p>
        </p:txBody>
      </p:sp>
      <p:sp>
        <p:nvSpPr>
          <p:cNvPr id="209935" name="TextBox 14">
            <a:extLst>
              <a:ext uri="{FF2B5EF4-FFF2-40B4-BE49-F238E27FC236}">
                <a16:creationId xmlns:a16="http://schemas.microsoft.com/office/drawing/2014/main" id="{F2E552F2-BE93-F6C3-D13D-82B28295303C}"/>
              </a:ext>
            </a:extLst>
          </p:cNvPr>
          <p:cNvSpPr txBox="1">
            <a:spLocks noChangeArrowheads="1"/>
          </p:cNvSpPr>
          <p:nvPr/>
        </p:nvSpPr>
        <p:spPr bwMode="auto">
          <a:xfrm rot="-1971314">
            <a:off x="2859088" y="4829175"/>
            <a:ext cx="1700212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40458C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40458C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40458C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Negligible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Scattering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A64DE-9995-BDD7-00AB-70D1B2A5303A}"/>
              </a:ext>
            </a:extLst>
          </p:cNvPr>
          <p:cNvGrpSpPr/>
          <p:nvPr/>
        </p:nvGrpSpPr>
        <p:grpSpPr>
          <a:xfrm>
            <a:off x="1294857" y="762000"/>
            <a:ext cx="7739605" cy="4086108"/>
            <a:chOff x="1294857" y="762000"/>
            <a:chExt cx="7739605" cy="40861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86B8F6-5262-D3B9-E0D9-9F531D5E84A5}"/>
                </a:ext>
              </a:extLst>
            </p:cNvPr>
            <p:cNvGrpSpPr/>
            <p:nvPr/>
          </p:nvGrpSpPr>
          <p:grpSpPr>
            <a:xfrm>
              <a:off x="1294857" y="762000"/>
              <a:ext cx="7739605" cy="4086108"/>
              <a:chOff x="1294857" y="762000"/>
              <a:chExt cx="7739605" cy="408610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36CF4C-C385-BBF3-FCDA-75A6557CBD46}"/>
                  </a:ext>
                </a:extLst>
              </p:cNvPr>
              <p:cNvSpPr/>
              <p:nvPr/>
            </p:nvSpPr>
            <p:spPr>
              <a:xfrm rot="16200000">
                <a:off x="800100" y="1257300"/>
                <a:ext cx="1371600" cy="381000"/>
              </a:xfrm>
              <a:prstGeom prst="rect">
                <a:avLst/>
              </a:prstGeom>
              <a:solidFill>
                <a:srgbClr val="FFFF00"/>
              </a:solidFill>
              <a:ln w="50800">
                <a:solidFill>
                  <a:srgbClr val="0061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Visible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80A2817-BC72-E84C-3BA9-7C7CD9CBFFDF}"/>
                  </a:ext>
                </a:extLst>
              </p:cNvPr>
              <p:cNvSpPr/>
              <p:nvPr/>
            </p:nvSpPr>
            <p:spPr>
              <a:xfrm>
                <a:off x="3270251" y="3638216"/>
                <a:ext cx="1524000" cy="990601"/>
              </a:xfrm>
              <a:prstGeom prst="rect">
                <a:avLst/>
              </a:prstGeom>
              <a:solidFill>
                <a:srgbClr val="FFFF00"/>
              </a:solidFill>
              <a:ln w="50800">
                <a:solidFill>
                  <a:srgbClr val="0061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Cloud droplets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16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Dust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Smoke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Haze</a:t>
                </a: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CDC5058-4F9D-4D04-0456-0FA6417CF7A3}"/>
                  </a:ext>
                </a:extLst>
              </p:cNvPr>
              <p:cNvSpPr/>
              <p:nvPr/>
            </p:nvSpPr>
            <p:spPr>
              <a:xfrm>
                <a:off x="1294857" y="3581400"/>
                <a:ext cx="381543" cy="1266708"/>
              </a:xfrm>
              <a:prstGeom prst="rect">
                <a:avLst/>
              </a:prstGeom>
              <a:noFill/>
              <a:ln w="76200">
                <a:solidFill>
                  <a:srgbClr val="0061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48B3405-F997-9113-FE37-EC65A21F3D81}"/>
                  </a:ext>
                </a:extLst>
              </p:cNvPr>
              <p:cNvSpPr/>
              <p:nvPr/>
            </p:nvSpPr>
            <p:spPr>
              <a:xfrm>
                <a:off x="5819775" y="2309813"/>
                <a:ext cx="3214687" cy="2179637"/>
              </a:xfrm>
              <a:prstGeom prst="rect">
                <a:avLst/>
              </a:prstGeom>
              <a:noFill/>
              <a:ln w="76200">
                <a:solidFill>
                  <a:srgbClr val="0061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D1FCC221-92B9-9A32-202C-5BED23A82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71314">
              <a:off x="1973262" y="3195044"/>
              <a:ext cx="1762125" cy="3698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40458C"/>
                  </a:solidFill>
                  <a:latin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40458C"/>
                  </a:solidFill>
                  <a:latin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40458C"/>
                  </a:solidFill>
                  <a:latin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rgbClr val="40458C"/>
                  </a:solidFill>
                  <a:latin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rgbClr val="40458C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40458C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40458C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40458C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40458C"/>
                  </a:solidFill>
                  <a:latin typeface="Georgia" panose="02040502050405020303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Mie Scattering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3C0C6-24F5-DF7F-815E-684C18ED1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ate Placeholder 1">
            <a:extLst>
              <a:ext uri="{FF2B5EF4-FFF2-40B4-BE49-F238E27FC236}">
                <a16:creationId xmlns:a16="http://schemas.microsoft.com/office/drawing/2014/main" id="{76DB3880-252F-6699-FB84-4A64A1E35D15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381000" y="6419850"/>
            <a:ext cx="21526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16068" name="Title 3">
            <a:extLst>
              <a:ext uri="{FF2B5EF4-FFF2-40B4-BE49-F238E27FC236}">
                <a16:creationId xmlns:a16="http://schemas.microsoft.com/office/drawing/2014/main" id="{8F1CC974-12D7-29F9-F481-E6C4E02B0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488950"/>
            <a:ext cx="65214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memorable Easter Sunday. Investigating the Melbourne Haze Event, 31 March 2024</a:t>
            </a:r>
            <a:endParaRPr lang="en-AU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21" name="Content Placeholder 2">
            <a:extLst>
              <a:ext uri="{FF2B5EF4-FFF2-40B4-BE49-F238E27FC236}">
                <a16:creationId xmlns:a16="http://schemas.microsoft.com/office/drawing/2014/main" id="{C227CCD5-F49F-FCE8-3622-023EA3D18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602103"/>
            <a:ext cx="8020050" cy="4636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Observations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Observations during my walk (St Kilda Beach, Melbourne City Gardens)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 post; earlier episode of Mie scattering off the Eureka Tower.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scattering table and regimes.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local Melbourne area.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Himawari-9 True Colour RGB satellite data. Compared with polar orbiter images from NASA Worldview.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Soundings, visibility and ceilometer observations.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on aviation operations.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broader Victorian region.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Worldview resources; Aerosol Optical Thickness, Aerosol Type.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importance of PM 2.5 and its impact</a:t>
            </a:r>
          </a:p>
        </p:txBody>
      </p:sp>
    </p:spTree>
    <p:extLst>
      <p:ext uri="{BB962C8B-B14F-4D97-AF65-F5344CB8AC3E}">
        <p14:creationId xmlns:p14="http://schemas.microsoft.com/office/powerpoint/2010/main" val="2019233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E906B-1EAC-1E5A-D667-E24AF478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5885"/>
            <a:ext cx="6676813" cy="745690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Synoptic setting: MSLP and IR satellite image on the morning of the event, 00UTC 31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D40E9-3494-6DEE-91DC-0F36D6A755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Bureau of Meteorology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13D9A0-0CAE-9D1E-42CF-29306FAB1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431449"/>
            <a:ext cx="7296150" cy="49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209B1C-612D-2A02-4040-055B33E06CAB}"/>
              </a:ext>
            </a:extLst>
          </p:cNvPr>
          <p:cNvSpPr/>
          <p:nvPr/>
        </p:nvSpPr>
        <p:spPr>
          <a:xfrm>
            <a:off x="5191124" y="4210050"/>
            <a:ext cx="419101" cy="400050"/>
          </a:xfrm>
          <a:prstGeom prst="rect">
            <a:avLst/>
          </a:prstGeom>
          <a:noFill/>
          <a:ln w="25400">
            <a:solidFill>
              <a:srgbClr val="00FF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B0565C3-75E1-8003-7CE2-C4AA038CE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6581775"/>
            <a:ext cx="3303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image courtesy JMA / Bureau of Meteorology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C9E2036-E93E-BA8C-D03F-CAB517C15B48}"/>
              </a:ext>
            </a:extLst>
          </p:cNvPr>
          <p:cNvGrpSpPr/>
          <p:nvPr/>
        </p:nvGrpSpPr>
        <p:grpSpPr>
          <a:xfrm>
            <a:off x="5060887" y="3088005"/>
            <a:ext cx="2719020" cy="1378188"/>
            <a:chOff x="5060887" y="3088005"/>
            <a:chExt cx="2719020" cy="13781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6B31BA-309B-7D42-E830-83155B63B78A}"/>
                </a:ext>
              </a:extLst>
            </p:cNvPr>
            <p:cNvSpPr txBox="1"/>
            <p:nvPr/>
          </p:nvSpPr>
          <p:spPr>
            <a:xfrm>
              <a:off x="5560966" y="3088005"/>
              <a:ext cx="2218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rgbClr val="0000CC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High pressure centres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FBEB897-8C55-C8C4-5C49-4D7535596A96}"/>
                </a:ext>
              </a:extLst>
            </p:cNvPr>
            <p:cNvCxnSpPr/>
            <p:nvPr/>
          </p:nvCxnSpPr>
          <p:spPr>
            <a:xfrm flipH="1">
              <a:off x="5060887" y="3385384"/>
              <a:ext cx="615636" cy="1080809"/>
            </a:xfrm>
            <a:prstGeom prst="straightConnector1">
              <a:avLst/>
            </a:prstGeom>
            <a:ln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459065E-923B-E266-F0A3-115A8E0AB06C}"/>
                </a:ext>
              </a:extLst>
            </p:cNvPr>
            <p:cNvCxnSpPr>
              <a:cxnSpLocks/>
            </p:cNvCxnSpPr>
            <p:nvPr/>
          </p:nvCxnSpPr>
          <p:spPr>
            <a:xfrm>
              <a:off x="5676523" y="3385384"/>
              <a:ext cx="471007" cy="966020"/>
            </a:xfrm>
            <a:prstGeom prst="straightConnector1">
              <a:avLst/>
            </a:prstGeom>
            <a:ln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160F29-0289-BE4C-E230-47FDDA37C9B5}"/>
              </a:ext>
            </a:extLst>
          </p:cNvPr>
          <p:cNvGrpSpPr/>
          <p:nvPr/>
        </p:nvGrpSpPr>
        <p:grpSpPr>
          <a:xfrm>
            <a:off x="5400674" y="4351404"/>
            <a:ext cx="2900196" cy="582030"/>
            <a:chOff x="5400674" y="4351404"/>
            <a:chExt cx="2900196" cy="5820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C6D521-7CB4-ACAF-79A3-6C9191F28149}"/>
                </a:ext>
              </a:extLst>
            </p:cNvPr>
            <p:cNvSpPr txBox="1"/>
            <p:nvPr/>
          </p:nvSpPr>
          <p:spPr>
            <a:xfrm>
              <a:off x="6321033" y="4564102"/>
              <a:ext cx="197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rgbClr val="0000CC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Light surface winds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C5B67BE-307F-A47A-E207-B64B0B4397BE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5400674" y="4351404"/>
              <a:ext cx="920359" cy="397364"/>
            </a:xfrm>
            <a:prstGeom prst="straightConnector1">
              <a:avLst/>
            </a:prstGeom>
            <a:ln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22E66C80-CC3E-84DC-D077-29881B8CA103}"/>
              </a:ext>
            </a:extLst>
          </p:cNvPr>
          <p:cNvGrpSpPr/>
          <p:nvPr/>
        </p:nvGrpSpPr>
        <p:grpSpPr>
          <a:xfrm>
            <a:off x="5400674" y="4447911"/>
            <a:ext cx="2215421" cy="850648"/>
            <a:chOff x="5400674" y="4447911"/>
            <a:chExt cx="2215421" cy="8506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934F00-5531-EAA9-713E-3B4D1CF4C099}"/>
                </a:ext>
              </a:extLst>
            </p:cNvPr>
            <p:cNvSpPr txBox="1"/>
            <p:nvPr/>
          </p:nvSpPr>
          <p:spPr>
            <a:xfrm>
              <a:off x="5610225" y="4929227"/>
              <a:ext cx="2005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rgbClr val="0000CC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Coastal sea breezes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C782DDE-2C54-3B61-5FEE-2DEC58A994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00674" y="4447911"/>
              <a:ext cx="339788" cy="560731"/>
            </a:xfrm>
            <a:prstGeom prst="straightConnector1">
              <a:avLst/>
            </a:prstGeom>
            <a:ln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2BDEB3A5-23B3-C3F3-0EB0-FC9CD49AD3E5}"/>
              </a:ext>
            </a:extLst>
          </p:cNvPr>
          <p:cNvGrpSpPr/>
          <p:nvPr/>
        </p:nvGrpSpPr>
        <p:grpSpPr>
          <a:xfrm>
            <a:off x="3707381" y="4306713"/>
            <a:ext cx="2775888" cy="1424883"/>
            <a:chOff x="3707381" y="4306713"/>
            <a:chExt cx="2775888" cy="14248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F2E939D-0055-6FD2-EC5F-9630AC80988D}"/>
                </a:ext>
              </a:extLst>
            </p:cNvPr>
            <p:cNvSpPr txBox="1"/>
            <p:nvPr/>
          </p:nvSpPr>
          <p:spPr>
            <a:xfrm>
              <a:off x="3707381" y="5362264"/>
              <a:ext cx="2775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rgbClr val="0000CC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Fog / low cloud a possibility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C5AE15B-FBFC-0907-D851-62135DD172FF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5095325" y="4306713"/>
              <a:ext cx="176800" cy="1055551"/>
            </a:xfrm>
            <a:prstGeom prst="straightConnector1">
              <a:avLst/>
            </a:prstGeom>
            <a:ln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976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green background&#10;&#10;AI-generated content may be incorrect.">
            <a:extLst>
              <a:ext uri="{FF2B5EF4-FFF2-40B4-BE49-F238E27FC236}">
                <a16:creationId xmlns:a16="http://schemas.microsoft.com/office/drawing/2014/main" id="{D24B3702-2973-BE22-ACFD-55F16A75A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2" y="1423628"/>
            <a:ext cx="7446879" cy="4770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D707C-6588-D402-1833-28308A2F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5886"/>
            <a:ext cx="7126706" cy="997742"/>
          </a:xfrm>
        </p:spPr>
        <p:txBody>
          <a:bodyPr/>
          <a:lstStyle/>
          <a:p>
            <a:pPr algn="ctr"/>
            <a:r>
              <a:rPr lang="en-AU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Animation: 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The "Haze" over Melbourne. Broad view. 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Night Microphysics and True Colour RGB, </a:t>
            </a:r>
            <a:b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12UTC 30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March to 06UTC 31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5A562-83D2-10EB-6C6A-11E7A63DE5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F6F6AFD-A3C4-87BB-BD09-35DADB9F0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6581775"/>
            <a:ext cx="3303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animation courtesy JMA / Bureau of Meteorology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BCB47F-968A-D7C5-735E-EDB2839AFA66}"/>
              </a:ext>
            </a:extLst>
          </p:cNvPr>
          <p:cNvSpPr/>
          <p:nvPr/>
        </p:nvSpPr>
        <p:spPr>
          <a:xfrm>
            <a:off x="3844923" y="3278007"/>
            <a:ext cx="1552575" cy="1062038"/>
          </a:xfrm>
          <a:prstGeom prst="ellips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A1DB3-A806-700A-BCA0-B15EB311B426}"/>
              </a:ext>
            </a:extLst>
          </p:cNvPr>
          <p:cNvSpPr txBox="1"/>
          <p:nvPr/>
        </p:nvSpPr>
        <p:spPr>
          <a:xfrm>
            <a:off x="677863" y="6194425"/>
            <a:ext cx="7924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000" dirty="0">
                <a:solidFill>
                  <a:prstClr val="black"/>
                </a:solidFill>
                <a:latin typeface="Calibri" panose="020F0502020204030204"/>
              </a:rPr>
              <a:t>Melbourne area in white ellipse</a:t>
            </a:r>
          </a:p>
        </p:txBody>
      </p:sp>
    </p:spTree>
    <p:extLst>
      <p:ext uri="{BB962C8B-B14F-4D97-AF65-F5344CB8AC3E}">
        <p14:creationId xmlns:p14="http://schemas.microsoft.com/office/powerpoint/2010/main" val="42867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0183-9E20-0D39-67F8-F02510DA5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5886"/>
            <a:ext cx="7210927" cy="984662"/>
          </a:xfrm>
        </p:spPr>
        <p:txBody>
          <a:bodyPr/>
          <a:lstStyle/>
          <a:p>
            <a:pPr algn="ctr"/>
            <a:r>
              <a:rPr kumimoji="0" lang="en-AU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Animation: </a:t>
            </a:r>
            <a:r>
              <a:rPr kumimoji="0" lang="en-AU" sz="25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"Haze" over Melbourne. Closer view. </a:t>
            </a:r>
            <a:br>
              <a:rPr kumimoji="0" lang="en-AU" sz="25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Night Microphysics and True Colour RGB, </a:t>
            </a:r>
            <a:b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2030UTC 30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March to 0750UTC 31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March 2024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2D994-EAA6-3CFC-D0B9-A92A0FBA3E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Bureau of Meteorology</a:t>
            </a:r>
          </a:p>
        </p:txBody>
      </p:sp>
      <p:pic>
        <p:nvPicPr>
          <p:cNvPr id="7" name="Content Placeholder 4" descr="A close up of a cloud&#10;&#10;Description automatically generated">
            <a:extLst>
              <a:ext uri="{FF2B5EF4-FFF2-40B4-BE49-F238E27FC236}">
                <a16:creationId xmlns:a16="http://schemas.microsoft.com/office/drawing/2014/main" id="{C8574209-F515-02FF-E0AE-D5D321C2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466414"/>
            <a:ext cx="747395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B50CC6-4AFE-30A9-A898-752C885DC323}"/>
              </a:ext>
            </a:extLst>
          </p:cNvPr>
          <p:cNvSpPr/>
          <p:nvPr/>
        </p:nvSpPr>
        <p:spPr>
          <a:xfrm>
            <a:off x="2487613" y="2344301"/>
            <a:ext cx="3559175" cy="1268413"/>
          </a:xfrm>
          <a:custGeom>
            <a:avLst/>
            <a:gdLst>
              <a:gd name="connsiteX0" fmla="*/ 3097162 w 3097162"/>
              <a:gd name="connsiteY0" fmla="*/ 918280 h 1282073"/>
              <a:gd name="connsiteX1" fmla="*/ 1946787 w 3097162"/>
              <a:gd name="connsiteY1" fmla="*/ 23544 h 1282073"/>
              <a:gd name="connsiteX2" fmla="*/ 550607 w 3097162"/>
              <a:gd name="connsiteY2" fmla="*/ 348009 h 1282073"/>
              <a:gd name="connsiteX3" fmla="*/ 0 w 3097162"/>
              <a:gd name="connsiteY3" fmla="*/ 1282073 h 1282073"/>
              <a:gd name="connsiteX0" fmla="*/ 3559279 w 3559279"/>
              <a:gd name="connsiteY0" fmla="*/ 638513 h 1267777"/>
              <a:gd name="connsiteX1" fmla="*/ 1946787 w 3559279"/>
              <a:gd name="connsiteY1" fmla="*/ 9248 h 1267777"/>
              <a:gd name="connsiteX2" fmla="*/ 550607 w 3559279"/>
              <a:gd name="connsiteY2" fmla="*/ 333713 h 1267777"/>
              <a:gd name="connsiteX3" fmla="*/ 0 w 3559279"/>
              <a:gd name="connsiteY3" fmla="*/ 1267777 h 126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9279" h="1267777">
                <a:moveTo>
                  <a:pt x="3559279" y="638513"/>
                </a:moveTo>
                <a:cubicBezTo>
                  <a:pt x="3196304" y="238667"/>
                  <a:pt x="2448232" y="60048"/>
                  <a:pt x="1946787" y="9248"/>
                </a:cubicBezTo>
                <a:cubicBezTo>
                  <a:pt x="1445342" y="-41552"/>
                  <a:pt x="875071" y="123958"/>
                  <a:pt x="550607" y="333713"/>
                </a:cubicBezTo>
                <a:cubicBezTo>
                  <a:pt x="226142" y="543468"/>
                  <a:pt x="113071" y="905622"/>
                  <a:pt x="0" y="1267777"/>
                </a:cubicBezTo>
              </a:path>
            </a:pathLst>
          </a:cu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61130F-E62B-0DC5-9999-F5A6190B40AE}"/>
              </a:ext>
            </a:extLst>
          </p:cNvPr>
          <p:cNvCxnSpPr/>
          <p:nvPr/>
        </p:nvCxnSpPr>
        <p:spPr>
          <a:xfrm flipV="1">
            <a:off x="5338763" y="2747526"/>
            <a:ext cx="265112" cy="75723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765F11-396D-21BA-55DF-E9F73B59ED69}"/>
              </a:ext>
            </a:extLst>
          </p:cNvPr>
          <p:cNvCxnSpPr>
            <a:cxnSpLocks/>
          </p:cNvCxnSpPr>
          <p:nvPr/>
        </p:nvCxnSpPr>
        <p:spPr>
          <a:xfrm flipH="1" flipV="1">
            <a:off x="2767013" y="2998351"/>
            <a:ext cx="566737" cy="59531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77D79C1-44C6-0786-E298-1E882B4D81DB}"/>
              </a:ext>
            </a:extLst>
          </p:cNvPr>
          <p:cNvSpPr txBox="1"/>
          <p:nvPr/>
        </p:nvSpPr>
        <p:spPr>
          <a:xfrm>
            <a:off x="3097213" y="6581775"/>
            <a:ext cx="33035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animation courtesy JMA /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3372658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E450B2-7EAB-FDA3-D936-4B0F18D0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882275"/>
            <a:ext cx="8543925" cy="47700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BFF435-570E-A5E8-9ABF-3B69691D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5450"/>
            <a:ext cx="8496300" cy="17653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Exploring the NASA Worldview web page for polar orbiter satellite data. 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000" b="0" dirty="0">
                <a:solidFill>
                  <a:srgbClr val="0061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Suomi NPP VIIRS, GOES-20 VIIRS and Terra / Aqua MODIS data</a:t>
            </a:r>
            <a:br>
              <a:rPr lang="en-AU" sz="2000" b="0" dirty="0">
                <a:solidFill>
                  <a:srgbClr val="0061E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altLang="en-US" sz="2000" b="0" kern="0" dirty="0">
                <a:solidFill>
                  <a:srgbClr val="0061E8"/>
                </a:solidFill>
                <a:latin typeface="Calibri" panose="020F0502020204030204"/>
                <a:ea typeface="+mn-ea"/>
                <a:cs typeface="+mn-cs"/>
              </a:rPr>
              <a:t>Imagery at </a:t>
            </a:r>
            <a:r>
              <a:rPr lang="en-AU" altLang="en-US" sz="2000" b="0" kern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  <a:hlinkClick r:id="rId3"/>
              </a:rPr>
              <a:t>https://worldview.earthdata.nasa.gov/index.html</a:t>
            </a:r>
            <a:r>
              <a:rPr lang="en-AU" altLang="en-US" sz="2000" b="0" kern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en-AU" altLang="en-US" sz="2000" b="0" kern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</a:br>
            <a:endParaRPr lang="en-AU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3D2284-1B31-907B-5305-7DC98EC798B7}"/>
              </a:ext>
            </a:extLst>
          </p:cNvPr>
          <p:cNvSpPr/>
          <p:nvPr/>
        </p:nvSpPr>
        <p:spPr>
          <a:xfrm>
            <a:off x="381000" y="6188149"/>
            <a:ext cx="820479" cy="46421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688972-9845-B3BA-0233-2AD2D8E269CD}"/>
              </a:ext>
            </a:extLst>
          </p:cNvPr>
          <p:cNvSpPr txBox="1"/>
          <p:nvPr/>
        </p:nvSpPr>
        <p:spPr>
          <a:xfrm>
            <a:off x="266699" y="5818817"/>
            <a:ext cx="2566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1: choose 31 March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0CBA19-4E15-F64A-C80E-7B3C800F8EC6}"/>
              </a:ext>
            </a:extLst>
          </p:cNvPr>
          <p:cNvSpPr/>
          <p:nvPr/>
        </p:nvSpPr>
        <p:spPr>
          <a:xfrm>
            <a:off x="380999" y="3725236"/>
            <a:ext cx="1500964" cy="1144476"/>
          </a:xfrm>
          <a:prstGeom prst="rect">
            <a:avLst/>
          </a:prstGeom>
          <a:noFill/>
          <a:ln w="4445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E228C2-4F6F-D91E-E48C-A1B275BC1F02}"/>
              </a:ext>
            </a:extLst>
          </p:cNvPr>
          <p:cNvSpPr txBox="1"/>
          <p:nvPr/>
        </p:nvSpPr>
        <p:spPr>
          <a:xfrm>
            <a:off x="5535171" y="4708274"/>
            <a:ext cx="330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306932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2: zoom into the area of interest </a:t>
            </a:r>
          </a:p>
          <a:p>
            <a:r>
              <a:rPr lang="en-AU" b="1" dirty="0">
                <a:solidFill>
                  <a:srgbClr val="306932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(scroll with the mouse wheel)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B04FB-8D90-6297-61D3-2BB88F8D3974}"/>
              </a:ext>
            </a:extLst>
          </p:cNvPr>
          <p:cNvSpPr/>
          <p:nvPr/>
        </p:nvSpPr>
        <p:spPr>
          <a:xfrm>
            <a:off x="4765499" y="4708274"/>
            <a:ext cx="720902" cy="416620"/>
          </a:xfrm>
          <a:prstGeom prst="rect">
            <a:avLst/>
          </a:prstGeom>
          <a:noFill/>
          <a:ln w="44450">
            <a:solidFill>
              <a:srgbClr val="78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6E4693-5C7E-E23E-F73C-FE9F6B9E80C0}"/>
              </a:ext>
            </a:extLst>
          </p:cNvPr>
          <p:cNvSpPr txBox="1"/>
          <p:nvPr/>
        </p:nvSpPr>
        <p:spPr>
          <a:xfrm>
            <a:off x="1881963" y="3659505"/>
            <a:ext cx="227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3: choose the satellite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2E948-017B-D2C2-F181-73E62A6E7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97B14-55D6-64A0-001C-31225E7B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5885"/>
            <a:ext cx="7172326" cy="1126449"/>
          </a:xfrm>
        </p:spPr>
        <p:txBody>
          <a:bodyPr/>
          <a:lstStyle/>
          <a:p>
            <a:pPr algn="ctr"/>
            <a:r>
              <a:rPr lang="en-AU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Animation: 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0336UTC </a:t>
            </a:r>
            <a:r>
              <a:rPr lang="en-AU" dirty="0" err="1">
                <a:latin typeface="Calibri" panose="020F0502020204030204" pitchFamily="34" charset="0"/>
                <a:cs typeface="Calibri" panose="020F0502020204030204" pitchFamily="34" charset="0"/>
              </a:rPr>
              <a:t>Soumi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NPP and AQUA MODIS 0426UTC True Colour RGB images from NASA Worldview shows the migration of the haze well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B4723-9461-DDE2-A4BE-30053F017D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C886F79-22F8-8B03-430D-4A6C65A4D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15058"/>
            <a:ext cx="6122731" cy="4797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956E1-2D19-3B4F-2700-B81E7E6A0C77}"/>
              </a:ext>
            </a:extLst>
          </p:cNvPr>
          <p:cNvSpPr txBox="1"/>
          <p:nvPr/>
        </p:nvSpPr>
        <p:spPr>
          <a:xfrm>
            <a:off x="3345054" y="6583362"/>
            <a:ext cx="245389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animation courtesy NASA Worldview</a:t>
            </a:r>
          </a:p>
        </p:txBody>
      </p:sp>
    </p:spTree>
    <p:extLst>
      <p:ext uri="{BB962C8B-B14F-4D97-AF65-F5344CB8AC3E}">
        <p14:creationId xmlns:p14="http://schemas.microsoft.com/office/powerpoint/2010/main" val="4175177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2E23-C180-0C78-17D5-D6D197637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5885"/>
            <a:ext cx="7198896" cy="731705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Comparing Himawari-9 imagery with polar orbiter imagery from the NASA Worldview web site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C234F-E047-E7EB-ADD4-6F4202D3BC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Bureau of Meteorology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8391F-93E8-D798-94EF-09040108A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034" y="3947465"/>
            <a:ext cx="4020681" cy="240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482505-0C0D-AE5A-B93C-5037CB15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034" y="1441501"/>
            <a:ext cx="4007596" cy="240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2ACC1D-B279-0B9A-3285-C69182FBE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61" y="3947465"/>
            <a:ext cx="3603741" cy="240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266E8A-65A2-D2F6-6E67-C2187BEA7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09" y="1441501"/>
            <a:ext cx="3611497" cy="240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7C9B6C-269B-EBD6-0AB3-7F76F9DF03FA}"/>
              </a:ext>
            </a:extLst>
          </p:cNvPr>
          <p:cNvSpPr txBox="1"/>
          <p:nvPr/>
        </p:nvSpPr>
        <p:spPr>
          <a:xfrm>
            <a:off x="671861" y="1157590"/>
            <a:ext cx="7003283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      images courtesy JMA / Bureau of Meteorology                                         images courtesy NASA Worldview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DF3EE-D249-906C-0859-038EC12065BD}"/>
              </a:ext>
            </a:extLst>
          </p:cNvPr>
          <p:cNvSpPr txBox="1"/>
          <p:nvPr/>
        </p:nvSpPr>
        <p:spPr>
          <a:xfrm>
            <a:off x="671861" y="6040888"/>
            <a:ext cx="360374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A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Himawari-9 True Colour RGB 0420UTC 31/3/24</a:t>
            </a:r>
            <a:endParaRPr lang="en-A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3660A7-EB43-18F7-B78F-BD18C145FB23}"/>
              </a:ext>
            </a:extLst>
          </p:cNvPr>
          <p:cNvSpPr txBox="1"/>
          <p:nvPr/>
        </p:nvSpPr>
        <p:spPr>
          <a:xfrm>
            <a:off x="664104" y="3534924"/>
            <a:ext cx="361149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A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Himawari-9 True Colour RGB 0330UTC 31/3/24</a:t>
            </a:r>
            <a:endParaRPr lang="en-A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7026F2-1D0C-B702-9504-A063A7B32463}"/>
              </a:ext>
            </a:extLst>
          </p:cNvPr>
          <p:cNvSpPr txBox="1"/>
          <p:nvPr/>
        </p:nvSpPr>
        <p:spPr>
          <a:xfrm>
            <a:off x="4419034" y="5877853"/>
            <a:ext cx="400759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A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AQUA MODIS True Colour RGB 0426UTC 31/3/24</a:t>
            </a:r>
            <a:endParaRPr lang="en-A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95448-8266-28B5-97A7-9B8BB820C94E}"/>
              </a:ext>
            </a:extLst>
          </p:cNvPr>
          <p:cNvSpPr txBox="1"/>
          <p:nvPr/>
        </p:nvSpPr>
        <p:spPr>
          <a:xfrm>
            <a:off x="4419030" y="3364203"/>
            <a:ext cx="400759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AU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Soumi</a:t>
            </a:r>
            <a:r>
              <a:rPr kumimoji="0" lang="en-A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NPP/ True Colour RGB 0336UTC 31/3/24</a:t>
            </a:r>
            <a:endParaRPr lang="en-AU" sz="1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2FB533-2161-63D9-74D2-657855F33537}"/>
              </a:ext>
            </a:extLst>
          </p:cNvPr>
          <p:cNvGrpSpPr/>
          <p:nvPr/>
        </p:nvGrpSpPr>
        <p:grpSpPr>
          <a:xfrm>
            <a:off x="5780108" y="2022074"/>
            <a:ext cx="1856722" cy="3205433"/>
            <a:chOff x="5780108" y="2022074"/>
            <a:chExt cx="1856722" cy="320543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F0E67C7-B5C0-3DDB-21F5-1A611EC9C8B0}"/>
                </a:ext>
              </a:extLst>
            </p:cNvPr>
            <p:cNvSpPr/>
            <p:nvPr/>
          </p:nvSpPr>
          <p:spPr>
            <a:xfrm rot="1503617">
              <a:off x="5780109" y="2022074"/>
              <a:ext cx="1856721" cy="75146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35F4CA3-013B-1C8E-043C-83671FC128DF}"/>
                </a:ext>
              </a:extLst>
            </p:cNvPr>
            <p:cNvSpPr/>
            <p:nvPr/>
          </p:nvSpPr>
          <p:spPr>
            <a:xfrm rot="1503617">
              <a:off x="5780108" y="4476043"/>
              <a:ext cx="1856721" cy="75146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D120E6-F4DC-2512-0441-BC4884A761E9}"/>
              </a:ext>
            </a:extLst>
          </p:cNvPr>
          <p:cNvGrpSpPr/>
          <p:nvPr/>
        </p:nvGrpSpPr>
        <p:grpSpPr>
          <a:xfrm>
            <a:off x="2087402" y="2036319"/>
            <a:ext cx="911547" cy="4046917"/>
            <a:chOff x="2087402" y="2036319"/>
            <a:chExt cx="911547" cy="404691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95949F-072F-59F6-1C7D-9DC69238D259}"/>
                </a:ext>
              </a:extLst>
            </p:cNvPr>
            <p:cNvSpPr/>
            <p:nvPr/>
          </p:nvSpPr>
          <p:spPr>
            <a:xfrm rot="2883420">
              <a:off x="1640275" y="2483446"/>
              <a:ext cx="1645717" cy="75146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EE727D9-5BED-7AAD-49D2-6460FF471A40}"/>
                </a:ext>
              </a:extLst>
            </p:cNvPr>
            <p:cNvSpPr/>
            <p:nvPr/>
          </p:nvSpPr>
          <p:spPr>
            <a:xfrm rot="2883420">
              <a:off x="1800358" y="4884646"/>
              <a:ext cx="1645717" cy="75146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96624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B8121-CE97-9154-7DEB-7520C9574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ate Placeholder 1">
            <a:extLst>
              <a:ext uri="{FF2B5EF4-FFF2-40B4-BE49-F238E27FC236}">
                <a16:creationId xmlns:a16="http://schemas.microsoft.com/office/drawing/2014/main" id="{23E7CCCA-64AB-07CF-BA2B-B064E5A5AC78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381000" y="6419850"/>
            <a:ext cx="21526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16068" name="Title 3">
            <a:extLst>
              <a:ext uri="{FF2B5EF4-FFF2-40B4-BE49-F238E27FC236}">
                <a16:creationId xmlns:a16="http://schemas.microsoft.com/office/drawing/2014/main" id="{DE2B1935-097B-86D5-5888-B60F0052A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488950"/>
            <a:ext cx="65214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memorable Easter Sunday. Investigating the Melbourne Haze Event, 31 March 2024</a:t>
            </a:r>
            <a:endParaRPr lang="en-AU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21" name="Content Placeholder 2">
            <a:extLst>
              <a:ext uri="{FF2B5EF4-FFF2-40B4-BE49-F238E27FC236}">
                <a16:creationId xmlns:a16="http://schemas.microsoft.com/office/drawing/2014/main" id="{48466E87-134D-089E-A62B-FA789939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602103"/>
            <a:ext cx="8020050" cy="4636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Observations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Observations during my walk (St Kilda Beach, Melbourne City Gardens)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 post; earlier episode of Mie scattering off the Eureka Tower.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scattering table and regimes.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local Melbourne area.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Himawari-9 True Colour RGB satellite data. Compared with polar orbiter images from NASA Worldview.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Soundings, visibility and ceilometer observations.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on aviation operations.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broader Victorian region.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Worldview resources; Aerosol Optical Thickness, Aerosol Type.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importance of PM 2.5 and its impact</a:t>
            </a:r>
          </a:p>
        </p:txBody>
      </p:sp>
    </p:spTree>
    <p:extLst>
      <p:ext uri="{BB962C8B-B14F-4D97-AF65-F5344CB8AC3E}">
        <p14:creationId xmlns:p14="http://schemas.microsoft.com/office/powerpoint/2010/main" val="293043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84B64-7DDF-9D37-2A9A-8F90109A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944" y="1478740"/>
            <a:ext cx="3505293" cy="1137711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Melbourne (Tullamarine) Airport soundings during the event.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66493-DA0C-EA9E-8AFE-53574B5518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7507C64-BF9E-EA89-822D-FBFF215D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7" y="136525"/>
            <a:ext cx="405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FD1BE2E3-88E8-E4CF-490A-9198D87E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6" y="3429000"/>
            <a:ext cx="405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5B33A9AC-5161-3105-CCA2-4BDF3918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4" y="3429000"/>
            <a:ext cx="405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153AD4D9-B9EB-441B-08C2-C80DFDAFC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49" y="3152775"/>
            <a:ext cx="272041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200" dirty="0">
                <a:solidFill>
                  <a:srgbClr val="000000"/>
                </a:solidFill>
              </a:rPr>
              <a:t>i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mages courtesy University of Wyoming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33BF5A09-1DF7-3946-775D-51DD8A229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332" y="10274"/>
            <a:ext cx="280079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images courtesy University of Wyoming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21241-DBC7-5CA6-47C0-6E247E048275}"/>
              </a:ext>
            </a:extLst>
          </p:cNvPr>
          <p:cNvSpPr txBox="1"/>
          <p:nvPr/>
        </p:nvSpPr>
        <p:spPr>
          <a:xfrm>
            <a:off x="948736" y="351396"/>
            <a:ext cx="239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highlight>
                  <a:srgbClr val="FF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12UTC 30</a:t>
            </a:r>
            <a:r>
              <a:rPr lang="en-AU" baseline="30000" dirty="0">
                <a:highlight>
                  <a:srgbClr val="FF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dirty="0">
                <a:highlight>
                  <a:srgbClr val="FF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077AF-2F81-FD2E-EA1B-0882F31528B4}"/>
              </a:ext>
            </a:extLst>
          </p:cNvPr>
          <p:cNvSpPr txBox="1"/>
          <p:nvPr/>
        </p:nvSpPr>
        <p:spPr>
          <a:xfrm>
            <a:off x="932384" y="3648078"/>
            <a:ext cx="242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highlight>
                  <a:srgbClr val="FF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00UTC 31</a:t>
            </a:r>
            <a:r>
              <a:rPr lang="en-AU" baseline="30000" dirty="0">
                <a:highlight>
                  <a:srgbClr val="FF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AU" dirty="0">
                <a:highlight>
                  <a:srgbClr val="FF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8E7F0-A9E0-4F11-4512-41F83305AE2D}"/>
              </a:ext>
            </a:extLst>
          </p:cNvPr>
          <p:cNvSpPr txBox="1"/>
          <p:nvPr/>
        </p:nvSpPr>
        <p:spPr>
          <a:xfrm>
            <a:off x="5314949" y="3648078"/>
            <a:ext cx="237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highlight>
                  <a:srgbClr val="FF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12UTC 31</a:t>
            </a:r>
            <a:r>
              <a:rPr lang="en-AU" baseline="30000" dirty="0">
                <a:highlight>
                  <a:srgbClr val="FF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AU" dirty="0">
                <a:highlight>
                  <a:srgbClr val="FF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</a:p>
        </p:txBody>
      </p:sp>
      <p:grpSp>
        <p:nvGrpSpPr>
          <p:cNvPr id="14341" name="Group 14340">
            <a:extLst>
              <a:ext uri="{FF2B5EF4-FFF2-40B4-BE49-F238E27FC236}">
                <a16:creationId xmlns:a16="http://schemas.microsoft.com/office/drawing/2014/main" id="{C373E951-64D1-29D9-3F8B-F36442612CB7}"/>
              </a:ext>
            </a:extLst>
          </p:cNvPr>
          <p:cNvGrpSpPr/>
          <p:nvPr/>
        </p:nvGrpSpPr>
        <p:grpSpPr>
          <a:xfrm>
            <a:off x="10004" y="1251095"/>
            <a:ext cx="4635099" cy="2004571"/>
            <a:chOff x="10004" y="1251095"/>
            <a:chExt cx="4635099" cy="20045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C7DBB2-5726-DA53-CE37-A9A9777CA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4" y="1251095"/>
              <a:ext cx="4635099" cy="1160833"/>
            </a:xfrm>
            <a:prstGeom prst="rect">
              <a:avLst/>
            </a:prstGeom>
            <a:ln w="25400">
              <a:solidFill>
                <a:srgbClr val="00FFFF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0A5097-70F4-FF43-ABDA-880E8098F654}"/>
                </a:ext>
              </a:extLst>
            </p:cNvPr>
            <p:cNvSpPr/>
            <p:nvPr/>
          </p:nvSpPr>
          <p:spPr>
            <a:xfrm>
              <a:off x="1989574" y="2763297"/>
              <a:ext cx="1959428" cy="492369"/>
            </a:xfrm>
            <a:prstGeom prst="rect">
              <a:avLst/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4343" name="Group 14342">
            <a:extLst>
              <a:ext uri="{FF2B5EF4-FFF2-40B4-BE49-F238E27FC236}">
                <a16:creationId xmlns:a16="http://schemas.microsoft.com/office/drawing/2014/main" id="{C1B74381-8E2A-2812-EA39-242FA4128AE4}"/>
              </a:ext>
            </a:extLst>
          </p:cNvPr>
          <p:cNvGrpSpPr/>
          <p:nvPr/>
        </p:nvGrpSpPr>
        <p:grpSpPr>
          <a:xfrm>
            <a:off x="10005" y="4573313"/>
            <a:ext cx="4461098" cy="1968111"/>
            <a:chOff x="10005" y="4573313"/>
            <a:chExt cx="4461098" cy="19681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299683-81D4-0499-8AC1-ADB4010C2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2178"/>
            <a:stretch/>
          </p:blipFill>
          <p:spPr>
            <a:xfrm>
              <a:off x="10005" y="4573313"/>
              <a:ext cx="4461098" cy="1142152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0C3AE9-D6A2-25A0-E5D6-88086597003D}"/>
                </a:ext>
              </a:extLst>
            </p:cNvPr>
            <p:cNvSpPr/>
            <p:nvPr/>
          </p:nvSpPr>
          <p:spPr>
            <a:xfrm>
              <a:off x="1989574" y="6049055"/>
              <a:ext cx="1959428" cy="492369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4346" name="Group 14345">
            <a:extLst>
              <a:ext uri="{FF2B5EF4-FFF2-40B4-BE49-F238E27FC236}">
                <a16:creationId xmlns:a16="http://schemas.microsoft.com/office/drawing/2014/main" id="{3840481A-37E8-A452-0003-C2CA346ACE28}"/>
              </a:ext>
            </a:extLst>
          </p:cNvPr>
          <p:cNvGrpSpPr/>
          <p:nvPr/>
        </p:nvGrpSpPr>
        <p:grpSpPr>
          <a:xfrm>
            <a:off x="4570395" y="4581346"/>
            <a:ext cx="4560391" cy="1960078"/>
            <a:chOff x="4570395" y="4581346"/>
            <a:chExt cx="4560391" cy="19600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F0B48B3-AD76-2B61-D8D1-8FBC6C458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1612"/>
            <a:stretch/>
          </p:blipFill>
          <p:spPr>
            <a:xfrm>
              <a:off x="4570395" y="4581346"/>
              <a:ext cx="4560391" cy="1134119"/>
            </a:xfrm>
            <a:prstGeom prst="rect">
              <a:avLst/>
            </a:prstGeom>
            <a:ln w="25400">
              <a:solidFill>
                <a:srgbClr val="0000CC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EB51A7-6F33-79B7-A0E8-CA25B99CA880}"/>
                </a:ext>
              </a:extLst>
            </p:cNvPr>
            <p:cNvSpPr/>
            <p:nvPr/>
          </p:nvSpPr>
          <p:spPr>
            <a:xfrm>
              <a:off x="6332180" y="6049055"/>
              <a:ext cx="1959428" cy="492369"/>
            </a:xfrm>
            <a:prstGeom prst="rect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4342" name="Group 14341">
            <a:extLst>
              <a:ext uri="{FF2B5EF4-FFF2-40B4-BE49-F238E27FC236}">
                <a16:creationId xmlns:a16="http://schemas.microsoft.com/office/drawing/2014/main" id="{BEFFD194-59DB-26B2-8B53-99D764939075}"/>
              </a:ext>
            </a:extLst>
          </p:cNvPr>
          <p:cNvGrpSpPr/>
          <p:nvPr/>
        </p:nvGrpSpPr>
        <p:grpSpPr>
          <a:xfrm>
            <a:off x="342684" y="1831511"/>
            <a:ext cx="891756" cy="369332"/>
            <a:chOff x="342684" y="1831511"/>
            <a:chExt cx="891756" cy="36933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0BF7E99-D333-C496-E6D4-DA9E3D941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345" y="1911096"/>
              <a:ext cx="492095" cy="105081"/>
            </a:xfrm>
            <a:prstGeom prst="straightConnector1">
              <a:avLst/>
            </a:prstGeom>
            <a:ln w="41275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2265E6-7175-20E9-44BB-A6735B4C352E}"/>
                </a:ext>
              </a:extLst>
            </p:cNvPr>
            <p:cNvSpPr txBox="1"/>
            <p:nvPr/>
          </p:nvSpPr>
          <p:spPr>
            <a:xfrm>
              <a:off x="342684" y="1831511"/>
              <a:ext cx="520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rgbClr val="0000CC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Fog</a:t>
              </a:r>
            </a:p>
          </p:txBody>
        </p:sp>
      </p:grpSp>
      <p:grpSp>
        <p:nvGrpSpPr>
          <p:cNvPr id="14344" name="Group 14343">
            <a:extLst>
              <a:ext uri="{FF2B5EF4-FFF2-40B4-BE49-F238E27FC236}">
                <a16:creationId xmlns:a16="http://schemas.microsoft.com/office/drawing/2014/main" id="{19A7FC60-C6ED-E786-FF41-60E84A704508}"/>
              </a:ext>
            </a:extLst>
          </p:cNvPr>
          <p:cNvGrpSpPr/>
          <p:nvPr/>
        </p:nvGrpSpPr>
        <p:grpSpPr>
          <a:xfrm>
            <a:off x="1234440" y="4568314"/>
            <a:ext cx="2811172" cy="523220"/>
            <a:chOff x="1234440" y="4568314"/>
            <a:chExt cx="2811172" cy="52322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51C2B9B-944D-4458-3617-0E3B7097A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4440" y="4658295"/>
              <a:ext cx="1006114" cy="384566"/>
            </a:xfrm>
            <a:prstGeom prst="straightConnector1">
              <a:avLst/>
            </a:prstGeom>
            <a:ln w="412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B09ADF-56F2-D5B3-8A02-7BD5CFF13869}"/>
                </a:ext>
              </a:extLst>
            </p:cNvPr>
            <p:cNvSpPr txBox="1"/>
            <p:nvPr/>
          </p:nvSpPr>
          <p:spPr>
            <a:xfrm>
              <a:off x="1892963" y="4568314"/>
              <a:ext cx="2152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solidFill>
                    <a:srgbClr val="FFFF00"/>
                  </a:solidFill>
                  <a:highlight>
                    <a:srgbClr val="0000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Strong inversion at 950hPa trapping pollution</a:t>
              </a:r>
            </a:p>
          </p:txBody>
        </p:sp>
      </p:grpSp>
      <p:grpSp>
        <p:nvGrpSpPr>
          <p:cNvPr id="14345" name="Group 14344">
            <a:extLst>
              <a:ext uri="{FF2B5EF4-FFF2-40B4-BE49-F238E27FC236}">
                <a16:creationId xmlns:a16="http://schemas.microsoft.com/office/drawing/2014/main" id="{870E9D47-E198-55F8-1D59-755F566D5440}"/>
              </a:ext>
            </a:extLst>
          </p:cNvPr>
          <p:cNvGrpSpPr/>
          <p:nvPr/>
        </p:nvGrpSpPr>
        <p:grpSpPr>
          <a:xfrm>
            <a:off x="3486332" y="5144389"/>
            <a:ext cx="2515139" cy="1600793"/>
            <a:chOff x="3486332" y="5144389"/>
            <a:chExt cx="2515139" cy="160079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80163-FEC5-70A6-B8CD-68B6A75DA39E}"/>
                </a:ext>
              </a:extLst>
            </p:cNvPr>
            <p:cNvSpPr txBox="1"/>
            <p:nvPr/>
          </p:nvSpPr>
          <p:spPr>
            <a:xfrm>
              <a:off x="3486332" y="6221962"/>
              <a:ext cx="2515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solidFill>
                    <a:srgbClr val="FFFF00"/>
                  </a:solidFill>
                  <a:highlight>
                    <a:srgbClr val="0000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Southerly surface winds, </a:t>
              </a:r>
              <a:r>
                <a:rPr lang="en-AU" sz="1400" b="1" dirty="0" err="1">
                  <a:solidFill>
                    <a:srgbClr val="FFFF00"/>
                  </a:solidFill>
                  <a:highlight>
                    <a:srgbClr val="0000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advecting</a:t>
              </a:r>
              <a:r>
                <a:rPr lang="en-AU" sz="1400" b="1" dirty="0">
                  <a:solidFill>
                    <a:srgbClr val="FFFF00"/>
                  </a:solidFill>
                  <a:highlight>
                    <a:srgbClr val="0000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pollution northwards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5ECFE7D-7C54-DD34-364B-41BBE1DB3E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1608" y="5670107"/>
              <a:ext cx="372457" cy="666802"/>
            </a:xfrm>
            <a:prstGeom prst="straightConnector1">
              <a:avLst/>
            </a:prstGeom>
            <a:ln w="412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190FDD6-4F37-AA05-DF37-7A2DF90D80EA}"/>
                </a:ext>
              </a:extLst>
            </p:cNvPr>
            <p:cNvSpPr/>
            <p:nvPr/>
          </p:nvSpPr>
          <p:spPr>
            <a:xfrm>
              <a:off x="3887133" y="5144389"/>
              <a:ext cx="540000" cy="540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4347" name="Group 14346">
            <a:extLst>
              <a:ext uri="{FF2B5EF4-FFF2-40B4-BE49-F238E27FC236}">
                <a16:creationId xmlns:a16="http://schemas.microsoft.com/office/drawing/2014/main" id="{2F154AD5-95B5-E16C-C1BE-6EB809BE74FC}"/>
              </a:ext>
            </a:extLst>
          </p:cNvPr>
          <p:cNvGrpSpPr/>
          <p:nvPr/>
        </p:nvGrpSpPr>
        <p:grpSpPr>
          <a:xfrm>
            <a:off x="5129626" y="4025061"/>
            <a:ext cx="3815401" cy="1376812"/>
            <a:chOff x="5129626" y="4025061"/>
            <a:chExt cx="3815401" cy="137681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58CF0C8-7462-3403-107C-3A6FE30BE3F6}"/>
                </a:ext>
              </a:extLst>
            </p:cNvPr>
            <p:cNvSpPr/>
            <p:nvPr/>
          </p:nvSpPr>
          <p:spPr>
            <a:xfrm>
              <a:off x="5129626" y="4861873"/>
              <a:ext cx="1674138" cy="54000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ACE086-8577-9681-5038-24C419DAAB0E}"/>
                </a:ext>
              </a:extLst>
            </p:cNvPr>
            <p:cNvSpPr txBox="1"/>
            <p:nvPr/>
          </p:nvSpPr>
          <p:spPr>
            <a:xfrm>
              <a:off x="6429888" y="4025061"/>
              <a:ext cx="2515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solidFill>
                    <a:srgbClr val="0000CC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Inversion weakened, low cloud dissipated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1B90B33-1D5B-42C7-45AA-33EDD1464F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1653" y="4286671"/>
              <a:ext cx="1280241" cy="804863"/>
            </a:xfrm>
            <a:prstGeom prst="straightConnector1">
              <a:avLst/>
            </a:prstGeom>
            <a:ln w="41275">
              <a:solidFill>
                <a:srgbClr val="0000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395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31DB9-F172-599E-E3CE-7D3E82AC9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ate Placeholder 1">
            <a:extLst>
              <a:ext uri="{FF2B5EF4-FFF2-40B4-BE49-F238E27FC236}">
                <a16:creationId xmlns:a16="http://schemas.microsoft.com/office/drawing/2014/main" id="{8E212480-2161-6A67-E7F2-425D3FAF6495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381000" y="6419850"/>
            <a:ext cx="21526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16068" name="Title 3">
            <a:extLst>
              <a:ext uri="{FF2B5EF4-FFF2-40B4-BE49-F238E27FC236}">
                <a16:creationId xmlns:a16="http://schemas.microsoft.com/office/drawing/2014/main" id="{4B48B4C2-39FA-E59F-A907-9F2B5526BD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488950"/>
            <a:ext cx="65214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memorable Easter Sunday. Investigating the Melbourne Haze Event, 31 March 2024</a:t>
            </a:r>
            <a:endParaRPr lang="en-AU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21" name="Content Placeholder 2">
            <a:extLst>
              <a:ext uri="{FF2B5EF4-FFF2-40B4-BE49-F238E27FC236}">
                <a16:creationId xmlns:a16="http://schemas.microsoft.com/office/drawing/2014/main" id="{B351BC47-B640-F7DA-4FAC-51CBE57B5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602103"/>
            <a:ext cx="8020050" cy="4636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Observations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Observations during my walk (St Kilda Beach, Melbourne City Gardens)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 post; earlier episode of Mie scattering off the Eureka Tower.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scattering table and regimes.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local Melbourne area.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Himawari-9 True Colour RGB satellite </a:t>
            </a:r>
            <a:r>
              <a:rPr lang="en-AU" sz="2000" kern="0" dirty="0">
                <a:solidFill>
                  <a:srgbClr val="0061E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data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Compared with polar orbiter images from NASA Worldview.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Soundings, visibility and ceilometer observations.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on aviation operations.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broader Victorian region.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Worldview resources; Aerosol Optical Thickness, Aerosol Type.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importance of PM 2.5 and its impact</a:t>
            </a:r>
          </a:p>
        </p:txBody>
      </p:sp>
    </p:spTree>
    <p:extLst>
      <p:ext uri="{BB962C8B-B14F-4D97-AF65-F5344CB8AC3E}">
        <p14:creationId xmlns:p14="http://schemas.microsoft.com/office/powerpoint/2010/main" val="3902860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16">
            <a:extLst>
              <a:ext uri="{FF2B5EF4-FFF2-40B4-BE49-F238E27FC236}">
                <a16:creationId xmlns:a16="http://schemas.microsoft.com/office/drawing/2014/main" id="{B99BF8B6-37CE-F1AD-E594-A561E4D8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343025"/>
            <a:ext cx="7521575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9ACCC-BC71-8FCA-6B7B-D4CC9F952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663" y="88900"/>
            <a:ext cx="4778375" cy="12477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en-A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Visibility reduction over Melbourne Airports.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21UTC 30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to 09UTC 31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March. </a:t>
            </a:r>
            <a:endParaRPr lang="en-AU" sz="2800" b="1" dirty="0">
              <a:latin typeface="+mn-lt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F427CAB-1059-58A5-76F5-19223930D89E}"/>
              </a:ext>
            </a:extLst>
          </p:cNvPr>
          <p:cNvSpPr/>
          <p:nvPr/>
        </p:nvSpPr>
        <p:spPr>
          <a:xfrm>
            <a:off x="2487613" y="2241550"/>
            <a:ext cx="3559175" cy="1268413"/>
          </a:xfrm>
          <a:custGeom>
            <a:avLst/>
            <a:gdLst>
              <a:gd name="connsiteX0" fmla="*/ 3097162 w 3097162"/>
              <a:gd name="connsiteY0" fmla="*/ 918280 h 1282073"/>
              <a:gd name="connsiteX1" fmla="*/ 1946787 w 3097162"/>
              <a:gd name="connsiteY1" fmla="*/ 23544 h 1282073"/>
              <a:gd name="connsiteX2" fmla="*/ 550607 w 3097162"/>
              <a:gd name="connsiteY2" fmla="*/ 348009 h 1282073"/>
              <a:gd name="connsiteX3" fmla="*/ 0 w 3097162"/>
              <a:gd name="connsiteY3" fmla="*/ 1282073 h 1282073"/>
              <a:gd name="connsiteX0" fmla="*/ 3559279 w 3559279"/>
              <a:gd name="connsiteY0" fmla="*/ 638513 h 1267777"/>
              <a:gd name="connsiteX1" fmla="*/ 1946787 w 3559279"/>
              <a:gd name="connsiteY1" fmla="*/ 9248 h 1267777"/>
              <a:gd name="connsiteX2" fmla="*/ 550607 w 3559279"/>
              <a:gd name="connsiteY2" fmla="*/ 333713 h 1267777"/>
              <a:gd name="connsiteX3" fmla="*/ 0 w 3559279"/>
              <a:gd name="connsiteY3" fmla="*/ 1267777 h 126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9279" h="1267777">
                <a:moveTo>
                  <a:pt x="3559279" y="638513"/>
                </a:moveTo>
                <a:cubicBezTo>
                  <a:pt x="3196304" y="238667"/>
                  <a:pt x="2448232" y="60048"/>
                  <a:pt x="1946787" y="9248"/>
                </a:cubicBezTo>
                <a:cubicBezTo>
                  <a:pt x="1445342" y="-41552"/>
                  <a:pt x="875071" y="123958"/>
                  <a:pt x="550607" y="333713"/>
                </a:cubicBezTo>
                <a:cubicBezTo>
                  <a:pt x="226142" y="543468"/>
                  <a:pt x="113071" y="905622"/>
                  <a:pt x="0" y="1267777"/>
                </a:cubicBezTo>
              </a:path>
            </a:pathLst>
          </a:cu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2601F5-F76C-02A3-EA11-D83B4E699761}"/>
              </a:ext>
            </a:extLst>
          </p:cNvPr>
          <p:cNvCxnSpPr/>
          <p:nvPr/>
        </p:nvCxnSpPr>
        <p:spPr>
          <a:xfrm flipV="1">
            <a:off x="5338763" y="2644775"/>
            <a:ext cx="265112" cy="75723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AA811D-3033-A96E-F90F-7AD667D96D20}"/>
              </a:ext>
            </a:extLst>
          </p:cNvPr>
          <p:cNvCxnSpPr>
            <a:cxnSpLocks/>
          </p:cNvCxnSpPr>
          <p:nvPr/>
        </p:nvCxnSpPr>
        <p:spPr>
          <a:xfrm flipH="1" flipV="1">
            <a:off x="2767013" y="2895600"/>
            <a:ext cx="566737" cy="595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991" name="TextBox 10">
            <a:extLst>
              <a:ext uri="{FF2B5EF4-FFF2-40B4-BE49-F238E27FC236}">
                <a16:creationId xmlns:a16="http://schemas.microsoft.com/office/drawing/2014/main" id="{677D9C09-A763-A2C6-BCAC-7B11508E2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379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Satellite image courtesy JMA / Bureau of Meteorology</a:t>
            </a:r>
          </a:p>
        </p:txBody>
      </p:sp>
      <p:pic>
        <p:nvPicPr>
          <p:cNvPr id="297992" name="Picture 3" descr="A graph of a flight&#10;&#10;Description automatically generated">
            <a:extLst>
              <a:ext uri="{FF2B5EF4-FFF2-40B4-BE49-F238E27FC236}">
                <a16:creationId xmlns:a16="http://schemas.microsoft.com/office/drawing/2014/main" id="{A76C81FC-07DA-DF2E-AF75-63D602B86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4884738"/>
            <a:ext cx="3716338" cy="16049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93" name="Picture 9" descr="A graph showing a flight&#10;&#10;Description automatically generated with medium confidence">
            <a:extLst>
              <a:ext uri="{FF2B5EF4-FFF2-40B4-BE49-F238E27FC236}">
                <a16:creationId xmlns:a16="http://schemas.microsoft.com/office/drawing/2014/main" id="{6C707EE7-4156-5283-1349-F9A3D3649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31800"/>
            <a:ext cx="3717925" cy="1604963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94" name="Picture 12" descr="A graph with green and red lines&#10;&#10;Description automatically generated">
            <a:extLst>
              <a:ext uri="{FF2B5EF4-FFF2-40B4-BE49-F238E27FC236}">
                <a16:creationId xmlns:a16="http://schemas.microsoft.com/office/drawing/2014/main" id="{70859710-05C1-383A-9AD2-831F3C653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4913313"/>
            <a:ext cx="3768725" cy="1627187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65B527D4-01F9-F1DD-2370-7A6CAA1B470F}"/>
              </a:ext>
            </a:extLst>
          </p:cNvPr>
          <p:cNvSpPr/>
          <p:nvPr/>
        </p:nvSpPr>
        <p:spPr>
          <a:xfrm>
            <a:off x="4916488" y="4030663"/>
            <a:ext cx="333375" cy="334962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B5666091-B338-5D50-909B-9E739CCECBBD}"/>
              </a:ext>
            </a:extLst>
          </p:cNvPr>
          <p:cNvSpPr/>
          <p:nvPr/>
        </p:nvSpPr>
        <p:spPr>
          <a:xfrm>
            <a:off x="4025900" y="2767013"/>
            <a:ext cx="334963" cy="334962"/>
          </a:xfrm>
          <a:prstGeom prst="star5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F61ED629-80FC-5CE4-B9BF-0B1D6440C722}"/>
              </a:ext>
            </a:extLst>
          </p:cNvPr>
          <p:cNvSpPr/>
          <p:nvPr/>
        </p:nvSpPr>
        <p:spPr>
          <a:xfrm>
            <a:off x="3652838" y="3535363"/>
            <a:ext cx="333375" cy="333375"/>
          </a:xfrm>
          <a:prstGeom prst="star5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998" name="TextBox 20">
            <a:extLst>
              <a:ext uri="{FF2B5EF4-FFF2-40B4-BE49-F238E27FC236}">
                <a16:creationId xmlns:a16="http://schemas.microsoft.com/office/drawing/2014/main" id="{D42EB55B-F40E-9BBA-B062-E5D9B741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5211763"/>
            <a:ext cx="226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earliest and longest</a:t>
            </a:r>
          </a:p>
        </p:txBody>
      </p:sp>
      <p:sp>
        <p:nvSpPr>
          <p:cNvPr id="297999" name="TextBox 21">
            <a:extLst>
              <a:ext uri="{FF2B5EF4-FFF2-40B4-BE49-F238E27FC236}">
                <a16:creationId xmlns:a16="http://schemas.microsoft.com/office/drawing/2014/main" id="{57949D37-F8C7-B7A1-99B9-9ED6B9968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5254625"/>
            <a:ext cx="226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the day</a:t>
            </a:r>
          </a:p>
        </p:txBody>
      </p:sp>
      <p:sp>
        <p:nvSpPr>
          <p:cNvPr id="298000" name="TextBox 23">
            <a:extLst>
              <a:ext uri="{FF2B5EF4-FFF2-40B4-BE49-F238E27FC236}">
                <a16:creationId xmlns:a16="http://schemas.microsoft.com/office/drawing/2014/main" id="{E4880956-68E2-EA29-E6C9-9633653F9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28650"/>
            <a:ext cx="1552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late in the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0045B-4AD5-095B-4AE1-E225D68E1E47}"/>
              </a:ext>
            </a:extLst>
          </p:cNvPr>
          <p:cNvSpPr txBox="1"/>
          <p:nvPr/>
        </p:nvSpPr>
        <p:spPr>
          <a:xfrm>
            <a:off x="6292850" y="4543981"/>
            <a:ext cx="198939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Moorabbin Airport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B1377-8AE0-CF41-6D9F-F688A1D053D1}"/>
              </a:ext>
            </a:extLst>
          </p:cNvPr>
          <p:cNvSpPr txBox="1"/>
          <p:nvPr/>
        </p:nvSpPr>
        <p:spPr>
          <a:xfrm>
            <a:off x="1007807" y="73741"/>
            <a:ext cx="20409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66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Melbourne Airport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50D853-1CA2-BA38-7EE2-D8BC6342A3B2}"/>
              </a:ext>
            </a:extLst>
          </p:cNvPr>
          <p:cNvSpPr txBox="1"/>
          <p:nvPr/>
        </p:nvSpPr>
        <p:spPr>
          <a:xfrm>
            <a:off x="1018066" y="4568310"/>
            <a:ext cx="17608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C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Laverton Airport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065694C-F239-D632-9447-A910655CF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025" y="6581775"/>
            <a:ext cx="303797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vismeter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images Bureau of Meteorology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BB173-0781-B3F4-1238-701A87A4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ate Placeholder 1">
            <a:extLst>
              <a:ext uri="{FF2B5EF4-FFF2-40B4-BE49-F238E27FC236}">
                <a16:creationId xmlns:a16="http://schemas.microsoft.com/office/drawing/2014/main" id="{4A7E6567-1A42-452C-9101-846423CCF62B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381000" y="6419850"/>
            <a:ext cx="21526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16068" name="Title 3">
            <a:extLst>
              <a:ext uri="{FF2B5EF4-FFF2-40B4-BE49-F238E27FC236}">
                <a16:creationId xmlns:a16="http://schemas.microsoft.com/office/drawing/2014/main" id="{5B79C642-3DAF-7EF6-8BA0-87F4142CA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488950"/>
            <a:ext cx="65214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memorable Easter Sunday. Investigating the Melbourne Haze Event, 31 March 2024</a:t>
            </a:r>
            <a:endParaRPr lang="en-AU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21" name="Content Placeholder 2">
            <a:extLst>
              <a:ext uri="{FF2B5EF4-FFF2-40B4-BE49-F238E27FC236}">
                <a16:creationId xmlns:a16="http://schemas.microsoft.com/office/drawing/2014/main" id="{B7B17BFC-9BD2-1B46-226E-FB001C96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602103"/>
            <a:ext cx="8020050" cy="4636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Observations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Observations during my walk (St Kilda Beach, Melbourne City Gardens)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 post; earlier episode of Mie scattering off the Eureka Tower.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scattering table and regimes.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local Melbourne area.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Himawari-9 True Colour RGB satellite data. Compared with polar orbiter images from NASA Worldview.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Soundings, visibility and ceilometer observations.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on aviation operations.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broader Victorian region.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Worldview resources; Aerosol Optical Thickness, Aerosol Type.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importance of PM 2.5 and its impact</a:t>
            </a:r>
          </a:p>
        </p:txBody>
      </p:sp>
    </p:spTree>
    <p:extLst>
      <p:ext uri="{BB962C8B-B14F-4D97-AF65-F5344CB8AC3E}">
        <p14:creationId xmlns:p14="http://schemas.microsoft.com/office/powerpoint/2010/main" val="3822246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57E7E-6B7C-7CA5-4792-4FA3313D7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16">
            <a:extLst>
              <a:ext uri="{FF2B5EF4-FFF2-40B4-BE49-F238E27FC236}">
                <a16:creationId xmlns:a16="http://schemas.microsoft.com/office/drawing/2014/main" id="{8EDBAFB1-C48C-DA55-3AE8-2B7C8667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343025"/>
            <a:ext cx="7521575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1A0EF2-240F-2E0F-7A4B-0607DF4E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663" y="368300"/>
            <a:ext cx="4778375" cy="9683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sz="2500" b="1" dirty="0">
                <a:latin typeface="+mn-lt"/>
              </a:rPr>
              <a:t>Visibility and Highest Alternate Minima over Melbourne Airports. </a:t>
            </a:r>
            <a:endParaRPr lang="en-AU" sz="1200" dirty="0">
              <a:latin typeface="+mn-lt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9CC6171-6F83-5084-94C0-2D7E21F1A253}"/>
              </a:ext>
            </a:extLst>
          </p:cNvPr>
          <p:cNvSpPr/>
          <p:nvPr/>
        </p:nvSpPr>
        <p:spPr>
          <a:xfrm>
            <a:off x="2487613" y="2241550"/>
            <a:ext cx="3559175" cy="1268413"/>
          </a:xfrm>
          <a:custGeom>
            <a:avLst/>
            <a:gdLst>
              <a:gd name="connsiteX0" fmla="*/ 3097162 w 3097162"/>
              <a:gd name="connsiteY0" fmla="*/ 918280 h 1282073"/>
              <a:gd name="connsiteX1" fmla="*/ 1946787 w 3097162"/>
              <a:gd name="connsiteY1" fmla="*/ 23544 h 1282073"/>
              <a:gd name="connsiteX2" fmla="*/ 550607 w 3097162"/>
              <a:gd name="connsiteY2" fmla="*/ 348009 h 1282073"/>
              <a:gd name="connsiteX3" fmla="*/ 0 w 3097162"/>
              <a:gd name="connsiteY3" fmla="*/ 1282073 h 1282073"/>
              <a:gd name="connsiteX0" fmla="*/ 3559279 w 3559279"/>
              <a:gd name="connsiteY0" fmla="*/ 638513 h 1267777"/>
              <a:gd name="connsiteX1" fmla="*/ 1946787 w 3559279"/>
              <a:gd name="connsiteY1" fmla="*/ 9248 h 1267777"/>
              <a:gd name="connsiteX2" fmla="*/ 550607 w 3559279"/>
              <a:gd name="connsiteY2" fmla="*/ 333713 h 1267777"/>
              <a:gd name="connsiteX3" fmla="*/ 0 w 3559279"/>
              <a:gd name="connsiteY3" fmla="*/ 1267777 h 126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9279" h="1267777">
                <a:moveTo>
                  <a:pt x="3559279" y="638513"/>
                </a:moveTo>
                <a:cubicBezTo>
                  <a:pt x="3196304" y="238667"/>
                  <a:pt x="2448232" y="60048"/>
                  <a:pt x="1946787" y="9248"/>
                </a:cubicBezTo>
                <a:cubicBezTo>
                  <a:pt x="1445342" y="-41552"/>
                  <a:pt x="875071" y="123958"/>
                  <a:pt x="550607" y="333713"/>
                </a:cubicBezTo>
                <a:cubicBezTo>
                  <a:pt x="226142" y="543468"/>
                  <a:pt x="113071" y="905622"/>
                  <a:pt x="0" y="1267777"/>
                </a:cubicBezTo>
              </a:path>
            </a:pathLst>
          </a:cu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4275BB-8516-31AF-BE08-0D28718A2482}"/>
              </a:ext>
            </a:extLst>
          </p:cNvPr>
          <p:cNvCxnSpPr/>
          <p:nvPr/>
        </p:nvCxnSpPr>
        <p:spPr>
          <a:xfrm flipV="1">
            <a:off x="5338763" y="2644775"/>
            <a:ext cx="265112" cy="75723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DDF3A8-F1FE-1001-29A1-5DCAE93DE42C}"/>
              </a:ext>
            </a:extLst>
          </p:cNvPr>
          <p:cNvCxnSpPr>
            <a:cxnSpLocks/>
          </p:cNvCxnSpPr>
          <p:nvPr/>
        </p:nvCxnSpPr>
        <p:spPr>
          <a:xfrm flipH="1" flipV="1">
            <a:off x="2767013" y="2895600"/>
            <a:ext cx="566737" cy="595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991" name="TextBox 10">
            <a:extLst>
              <a:ext uri="{FF2B5EF4-FFF2-40B4-BE49-F238E27FC236}">
                <a16:creationId xmlns:a16="http://schemas.microsoft.com/office/drawing/2014/main" id="{24D8C084-21C5-08DD-0D72-B939E4C57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379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Satellite image courtesy JMA / Bureau of Meteorology</a:t>
            </a:r>
          </a:p>
        </p:txBody>
      </p:sp>
      <p:pic>
        <p:nvPicPr>
          <p:cNvPr id="297992" name="Picture 3" descr="A graph of a flight&#10;&#10;Description automatically generated">
            <a:extLst>
              <a:ext uri="{FF2B5EF4-FFF2-40B4-BE49-F238E27FC236}">
                <a16:creationId xmlns:a16="http://schemas.microsoft.com/office/drawing/2014/main" id="{1423BC28-F99E-C5D5-7291-D3A6EDDE5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4884738"/>
            <a:ext cx="3716338" cy="16049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93" name="Picture 9" descr="A graph showing a flight&#10;&#10;Description automatically generated with medium confidence">
            <a:extLst>
              <a:ext uri="{FF2B5EF4-FFF2-40B4-BE49-F238E27FC236}">
                <a16:creationId xmlns:a16="http://schemas.microsoft.com/office/drawing/2014/main" id="{3C40DCF1-BB43-59B4-9DAC-4506173DB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31800"/>
            <a:ext cx="3717925" cy="1604963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94" name="Picture 12" descr="A graph with green and red lines&#10;&#10;Description automatically generated">
            <a:extLst>
              <a:ext uri="{FF2B5EF4-FFF2-40B4-BE49-F238E27FC236}">
                <a16:creationId xmlns:a16="http://schemas.microsoft.com/office/drawing/2014/main" id="{EE5ACC0B-64D2-3F5C-5459-3079A2332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4913313"/>
            <a:ext cx="3768725" cy="1627187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EC6F665C-A7B6-A78C-CB2B-6D97F059A984}"/>
              </a:ext>
            </a:extLst>
          </p:cNvPr>
          <p:cNvSpPr/>
          <p:nvPr/>
        </p:nvSpPr>
        <p:spPr>
          <a:xfrm>
            <a:off x="4916488" y="4030663"/>
            <a:ext cx="333375" cy="334962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C04D359E-DAC4-DE74-833D-93832393320E}"/>
              </a:ext>
            </a:extLst>
          </p:cNvPr>
          <p:cNvSpPr/>
          <p:nvPr/>
        </p:nvSpPr>
        <p:spPr>
          <a:xfrm>
            <a:off x="4025900" y="2767013"/>
            <a:ext cx="334963" cy="334962"/>
          </a:xfrm>
          <a:prstGeom prst="star5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3B188D3C-415B-CD65-A4DD-F21C0D45345D}"/>
              </a:ext>
            </a:extLst>
          </p:cNvPr>
          <p:cNvSpPr/>
          <p:nvPr/>
        </p:nvSpPr>
        <p:spPr>
          <a:xfrm>
            <a:off x="3652838" y="3535363"/>
            <a:ext cx="333375" cy="333375"/>
          </a:xfrm>
          <a:prstGeom prst="star5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5FB51-2530-9821-59A1-EAB4D8D9969F}"/>
              </a:ext>
            </a:extLst>
          </p:cNvPr>
          <p:cNvSpPr txBox="1"/>
          <p:nvPr/>
        </p:nvSpPr>
        <p:spPr>
          <a:xfrm>
            <a:off x="6312310" y="4571999"/>
            <a:ext cx="198939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Moorabbin Airport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9456FD-3972-0EA2-8509-A50125ED4BBB}"/>
              </a:ext>
            </a:extLst>
          </p:cNvPr>
          <p:cNvSpPr txBox="1"/>
          <p:nvPr/>
        </p:nvSpPr>
        <p:spPr>
          <a:xfrm>
            <a:off x="1007807" y="73741"/>
            <a:ext cx="20409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66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Melbourne Airport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BA827-2C1C-EA3B-6F4A-38F0A307A006}"/>
              </a:ext>
            </a:extLst>
          </p:cNvPr>
          <p:cNvSpPr txBox="1"/>
          <p:nvPr/>
        </p:nvSpPr>
        <p:spPr>
          <a:xfrm>
            <a:off x="1037303" y="4576915"/>
            <a:ext cx="17608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C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Laverton Airport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4B9084B0-4B87-A458-5853-11D86C8A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025" y="6581775"/>
            <a:ext cx="303797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vismeter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images Bureau of Meteorology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3926FE-37DE-8732-E36A-C8AE774770C9}"/>
              </a:ext>
            </a:extLst>
          </p:cNvPr>
          <p:cNvCxnSpPr/>
          <p:nvPr/>
        </p:nvCxnSpPr>
        <p:spPr>
          <a:xfrm>
            <a:off x="5603875" y="5963637"/>
            <a:ext cx="3277827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998" name="TextBox 20">
            <a:extLst>
              <a:ext uri="{FF2B5EF4-FFF2-40B4-BE49-F238E27FC236}">
                <a16:creationId xmlns:a16="http://schemas.microsoft.com/office/drawing/2014/main" id="{B4BBF234-C070-B26D-FF92-B31C082B7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364" y="5778971"/>
            <a:ext cx="920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6000m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E258D1-AA78-223B-909F-370B1B8EF056}"/>
              </a:ext>
            </a:extLst>
          </p:cNvPr>
          <p:cNvCxnSpPr>
            <a:cxnSpLocks/>
          </p:cNvCxnSpPr>
          <p:nvPr/>
        </p:nvCxnSpPr>
        <p:spPr>
          <a:xfrm>
            <a:off x="348636" y="5915669"/>
            <a:ext cx="3304202" cy="0"/>
          </a:xfrm>
          <a:prstGeom prst="line">
            <a:avLst/>
          </a:prstGeom>
          <a:ln w="254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999" name="TextBox 21">
            <a:extLst>
              <a:ext uri="{FF2B5EF4-FFF2-40B4-BE49-F238E27FC236}">
                <a16:creationId xmlns:a16="http://schemas.microsoft.com/office/drawing/2014/main" id="{2DB234A5-25D9-6D5C-D881-20809865E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231" y="5715644"/>
            <a:ext cx="938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000" b="1" dirty="0">
                <a:solidFill>
                  <a:srgbClr val="0000CC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8000m</a:t>
            </a:r>
            <a:endParaRPr kumimoji="0" lang="en-AU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FB6A8B-67FB-2F12-529F-D617123457CB}"/>
              </a:ext>
            </a:extLst>
          </p:cNvPr>
          <p:cNvCxnSpPr>
            <a:cxnSpLocks/>
          </p:cNvCxnSpPr>
          <p:nvPr/>
        </p:nvCxnSpPr>
        <p:spPr>
          <a:xfrm>
            <a:off x="393254" y="1468682"/>
            <a:ext cx="3259584" cy="0"/>
          </a:xfrm>
          <a:prstGeom prst="line">
            <a:avLst/>
          </a:prstGeom>
          <a:ln w="25400">
            <a:solidFill>
              <a:srgbClr val="30693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000" name="TextBox 23">
            <a:extLst>
              <a:ext uri="{FF2B5EF4-FFF2-40B4-BE49-F238E27FC236}">
                <a16:creationId xmlns:a16="http://schemas.microsoft.com/office/drawing/2014/main" id="{074E0C91-F7A3-B40D-9515-2F8859D9D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84" y="1268627"/>
            <a:ext cx="9544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7000m</a:t>
            </a:r>
          </a:p>
        </p:txBody>
      </p:sp>
    </p:spTree>
    <p:extLst>
      <p:ext uri="{BB962C8B-B14F-4D97-AF65-F5344CB8AC3E}">
        <p14:creationId xmlns:p14="http://schemas.microsoft.com/office/powerpoint/2010/main" val="2662757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BCF0A8-6FA7-E30E-7A29-D59A6378A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16">
            <a:extLst>
              <a:ext uri="{FF2B5EF4-FFF2-40B4-BE49-F238E27FC236}">
                <a16:creationId xmlns:a16="http://schemas.microsoft.com/office/drawing/2014/main" id="{3D589357-14B1-DEA1-DF9B-763AF0E08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343025"/>
            <a:ext cx="7521575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BB9116-27D1-1DA3-413B-BE66FF47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900"/>
            <a:ext cx="9143999" cy="12477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sz="2500" b="1" dirty="0">
                <a:latin typeface="+mn-lt"/>
              </a:rPr>
              <a:t>Visibility reduction over Moorabbin Airport, and TAF Aerodrome Forecasts. </a:t>
            </a:r>
            <a:endParaRPr lang="en-AU" sz="1200" dirty="0">
              <a:latin typeface="+mn-lt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EA9FC90-5F70-E12A-1422-D689F4ACEAB0}"/>
              </a:ext>
            </a:extLst>
          </p:cNvPr>
          <p:cNvSpPr/>
          <p:nvPr/>
        </p:nvSpPr>
        <p:spPr>
          <a:xfrm>
            <a:off x="2487613" y="2241550"/>
            <a:ext cx="3559175" cy="1268413"/>
          </a:xfrm>
          <a:custGeom>
            <a:avLst/>
            <a:gdLst>
              <a:gd name="connsiteX0" fmla="*/ 3097162 w 3097162"/>
              <a:gd name="connsiteY0" fmla="*/ 918280 h 1282073"/>
              <a:gd name="connsiteX1" fmla="*/ 1946787 w 3097162"/>
              <a:gd name="connsiteY1" fmla="*/ 23544 h 1282073"/>
              <a:gd name="connsiteX2" fmla="*/ 550607 w 3097162"/>
              <a:gd name="connsiteY2" fmla="*/ 348009 h 1282073"/>
              <a:gd name="connsiteX3" fmla="*/ 0 w 3097162"/>
              <a:gd name="connsiteY3" fmla="*/ 1282073 h 1282073"/>
              <a:gd name="connsiteX0" fmla="*/ 3559279 w 3559279"/>
              <a:gd name="connsiteY0" fmla="*/ 638513 h 1267777"/>
              <a:gd name="connsiteX1" fmla="*/ 1946787 w 3559279"/>
              <a:gd name="connsiteY1" fmla="*/ 9248 h 1267777"/>
              <a:gd name="connsiteX2" fmla="*/ 550607 w 3559279"/>
              <a:gd name="connsiteY2" fmla="*/ 333713 h 1267777"/>
              <a:gd name="connsiteX3" fmla="*/ 0 w 3559279"/>
              <a:gd name="connsiteY3" fmla="*/ 1267777 h 126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9279" h="1267777">
                <a:moveTo>
                  <a:pt x="3559279" y="638513"/>
                </a:moveTo>
                <a:cubicBezTo>
                  <a:pt x="3196304" y="238667"/>
                  <a:pt x="2448232" y="60048"/>
                  <a:pt x="1946787" y="9248"/>
                </a:cubicBezTo>
                <a:cubicBezTo>
                  <a:pt x="1445342" y="-41552"/>
                  <a:pt x="875071" y="123958"/>
                  <a:pt x="550607" y="333713"/>
                </a:cubicBezTo>
                <a:cubicBezTo>
                  <a:pt x="226142" y="543468"/>
                  <a:pt x="113071" y="905622"/>
                  <a:pt x="0" y="1267777"/>
                </a:cubicBezTo>
              </a:path>
            </a:pathLst>
          </a:cu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1791AB-954F-9635-F51B-BBFCEC03FD89}"/>
              </a:ext>
            </a:extLst>
          </p:cNvPr>
          <p:cNvCxnSpPr/>
          <p:nvPr/>
        </p:nvCxnSpPr>
        <p:spPr>
          <a:xfrm flipV="1">
            <a:off x="5338763" y="2644775"/>
            <a:ext cx="265112" cy="75723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991" name="TextBox 10">
            <a:extLst>
              <a:ext uri="{FF2B5EF4-FFF2-40B4-BE49-F238E27FC236}">
                <a16:creationId xmlns:a16="http://schemas.microsoft.com/office/drawing/2014/main" id="{D4671816-6842-BF99-6798-DEE390243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379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Satellite image courtesy JMA / Bureau of Meteorology</a:t>
            </a:r>
          </a:p>
        </p:txBody>
      </p:sp>
      <p:pic>
        <p:nvPicPr>
          <p:cNvPr id="297992" name="Picture 3" descr="A graph of a flight&#10;&#10;Description automatically generated">
            <a:extLst>
              <a:ext uri="{FF2B5EF4-FFF2-40B4-BE49-F238E27FC236}">
                <a16:creationId xmlns:a16="http://schemas.microsoft.com/office/drawing/2014/main" id="{FE89B051-F7E4-9CB5-830C-D45A878A9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4884738"/>
            <a:ext cx="3716338" cy="16049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6CF70A4F-4200-9CA1-E5C9-4E53A348C8F9}"/>
              </a:ext>
            </a:extLst>
          </p:cNvPr>
          <p:cNvSpPr/>
          <p:nvPr/>
        </p:nvSpPr>
        <p:spPr>
          <a:xfrm>
            <a:off x="4916488" y="4030663"/>
            <a:ext cx="333375" cy="334962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010D5D-06C4-0A49-AC57-727F944AFA1A}"/>
              </a:ext>
            </a:extLst>
          </p:cNvPr>
          <p:cNvSpPr txBox="1"/>
          <p:nvPr/>
        </p:nvSpPr>
        <p:spPr>
          <a:xfrm>
            <a:off x="6312310" y="4571999"/>
            <a:ext cx="198939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Moorabbin Airport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19C4A9DF-E2DD-4395-F9E6-7919D6620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025" y="6581775"/>
            <a:ext cx="303797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vismeter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images Bureau of Meteorology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5FC4D6-8287-C006-F5BD-7C5C65F67A04}"/>
              </a:ext>
            </a:extLst>
          </p:cNvPr>
          <p:cNvCxnSpPr/>
          <p:nvPr/>
        </p:nvCxnSpPr>
        <p:spPr>
          <a:xfrm>
            <a:off x="5603875" y="5963637"/>
            <a:ext cx="3277827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998" name="TextBox 20">
            <a:extLst>
              <a:ext uri="{FF2B5EF4-FFF2-40B4-BE49-F238E27FC236}">
                <a16:creationId xmlns:a16="http://schemas.microsoft.com/office/drawing/2014/main" id="{DB0FF564-F737-A51B-479D-273B3AF40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364" y="5778971"/>
            <a:ext cx="920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6000m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19CAC-E118-0430-C326-87FA65C7534A}"/>
              </a:ext>
            </a:extLst>
          </p:cNvPr>
          <p:cNvSpPr/>
          <p:nvPr/>
        </p:nvSpPr>
        <p:spPr>
          <a:xfrm>
            <a:off x="95460" y="1260533"/>
            <a:ext cx="3803651" cy="52291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F8C375-6824-4709-64AC-D3792B2CDDAC}"/>
              </a:ext>
            </a:extLst>
          </p:cNvPr>
          <p:cNvGrpSpPr/>
          <p:nvPr/>
        </p:nvGrpSpPr>
        <p:grpSpPr>
          <a:xfrm>
            <a:off x="174834" y="1416651"/>
            <a:ext cx="6373909" cy="4624890"/>
            <a:chOff x="174834" y="1416651"/>
            <a:chExt cx="6373909" cy="4624890"/>
          </a:xfrm>
        </p:grpSpPr>
        <p:sp>
          <p:nvSpPr>
            <p:cNvPr id="297988" name="Rectangle 297987">
              <a:extLst>
                <a:ext uri="{FF2B5EF4-FFF2-40B4-BE49-F238E27FC236}">
                  <a16:creationId xmlns:a16="http://schemas.microsoft.com/office/drawing/2014/main" id="{6B3B0424-5030-CBBC-3FA2-5F272889994E}"/>
                </a:ext>
              </a:extLst>
            </p:cNvPr>
            <p:cNvSpPr/>
            <p:nvPr/>
          </p:nvSpPr>
          <p:spPr>
            <a:xfrm>
              <a:off x="174834" y="1416651"/>
              <a:ext cx="3645945" cy="2221196"/>
            </a:xfrm>
            <a:prstGeom prst="rect">
              <a:avLst/>
            </a:prstGeom>
            <a:solidFill>
              <a:srgbClr val="3069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4C98F2-514F-1E75-F060-933C62B9A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813" y="2382852"/>
              <a:ext cx="3142229" cy="1196074"/>
            </a:xfrm>
            <a:prstGeom prst="rect">
              <a:avLst/>
            </a:prstGeom>
          </p:spPr>
        </p:pic>
        <p:sp>
          <p:nvSpPr>
            <p:cNvPr id="297990" name="Oval 297989">
              <a:extLst>
                <a:ext uri="{FF2B5EF4-FFF2-40B4-BE49-F238E27FC236}">
                  <a16:creationId xmlns:a16="http://schemas.microsoft.com/office/drawing/2014/main" id="{F9467E6C-1532-80F3-807A-E33DCE912032}"/>
                </a:ext>
              </a:extLst>
            </p:cNvPr>
            <p:cNvSpPr/>
            <p:nvPr/>
          </p:nvSpPr>
          <p:spPr>
            <a:xfrm>
              <a:off x="6350743" y="5843541"/>
              <a:ext cx="198000" cy="198000"/>
            </a:xfrm>
            <a:prstGeom prst="ellipse">
              <a:avLst/>
            </a:prstGeom>
            <a:noFill/>
            <a:ln w="38100">
              <a:solidFill>
                <a:srgbClr val="3069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38926F-529A-0FED-8954-677D406E2AE2}"/>
              </a:ext>
            </a:extLst>
          </p:cNvPr>
          <p:cNvGrpSpPr/>
          <p:nvPr/>
        </p:nvGrpSpPr>
        <p:grpSpPr>
          <a:xfrm>
            <a:off x="182772" y="3763947"/>
            <a:ext cx="6896038" cy="2610015"/>
            <a:chOff x="182772" y="3763947"/>
            <a:chExt cx="6896038" cy="2610015"/>
          </a:xfrm>
        </p:grpSpPr>
        <p:sp>
          <p:nvSpPr>
            <p:cNvPr id="297989" name="Rectangle 297988">
              <a:extLst>
                <a:ext uri="{FF2B5EF4-FFF2-40B4-BE49-F238E27FC236}">
                  <a16:creationId xmlns:a16="http://schemas.microsoft.com/office/drawing/2014/main" id="{1D05D24E-F119-D8F3-D99B-91FDA5BFCAA2}"/>
                </a:ext>
              </a:extLst>
            </p:cNvPr>
            <p:cNvSpPr/>
            <p:nvPr/>
          </p:nvSpPr>
          <p:spPr>
            <a:xfrm>
              <a:off x="182772" y="3763947"/>
              <a:ext cx="3638007" cy="261001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7995" name="Oval 297994">
              <a:extLst>
                <a:ext uri="{FF2B5EF4-FFF2-40B4-BE49-F238E27FC236}">
                  <a16:creationId xmlns:a16="http://schemas.microsoft.com/office/drawing/2014/main" id="{D946E52C-87D4-56B0-907B-3FC4D1758E2A}"/>
                </a:ext>
              </a:extLst>
            </p:cNvPr>
            <p:cNvSpPr/>
            <p:nvPr/>
          </p:nvSpPr>
          <p:spPr>
            <a:xfrm>
              <a:off x="6880810" y="5852556"/>
              <a:ext cx="198000" cy="1980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98001" name="Picture 298000">
              <a:extLst>
                <a:ext uri="{FF2B5EF4-FFF2-40B4-BE49-F238E27FC236}">
                  <a16:creationId xmlns:a16="http://schemas.microsoft.com/office/drawing/2014/main" id="{BA0FE552-6CE4-98F4-1D8F-7F32880C0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758" y="4782404"/>
              <a:ext cx="3198248" cy="118529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F00CDA-563D-D5FA-8987-00C8DBD7053E}"/>
              </a:ext>
            </a:extLst>
          </p:cNvPr>
          <p:cNvGrpSpPr/>
          <p:nvPr/>
        </p:nvGrpSpPr>
        <p:grpSpPr>
          <a:xfrm>
            <a:off x="86765" y="3792018"/>
            <a:ext cx="3796937" cy="1706052"/>
            <a:chOff x="86765" y="3792018"/>
            <a:chExt cx="3796937" cy="170605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7D29B6-4865-C6DB-4C7E-CD3219D824B4}"/>
                </a:ext>
              </a:extLst>
            </p:cNvPr>
            <p:cNvSpPr txBox="1"/>
            <p:nvPr/>
          </p:nvSpPr>
          <p:spPr>
            <a:xfrm>
              <a:off x="86765" y="3792018"/>
              <a:ext cx="37969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At 05UTC </a:t>
              </a:r>
            </a:p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AU" sz="140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Mean condition smoke with visibility 8000m</a:t>
              </a:r>
            </a:p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AU" sz="140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Periods 30-60 minutes with of visibility to 5000m with smoke till </a:t>
              </a:r>
              <a:r>
                <a:rPr lang="en-AU" sz="1400" b="1" dirty="0">
                  <a:solidFill>
                    <a:srgbClr val="00FFFF"/>
                  </a:solidFill>
                  <a:highlight>
                    <a:srgbClr val="0000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06UTC</a:t>
              </a:r>
              <a:endPara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41B7938-4F1B-55CD-91D9-45A746A36A81}"/>
                </a:ext>
              </a:extLst>
            </p:cNvPr>
            <p:cNvSpPr/>
            <p:nvPr/>
          </p:nvSpPr>
          <p:spPr>
            <a:xfrm>
              <a:off x="446520" y="5070570"/>
              <a:ext cx="2415953" cy="427500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74D623-4525-8898-9241-843528F5BB17}"/>
              </a:ext>
            </a:extLst>
          </p:cNvPr>
          <p:cNvCxnSpPr/>
          <p:nvPr/>
        </p:nvCxnSpPr>
        <p:spPr>
          <a:xfrm flipV="1">
            <a:off x="8069022" y="5070570"/>
            <a:ext cx="0" cy="1165192"/>
          </a:xfrm>
          <a:prstGeom prst="line">
            <a:avLst/>
          </a:prstGeom>
          <a:ln w="412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0">
            <a:extLst>
              <a:ext uri="{FF2B5EF4-FFF2-40B4-BE49-F238E27FC236}">
                <a16:creationId xmlns:a16="http://schemas.microsoft.com/office/drawing/2014/main" id="{8F3F384F-25BE-ECE6-EFD9-C6F384831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430" y="6362462"/>
            <a:ext cx="6821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06UTC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1AD569-3A0F-8F83-F02F-F367621B5359}"/>
              </a:ext>
            </a:extLst>
          </p:cNvPr>
          <p:cNvGrpSpPr/>
          <p:nvPr/>
        </p:nvGrpSpPr>
        <p:grpSpPr>
          <a:xfrm>
            <a:off x="88746" y="1429525"/>
            <a:ext cx="3803651" cy="1691598"/>
            <a:chOff x="88746" y="1429525"/>
            <a:chExt cx="3803651" cy="16915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2A4CF4-A09B-695C-9CB9-BD5CDAC87C81}"/>
                </a:ext>
              </a:extLst>
            </p:cNvPr>
            <p:cNvSpPr txBox="1"/>
            <p:nvPr/>
          </p:nvSpPr>
          <p:spPr>
            <a:xfrm>
              <a:off x="88746" y="1429525"/>
              <a:ext cx="38036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At 00UTC </a:t>
              </a:r>
            </a:p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AU" sz="140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Mean condition haze with visibility 5000m. </a:t>
              </a:r>
            </a:p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AU" sz="140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Broken low cloud, base 600ft</a:t>
              </a:r>
            </a:p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AU" sz="140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Visibility improving to 10km after 02UTC</a:t>
              </a: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1FCD8-E394-AB51-2ECA-8511F9316433}"/>
                </a:ext>
              </a:extLst>
            </p:cNvPr>
            <p:cNvSpPr/>
            <p:nvPr/>
          </p:nvSpPr>
          <p:spPr>
            <a:xfrm>
              <a:off x="446520" y="2709603"/>
              <a:ext cx="3083623" cy="411520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17792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1AC89-1145-5051-4DE7-C6473FD67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ate Placeholder 1">
            <a:extLst>
              <a:ext uri="{FF2B5EF4-FFF2-40B4-BE49-F238E27FC236}">
                <a16:creationId xmlns:a16="http://schemas.microsoft.com/office/drawing/2014/main" id="{2BBE7BAB-E25E-A1DD-D455-CDE1A396F589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381000" y="6419850"/>
            <a:ext cx="21526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16068" name="Title 3">
            <a:extLst>
              <a:ext uri="{FF2B5EF4-FFF2-40B4-BE49-F238E27FC236}">
                <a16:creationId xmlns:a16="http://schemas.microsoft.com/office/drawing/2014/main" id="{DDBFF2B4-7CEA-9CFA-684A-8564820D8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488950"/>
            <a:ext cx="65214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memorable Easter Sunday. Investigating the Melbourne Haze Event, 31 March 2024</a:t>
            </a:r>
            <a:endParaRPr lang="en-AU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21" name="Content Placeholder 2">
            <a:extLst>
              <a:ext uri="{FF2B5EF4-FFF2-40B4-BE49-F238E27FC236}">
                <a16:creationId xmlns:a16="http://schemas.microsoft.com/office/drawing/2014/main" id="{48B897D1-6AB3-AEC0-F2BA-1D520F5F0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602103"/>
            <a:ext cx="8020050" cy="4636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Observations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Observations during my walk (St Kilda Beach, Melbourne City Gardens)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 post; earlier episode of Mie scattering off the Eureka Tower.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scattering table and regimes.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local Melbourne area.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Himawari-9 True Colour RGB satellite data. Compared with polar orbiter images from NASA Worldview.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Soundings, visibility and ceilometer observations.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on aviation operations.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broader Victorian region.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Worldview resources; Aerosol Optical Thickness, Aerosol Type.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importance of PM 2.5 and its impact</a:t>
            </a:r>
          </a:p>
        </p:txBody>
      </p:sp>
    </p:spTree>
    <p:extLst>
      <p:ext uri="{BB962C8B-B14F-4D97-AF65-F5344CB8AC3E}">
        <p14:creationId xmlns:p14="http://schemas.microsoft.com/office/powerpoint/2010/main" val="1053912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055CF-DC2C-010A-4DFC-DA264816C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CD6ACA-65F4-EF7A-472B-937083F2C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882276"/>
            <a:ext cx="8543925" cy="481825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0A3101-8533-CED9-8654-AF4E57693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5450"/>
            <a:ext cx="8496300" cy="17653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Exploring the NASA Worldview web page for polar orbiter satellite data. Air Quality. Aerosol Optical Depth.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altLang="en-US" sz="2000" b="0" kern="0" dirty="0">
                <a:solidFill>
                  <a:srgbClr val="0061E8"/>
                </a:solidFill>
                <a:latin typeface="Calibri" panose="020F0502020204030204"/>
                <a:ea typeface="+mn-ea"/>
                <a:cs typeface="+mn-cs"/>
              </a:rPr>
              <a:t>at </a:t>
            </a:r>
            <a:r>
              <a:rPr lang="en-AU" altLang="en-US" sz="2000" b="0" kern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  <a:hlinkClick r:id="rId3"/>
              </a:rPr>
              <a:t>https://worldview.earthdata.nasa.gov/index.html</a:t>
            </a:r>
            <a:r>
              <a:rPr lang="en-AU" altLang="en-US" sz="2000" b="0" kern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en-AU" altLang="en-US" sz="2000" b="0" kern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</a:br>
            <a:endParaRPr lang="en-AU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F196B-9E35-1369-E2DE-CC67879A0437}"/>
              </a:ext>
            </a:extLst>
          </p:cNvPr>
          <p:cNvSpPr/>
          <p:nvPr/>
        </p:nvSpPr>
        <p:spPr>
          <a:xfrm>
            <a:off x="300037" y="4885629"/>
            <a:ext cx="833438" cy="36933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B7B695-7072-73E0-B4A9-6D1807FDBEAC}"/>
              </a:ext>
            </a:extLst>
          </p:cNvPr>
          <p:cNvSpPr txBox="1"/>
          <p:nvPr/>
        </p:nvSpPr>
        <p:spPr>
          <a:xfrm>
            <a:off x="138111" y="5271276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1: add layers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55B22-EF21-5B9D-CE67-E8AA166CFA9D}"/>
              </a:ext>
            </a:extLst>
          </p:cNvPr>
          <p:cNvSpPr/>
          <p:nvPr/>
        </p:nvSpPr>
        <p:spPr>
          <a:xfrm>
            <a:off x="3708646" y="2728924"/>
            <a:ext cx="1668214" cy="176201"/>
          </a:xfrm>
          <a:prstGeom prst="rect">
            <a:avLst/>
          </a:prstGeom>
          <a:noFill/>
          <a:ln w="4445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58957A-6785-8110-971C-A56CC6C6838E}"/>
              </a:ext>
            </a:extLst>
          </p:cNvPr>
          <p:cNvSpPr txBox="1"/>
          <p:nvPr/>
        </p:nvSpPr>
        <p:spPr>
          <a:xfrm>
            <a:off x="3836307" y="2016559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306932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2: Air Quality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25C11F-E1FE-4B67-CF41-FCD39E751663}"/>
              </a:ext>
            </a:extLst>
          </p:cNvPr>
          <p:cNvSpPr/>
          <p:nvPr/>
        </p:nvSpPr>
        <p:spPr>
          <a:xfrm>
            <a:off x="3708646" y="2374648"/>
            <a:ext cx="1701553" cy="1272927"/>
          </a:xfrm>
          <a:prstGeom prst="rect">
            <a:avLst/>
          </a:prstGeom>
          <a:noFill/>
          <a:ln w="44450">
            <a:solidFill>
              <a:srgbClr val="78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1F4F45-19F9-1C70-0730-CE835248BA67}"/>
              </a:ext>
            </a:extLst>
          </p:cNvPr>
          <p:cNvSpPr txBox="1"/>
          <p:nvPr/>
        </p:nvSpPr>
        <p:spPr>
          <a:xfrm>
            <a:off x="5376860" y="2660386"/>
            <a:ext cx="324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3: choose Aerosol Optical Depth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9842C-DFB0-F5FE-4E48-FC35604E6DB3}"/>
              </a:ext>
            </a:extLst>
          </p:cNvPr>
          <p:cNvSpPr txBox="1"/>
          <p:nvPr/>
        </p:nvSpPr>
        <p:spPr>
          <a:xfrm>
            <a:off x="5084231" y="3248158"/>
            <a:ext cx="3863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Aerosol Optical depth: 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optical depth due to extinction by the aerosol component of the atmosphere (AMS Glossary).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lang="en-AU" sz="2000" dirty="0">
              <a:highlight>
                <a:srgbClr val="FFFF00"/>
              </a:highlight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D4C8400-1C8F-9B11-1470-2BA8175CC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364" y="6557810"/>
            <a:ext cx="44796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images from Meteorology Today, Ahrens, Jackson and Jackson, 2011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40BFD4-E00E-EBED-D52C-B6DE2A5408E8}"/>
              </a:ext>
            </a:extLst>
          </p:cNvPr>
          <p:cNvGrpSpPr/>
          <p:nvPr/>
        </p:nvGrpSpPr>
        <p:grpSpPr>
          <a:xfrm>
            <a:off x="2080533" y="3242483"/>
            <a:ext cx="3048000" cy="3324276"/>
            <a:chOff x="2080533" y="3242483"/>
            <a:chExt cx="3048000" cy="332427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C09DA8A-43FD-38F7-1512-3A388EAAB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" t="5292" r="31133"/>
            <a:stretch>
              <a:fillRect/>
            </a:stretch>
          </p:blipFill>
          <p:spPr bwMode="auto">
            <a:xfrm>
              <a:off x="2080533" y="3242483"/>
              <a:ext cx="3048000" cy="316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E819EB-06F5-5892-CF55-6F437719AAE3}"/>
                </a:ext>
              </a:extLst>
            </p:cNvPr>
            <p:cNvSpPr txBox="1"/>
            <p:nvPr/>
          </p:nvSpPr>
          <p:spPr>
            <a:xfrm>
              <a:off x="2181708" y="4535434"/>
              <a:ext cx="2845651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highlight>
                    <a:srgbClr val="FFFF00"/>
                  </a:highlight>
                </a:rPr>
                <a:t>Aerosol Optical depth ~ 0</a:t>
              </a:r>
            </a:p>
            <a:p>
              <a:endParaRPr lang="en-AU" dirty="0">
                <a:highlight>
                  <a:srgbClr val="FFFF00"/>
                </a:highlight>
              </a:endParaRPr>
            </a:p>
            <a:p>
              <a:endParaRPr lang="en-AU" dirty="0">
                <a:highlight>
                  <a:srgbClr val="FFFF00"/>
                </a:highlight>
              </a:endParaRPr>
            </a:p>
            <a:p>
              <a:endParaRPr lang="en-AU" dirty="0">
                <a:highlight>
                  <a:srgbClr val="FFFF00"/>
                </a:highlight>
              </a:endParaRPr>
            </a:p>
            <a:p>
              <a:endParaRPr lang="en-AU" dirty="0">
                <a:highlight>
                  <a:srgbClr val="FFFF00"/>
                </a:highlight>
              </a:endParaRPr>
            </a:p>
            <a:p>
              <a:endParaRPr lang="en-AU" dirty="0">
                <a:highlight>
                  <a:srgbClr val="FFFF00"/>
                </a:highlight>
              </a:endParaRPr>
            </a:p>
            <a:p>
              <a:r>
                <a:rPr lang="en-AU" dirty="0">
                  <a:highlight>
                    <a:srgbClr val="FFFF00"/>
                  </a:highlight>
                </a:rPr>
                <a:t>Aerosol Optical depth ~ 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5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9AF2-1E3E-464E-4238-3E44C41D5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5885"/>
            <a:ext cx="7181851" cy="903539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Aerosol Optical Depth over Victoria and Melbourne.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(Aqua / Terra MODIS data, Terra overpass 2323UTC 30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March, Aqua overpass 0426UTC, 31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March)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55A29-31C7-D208-675D-2DE418FBF1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Bureau of Meteorology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55A9B25-EAF5-300A-91B7-B46EF832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330325"/>
            <a:ext cx="79248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886973A-E713-8574-77B0-2DF634B5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088" y="3894138"/>
            <a:ext cx="1135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Melbourne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476E40-ADCF-CB08-7E4B-6EDB035EA389}"/>
              </a:ext>
            </a:extLst>
          </p:cNvPr>
          <p:cNvSpPr/>
          <p:nvPr/>
        </p:nvSpPr>
        <p:spPr>
          <a:xfrm>
            <a:off x="5857875" y="3105150"/>
            <a:ext cx="669925" cy="45243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12443D-0A25-4A58-8AC4-DDDCFC2B249F}"/>
              </a:ext>
            </a:extLst>
          </p:cNvPr>
          <p:cNvSpPr/>
          <p:nvPr/>
        </p:nvSpPr>
        <p:spPr>
          <a:xfrm>
            <a:off x="6208713" y="3492500"/>
            <a:ext cx="669925" cy="45402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B619C-5B75-E91F-DC76-36F4F304016B}"/>
              </a:ext>
            </a:extLst>
          </p:cNvPr>
          <p:cNvSpPr txBox="1"/>
          <p:nvPr/>
        </p:nvSpPr>
        <p:spPr>
          <a:xfrm>
            <a:off x="6572816" y="3005750"/>
            <a:ext cx="203113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Smoke from Fires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9680BB-A10E-BF2A-5B61-3732E2547D45}"/>
              </a:ext>
            </a:extLst>
          </p:cNvPr>
          <p:cNvSpPr/>
          <p:nvPr/>
        </p:nvSpPr>
        <p:spPr>
          <a:xfrm>
            <a:off x="4132263" y="3871913"/>
            <a:ext cx="1944687" cy="541337"/>
          </a:xfrm>
          <a:custGeom>
            <a:avLst/>
            <a:gdLst>
              <a:gd name="connsiteX0" fmla="*/ 267104 w 1943475"/>
              <a:gd name="connsiteY0" fmla="*/ 57576 h 541049"/>
              <a:gd name="connsiteX1" fmla="*/ 13607 w 1943475"/>
              <a:gd name="connsiteY1" fmla="*/ 265806 h 541049"/>
              <a:gd name="connsiteX2" fmla="*/ 674510 w 1943475"/>
              <a:gd name="connsiteY2" fmla="*/ 537410 h 541049"/>
              <a:gd name="connsiteX3" fmla="*/ 1299199 w 1943475"/>
              <a:gd name="connsiteY3" fmla="*/ 401608 h 541049"/>
              <a:gd name="connsiteX4" fmla="*/ 1932942 w 1943475"/>
              <a:gd name="connsiteY4" fmla="*/ 111897 h 541049"/>
              <a:gd name="connsiteX5" fmla="*/ 1652284 w 1943475"/>
              <a:gd name="connsiteY5" fmla="*/ 3255 h 541049"/>
              <a:gd name="connsiteX6" fmla="*/ 1100023 w 1943475"/>
              <a:gd name="connsiteY6" fmla="*/ 220538 h 541049"/>
              <a:gd name="connsiteX7" fmla="*/ 728831 w 1943475"/>
              <a:gd name="connsiteY7" fmla="*/ 283913 h 541049"/>
              <a:gd name="connsiteX8" fmla="*/ 267104 w 1943475"/>
              <a:gd name="connsiteY8" fmla="*/ 57576 h 54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3475" h="541049">
                <a:moveTo>
                  <a:pt x="267104" y="57576"/>
                </a:moveTo>
                <a:cubicBezTo>
                  <a:pt x="147900" y="54558"/>
                  <a:pt x="-54294" y="185834"/>
                  <a:pt x="13607" y="265806"/>
                </a:cubicBezTo>
                <a:cubicBezTo>
                  <a:pt x="81508" y="345778"/>
                  <a:pt x="460245" y="514776"/>
                  <a:pt x="674510" y="537410"/>
                </a:cubicBezTo>
                <a:cubicBezTo>
                  <a:pt x="888775" y="560044"/>
                  <a:pt x="1089460" y="472527"/>
                  <a:pt x="1299199" y="401608"/>
                </a:cubicBezTo>
                <a:cubicBezTo>
                  <a:pt x="1508938" y="330689"/>
                  <a:pt x="1874095" y="178289"/>
                  <a:pt x="1932942" y="111897"/>
                </a:cubicBezTo>
                <a:cubicBezTo>
                  <a:pt x="1991790" y="45505"/>
                  <a:pt x="1791104" y="-14852"/>
                  <a:pt x="1652284" y="3255"/>
                </a:cubicBezTo>
                <a:cubicBezTo>
                  <a:pt x="1513464" y="21362"/>
                  <a:pt x="1253932" y="173762"/>
                  <a:pt x="1100023" y="220538"/>
                </a:cubicBezTo>
                <a:cubicBezTo>
                  <a:pt x="946114" y="267314"/>
                  <a:pt x="869160" y="308056"/>
                  <a:pt x="728831" y="283913"/>
                </a:cubicBezTo>
                <a:cubicBezTo>
                  <a:pt x="588502" y="259770"/>
                  <a:pt x="386308" y="60594"/>
                  <a:pt x="267104" y="57576"/>
                </a:cubicBezTo>
                <a:close/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ys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85BFE-34B6-C1A2-2588-88A8DAD4BED7}"/>
              </a:ext>
            </a:extLst>
          </p:cNvPr>
          <p:cNvSpPr txBox="1"/>
          <p:nvPr/>
        </p:nvSpPr>
        <p:spPr>
          <a:xfrm>
            <a:off x="3665144" y="3493128"/>
            <a:ext cx="19480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0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/>
              </a:rPr>
              <a:t>Melbourne Haze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A1E3E0-72E2-0F75-CB98-F5E42D09C103}"/>
              </a:ext>
            </a:extLst>
          </p:cNvPr>
          <p:cNvSpPr/>
          <p:nvPr/>
        </p:nvSpPr>
        <p:spPr>
          <a:xfrm>
            <a:off x="3519488" y="4287838"/>
            <a:ext cx="669925" cy="45243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6A0461-A838-FEBC-2FDF-CBD4D168E51B}"/>
              </a:ext>
            </a:extLst>
          </p:cNvPr>
          <p:cNvSpPr txBox="1"/>
          <p:nvPr/>
        </p:nvSpPr>
        <p:spPr>
          <a:xfrm>
            <a:off x="2940867" y="4760614"/>
            <a:ext cx="192854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Smoke from Fire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F3DD8-F97C-7111-FB3B-EB11D2ACCEE5}"/>
              </a:ext>
            </a:extLst>
          </p:cNvPr>
          <p:cNvSpPr txBox="1"/>
          <p:nvPr/>
        </p:nvSpPr>
        <p:spPr>
          <a:xfrm>
            <a:off x="2204244" y="6592888"/>
            <a:ext cx="47355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image courtesy NASA Worldview https://worldview.earthdata.nasa.gov/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C2EE1-76D6-2611-259A-C337E97E0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83" y="1403589"/>
            <a:ext cx="3037574" cy="257141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77A8E-37EE-CEFB-D5CB-F112486E5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974" y="6326112"/>
            <a:ext cx="552527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96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F2D15-49C7-541A-DC5A-C1263A69E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B1BE-468F-716B-FB72-A2916A29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11599"/>
            <a:ext cx="7181851" cy="902852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Aerosol Optical Depth over Melbourne (M).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(Aqua / Terra MODIS data, Terra overpass 2323UTC 30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March, Aqua overpass 0426UTC, 31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March)</a:t>
            </a:r>
            <a:endParaRPr lang="en-AU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7A1F-6422-516D-4C95-39ABD1690C1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E6D150C-76F1-500D-EBC7-008134FF4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7" y="1314451"/>
            <a:ext cx="7993062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CE79B4-BF32-B8A9-4FFC-48DF6B08804F}"/>
              </a:ext>
            </a:extLst>
          </p:cNvPr>
          <p:cNvSpPr txBox="1"/>
          <p:nvPr/>
        </p:nvSpPr>
        <p:spPr>
          <a:xfrm>
            <a:off x="2204244" y="6592888"/>
            <a:ext cx="4735512" cy="276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NASA Worldview https://worldview.earthdata.nasa.gov/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4BCFE16-1FE4-EDE1-FB02-D7D862B26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513" y="2710708"/>
            <a:ext cx="364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422078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81060-303B-25F5-0E25-E46653B6D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046C-BF9B-C03B-D348-8F695B13C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11599"/>
            <a:ext cx="7181851" cy="902852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Aerosol Optical Depth over Melbourne (M).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(Aqua / Terra MODIS data, Terra overpass 2323UTC 30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March, Aqua overpass 0426UTC, 31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March)</a:t>
            </a:r>
            <a:endParaRPr lang="en-AU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EC60A-093D-3255-63A0-DA205568AA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D58803D-4712-3B53-5FDA-374BE815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7" y="1314451"/>
            <a:ext cx="7993062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53BCBF-A884-96E1-60C5-DF410B1EBE54}"/>
              </a:ext>
            </a:extLst>
          </p:cNvPr>
          <p:cNvSpPr txBox="1"/>
          <p:nvPr/>
        </p:nvSpPr>
        <p:spPr>
          <a:xfrm>
            <a:off x="2204244" y="6592888"/>
            <a:ext cx="47355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image courtesy NASA Worldview https://worldview.earthdata.nasa.gov/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5E96A6-ADCE-D4C0-3A7F-D830CC107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513" y="2710708"/>
            <a:ext cx="364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8807C-F5CA-0A1A-5EE8-4AE9BD95C532}"/>
              </a:ext>
            </a:extLst>
          </p:cNvPr>
          <p:cNvSpPr txBox="1"/>
          <p:nvPr/>
        </p:nvSpPr>
        <p:spPr>
          <a:xfrm>
            <a:off x="4683298" y="2503913"/>
            <a:ext cx="4111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7ACE68-EC3B-D56E-95DF-4284B0D14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" y="1374333"/>
            <a:ext cx="3314700" cy="2876550"/>
          </a:xfrm>
          <a:prstGeom prst="rect">
            <a:avLst/>
          </a:prstGeom>
          <a:noFill/>
          <a:ln w="635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2629DBF-5067-F0AD-F3AA-9D595495C3C2}"/>
              </a:ext>
            </a:extLst>
          </p:cNvPr>
          <p:cNvGrpSpPr>
            <a:grpSpLocks/>
          </p:cNvGrpSpPr>
          <p:nvPr/>
        </p:nvGrpSpPr>
        <p:grpSpPr bwMode="auto">
          <a:xfrm>
            <a:off x="5740614" y="2796013"/>
            <a:ext cx="3305175" cy="3909051"/>
            <a:chOff x="5739972" y="2795688"/>
            <a:chExt cx="3305636" cy="3909822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A47701D9-92A6-A3E4-12D0-D9AD79A77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972" y="3790453"/>
              <a:ext cx="3305636" cy="2915057"/>
            </a:xfrm>
            <a:prstGeom prst="rect">
              <a:avLst/>
            </a:prstGeom>
            <a:noFill/>
            <a:ln w="6350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F51125-4C11-E0EE-A0CA-50F7028B4F7B}"/>
                </a:ext>
              </a:extLst>
            </p:cNvPr>
            <p:cNvSpPr txBox="1"/>
            <p:nvPr/>
          </p:nvSpPr>
          <p:spPr>
            <a:xfrm>
              <a:off x="5966966" y="2795688"/>
              <a:ext cx="409632" cy="5843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DBA426-D6BD-9F01-638D-568339C92BA1}"/>
                </a:ext>
              </a:extLst>
            </p:cNvPr>
            <p:cNvSpPr txBox="1"/>
            <p:nvPr/>
          </p:nvSpPr>
          <p:spPr>
            <a:xfrm>
              <a:off x="6171781" y="3185210"/>
              <a:ext cx="2527474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66FFFF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0.180-0.195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1FE033F-4D17-67F8-64AA-3D4E567AC301}"/>
              </a:ext>
            </a:extLst>
          </p:cNvPr>
          <p:cNvSpPr txBox="1"/>
          <p:nvPr/>
        </p:nvSpPr>
        <p:spPr>
          <a:xfrm>
            <a:off x="685093" y="4268869"/>
            <a:ext cx="237799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0.335-0.445</a:t>
            </a:r>
          </a:p>
        </p:txBody>
      </p:sp>
    </p:spTree>
    <p:extLst>
      <p:ext uri="{BB962C8B-B14F-4D97-AF65-F5344CB8AC3E}">
        <p14:creationId xmlns:p14="http://schemas.microsoft.com/office/powerpoint/2010/main" val="249484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9D8CE-E715-E9C9-53BE-7181E0C2D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F7524-21A9-06EE-308A-64BAE0F8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882276"/>
            <a:ext cx="8543925" cy="481825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28C0B40-09F6-71E5-2E25-655F1C44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5450"/>
            <a:ext cx="8496300" cy="17653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Exploring the NASA Worldview web page for polar orbiter satellite data. Air Quality. Aerosol Type.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altLang="en-US" sz="2000" b="0" kern="0" dirty="0">
                <a:solidFill>
                  <a:srgbClr val="0061E8"/>
                </a:solidFill>
                <a:latin typeface="Calibri" panose="020F0502020204030204"/>
                <a:ea typeface="+mn-ea"/>
                <a:cs typeface="+mn-cs"/>
              </a:rPr>
              <a:t>at </a:t>
            </a:r>
            <a:r>
              <a:rPr lang="en-AU" altLang="en-US" sz="2000" b="0" kern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  <a:hlinkClick r:id="rId3"/>
              </a:rPr>
              <a:t>https://worldview.earthdata.nasa.gov/index.html</a:t>
            </a:r>
            <a:r>
              <a:rPr lang="en-AU" altLang="en-US" sz="2000" b="0" kern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en-AU" altLang="en-US" sz="2000" b="0" kern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</a:br>
            <a:endParaRPr lang="en-AU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128A96-F330-1899-C30A-BFC725BC116E}"/>
              </a:ext>
            </a:extLst>
          </p:cNvPr>
          <p:cNvSpPr/>
          <p:nvPr/>
        </p:nvSpPr>
        <p:spPr>
          <a:xfrm>
            <a:off x="300037" y="4885629"/>
            <a:ext cx="833438" cy="36933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0C387-E385-F2B0-1DE0-97184E75E79A}"/>
              </a:ext>
            </a:extLst>
          </p:cNvPr>
          <p:cNvSpPr txBox="1"/>
          <p:nvPr/>
        </p:nvSpPr>
        <p:spPr>
          <a:xfrm>
            <a:off x="138111" y="5271276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1: add layers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719A2-BCED-073C-D5DD-267D8F3FE920}"/>
              </a:ext>
            </a:extLst>
          </p:cNvPr>
          <p:cNvSpPr/>
          <p:nvPr/>
        </p:nvSpPr>
        <p:spPr>
          <a:xfrm>
            <a:off x="3708646" y="2900605"/>
            <a:ext cx="1668214" cy="176201"/>
          </a:xfrm>
          <a:prstGeom prst="rect">
            <a:avLst/>
          </a:prstGeom>
          <a:noFill/>
          <a:ln w="4445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C593E4-A8C0-4B3E-4774-A9F01878C73C}"/>
              </a:ext>
            </a:extLst>
          </p:cNvPr>
          <p:cNvSpPr txBox="1"/>
          <p:nvPr/>
        </p:nvSpPr>
        <p:spPr>
          <a:xfrm>
            <a:off x="3836307" y="2016559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306932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2: Air Quality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F57D4F-DD30-05BB-B2C4-AFED601A511B}"/>
              </a:ext>
            </a:extLst>
          </p:cNvPr>
          <p:cNvSpPr/>
          <p:nvPr/>
        </p:nvSpPr>
        <p:spPr>
          <a:xfrm>
            <a:off x="3708646" y="2374648"/>
            <a:ext cx="1701553" cy="1272927"/>
          </a:xfrm>
          <a:prstGeom prst="rect">
            <a:avLst/>
          </a:prstGeom>
          <a:noFill/>
          <a:ln w="44450">
            <a:solidFill>
              <a:srgbClr val="78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2464D9-C67B-9398-8F8B-84B54E7B55E6}"/>
              </a:ext>
            </a:extLst>
          </p:cNvPr>
          <p:cNvSpPr txBox="1"/>
          <p:nvPr/>
        </p:nvSpPr>
        <p:spPr>
          <a:xfrm>
            <a:off x="5376860" y="2832067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3: choose Aerosol Type</a:t>
            </a:r>
          </a:p>
        </p:txBody>
      </p:sp>
    </p:spTree>
    <p:extLst>
      <p:ext uri="{BB962C8B-B14F-4D97-AF65-F5344CB8AC3E}">
        <p14:creationId xmlns:p14="http://schemas.microsoft.com/office/powerpoint/2010/main" val="299909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53E1E-52CC-F1ED-834E-20431633D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ate Placeholder 1">
            <a:extLst>
              <a:ext uri="{FF2B5EF4-FFF2-40B4-BE49-F238E27FC236}">
                <a16:creationId xmlns:a16="http://schemas.microsoft.com/office/drawing/2014/main" id="{A56D22C5-1876-CA09-FB42-DB2E58DE0371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381000" y="6419850"/>
            <a:ext cx="21526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16068" name="Title 3">
            <a:extLst>
              <a:ext uri="{FF2B5EF4-FFF2-40B4-BE49-F238E27FC236}">
                <a16:creationId xmlns:a16="http://schemas.microsoft.com/office/drawing/2014/main" id="{04D29E45-2E24-7EB3-E721-64039C02F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488950"/>
            <a:ext cx="65214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memorable Easter Sunday. Investigating the Melbourne Haze Event, 31 March 2024</a:t>
            </a:r>
            <a:endParaRPr lang="en-AU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21" name="Content Placeholder 2">
            <a:extLst>
              <a:ext uri="{FF2B5EF4-FFF2-40B4-BE49-F238E27FC236}">
                <a16:creationId xmlns:a16="http://schemas.microsoft.com/office/drawing/2014/main" id="{54BA9F83-0779-3B75-463C-404A05221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602103"/>
            <a:ext cx="8020050" cy="4636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Observations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Observations during my walk (St Kilda Beach, Melbourne City Gardens)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 post; earlier episode of Mie scattering off the Eureka Tower.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scattering table and regimes.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local Melbourne area.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Himawari-9 True Colour RGB satellite data. Compared with polar orbiter images from NASA Worldview.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Soundings, visibility and ceilometer observations.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on aviation operations.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broader Victorian region.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Worldview resources; Aerosol Optical Thickness, Aerosol Type.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importance of PM 2.5 and its impact</a:t>
            </a:r>
          </a:p>
        </p:txBody>
      </p:sp>
    </p:spTree>
    <p:extLst>
      <p:ext uri="{BB962C8B-B14F-4D97-AF65-F5344CB8AC3E}">
        <p14:creationId xmlns:p14="http://schemas.microsoft.com/office/powerpoint/2010/main" val="336464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2F3C4-5AB2-8F5D-2B88-248800E7C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1A2FC-7803-9230-CF1E-1193203CE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8" y="1237237"/>
            <a:ext cx="8036116" cy="5113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78580-CEF7-4F78-3FE4-AAD5D13E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5885"/>
            <a:ext cx="7088437" cy="811353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Types of pollutant. NASA Worldview website. 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Suomi NPP and NOAA-20 VIIRS data.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376E9-2591-66F1-5958-46D4F39FEE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08AD9-5A1F-E8EF-5C8F-CDE1C3C18BF3}"/>
              </a:ext>
            </a:extLst>
          </p:cNvPr>
          <p:cNvSpPr txBox="1"/>
          <p:nvPr/>
        </p:nvSpPr>
        <p:spPr>
          <a:xfrm>
            <a:off x="5863483" y="373257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Smoke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F42D4-2F7A-1D6B-1151-1CBAB96ACC5F}"/>
              </a:ext>
            </a:extLst>
          </p:cNvPr>
          <p:cNvSpPr txBox="1"/>
          <p:nvPr/>
        </p:nvSpPr>
        <p:spPr>
          <a:xfrm>
            <a:off x="4944622" y="410190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DD00"/>
                </a:solidFill>
                <a:effectLst/>
                <a:highlight>
                  <a:srgbClr val="0000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Mixed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A231-5BB1-4889-3B02-CCEDF36795F0}"/>
              </a:ext>
            </a:extLst>
          </p:cNvPr>
          <p:cNvSpPr txBox="1"/>
          <p:nvPr/>
        </p:nvSpPr>
        <p:spPr>
          <a:xfrm>
            <a:off x="6686753" y="3370522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78FF00"/>
                </a:solidFill>
                <a:effectLst/>
                <a:highlight>
                  <a:srgbClr val="0000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Fine Dominated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F4971-8F03-6540-633F-AEFDFC417005}"/>
              </a:ext>
            </a:extLst>
          </p:cNvPr>
          <p:cNvSpPr txBox="1"/>
          <p:nvPr/>
        </p:nvSpPr>
        <p:spPr>
          <a:xfrm>
            <a:off x="2910368" y="2953199"/>
            <a:ext cx="243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9823E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Altitude Smoke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29A86-448B-1B3B-F045-5CC3A6515D64}"/>
              </a:ext>
            </a:extLst>
          </p:cNvPr>
          <p:cNvSpPr txBox="1"/>
          <p:nvPr/>
        </p:nvSpPr>
        <p:spPr>
          <a:xfrm>
            <a:off x="3533794" y="338087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9955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25DFA2-3E88-77A8-4761-2F33DB36C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68" y="4215115"/>
            <a:ext cx="2753453" cy="15699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9493A9-656A-B621-AECF-12332BAE06FB}"/>
              </a:ext>
            </a:extLst>
          </p:cNvPr>
          <p:cNvSpPr txBox="1"/>
          <p:nvPr/>
        </p:nvSpPr>
        <p:spPr>
          <a:xfrm>
            <a:off x="2346325" y="-9525"/>
            <a:ext cx="47355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NASA Worldview https://worldview.earthdata.nasa.gov/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CB994D-1355-0AA2-99FB-0EDD583122D0}"/>
              </a:ext>
            </a:extLst>
          </p:cNvPr>
          <p:cNvCxnSpPr>
            <a:stCxn id="9" idx="2"/>
          </p:cNvCxnSpPr>
          <p:nvPr/>
        </p:nvCxnSpPr>
        <p:spPr>
          <a:xfrm>
            <a:off x="4126919" y="3322531"/>
            <a:ext cx="546681" cy="547505"/>
          </a:xfrm>
          <a:prstGeom prst="straightConnector1">
            <a:avLst/>
          </a:prstGeom>
          <a:ln>
            <a:solidFill>
              <a:srgbClr val="9823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589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8DEC2-3991-B1FE-2EFD-CA0F87DDE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7FF536-93A2-31E8-A988-028A026E8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31" y="1283991"/>
            <a:ext cx="7996138" cy="5072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08211-BF72-5409-3C04-DB16199B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68" y="425885"/>
            <a:ext cx="7440471" cy="811353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Types of pollutant. NASA Worldview website. 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Suomi NPP and NOAA-20 VIIRS. Background satellite image removed.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E248C-261B-85D9-226E-2BEF38B7B6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D224F-7963-9A4A-1508-03ACF0211A65}"/>
              </a:ext>
            </a:extLst>
          </p:cNvPr>
          <p:cNvSpPr txBox="1"/>
          <p:nvPr/>
        </p:nvSpPr>
        <p:spPr>
          <a:xfrm>
            <a:off x="5863483" y="373257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Smoke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42E0B-A4E2-C9D6-79FB-FA03D8605DC5}"/>
              </a:ext>
            </a:extLst>
          </p:cNvPr>
          <p:cNvSpPr txBox="1"/>
          <p:nvPr/>
        </p:nvSpPr>
        <p:spPr>
          <a:xfrm>
            <a:off x="4944622" y="410190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DD00"/>
                </a:solidFill>
                <a:effectLst/>
                <a:highlight>
                  <a:srgbClr val="0000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Mixed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C3428-E821-3D02-6F5E-37603BB5A7D4}"/>
              </a:ext>
            </a:extLst>
          </p:cNvPr>
          <p:cNvSpPr txBox="1"/>
          <p:nvPr/>
        </p:nvSpPr>
        <p:spPr>
          <a:xfrm>
            <a:off x="6686753" y="3370522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78FF00"/>
                </a:solidFill>
                <a:effectLst/>
                <a:highlight>
                  <a:srgbClr val="0000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Fine Dominated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88E8F-10DD-8805-F023-CE2C3B484AB8}"/>
              </a:ext>
            </a:extLst>
          </p:cNvPr>
          <p:cNvSpPr txBox="1"/>
          <p:nvPr/>
        </p:nvSpPr>
        <p:spPr>
          <a:xfrm>
            <a:off x="2910368" y="2953199"/>
            <a:ext cx="243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9823E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Altitude Smoke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DC70F-F975-2EA2-4697-ACF200879B19}"/>
              </a:ext>
            </a:extLst>
          </p:cNvPr>
          <p:cNvSpPr txBox="1"/>
          <p:nvPr/>
        </p:nvSpPr>
        <p:spPr>
          <a:xfrm>
            <a:off x="3533794" y="338087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9955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F57697-FCC7-BE9A-EA44-D82BF8A4D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68" y="4215115"/>
            <a:ext cx="2753453" cy="1569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A0D800-3163-E8BD-9ACB-BF138066C89D}"/>
              </a:ext>
            </a:extLst>
          </p:cNvPr>
          <p:cNvSpPr txBox="1"/>
          <p:nvPr/>
        </p:nvSpPr>
        <p:spPr>
          <a:xfrm>
            <a:off x="2346325" y="-9525"/>
            <a:ext cx="47355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image courtesy NASA Worldview https://worldview.earthdata.nasa.gov/</a:t>
            </a:r>
          </a:p>
        </p:txBody>
      </p:sp>
    </p:spTree>
    <p:extLst>
      <p:ext uri="{BB962C8B-B14F-4D97-AF65-F5344CB8AC3E}">
        <p14:creationId xmlns:p14="http://schemas.microsoft.com/office/powerpoint/2010/main" val="309644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6D7E8-1D8D-E43E-6CBD-C132C5673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ate Placeholder 1">
            <a:extLst>
              <a:ext uri="{FF2B5EF4-FFF2-40B4-BE49-F238E27FC236}">
                <a16:creationId xmlns:a16="http://schemas.microsoft.com/office/drawing/2014/main" id="{BA3EA4BB-6C92-D95D-B372-2E131C374868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381000" y="6419850"/>
            <a:ext cx="21526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16068" name="Title 3">
            <a:extLst>
              <a:ext uri="{FF2B5EF4-FFF2-40B4-BE49-F238E27FC236}">
                <a16:creationId xmlns:a16="http://schemas.microsoft.com/office/drawing/2014/main" id="{1F114B29-E828-C553-5390-B2EA769A6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488950"/>
            <a:ext cx="65214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memorable Easter Sunday. Investigating the Melbourne Haze Event, 31 March 2024</a:t>
            </a:r>
            <a:endParaRPr lang="en-AU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21" name="Content Placeholder 2">
            <a:extLst>
              <a:ext uri="{FF2B5EF4-FFF2-40B4-BE49-F238E27FC236}">
                <a16:creationId xmlns:a16="http://schemas.microsoft.com/office/drawing/2014/main" id="{45C248E8-2A8F-F55F-12FB-6DEA53A2C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602103"/>
            <a:ext cx="8020050" cy="4636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Observations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Observations during my walk (St Kilda Beach, Melbourne City Gardens)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 post; earlier episode of Mie scattering off the Eureka Tower.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scattering table and regimes.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local Melbourne area.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Himawari-9 True Colour RGB satellite data. Compared with polar orbiter images from NASA Worldview.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Soundings, visibility and ceilometer observations.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on aviation operations.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broader Victorian region.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Worldview resources; Aerosol Optical Thickness, Aerosol Type.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importance of PM 2.5 and its impact</a:t>
            </a:r>
          </a:p>
        </p:txBody>
      </p:sp>
    </p:spTree>
    <p:extLst>
      <p:ext uri="{BB962C8B-B14F-4D97-AF65-F5344CB8AC3E}">
        <p14:creationId xmlns:p14="http://schemas.microsoft.com/office/powerpoint/2010/main" val="3644557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5813C-F70E-4D0A-C2C3-7D0426BBA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07" y="623192"/>
            <a:ext cx="7060661" cy="469726"/>
          </a:xfrm>
        </p:spPr>
        <p:txBody>
          <a:bodyPr/>
          <a:lstStyle/>
          <a:p>
            <a:r>
              <a:rPr lang="en-AU" dirty="0"/>
              <a:t>Particulate matter 2.5 microns or less (PM</a:t>
            </a:r>
            <a:r>
              <a:rPr lang="en-AU" baseline="-25000" dirty="0"/>
              <a:t>2.5</a:t>
            </a:r>
            <a:r>
              <a:rPr lang="en-AU" dirty="0"/>
              <a:t>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93F59-87F3-30FB-2F92-311CFC3706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Bureau of Meteorology</a:t>
            </a:r>
          </a:p>
        </p:txBody>
      </p:sp>
      <p:pic>
        <p:nvPicPr>
          <p:cNvPr id="1026" name="Picture 2" descr="A computer graphic showing how many PM10 particles can be wrapped around a human hair and how several PM2.5 particles can be wrapped around PM10">
            <a:extLst>
              <a:ext uri="{FF2B5EF4-FFF2-40B4-BE49-F238E27FC236}">
                <a16:creationId xmlns:a16="http://schemas.microsoft.com/office/drawing/2014/main" id="{C05F8848-5284-7E7A-F285-095714F1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3" y="1977587"/>
            <a:ext cx="4685994" cy="32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1E226C-044C-F0B3-A2CD-A537F8F2277F}"/>
              </a:ext>
            </a:extLst>
          </p:cNvPr>
          <p:cNvSpPr txBox="1"/>
          <p:nvPr/>
        </p:nvSpPr>
        <p:spPr>
          <a:xfrm>
            <a:off x="263364" y="5773143"/>
            <a:ext cx="4540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image from Environmental Protection Agency, rendered in Wikimedia</a:t>
            </a:r>
          </a:p>
          <a:p>
            <a:pPr algn="ctr"/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https://www.epa.gov/pm-pollution/particulate-matter-pm-basics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C7C54D-D5D2-381D-415E-61DEB98A5CF1}"/>
              </a:ext>
            </a:extLst>
          </p:cNvPr>
          <p:cNvSpPr txBox="1"/>
          <p:nvPr/>
        </p:nvSpPr>
        <p:spPr>
          <a:xfrm>
            <a:off x="4929210" y="1977587"/>
            <a:ext cx="38183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PM</a:t>
            </a:r>
            <a:r>
              <a:rPr kumimoji="0" lang="en-AU" sz="2000" b="0" i="0" u="none" strike="noStrike" kern="1200" cap="none" spc="0" normalizeH="0" baseline="-2500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2.5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is 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particulate matter 2.5 </a:t>
            </a:r>
            <a:r>
              <a:rPr kumimoji="0" lang="en-A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micrometers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or less in diameter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PM</a:t>
            </a:r>
            <a:r>
              <a:rPr kumimoji="0" lang="en-AU" sz="2000" b="0" i="0" u="none" strike="noStrike" kern="1200" cap="none" spc="0" normalizeH="0" baseline="-2500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2.5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is generally described as fine particles.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PM2. 5 (particles less than 2.5 </a:t>
            </a:r>
            <a:r>
              <a:rPr kumimoji="0" lang="en-A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micrometers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in diameter) can penetrate deeply into the lung, irritate and corrode the alveolar wall, and consequently impair lung function.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D5BD8D-E7CA-2A0C-2517-9AF6DBC5A389}"/>
              </a:ext>
            </a:extLst>
          </p:cNvPr>
          <p:cNvCxnSpPr/>
          <p:nvPr/>
        </p:nvCxnSpPr>
        <p:spPr>
          <a:xfrm flipH="1">
            <a:off x="3426488" y="1356527"/>
            <a:ext cx="442127" cy="763675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11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A6EE1-AAAA-4E5D-BBA9-429D67BB7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E46AF-71A3-D461-0E31-1D5E64937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07" y="623191"/>
            <a:ext cx="7060661" cy="733335"/>
          </a:xfrm>
        </p:spPr>
        <p:txBody>
          <a:bodyPr/>
          <a:lstStyle/>
          <a:p>
            <a:pPr algn="ctr"/>
            <a:r>
              <a:rPr kumimoji="0" lang="en-AU" sz="25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kumimoji="0" lang="en-AU" sz="2500" b="1" i="0" u="none" strike="noStrike" kern="1200" cap="none" spc="0" normalizeH="0" baseline="-25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monitoring in Melbourne on the 31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38D64-9355-842D-16D6-193C6C1C27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C0474-7B35-D7E8-3244-56B5F003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64" y="1647363"/>
            <a:ext cx="2892781" cy="41030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A03CA-3254-21CD-508C-E3273AFD0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448"/>
          <a:stretch/>
        </p:blipFill>
        <p:spPr>
          <a:xfrm>
            <a:off x="3966832" y="1535051"/>
            <a:ext cx="4734586" cy="45421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A1DD7D-9E10-ED39-1F5D-D4B2F662C946}"/>
              </a:ext>
            </a:extLst>
          </p:cNvPr>
          <p:cNvSpPr txBox="1"/>
          <p:nvPr/>
        </p:nvSpPr>
        <p:spPr>
          <a:xfrm>
            <a:off x="6021219" y="3221374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Melbourne</a:t>
            </a:r>
          </a:p>
          <a:p>
            <a:pPr algn="ctr"/>
            <a:r>
              <a:rPr lang="en-AU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CBD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06F321-ED2C-6A9C-A811-819EC92C8D76}"/>
              </a:ext>
            </a:extLst>
          </p:cNvPr>
          <p:cNvCxnSpPr>
            <a:cxnSpLocks/>
          </p:cNvCxnSpPr>
          <p:nvPr/>
        </p:nvCxnSpPr>
        <p:spPr>
          <a:xfrm flipH="1" flipV="1">
            <a:off x="6802614" y="4322544"/>
            <a:ext cx="201301" cy="68528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B71C15-1596-97A2-A470-F30383578330}"/>
              </a:ext>
            </a:extLst>
          </p:cNvPr>
          <p:cNvSpPr txBox="1"/>
          <p:nvPr/>
        </p:nvSpPr>
        <p:spPr>
          <a:xfrm>
            <a:off x="6417408" y="5000439"/>
            <a:ext cx="1173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Station Pier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E9F39-92C4-FCDD-B84B-0296610B8EC7}"/>
              </a:ext>
            </a:extLst>
          </p:cNvPr>
          <p:cNvSpPr txBox="1"/>
          <p:nvPr/>
        </p:nvSpPr>
        <p:spPr>
          <a:xfrm>
            <a:off x="3966832" y="6077247"/>
            <a:ext cx="4540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image from https://ports.vic.gov.au/wp-content/uploads/aqm-report-station-pier-2403.pdf</a:t>
            </a:r>
          </a:p>
        </p:txBody>
      </p:sp>
    </p:spTree>
    <p:extLst>
      <p:ext uri="{BB962C8B-B14F-4D97-AF65-F5344CB8AC3E}">
        <p14:creationId xmlns:p14="http://schemas.microsoft.com/office/powerpoint/2010/main" val="3500936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C6BF5-C26C-8E85-35BA-FC6EF38B6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CD717-6768-92F3-3EF5-3F5B5FA9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07" y="623191"/>
            <a:ext cx="7060661" cy="733335"/>
          </a:xfrm>
        </p:spPr>
        <p:txBody>
          <a:bodyPr/>
          <a:lstStyle/>
          <a:p>
            <a:pPr algn="ctr"/>
            <a:r>
              <a:rPr kumimoji="0" lang="en-AU" sz="25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kumimoji="0" lang="en-AU" sz="2500" b="1" i="0" u="none" strike="noStrike" kern="1200" cap="none" spc="0" normalizeH="0" baseline="-25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monitoring in Melbourne on the 31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8C4C0-54AB-D23E-72E7-8049F418E3C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B29AD-D7EA-94F1-8400-43B3ABA7B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67712"/>
            <a:ext cx="2381505" cy="3377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0A0909-F2DD-02E4-D7FA-2FC48D3EFAF0}"/>
              </a:ext>
            </a:extLst>
          </p:cNvPr>
          <p:cNvSpPr txBox="1"/>
          <p:nvPr/>
        </p:nvSpPr>
        <p:spPr>
          <a:xfrm>
            <a:off x="2621198" y="6148946"/>
            <a:ext cx="59737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from https://ports.vic.gov.au/wp-content/uploads/aqm-report-station-pier-2403.pdf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E4394-CCBA-029F-CF4B-AA5B61707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319" b="28615"/>
          <a:stretch/>
        </p:blipFill>
        <p:spPr>
          <a:xfrm>
            <a:off x="2762505" y="1759992"/>
            <a:ext cx="6268139" cy="38777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EF7B1B-6E18-761E-F844-2788FED7246C}"/>
              </a:ext>
            </a:extLst>
          </p:cNvPr>
          <p:cNvSpPr/>
          <p:nvPr/>
        </p:nvSpPr>
        <p:spPr>
          <a:xfrm>
            <a:off x="8375515" y="2062264"/>
            <a:ext cx="387485" cy="3103123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9932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F1148-3D43-60D9-868A-A76A3E68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7124"/>
            <a:ext cx="9144000" cy="469726"/>
          </a:xfrm>
        </p:spPr>
        <p:txBody>
          <a:bodyPr/>
          <a:lstStyle/>
          <a:p>
            <a:pPr algn="ctr"/>
            <a:r>
              <a:rPr lang="en-AU" dirty="0"/>
              <a:t>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FECE5-480A-0484-1289-B796FED1659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C320F-14E1-CFDF-757F-4994F3DA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39" y="1053719"/>
            <a:ext cx="3529252" cy="264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243BD-1996-DE26-3BED-3298C9F8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903" y="1053719"/>
            <a:ext cx="3535380" cy="264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5D87A-7AF6-4BB6-584A-40FAC0EA8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41" y="3762785"/>
            <a:ext cx="3528001" cy="264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F06BFF-3448-A40E-FBFE-D7D93A422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903" y="3762785"/>
            <a:ext cx="3535380" cy="264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7493F-4CBB-094E-8738-F367BACDD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278" y="437124"/>
            <a:ext cx="1333686" cy="9335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EEBF3-F79E-5F23-08B6-FE9D1C07161F}"/>
              </a:ext>
            </a:extLst>
          </p:cNvPr>
          <p:cNvSpPr txBox="1"/>
          <p:nvPr/>
        </p:nvSpPr>
        <p:spPr>
          <a:xfrm>
            <a:off x="1108161" y="2150151"/>
            <a:ext cx="3272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 Easter Sunday full of Light.</a:t>
            </a:r>
          </a:p>
          <a:p>
            <a:pPr algn="ctr"/>
            <a:r>
              <a:rPr lang="en-AU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Haze can be beautiful! </a:t>
            </a:r>
            <a:r>
              <a:rPr lang="en-AU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AU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B5216-9685-F75A-173C-A105D9CCFC4E}"/>
              </a:ext>
            </a:extLst>
          </p:cNvPr>
          <p:cNvSpPr txBox="1"/>
          <p:nvPr/>
        </p:nvSpPr>
        <p:spPr>
          <a:xfrm>
            <a:off x="4658611" y="1361056"/>
            <a:ext cx="3514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Using geostationary and polar orbiting satellite data to detect the extent of the haze</a:t>
            </a:r>
          </a:p>
          <a:p>
            <a:pPr algn="ctr"/>
            <a:endParaRPr lang="en-AU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Surface and upper air observations also used in the investigation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9D25D-F465-699D-B3F9-41DCA13CBDD2}"/>
              </a:ext>
            </a:extLst>
          </p:cNvPr>
          <p:cNvSpPr txBox="1"/>
          <p:nvPr/>
        </p:nvSpPr>
        <p:spPr>
          <a:xfrm>
            <a:off x="938717" y="4270177"/>
            <a:ext cx="3545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Examining appropriate satellite derived products on the NASA Worldview web page to interrogate the nature and origins of the haze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AC3B92-3E7A-7F32-C19F-F8CE23D8DCB3}"/>
              </a:ext>
            </a:extLst>
          </p:cNvPr>
          <p:cNvSpPr txBox="1"/>
          <p:nvPr/>
        </p:nvSpPr>
        <p:spPr>
          <a:xfrm>
            <a:off x="4664880" y="4368690"/>
            <a:ext cx="3545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Surface observations of particulate matter less than 2.5 microns.</a:t>
            </a:r>
          </a:p>
          <a:p>
            <a:pPr algn="ctr"/>
            <a:r>
              <a:rPr lang="en-AU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be great to have these from satellite data also </a:t>
            </a:r>
          </a:p>
        </p:txBody>
      </p:sp>
    </p:spTree>
    <p:extLst>
      <p:ext uri="{BB962C8B-B14F-4D97-AF65-F5344CB8AC3E}">
        <p14:creationId xmlns:p14="http://schemas.microsoft.com/office/powerpoint/2010/main" val="419780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F69824-2692-7CEE-ADBB-35A991F92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D47AA4-11C2-0794-4C19-22553C5B90D0}"/>
              </a:ext>
            </a:extLst>
          </p:cNvPr>
          <p:cNvSpPr txBox="1"/>
          <p:nvPr/>
        </p:nvSpPr>
        <p:spPr>
          <a:xfrm>
            <a:off x="1808163" y="3221038"/>
            <a:ext cx="55419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My Easter Sunday Outing 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Picture 3" descr="A street light in a park&#10;&#10;Description automatically generated">
            <a:extLst>
              <a:ext uri="{FF2B5EF4-FFF2-40B4-BE49-F238E27FC236}">
                <a16:creationId xmlns:a16="http://schemas.microsoft.com/office/drawing/2014/main" id="{0277F6DD-73AC-98B2-B68C-5F9F2496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052638"/>
            <a:ext cx="28702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bench in a park with trees and sun rays&#10;&#10;Description automatically generated">
            <a:extLst>
              <a:ext uri="{FF2B5EF4-FFF2-40B4-BE49-F238E27FC236}">
                <a16:creationId xmlns:a16="http://schemas.microsoft.com/office/drawing/2014/main" id="{AD1751D4-4A57-1278-BFAB-AC3B4EACE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6275"/>
            <a:ext cx="28797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693E9F93-199D-76E5-9AFE-8A5FC6CC2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9"/>
          <a:stretch>
            <a:fillRect/>
          </a:stretch>
        </p:blipFill>
        <p:spPr bwMode="auto">
          <a:xfrm>
            <a:off x="0" y="0"/>
            <a:ext cx="2881313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walkway with a railing and a city skyline&#10;&#10;Description automatically generated">
            <a:extLst>
              <a:ext uri="{FF2B5EF4-FFF2-40B4-BE49-F238E27FC236}">
                <a16:creationId xmlns:a16="http://schemas.microsoft.com/office/drawing/2014/main" id="{2EFBAED4-6A29-87EA-B281-A5997E4E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8"/>
          <a:stretch>
            <a:fillRect/>
          </a:stretch>
        </p:blipFill>
        <p:spPr bwMode="auto">
          <a:xfrm>
            <a:off x="6215063" y="0"/>
            <a:ext cx="292893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tall building with a spray of water coming out of it&#10;&#10;Description automatically generated">
            <a:extLst>
              <a:ext uri="{FF2B5EF4-FFF2-40B4-BE49-F238E27FC236}">
                <a16:creationId xmlns:a16="http://schemas.microsoft.com/office/drawing/2014/main" id="{25C85CBE-4F36-6458-31A8-D2343E1A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357" r="37373" b="-272"/>
          <a:stretch>
            <a:fillRect/>
          </a:stretch>
        </p:blipFill>
        <p:spPr bwMode="auto">
          <a:xfrm>
            <a:off x="2566988" y="2547938"/>
            <a:ext cx="1927225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6" name="Picture 9" descr="A bridge with people walking on the beach&#10;&#10;Description automatically generated">
            <a:extLst>
              <a:ext uri="{FF2B5EF4-FFF2-40B4-BE49-F238E27FC236}">
                <a16:creationId xmlns:a16="http://schemas.microsoft.com/office/drawing/2014/main" id="{7546DAE4-83F1-88B2-8870-1D453179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4" b="17300"/>
          <a:stretch>
            <a:fillRect/>
          </a:stretch>
        </p:blipFill>
        <p:spPr bwMode="auto">
          <a:xfrm>
            <a:off x="0" y="5076825"/>
            <a:ext cx="36004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tall building with a blue sky&#10;&#10;Description automatically generated">
            <a:extLst>
              <a:ext uri="{FF2B5EF4-FFF2-40B4-BE49-F238E27FC236}">
                <a16:creationId xmlns:a16="http://schemas.microsoft.com/office/drawing/2014/main" id="{06A6D31E-C421-DC6B-A3B8-6A290F48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 r="36795" b="7640"/>
          <a:stretch>
            <a:fillRect/>
          </a:stretch>
        </p:blipFill>
        <p:spPr bwMode="auto">
          <a:xfrm>
            <a:off x="4397375" y="2544763"/>
            <a:ext cx="2208213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beach with people walking on it&#10;&#10;Description automatically generated">
            <a:extLst>
              <a:ext uri="{FF2B5EF4-FFF2-40B4-BE49-F238E27FC236}">
                <a16:creationId xmlns:a16="http://schemas.microsoft.com/office/drawing/2014/main" id="{F64995B5-D21B-DB42-91AB-06F678ED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8"/>
          <a:stretch>
            <a:fillRect/>
          </a:stretch>
        </p:blipFill>
        <p:spPr bwMode="auto">
          <a:xfrm>
            <a:off x="6284913" y="4987925"/>
            <a:ext cx="28590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bird flying over a tall building&#10;&#10;Description automatically generated">
            <a:extLst>
              <a:ext uri="{FF2B5EF4-FFF2-40B4-BE49-F238E27FC236}">
                <a16:creationId xmlns:a16="http://schemas.microsoft.com/office/drawing/2014/main" id="{B0B8942F-91B4-8B6D-A661-BA9EABE7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0"/>
            <a:ext cx="340518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12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6BC86-5725-78D1-0FC7-EBDB65C6E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E94A70-2DD9-7C72-C4F3-081230368943}"/>
              </a:ext>
            </a:extLst>
          </p:cNvPr>
          <p:cNvSpPr txBox="1"/>
          <p:nvPr/>
        </p:nvSpPr>
        <p:spPr>
          <a:xfrm>
            <a:off x="1808163" y="3221038"/>
            <a:ext cx="55419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My Easter Sunday Outing 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Picture 3" descr="A street light in a park&#10;&#10;Description automatically generated">
            <a:extLst>
              <a:ext uri="{FF2B5EF4-FFF2-40B4-BE49-F238E27FC236}">
                <a16:creationId xmlns:a16="http://schemas.microsoft.com/office/drawing/2014/main" id="{38509EF2-9EEB-75AC-A845-D156A2F3E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052638"/>
            <a:ext cx="28702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bench in a park with trees and sun rays&#10;&#10;Description automatically generated">
            <a:extLst>
              <a:ext uri="{FF2B5EF4-FFF2-40B4-BE49-F238E27FC236}">
                <a16:creationId xmlns:a16="http://schemas.microsoft.com/office/drawing/2014/main" id="{14300562-C895-5CF1-2F76-20F307F0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6275"/>
            <a:ext cx="28797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C8D70855-8FB9-6A9A-BA20-241B44B0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9"/>
          <a:stretch>
            <a:fillRect/>
          </a:stretch>
        </p:blipFill>
        <p:spPr bwMode="auto">
          <a:xfrm>
            <a:off x="0" y="0"/>
            <a:ext cx="2881313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walkway with a railing and a city skyline&#10;&#10;Description automatically generated">
            <a:extLst>
              <a:ext uri="{FF2B5EF4-FFF2-40B4-BE49-F238E27FC236}">
                <a16:creationId xmlns:a16="http://schemas.microsoft.com/office/drawing/2014/main" id="{1FC04400-C1F5-6974-3903-557D39C4F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8"/>
          <a:stretch>
            <a:fillRect/>
          </a:stretch>
        </p:blipFill>
        <p:spPr bwMode="auto">
          <a:xfrm>
            <a:off x="6215063" y="0"/>
            <a:ext cx="292893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tall building with a spray of water coming out of it&#10;&#10;Description automatically generated">
            <a:extLst>
              <a:ext uri="{FF2B5EF4-FFF2-40B4-BE49-F238E27FC236}">
                <a16:creationId xmlns:a16="http://schemas.microsoft.com/office/drawing/2014/main" id="{25D09346-6788-2D38-FE97-B87306911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357" r="37373" b="-272"/>
          <a:stretch>
            <a:fillRect/>
          </a:stretch>
        </p:blipFill>
        <p:spPr bwMode="auto">
          <a:xfrm>
            <a:off x="2566988" y="2547938"/>
            <a:ext cx="1927225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6" name="Picture 9" descr="A bridge with people walking on the beach&#10;&#10;Description automatically generated">
            <a:extLst>
              <a:ext uri="{FF2B5EF4-FFF2-40B4-BE49-F238E27FC236}">
                <a16:creationId xmlns:a16="http://schemas.microsoft.com/office/drawing/2014/main" id="{BC25EA87-107D-364B-853E-E7CDC9BA1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4" b="17300"/>
          <a:stretch>
            <a:fillRect/>
          </a:stretch>
        </p:blipFill>
        <p:spPr bwMode="auto">
          <a:xfrm>
            <a:off x="0" y="5076825"/>
            <a:ext cx="36004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tall building with a blue sky&#10;&#10;Description automatically generated">
            <a:extLst>
              <a:ext uri="{FF2B5EF4-FFF2-40B4-BE49-F238E27FC236}">
                <a16:creationId xmlns:a16="http://schemas.microsoft.com/office/drawing/2014/main" id="{22463373-A062-65DA-E52E-5EAAB02D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 r="36795" b="7640"/>
          <a:stretch>
            <a:fillRect/>
          </a:stretch>
        </p:blipFill>
        <p:spPr bwMode="auto">
          <a:xfrm>
            <a:off x="4397375" y="2544763"/>
            <a:ext cx="2208213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beach with people walking on it&#10;&#10;Description automatically generated">
            <a:extLst>
              <a:ext uri="{FF2B5EF4-FFF2-40B4-BE49-F238E27FC236}">
                <a16:creationId xmlns:a16="http://schemas.microsoft.com/office/drawing/2014/main" id="{870A3688-7519-703E-B2BE-362786CE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8"/>
          <a:stretch>
            <a:fillRect/>
          </a:stretch>
        </p:blipFill>
        <p:spPr bwMode="auto">
          <a:xfrm>
            <a:off x="6284913" y="4987925"/>
            <a:ext cx="28590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bird flying over a tall building&#10;&#10;Description automatically generated">
            <a:extLst>
              <a:ext uri="{FF2B5EF4-FFF2-40B4-BE49-F238E27FC236}">
                <a16:creationId xmlns:a16="http://schemas.microsoft.com/office/drawing/2014/main" id="{D6B85831-71FB-E3E8-D529-0BDB2F55C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0"/>
            <a:ext cx="340518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3888" name="Group 293887">
            <a:extLst>
              <a:ext uri="{FF2B5EF4-FFF2-40B4-BE49-F238E27FC236}">
                <a16:creationId xmlns:a16="http://schemas.microsoft.com/office/drawing/2014/main" id="{80A454AC-93B3-9B97-976E-7DA1A5616C95}"/>
              </a:ext>
            </a:extLst>
          </p:cNvPr>
          <p:cNvGrpSpPr/>
          <p:nvPr/>
        </p:nvGrpSpPr>
        <p:grpSpPr>
          <a:xfrm>
            <a:off x="-53548" y="60127"/>
            <a:ext cx="9237331" cy="6283285"/>
            <a:chOff x="-53548" y="60127"/>
            <a:chExt cx="9237331" cy="628328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F483AC4-3C24-8F22-FF99-F57D33BC3086}"/>
                </a:ext>
              </a:extLst>
            </p:cNvPr>
            <p:cNvSpPr/>
            <p:nvPr/>
          </p:nvSpPr>
          <p:spPr>
            <a:xfrm>
              <a:off x="6545674" y="5076825"/>
              <a:ext cx="2598325" cy="89725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48FBB7-FE24-BDCC-65B5-4230A42AA735}"/>
                </a:ext>
              </a:extLst>
            </p:cNvPr>
            <p:cNvSpPr/>
            <p:nvPr/>
          </p:nvSpPr>
          <p:spPr>
            <a:xfrm>
              <a:off x="7132320" y="244793"/>
              <a:ext cx="2051463" cy="89725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11F83C-EA1B-D657-35A1-BEA0C7CA2B05}"/>
                </a:ext>
              </a:extLst>
            </p:cNvPr>
            <p:cNvSpPr txBox="1"/>
            <p:nvPr/>
          </p:nvSpPr>
          <p:spPr>
            <a:xfrm>
              <a:off x="5661671" y="535544"/>
              <a:ext cx="1567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highlight>
                    <a:srgbClr val="FFFFCC"/>
                  </a:highlight>
                </a:rPr>
                <a:t>Milky, hazy sky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13DBAE-DCB6-0F9D-B3C4-4DEE6DDC6AFB}"/>
                </a:ext>
              </a:extLst>
            </p:cNvPr>
            <p:cNvSpPr txBox="1"/>
            <p:nvPr/>
          </p:nvSpPr>
          <p:spPr>
            <a:xfrm>
              <a:off x="7061201" y="5974080"/>
              <a:ext cx="1567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highlight>
                    <a:srgbClr val="FFFFCC"/>
                  </a:highlight>
                </a:rPr>
                <a:t>Milky, hazy sky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1D70E4B-75BB-D6C9-CA51-BA36A18B76AB}"/>
                </a:ext>
              </a:extLst>
            </p:cNvPr>
            <p:cNvSpPr/>
            <p:nvPr/>
          </p:nvSpPr>
          <p:spPr>
            <a:xfrm rot="1247879">
              <a:off x="-53548" y="624581"/>
              <a:ext cx="2544602" cy="66505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E742CD-4F02-678E-3392-7935DA6DE56D}"/>
                </a:ext>
              </a:extLst>
            </p:cNvPr>
            <p:cNvSpPr txBox="1"/>
            <p:nvPr/>
          </p:nvSpPr>
          <p:spPr>
            <a:xfrm>
              <a:off x="-39783" y="60127"/>
              <a:ext cx="1567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highlight>
                    <a:srgbClr val="FFFFCC"/>
                  </a:highlight>
                </a:rPr>
                <a:t>Milky, hazy sky</a:t>
              </a:r>
            </a:p>
          </p:txBody>
        </p:sp>
      </p:grpSp>
      <p:grpSp>
        <p:nvGrpSpPr>
          <p:cNvPr id="293890" name="Group 293889">
            <a:extLst>
              <a:ext uri="{FF2B5EF4-FFF2-40B4-BE49-F238E27FC236}">
                <a16:creationId xmlns:a16="http://schemas.microsoft.com/office/drawing/2014/main" id="{D415B1B2-EB43-9038-4A74-8154875DBA8D}"/>
              </a:ext>
            </a:extLst>
          </p:cNvPr>
          <p:cNvGrpSpPr/>
          <p:nvPr/>
        </p:nvGrpSpPr>
        <p:grpSpPr>
          <a:xfrm>
            <a:off x="432256" y="2295301"/>
            <a:ext cx="7974336" cy="2632309"/>
            <a:chOff x="432256" y="2295301"/>
            <a:chExt cx="7974336" cy="26323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85CF76F-6F3E-46D9-F7C1-AA88BC23D79B}"/>
                </a:ext>
              </a:extLst>
            </p:cNvPr>
            <p:cNvSpPr/>
            <p:nvPr/>
          </p:nvSpPr>
          <p:spPr>
            <a:xfrm rot="719693">
              <a:off x="952499" y="3097847"/>
              <a:ext cx="583693" cy="89725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72C52E-06C7-F354-B1B9-550FA24FF485}"/>
                </a:ext>
              </a:extLst>
            </p:cNvPr>
            <p:cNvSpPr/>
            <p:nvPr/>
          </p:nvSpPr>
          <p:spPr>
            <a:xfrm rot="719693">
              <a:off x="7054610" y="2295301"/>
              <a:ext cx="1351821" cy="89725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F57F1B-FC15-69FF-B5F2-19D11AE3C7DF}"/>
                </a:ext>
              </a:extLst>
            </p:cNvPr>
            <p:cNvSpPr txBox="1"/>
            <p:nvPr/>
          </p:nvSpPr>
          <p:spPr>
            <a:xfrm>
              <a:off x="432256" y="4004280"/>
              <a:ext cx="14822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highlight>
                    <a:srgbClr val="FFFFCC"/>
                  </a:highlight>
                </a:rPr>
                <a:t>incandescent </a:t>
              </a:r>
            </a:p>
            <a:p>
              <a:pPr algn="ctr"/>
              <a:r>
                <a:rPr lang="en-AU" dirty="0">
                  <a:highlight>
                    <a:srgbClr val="FFFFCC"/>
                  </a:highlight>
                </a:rPr>
                <a:t>"glowing"</a:t>
              </a:r>
            </a:p>
            <a:p>
              <a:pPr algn="ctr"/>
              <a:r>
                <a:rPr lang="en-AU" dirty="0">
                  <a:highlight>
                    <a:srgbClr val="FFFFCC"/>
                  </a:highlight>
                </a:rPr>
                <a:t>atmosphere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AA52CF-B9B0-C8B1-8056-5025D6E2FCC9}"/>
                </a:ext>
              </a:extLst>
            </p:cNvPr>
            <p:cNvSpPr txBox="1"/>
            <p:nvPr/>
          </p:nvSpPr>
          <p:spPr>
            <a:xfrm>
              <a:off x="6924327" y="3315092"/>
              <a:ext cx="14822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highlight>
                    <a:srgbClr val="FFFFCC"/>
                  </a:highlight>
                </a:rPr>
                <a:t>incandescent </a:t>
              </a:r>
            </a:p>
            <a:p>
              <a:pPr algn="ctr"/>
              <a:r>
                <a:rPr lang="en-AU" dirty="0">
                  <a:highlight>
                    <a:srgbClr val="FFFFCC"/>
                  </a:highlight>
                </a:rPr>
                <a:t>"glowing"</a:t>
              </a:r>
            </a:p>
            <a:p>
              <a:pPr algn="ctr"/>
              <a:r>
                <a:rPr lang="en-AU" dirty="0">
                  <a:highlight>
                    <a:srgbClr val="FFFFCC"/>
                  </a:highlight>
                </a:rPr>
                <a:t>atmosphere</a:t>
              </a:r>
            </a:p>
          </p:txBody>
        </p:sp>
      </p:grpSp>
      <p:grpSp>
        <p:nvGrpSpPr>
          <p:cNvPr id="293889" name="Group 293888">
            <a:extLst>
              <a:ext uri="{FF2B5EF4-FFF2-40B4-BE49-F238E27FC236}">
                <a16:creationId xmlns:a16="http://schemas.microsoft.com/office/drawing/2014/main" id="{4335584F-C26B-1480-6A49-F4B816DBADA5}"/>
              </a:ext>
            </a:extLst>
          </p:cNvPr>
          <p:cNvGrpSpPr/>
          <p:nvPr/>
        </p:nvGrpSpPr>
        <p:grpSpPr>
          <a:xfrm>
            <a:off x="2647457" y="70315"/>
            <a:ext cx="4044524" cy="5270226"/>
            <a:chOff x="2647457" y="70315"/>
            <a:chExt cx="4044524" cy="5270226"/>
          </a:xfrm>
        </p:grpSpPr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F24E7374-49CB-A928-0433-07D3537C11E7}"/>
                </a:ext>
              </a:extLst>
            </p:cNvPr>
            <p:cNvSpPr/>
            <p:nvPr/>
          </p:nvSpPr>
          <p:spPr>
            <a:xfrm rot="20876069">
              <a:off x="3514494" y="2716293"/>
              <a:ext cx="914400" cy="1946818"/>
            </a:xfrm>
            <a:prstGeom prst="flowChartManualOperation">
              <a:avLst/>
            </a:prstGeom>
            <a:noFill/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39BDA018-ED42-9ADC-2DA3-D4351E0724AC}"/>
                </a:ext>
              </a:extLst>
            </p:cNvPr>
            <p:cNvSpPr/>
            <p:nvPr/>
          </p:nvSpPr>
          <p:spPr>
            <a:xfrm rot="19663243">
              <a:off x="2647457" y="3097624"/>
              <a:ext cx="914400" cy="1746895"/>
            </a:xfrm>
            <a:prstGeom prst="flowChartManualOperation">
              <a:avLst/>
            </a:prstGeom>
            <a:noFill/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Flowchart: Manual Operation 20">
              <a:extLst>
                <a:ext uri="{FF2B5EF4-FFF2-40B4-BE49-F238E27FC236}">
                  <a16:creationId xmlns:a16="http://schemas.microsoft.com/office/drawing/2014/main" id="{674F8F8E-7366-3D23-D1CE-4954476EE6E4}"/>
                </a:ext>
              </a:extLst>
            </p:cNvPr>
            <p:cNvSpPr/>
            <p:nvPr/>
          </p:nvSpPr>
          <p:spPr>
            <a:xfrm rot="405990">
              <a:off x="3279732" y="70315"/>
              <a:ext cx="914400" cy="1659786"/>
            </a:xfrm>
            <a:prstGeom prst="flowChartManualOperation">
              <a:avLst/>
            </a:prstGeom>
            <a:noFill/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Flowchart: Manual Operation 21">
              <a:extLst>
                <a:ext uri="{FF2B5EF4-FFF2-40B4-BE49-F238E27FC236}">
                  <a16:creationId xmlns:a16="http://schemas.microsoft.com/office/drawing/2014/main" id="{C95E201E-D781-E4E7-C95C-C8A333D59F39}"/>
                </a:ext>
              </a:extLst>
            </p:cNvPr>
            <p:cNvSpPr/>
            <p:nvPr/>
          </p:nvSpPr>
          <p:spPr>
            <a:xfrm rot="19831764">
              <a:off x="5068633" y="715274"/>
              <a:ext cx="914400" cy="1499849"/>
            </a:xfrm>
            <a:prstGeom prst="flowChartManualOperation">
              <a:avLst/>
            </a:prstGeom>
            <a:noFill/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Flowchart: Manual Operation 22">
              <a:extLst>
                <a:ext uri="{FF2B5EF4-FFF2-40B4-BE49-F238E27FC236}">
                  <a16:creationId xmlns:a16="http://schemas.microsoft.com/office/drawing/2014/main" id="{71F17ED4-1823-F4C1-3C53-CF66A5418B2F}"/>
                </a:ext>
              </a:extLst>
            </p:cNvPr>
            <p:cNvSpPr/>
            <p:nvPr/>
          </p:nvSpPr>
          <p:spPr>
            <a:xfrm rot="1119020">
              <a:off x="5417331" y="3393723"/>
              <a:ext cx="1014904" cy="1946818"/>
            </a:xfrm>
            <a:prstGeom prst="flowChartManualOperation">
              <a:avLst/>
            </a:prstGeom>
            <a:noFill/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7E0A92-D828-7DFD-C866-920634CEAF69}"/>
                </a:ext>
              </a:extLst>
            </p:cNvPr>
            <p:cNvSpPr txBox="1"/>
            <p:nvPr/>
          </p:nvSpPr>
          <p:spPr>
            <a:xfrm>
              <a:off x="3175890" y="2334105"/>
              <a:ext cx="3516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highlight>
                    <a:srgbClr val="FFFFCC"/>
                  </a:highlight>
                </a:rPr>
                <a:t>light rays emanating from windows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4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939100D-1134-2D70-E922-8C103D44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394" y="4063030"/>
            <a:ext cx="2996694" cy="19875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3C15FF-566C-A164-37E4-40970A4D1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74" y="4044453"/>
            <a:ext cx="3009195" cy="2006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9978F5-AAAA-EDE5-2814-A19B33EDC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4" y="4041305"/>
            <a:ext cx="3009196" cy="1990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8B116-51A2-72B8-FC4F-EADD5F61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1040964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Windy webcam over Melbourne as archived at 11.39pm local time 31st March 2024. 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(looking southwest from Southbank)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D03D6-6A7C-088B-B0ED-B86DADEAD09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Bureau of Meteorology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95099-8B7A-2D20-15A9-E770FA274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3" y="1466850"/>
            <a:ext cx="2981325" cy="1984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147D51-845F-61D4-EB47-6046997D1763}"/>
              </a:ext>
            </a:extLst>
          </p:cNvPr>
          <p:cNvSpPr txBox="1"/>
          <p:nvPr/>
        </p:nvSpPr>
        <p:spPr>
          <a:xfrm>
            <a:off x="1228725" y="3450991"/>
            <a:ext cx="7143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A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8.39am                                       9.39am                                   12.39pm</a:t>
            </a:r>
            <a:endParaRPr lang="en-AU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704C77-99B2-1F02-5199-9CFAB6194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174" y="1466850"/>
            <a:ext cx="3001782" cy="1984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55117-54A8-BAB1-D9E9-F76F3B890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762" y="1466850"/>
            <a:ext cx="2981326" cy="19875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C1D6F2-5023-1A4D-DF98-122BE5C37158}"/>
              </a:ext>
            </a:extLst>
          </p:cNvPr>
          <p:cNvSpPr txBox="1"/>
          <p:nvPr/>
        </p:nvSpPr>
        <p:spPr>
          <a:xfrm>
            <a:off x="1228725" y="6032004"/>
            <a:ext cx="7143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3</a:t>
            </a:r>
            <a:r>
              <a:rPr kumimoji="0" lang="en-A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.39pm                                       4.39pm                                   6.39pm</a:t>
            </a:r>
            <a:endParaRPr lang="en-AU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52D7CC-0D01-B4F1-DFDC-8701CD21BF5B}"/>
              </a:ext>
            </a:extLst>
          </p:cNvPr>
          <p:cNvGrpSpPr/>
          <p:nvPr/>
        </p:nvGrpSpPr>
        <p:grpSpPr>
          <a:xfrm>
            <a:off x="493547" y="3755394"/>
            <a:ext cx="5572822" cy="1613402"/>
            <a:chOff x="493547" y="3755394"/>
            <a:chExt cx="5572822" cy="161340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3C47D6F-70B9-4A0B-BC70-2F36760639FB}"/>
                </a:ext>
              </a:extLst>
            </p:cNvPr>
            <p:cNvSpPr/>
            <p:nvPr/>
          </p:nvSpPr>
          <p:spPr>
            <a:xfrm>
              <a:off x="493547" y="4703743"/>
              <a:ext cx="2544602" cy="66505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57285BF-9224-3515-0438-0AD26A40DEF0}"/>
                </a:ext>
              </a:extLst>
            </p:cNvPr>
            <p:cNvSpPr/>
            <p:nvPr/>
          </p:nvSpPr>
          <p:spPr>
            <a:xfrm>
              <a:off x="3995539" y="4609026"/>
              <a:ext cx="2070830" cy="66505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CBB8EB-50E5-56B9-0405-44610DC12799}"/>
                </a:ext>
              </a:extLst>
            </p:cNvPr>
            <p:cNvSpPr txBox="1"/>
            <p:nvPr/>
          </p:nvSpPr>
          <p:spPr>
            <a:xfrm>
              <a:off x="1905802" y="3755394"/>
              <a:ext cx="2839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Mie scattering from haze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B88DD3-3498-8FAB-1FFE-94E5C263262E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1765848" y="4093948"/>
              <a:ext cx="1559681" cy="94232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BD2DDEC-45CF-7C21-E015-89861E5B9BAD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3325529" y="4093948"/>
              <a:ext cx="1419235" cy="8497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565765-D45B-3823-2B50-A3849800BFC9}"/>
              </a:ext>
            </a:extLst>
          </p:cNvPr>
          <p:cNvGrpSpPr/>
          <p:nvPr/>
        </p:nvGrpSpPr>
        <p:grpSpPr>
          <a:xfrm>
            <a:off x="353304" y="1377267"/>
            <a:ext cx="8611321" cy="1337736"/>
            <a:chOff x="353304" y="1377267"/>
            <a:chExt cx="8611321" cy="133773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B266000-5CD2-42DC-229B-B07A6BF8E094}"/>
                </a:ext>
              </a:extLst>
            </p:cNvPr>
            <p:cNvSpPr/>
            <p:nvPr/>
          </p:nvSpPr>
          <p:spPr>
            <a:xfrm>
              <a:off x="353304" y="2049950"/>
              <a:ext cx="2544602" cy="66505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3F7010D-1BAD-EA96-1A04-CFBF9B945D59}"/>
                </a:ext>
              </a:extLst>
            </p:cNvPr>
            <p:cNvSpPr/>
            <p:nvPr/>
          </p:nvSpPr>
          <p:spPr>
            <a:xfrm>
              <a:off x="3334629" y="2030110"/>
              <a:ext cx="2544602" cy="66505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A0AF17D-78C8-2760-B9C9-9779F7AAA10C}"/>
                </a:ext>
              </a:extLst>
            </p:cNvPr>
            <p:cNvSpPr/>
            <p:nvPr/>
          </p:nvSpPr>
          <p:spPr>
            <a:xfrm>
              <a:off x="6420023" y="2049950"/>
              <a:ext cx="2544602" cy="66505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22F613-2E4B-3F9D-B023-DCDF50FE47F3}"/>
                </a:ext>
              </a:extLst>
            </p:cNvPr>
            <p:cNvSpPr txBox="1"/>
            <p:nvPr/>
          </p:nvSpPr>
          <p:spPr>
            <a:xfrm>
              <a:off x="2533651" y="1377267"/>
              <a:ext cx="35253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Low cloud and Mie scattering from haze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124F96E-4C70-5A69-62D6-91C3C5246639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>
              <a:off x="1774947" y="1715821"/>
              <a:ext cx="2521357" cy="61324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5955435-763A-65C3-8F98-1D8ADEB653F2}"/>
                </a:ext>
              </a:extLst>
            </p:cNvPr>
            <p:cNvCxnSpPr>
              <a:cxnSpLocks/>
            </p:cNvCxnSpPr>
            <p:nvPr/>
          </p:nvCxnSpPr>
          <p:spPr>
            <a:xfrm>
              <a:off x="4307927" y="1715821"/>
              <a:ext cx="3384397" cy="5933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8EC1FCC-2BDA-E6C4-5CEB-07F29A589F1A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4296304" y="1715821"/>
              <a:ext cx="276833" cy="60450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2A610AFC-0C0B-E8CB-6C00-2396FAAA5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10" y="6532282"/>
            <a:ext cx="3303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images courtesy Windy.com</a:t>
            </a:r>
          </a:p>
        </p:txBody>
      </p:sp>
    </p:spTree>
    <p:extLst>
      <p:ext uri="{BB962C8B-B14F-4D97-AF65-F5344CB8AC3E}">
        <p14:creationId xmlns:p14="http://schemas.microsoft.com/office/powerpoint/2010/main" val="36097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D4D75-E034-623C-954E-F12E3B1A3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ate Placeholder 1">
            <a:extLst>
              <a:ext uri="{FF2B5EF4-FFF2-40B4-BE49-F238E27FC236}">
                <a16:creationId xmlns:a16="http://schemas.microsoft.com/office/drawing/2014/main" id="{CE9884D5-7F53-0A00-C86F-2B5F56079896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381000" y="6419850"/>
            <a:ext cx="21526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16068" name="Title 3">
            <a:extLst>
              <a:ext uri="{FF2B5EF4-FFF2-40B4-BE49-F238E27FC236}">
                <a16:creationId xmlns:a16="http://schemas.microsoft.com/office/drawing/2014/main" id="{42F1F313-CDDA-485F-7064-999B5CFEC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488950"/>
            <a:ext cx="65214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memorable Easter Sunday. Investigating the Melbourne Haze Event, 31 March 2024</a:t>
            </a:r>
            <a:endParaRPr lang="en-AU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21" name="Content Placeholder 2">
            <a:extLst>
              <a:ext uri="{FF2B5EF4-FFF2-40B4-BE49-F238E27FC236}">
                <a16:creationId xmlns:a16="http://schemas.microsoft.com/office/drawing/2014/main" id="{B1166DA5-0E86-F555-EC1D-4213C716D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602103"/>
            <a:ext cx="8020050" cy="4636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Observations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Observations during my walk (St Kilda Beach, Melbourne City Gardens)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 post; earlier episode of Mie scattering off the Eureka Tower.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scattering table and regimes.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local Melbourne area.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Himawari-9 True Colour RGB satellite data. Compared with polar orbiter images from NASA Worldview.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Soundings, visibility and ceilometer observations.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on aviation operations.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broader Victorian region.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Worldview resources; Aerosol Optical Thickness, Aerosol Type.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importance of PM 2.5 and its impact</a:t>
            </a:r>
          </a:p>
        </p:txBody>
      </p:sp>
    </p:spTree>
    <p:extLst>
      <p:ext uri="{BB962C8B-B14F-4D97-AF65-F5344CB8AC3E}">
        <p14:creationId xmlns:p14="http://schemas.microsoft.com/office/powerpoint/2010/main" val="212344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30CFF-CF97-D6DE-E2D2-A5B8EE2E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42" y="261398"/>
            <a:ext cx="5347005" cy="6335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9EB70D-51C5-2AA8-5C59-436DE4F7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95" y="1979601"/>
            <a:ext cx="3315163" cy="3801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C9BEF-2041-2FE4-8804-37DE44C3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782" y="5904719"/>
            <a:ext cx="1703514" cy="507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2B232-8FE9-468D-DF5A-6D97B6B0EEF7}"/>
              </a:ext>
            </a:extLst>
          </p:cNvPr>
          <p:cNvSpPr txBox="1"/>
          <p:nvPr/>
        </p:nvSpPr>
        <p:spPr>
          <a:xfrm>
            <a:off x="5626195" y="800836"/>
            <a:ext cx="3315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b="1" dirty="0">
                <a:latin typeface="Calibri" panose="020F0502020204030204" pitchFamily="34" charset="0"/>
                <a:cs typeface="Calibri" panose="020F0502020204030204" pitchFamily="34" charset="0"/>
              </a:rPr>
              <a:t>An earlier event on the Bureau Facebook page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71538B-EBF9-7B87-E7A0-5FB120C30E76}"/>
              </a:ext>
            </a:extLst>
          </p:cNvPr>
          <p:cNvSpPr/>
          <p:nvPr/>
        </p:nvSpPr>
        <p:spPr>
          <a:xfrm>
            <a:off x="5712431" y="3308279"/>
            <a:ext cx="3154167" cy="4109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06E0F-90BC-7C55-9389-C3BEA0C45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ate Placeholder 1">
            <a:extLst>
              <a:ext uri="{FF2B5EF4-FFF2-40B4-BE49-F238E27FC236}">
                <a16:creationId xmlns:a16="http://schemas.microsoft.com/office/drawing/2014/main" id="{7E52D200-59A2-3D7A-7290-39AF192B944D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381000" y="6419850"/>
            <a:ext cx="21526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16068" name="Title 3">
            <a:extLst>
              <a:ext uri="{FF2B5EF4-FFF2-40B4-BE49-F238E27FC236}">
                <a16:creationId xmlns:a16="http://schemas.microsoft.com/office/drawing/2014/main" id="{1D85AE6C-9F82-B7BD-F85D-B9EB4B5F8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488950"/>
            <a:ext cx="65214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memorable Easter Sunday. Investigating the Melbourne Haze Event, 31 March 2024</a:t>
            </a:r>
            <a:endParaRPr lang="en-AU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21" name="Content Placeholder 2">
            <a:extLst>
              <a:ext uri="{FF2B5EF4-FFF2-40B4-BE49-F238E27FC236}">
                <a16:creationId xmlns:a16="http://schemas.microsoft.com/office/drawing/2014/main" id="{799467D6-6F67-69BF-C6AF-9130685BA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602103"/>
            <a:ext cx="8020050" cy="4636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Observations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Observations during my walk (St Kilda Beach, Melbourne City Gardens)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 post; earlier episode of Mie scattering off the Eureka Tower.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scattering table and regimes.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local Melbourne area.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Himawari-9 True Colour RGB satellite data. Compared with polar orbiter images from NASA Worldview.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Soundings, visibility and ceilometer observations.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on aviation operations.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Further investigations, broader Victorian region.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Worldview resources; Aerosol Optical Thickness, Aerosol Type.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importance of PM 2.5 and its impact</a:t>
            </a:r>
          </a:p>
        </p:txBody>
      </p:sp>
    </p:spTree>
    <p:extLst>
      <p:ext uri="{BB962C8B-B14F-4D97-AF65-F5344CB8AC3E}">
        <p14:creationId xmlns:p14="http://schemas.microsoft.com/office/powerpoint/2010/main" val="1360342985"/>
      </p:ext>
    </p:extLst>
  </p:cSld>
  <p:clrMapOvr>
    <a:masterClrMapping/>
  </p:clrMapOvr>
</p:sld>
</file>

<file path=ppt/theme/theme1.xml><?xml version="1.0" encoding="utf-8"?>
<a:theme xmlns:a="http://schemas.openxmlformats.org/drawingml/2006/main" name="2_Bureau Blu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F2F2F2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9B7FD61B-8171-4587-B24B-863590121F2E}"/>
    </a:ext>
  </a:extLst>
</a:theme>
</file>

<file path=ppt/theme/theme10.xml><?xml version="1.0" encoding="utf-8"?>
<a:theme xmlns:a="http://schemas.openxmlformats.org/drawingml/2006/main" name="3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3.xml><?xml version="1.0" encoding="utf-8"?>
<a:theme xmlns:a="http://schemas.openxmlformats.org/drawingml/2006/main" name="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8.xml><?xml version="1.0" encoding="utf-8"?>
<a:theme xmlns:a="http://schemas.openxmlformats.org/drawingml/2006/main" name="12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9.xml><?xml version="1.0" encoding="utf-8"?>
<a:theme xmlns:a="http://schemas.openxmlformats.org/drawingml/2006/main" name="2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2004</TotalTime>
  <Words>2573</Words>
  <Application>Microsoft Office PowerPoint</Application>
  <PresentationFormat>On-screen Show (4:3)</PresentationFormat>
  <Paragraphs>325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Aptos</vt:lpstr>
      <vt:lpstr>Arial</vt:lpstr>
      <vt:lpstr>Calibri</vt:lpstr>
      <vt:lpstr>Calibri Light</vt:lpstr>
      <vt:lpstr>Georgia</vt:lpstr>
      <vt:lpstr>Google Sans</vt:lpstr>
      <vt:lpstr>2_Bureau Blue</vt:lpstr>
      <vt:lpstr>5_Bureau White</vt:lpstr>
      <vt:lpstr>Bureau White</vt:lpstr>
      <vt:lpstr>1_Office Theme</vt:lpstr>
      <vt:lpstr>7_Bureau White</vt:lpstr>
      <vt:lpstr>Default Design</vt:lpstr>
      <vt:lpstr>1_Bureau White</vt:lpstr>
      <vt:lpstr>12_Bureau White</vt:lpstr>
      <vt:lpstr>2_Bureau White</vt:lpstr>
      <vt:lpstr>3_Bureau White</vt:lpstr>
      <vt:lpstr>Indonesian VLab Centre of Excellence Regional Focus Group meeting,  02UTC 26 February 2025</vt:lpstr>
      <vt:lpstr>A memorable Easter Sunday. Investigating the Melbourne Haze Event, 31 March 2024</vt:lpstr>
      <vt:lpstr>A memorable Easter Sunday. Investigating the Melbourne Haze Event, 31 March 2024</vt:lpstr>
      <vt:lpstr>PowerPoint Presentation</vt:lpstr>
      <vt:lpstr>PowerPoint Presentation</vt:lpstr>
      <vt:lpstr>Windy webcam over Melbourne as archived at 11.39pm local time 31st March 2024.  (looking southwest from Southbank)</vt:lpstr>
      <vt:lpstr>A memorable Easter Sunday. Investigating the Melbourne Haze Event, 31 March 2024</vt:lpstr>
      <vt:lpstr>PowerPoint Presentation</vt:lpstr>
      <vt:lpstr>A memorable Easter Sunday. Investigating the Melbourne Haze Event, 31 March 2024</vt:lpstr>
      <vt:lpstr>Atmospheric Scattering Regimes</vt:lpstr>
      <vt:lpstr>A memorable Easter Sunday. Investigating the Melbourne Haze Event, 31 March 2024</vt:lpstr>
      <vt:lpstr>Synoptic setting: MSLP and IR satellite image on the morning of the event, 00UTC 31st March 2024</vt:lpstr>
      <vt:lpstr>Animation: The "Haze" over Melbourne. Broad view.  Night Microphysics and True Colour RGB,  12UTC 30th March to 06UTC 31st March 2024</vt:lpstr>
      <vt:lpstr>Animation: The "Haze" over Melbourne. Closer view.  Night Microphysics and True Colour RGB,  2030UTC 30th March to 0750UTC 31st March 2024</vt:lpstr>
      <vt:lpstr>Exploring the NASA Worldview web page for polar orbiter satellite data.  The Suomi NPP VIIRS, GOES-20 VIIRS and Terra / Aqua MODIS data Imagery at https://worldview.earthdata.nasa.gov/index.html  </vt:lpstr>
      <vt:lpstr>Animation: 0336UTC Soumi NPP and AQUA MODIS 0426UTC True Colour RGB images from NASA Worldview shows the migration of the haze well</vt:lpstr>
      <vt:lpstr>Comparing Himawari-9 imagery with polar orbiter imagery from the NASA Worldview web site</vt:lpstr>
      <vt:lpstr>A memorable Easter Sunday. Investigating the Melbourne Haze Event, 31 March 2024</vt:lpstr>
      <vt:lpstr>Melbourne (Tullamarine) Airport soundings during the event.</vt:lpstr>
      <vt:lpstr>Visibility reduction over Melbourne Airports. 21UTC 30th to 09UTC 31st March. </vt:lpstr>
      <vt:lpstr>A memorable Easter Sunday. Investigating the Melbourne Haze Event, 31 March 2024</vt:lpstr>
      <vt:lpstr>Visibility and Highest Alternate Minima over Melbourne Airports. </vt:lpstr>
      <vt:lpstr>Visibility reduction over Moorabbin Airport, and TAF Aerodrome Forecasts. </vt:lpstr>
      <vt:lpstr>A memorable Easter Sunday. Investigating the Melbourne Haze Event, 31 March 2024</vt:lpstr>
      <vt:lpstr>Exploring the NASA Worldview web page for polar orbiter satellite data. Air Quality. Aerosol Optical Depth. at https://worldview.earthdata.nasa.gov/index.html  </vt:lpstr>
      <vt:lpstr>Aerosol Optical Depth over Victoria and Melbourne. (Aqua / Terra MODIS data, Terra overpass 2323UTC 30th March, Aqua overpass 0426UTC, 31st March) </vt:lpstr>
      <vt:lpstr>Aerosol Optical Depth over Melbourne (M). (Aqua / Terra MODIS data, Terra overpass 2323UTC 30th March, Aqua overpass 0426UTC, 31st March)</vt:lpstr>
      <vt:lpstr>Aerosol Optical Depth over Melbourne (M). (Aqua / Terra MODIS data, Terra overpass 2323UTC 30th March, Aqua overpass 0426UTC, 31st March)</vt:lpstr>
      <vt:lpstr>Exploring the NASA Worldview web page for polar orbiter satellite data. Air Quality. Aerosol Type. at https://worldview.earthdata.nasa.gov/index.html  </vt:lpstr>
      <vt:lpstr>Types of pollutant. NASA Worldview website.  Suomi NPP and NOAA-20 VIIRS data.</vt:lpstr>
      <vt:lpstr>Types of pollutant. NASA Worldview website.  Suomi NPP and NOAA-20 VIIRS. Background satellite image removed.</vt:lpstr>
      <vt:lpstr>A memorable Easter Sunday. Investigating the Melbourne Haze Event, 31 March 2024</vt:lpstr>
      <vt:lpstr>Particulate matter 2.5 microns or less (PM2.5)</vt:lpstr>
      <vt:lpstr>PM2.5 monitoring in Melbourne on the 31st March 2024</vt:lpstr>
      <vt:lpstr>PM2.5 monitoring in Melbourne on the 31st March 2024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Bodo Zeschke</dc:creator>
  <cp:lastModifiedBy>Bodo Zeschke</cp:lastModifiedBy>
  <cp:revision>183</cp:revision>
  <cp:lastPrinted>2025-02-25T03:35:04Z</cp:lastPrinted>
  <dcterms:created xsi:type="dcterms:W3CDTF">2025-01-07T05:20:55Z</dcterms:created>
  <dcterms:modified xsi:type="dcterms:W3CDTF">2025-02-26T01:08:58Z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edad5e-85c4-4d99-839f-4db88ccef5c5_Enabled">
    <vt:lpwstr>true</vt:lpwstr>
  </property>
  <property fmtid="{D5CDD505-2E9C-101B-9397-08002B2CF9AE}" pid="3" name="MSIP_Label_55edad5e-85c4-4d99-839f-4db88ccef5c5_SetDate">
    <vt:lpwstr>2025-01-07T05:35:47Z</vt:lpwstr>
  </property>
  <property fmtid="{D5CDD505-2E9C-101B-9397-08002B2CF9AE}" pid="4" name="MSIP_Label_55edad5e-85c4-4d99-839f-4db88ccef5c5_Method">
    <vt:lpwstr>Standard</vt:lpwstr>
  </property>
  <property fmtid="{D5CDD505-2E9C-101B-9397-08002B2CF9AE}" pid="5" name="MSIP_Label_55edad5e-85c4-4d99-839f-4db88ccef5c5_Name">
    <vt:lpwstr>PSPF Official</vt:lpwstr>
  </property>
  <property fmtid="{D5CDD505-2E9C-101B-9397-08002B2CF9AE}" pid="6" name="MSIP_Label_55edad5e-85c4-4d99-839f-4db88ccef5c5_SiteId">
    <vt:lpwstr>d1ad7db5-97dd-4f2b-816e-50d663b7bb94</vt:lpwstr>
  </property>
  <property fmtid="{D5CDD505-2E9C-101B-9397-08002B2CF9AE}" pid="7" name="MSIP_Label_55edad5e-85c4-4d99-839f-4db88ccef5c5_ActionId">
    <vt:lpwstr>14387a53-8969-47b4-a808-2c45f6781fba</vt:lpwstr>
  </property>
  <property fmtid="{D5CDD505-2E9C-101B-9397-08002B2CF9AE}" pid="8" name="MSIP_Label_55edad5e-85c4-4d99-839f-4db88ccef5c5_ContentBits">
    <vt:lpwstr>3</vt:lpwstr>
  </property>
  <property fmtid="{D5CDD505-2E9C-101B-9397-08002B2CF9AE}" pid="9" name="ClassificationContentMarkingFooterLocations">
    <vt:lpwstr>2_Bureau Blue:5\5_Bureau White:5\Default Design:5\3_Office Theme:8</vt:lpwstr>
  </property>
  <property fmtid="{D5CDD505-2E9C-101B-9397-08002B2CF9AE}" pid="10" name="ClassificationContentMarkingFooterText">
    <vt:lpwstr>OFFICIAL</vt:lpwstr>
  </property>
  <property fmtid="{D5CDD505-2E9C-101B-9397-08002B2CF9AE}" pid="11" name="ClassificationContentMarkingHeaderLocations">
    <vt:lpwstr>2_Bureau Blue:4\5_Bureau White:4\Default Design:4\3_Office Theme:7</vt:lpwstr>
  </property>
  <property fmtid="{D5CDD505-2E9C-101B-9397-08002B2CF9AE}" pid="12" name="ClassificationContentMarkingHeaderText">
    <vt:lpwstr>OFFICIAL</vt:lpwstr>
  </property>
</Properties>
</file>