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037" autoAdjust="0"/>
  </p:normalViewPr>
  <p:slideViewPr>
    <p:cSldViewPr>
      <p:cViewPr>
        <p:scale>
          <a:sx n="36" d="100"/>
          <a:sy n="36" d="100"/>
        </p:scale>
        <p:origin x="18" y="-72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4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74BDD-71AB-4813-89FF-F648FE4B8E8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1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A689B-7ABE-40E7-B7BC-7DB7909BD626}" type="slidenum">
              <a:rPr lang="en-AU"/>
              <a:pPr/>
              <a:t>1</a:t>
            </a:fld>
            <a:endParaRPr lang="en-A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After talking to a few there’s some unanswered questions</a:t>
            </a:r>
          </a:p>
          <a:p>
            <a:endParaRPr lang="en-AU" dirty="0"/>
          </a:p>
          <a:p>
            <a:pPr>
              <a:buFontTx/>
              <a:buChar char="•"/>
            </a:pPr>
            <a:r>
              <a:rPr lang="en-AU" dirty="0"/>
              <a:t>What will happen if </a:t>
            </a:r>
            <a:r>
              <a:rPr lang="en-AU" dirty="0" err="1"/>
              <a:t>obs</a:t>
            </a:r>
            <a:r>
              <a:rPr lang="en-AU" dirty="0"/>
              <a:t> which are too far from background are allowed in and presented to VAR? In this case the background will be very different to the </a:t>
            </a:r>
            <a:r>
              <a:rPr lang="en-AU" dirty="0" err="1"/>
              <a:t>obs</a:t>
            </a:r>
            <a:endParaRPr lang="en-AU" dirty="0"/>
          </a:p>
          <a:p>
            <a:pPr lvl="1">
              <a:buFontTx/>
              <a:buChar char="•"/>
            </a:pPr>
            <a:r>
              <a:rPr lang="en-AU" dirty="0"/>
              <a:t>Will this depend on background and observation error </a:t>
            </a:r>
            <a:r>
              <a:rPr lang="en-AU" dirty="0" err="1"/>
              <a:t>covariances</a:t>
            </a:r>
            <a:r>
              <a:rPr lang="en-AU" dirty="0"/>
              <a:t>?</a:t>
            </a:r>
          </a:p>
          <a:p>
            <a:pPr lvl="1">
              <a:buFontTx/>
              <a:buChar char="•"/>
            </a:pPr>
            <a:r>
              <a:rPr lang="en-AU" dirty="0"/>
              <a:t>Will this make the cost function more non-quadratic?</a:t>
            </a:r>
          </a:p>
          <a:p>
            <a:pPr>
              <a:buFontTx/>
              <a:buChar char="•"/>
            </a:pPr>
            <a:r>
              <a:rPr lang="en-AU" dirty="0"/>
              <a:t>In the geographic </a:t>
            </a:r>
            <a:r>
              <a:rPr lang="en-AU" dirty="0" err="1"/>
              <a:t>obs</a:t>
            </a:r>
            <a:r>
              <a:rPr lang="en-AU" dirty="0"/>
              <a:t> sensitivity there are positive and negative values – why?</a:t>
            </a:r>
          </a:p>
          <a:p>
            <a:pPr>
              <a:buFontTx/>
              <a:buChar char="•"/>
            </a:pPr>
            <a:r>
              <a:rPr lang="en-AU" dirty="0"/>
              <a:t>Is </a:t>
            </a:r>
            <a:r>
              <a:rPr lang="en-AU" dirty="0" err="1"/>
              <a:t>q_T</a:t>
            </a:r>
            <a:r>
              <a:rPr lang="en-AU" dirty="0"/>
              <a:t> PFM prognostic variable or are </a:t>
            </a:r>
            <a:r>
              <a:rPr lang="en-AU" dirty="0" err="1"/>
              <a:t>q_v</a:t>
            </a:r>
            <a:r>
              <a:rPr lang="en-AU" dirty="0"/>
              <a:t> and </a:t>
            </a:r>
            <a:r>
              <a:rPr lang="en-AU" dirty="0" err="1"/>
              <a:t>q_c</a:t>
            </a:r>
            <a:r>
              <a:rPr lang="en-AU" dirty="0"/>
              <a:t>?</a:t>
            </a:r>
          </a:p>
          <a:p>
            <a:pPr>
              <a:buFontTx/>
              <a:buChar char="•"/>
            </a:pPr>
            <a:r>
              <a:rPr lang="en-AU" dirty="0"/>
              <a:t>For understanding the PFM physics which models moisture</a:t>
            </a:r>
          </a:p>
          <a:p>
            <a:pPr lvl="1">
              <a:buFontTx/>
              <a:buChar char="•"/>
            </a:pPr>
            <a:r>
              <a:rPr lang="en-AU" dirty="0"/>
              <a:t>Is there a </a:t>
            </a:r>
            <a:r>
              <a:rPr lang="en-AU" dirty="0" err="1"/>
              <a:t>radiative</a:t>
            </a:r>
            <a:r>
              <a:rPr lang="en-AU" dirty="0"/>
              <a:t> effect on cloud?</a:t>
            </a:r>
          </a:p>
          <a:p>
            <a:pPr lvl="1">
              <a:buFontTx/>
              <a:buChar char="•"/>
            </a:pPr>
            <a:r>
              <a:rPr lang="en-AU" dirty="0"/>
              <a:t>Normally in a </a:t>
            </a:r>
            <a:r>
              <a:rPr lang="en-AU" dirty="0" err="1"/>
              <a:t>parametrisation</a:t>
            </a:r>
            <a:r>
              <a:rPr lang="en-AU" dirty="0"/>
              <a:t> size distribution depends on temperature and pressure</a:t>
            </a:r>
          </a:p>
          <a:p>
            <a:pPr lvl="1">
              <a:buFontTx/>
              <a:buChar char="•"/>
            </a:pPr>
            <a:r>
              <a:rPr lang="en-AU" dirty="0"/>
              <a:t>Try running an ensemble of perturbations and see whether the results are consistent with tangent linear approximation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FE82-66EB-489B-98BA-65CD277368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375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9552A-B05B-423E-9383-B0C60DC2BF9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334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538" y="1714500"/>
            <a:ext cx="6811962" cy="3652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5" y="1714500"/>
            <a:ext cx="20286663" cy="3652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3E7DF-DEDF-44B2-9A5A-D7CF2D2DDB4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220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18D07-A90A-4931-B8A5-637A22A1AAD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803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87D3-3110-43A8-B586-A20B1018E12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41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475" y="9988550"/>
            <a:ext cx="13549313" cy="282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8" y="9988550"/>
            <a:ext cx="13549312" cy="282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424B9-8B76-46EE-BF33-F076EE48BC1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27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5" y="13576300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288" y="13576300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5E4EA-AF44-47EC-83AB-7990B11949A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284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378F7-150D-4A83-A67D-26379F2928C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210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97AA-5BE4-4F9C-8E3F-03432329EE03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46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4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5096-294D-4402-B1FE-2DBC42C2331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1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1350E-4210-4471-9375-3ED76A5D9BB3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83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84238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defTabSz="4176713">
              <a:defRPr sz="6400"/>
            </a:lvl1pPr>
          </a:lstStyle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84238"/>
            <a:ext cx="9588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algn="ctr" defTabSz="4176713">
              <a:defRPr sz="6400"/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84238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>
            <a:lvl1pPr algn="r" defTabSz="4176713">
              <a:defRPr sz="6400"/>
            </a:lvl1pPr>
          </a:lstStyle>
          <a:p>
            <a:fld id="{138DE717-4327-4815-B5EF-ADAB62C4E432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572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9144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716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8288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6863" indent="-1566863" algn="l" defTabSz="4176713" rtl="0" fontAlgn="base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6513" algn="l" defTabSz="4176713" rtl="0" fontAlgn="base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21288" indent="-1044575" algn="l" defTabSz="4176713" rtl="0" fontAlgn="base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8850" indent="-1044575" algn="l" defTabSz="4176713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64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36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08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80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52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54313" y="882649"/>
            <a:ext cx="25420637" cy="3382963"/>
          </a:xfrm>
        </p:spPr>
        <p:txBody>
          <a:bodyPr/>
          <a:lstStyle/>
          <a:p>
            <a:r>
              <a:rPr lang="en-AU" sz="5400" b="1" dirty="0" smtClean="0"/>
              <a:t>Assessing ACCESS-G Global Data Assimilation Using </a:t>
            </a:r>
            <a:r>
              <a:rPr lang="en-AU" sz="5400" b="1" dirty="0" err="1" smtClean="0"/>
              <a:t>Adjoint</a:t>
            </a:r>
            <a:r>
              <a:rPr lang="en-AU" sz="5400" b="1" dirty="0" smtClean="0"/>
              <a:t>-Based Forecast Sensitivity to Observations</a:t>
            </a:r>
            <a:r>
              <a:rPr lang="en-AU" sz="5400" b="1" dirty="0"/>
              <a:t/>
            </a:r>
            <a:br>
              <a:rPr lang="en-AU" sz="5400" b="1" dirty="0"/>
            </a:br>
            <a:r>
              <a:rPr lang="en-AU" sz="3000" dirty="0"/>
              <a:t/>
            </a:r>
            <a:br>
              <a:rPr lang="en-AU" sz="3000" dirty="0"/>
            </a:br>
            <a:r>
              <a:rPr lang="en-AU" sz="2800" dirty="0"/>
              <a:t>Jin </a:t>
            </a:r>
            <a:r>
              <a:rPr lang="en-AU" sz="2800" dirty="0" smtClean="0"/>
              <a:t>LEE</a:t>
            </a:r>
            <a:r>
              <a:rPr lang="en-AU" sz="2800" baseline="30000" dirty="0" smtClean="0"/>
              <a:t>1</a:t>
            </a:r>
            <a:r>
              <a:rPr lang="en-AU" sz="2800" dirty="0" smtClean="0"/>
              <a:t> and Paul GREGORY</a:t>
            </a:r>
            <a:r>
              <a:rPr lang="en-AU" sz="2800" baseline="30000" dirty="0" smtClean="0"/>
              <a:t>2</a:t>
            </a:r>
            <a:br>
              <a:rPr lang="en-AU" sz="2800" baseline="30000" dirty="0" smtClean="0"/>
            </a:br>
            <a:r>
              <a:rPr lang="en-AU" sz="2000" dirty="0"/>
              <a:t/>
            </a:r>
            <a:br>
              <a:rPr lang="en-AU" sz="2000" dirty="0"/>
            </a:br>
            <a:r>
              <a:rPr lang="en-AU" sz="2400" i="1" dirty="0" smtClean="0"/>
              <a:t>Centre </a:t>
            </a:r>
            <a:r>
              <a:rPr lang="en-AU" sz="2400" i="1" dirty="0"/>
              <a:t>for Australian Weather and Climate Research (CAWCR), Bureau of </a:t>
            </a:r>
            <a:r>
              <a:rPr lang="en-AU" sz="2400" i="1" dirty="0" smtClean="0"/>
              <a:t>Meteorology</a:t>
            </a:r>
            <a:r>
              <a:rPr lang="en-AU" sz="2400" i="1" baseline="30000" dirty="0" smtClean="0"/>
              <a:t>1,2</a:t>
            </a:r>
            <a:endParaRPr lang="en-AU" sz="2400" i="1" baseline="300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22288" y="4502150"/>
            <a:ext cx="1346517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600" b="1" dirty="0"/>
              <a:t>1. Introduction</a:t>
            </a:r>
          </a:p>
          <a:p>
            <a:endParaRPr lang="en-AU" sz="2000" dirty="0"/>
          </a:p>
          <a:p>
            <a:r>
              <a:rPr lang="en-AU" sz="2400" dirty="0" smtClean="0"/>
              <a:t>Traditionally </a:t>
            </a:r>
            <a:r>
              <a:rPr lang="en-AU" sz="2400" dirty="0" smtClean="0"/>
              <a:t>the impact </a:t>
            </a:r>
            <a:r>
              <a:rPr lang="en-AU" sz="2400" dirty="0" smtClean="0"/>
              <a:t>of observations on NWP model forecasts were assessed using Observing System Experiments (OSEs) but these are computationally expensive and do not give fine-grained results. For example if we are interested in channel-by-channel impacts of </a:t>
            </a:r>
            <a:r>
              <a:rPr lang="en-AU" sz="2400" dirty="0" err="1" smtClean="0"/>
              <a:t>hyperspectral</a:t>
            </a:r>
            <a:r>
              <a:rPr lang="en-AU" sz="2400" dirty="0" smtClean="0"/>
              <a:t> sounder observations </a:t>
            </a:r>
            <a:r>
              <a:rPr lang="en-AU" sz="2400" dirty="0" smtClean="0"/>
              <a:t>it's </a:t>
            </a:r>
            <a:r>
              <a:rPr lang="en-AU" sz="2400" dirty="0" smtClean="0"/>
              <a:t>almost impossible for an OSE to answer this type of question. Forecast Sensitivity to Observations (FSO) is a methodology which is much more affordable and allows evaluation of many aspects of observation impact.</a:t>
            </a:r>
            <a:endParaRPr lang="en-AU" sz="2400" dirty="0"/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2128" name="Rectangle 80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2131" name="Rectangle 83"/>
          <p:cNvSpPr>
            <a:spLocks noChangeArrowheads="1"/>
          </p:cNvSpPr>
          <p:nvPr/>
        </p:nvSpPr>
        <p:spPr bwMode="auto">
          <a:xfrm>
            <a:off x="0" y="473075"/>
            <a:ext cx="2857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AU" sz="2900"/>
              <a:t> </a:t>
            </a:r>
            <a:endParaRPr lang="en-AU" sz="1800"/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15500350" y="41062275"/>
            <a:ext cx="1413351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15644813" y="40917813"/>
            <a:ext cx="13701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7" name="Text Box 109"/>
              <p:cNvSpPr txBox="1">
                <a:spLocks noChangeArrowheads="1"/>
              </p:cNvSpPr>
              <p:nvPr/>
            </p:nvSpPr>
            <p:spPr bwMode="auto">
              <a:xfrm>
                <a:off x="631453" y="15571614"/>
                <a:ext cx="14114462" cy="66027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 sz="2400" dirty="0" smtClean="0"/>
                  <a:t>1.  An infinitesimal change in the forecast error measure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</a:rPr>
                          <m:t>δ</m:t>
                        </m:r>
                        <m:r>
                          <a:rPr lang="en-AU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AU" sz="2400" dirty="0" smtClean="0"/>
                  <a:t> due to a change in the forecast 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δ</m:t>
                        </m:r>
                        <m:sSup>
                          <m:sSupPr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/>
                              </a:rPr>
                              <m:t>𝑓</m:t>
                            </m:r>
                          </m:sup>
                        </m:sSup>
                      </m:e>
                    </m:d>
                  </m:oMath>
                </a14:m>
                <a:r>
                  <a:rPr lang="en-AU" sz="2400" dirty="0" smtClean="0"/>
                  <a:t> is: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AU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</a:rPr>
                      <m:t>δ</m:t>
                    </m:r>
                    <m:r>
                      <a:rPr lang="en-AU" sz="2400" b="0" i="1" smtClean="0">
                        <a:latin typeface="Cambria Math"/>
                      </a:rPr>
                      <m:t>𝑒</m:t>
                    </m:r>
                    <m:r>
                      <a:rPr lang="en-AU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𝑓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f>
                      <m:fPr>
                        <m:ctrlPr>
                          <a:rPr lang="en-AU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AU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num>
                      <m:den>
                        <m:r>
                          <a:rPr lang="en-AU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AU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endParaRPr lang="en-AU" sz="2400" dirty="0" smtClean="0"/>
              </a:p>
              <a:p>
                <a:pPr>
                  <a:spcBef>
                    <a:spcPct val="50000"/>
                  </a:spcBef>
                </a:pPr>
                <a:r>
                  <a:rPr lang="en-AU" sz="2400" dirty="0" smtClean="0"/>
                  <a:t>2.  An infinitesimal change in the forecast error measure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</a:rPr>
                          <m:t>δ</m:t>
                        </m:r>
                        <m:r>
                          <a:rPr lang="en-AU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AU" sz="2400" dirty="0" smtClean="0"/>
                  <a:t> due to a change in the initial 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δ</m:t>
                        </m:r>
                        <m:sSup>
                          <m:sSupPr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AU" sz="2400" b="0" dirty="0" smtClean="0"/>
                  <a:t> is: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δ</m:t>
                      </m:r>
                      <m:r>
                        <a:rPr lang="en-AU" sz="2400" b="0" i="1" smtClean="0">
                          <a:latin typeface="Cambria Math"/>
                        </a:rPr>
                        <m:t>𝑒</m:t>
                      </m:r>
                      <m:r>
                        <a:rPr lang="en-AU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f>
                        <m:f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400" b="0" dirty="0" smtClean="0"/>
              </a:p>
              <a:p>
                <a:pPr>
                  <a:spcBef>
                    <a:spcPct val="50000"/>
                  </a:spcBef>
                </a:pPr>
                <a:r>
                  <a:rPr lang="en-AU" sz="2400" dirty="0"/>
                  <a:t> </a:t>
                </a:r>
                <a:r>
                  <a:rPr lang="en-AU" sz="24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AU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AU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AU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b="0" i="1" smtClean="0">
                                        <a:latin typeface="Cambria Math"/>
                                      </a:rPr>
                                      <m:t>δ</m:t>
                                    </m:r>
                                    <m:r>
                                      <a:rPr lang="en-AU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AU" sz="24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AU" sz="24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AU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AU" sz="2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f>
                      <m:fPr>
                        <m:ctrlPr>
                          <a:rPr lang="en-AU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AU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num>
                      <m:den>
                        <m:r>
                          <a:rPr lang="en-AU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AU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AU" sz="2400" b="0" dirty="0" smtClean="0"/>
              </a:p>
              <a:p>
                <a:pPr>
                  <a:spcBef>
                    <a:spcPct val="50000"/>
                  </a:spcBef>
                </a:pPr>
                <a:r>
                  <a:rPr lang="en-AU" sz="2400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A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l-GR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AU" sz="24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𝑇</m:t>
                        </m:r>
                      </m:sup>
                    </m:sSup>
                    <m:f>
                      <m:fPr>
                        <m:ctrlPr>
                          <a:rPr lang="en-A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AU" sz="2400" i="1">
                            <a:latin typeface="Cambria Math"/>
                            <a:ea typeface="Cambria Math"/>
                          </a:rPr>
                          <m:t>𝑒</m:t>
                        </m:r>
                      </m:num>
                      <m:den>
                        <m:r>
                          <a:rPr lang="en-AU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AU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AU" sz="2400" dirty="0" smtClean="0"/>
                  <a:t>                where </a:t>
                </a:r>
                <a14:m>
                  <m:oMath xmlns:m="http://schemas.openxmlformats.org/officeDocument/2006/math">
                    <m:r>
                      <a:rPr lang="en-AU" sz="2400" b="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AU" sz="2400" dirty="0" smtClean="0"/>
                  <a:t> is the </a:t>
                </a:r>
                <a:r>
                  <a:rPr lang="en-AU" sz="2400" dirty="0" err="1" smtClean="0"/>
                  <a:t>adjoint</a:t>
                </a:r>
                <a:r>
                  <a:rPr lang="en-AU" sz="2400" dirty="0" smtClean="0"/>
                  <a:t> of Perturbation Forecast Model (PFM)</a:t>
                </a:r>
                <a:endParaRPr lang="en-AU" sz="2400" dirty="0"/>
              </a:p>
              <a:p>
                <a:pPr>
                  <a:spcBef>
                    <a:spcPct val="50000"/>
                  </a:spcBef>
                </a:pPr>
                <a:r>
                  <a:rPr lang="en-AU" sz="2400" b="0" dirty="0" smtClean="0"/>
                  <a:t>3.  </a:t>
                </a:r>
                <a:r>
                  <a:rPr lang="en-AU" sz="2400" b="0" dirty="0" smtClean="0"/>
                  <a:t>Since the </a:t>
                </a:r>
                <a:r>
                  <a:rPr lang="en-AU" sz="2400" b="0" dirty="0" smtClean="0"/>
                  <a:t>analysis increment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AU" sz="2400" b="0" i="1" smtClean="0">
                        <a:latin typeface="Cambria Math"/>
                      </a:rPr>
                      <m:t>=</m:t>
                    </m:r>
                    <m:r>
                      <a:rPr lang="en-AU" sz="2400" b="0" i="1" smtClean="0">
                        <a:latin typeface="Cambria Math"/>
                      </a:rPr>
                      <m:t>𝐾</m:t>
                    </m:r>
                    <m:r>
                      <a:rPr lang="en-AU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AU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AU" sz="2400" b="0" dirty="0" smtClean="0"/>
                  <a:t> the impact of </a:t>
                </a:r>
                <a:r>
                  <a:rPr lang="en-AU" sz="2400" b="0" dirty="0" smtClean="0"/>
                  <a:t>observations is</a:t>
                </a:r>
                <a:r>
                  <a:rPr lang="en-AU" sz="2400" b="0" dirty="0" smtClean="0"/>
                  <a:t>,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</a:rPr>
                      <m:t>δ</m:t>
                    </m:r>
                    <m:r>
                      <a:rPr lang="en-AU" sz="2400" b="0" i="1" smtClean="0">
                        <a:latin typeface="Cambria Math"/>
                      </a:rPr>
                      <m:t>𝑒</m:t>
                    </m:r>
                    <m:r>
                      <a:rPr lang="en-AU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el-GR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AU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AU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AU" sz="24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AU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f>
                      <m:fPr>
                        <m:ctrlPr>
                          <a:rPr lang="en-AU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AU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num>
                      <m:den>
                        <m:r>
                          <a:rPr lang="en-AU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AU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p>
                        </m:sSup>
                      </m:den>
                    </m:f>
                  </m:oMath>
                </a14:m>
                <a:r>
                  <a:rPr lang="en-AU" sz="2400" b="0" dirty="0" smtClean="0"/>
                  <a:t>           where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AU" sz="2400" b="0" dirty="0" smtClean="0"/>
                  <a:t> is the </a:t>
                </a:r>
                <a:r>
                  <a:rPr lang="en-AU" sz="2400" b="0" dirty="0" err="1" smtClean="0"/>
                  <a:t>Kalman</a:t>
                </a:r>
                <a:r>
                  <a:rPr lang="en-AU" sz="2400" b="0" dirty="0" smtClean="0"/>
                  <a:t> gain</a:t>
                </a:r>
              </a:p>
            </p:txBody>
          </p:sp>
        </mc:Choice>
        <mc:Fallback>
          <p:sp>
            <p:nvSpPr>
              <p:cNvPr id="2157" name="Text 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453" y="15571614"/>
                <a:ext cx="14114462" cy="6602770"/>
              </a:xfrm>
              <a:prstGeom prst="rect">
                <a:avLst/>
              </a:prstGeom>
              <a:blipFill rotWithShape="1">
                <a:blip r:embed="rId3"/>
                <a:stretch>
                  <a:fillRect l="-691" t="-6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522287" y="8136861"/>
            <a:ext cx="13465175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600" b="1" dirty="0" smtClean="0"/>
              <a:t>2. Theory</a:t>
            </a:r>
            <a:endParaRPr lang="en-AU" sz="3600" b="1" dirty="0"/>
          </a:p>
          <a:p>
            <a:endParaRPr lang="en-AU" sz="2000" dirty="0"/>
          </a:p>
          <a:p>
            <a:r>
              <a:rPr lang="en-AU" sz="3600" dirty="0" smtClean="0"/>
              <a:t>1.1 First-order accurate approximation</a:t>
            </a:r>
          </a:p>
          <a:p>
            <a:endParaRPr lang="en-AU" sz="2400" dirty="0"/>
          </a:p>
          <a:p>
            <a:r>
              <a:rPr lang="en-AU" sz="2400" dirty="0" smtClean="0"/>
              <a:t>First we define a measure of forecast error expressed as a scalar function that depends </a:t>
            </a:r>
            <a:r>
              <a:rPr lang="en-AU" sz="2400" dirty="0" smtClean="0"/>
              <a:t>on the </a:t>
            </a:r>
            <a:r>
              <a:rPr lang="en-AU" sz="2400" dirty="0" smtClean="0"/>
              <a:t>forecast state and verifying truth. Most commonly a quadratic measure is used. See Figure 1.</a:t>
            </a:r>
            <a:endParaRPr lang="en-AU" sz="24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221339" y="11316680"/>
            <a:ext cx="0" cy="3600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2221339" y="14917080"/>
            <a:ext cx="56347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 bwMode="auto">
          <a:xfrm>
            <a:off x="3659984" y="12590539"/>
            <a:ext cx="3943350" cy="1924050"/>
          </a:xfrm>
          <a:custGeom>
            <a:avLst/>
            <a:gdLst>
              <a:gd name="connsiteX0" fmla="*/ 0 w 3943350"/>
              <a:gd name="connsiteY0" fmla="*/ 1924050 h 1924050"/>
              <a:gd name="connsiteX1" fmla="*/ 495300 w 3943350"/>
              <a:gd name="connsiteY1" fmla="*/ 1543050 h 1924050"/>
              <a:gd name="connsiteX2" fmla="*/ 981075 w 3943350"/>
              <a:gd name="connsiteY2" fmla="*/ 1485900 h 1924050"/>
              <a:gd name="connsiteX3" fmla="*/ 1666875 w 3943350"/>
              <a:gd name="connsiteY3" fmla="*/ 1485900 h 1924050"/>
              <a:gd name="connsiteX4" fmla="*/ 2505075 w 3943350"/>
              <a:gd name="connsiteY4" fmla="*/ 1076325 h 1924050"/>
              <a:gd name="connsiteX5" fmla="*/ 3152775 w 3943350"/>
              <a:gd name="connsiteY5" fmla="*/ 361950 h 1924050"/>
              <a:gd name="connsiteX6" fmla="*/ 3943350 w 3943350"/>
              <a:gd name="connsiteY6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3350" h="1924050">
                <a:moveTo>
                  <a:pt x="0" y="1924050"/>
                </a:moveTo>
                <a:cubicBezTo>
                  <a:pt x="165894" y="1770062"/>
                  <a:pt x="331788" y="1616075"/>
                  <a:pt x="495300" y="1543050"/>
                </a:cubicBezTo>
                <a:cubicBezTo>
                  <a:pt x="658812" y="1470025"/>
                  <a:pt x="785812" y="1495425"/>
                  <a:pt x="981075" y="1485900"/>
                </a:cubicBezTo>
                <a:cubicBezTo>
                  <a:pt x="1176338" y="1476375"/>
                  <a:pt x="1412875" y="1554162"/>
                  <a:pt x="1666875" y="1485900"/>
                </a:cubicBezTo>
                <a:cubicBezTo>
                  <a:pt x="1920875" y="1417637"/>
                  <a:pt x="2257425" y="1263650"/>
                  <a:pt x="2505075" y="1076325"/>
                </a:cubicBezTo>
                <a:cubicBezTo>
                  <a:pt x="2752725" y="889000"/>
                  <a:pt x="2913063" y="541337"/>
                  <a:pt x="3152775" y="361950"/>
                </a:cubicBezTo>
                <a:cubicBezTo>
                  <a:pt x="3392487" y="182563"/>
                  <a:pt x="3817938" y="47625"/>
                  <a:pt x="3943350" y="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679034" y="12063315"/>
            <a:ext cx="3924300" cy="1666875"/>
          </a:xfrm>
          <a:custGeom>
            <a:avLst/>
            <a:gdLst>
              <a:gd name="connsiteX0" fmla="*/ 0 w 3924300"/>
              <a:gd name="connsiteY0" fmla="*/ 1666875 h 1666875"/>
              <a:gd name="connsiteX1" fmla="*/ 476250 w 3924300"/>
              <a:gd name="connsiteY1" fmla="*/ 1323975 h 1666875"/>
              <a:gd name="connsiteX2" fmla="*/ 1190625 w 3924300"/>
              <a:gd name="connsiteY2" fmla="*/ 1238250 h 1666875"/>
              <a:gd name="connsiteX3" fmla="*/ 1438275 w 3924300"/>
              <a:gd name="connsiteY3" fmla="*/ 1247775 h 1666875"/>
              <a:gd name="connsiteX4" fmla="*/ 1952625 w 3924300"/>
              <a:gd name="connsiteY4" fmla="*/ 1257300 h 1666875"/>
              <a:gd name="connsiteX5" fmla="*/ 2514600 w 3924300"/>
              <a:gd name="connsiteY5" fmla="*/ 914400 h 1666875"/>
              <a:gd name="connsiteX6" fmla="*/ 2771775 w 3924300"/>
              <a:gd name="connsiteY6" fmla="*/ 542925 h 1666875"/>
              <a:gd name="connsiteX7" fmla="*/ 3076575 w 3924300"/>
              <a:gd name="connsiteY7" fmla="*/ 295275 h 1666875"/>
              <a:gd name="connsiteX8" fmla="*/ 3924300 w 3924300"/>
              <a:gd name="connsiteY8" fmla="*/ 0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1666875">
                <a:moveTo>
                  <a:pt x="0" y="1666875"/>
                </a:moveTo>
                <a:cubicBezTo>
                  <a:pt x="138906" y="1531143"/>
                  <a:pt x="277813" y="1395412"/>
                  <a:pt x="476250" y="1323975"/>
                </a:cubicBezTo>
                <a:cubicBezTo>
                  <a:pt x="674688" y="1252537"/>
                  <a:pt x="1030288" y="1250950"/>
                  <a:pt x="1190625" y="1238250"/>
                </a:cubicBezTo>
                <a:cubicBezTo>
                  <a:pt x="1350962" y="1225550"/>
                  <a:pt x="1438275" y="1247775"/>
                  <a:pt x="1438275" y="1247775"/>
                </a:cubicBezTo>
                <a:cubicBezTo>
                  <a:pt x="1565275" y="1250950"/>
                  <a:pt x="1773238" y="1312862"/>
                  <a:pt x="1952625" y="1257300"/>
                </a:cubicBezTo>
                <a:cubicBezTo>
                  <a:pt x="2132012" y="1201738"/>
                  <a:pt x="2378075" y="1033462"/>
                  <a:pt x="2514600" y="914400"/>
                </a:cubicBezTo>
                <a:cubicBezTo>
                  <a:pt x="2651125" y="795337"/>
                  <a:pt x="2678113" y="646112"/>
                  <a:pt x="2771775" y="542925"/>
                </a:cubicBezTo>
                <a:cubicBezTo>
                  <a:pt x="2865438" y="439737"/>
                  <a:pt x="2884488" y="385762"/>
                  <a:pt x="3076575" y="295275"/>
                </a:cubicBezTo>
                <a:cubicBezTo>
                  <a:pt x="3268662" y="204788"/>
                  <a:pt x="3596481" y="102394"/>
                  <a:pt x="3924300" y="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8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94745" y="14502848"/>
            <a:ext cx="72009" cy="715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82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623979" y="13716786"/>
            <a:ext cx="72009" cy="715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82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603334" y="12027547"/>
            <a:ext cx="72009" cy="715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82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603334" y="12537978"/>
            <a:ext cx="72009" cy="715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82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603333" y="11471982"/>
            <a:ext cx="72009" cy="7153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6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82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97835" y="11241149"/>
                <a:ext cx="5681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835" y="11241149"/>
                <a:ext cx="5681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795171" y="11827385"/>
                <a:ext cx="1482650" cy="471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𝑓</m:t>
                          </m:r>
                        </m:sup>
                      </m:sSup>
                      <m:r>
                        <a:rPr lang="en-AU" sz="24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171" y="11827385"/>
                <a:ext cx="1482650" cy="4718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831557" y="12373584"/>
                <a:ext cx="612155" cy="471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57" y="12373584"/>
                <a:ext cx="612155" cy="4718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235626" y="13522064"/>
                <a:ext cx="1443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AU" sz="24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626" y="13522064"/>
                <a:ext cx="144340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086501" y="14285419"/>
                <a:ext cx="592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501" y="14285419"/>
                <a:ext cx="59253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7571" y="11089963"/>
                <a:ext cx="3873112" cy="1321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 smtClean="0"/>
                  <a:t>Forecast error measure is:</a:t>
                </a:r>
              </a:p>
              <a:p>
                <a:endParaRPr lang="en-AU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/>
                        </a:rPr>
                        <m:t>𝑒</m:t>
                      </m:r>
                      <m:r>
                        <a:rPr lang="en-AU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sup>
                              </m:sSup>
                              <m:r>
                                <a:rPr lang="en-AU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U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AU" sz="24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/>
                                </a:rPr>
                                <m:t>𝑓</m:t>
                              </m:r>
                            </m:sup>
                          </m:sSup>
                          <m:r>
                            <a:rPr lang="en-AU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571" y="11089963"/>
                <a:ext cx="3873112" cy="1321003"/>
              </a:xfrm>
              <a:prstGeom prst="rect">
                <a:avLst/>
              </a:prstGeom>
              <a:blipFill rotWithShape="1">
                <a:blip r:embed="rId9"/>
                <a:stretch>
                  <a:fillRect l="-2520" t="-32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352681" y="1509796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time</a:t>
            </a:r>
            <a:endParaRPr lang="en-A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75" y="11418627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state vector</a:t>
            </a:r>
            <a:endParaRPr lang="en-A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636844" y="22487177"/>
                <a:ext cx="13465175" cy="24929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 sz="3600" dirty="0" smtClean="0"/>
                  <a:t>1.2 Third-order accurate approximation</a:t>
                </a:r>
              </a:p>
              <a:p>
                <a:endParaRPr lang="en-AU" sz="2400" dirty="0"/>
              </a:p>
              <a:p>
                <a:r>
                  <a:rPr lang="en-AU" sz="2400" dirty="0" smtClean="0"/>
                  <a:t>Higher-order approximations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δ</m:t>
                    </m:r>
                    <m:r>
                      <a:rPr lang="en-AU" sz="24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AU" sz="2400" dirty="0" smtClean="0"/>
                  <a:t> can be found by keeping higher order terms in a Taylor series expansion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δ</m:t>
                    </m:r>
                    <m:r>
                      <a:rPr lang="en-AU" sz="24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AU" sz="2400" dirty="0" smtClean="0"/>
                  <a:t> as described in </a:t>
                </a:r>
                <a:r>
                  <a:rPr lang="en-AU" sz="2400" dirty="0" err="1" smtClean="0"/>
                  <a:t>Errico</a:t>
                </a:r>
                <a:r>
                  <a:rPr lang="en-AU" sz="2400" dirty="0" smtClean="0"/>
                  <a:t> (2007). An alternative, finite-impact estimate was derived by </a:t>
                </a:r>
                <a:r>
                  <a:rPr lang="en-AU" sz="2400" dirty="0" err="1" smtClean="0"/>
                  <a:t>Lorenc</a:t>
                </a:r>
                <a:r>
                  <a:rPr lang="en-AU" sz="2400" dirty="0" smtClean="0"/>
                  <a:t> and Marriott (2013). The finite-impact estimate is nearly identical </a:t>
                </a:r>
                <a:r>
                  <a:rPr lang="en-AU" sz="2400" dirty="0" smtClean="0"/>
                  <a:t>to the </a:t>
                </a:r>
                <a:r>
                  <a:rPr lang="en-AU" sz="2400" dirty="0" smtClean="0"/>
                  <a:t>third-order approximation of </a:t>
                </a:r>
                <a:r>
                  <a:rPr lang="en-AU" sz="2400" dirty="0" err="1" smtClean="0"/>
                  <a:t>Errico</a:t>
                </a:r>
                <a:r>
                  <a:rPr lang="en-AU" sz="2400" dirty="0" smtClean="0"/>
                  <a:t> (2007). </a:t>
                </a:r>
                <a:endParaRPr lang="en-AU" sz="2400" dirty="0"/>
              </a:p>
            </p:txBody>
          </p:sp>
        </mc:Choice>
        <mc:Fallback>
          <p:sp>
            <p:nvSpPr>
              <p:cNvPr id="7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844" y="22487177"/>
                <a:ext cx="13465175" cy="2492990"/>
              </a:xfrm>
              <a:prstGeom prst="rect">
                <a:avLst/>
              </a:prstGeom>
              <a:blipFill rotWithShape="1">
                <a:blip r:embed="rId10"/>
                <a:stretch>
                  <a:fillRect l="-1358" t="-3667" b="-48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5"/>
              <p:cNvSpPr txBox="1">
                <a:spLocks noChangeArrowheads="1"/>
              </p:cNvSpPr>
              <p:nvPr/>
            </p:nvSpPr>
            <p:spPr bwMode="auto">
              <a:xfrm>
                <a:off x="620093" y="28533054"/>
                <a:ext cx="13465175" cy="2849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 sz="3600" b="1" dirty="0" smtClean="0"/>
                  <a:t>3. </a:t>
                </a:r>
                <a:r>
                  <a:rPr lang="en-AU" sz="3600" b="1" dirty="0" err="1" smtClean="0"/>
                  <a:t>Adjoint</a:t>
                </a:r>
                <a:r>
                  <a:rPr lang="en-AU" sz="3600" b="1" dirty="0" smtClean="0"/>
                  <a:t> Sensitivity</a:t>
                </a:r>
                <a:endParaRPr lang="en-AU" sz="3600" b="1" dirty="0"/>
              </a:p>
              <a:p>
                <a:endParaRPr lang="en-AU" sz="2000" dirty="0"/>
              </a:p>
              <a:p>
                <a:r>
                  <a:rPr lang="en-AU" sz="3600" dirty="0" smtClean="0"/>
                  <a:t>3.1 Sensitivity with respect to forecast state</a:t>
                </a:r>
              </a:p>
              <a:p>
                <a:endParaRPr lang="en-AU" sz="2400" dirty="0"/>
              </a:p>
              <a:p>
                <a:r>
                  <a:rPr lang="en-AU" sz="2400" dirty="0" smtClean="0"/>
                  <a:t>Figure </a:t>
                </a:r>
                <a:r>
                  <a:rPr lang="en-AU" sz="2400" dirty="0"/>
                  <a:t>2</a:t>
                </a:r>
                <a:r>
                  <a:rPr lang="en-AU" sz="2400" dirty="0" smtClean="0"/>
                  <a:t> shows sensitivity with respect to forecast </a:t>
                </a:r>
                <a:r>
                  <a:rPr lang="en-AU" sz="2400" dirty="0" err="1" smtClean="0"/>
                  <a:t>zonal</a:t>
                </a:r>
                <a:r>
                  <a:rPr lang="en-AU" sz="2400" dirty="0" smtClean="0"/>
                  <a:t> wind,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AU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AU" sz="240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AU" sz="24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AU" sz="240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AU" sz="2400" b="0" i="1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AU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sz="2400" dirty="0" smtClean="0"/>
                  <a:t>.</a:t>
                </a:r>
                <a:r>
                  <a:rPr lang="en-AU" sz="2400" dirty="0"/>
                  <a:t> </a:t>
                </a:r>
                <a:r>
                  <a:rPr lang="en-AU" sz="2400" dirty="0" smtClean="0"/>
                  <a:t>Forecast error measure is a localised norm centred around a mature tropical cyclone, TC </a:t>
                </a:r>
                <a:r>
                  <a:rPr lang="en-AU" sz="2400" dirty="0" err="1" smtClean="0"/>
                  <a:t>Narelle</a:t>
                </a:r>
                <a:r>
                  <a:rPr lang="en-AU" sz="2400" dirty="0" smtClean="0"/>
                  <a:t>. Valid time is 20130111 00Z.</a:t>
                </a:r>
                <a:endParaRPr lang="en-AU" sz="2400" dirty="0"/>
              </a:p>
            </p:txBody>
          </p:sp>
        </mc:Choice>
        <mc:Fallback xmlns="">
          <p:sp>
            <p:nvSpPr>
              <p:cNvPr id="7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093" y="28533054"/>
                <a:ext cx="13465175" cy="2849498"/>
              </a:xfrm>
              <a:prstGeom prst="rect">
                <a:avLst/>
              </a:prstGeom>
              <a:blipFill rotWithShape="1">
                <a:blip r:embed="rId11"/>
                <a:stretch>
                  <a:fillRect l="-1403" t="-3212" b="-42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703011" y="25273114"/>
            <a:ext cx="1346517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600" dirty="0" smtClean="0"/>
              <a:t>1.3 Forecast error norms</a:t>
            </a:r>
          </a:p>
          <a:p>
            <a:endParaRPr lang="en-AU" sz="2400" dirty="0" smtClean="0"/>
          </a:p>
          <a:p>
            <a:r>
              <a:rPr lang="en-AU" sz="2400" dirty="0" smtClean="0"/>
              <a:t>The choice of forecast error norm depends on what aspect of </a:t>
            </a:r>
            <a:r>
              <a:rPr lang="en-AU" sz="2400" dirty="0" smtClean="0"/>
              <a:t>the forecast </a:t>
            </a:r>
            <a:r>
              <a:rPr lang="en-AU" sz="2400" dirty="0" smtClean="0"/>
              <a:t>we are most interested in and hence what is of most relevance. </a:t>
            </a:r>
            <a:r>
              <a:rPr lang="en-AU" sz="2400" dirty="0" smtClean="0"/>
              <a:t>The total </a:t>
            </a:r>
            <a:r>
              <a:rPr lang="en-AU" sz="2400" dirty="0" smtClean="0"/>
              <a:t>energy </a:t>
            </a:r>
            <a:r>
              <a:rPr lang="en-AU" sz="2400" dirty="0" smtClean="0"/>
              <a:t>norm </a:t>
            </a:r>
            <a:r>
              <a:rPr lang="en-AU" sz="2400" dirty="0" smtClean="0"/>
              <a:t>which measures kinetic and potential energies, and possibly latent heat release due to condensation is most commonly used. </a:t>
            </a:r>
            <a:r>
              <a:rPr lang="en-AU" sz="2400" dirty="0"/>
              <a:t>O</a:t>
            </a:r>
            <a:r>
              <a:rPr lang="en-AU" sz="2400" dirty="0" smtClean="0"/>
              <a:t>ther </a:t>
            </a:r>
            <a:r>
              <a:rPr lang="en-AU" sz="2400" dirty="0" smtClean="0"/>
              <a:t>measures including localised norm area can also be used.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5"/>
              <p:cNvSpPr txBox="1">
                <a:spLocks noChangeArrowheads="1"/>
              </p:cNvSpPr>
              <p:nvPr/>
            </p:nvSpPr>
            <p:spPr bwMode="auto">
              <a:xfrm>
                <a:off x="588344" y="37670049"/>
                <a:ext cx="7317584" cy="3934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 sz="3600" dirty="0" smtClean="0"/>
                  <a:t>3.2 </a:t>
                </a:r>
                <a:r>
                  <a:rPr lang="en-AU" sz="3600" dirty="0" err="1" smtClean="0"/>
                  <a:t>Adjoint</a:t>
                </a:r>
                <a:r>
                  <a:rPr lang="en-AU" sz="3600" dirty="0" smtClean="0"/>
                  <a:t> model integration</a:t>
                </a:r>
              </a:p>
              <a:p>
                <a:endParaRPr lang="en-AU" sz="2400" dirty="0"/>
              </a:p>
              <a:p>
                <a:r>
                  <a:rPr lang="en-AU" sz="2400" dirty="0" smtClean="0"/>
                  <a:t>The sensitivity to forecast state is evolved using the PF </a:t>
                </a:r>
                <a:r>
                  <a:rPr lang="en-AU" sz="2400" dirty="0" err="1" smtClean="0"/>
                  <a:t>adjoint</a:t>
                </a:r>
                <a:r>
                  <a:rPr lang="en-AU" sz="2400" dirty="0" smtClean="0"/>
                  <a:t> model,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AU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AU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AU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A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AU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f>
                        <m:fPr>
                          <m:ctrlPr>
                            <a:rPr lang="en-A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AU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AU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AU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AU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400" dirty="0" smtClean="0"/>
              </a:p>
              <a:p>
                <a:endParaRPr lang="en-AU" sz="2400" dirty="0"/>
              </a:p>
              <a:p>
                <a:r>
                  <a:rPr lang="en-AU" sz="2400" dirty="0" smtClean="0"/>
                  <a:t>and this is shown in Figure 3</a:t>
                </a:r>
                <a:r>
                  <a:rPr lang="en-AU" sz="2400" dirty="0"/>
                  <a:t>.</a:t>
                </a:r>
                <a:r>
                  <a:rPr lang="en-AU" sz="2400" dirty="0" smtClean="0"/>
                  <a:t> </a:t>
                </a:r>
                <a:r>
                  <a:rPr lang="en-AU" sz="2400" dirty="0"/>
                  <a:t>The sensitivity field propagates back in time as the PF </a:t>
                </a:r>
                <a:r>
                  <a:rPr lang="en-AU" sz="2400" dirty="0" err="1"/>
                  <a:t>adjoint</a:t>
                </a:r>
                <a:r>
                  <a:rPr lang="en-AU" sz="2400" dirty="0"/>
                  <a:t> model is integrated -3, -6, -9 and -12 hours.</a:t>
                </a:r>
              </a:p>
            </p:txBody>
          </p:sp>
        </mc:Choice>
        <mc:Fallback xmlns="">
          <p:sp>
            <p:nvSpPr>
              <p:cNvPr id="8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344" y="37670049"/>
                <a:ext cx="7317584" cy="3934988"/>
              </a:xfrm>
              <a:prstGeom prst="rect">
                <a:avLst/>
              </a:prstGeom>
              <a:blipFill rotWithShape="1">
                <a:blip r:embed="rId12"/>
                <a:stretch>
                  <a:fillRect l="-2583" t="-2322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/>
          <a:stretch/>
        </p:blipFill>
        <p:spPr>
          <a:xfrm>
            <a:off x="808296" y="31470078"/>
            <a:ext cx="6732587" cy="4363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63" y="31563849"/>
            <a:ext cx="6017735" cy="42547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/>
          <a:stretch/>
        </p:blipFill>
        <p:spPr>
          <a:xfrm>
            <a:off x="8044372" y="37687194"/>
            <a:ext cx="5613289" cy="35671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 Box 5"/>
              <p:cNvSpPr txBox="1">
                <a:spLocks noChangeArrowheads="1"/>
              </p:cNvSpPr>
              <p:nvPr/>
            </p:nvSpPr>
            <p:spPr bwMode="auto">
              <a:xfrm>
                <a:off x="14479130" y="4502149"/>
                <a:ext cx="4261257" cy="715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 sz="3600" dirty="0" smtClean="0"/>
                  <a:t>3.3 Sensitivity with respect to analysis state</a:t>
                </a:r>
              </a:p>
              <a:p>
                <a:endParaRPr lang="en-AU" sz="2400" dirty="0"/>
              </a:p>
              <a:p>
                <a:r>
                  <a:rPr lang="en-AU" sz="2400" dirty="0" smtClean="0"/>
                  <a:t>The </a:t>
                </a:r>
                <a:r>
                  <a:rPr lang="en-AU" sz="2400" dirty="0" err="1" smtClean="0"/>
                  <a:t>adjoint</a:t>
                </a:r>
                <a:r>
                  <a:rPr lang="en-AU" sz="2400" dirty="0" smtClean="0"/>
                  <a:t> sensitivity field </a:t>
                </a:r>
                <a:r>
                  <a:rPr lang="en-AU" sz="2400" dirty="0" smtClean="0"/>
                  <a:t>at the </a:t>
                </a:r>
                <a:r>
                  <a:rPr lang="en-AU" sz="2400" dirty="0" smtClean="0"/>
                  <a:t>final time is integrated by the </a:t>
                </a:r>
                <a:r>
                  <a:rPr lang="en-AU" sz="2400" dirty="0" err="1" smtClean="0"/>
                  <a:t>adjoint</a:t>
                </a:r>
                <a:r>
                  <a:rPr lang="en-AU" sz="2400" dirty="0" smtClean="0"/>
                  <a:t> model for -27 hours to produce the sensitivity with respect to </a:t>
                </a:r>
                <a:r>
                  <a:rPr lang="en-AU" sz="2400" dirty="0" smtClean="0"/>
                  <a:t>the initial </a:t>
                </a:r>
                <a:r>
                  <a:rPr lang="en-AU" sz="2400" dirty="0" smtClean="0"/>
                  <a:t>state. Figure 4 shows </a:t>
                </a:r>
                <a:r>
                  <a:rPr lang="en-AU" sz="2400" dirty="0"/>
                  <a:t>t</a:t>
                </a:r>
                <a:r>
                  <a:rPr lang="en-AU" sz="2400" dirty="0" smtClean="0"/>
                  <a:t>he forecast sensitivity with respect to </a:t>
                </a:r>
                <a:r>
                  <a:rPr lang="en-AU" sz="2400" dirty="0" smtClean="0"/>
                  <a:t>the initial </a:t>
                </a:r>
                <a:r>
                  <a:rPr lang="en-AU" sz="2400" dirty="0" smtClean="0"/>
                  <a:t>u-component wind,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AU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AU" sz="24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AU" sz="24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AU" sz="2400" i="1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AU" sz="2400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AU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400" dirty="0" smtClean="0"/>
                  <a:t>. The valid time is 20130109 21Z. The panels are at different vertical model levels </a:t>
                </a:r>
                <a:r>
                  <a:rPr lang="en-AU" sz="2400" dirty="0" smtClean="0"/>
                  <a:t>and are consistent with </a:t>
                </a:r>
                <a:r>
                  <a:rPr lang="en-AU" sz="2400" dirty="0" smtClean="0"/>
                  <a:t>Figure 2.</a:t>
                </a:r>
                <a:endParaRPr lang="en-AU" sz="2400" dirty="0"/>
              </a:p>
            </p:txBody>
          </p:sp>
        </mc:Choice>
        <mc:Fallback>
          <p:sp>
            <p:nvSpPr>
              <p:cNvPr id="8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9130" y="4502149"/>
                <a:ext cx="4261257" cy="7158755"/>
              </a:xfrm>
              <a:prstGeom prst="rect">
                <a:avLst/>
              </a:prstGeom>
              <a:blipFill rotWithShape="1">
                <a:blip r:embed="rId16"/>
                <a:stretch>
                  <a:fillRect l="-4292" t="-1278" r="-572" b="-11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3"/>
          <a:stretch/>
        </p:blipFill>
        <p:spPr>
          <a:xfrm>
            <a:off x="18886167" y="4557320"/>
            <a:ext cx="9749001" cy="6295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5"/>
              <p:cNvSpPr txBox="1">
                <a:spLocks noChangeArrowheads="1"/>
              </p:cNvSpPr>
              <p:nvPr/>
            </p:nvSpPr>
            <p:spPr bwMode="auto">
              <a:xfrm>
                <a:off x="14581952" y="11852235"/>
                <a:ext cx="13465175" cy="3091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 sz="3600" dirty="0" smtClean="0"/>
                  <a:t>3.4 Sensitivity with respect to observations</a:t>
                </a:r>
              </a:p>
              <a:p>
                <a:endParaRPr lang="en-AU" sz="2400" dirty="0"/>
              </a:p>
              <a:p>
                <a:r>
                  <a:rPr lang="en-AU" sz="2400" dirty="0" smtClean="0"/>
                  <a:t>Model-space sensitivity to initial state is mapped to observation-space sensitivity using the </a:t>
                </a:r>
                <a:r>
                  <a:rPr lang="en-AU" sz="2400" dirty="0" err="1" smtClean="0"/>
                  <a:t>adjoint</a:t>
                </a:r>
                <a:r>
                  <a:rPr lang="en-AU" sz="2400" dirty="0" smtClean="0"/>
                  <a:t> of 4DVAR:</a:t>
                </a:r>
              </a:p>
              <a:p>
                <a:endParaRPr lang="en-AU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AU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AU" sz="240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AU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num>
                          <m:den>
                            <m:r>
                              <a:rPr lang="en-AU" sz="240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AU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sz="24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AU" sz="2400" b="0" i="1" smtClean="0">
                                    <a:latin typeface="Cambria Math"/>
                                    <a:ea typeface="Cambria Math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  <m:r>
                          <a:rPr lang="en-AU" sz="2400" b="0" i="1" smtClean="0">
                            <a:latin typeface="Cambria Math"/>
                          </a:rPr>
                          <m:t>=</m:t>
                        </m:r>
                        <m:r>
                          <a:rPr lang="en-AU" sz="24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AU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f>
                      <m:fPr>
                        <m:ctrlPr>
                          <a:rPr lang="en-A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AU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AU" sz="2400" i="1">
                            <a:latin typeface="Cambria Math"/>
                            <a:ea typeface="Cambria Math"/>
                          </a:rPr>
                          <m:t>𝑒</m:t>
                        </m:r>
                      </m:num>
                      <m:den>
                        <m:r>
                          <a:rPr lang="en-AU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AU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AU" sz="2400" dirty="0" smtClean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AU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AU" sz="2400" i="1">
                                <a:latin typeface="Cambria Math"/>
                              </a:rPr>
                              <m:t>𝐻𝐵</m:t>
                            </m:r>
                            <m:sSup>
                              <m:sSupPr>
                                <m:ctrlPr>
                                  <a:rPr lang="en-A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sz="2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AU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A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AU" sz="2400" i="1">
                                <a:latin typeface="Cambria Math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A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AU" sz="24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AU" sz="2400" i="1">
                        <a:latin typeface="Cambria Math"/>
                      </a:rPr>
                      <m:t>𝐵</m:t>
                    </m:r>
                  </m:oMath>
                </a14:m>
                <a:endParaRPr lang="en-AU" sz="2400" dirty="0"/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8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81952" y="11852235"/>
                <a:ext cx="13465175" cy="3091231"/>
              </a:xfrm>
              <a:prstGeom prst="rect">
                <a:avLst/>
              </a:prstGeom>
              <a:blipFill rotWithShape="1">
                <a:blip r:embed="rId18"/>
                <a:stretch>
                  <a:fillRect l="-1358" t="-29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24772" r="4833" b="2859"/>
          <a:stretch/>
        </p:blipFill>
        <p:spPr>
          <a:xfrm>
            <a:off x="14657168" y="14642053"/>
            <a:ext cx="7124268" cy="39333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27285" r="4509" b="2834"/>
          <a:stretch/>
        </p:blipFill>
        <p:spPr>
          <a:xfrm>
            <a:off x="22047422" y="14786233"/>
            <a:ext cx="7299103" cy="3919111"/>
          </a:xfrm>
          <a:prstGeom prst="rect">
            <a:avLst/>
          </a:prstGeom>
        </p:spPr>
      </p:pic>
      <p:sp>
        <p:nvSpPr>
          <p:cNvPr id="91" name="Text Box 5"/>
          <p:cNvSpPr txBox="1">
            <a:spLocks noChangeArrowheads="1"/>
          </p:cNvSpPr>
          <p:nvPr/>
        </p:nvSpPr>
        <p:spPr bwMode="auto">
          <a:xfrm>
            <a:off x="14711105" y="19943004"/>
            <a:ext cx="1346517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600" b="1" dirty="0" smtClean="0"/>
              <a:t>4. Application of FSO to assessing ACCESS-G 4DVAR</a:t>
            </a:r>
            <a:endParaRPr lang="en-AU" sz="3600" b="1" dirty="0"/>
          </a:p>
          <a:p>
            <a:endParaRPr lang="en-AU" sz="2000" dirty="0"/>
          </a:p>
          <a:p>
            <a:r>
              <a:rPr lang="en-AU" sz="3600" dirty="0" smtClean="0"/>
              <a:t>4.1 Set-up of experiment</a:t>
            </a:r>
          </a:p>
          <a:p>
            <a:endParaRPr lang="en-AU" sz="2400" dirty="0" smtClean="0"/>
          </a:p>
          <a:p>
            <a:r>
              <a:rPr lang="en-AU" sz="2400" dirty="0" smtClean="0"/>
              <a:t>The FSO technique outlined above was applied to assess data usage by </a:t>
            </a:r>
            <a:r>
              <a:rPr lang="en-AU" sz="2400" dirty="0" smtClean="0"/>
              <a:t>the Bureau's </a:t>
            </a:r>
            <a:r>
              <a:rPr lang="en-AU" sz="2400" dirty="0" smtClean="0"/>
              <a:t>global 4DVAR assimilation. Its configuration is as follows:</a:t>
            </a:r>
          </a:p>
          <a:p>
            <a:endParaRPr lang="en-A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Total energy norm was used including moisture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The nonlinear model used was </a:t>
            </a:r>
            <a:r>
              <a:rPr lang="en-AU" sz="2400" dirty="0" smtClean="0"/>
              <a:t>Unified Model (UM) </a:t>
            </a:r>
            <a:r>
              <a:rPr lang="en-AU" sz="2400" dirty="0" smtClean="0"/>
              <a:t>with resolution of N320L70 – model grid spacing of 50  km in mid-latitudes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The </a:t>
            </a:r>
            <a:r>
              <a:rPr lang="en-AU" sz="2400" dirty="0" err="1" smtClean="0"/>
              <a:t>adjoint</a:t>
            </a:r>
            <a:r>
              <a:rPr lang="en-AU" sz="2400" dirty="0" smtClean="0"/>
              <a:t> model used was the </a:t>
            </a:r>
            <a:r>
              <a:rPr lang="en-AU" sz="2400" dirty="0" err="1" smtClean="0"/>
              <a:t>adjoint</a:t>
            </a:r>
            <a:r>
              <a:rPr lang="en-AU" sz="2400" dirty="0" smtClean="0"/>
              <a:t> of PFM and its resolution was N144L70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2400" dirty="0" smtClean="0"/>
              <a:t>Cycled assimilation/forecast ran from 14 May 2012 to 14 June 2012 but only 28 </a:t>
            </a:r>
            <a:r>
              <a:rPr lang="en-AU" sz="2400" dirty="0" smtClean="0"/>
              <a:t>days were used </a:t>
            </a:r>
            <a:endParaRPr lang="en-AU" sz="2400" dirty="0"/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14701021" y="37137796"/>
            <a:ext cx="1346517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600" b="1" dirty="0"/>
              <a:t>5</a:t>
            </a:r>
            <a:r>
              <a:rPr lang="en-AU" sz="3600" b="1" dirty="0" smtClean="0"/>
              <a:t>. Further work</a:t>
            </a:r>
            <a:endParaRPr lang="en-AU" sz="3600" b="1" dirty="0"/>
          </a:p>
          <a:p>
            <a:endParaRPr lang="en-AU" sz="20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FSO for limited area model – convective-scale NWP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Impact of different channels from satellite radiometers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Use of forecast error measure relevant for tropical cyclones – TC centre finder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Investigate possible problems with the way we are assimilating AMSU-A and GPSRO</a:t>
            </a: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14686418" y="39968243"/>
            <a:ext cx="13465175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600" b="1" dirty="0" smtClean="0"/>
              <a:t>6. Reference</a:t>
            </a:r>
            <a:endParaRPr lang="en-AU" sz="3600" b="1" dirty="0"/>
          </a:p>
          <a:p>
            <a:endParaRPr lang="en-AU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AU" sz="2400" dirty="0" err="1" smtClean="0"/>
              <a:t>Errico</a:t>
            </a:r>
            <a:r>
              <a:rPr lang="en-AU" sz="2400" dirty="0" smtClean="0"/>
              <a:t>, R., M., 2007: Interpretation of an </a:t>
            </a:r>
            <a:r>
              <a:rPr lang="en-AU" sz="2400" dirty="0" err="1" smtClean="0"/>
              <a:t>adjoint</a:t>
            </a:r>
            <a:r>
              <a:rPr lang="en-AU" sz="2400" dirty="0" smtClean="0"/>
              <a:t>-derived </a:t>
            </a:r>
            <a:r>
              <a:rPr lang="en-AU" sz="2400" dirty="0" smtClean="0"/>
              <a:t>observational </a:t>
            </a:r>
            <a:r>
              <a:rPr lang="en-AU" sz="2400" dirty="0" smtClean="0"/>
              <a:t>impact. </a:t>
            </a:r>
            <a:r>
              <a:rPr lang="en-AU" sz="2400" i="1" dirty="0" err="1" smtClean="0"/>
              <a:t>Tellus</a:t>
            </a:r>
            <a:r>
              <a:rPr lang="en-AU" sz="2400" dirty="0" smtClean="0"/>
              <a:t> </a:t>
            </a:r>
            <a:r>
              <a:rPr lang="en-AU" sz="2400" b="1" dirty="0" smtClean="0"/>
              <a:t>59A</a:t>
            </a:r>
            <a:r>
              <a:rPr lang="en-AU" sz="2400" dirty="0" smtClean="0"/>
              <a:t>, 273-276.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2400" dirty="0" err="1" smtClean="0"/>
              <a:t>Lorenc</a:t>
            </a:r>
            <a:r>
              <a:rPr lang="en-AU" sz="2400" dirty="0" smtClean="0"/>
              <a:t>, AC and Marriott, RT, 2013. Forecast sensitivity to observations in the Met Office numerical weather prediction system. </a:t>
            </a:r>
            <a:r>
              <a:rPr lang="en-AU" sz="2400" i="1" dirty="0" smtClean="0"/>
              <a:t>Q. J. R. </a:t>
            </a:r>
            <a:r>
              <a:rPr lang="en-AU" sz="2400" i="1" dirty="0" err="1" smtClean="0"/>
              <a:t>Meteorol</a:t>
            </a:r>
            <a:r>
              <a:rPr lang="en-AU" sz="2400" i="1" dirty="0" smtClean="0"/>
              <a:t>. Soc. </a:t>
            </a:r>
            <a:r>
              <a:rPr lang="en-AU" sz="2400" dirty="0" smtClean="0"/>
              <a:t>DOI:10.1002/qj2122.</a:t>
            </a:r>
            <a:endParaRPr lang="en-AU" sz="2400" i="1" dirty="0" smtClean="0"/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14745915" y="26111043"/>
            <a:ext cx="13465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600" dirty="0" smtClean="0"/>
              <a:t>4.2 Results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8506"/>
          <a:stretch/>
        </p:blipFill>
        <p:spPr>
          <a:xfrm>
            <a:off x="14520862" y="25206041"/>
            <a:ext cx="6665917" cy="51201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 r="4348" b="5122"/>
          <a:stretch/>
        </p:blipFill>
        <p:spPr>
          <a:xfrm>
            <a:off x="21516378" y="25243505"/>
            <a:ext cx="7102084" cy="48213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 Box 114"/>
              <p:cNvSpPr txBox="1">
                <a:spLocks noChangeArrowheads="1"/>
              </p:cNvSpPr>
              <p:nvPr/>
            </p:nvSpPr>
            <p:spPr bwMode="auto">
              <a:xfrm>
                <a:off x="9432757" y="11072106"/>
                <a:ext cx="4190805" cy="2879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1767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1767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AU" sz="2000" b="1" dirty="0" smtClean="0"/>
                  <a:t>Figure 1. </a:t>
                </a:r>
                <a:r>
                  <a:rPr lang="en-AU" sz="2000" dirty="0"/>
                  <a:t>A </a:t>
                </a:r>
                <a:r>
                  <a:rPr lang="en-AU" sz="2000" dirty="0" smtClean="0"/>
                  <a:t>forecast,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AU" sz="2000" i="1">
                            <a:latin typeface="Cambria Math"/>
                          </a:rPr>
                          <m:t>𝑓</m:t>
                        </m:r>
                      </m:sup>
                    </m:sSup>
                    <m:r>
                      <a:rPr lang="en-AU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AU" sz="2000" dirty="0" smtClean="0"/>
                  <a:t>is produced </a:t>
                </a:r>
                <a:r>
                  <a:rPr lang="en-AU" sz="2000" dirty="0" smtClean="0"/>
                  <a:t>from </a:t>
                </a:r>
                <a:r>
                  <a:rPr lang="en-AU" sz="2000" dirty="0"/>
                  <a:t>an </a:t>
                </a:r>
                <a:r>
                  <a:rPr lang="en-AU" sz="2000" dirty="0" smtClean="0"/>
                  <a:t>unperturbed initial state,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AU" sz="20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AU" sz="2000" dirty="0" smtClean="0"/>
                  <a:t>. </a:t>
                </a:r>
                <a:r>
                  <a:rPr lang="en-AU" sz="2000" dirty="0" smtClean="0"/>
                  <a:t>The we perturb </a:t>
                </a:r>
                <a:r>
                  <a:rPr lang="en-AU" sz="2000" dirty="0" smtClean="0"/>
                  <a:t>the initial state by an infinitesimal amount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AU" sz="20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AU" sz="2000" dirty="0" smtClean="0"/>
                  <a:t>. Then </a:t>
                </a:r>
                <a:r>
                  <a:rPr lang="en-AU" sz="2000" dirty="0" smtClean="0"/>
                  <a:t>we obtain </a:t>
                </a:r>
                <a:r>
                  <a:rPr lang="en-AU" sz="2000" dirty="0" smtClean="0"/>
                  <a:t>another forecast,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AU" sz="2000" i="1">
                            <a:latin typeface="Cambria Math"/>
                          </a:rPr>
                          <m:t>𝑓</m:t>
                        </m:r>
                      </m:sup>
                    </m:sSup>
                    <m:r>
                      <a:rPr lang="en-AU" sz="20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AU" sz="2000" i="1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n-AU" sz="2000" dirty="0" smtClean="0"/>
                  <a:t> which is </a:t>
                </a:r>
                <a:r>
                  <a:rPr lang="en-AU" sz="2000" dirty="0" smtClean="0"/>
                  <a:t>produced from </a:t>
                </a:r>
                <a:r>
                  <a:rPr lang="en-AU" sz="2000" dirty="0" smtClean="0"/>
                  <a:t>the perturbed initial state,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AU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AU" sz="20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AU" sz="20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AU" sz="2000" dirty="0" smtClean="0"/>
                  <a:t>. 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AU" sz="20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AU" sz="2000" dirty="0" smtClean="0"/>
                  <a:t> is the "truth".</a:t>
                </a:r>
                <a:endParaRPr lang="en-AU" sz="2000" dirty="0"/>
              </a:p>
            </p:txBody>
          </p:sp>
        </mc:Choice>
        <mc:Fallback>
          <p:sp>
            <p:nvSpPr>
              <p:cNvPr id="50" name="Text 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32757" y="11072106"/>
                <a:ext cx="4190805" cy="2879378"/>
              </a:xfrm>
              <a:prstGeom prst="rect">
                <a:avLst/>
              </a:prstGeom>
              <a:blipFill rotWithShape="1">
                <a:blip r:embed="rId23"/>
                <a:stretch>
                  <a:fillRect l="-1453" t="-634" r="-1744" b="-27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837843" y="35871946"/>
            <a:ext cx="137962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2000" b="1" dirty="0" smtClean="0"/>
              <a:t>Figure 2. </a:t>
            </a:r>
            <a:r>
              <a:rPr lang="en-AU" sz="2000" dirty="0" smtClean="0"/>
              <a:t>The left panels show the sensitivity to forecast u-component wind over the global domain. The right panels show the same sensitivity but for a domain around TC </a:t>
            </a:r>
            <a:r>
              <a:rPr lang="en-AU" sz="2000" dirty="0" err="1" smtClean="0"/>
              <a:t>Narelle</a:t>
            </a:r>
            <a:r>
              <a:rPr lang="en-AU" sz="2000" dirty="0" smtClean="0"/>
              <a:t>. The panels are on different model levels: model level 1, model level 20 (2.5 km), model level 40 (11 km) and model level 60 (31 km) ordered left to right and top to bottom.</a:t>
            </a:r>
            <a:endParaRPr lang="en-AU" sz="2000" dirty="0"/>
          </a:p>
        </p:txBody>
      </p: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8093731" y="41407258"/>
            <a:ext cx="59476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2000" b="1" dirty="0" smtClean="0"/>
              <a:t>Figure 3. </a:t>
            </a:r>
            <a:r>
              <a:rPr lang="en-AU" sz="2000" dirty="0"/>
              <a:t>E</a:t>
            </a:r>
            <a:r>
              <a:rPr lang="en-AU" sz="2000" dirty="0" smtClean="0"/>
              <a:t>volution of sensitivity field at model level 1. </a:t>
            </a:r>
            <a:r>
              <a:rPr lang="en-AU" sz="2000" dirty="0" err="1" smtClean="0"/>
              <a:t>Adjoint</a:t>
            </a:r>
            <a:r>
              <a:rPr lang="en-AU" sz="2000" dirty="0" smtClean="0"/>
              <a:t> model integration times are -</a:t>
            </a:r>
            <a:r>
              <a:rPr lang="en-AU" sz="2000" dirty="0" smtClean="0"/>
              <a:t>3 (top left), </a:t>
            </a:r>
            <a:r>
              <a:rPr lang="en-AU" sz="2000" dirty="0" smtClean="0"/>
              <a:t>-</a:t>
            </a:r>
            <a:r>
              <a:rPr lang="en-AU" sz="2000" dirty="0" smtClean="0"/>
              <a:t>6 (top right), </a:t>
            </a:r>
            <a:r>
              <a:rPr lang="en-AU" sz="2000" dirty="0" smtClean="0"/>
              <a:t>-</a:t>
            </a:r>
            <a:r>
              <a:rPr lang="en-AU" sz="2000" dirty="0" smtClean="0"/>
              <a:t>9 (bottom left) </a:t>
            </a:r>
            <a:r>
              <a:rPr lang="en-AU" sz="2000" dirty="0" smtClean="0"/>
              <a:t>and -12 </a:t>
            </a:r>
            <a:r>
              <a:rPr lang="en-AU" sz="2000" dirty="0" smtClean="0"/>
              <a:t>hours (bottom right).</a:t>
            </a:r>
            <a:endParaRPr lang="en-AU" sz="2000" dirty="0"/>
          </a:p>
        </p:txBody>
      </p: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19008139" y="10914643"/>
            <a:ext cx="95050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2000" b="1" dirty="0" smtClean="0"/>
              <a:t>Figure 4. </a:t>
            </a:r>
            <a:r>
              <a:rPr lang="en-AU" sz="2000" dirty="0" smtClean="0"/>
              <a:t>Forecast sensitivity to initial forecast u-component wind. See Figure 2 for an explanation.</a:t>
            </a:r>
            <a:endParaRPr lang="en-AU" sz="2000" dirty="0"/>
          </a:p>
        </p:txBody>
      </p:sp>
      <p:sp>
        <p:nvSpPr>
          <p:cNvPr id="57" name="Text Box 114"/>
          <p:cNvSpPr txBox="1">
            <a:spLocks noChangeArrowheads="1"/>
          </p:cNvSpPr>
          <p:nvPr/>
        </p:nvSpPr>
        <p:spPr bwMode="auto">
          <a:xfrm>
            <a:off x="14883320" y="18705344"/>
            <a:ext cx="13796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2000" b="1" dirty="0" smtClean="0"/>
              <a:t>Figure 5. </a:t>
            </a:r>
            <a:r>
              <a:rPr lang="en-AU" sz="2000" dirty="0" smtClean="0"/>
              <a:t>The left panel shows the sensitivity to initial pressure on model level 1. The right panel shows the sensitivity to SYNOP surface pressure observations.</a:t>
            </a:r>
            <a:endParaRPr lang="en-AU" sz="2000" dirty="0"/>
          </a:p>
        </p:txBody>
      </p:sp>
      <p:sp>
        <p:nvSpPr>
          <p:cNvPr id="58" name="Text Box 114"/>
          <p:cNvSpPr txBox="1">
            <a:spLocks noChangeArrowheads="1"/>
          </p:cNvSpPr>
          <p:nvPr/>
        </p:nvSpPr>
        <p:spPr bwMode="auto">
          <a:xfrm>
            <a:off x="14572985" y="30276628"/>
            <a:ext cx="13796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2000" b="1" dirty="0" smtClean="0"/>
              <a:t>Figure 6. </a:t>
            </a:r>
            <a:r>
              <a:rPr lang="en-AU" sz="2000" dirty="0" smtClean="0"/>
              <a:t>Average forecast impact for each observation type (left panel). Observation counts for each observation type (right panel).</a:t>
            </a:r>
            <a:endParaRPr lang="en-A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9350" b="5932"/>
          <a:stretch/>
        </p:blipFill>
        <p:spPr>
          <a:xfrm>
            <a:off x="14284631" y="31269501"/>
            <a:ext cx="6963238" cy="4740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7" r="8270" b="6465"/>
          <a:stretch/>
        </p:blipFill>
        <p:spPr>
          <a:xfrm>
            <a:off x="21577468" y="31321470"/>
            <a:ext cx="6810887" cy="4701210"/>
          </a:xfrm>
          <a:prstGeom prst="rect">
            <a:avLst/>
          </a:prstGeom>
        </p:spPr>
      </p:pic>
      <p:sp>
        <p:nvSpPr>
          <p:cNvPr id="65" name="Text Box 114"/>
          <p:cNvSpPr txBox="1">
            <a:spLocks noChangeArrowheads="1"/>
          </p:cNvSpPr>
          <p:nvPr/>
        </p:nvSpPr>
        <p:spPr bwMode="auto">
          <a:xfrm>
            <a:off x="14634075" y="36199603"/>
            <a:ext cx="13796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2000" b="1" dirty="0" smtClean="0"/>
              <a:t>Figure 7. </a:t>
            </a:r>
            <a:r>
              <a:rPr lang="en-AU" sz="2000" dirty="0" smtClean="0"/>
              <a:t>Average forecast impact per observation for each observation type (left panel). Fraction of observations  giving beneficial impacts (right panel).</a:t>
            </a:r>
            <a:endParaRPr lang="en-A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6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9056</TotalTime>
  <Words>1466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Assessing ACCESS-G Global Data Assimilation Using Adjoint-Based Forecast Sensitivity to Observations  Jin LEE1 and Paul GREGORY2  Centre for Australian Weather and Climate Research (CAWCR), Bureau of Meteorology1,2</vt:lpstr>
    </vt:vector>
  </TitlesOfParts>
  <Company>Bureau of Meteorology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Assimilation of AMSR-E in the ACCESS Limited Area NWP Model  Jin LEE1, Peter STEINLE2, Clara DRAPER3  Bureau of Meteorology1,2, University of Melbourne3</dc:title>
  <dc:creator>Jin Lee</dc:creator>
  <cp:lastModifiedBy>Jin Lee</cp:lastModifiedBy>
  <cp:revision>188</cp:revision>
  <dcterms:created xsi:type="dcterms:W3CDTF">2009-09-28T00:36:02Z</dcterms:created>
  <dcterms:modified xsi:type="dcterms:W3CDTF">2013-10-08T04:20:54Z</dcterms:modified>
</cp:coreProperties>
</file>