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7716" r:id="rId2"/>
    <p:sldId id="7713" r:id="rId3"/>
    <p:sldId id="7712" r:id="rId4"/>
    <p:sldId id="7714" r:id="rId5"/>
    <p:sldId id="7719" r:id="rId6"/>
    <p:sldId id="7721" r:id="rId7"/>
    <p:sldId id="7718" r:id="rId8"/>
    <p:sldId id="7706" r:id="rId9"/>
    <p:sldId id="7703" r:id="rId10"/>
    <p:sldId id="7705" r:id="rId11"/>
    <p:sldId id="7672" r:id="rId12"/>
    <p:sldId id="7710" r:id="rId13"/>
    <p:sldId id="7708" r:id="rId14"/>
    <p:sldId id="7709" r:id="rId15"/>
    <p:sldId id="7711" r:id="rId16"/>
    <p:sldId id="7695" r:id="rId17"/>
    <p:sldId id="7717" r:id="rId18"/>
    <p:sldId id="7698" r:id="rId19"/>
    <p:sldId id="7697" r:id="rId20"/>
    <p:sldId id="7720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56" autoAdjust="0"/>
    <p:restoredTop sz="96026" autoAdjust="0"/>
  </p:normalViewPr>
  <p:slideViewPr>
    <p:cSldViewPr snapToGrid="0">
      <p:cViewPr>
        <p:scale>
          <a:sx n="95" d="100"/>
          <a:sy n="95" d="100"/>
        </p:scale>
        <p:origin x="101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575316-E963-4463-B095-DA61E3F35D47}" type="datetimeFigureOut">
              <a:rPr lang="en-AU" smtClean="0"/>
              <a:t>19/10/2024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A11A7-3E5A-4851-82A7-A27848A1212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85024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269E9-A7D1-49B1-B04F-10E043DE96CD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6695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https://www.weather.gov.sg/weather-currentobservations-rainfall/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269E9-A7D1-49B1-B04F-10E043DE96CD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557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https://www.weather.gov.sg/weather-currentobservations-rainfall/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269E9-A7D1-49B1-B04F-10E043DE96CD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6562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https://www.weather.gov.sg/weather-currentobservations-rainfall/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269E9-A7D1-49B1-B04F-10E043DE96CD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8910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https://www.weather.gov.sg/weather-currentobservations-rainfall/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269E9-A7D1-49B1-B04F-10E043DE96CD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6886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https://www.windy.com/-Webcams-Singapore/webcams/1676831781?1.289,103.865,10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269E9-A7D1-49B1-B04F-10E043DE96CD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48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269E9-A7D1-49B1-B04F-10E043DE96CD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233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269E9-A7D1-49B1-B04F-10E043DE96CD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562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269E9-A7D1-49B1-B04F-10E043DE96CD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514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https://web-meteo.bmkg.go.id/id/pengamatan/streamline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269E9-A7D1-49B1-B04F-10E043DE96CD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778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269E9-A7D1-49B1-B04F-10E043DE96CD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262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269E9-A7D1-49B1-B04F-10E043DE96CD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836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269E9-A7D1-49B1-B04F-10E043DE96CD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787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https://www.nea.gov.sg/weather/rain-areas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269E9-A7D1-49B1-B04F-10E043DE96CD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830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4FEEADCB-F5EE-BFDA-1BDD-72D01E06A1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31800"/>
            <a:ext cx="5508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188" y="1835063"/>
            <a:ext cx="4991724" cy="9430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990B2B9-E815-BAF8-B8E0-135EB8DDA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591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B5908358-A2E0-BACA-EA45-DDC709621B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7B98F27-6CC2-DD35-770B-A3434AE0F0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428625"/>
            <a:ext cx="127793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8343900" cy="4134698"/>
          </a:xfrm>
          <a:prstGeom prst="rect">
            <a:avLst/>
          </a:prstGeom>
        </p:spPr>
        <p:txBody>
          <a:bodyPr numCol="2" spcCol="360000"/>
          <a:lstStyle>
            <a:lvl1pPr>
              <a:defRPr sz="1600"/>
            </a:lvl1pPr>
          </a:lstStyle>
          <a:p>
            <a:r>
              <a:rPr lang="en-US" dirty="0"/>
              <a:t>Body text Arial 16pt.</a:t>
            </a:r>
          </a:p>
          <a:p>
            <a:r>
              <a:rPr lang="en-AU" dirty="0"/>
              <a:t>Lorem ipsum </a:t>
            </a:r>
            <a:r>
              <a:rPr lang="en-AU" dirty="0" err="1"/>
              <a:t>dolor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,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adipiscing</a:t>
            </a:r>
            <a:r>
              <a:rPr lang="en-AU" dirty="0"/>
              <a:t> </a:t>
            </a:r>
            <a:r>
              <a:rPr lang="en-AU" dirty="0" err="1"/>
              <a:t>elit</a:t>
            </a:r>
            <a:r>
              <a:rPr lang="en-AU" dirty="0"/>
              <a:t>. Proin </a:t>
            </a:r>
            <a:r>
              <a:rPr lang="en-AU" dirty="0" err="1"/>
              <a:t>viverra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,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sagittis</a:t>
            </a:r>
            <a:r>
              <a:rPr lang="en-AU" dirty="0"/>
              <a:t> mi </a:t>
            </a:r>
            <a:r>
              <a:rPr lang="en-AU" dirty="0" err="1"/>
              <a:t>facilisis</a:t>
            </a:r>
            <a:r>
              <a:rPr lang="en-AU" dirty="0"/>
              <a:t> in. </a:t>
            </a:r>
            <a:r>
              <a:rPr lang="en-AU" dirty="0" err="1"/>
              <a:t>Suspendisse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 a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blandit</a:t>
            </a:r>
            <a:r>
              <a:rPr lang="en-AU" dirty="0"/>
              <a:t> dictum.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 </a:t>
            </a:r>
            <a:r>
              <a:rPr lang="en-AU" dirty="0" err="1"/>
              <a:t>tristique</a:t>
            </a:r>
            <a:r>
              <a:rPr lang="en-AU" dirty="0"/>
              <a:t>, </a:t>
            </a:r>
            <a:r>
              <a:rPr lang="en-AU" dirty="0" err="1"/>
              <a:t>euismod</a:t>
            </a:r>
            <a:r>
              <a:rPr lang="en-AU" dirty="0"/>
              <a:t> </a:t>
            </a:r>
            <a:r>
              <a:rPr lang="en-AU" dirty="0" err="1"/>
              <a:t>neque</a:t>
            </a:r>
            <a:r>
              <a:rPr lang="en-AU" dirty="0"/>
              <a:t> a,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orci</a:t>
            </a:r>
            <a:r>
              <a:rPr lang="en-AU" dirty="0"/>
              <a:t>.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accumsan</a:t>
            </a:r>
            <a:r>
              <a:rPr lang="en-AU" dirty="0"/>
              <a:t> </a:t>
            </a:r>
            <a:r>
              <a:rPr lang="en-AU" dirty="0" err="1"/>
              <a:t>varius</a:t>
            </a:r>
            <a:r>
              <a:rPr lang="en-AU" dirty="0"/>
              <a:t> diam, vitae </a:t>
            </a:r>
            <a:r>
              <a:rPr lang="en-AU" dirty="0" err="1"/>
              <a:t>sollicitudin</a:t>
            </a:r>
            <a:r>
              <a:rPr lang="en-AU" dirty="0"/>
              <a:t> </a:t>
            </a:r>
            <a:r>
              <a:rPr lang="en-AU" dirty="0" err="1"/>
              <a:t>metus</a:t>
            </a:r>
            <a:r>
              <a:rPr lang="en-AU" dirty="0"/>
              <a:t> </a:t>
            </a:r>
            <a:r>
              <a:rPr lang="en-AU" dirty="0" err="1"/>
              <a:t>tincidunt</a:t>
            </a:r>
            <a:r>
              <a:rPr lang="en-AU" dirty="0"/>
              <a:t> non. </a:t>
            </a:r>
          </a:p>
          <a:p>
            <a:r>
              <a:rPr lang="en-AU" dirty="0"/>
              <a:t>Cras </a:t>
            </a:r>
            <a:r>
              <a:rPr lang="en-AU" dirty="0" err="1"/>
              <a:t>mattis</a:t>
            </a:r>
            <a:r>
              <a:rPr lang="en-AU" dirty="0"/>
              <a:t> </a:t>
            </a:r>
            <a:r>
              <a:rPr lang="en-AU" dirty="0" err="1"/>
              <a:t>sapien</a:t>
            </a:r>
            <a:r>
              <a:rPr lang="en-AU" dirty="0"/>
              <a:t> vel ligula porta, non </a:t>
            </a:r>
            <a:r>
              <a:rPr lang="en-AU" dirty="0" err="1"/>
              <a:t>sodales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 </a:t>
            </a:r>
            <a:r>
              <a:rPr lang="en-AU" dirty="0" err="1"/>
              <a:t>elementum</a:t>
            </a:r>
            <a:r>
              <a:rPr lang="en-AU" dirty="0"/>
              <a:t>. Donec </a:t>
            </a:r>
            <a:r>
              <a:rPr lang="en-AU" dirty="0" err="1"/>
              <a:t>pretium</a:t>
            </a:r>
            <a:r>
              <a:rPr lang="en-AU" dirty="0"/>
              <a:t>, </a:t>
            </a:r>
            <a:r>
              <a:rPr lang="en-AU" dirty="0" err="1"/>
              <a:t>velit</a:t>
            </a:r>
            <a:r>
              <a:rPr lang="en-AU" dirty="0"/>
              <a:t> vel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posuere</a:t>
            </a:r>
            <a:r>
              <a:rPr lang="en-AU" dirty="0"/>
              <a:t>, </a:t>
            </a:r>
            <a:r>
              <a:rPr lang="en-AU" dirty="0" err="1"/>
              <a:t>nunc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, et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nunc</a:t>
            </a:r>
            <a:r>
              <a:rPr lang="en-AU" dirty="0"/>
              <a:t> </a:t>
            </a:r>
            <a:r>
              <a:rPr lang="en-AU" dirty="0" err="1"/>
              <a:t>tellus</a:t>
            </a:r>
            <a:r>
              <a:rPr lang="en-AU" dirty="0"/>
              <a:t> non diam.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condimentum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velit</a:t>
            </a:r>
            <a:r>
              <a:rPr lang="en-AU" dirty="0"/>
              <a:t> </a:t>
            </a:r>
            <a:r>
              <a:rPr lang="en-AU" dirty="0" err="1"/>
              <a:t>placerat</a:t>
            </a:r>
            <a:r>
              <a:rPr lang="en-AU" dirty="0"/>
              <a:t> </a:t>
            </a:r>
            <a:r>
              <a:rPr lang="en-AU" dirty="0" err="1"/>
              <a:t>faucibus</a:t>
            </a:r>
            <a:r>
              <a:rPr lang="en-AU" dirty="0"/>
              <a:t>. </a:t>
            </a:r>
          </a:p>
          <a:p>
            <a:r>
              <a:rPr lang="en-AU" dirty="0"/>
              <a:t>Text can be split over two columns </a:t>
            </a:r>
            <a:br>
              <a:rPr lang="en-AU" dirty="0"/>
            </a:br>
            <a:r>
              <a:rPr lang="en-AU" dirty="0"/>
              <a:t>if needed. </a:t>
            </a:r>
          </a:p>
          <a:p>
            <a:r>
              <a:rPr lang="en-AU" dirty="0" err="1"/>
              <a:t>Praesent</a:t>
            </a:r>
            <a:r>
              <a:rPr lang="en-AU" dirty="0"/>
              <a:t> in </a:t>
            </a:r>
            <a:r>
              <a:rPr lang="en-AU" dirty="0" err="1"/>
              <a:t>tellus</a:t>
            </a:r>
            <a:r>
              <a:rPr lang="en-AU" dirty="0"/>
              <a:t> </a:t>
            </a:r>
            <a:r>
              <a:rPr lang="en-AU" dirty="0" err="1"/>
              <a:t>fringilla</a:t>
            </a:r>
            <a:r>
              <a:rPr lang="en-AU" dirty="0"/>
              <a:t>, </a:t>
            </a:r>
            <a:r>
              <a:rPr lang="en-AU" dirty="0" err="1"/>
              <a:t>commodo</a:t>
            </a:r>
            <a:r>
              <a:rPr lang="en-AU" dirty="0"/>
              <a:t> mi </a:t>
            </a:r>
            <a:r>
              <a:rPr lang="en-AU" dirty="0" err="1"/>
              <a:t>eget</a:t>
            </a:r>
            <a:r>
              <a:rPr lang="en-AU" dirty="0"/>
              <a:t>,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. </a:t>
            </a:r>
            <a:r>
              <a:rPr lang="en-AU" dirty="0" err="1"/>
              <a:t>Mauris</a:t>
            </a:r>
            <a:r>
              <a:rPr lang="en-AU" dirty="0"/>
              <a:t> </a:t>
            </a:r>
            <a:r>
              <a:rPr lang="en-AU" dirty="0" err="1"/>
              <a:t>eleifend</a:t>
            </a:r>
            <a:r>
              <a:rPr lang="en-AU" dirty="0"/>
              <a:t> </a:t>
            </a:r>
            <a:r>
              <a:rPr lang="en-AU" dirty="0" err="1"/>
              <a:t>laoreet</a:t>
            </a:r>
            <a:r>
              <a:rPr lang="en-AU" dirty="0"/>
              <a:t> </a:t>
            </a:r>
            <a:r>
              <a:rPr lang="en-AU" dirty="0" err="1"/>
              <a:t>metus</a:t>
            </a:r>
            <a:r>
              <a:rPr lang="en-AU" dirty="0"/>
              <a:t> vitae auctor. Cras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 at </a:t>
            </a:r>
            <a:r>
              <a:rPr lang="en-AU" dirty="0" err="1"/>
              <a:t>hendrerit</a:t>
            </a:r>
            <a:r>
              <a:rPr lang="en-AU" dirty="0"/>
              <a:t> </a:t>
            </a:r>
            <a:r>
              <a:rPr lang="en-AU" dirty="0" err="1"/>
              <a:t>luctus</a:t>
            </a:r>
            <a:r>
              <a:rPr lang="en-AU" dirty="0"/>
              <a:t>. Nunc </a:t>
            </a:r>
            <a:r>
              <a:rPr lang="en-AU" dirty="0" err="1"/>
              <a:t>volutpat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iaculis</a:t>
            </a:r>
            <a:r>
              <a:rPr lang="en-AU" dirty="0"/>
              <a:t> </a:t>
            </a:r>
            <a:r>
              <a:rPr lang="en-AU" dirty="0" err="1"/>
              <a:t>rhoncus</a:t>
            </a:r>
            <a:r>
              <a:rPr lang="en-AU" dirty="0"/>
              <a:t>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mauris</a:t>
            </a:r>
            <a:r>
              <a:rPr lang="en-AU" dirty="0"/>
              <a:t> et </a:t>
            </a:r>
            <a:r>
              <a:rPr lang="en-AU" dirty="0" err="1"/>
              <a:t>felis</a:t>
            </a:r>
            <a:r>
              <a:rPr lang="en-AU" dirty="0"/>
              <a:t> </a:t>
            </a:r>
            <a:r>
              <a:rPr lang="en-AU" dirty="0" err="1"/>
              <a:t>condimentum</a:t>
            </a:r>
            <a:r>
              <a:rPr lang="en-AU" dirty="0"/>
              <a:t> </a:t>
            </a:r>
            <a:r>
              <a:rPr lang="en-AU" dirty="0" err="1"/>
              <a:t>mollis</a:t>
            </a:r>
            <a:r>
              <a:rPr lang="en-AU" dirty="0"/>
              <a:t>. </a:t>
            </a:r>
            <a:r>
              <a:rPr lang="en-AU" dirty="0" err="1"/>
              <a:t>Fusce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eu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 id </a:t>
            </a:r>
            <a:r>
              <a:rPr lang="en-AU" dirty="0" err="1"/>
              <a:t>volutpat</a:t>
            </a:r>
            <a:r>
              <a:rPr lang="en-AU" dirty="0"/>
              <a:t>. Duis </a:t>
            </a:r>
            <a:r>
              <a:rPr lang="en-AU" dirty="0" err="1"/>
              <a:t>varius</a:t>
            </a:r>
            <a:r>
              <a:rPr lang="en-AU" dirty="0"/>
              <a:t> </a:t>
            </a:r>
            <a:r>
              <a:rPr lang="en-AU" dirty="0" err="1"/>
              <a:t>iaculis</a:t>
            </a:r>
            <a:r>
              <a:rPr lang="en-AU" dirty="0"/>
              <a:t> </a:t>
            </a:r>
            <a:r>
              <a:rPr lang="en-AU" dirty="0" err="1"/>
              <a:t>odio</a:t>
            </a:r>
            <a:r>
              <a:rPr lang="en-AU" dirty="0"/>
              <a:t>, </a:t>
            </a:r>
            <a:r>
              <a:rPr lang="en-AU" dirty="0" err="1"/>
              <a:t>nec</a:t>
            </a:r>
            <a:r>
              <a:rPr lang="en-AU" dirty="0"/>
              <a:t> </a:t>
            </a:r>
            <a:r>
              <a:rPr lang="en-AU" dirty="0" err="1"/>
              <a:t>dignissim</a:t>
            </a:r>
            <a:r>
              <a:rPr lang="en-AU" dirty="0"/>
              <a:t> libero </a:t>
            </a:r>
            <a:r>
              <a:rPr lang="en-AU" dirty="0" err="1"/>
              <a:t>dapibus</a:t>
            </a:r>
            <a:r>
              <a:rPr lang="en-AU" dirty="0"/>
              <a:t> et.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F883378-EE18-798D-8C37-D0707873062B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8AF795-8B20-7DD1-4EF3-8CBDF5F3E8A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1BDD1B7-2953-4E7A-8E0D-2BE1DB149D4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16234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7EE55F9D-3DFA-39A3-45CE-BB2D01AB2A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3"/>
            <a:ext cx="8343901" cy="4682386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EE6D5-E960-D557-93E9-02D683581137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F1353CA-7CBF-E31B-683C-62795B0F966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73EF01A-5369-418E-936C-E4FA187931E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5986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7B0220F7-71C5-24DB-A498-4B9EC4BBA5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edia Placeholder 11"/>
          <p:cNvSpPr>
            <a:spLocks noGrp="1"/>
          </p:cNvSpPr>
          <p:nvPr>
            <p:ph type="media" sz="quarter" idx="10"/>
          </p:nvPr>
        </p:nvSpPr>
        <p:spPr>
          <a:xfrm>
            <a:off x="380999" y="1268411"/>
            <a:ext cx="8343901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4BAFF-0614-6CF0-D9D3-19961BF6C99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B472C38-0B4E-9A78-2947-BAE13989E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6FD532-56EE-403D-9DB2-12F6D8F67E5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30173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8A1D2262-8B7A-A4C2-61A7-22DD14DAC45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572000" y="1265238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572000" y="3708892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3903664" cy="4228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D86425F-2E49-4D71-CFFD-9E4D3A62DE3E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39CBF9E-F031-135D-3089-918B84CB816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6E08154-4FB6-4B85-B8D9-7D9F697AC94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17301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3 Content Slide_Chart-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04509B09-B2CE-47CF-A42D-C284F328A5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380999" y="1903719"/>
            <a:ext cx="8343900" cy="417546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834390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A097DE2-C25E-7D08-45E2-BA926555FA2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7C7A02D-9698-1582-4A04-1AF5F627E7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378CE24-9B17-48E9-9E8D-83B9ED80F67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21622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6D1AD3BF-ED7E-CCF9-9A6E-9BC4430AA8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2"/>
            <a:ext cx="4002589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722313" y="1268412"/>
            <a:ext cx="4002587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652D7-83B2-CA15-0E85-7A44C65D11C4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2F3BB32-66AD-174C-13BE-123D63477EE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104195F-CA14-4337-8C51-D81002EE241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54312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3B92910C-0038-0DA3-6CF0-46A6E9158C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1000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80999" y="1265236"/>
            <a:ext cx="4002587" cy="2251453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722313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722312" y="1265237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C9160-AE5B-DA78-7F8D-186884707F1D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4165D0E-CE8F-AA01-71EB-71968B1DCEE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C43233-7560-4A3C-A39D-5985D372FCA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27932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>
            <a:extLst>
              <a:ext uri="{FF2B5EF4-FFF2-40B4-BE49-F238E27FC236}">
                <a16:creationId xmlns:a16="http://schemas.microsoft.com/office/drawing/2014/main" id="{15DBE762-A727-3312-96CA-37B7C8C44B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0"/>
            <a:ext cx="25971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3">
            <a:extLst>
              <a:ext uri="{FF2B5EF4-FFF2-40B4-BE49-F238E27FC236}">
                <a16:creationId xmlns:a16="http://schemas.microsoft.com/office/drawing/2014/main" id="{31A952C1-BF4C-029D-1075-E447E135379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1813" y="63500"/>
            <a:ext cx="488950" cy="152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AU" altLang="en-US" sz="1000">
                <a:solidFill>
                  <a:srgbClr val="FF0000"/>
                </a:solidFill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4100" name="TextBox 4">
            <a:extLst>
              <a:ext uri="{FF2B5EF4-FFF2-40B4-BE49-F238E27FC236}">
                <a16:creationId xmlns:a16="http://schemas.microsoft.com/office/drawing/2014/main" id="{A8DBFBFE-E041-CA87-A603-3C79F9BF123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1813" y="6642100"/>
            <a:ext cx="488950" cy="152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AU" altLang="en-US" sz="1000">
                <a:solidFill>
                  <a:srgbClr val="FF0000"/>
                </a:solidFill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D3F39E-E769-9558-3012-D6873767A6FF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4341813" y="63500"/>
            <a:ext cx="4889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35BE4B-C61F-7557-869B-53E7DB58922A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4341813" y="6642100"/>
            <a:ext cx="4889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832343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gi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49C5778D-234D-918C-EB6A-63AC848CC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4" y="1226956"/>
            <a:ext cx="7610475" cy="51098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B38DD34-20D2-81E0-1FCF-EB1A42040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25885"/>
            <a:ext cx="9144000" cy="688539"/>
          </a:xfrm>
        </p:spPr>
        <p:txBody>
          <a:bodyPr/>
          <a:lstStyle/>
          <a:p>
            <a:pPr algn="ctr"/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Singapore Heavy Rainfall Event 14</a:t>
            </a:r>
            <a:r>
              <a:rPr lang="en-AU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 October 2024 </a:t>
            </a:r>
            <a:b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AU" sz="2000" b="0" dirty="0">
                <a:latin typeface="Calibri" panose="020F0502020204030204" pitchFamily="34" charset="0"/>
                <a:cs typeface="Calibri" panose="020F0502020204030204" pitchFamily="34" charset="0"/>
              </a:rPr>
              <a:t>Himawari-9 Band 13, 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1900UTC 13</a:t>
            </a:r>
            <a:r>
              <a:rPr kumimoji="0" lang="en-AU" sz="2000" b="0" i="0" u="none" strike="noStrike" kern="1200" cap="none" spc="0" normalizeH="0" baseline="3000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to 0630UTC 14</a:t>
            </a:r>
            <a:r>
              <a:rPr kumimoji="0" lang="en-AU" sz="2000" b="0" i="0" u="none" strike="noStrike" kern="1200" cap="none" spc="0" normalizeH="0" baseline="3000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October</a:t>
            </a:r>
            <a:endParaRPr lang="en-AU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E8917B-63AC-68CA-5A48-C833A2D0E849}"/>
              </a:ext>
            </a:extLst>
          </p:cNvPr>
          <p:cNvSpPr txBox="1"/>
          <p:nvPr/>
        </p:nvSpPr>
        <p:spPr>
          <a:xfrm>
            <a:off x="147130" y="0"/>
            <a:ext cx="406156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animation courtesy CIRA / RAMMB and JMA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CF0656-CC03-FE07-D108-98CA470A9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262" y="6324526"/>
            <a:ext cx="809738" cy="53347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44FF738-8644-8F55-36A2-22E7E7EB5C24}"/>
              </a:ext>
            </a:extLst>
          </p:cNvPr>
          <p:cNvSpPr/>
          <p:nvPr/>
        </p:nvSpPr>
        <p:spPr>
          <a:xfrm>
            <a:off x="4010025" y="3409950"/>
            <a:ext cx="900000" cy="9000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E1C10E-1232-100C-1F07-8D114FFD0422}"/>
              </a:ext>
            </a:extLst>
          </p:cNvPr>
          <p:cNvSpPr txBox="1"/>
          <p:nvPr/>
        </p:nvSpPr>
        <p:spPr>
          <a:xfrm>
            <a:off x="1876425" y="6343650"/>
            <a:ext cx="5462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Location of Singapore at the centre of the circled region.</a:t>
            </a:r>
          </a:p>
        </p:txBody>
      </p:sp>
    </p:spTree>
    <p:extLst>
      <p:ext uri="{BB962C8B-B14F-4D97-AF65-F5344CB8AC3E}">
        <p14:creationId xmlns:p14="http://schemas.microsoft.com/office/powerpoint/2010/main" val="3879023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p of the weather&#10;&#10;Description automatically generated">
            <a:extLst>
              <a:ext uri="{FF2B5EF4-FFF2-40B4-BE49-F238E27FC236}">
                <a16:creationId xmlns:a16="http://schemas.microsoft.com/office/drawing/2014/main" id="{85FEF400-AA21-E9F3-1B8A-CBAB2757B1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79" t="20309" b="31519"/>
          <a:stretch/>
        </p:blipFill>
        <p:spPr>
          <a:xfrm>
            <a:off x="6288997" y="3959695"/>
            <a:ext cx="2855003" cy="2555405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04DAC4-5F8D-9F11-26C3-78740070A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729" y="860650"/>
            <a:ext cx="2831657" cy="28383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78F913-2865-60B2-C0FF-ED5D029B8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6324" y="853839"/>
            <a:ext cx="2850639" cy="284395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1B56F82-3FE2-490A-4371-28B165CC6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25886"/>
            <a:ext cx="9144000" cy="469726"/>
          </a:xfrm>
        </p:spPr>
        <p:txBody>
          <a:bodyPr/>
          <a:lstStyle/>
          <a:p>
            <a:pPr algn="ctr"/>
            <a:r>
              <a:rPr kumimoji="0" lang="en-AU" sz="2500" b="1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Various products and Singapore RADAR, </a:t>
            </a:r>
            <a:r>
              <a:rPr lang="en-AU" sz="2000" b="0" dirty="0">
                <a:latin typeface="Calibri" panose="020F0502020204030204" pitchFamily="34" charset="0"/>
                <a:cs typeface="Calibri" panose="020F0502020204030204" pitchFamily="34" charset="0"/>
              </a:rPr>
              <a:t>01-02UTC 14</a:t>
            </a:r>
            <a:r>
              <a:rPr lang="en-AU" sz="2000" b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AU" sz="2000" b="0" dirty="0">
                <a:latin typeface="Calibri" panose="020F0502020204030204" pitchFamily="34" charset="0"/>
                <a:cs typeface="Calibri" panose="020F0502020204030204" pitchFamily="34" charset="0"/>
              </a:rPr>
              <a:t> Oct 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1F16F5-4E4C-E653-41B2-508861513039}"/>
              </a:ext>
            </a:extLst>
          </p:cNvPr>
          <p:cNvSpPr txBox="1"/>
          <p:nvPr/>
        </p:nvSpPr>
        <p:spPr>
          <a:xfrm>
            <a:off x="6324602" y="6172170"/>
            <a:ext cx="237172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Himawari-9 Rainfall Potential, BMKG (02UTC)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AA1F05-324A-2FE8-C7FE-ECE4C19A9BC1}"/>
              </a:ext>
            </a:extLst>
          </p:cNvPr>
          <p:cNvSpPr txBox="1"/>
          <p:nvPr/>
        </p:nvSpPr>
        <p:spPr>
          <a:xfrm>
            <a:off x="3264144" y="3711580"/>
            <a:ext cx="289853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NEA Singapore RADAR (480km) </a:t>
            </a:r>
          </a:p>
        </p:txBody>
      </p:sp>
      <p:pic>
        <p:nvPicPr>
          <p:cNvPr id="12" name="Picture 11" descr="A satellite image of clouds and pink spots&#10;&#10;Description automatically generated">
            <a:extLst>
              <a:ext uri="{FF2B5EF4-FFF2-40B4-BE49-F238E27FC236}">
                <a16:creationId xmlns:a16="http://schemas.microsoft.com/office/drawing/2014/main" id="{57298559-314D-1E36-F674-178F561FAB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212" y="4117699"/>
            <a:ext cx="2855004" cy="2197169"/>
          </a:xfrm>
          <a:prstGeom prst="rect">
            <a:avLst/>
          </a:prstGeom>
        </p:spPr>
      </p:pic>
      <p:pic>
        <p:nvPicPr>
          <p:cNvPr id="13" name="Picture 12" descr="A satellite image of clouds and land&#10;&#10;Description automatically generated">
            <a:extLst>
              <a:ext uri="{FF2B5EF4-FFF2-40B4-BE49-F238E27FC236}">
                <a16:creationId xmlns:a16="http://schemas.microsoft.com/office/drawing/2014/main" id="{B8ED94FA-0FCB-FFC3-26AC-BE6E3947CC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89" y="4119975"/>
            <a:ext cx="2853485" cy="219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6EF06A-CEE6-4919-ABFD-5D3689787A5E}"/>
              </a:ext>
            </a:extLst>
          </p:cNvPr>
          <p:cNvSpPr txBox="1"/>
          <p:nvPr/>
        </p:nvSpPr>
        <p:spPr>
          <a:xfrm>
            <a:off x="1304925" y="6315045"/>
            <a:ext cx="375285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JMA Heavy Rainfall Potential Area product </a:t>
            </a: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(note the JMA product has timestamp at end of scan)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8A93559-8830-AB70-5977-5FDB34D9A3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9798" y="3177561"/>
            <a:ext cx="2443396" cy="556899"/>
          </a:xfrm>
          <a:prstGeom prst="rect">
            <a:avLst/>
          </a:prstGeom>
        </p:spPr>
      </p:pic>
      <p:sp>
        <p:nvSpPr>
          <p:cNvPr id="25" name="TextBox 15">
            <a:extLst>
              <a:ext uri="{FF2B5EF4-FFF2-40B4-BE49-F238E27FC236}">
                <a16:creationId xmlns:a16="http://schemas.microsoft.com/office/drawing/2014/main" id="{58B866DE-2DDF-25EF-00EF-6145CE475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1" y="6005513"/>
            <a:ext cx="99060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0140UTC</a:t>
            </a:r>
          </a:p>
        </p:txBody>
      </p:sp>
      <p:sp>
        <p:nvSpPr>
          <p:cNvPr id="26" name="TextBox 15">
            <a:extLst>
              <a:ext uri="{FF2B5EF4-FFF2-40B4-BE49-F238E27FC236}">
                <a16:creationId xmlns:a16="http://schemas.microsoft.com/office/drawing/2014/main" id="{EB2FF7A1-4DD5-82A1-6FFE-AB3E28BF8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5651" y="5995988"/>
            <a:ext cx="99060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0210UTC</a:t>
            </a:r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id="{B8BACDFA-DEBC-9990-A54F-7BB8EB11C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6165" y="3376208"/>
            <a:ext cx="1189205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9.30am SGT</a:t>
            </a:r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365A5909-59D3-D69B-7A4D-35B3E1C62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67" y="3353511"/>
            <a:ext cx="1189205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10am SGT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4842496-2C92-53EC-8069-685892890EEB}"/>
              </a:ext>
            </a:extLst>
          </p:cNvPr>
          <p:cNvGrpSpPr/>
          <p:nvPr/>
        </p:nvGrpSpPr>
        <p:grpSpPr>
          <a:xfrm>
            <a:off x="2178988" y="2192229"/>
            <a:ext cx="5405796" cy="3046445"/>
            <a:chOff x="2178988" y="2192229"/>
            <a:chExt cx="5405796" cy="3046445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8DDDBD9-A6E9-7506-8F32-F2D3D4BF5B14}"/>
                </a:ext>
              </a:extLst>
            </p:cNvPr>
            <p:cNvSpPr/>
            <p:nvPr/>
          </p:nvSpPr>
          <p:spPr>
            <a:xfrm>
              <a:off x="7422520" y="5112913"/>
              <a:ext cx="162264" cy="125761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EA3A016-BEC4-5BA9-0C60-F8F617E224DE}"/>
                </a:ext>
              </a:extLst>
            </p:cNvPr>
            <p:cNvSpPr/>
            <p:nvPr/>
          </p:nvSpPr>
          <p:spPr>
            <a:xfrm>
              <a:off x="5064873" y="4966585"/>
              <a:ext cx="192016" cy="13729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B919FD1-517A-8E24-6503-A24AA1A514F6}"/>
                </a:ext>
              </a:extLst>
            </p:cNvPr>
            <p:cNvSpPr/>
            <p:nvPr/>
          </p:nvSpPr>
          <p:spPr>
            <a:xfrm>
              <a:off x="5906526" y="2197883"/>
              <a:ext cx="247269" cy="17486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030BD3F-0954-9A02-E446-8654F5B371D5}"/>
                </a:ext>
              </a:extLst>
            </p:cNvPr>
            <p:cNvSpPr/>
            <p:nvPr/>
          </p:nvSpPr>
          <p:spPr>
            <a:xfrm>
              <a:off x="3047811" y="2192229"/>
              <a:ext cx="247269" cy="17486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9F0377C-D6D8-76BD-89DA-88F04C5CE182}"/>
                </a:ext>
              </a:extLst>
            </p:cNvPr>
            <p:cNvSpPr/>
            <p:nvPr/>
          </p:nvSpPr>
          <p:spPr>
            <a:xfrm>
              <a:off x="2178988" y="4969621"/>
              <a:ext cx="192016" cy="13729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956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C98EDF-0714-C1CE-00EF-0E8583A16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25886"/>
            <a:ext cx="9144000" cy="469726"/>
          </a:xfrm>
        </p:spPr>
        <p:txBody>
          <a:bodyPr/>
          <a:lstStyle/>
          <a:p>
            <a:pPr algn="ctr"/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Heavy Rainfall Alert from NEA Singapore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E7234-110C-6A7A-A741-35AE466E5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747" y="945124"/>
            <a:ext cx="6245501" cy="58333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BFC69C-60EC-8B55-08D4-F9AFA377B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89" y="2082171"/>
            <a:ext cx="8953877" cy="1448678"/>
          </a:xfrm>
          <a:prstGeom prst="rect">
            <a:avLst/>
          </a:prstGeom>
          <a:ln w="41275">
            <a:solidFill>
              <a:srgbClr val="FF000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7F21E2-F059-83C4-D775-1E0787488313}"/>
              </a:ext>
            </a:extLst>
          </p:cNvPr>
          <p:cNvSpPr txBox="1"/>
          <p:nvPr/>
        </p:nvSpPr>
        <p:spPr>
          <a:xfrm>
            <a:off x="922582" y="6581001"/>
            <a:ext cx="2248838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image courtesy NEA Singapore</a:t>
            </a:r>
          </a:p>
        </p:txBody>
      </p:sp>
    </p:spTree>
    <p:extLst>
      <p:ext uri="{BB962C8B-B14F-4D97-AF65-F5344CB8AC3E}">
        <p14:creationId xmlns:p14="http://schemas.microsoft.com/office/powerpoint/2010/main" val="328205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1D3E34-6799-65F7-FB8A-C826FED33C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87"/>
          <a:stretch/>
        </p:blipFill>
        <p:spPr>
          <a:xfrm>
            <a:off x="333376" y="891515"/>
            <a:ext cx="8382000" cy="5820581"/>
          </a:xfrm>
          <a:prstGeom prst="rect">
            <a:avLst/>
          </a:prstGeom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351E891-FF24-86F0-E2BA-B619282C58A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38DD34-20D2-81E0-1FCF-EB1A42040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25886"/>
            <a:ext cx="9144000" cy="469726"/>
          </a:xfrm>
        </p:spPr>
        <p:txBody>
          <a:bodyPr/>
          <a:lstStyle/>
          <a:p>
            <a:pPr algn="ctr"/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Rainfall observations, 0135-0205UTC, 14</a:t>
            </a:r>
            <a:r>
              <a:rPr lang="en-AU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 October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E8917B-63AC-68CA-5A48-C833A2D0E849}"/>
              </a:ext>
            </a:extLst>
          </p:cNvPr>
          <p:cNvSpPr txBox="1"/>
          <p:nvPr/>
        </p:nvSpPr>
        <p:spPr>
          <a:xfrm>
            <a:off x="3675307" y="6581001"/>
            <a:ext cx="2248838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image courtesy NEA Singapore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CF0656-CC03-FE07-D108-98CA470A9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262" y="6324526"/>
            <a:ext cx="809738" cy="5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93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3D58BB9-1FE3-3E5D-9B74-49CF9869EF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05"/>
          <a:stretch/>
        </p:blipFill>
        <p:spPr>
          <a:xfrm>
            <a:off x="323850" y="836400"/>
            <a:ext cx="8440529" cy="588624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B38DD34-20D2-81E0-1FCF-EB1A42040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25886"/>
            <a:ext cx="9144000" cy="469726"/>
          </a:xfrm>
        </p:spPr>
        <p:txBody>
          <a:bodyPr/>
          <a:lstStyle/>
          <a:p>
            <a:pPr algn="ctr"/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Rainfall observations, 0105-0205UTC, 14</a:t>
            </a:r>
            <a:r>
              <a:rPr lang="en-AU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 October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E8917B-63AC-68CA-5A48-C833A2D0E849}"/>
              </a:ext>
            </a:extLst>
          </p:cNvPr>
          <p:cNvSpPr txBox="1"/>
          <p:nvPr/>
        </p:nvSpPr>
        <p:spPr>
          <a:xfrm>
            <a:off x="3675307" y="6581001"/>
            <a:ext cx="2248838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image courtesy NEA Singapore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CF0656-CC03-FE07-D108-98CA470A9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262" y="6324526"/>
            <a:ext cx="809738" cy="5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20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351E891-FF24-86F0-E2BA-B619282C58A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38DD34-20D2-81E0-1FCF-EB1A42040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25886"/>
            <a:ext cx="9144000" cy="469726"/>
          </a:xfrm>
        </p:spPr>
        <p:txBody>
          <a:bodyPr/>
          <a:lstStyle/>
          <a:p>
            <a:pPr algn="ctr"/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Rainfall observations, 0005-0205UTC, 14</a:t>
            </a:r>
            <a:r>
              <a:rPr lang="en-AU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 October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1FC47E-FAB3-7D60-2ED1-8330061FD2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29"/>
          <a:stretch/>
        </p:blipFill>
        <p:spPr>
          <a:xfrm>
            <a:off x="392331" y="894945"/>
            <a:ext cx="8313925" cy="57514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E8917B-63AC-68CA-5A48-C833A2D0E849}"/>
              </a:ext>
            </a:extLst>
          </p:cNvPr>
          <p:cNvSpPr txBox="1"/>
          <p:nvPr/>
        </p:nvSpPr>
        <p:spPr>
          <a:xfrm>
            <a:off x="3675307" y="6581001"/>
            <a:ext cx="2248838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image courtesy NEA Singapore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CF0656-CC03-FE07-D108-98CA470A9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262" y="6324526"/>
            <a:ext cx="809738" cy="5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19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B92054-DF92-A443-2DFF-9D749525B9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08"/>
          <a:stretch/>
        </p:blipFill>
        <p:spPr>
          <a:xfrm>
            <a:off x="361949" y="843311"/>
            <a:ext cx="8353425" cy="583181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B38DD34-20D2-81E0-1FCF-EB1A42040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25886"/>
            <a:ext cx="9144000" cy="469726"/>
          </a:xfrm>
        </p:spPr>
        <p:txBody>
          <a:bodyPr/>
          <a:lstStyle/>
          <a:p>
            <a:pPr algn="ctr"/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Rainfall observations, 1605-0205UTC, 14</a:t>
            </a:r>
            <a:r>
              <a:rPr lang="en-AU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 October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E8917B-63AC-68CA-5A48-C833A2D0E849}"/>
              </a:ext>
            </a:extLst>
          </p:cNvPr>
          <p:cNvSpPr txBox="1"/>
          <p:nvPr/>
        </p:nvSpPr>
        <p:spPr>
          <a:xfrm>
            <a:off x="3675307" y="6581001"/>
            <a:ext cx="2248838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image courtesy NEA Singapore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CF0656-CC03-FE07-D108-98CA470A9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262" y="6324526"/>
            <a:ext cx="809738" cy="5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10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019041-9744-315E-086B-E4BE7DA41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25886"/>
            <a:ext cx="9144000" cy="469726"/>
          </a:xfrm>
        </p:spPr>
        <p:txBody>
          <a:bodyPr/>
          <a:lstStyle/>
          <a:p>
            <a:pPr algn="ctr"/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Lightning data, 0130-0200UTC 14</a:t>
            </a:r>
            <a:r>
              <a:rPr lang="en-AU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 October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EDF62F-A19A-71AA-A3F6-3566DA725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29" y="938227"/>
            <a:ext cx="7924360" cy="56283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0F46DE-79CB-E07B-42EA-0C99997BD877}"/>
              </a:ext>
            </a:extLst>
          </p:cNvPr>
          <p:cNvSpPr txBox="1"/>
          <p:nvPr/>
        </p:nvSpPr>
        <p:spPr>
          <a:xfrm>
            <a:off x="3675307" y="6581001"/>
            <a:ext cx="2248838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image courtesy NEA Singapore</a:t>
            </a:r>
          </a:p>
        </p:txBody>
      </p:sp>
    </p:spTree>
    <p:extLst>
      <p:ext uri="{BB962C8B-B14F-4D97-AF65-F5344CB8AC3E}">
        <p14:creationId xmlns:p14="http://schemas.microsoft.com/office/powerpoint/2010/main" val="1101831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019041-9744-315E-086B-E4BE7DA41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25886"/>
            <a:ext cx="9144000" cy="469726"/>
          </a:xfrm>
        </p:spPr>
        <p:txBody>
          <a:bodyPr/>
          <a:lstStyle/>
          <a:p>
            <a:pPr algn="ctr"/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Singapore temperatures at 0207UTC 14</a:t>
            </a:r>
            <a:r>
              <a:rPr lang="en-AU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 October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0F46DE-79CB-E07B-42EA-0C99997BD877}"/>
              </a:ext>
            </a:extLst>
          </p:cNvPr>
          <p:cNvSpPr txBox="1"/>
          <p:nvPr/>
        </p:nvSpPr>
        <p:spPr>
          <a:xfrm>
            <a:off x="3675307" y="6581001"/>
            <a:ext cx="2248838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images courtesy NEA Singapore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33B773-E949-A4E1-8281-D6C6566BB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912763"/>
            <a:ext cx="6268171" cy="572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75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1B32D02-0E65-FA56-D75F-5B42FEB755F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2582" y="5301466"/>
            <a:ext cx="3185697" cy="708968"/>
          </a:xfrm>
        </p:spPr>
        <p:txBody>
          <a:bodyPr/>
          <a:lstStyle/>
          <a:p>
            <a:pPr marL="0" indent="0" algn="ctr">
              <a:buNone/>
            </a:pPr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Webcam images at 1.23pm Melbourne time, 14</a:t>
            </a:r>
            <a:r>
              <a:rPr lang="en-AU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 October 2024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D8A592-788C-ECFF-91FF-13022E562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984" y="764932"/>
            <a:ext cx="2937554" cy="1156335"/>
          </a:xfrm>
        </p:spPr>
        <p:txBody>
          <a:bodyPr/>
          <a:lstStyle/>
          <a:p>
            <a:pPr algn="ctr"/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Webcam view from Marina Centre, Singapore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7EDD0F-E21B-1D14-7BE6-0F840C4F6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874" y="0"/>
            <a:ext cx="5826126" cy="3462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9BA15F-CE98-190C-4E0C-2C4B028B7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730" y="3392097"/>
            <a:ext cx="5834270" cy="34659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F8E693-33E4-844D-D136-4578EACAAFF7}"/>
              </a:ext>
            </a:extLst>
          </p:cNvPr>
          <p:cNvSpPr txBox="1"/>
          <p:nvPr/>
        </p:nvSpPr>
        <p:spPr>
          <a:xfrm>
            <a:off x="8228365" y="6488668"/>
            <a:ext cx="9156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02UTC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7BB954-3867-8A83-EE93-1FB050E9751F}"/>
              </a:ext>
            </a:extLst>
          </p:cNvPr>
          <p:cNvSpPr txBox="1"/>
          <p:nvPr/>
        </p:nvSpPr>
        <p:spPr>
          <a:xfrm>
            <a:off x="8218426" y="3023224"/>
            <a:ext cx="9156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01UTC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FEEB9A-F056-B9AD-5CA1-968594E6E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14805"/>
            <a:ext cx="3309730" cy="222670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7FA72D9-8D64-CDA2-A339-00DA6CEBB02A}"/>
              </a:ext>
            </a:extLst>
          </p:cNvPr>
          <p:cNvSpPr/>
          <p:nvPr/>
        </p:nvSpPr>
        <p:spPr>
          <a:xfrm>
            <a:off x="1818861" y="3627782"/>
            <a:ext cx="360000" cy="360000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D72529-B056-3633-11F1-00CD1C182359}"/>
              </a:ext>
            </a:extLst>
          </p:cNvPr>
          <p:cNvSpPr txBox="1"/>
          <p:nvPr/>
        </p:nvSpPr>
        <p:spPr>
          <a:xfrm>
            <a:off x="698643" y="4464390"/>
            <a:ext cx="19315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images courtesy windy.com</a:t>
            </a:r>
          </a:p>
        </p:txBody>
      </p:sp>
    </p:spTree>
    <p:extLst>
      <p:ext uri="{BB962C8B-B14F-4D97-AF65-F5344CB8AC3E}">
        <p14:creationId xmlns:p14="http://schemas.microsoft.com/office/powerpoint/2010/main" val="3913599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B9FD57-FE98-241A-8676-1208D3C674BA}"/>
              </a:ext>
            </a:extLst>
          </p:cNvPr>
          <p:cNvSpPr txBox="1"/>
          <p:nvPr/>
        </p:nvSpPr>
        <p:spPr>
          <a:xfrm>
            <a:off x="2219326" y="6581001"/>
            <a:ext cx="480972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image courtesy "mothership ON EARTH", recommended by Madeline Ang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A556DF-9E2B-2197-43E6-0D53BF4E7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25886"/>
            <a:ext cx="9144000" cy="469726"/>
          </a:xfrm>
        </p:spPr>
        <p:txBody>
          <a:bodyPr/>
          <a:lstStyle/>
          <a:p>
            <a:pPr algn="ctr"/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Impact of the Singapore Flooding Event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8E3FAA-53D4-91EB-2F90-E4AADC40D9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8"/>
          <a:stretch/>
        </p:blipFill>
        <p:spPr>
          <a:xfrm>
            <a:off x="1394908" y="957921"/>
            <a:ext cx="6234617" cy="5652883"/>
          </a:xfrm>
          <a:prstGeom prst="rect">
            <a:avLst/>
          </a:prstGeom>
          <a:ln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3761567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map&#10;&#10;Description automatically generated">
            <a:extLst>
              <a:ext uri="{FF2B5EF4-FFF2-40B4-BE49-F238E27FC236}">
                <a16:creationId xmlns:a16="http://schemas.microsoft.com/office/drawing/2014/main" id="{B6CC98C4-057C-5D4C-CD75-18D3A8F34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1248201"/>
            <a:ext cx="5591175" cy="525737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B38DD34-20D2-81E0-1FCF-EB1A42040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25886"/>
            <a:ext cx="9144000" cy="469726"/>
          </a:xfrm>
        </p:spPr>
        <p:txBody>
          <a:bodyPr/>
          <a:lstStyle/>
          <a:p>
            <a:pPr algn="ctr"/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Sandwich Product and </a:t>
            </a:r>
            <a:r>
              <a:rPr lang="en-AU" dirty="0" err="1">
                <a:latin typeface="Calibri" panose="020F0502020204030204" pitchFamily="34" charset="0"/>
                <a:cs typeface="Calibri" panose="020F0502020204030204" pitchFamily="34" charset="0"/>
              </a:rPr>
              <a:t>Weatherzone</a:t>
            </a:r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 Lightning, </a:t>
            </a:r>
            <a:r>
              <a:rPr lang="en-AU" sz="2000" b="0" dirty="0">
                <a:latin typeface="Calibri" panose="020F0502020204030204" pitchFamily="34" charset="0"/>
                <a:cs typeface="Calibri" panose="020F0502020204030204" pitchFamily="34" charset="0"/>
              </a:rPr>
              <a:t>00UTC to 02UTC 14</a:t>
            </a:r>
            <a:r>
              <a:rPr lang="en-AU" sz="2000" b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AU" sz="2000" b="0" dirty="0">
                <a:latin typeface="Calibri" panose="020F0502020204030204" pitchFamily="34" charset="0"/>
                <a:cs typeface="Calibri" panose="020F0502020204030204" pitchFamily="34" charset="0"/>
              </a:rPr>
              <a:t> October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E8917B-63AC-68CA-5A48-C833A2D0E849}"/>
              </a:ext>
            </a:extLst>
          </p:cNvPr>
          <p:cNvSpPr txBox="1"/>
          <p:nvPr/>
        </p:nvSpPr>
        <p:spPr>
          <a:xfrm>
            <a:off x="1504950" y="6581001"/>
            <a:ext cx="6429375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animation courtesy JMA / Bureau of Meteorology. Lighting data courtesy </a:t>
            </a:r>
            <a:r>
              <a:rPr kumimoji="0" lang="en-A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Weatherzone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CF0656-CC03-FE07-D108-98CA470A9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262" y="6324526"/>
            <a:ext cx="809738" cy="53347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44FF738-8644-8F55-36A2-22E7E7EB5C24}"/>
              </a:ext>
            </a:extLst>
          </p:cNvPr>
          <p:cNvSpPr/>
          <p:nvPr/>
        </p:nvSpPr>
        <p:spPr>
          <a:xfrm>
            <a:off x="4124325" y="3324225"/>
            <a:ext cx="900000" cy="9000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2281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DE9F35C-B6BA-06CA-F345-9AA0A3140363}"/>
              </a:ext>
            </a:extLst>
          </p:cNvPr>
          <p:cNvSpPr txBox="1"/>
          <p:nvPr/>
        </p:nvSpPr>
        <p:spPr>
          <a:xfrm>
            <a:off x="2219326" y="6581001"/>
            <a:ext cx="480972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image courtesy "mothership ON EARTH", recommended by Madeline Ang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A556DF-9E2B-2197-43E6-0D53BF4E7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25886"/>
            <a:ext cx="9144000" cy="469726"/>
          </a:xfrm>
        </p:spPr>
        <p:txBody>
          <a:bodyPr/>
          <a:lstStyle/>
          <a:p>
            <a:pPr algn="ctr"/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Impact of the Singapore Flooding Event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8E3FAA-53D4-91EB-2F90-E4AADC40D9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8"/>
          <a:stretch/>
        </p:blipFill>
        <p:spPr>
          <a:xfrm>
            <a:off x="1394908" y="957921"/>
            <a:ext cx="6234617" cy="5652883"/>
          </a:xfrm>
          <a:prstGeom prst="rect">
            <a:avLst/>
          </a:prstGeom>
          <a:ln>
            <a:solidFill>
              <a:srgbClr val="00660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2D5067-4A9A-3007-8617-1624C5576106}"/>
              </a:ext>
            </a:extLst>
          </p:cNvPr>
          <p:cNvSpPr txBox="1"/>
          <p:nvPr/>
        </p:nvSpPr>
        <p:spPr>
          <a:xfrm>
            <a:off x="438150" y="1437442"/>
            <a:ext cx="8172450" cy="4770537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"According to PUB, 134.8mm of rainfall was recorded in western Singapore from 8:15am to 1:50pm, which is among the highest recorded in over 40 years."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"This corresponds to 80 per cent of Singapore's average monthly rainfall in October and is within the top one per cent of maximum daily rainfall records since 1978."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"Due to high water levels in the adjacent drains and Bukit </a:t>
            </a:r>
            <a:r>
              <a:rPr kumimoji="0" lang="en-A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Timah</a:t>
            </a: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Canal, the pedestrian sidewalks and bus stops along Dunearn Road were flooded. However, PUB stated the floodwaters subsided within 20 minutes."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"Several TikTok videos captured the Bukit </a:t>
            </a:r>
            <a:r>
              <a:rPr kumimoji="0" lang="en-A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Timah</a:t>
            </a: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area submerged in murky waters."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"The road markings on all lanes could not be seen due to the knee-deep waters at times."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"Pedestrians had to stand on the benches at the bus stop."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"Buses and cars were also partially submerged but still moving through the waters."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730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38DD34-20D2-81E0-1FCF-EB1A42040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25886"/>
            <a:ext cx="9144000" cy="469726"/>
          </a:xfrm>
        </p:spPr>
        <p:txBody>
          <a:bodyPr/>
          <a:lstStyle/>
          <a:p>
            <a:pPr algn="ctr"/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Singapore (S) 480km RADAR, </a:t>
            </a:r>
            <a:r>
              <a:rPr lang="en-AU" sz="2000" b="0" dirty="0">
                <a:latin typeface="Calibri" panose="020F0502020204030204" pitchFamily="34" charset="0"/>
                <a:cs typeface="Calibri" panose="020F0502020204030204" pitchFamily="34" charset="0"/>
              </a:rPr>
              <a:t>1900UTC 13</a:t>
            </a:r>
            <a:r>
              <a:rPr lang="en-AU" sz="2000" b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AU" sz="2000" b="0" dirty="0">
                <a:latin typeface="Calibri" panose="020F0502020204030204" pitchFamily="34" charset="0"/>
                <a:cs typeface="Calibri" panose="020F0502020204030204" pitchFamily="34" charset="0"/>
              </a:rPr>
              <a:t> to 0630UTC 14</a:t>
            </a:r>
            <a:r>
              <a:rPr lang="en-AU" sz="2000" b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AU" sz="2000" b="0" dirty="0">
                <a:latin typeface="Calibri" panose="020F0502020204030204" pitchFamily="34" charset="0"/>
                <a:cs typeface="Calibri" panose="020F0502020204030204" pitchFamily="34" charset="0"/>
              </a:rPr>
              <a:t> October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E8917B-63AC-68CA-5A48-C833A2D0E849}"/>
              </a:ext>
            </a:extLst>
          </p:cNvPr>
          <p:cNvSpPr txBox="1"/>
          <p:nvPr/>
        </p:nvSpPr>
        <p:spPr>
          <a:xfrm>
            <a:off x="3374795" y="6581001"/>
            <a:ext cx="2366128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animation courtesy NEA Singapore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CF0656-CC03-FE07-D108-98CA470A9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262" y="6324526"/>
            <a:ext cx="809738" cy="533474"/>
          </a:xfrm>
          <a:prstGeom prst="rect">
            <a:avLst/>
          </a:prstGeom>
        </p:spPr>
      </p:pic>
      <p:pic>
        <p:nvPicPr>
          <p:cNvPr id="5" name="Picture 4" descr="A map of the earth&#10;&#10;Description automatically generated">
            <a:extLst>
              <a:ext uri="{FF2B5EF4-FFF2-40B4-BE49-F238E27FC236}">
                <a16:creationId xmlns:a16="http://schemas.microsoft.com/office/drawing/2014/main" id="{3FC47A09-BC40-2A71-4721-F1D432D586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531" y="912042"/>
            <a:ext cx="5616019" cy="56160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EE21C1-DF71-16C9-36C6-4BFCDF0A5FBA}"/>
              </a:ext>
            </a:extLst>
          </p:cNvPr>
          <p:cNvSpPr txBox="1"/>
          <p:nvPr/>
        </p:nvSpPr>
        <p:spPr>
          <a:xfrm>
            <a:off x="4270342" y="3544478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AA0E0F-5EBF-7C39-3CE6-4AC19EB31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70394"/>
            <a:ext cx="2846895" cy="64886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F6CDDD2-60E7-F438-4D6B-5A65EA0B4C2E}"/>
              </a:ext>
            </a:extLst>
          </p:cNvPr>
          <p:cNvSpPr/>
          <p:nvPr/>
        </p:nvSpPr>
        <p:spPr>
          <a:xfrm>
            <a:off x="3971925" y="3286125"/>
            <a:ext cx="900000" cy="9000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874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p of the world&#10;&#10;Description automatically generated">
            <a:extLst>
              <a:ext uri="{FF2B5EF4-FFF2-40B4-BE49-F238E27FC236}">
                <a16:creationId xmlns:a16="http://schemas.microsoft.com/office/drawing/2014/main" id="{879F5A19-084E-0CE3-268F-BBC77E43E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03" y="1109178"/>
            <a:ext cx="8140244" cy="526829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B38DD34-20D2-81E0-1FCF-EB1A42040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25886"/>
            <a:ext cx="9144000" cy="469726"/>
          </a:xfrm>
        </p:spPr>
        <p:txBody>
          <a:bodyPr/>
          <a:lstStyle/>
          <a:p>
            <a:pPr algn="ctr"/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MIMIC Total Precipitable Water, </a:t>
            </a:r>
            <a:r>
              <a:rPr lang="en-AU" sz="2000" b="0" dirty="0">
                <a:latin typeface="Calibri" panose="020F0502020204030204" pitchFamily="34" charset="0"/>
                <a:cs typeface="Calibri" panose="020F0502020204030204" pitchFamily="34" charset="0"/>
              </a:rPr>
              <a:t>1000UTC 13</a:t>
            </a:r>
            <a:r>
              <a:rPr lang="en-AU" sz="2000" b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AU" sz="2000" b="0" dirty="0">
                <a:latin typeface="Calibri" panose="020F0502020204030204" pitchFamily="34" charset="0"/>
                <a:cs typeface="Calibri" panose="020F0502020204030204" pitchFamily="34" charset="0"/>
              </a:rPr>
              <a:t> to 0200UTC 14</a:t>
            </a:r>
            <a:r>
              <a:rPr lang="en-AU" sz="2000" b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AU" sz="2000" b="0" dirty="0">
                <a:latin typeface="Calibri" panose="020F0502020204030204" pitchFamily="34" charset="0"/>
                <a:cs typeface="Calibri" panose="020F0502020204030204" pitchFamily="34" charset="0"/>
              </a:rPr>
              <a:t> October 2024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CF0656-CC03-FE07-D108-98CA470A9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262" y="6324526"/>
            <a:ext cx="809738" cy="5334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EE21C1-DF71-16C9-36C6-4BFCDF0A5FBA}"/>
              </a:ext>
            </a:extLst>
          </p:cNvPr>
          <p:cNvSpPr txBox="1"/>
          <p:nvPr/>
        </p:nvSpPr>
        <p:spPr>
          <a:xfrm>
            <a:off x="4270342" y="3544478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F6CDDD2-60E7-F438-4D6B-5A65EA0B4C2E}"/>
              </a:ext>
            </a:extLst>
          </p:cNvPr>
          <p:cNvSpPr/>
          <p:nvPr/>
        </p:nvSpPr>
        <p:spPr>
          <a:xfrm>
            <a:off x="3971925" y="3286125"/>
            <a:ext cx="900000" cy="9000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Picture 10" descr="A map of the north and south america&#10;&#10;Description automatically generated">
            <a:extLst>
              <a:ext uri="{FF2B5EF4-FFF2-40B4-BE49-F238E27FC236}">
                <a16:creationId xmlns:a16="http://schemas.microsoft.com/office/drawing/2014/main" id="{4CEA8C87-F29D-3D3C-B953-63D9DD72C4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5" y="2870929"/>
            <a:ext cx="3771900" cy="321554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58D058C-8F5B-72EF-AA63-786CD64304A6}"/>
              </a:ext>
            </a:extLst>
          </p:cNvPr>
          <p:cNvSpPr/>
          <p:nvPr/>
        </p:nvSpPr>
        <p:spPr>
          <a:xfrm>
            <a:off x="5229225" y="2657475"/>
            <a:ext cx="2181225" cy="146685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1F0503-E79D-A560-1422-0C96E81A1134}"/>
              </a:ext>
            </a:extLst>
          </p:cNvPr>
          <p:cNvSpPr txBox="1"/>
          <p:nvPr/>
        </p:nvSpPr>
        <p:spPr>
          <a:xfrm>
            <a:off x="2841592" y="4477928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38A257A-7CA5-1217-3014-224DDB705202}"/>
              </a:ext>
            </a:extLst>
          </p:cNvPr>
          <p:cNvSpPr/>
          <p:nvPr/>
        </p:nvSpPr>
        <p:spPr>
          <a:xfrm>
            <a:off x="2562225" y="4181475"/>
            <a:ext cx="900000" cy="9000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A00E89-AEB4-7A87-CA27-F36FB9426054}"/>
              </a:ext>
            </a:extLst>
          </p:cNvPr>
          <p:cNvSpPr txBox="1"/>
          <p:nvPr/>
        </p:nvSpPr>
        <p:spPr>
          <a:xfrm>
            <a:off x="3374795" y="6581001"/>
            <a:ext cx="2366128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animation courtesy SSEC / CIMSS</a:t>
            </a:r>
          </a:p>
        </p:txBody>
      </p:sp>
    </p:spTree>
    <p:extLst>
      <p:ext uri="{BB962C8B-B14F-4D97-AF65-F5344CB8AC3E}">
        <p14:creationId xmlns:p14="http://schemas.microsoft.com/office/powerpoint/2010/main" val="3193701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537FB9-6FD3-9B6E-4DAC-97083D81F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25886"/>
            <a:ext cx="9144000" cy="469726"/>
          </a:xfrm>
        </p:spPr>
        <p:txBody>
          <a:bodyPr/>
          <a:lstStyle/>
          <a:p>
            <a:pPr algn="ctr"/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Streamline analysis chart from BMKG Indonesia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23C3C8-0330-7571-46CE-4A204BB76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26" y="1082029"/>
            <a:ext cx="7249337" cy="52332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DEDC5A-E1B2-EEBA-767B-47525F028CAC}"/>
              </a:ext>
            </a:extLst>
          </p:cNvPr>
          <p:cNvSpPr txBox="1"/>
          <p:nvPr/>
        </p:nvSpPr>
        <p:spPr>
          <a:xfrm>
            <a:off x="3374795" y="6581001"/>
            <a:ext cx="2366128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image courtesy BMKG Indonesia</a:t>
            </a:r>
          </a:p>
        </p:txBody>
      </p:sp>
    </p:spTree>
    <p:extLst>
      <p:ext uri="{BB962C8B-B14F-4D97-AF65-F5344CB8AC3E}">
        <p14:creationId xmlns:p14="http://schemas.microsoft.com/office/powerpoint/2010/main" val="3612493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537FB9-6FD3-9B6E-4DAC-97083D81F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25886"/>
            <a:ext cx="9144000" cy="469726"/>
          </a:xfrm>
        </p:spPr>
        <p:txBody>
          <a:bodyPr/>
          <a:lstStyle/>
          <a:p>
            <a:pPr algn="ctr"/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ECMWF 700hPa Streamline Analysis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DEDC5A-E1B2-EEBA-767B-47525F028CAC}"/>
              </a:ext>
            </a:extLst>
          </p:cNvPr>
          <p:cNvSpPr txBox="1"/>
          <p:nvPr/>
        </p:nvSpPr>
        <p:spPr>
          <a:xfrm>
            <a:off x="3374795" y="6581001"/>
            <a:ext cx="2366128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image courtesy EUMETRAIN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BF81A9-CEFB-8077-0E37-421E5D03F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35" y="905283"/>
            <a:ext cx="8248851" cy="54459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91987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537FB9-6FD3-9B6E-4DAC-97083D81F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25886"/>
            <a:ext cx="9144000" cy="469726"/>
          </a:xfrm>
        </p:spPr>
        <p:txBody>
          <a:bodyPr/>
          <a:lstStyle/>
          <a:p>
            <a:pPr algn="ctr"/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NWP model data and Heavy Rainfall thresholds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10AD15-5C4F-E6F7-3E5A-E954B78FB8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48"/>
          <a:stretch/>
        </p:blipFill>
        <p:spPr>
          <a:xfrm>
            <a:off x="709276" y="990404"/>
            <a:ext cx="4081800" cy="2185933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E1D89E-518C-96A9-41DD-E31A7695E074}"/>
              </a:ext>
            </a:extLst>
          </p:cNvPr>
          <p:cNvSpPr txBox="1"/>
          <p:nvPr/>
        </p:nvSpPr>
        <p:spPr>
          <a:xfrm>
            <a:off x="695224" y="3194203"/>
            <a:ext cx="40671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ACCESS-G Heavy Rainfall Diagnostics, 00UTC 14</a:t>
            </a: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October 2024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07669F-DD27-06F3-671A-614CA6133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284" y="990599"/>
            <a:ext cx="3842766" cy="5058151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5AA3228-F66C-8D8F-B742-81130F65A11F}"/>
              </a:ext>
            </a:extLst>
          </p:cNvPr>
          <p:cNvSpPr txBox="1"/>
          <p:nvPr/>
        </p:nvSpPr>
        <p:spPr>
          <a:xfrm>
            <a:off x="4972051" y="6044684"/>
            <a:ext cx="3733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ACCESS-G Singapore sounding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00UTC 14</a:t>
            </a: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October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CA00F6-5ED2-FCC8-890C-255C93CCA00D}"/>
              </a:ext>
            </a:extLst>
          </p:cNvPr>
          <p:cNvSpPr/>
          <p:nvPr/>
        </p:nvSpPr>
        <p:spPr>
          <a:xfrm>
            <a:off x="8162925" y="3714750"/>
            <a:ext cx="638175" cy="1247775"/>
          </a:xfrm>
          <a:prstGeom prst="rect">
            <a:avLst/>
          </a:prstGeom>
          <a:noFill/>
          <a:ln w="25400">
            <a:solidFill>
              <a:srgbClr val="00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255600-96A6-EEB3-87E6-20B4B914A450}"/>
              </a:ext>
            </a:extLst>
          </p:cNvPr>
          <p:cNvSpPr txBox="1"/>
          <p:nvPr/>
        </p:nvSpPr>
        <p:spPr>
          <a:xfrm>
            <a:off x="7230979" y="5072012"/>
            <a:ext cx="1913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Strong anticlockwise turning of winds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550DFC-9D49-912C-9BB2-41C40C39E315}"/>
              </a:ext>
            </a:extLst>
          </p:cNvPr>
          <p:cNvSpPr txBox="1"/>
          <p:nvPr/>
        </p:nvSpPr>
        <p:spPr>
          <a:xfrm>
            <a:off x="644893" y="4045037"/>
            <a:ext cx="4177364" cy="230832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Bureau of Meteorology Criteria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Heavy Rain indicated when:</a:t>
            </a:r>
          </a:p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DLM Winds (800-600hpa) =&lt;10knots, </a:t>
            </a:r>
          </a:p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Warm Cloud depth &gt;=3km </a:t>
            </a:r>
          </a:p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Average RH (SFC-600hPa) &gt;=70%</a:t>
            </a:r>
          </a:p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Precipitable</a:t>
            </a:r>
            <a:r>
              <a:rPr kumimoji="0" lang="en-AU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Water &gt;=25mm</a:t>
            </a:r>
          </a:p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Higher values of 850hPa Moisture Transport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D8E9BB-996B-FDC3-9944-1074560ED18B}"/>
              </a:ext>
            </a:extLst>
          </p:cNvPr>
          <p:cNvSpPr txBox="1"/>
          <p:nvPr/>
        </p:nvSpPr>
        <p:spPr>
          <a:xfrm>
            <a:off x="3278542" y="6581001"/>
            <a:ext cx="283350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images courtesy Bureau of Meteorology</a:t>
            </a:r>
          </a:p>
        </p:txBody>
      </p:sp>
    </p:spTree>
    <p:extLst>
      <p:ext uri="{BB962C8B-B14F-4D97-AF65-F5344CB8AC3E}">
        <p14:creationId xmlns:p14="http://schemas.microsoft.com/office/powerpoint/2010/main" val="3387637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atellite image of clouds and pink clouds&#10;&#10;Description automatically generated">
            <a:extLst>
              <a:ext uri="{FF2B5EF4-FFF2-40B4-BE49-F238E27FC236}">
                <a16:creationId xmlns:a16="http://schemas.microsoft.com/office/drawing/2014/main" id="{58C2576B-D7E0-F874-84C7-19AD26BD3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7" y="4125268"/>
            <a:ext cx="2844000" cy="2188700"/>
          </a:xfrm>
          <a:prstGeom prst="rect">
            <a:avLst/>
          </a:prstGeom>
        </p:spPr>
      </p:pic>
      <p:pic>
        <p:nvPicPr>
          <p:cNvPr id="12" name="Picture 11" descr="A satellite image of clouds and pink clouds&#10;&#10;Description automatically generated">
            <a:extLst>
              <a:ext uri="{FF2B5EF4-FFF2-40B4-BE49-F238E27FC236}">
                <a16:creationId xmlns:a16="http://schemas.microsoft.com/office/drawing/2014/main" id="{F712C8A1-F9E7-FD1C-E624-C605ED508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186" y="4127072"/>
            <a:ext cx="2844000" cy="21887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766181-6A65-6036-A99B-83B7FB63CD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024" t="20739" r="-1" b="30507"/>
          <a:stretch/>
        </p:blipFill>
        <p:spPr>
          <a:xfrm>
            <a:off x="6290187" y="3974690"/>
            <a:ext cx="2853813" cy="25883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776F84-75FB-B40F-5D2B-424FDA6099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4502" y="855521"/>
            <a:ext cx="2849467" cy="282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FD1AB6-DAB9-0F97-FA2E-E43271123F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2468" y="855521"/>
            <a:ext cx="2856206" cy="2826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1B56F82-3FE2-490A-4371-28B165CC6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25886"/>
            <a:ext cx="9144000" cy="469726"/>
          </a:xfrm>
        </p:spPr>
        <p:txBody>
          <a:bodyPr/>
          <a:lstStyle/>
          <a:p>
            <a:pPr algn="ctr"/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Various products and Singapore RADAR, </a:t>
            </a:r>
            <a:r>
              <a:rPr lang="en-AU" sz="2000" b="0" dirty="0">
                <a:latin typeface="Calibri" panose="020F0502020204030204" pitchFamily="34" charset="0"/>
                <a:cs typeface="Calibri" panose="020F0502020204030204" pitchFamily="34" charset="0"/>
              </a:rPr>
              <a:t>23UTC 13</a:t>
            </a:r>
            <a:r>
              <a:rPr lang="en-AU" sz="2000" b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AU" sz="2000" b="0" dirty="0">
                <a:latin typeface="Calibri" panose="020F0502020204030204" pitchFamily="34" charset="0"/>
                <a:cs typeface="Calibri" panose="020F0502020204030204" pitchFamily="34" charset="0"/>
              </a:rPr>
              <a:t> Oct - 00UTC 14</a:t>
            </a:r>
            <a:r>
              <a:rPr lang="en-AU" sz="2000" b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AU" sz="2000" b="0" dirty="0">
                <a:latin typeface="Calibri" panose="020F0502020204030204" pitchFamily="34" charset="0"/>
                <a:cs typeface="Calibri" panose="020F0502020204030204" pitchFamily="34" charset="0"/>
              </a:rPr>
              <a:t> Oct 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1F16F5-4E4C-E653-41B2-508861513039}"/>
              </a:ext>
            </a:extLst>
          </p:cNvPr>
          <p:cNvSpPr txBox="1"/>
          <p:nvPr/>
        </p:nvSpPr>
        <p:spPr>
          <a:xfrm>
            <a:off x="6324602" y="6172170"/>
            <a:ext cx="237172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Himawari-9 Rainfall Potential, BMKG (00UTC)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AA1F05-324A-2FE8-C7FE-ECE4C19A9BC1}"/>
              </a:ext>
            </a:extLst>
          </p:cNvPr>
          <p:cNvSpPr txBox="1"/>
          <p:nvPr/>
        </p:nvSpPr>
        <p:spPr>
          <a:xfrm>
            <a:off x="3254619" y="3702055"/>
            <a:ext cx="289853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NEA Singapore RADAR (480km)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8A93559-8830-AB70-5977-5FDB34D9A3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0273" y="3168036"/>
            <a:ext cx="2443396" cy="55689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E5DBD6E-950B-BA39-1F3C-E88DB6E5A232}"/>
              </a:ext>
            </a:extLst>
          </p:cNvPr>
          <p:cNvGrpSpPr/>
          <p:nvPr/>
        </p:nvGrpSpPr>
        <p:grpSpPr>
          <a:xfrm>
            <a:off x="2178988" y="2192229"/>
            <a:ext cx="5405796" cy="3046445"/>
            <a:chOff x="2178988" y="2192229"/>
            <a:chExt cx="5405796" cy="304644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84274B4-076C-50B7-C0F1-C26C0C01C91F}"/>
                </a:ext>
              </a:extLst>
            </p:cNvPr>
            <p:cNvSpPr/>
            <p:nvPr/>
          </p:nvSpPr>
          <p:spPr>
            <a:xfrm>
              <a:off x="7422520" y="5112913"/>
              <a:ext cx="162264" cy="125761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2AA337F-CE65-E894-152F-141F5D332620}"/>
                </a:ext>
              </a:extLst>
            </p:cNvPr>
            <p:cNvSpPr/>
            <p:nvPr/>
          </p:nvSpPr>
          <p:spPr>
            <a:xfrm>
              <a:off x="5064873" y="4966585"/>
              <a:ext cx="192016" cy="13729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130C723-8313-5969-319D-266A6CF4EB6F}"/>
                </a:ext>
              </a:extLst>
            </p:cNvPr>
            <p:cNvSpPr/>
            <p:nvPr/>
          </p:nvSpPr>
          <p:spPr>
            <a:xfrm>
              <a:off x="5906526" y="2197883"/>
              <a:ext cx="247269" cy="17486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0F71C0C-AA43-C683-A33B-29267A687CC9}"/>
                </a:ext>
              </a:extLst>
            </p:cNvPr>
            <p:cNvSpPr/>
            <p:nvPr/>
          </p:nvSpPr>
          <p:spPr>
            <a:xfrm>
              <a:off x="3047811" y="2192229"/>
              <a:ext cx="247269" cy="17486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9333C33-DFC8-C8AB-3CB5-95C6BA68A2E8}"/>
                </a:ext>
              </a:extLst>
            </p:cNvPr>
            <p:cNvSpPr/>
            <p:nvPr/>
          </p:nvSpPr>
          <p:spPr>
            <a:xfrm>
              <a:off x="2178988" y="4969621"/>
              <a:ext cx="192016" cy="13729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5" name="TextBox 15">
            <a:extLst>
              <a:ext uri="{FF2B5EF4-FFF2-40B4-BE49-F238E27FC236}">
                <a16:creationId xmlns:a16="http://schemas.microsoft.com/office/drawing/2014/main" id="{58B866DE-2DDF-25EF-00EF-6145CE475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1" y="6005513"/>
            <a:ext cx="99060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2340UTC</a:t>
            </a:r>
          </a:p>
        </p:txBody>
      </p:sp>
      <p:sp>
        <p:nvSpPr>
          <p:cNvPr id="26" name="TextBox 15">
            <a:extLst>
              <a:ext uri="{FF2B5EF4-FFF2-40B4-BE49-F238E27FC236}">
                <a16:creationId xmlns:a16="http://schemas.microsoft.com/office/drawing/2014/main" id="{EB2FF7A1-4DD5-82A1-6FFE-AB3E28BF8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5651" y="5995988"/>
            <a:ext cx="99060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0010UTC</a:t>
            </a:r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id="{B8BACDFA-DEBC-9990-A54F-7BB8EB11C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6640" y="3366683"/>
            <a:ext cx="1189205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7.30am SGT</a:t>
            </a:r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365A5909-59D3-D69B-7A4D-35B3E1C62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5942" y="3343986"/>
            <a:ext cx="1189205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8am SGT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4BE988-553A-F534-1437-3935E18D1B0C}"/>
              </a:ext>
            </a:extLst>
          </p:cNvPr>
          <p:cNvSpPr txBox="1"/>
          <p:nvPr/>
        </p:nvSpPr>
        <p:spPr>
          <a:xfrm>
            <a:off x="1304925" y="6315045"/>
            <a:ext cx="375285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JMA Heavy Rainfall Potential Area product </a:t>
            </a: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(note the JMA product has timestamp at end of scan)</a:t>
            </a:r>
          </a:p>
        </p:txBody>
      </p:sp>
    </p:spTree>
    <p:extLst>
      <p:ext uri="{BB962C8B-B14F-4D97-AF65-F5344CB8AC3E}">
        <p14:creationId xmlns:p14="http://schemas.microsoft.com/office/powerpoint/2010/main" val="220739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map of the weather&#10;&#10;Description automatically generated">
            <a:extLst>
              <a:ext uri="{FF2B5EF4-FFF2-40B4-BE49-F238E27FC236}">
                <a16:creationId xmlns:a16="http://schemas.microsoft.com/office/drawing/2014/main" id="{D9E4DB29-522C-C7AE-8CC3-8558265F1E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2" t="20597" b="31316"/>
          <a:stretch/>
        </p:blipFill>
        <p:spPr>
          <a:xfrm>
            <a:off x="6287512" y="3965097"/>
            <a:ext cx="2856488" cy="2548991"/>
          </a:xfrm>
          <a:prstGeom prst="rect">
            <a:avLst/>
          </a:prstGeom>
        </p:spPr>
      </p:pic>
      <p:pic>
        <p:nvPicPr>
          <p:cNvPr id="32" name="Picture 31" descr="A satellite image of clouds and a pink cloud&#10;&#10;Description automatically generated with medium confidence">
            <a:extLst>
              <a:ext uri="{FF2B5EF4-FFF2-40B4-BE49-F238E27FC236}">
                <a16:creationId xmlns:a16="http://schemas.microsoft.com/office/drawing/2014/main" id="{6F8BADE0-60A8-0F4A-7762-210402EB5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37" y="4124460"/>
            <a:ext cx="2853484" cy="2196000"/>
          </a:xfrm>
          <a:prstGeom prst="rect">
            <a:avLst/>
          </a:prstGeom>
        </p:spPr>
      </p:pic>
      <p:pic>
        <p:nvPicPr>
          <p:cNvPr id="31" name="Picture 30" descr="A satellite image of clouds and pink clouds&#10;&#10;Description automatically generated">
            <a:extLst>
              <a:ext uri="{FF2B5EF4-FFF2-40B4-BE49-F238E27FC236}">
                <a16:creationId xmlns:a16="http://schemas.microsoft.com/office/drawing/2014/main" id="{2F0CD37A-7C74-5D6C-E6A9-93A89FA740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26" y="4119825"/>
            <a:ext cx="2842713" cy="218771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B9370C2-5FAF-3DE5-B509-01118216B8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2484" y="827018"/>
            <a:ext cx="2843957" cy="284395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D10ABCB-A85C-B4C7-2EF3-9256930C1D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1027" y="840728"/>
            <a:ext cx="2851360" cy="283798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1B56F82-3FE2-490A-4371-28B165CC6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25886"/>
            <a:ext cx="9144000" cy="469726"/>
          </a:xfrm>
        </p:spPr>
        <p:txBody>
          <a:bodyPr/>
          <a:lstStyle/>
          <a:p>
            <a:pPr algn="ctr"/>
            <a:r>
              <a:rPr kumimoji="0" lang="en-AU" sz="2500" b="1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Various products and Singapore RADAR, </a:t>
            </a:r>
            <a:r>
              <a:rPr lang="en-AU" sz="2000" b="0" dirty="0">
                <a:latin typeface="Calibri" panose="020F0502020204030204" pitchFamily="34" charset="0"/>
                <a:cs typeface="Calibri" panose="020F0502020204030204" pitchFamily="34" charset="0"/>
              </a:rPr>
              <a:t>00-01UTC 14</a:t>
            </a:r>
            <a:r>
              <a:rPr lang="en-AU" sz="2000" b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AU" sz="2000" b="0" dirty="0">
                <a:latin typeface="Calibri" panose="020F0502020204030204" pitchFamily="34" charset="0"/>
                <a:cs typeface="Calibri" panose="020F0502020204030204" pitchFamily="34" charset="0"/>
              </a:rPr>
              <a:t> Oct 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1F16F5-4E4C-E653-41B2-508861513039}"/>
              </a:ext>
            </a:extLst>
          </p:cNvPr>
          <p:cNvSpPr txBox="1"/>
          <p:nvPr/>
        </p:nvSpPr>
        <p:spPr>
          <a:xfrm>
            <a:off x="6324602" y="6172170"/>
            <a:ext cx="237172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Himawari-9 Rainfall Potential, BMKG (01UTC)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AA1F05-324A-2FE8-C7FE-ECE4C19A9BC1}"/>
              </a:ext>
            </a:extLst>
          </p:cNvPr>
          <p:cNvSpPr txBox="1"/>
          <p:nvPr/>
        </p:nvSpPr>
        <p:spPr>
          <a:xfrm>
            <a:off x="3245094" y="3683005"/>
            <a:ext cx="289853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NEA Singapore RADAR (480km)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8A93559-8830-AB70-5977-5FDB34D9A3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0748" y="3148986"/>
            <a:ext cx="2443396" cy="556899"/>
          </a:xfrm>
          <a:prstGeom prst="rect">
            <a:avLst/>
          </a:prstGeom>
        </p:spPr>
      </p:pic>
      <p:sp>
        <p:nvSpPr>
          <p:cNvPr id="25" name="TextBox 15">
            <a:extLst>
              <a:ext uri="{FF2B5EF4-FFF2-40B4-BE49-F238E27FC236}">
                <a16:creationId xmlns:a16="http://schemas.microsoft.com/office/drawing/2014/main" id="{58B866DE-2DDF-25EF-00EF-6145CE475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1" y="6005513"/>
            <a:ext cx="99060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0040UTC</a:t>
            </a:r>
          </a:p>
        </p:txBody>
      </p:sp>
      <p:sp>
        <p:nvSpPr>
          <p:cNvPr id="26" name="TextBox 15">
            <a:extLst>
              <a:ext uri="{FF2B5EF4-FFF2-40B4-BE49-F238E27FC236}">
                <a16:creationId xmlns:a16="http://schemas.microsoft.com/office/drawing/2014/main" id="{EB2FF7A1-4DD5-82A1-6FFE-AB3E28BF8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5651" y="5995988"/>
            <a:ext cx="99060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0110UTC</a:t>
            </a:r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id="{B8BACDFA-DEBC-9990-A54F-7BB8EB11C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7115" y="3347633"/>
            <a:ext cx="1189205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8.30am SGT</a:t>
            </a:r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365A5909-59D3-D69B-7A4D-35B3E1C62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6417" y="3324936"/>
            <a:ext cx="1189205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9am SGT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A603E7-2B26-0A0E-3B89-9AD9F264A238}"/>
              </a:ext>
            </a:extLst>
          </p:cNvPr>
          <p:cNvSpPr txBox="1"/>
          <p:nvPr/>
        </p:nvSpPr>
        <p:spPr>
          <a:xfrm>
            <a:off x="1304925" y="6315045"/>
            <a:ext cx="375285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JMA Heavy Rainfall Potential Area product </a:t>
            </a: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(note the JMA product has timestamp at end of scan)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8618411-0078-C2FC-C940-19632046B7B7}"/>
              </a:ext>
            </a:extLst>
          </p:cNvPr>
          <p:cNvGrpSpPr/>
          <p:nvPr/>
        </p:nvGrpSpPr>
        <p:grpSpPr>
          <a:xfrm>
            <a:off x="2178988" y="2192229"/>
            <a:ext cx="5405796" cy="3046445"/>
            <a:chOff x="2178988" y="2192229"/>
            <a:chExt cx="5405796" cy="304644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12726FF-EC80-3DAB-DB0F-C36CC75A42D1}"/>
                </a:ext>
              </a:extLst>
            </p:cNvPr>
            <p:cNvSpPr/>
            <p:nvPr/>
          </p:nvSpPr>
          <p:spPr>
            <a:xfrm>
              <a:off x="7422520" y="5112913"/>
              <a:ext cx="162264" cy="125761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8297227-B750-0A74-1DD8-8FD825FBBABE}"/>
                </a:ext>
              </a:extLst>
            </p:cNvPr>
            <p:cNvSpPr/>
            <p:nvPr/>
          </p:nvSpPr>
          <p:spPr>
            <a:xfrm>
              <a:off x="5064873" y="4966585"/>
              <a:ext cx="192016" cy="13729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2660A47-0B0A-D583-AC62-1D54EE85E6EB}"/>
                </a:ext>
              </a:extLst>
            </p:cNvPr>
            <p:cNvSpPr/>
            <p:nvPr/>
          </p:nvSpPr>
          <p:spPr>
            <a:xfrm>
              <a:off x="5906526" y="2197883"/>
              <a:ext cx="247269" cy="17486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A7A122C-DFD1-B036-FD9B-16A41D8EC8D5}"/>
                </a:ext>
              </a:extLst>
            </p:cNvPr>
            <p:cNvSpPr/>
            <p:nvPr/>
          </p:nvSpPr>
          <p:spPr>
            <a:xfrm>
              <a:off x="3047811" y="2192229"/>
              <a:ext cx="247269" cy="17486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328A688-1C19-8B46-C52F-BC7CDBADBD5C}"/>
                </a:ext>
              </a:extLst>
            </p:cNvPr>
            <p:cNvSpPr/>
            <p:nvPr/>
          </p:nvSpPr>
          <p:spPr>
            <a:xfrm>
              <a:off x="2178988" y="4969621"/>
              <a:ext cx="192016" cy="13729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226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Bureau Whit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D5D5D5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-Bureau_PowerPoint_Standard 4-3" id="{22CC00A6-448D-477B-BA75-32F6C513C9D8}" vid="{D934A8C2-E122-437B-AE8A-FBE3811FCB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</TotalTime>
  <Words>735</Words>
  <Application>Microsoft Office PowerPoint</Application>
  <PresentationFormat>On-screen Show (4:3)</PresentationFormat>
  <Paragraphs>104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Aptos</vt:lpstr>
      <vt:lpstr>Arial</vt:lpstr>
      <vt:lpstr>Calibri</vt:lpstr>
      <vt:lpstr>3_Bureau White</vt:lpstr>
      <vt:lpstr>Singapore Heavy Rainfall Event 14th October 2024  Himawari-9 Band 13, 1900UTC 13th to 0630UTC 14th October</vt:lpstr>
      <vt:lpstr>Sandwich Product and Weatherzone Lightning, 00UTC to 02UTC 14th October 2024</vt:lpstr>
      <vt:lpstr>Singapore (S) 480km RADAR, 1900UTC 13th to 0630UTC 14th October 2024</vt:lpstr>
      <vt:lpstr>MIMIC Total Precipitable Water, 1000UTC 13th to 0200UTC 14th October 2024</vt:lpstr>
      <vt:lpstr>Streamline analysis chart from BMKG Indonesia</vt:lpstr>
      <vt:lpstr>ECMWF 700hPa Streamline Analysis</vt:lpstr>
      <vt:lpstr>NWP model data and Heavy Rainfall thresholds</vt:lpstr>
      <vt:lpstr>Various products and Singapore RADAR, 23UTC 13th Oct - 00UTC 14th Oct 24</vt:lpstr>
      <vt:lpstr>Various products and Singapore RADAR, 00-01UTC 14th Oct 24</vt:lpstr>
      <vt:lpstr>Various products and Singapore RADAR, 01-02UTC 14th Oct 24</vt:lpstr>
      <vt:lpstr>Heavy Rainfall Alert from NEA Singapore</vt:lpstr>
      <vt:lpstr>Rainfall observations, 0135-0205UTC, 14th October 2024</vt:lpstr>
      <vt:lpstr>Rainfall observations, 0105-0205UTC, 14th October 2024</vt:lpstr>
      <vt:lpstr>Rainfall observations, 0005-0205UTC, 14th October 2024</vt:lpstr>
      <vt:lpstr>Rainfall observations, 1605-0205UTC, 14th October 2024</vt:lpstr>
      <vt:lpstr>Lightning data, 0130-0200UTC 14th October 2024</vt:lpstr>
      <vt:lpstr>Singapore temperatures at 0207UTC 14th October 2024</vt:lpstr>
      <vt:lpstr>Webcam view from Marina Centre, Singapore </vt:lpstr>
      <vt:lpstr>Impact of the Singapore Flooding Event</vt:lpstr>
      <vt:lpstr>Impact of the Singapore Flooding Event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Bodo Zeschke</dc:creator>
  <cp:lastModifiedBy>Bodo Zeschke</cp:lastModifiedBy>
  <cp:revision>13</cp:revision>
  <dcterms:created xsi:type="dcterms:W3CDTF">2024-10-16T08:57:51Z</dcterms:created>
  <dcterms:modified xsi:type="dcterms:W3CDTF">2024-10-19T08:55:52Z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5edad5e-85c4-4d99-839f-4db88ccef5c5_Enabled">
    <vt:lpwstr>true</vt:lpwstr>
  </property>
  <property fmtid="{D5CDD505-2E9C-101B-9397-08002B2CF9AE}" pid="3" name="MSIP_Label_55edad5e-85c4-4d99-839f-4db88ccef5c5_SetDate">
    <vt:lpwstr>2024-10-16T08:58:25Z</vt:lpwstr>
  </property>
  <property fmtid="{D5CDD505-2E9C-101B-9397-08002B2CF9AE}" pid="4" name="MSIP_Label_55edad5e-85c4-4d99-839f-4db88ccef5c5_Method">
    <vt:lpwstr>Standard</vt:lpwstr>
  </property>
  <property fmtid="{D5CDD505-2E9C-101B-9397-08002B2CF9AE}" pid="5" name="MSIP_Label_55edad5e-85c4-4d99-839f-4db88ccef5c5_Name">
    <vt:lpwstr>PSPF Official</vt:lpwstr>
  </property>
  <property fmtid="{D5CDD505-2E9C-101B-9397-08002B2CF9AE}" pid="6" name="MSIP_Label_55edad5e-85c4-4d99-839f-4db88ccef5c5_SiteId">
    <vt:lpwstr>d1ad7db5-97dd-4f2b-816e-50d663b7bb94</vt:lpwstr>
  </property>
  <property fmtid="{D5CDD505-2E9C-101B-9397-08002B2CF9AE}" pid="7" name="MSIP_Label_55edad5e-85c4-4d99-839f-4db88ccef5c5_ActionId">
    <vt:lpwstr>83dd00c2-efa7-4ab1-8900-3e5b198577fc</vt:lpwstr>
  </property>
  <property fmtid="{D5CDD505-2E9C-101B-9397-08002B2CF9AE}" pid="8" name="MSIP_Label_55edad5e-85c4-4d99-839f-4db88ccef5c5_ContentBits">
    <vt:lpwstr>3</vt:lpwstr>
  </property>
  <property fmtid="{D5CDD505-2E9C-101B-9397-08002B2CF9AE}" pid="9" name="ClassificationContentMarkingFooterLocations">
    <vt:lpwstr>3_Bureau White:5</vt:lpwstr>
  </property>
  <property fmtid="{D5CDD505-2E9C-101B-9397-08002B2CF9AE}" pid="10" name="ClassificationContentMarkingFooterText">
    <vt:lpwstr>OFFICIAL</vt:lpwstr>
  </property>
  <property fmtid="{D5CDD505-2E9C-101B-9397-08002B2CF9AE}" pid="11" name="ClassificationContentMarkingHeaderLocations">
    <vt:lpwstr>3_Bureau White:4</vt:lpwstr>
  </property>
  <property fmtid="{D5CDD505-2E9C-101B-9397-08002B2CF9AE}" pid="12" name="ClassificationContentMarkingHeaderText">
    <vt:lpwstr>OFFICIAL</vt:lpwstr>
  </property>
</Properties>
</file>