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9" r:id="rId2"/>
  </p:sldMasterIdLst>
  <p:notesMasterIdLst>
    <p:notesMasterId r:id="rId18"/>
  </p:notesMasterIdLst>
  <p:sldIdLst>
    <p:sldId id="6838" r:id="rId3"/>
    <p:sldId id="6840" r:id="rId4"/>
    <p:sldId id="6853" r:id="rId5"/>
    <p:sldId id="6875" r:id="rId6"/>
    <p:sldId id="6856" r:id="rId7"/>
    <p:sldId id="6864" r:id="rId8"/>
    <p:sldId id="6857" r:id="rId9"/>
    <p:sldId id="6859" r:id="rId10"/>
    <p:sldId id="6855" r:id="rId11"/>
    <p:sldId id="6850" r:id="rId12"/>
    <p:sldId id="6867" r:id="rId13"/>
    <p:sldId id="6868" r:id="rId14"/>
    <p:sldId id="6866" r:id="rId15"/>
    <p:sldId id="6874" r:id="rId16"/>
    <p:sldId id="6877" r:id="rId17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00CC"/>
    <a:srgbClr val="006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01" autoAdjust="0"/>
    <p:restoredTop sz="96323" autoAdjust="0"/>
  </p:normalViewPr>
  <p:slideViewPr>
    <p:cSldViewPr snapToGrid="0">
      <p:cViewPr varScale="1">
        <p:scale>
          <a:sx n="98" d="100"/>
          <a:sy n="98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20E7F-66FD-4AEA-8F32-64EC0B6BD06F}" type="datetimeFigureOut">
              <a:rPr lang="en-AU" smtClean="0"/>
              <a:t>29/05/2024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52868-032B-40C6-B000-5F013A9BE59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027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viation-archive.ams.bom.gov.au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5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47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98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0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33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7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6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8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9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8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9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6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27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3"/>
              </a:rPr>
              <a:t>https://aviation-archive.ams.bom.gov.au/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2FDE7A5-B10A-7AF2-599D-FE2637468B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79FD366-F83C-15AC-A979-9372E06BE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408996-50C4-821F-23F3-6AED168C0ECC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24836-A44A-105A-078F-F1D476CFD0B3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E3D7D03-0697-11C5-4E50-6FDAC550BA24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1484BA5-4F56-BB42-53C0-292765740578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25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E04152C-D137-E219-C558-F9B33A09AA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3A07CA-8DA7-4A28-8CC0-33EB77DA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16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FF75FC9-4790-C615-27DD-9D2B8EF6D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59AC30-0BD0-0660-269F-BC34691FE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4922D84-6EF2-E968-3E52-809E94E970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10A0-CAF3-9293-2629-BD80377CCF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32603-A28B-492F-9983-975F7C26B1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562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AAE4DBD-D728-1711-0DD6-B8A586ACC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ED716-65C7-2774-FDCA-E7F154581B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30F328-30BE-DF9F-BECF-23D018FFB8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2BDFB3-AA0D-4A6F-9EC2-016763E753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179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69217EE-6AA8-B3F3-31C6-56C857FFD2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F620B-A5C2-AD5B-90C1-4DD85DE7262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9CAD23-1FD9-E2C2-0070-696FBCB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4291F-5FCE-472E-AC66-8A8C1A4770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256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CC254B6-46E9-5F5A-ABA9-8DF24FFF55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A2166C-7196-8C4E-6A61-4A7AF387738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D6E9D4-5114-9690-9FB4-6AE6899023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E422F9-A023-489E-A286-516A633283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584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01775E8-B61E-52F3-31B5-CA3E658E31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2227C2-5DBE-1B0C-1B6F-0A500DD45D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292D60-557D-4106-014E-820C345840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FE63-218B-4905-9E34-B918BAFD9D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079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F6B104-411C-14FF-5296-3160B05ED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3E32-2A12-F4E6-BAEC-56F5E1031E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8B20-B10A-841B-D4A6-216EA87768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636245-7FDF-47A1-B986-81322275E4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383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BDA4D22-B4A8-8393-0BC5-8A74F5394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81FF-9BB0-8B09-5972-35CC0F0833A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6185FE-B05E-D596-03DF-30AD8C48A8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2B719D-7DFE-4DE5-83C2-7C8F6AA0EA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803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858B7-A5AB-E6F1-04F8-272E834F5B07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8DF0715-B83C-E684-E573-19C1A80E23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80E8EEE-1BF9-FAA5-0D0A-497C4C7EAE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61D18-DF67-8EF9-5BF3-4CD6A82577BF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DEF50-681A-F79A-814F-328C2699439A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8F4BD9-0701-9F8E-7845-81FC7956E647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D8744C2-B980-20DA-C1F4-2196BF3DD72D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5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65D5BBD-49B2-6674-E58F-F85A423EE0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B2B0EC-2ED5-8AE5-6792-150BC7950B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514C1D-0F9B-BFBD-788B-DCF01EC05A89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E57B09-8D20-18E4-E4B8-CA3A15759DF9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09014-3A9C-4C7A-3FBF-212487D9DA82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9BDC44-3EC0-F40D-2A8B-5881DB1A8796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259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010B7318-A3A0-2610-0273-0E747F1261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A3EFF7E-28D5-AB76-8C07-6DCA40A249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0F7D72-D975-F0F3-DC02-8FA63452C687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8884F-DDAE-6A04-9D66-75910DCADD6E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CF7AD11-6F05-09C5-705A-5582E8DD00B9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98EDEA8-F275-7529-AA2F-A669FCD0DF74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3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E3ED1F-572A-5C65-7FEA-2E48B2F86846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E0B302-2A0E-6219-94B8-9F04889EE6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300C744-0D4B-559B-797A-1241C6B75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DC3C6B-680A-4D16-C7BF-B88E762A3C2B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36DFE-6B10-3104-5B34-0F191835FF70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74E3E68-C37F-0AA3-BF01-B0707993321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120962C-C6F6-0603-F81B-3EDCC0C270E0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845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E317BAD8-027C-840E-CA75-74C2284D0C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395DD3-54BA-D2DC-46B3-17A46047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59E17E-99BA-5100-68E5-8BAD720B0EA0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D8C416-B842-B44A-657F-0473D807A717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928F07-32B2-4224-7A4F-2949CCDB1D68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D85351-2727-64DF-2099-54A17C8B424E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196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628CCCA-3F58-A96C-9ADE-B62D87C718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C39F87-0779-180D-96E3-071825A0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43E012-1C8D-B321-BB9B-C7A033C6450E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A7477-1E2F-C47D-0711-5B860377D349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1E6CEA6-B777-39ED-3168-69E27CD1FF0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F04B0D5-F51B-8C10-7C64-BDC45BA7FDC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27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D462FF-6428-474A-96F0-93095225F438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2091960-CB2B-B2CB-AF5D-0C4FB53290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6220AA-9E97-6EFB-1651-AD5F90BA09C9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A544EF3-9C27-7F8B-09B8-03E34ECBB2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8844B9-2B30-75FE-7A79-61B654A9DB37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9B267-BF47-A8B0-DEEB-132DC8A4AEB4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11D0014-B957-1D1B-1E2E-6906DDBC3913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547B3AB-557F-E4B8-EBDD-CAA1E808B4BA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6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6787084-3C5B-D09E-0598-01C36B834F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E64CC3-551E-0130-A6AC-14647B2865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98B335-4977-AEC4-FB20-D1405E982B14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EC2F04-2CE0-39F3-EC7E-277986A8F9D8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E8FFCC-0414-D18F-F64C-28114D4647E4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FB7B8B-1172-DAF5-3527-D304A4464D16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508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0348E31-E95A-47A3-7602-0B47748FA3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2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90B883B-D649-E7B7-73C3-11CE0C16EA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55600"/>
            <a:ext cx="6521450" cy="115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/>
              <a:t>Indonesian VLab Centre of Excellence Regional Focus Group meeting, </a:t>
            </a:r>
            <a:br>
              <a:rPr lang="en-AU" altLang="en-US" dirty="0"/>
            </a:br>
            <a:r>
              <a:rPr lang="en-AU" altLang="en-US" sz="2000" b="0" dirty="0"/>
              <a:t>02UTC 29</a:t>
            </a:r>
            <a:r>
              <a:rPr lang="en-AU" altLang="en-US" sz="2000" b="0" baseline="30000" dirty="0"/>
              <a:t>th</a:t>
            </a:r>
            <a:r>
              <a:rPr lang="en-AU" altLang="en-US" sz="2000" b="0" dirty="0"/>
              <a:t> May 2024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DACC412C-7193-2D80-458F-EA3192AB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435100"/>
            <a:ext cx="8393113" cy="5251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60363" indent="-360363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174625" marR="0" lvl="0" indent="-1746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endParaRPr kumimoji="0" lang="en-AU" altLang="en-US" b="0" i="0" u="none" strike="noStrike" kern="1200" cap="none" spc="0" normalizeH="0" baseline="0" noProof="0" dirty="0">
              <a:ln>
                <a:noFill/>
              </a:ln>
              <a:solidFill>
                <a:srgbClr val="2461E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60363" marR="0" lvl="1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Monitoring of Tropical Cyclone in Indonesia using Satellite: </a:t>
            </a: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Muhammad Hanif Affan, BMKG Indonesia.</a:t>
            </a:r>
          </a:p>
          <a:p>
            <a:pPr marL="360363" marR="0" lvl="1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 Role of Weather Satellites for Aviation Weather Services in Indonesia: </a:t>
            </a: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Richard M. Putra, BMKG Indonesia.</a:t>
            </a:r>
          </a:p>
          <a:p>
            <a:pPr marL="360363" marR="0" lvl="1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Ocean Surface Responses During the Process of Tropical Cyclone in Indonesia Using Satellite Data: </a:t>
            </a: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Faradiva Claudia, BMKG Indonesia.</a:t>
            </a:r>
          </a:p>
          <a:p>
            <a:pPr marL="360363" marR="0" lvl="1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An aviation turbulence event over southeastern Australia, with characteristic signature in the satellite imagery and as verified by a pilot, 24th March 2024: </a:t>
            </a:r>
            <a:r>
              <a:rPr kumimoji="0" lang="en-AU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Bodo Zeschke, Australian Bureau of Meteorology.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6D955C-3F3D-E16B-539E-191D03F8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00" y="66675"/>
            <a:ext cx="2509341" cy="1943100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0828" y="294640"/>
            <a:ext cx="3186611" cy="16662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Situation leading up to the event. </a:t>
            </a:r>
            <a:b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Himawari-9 Band-8 satellite imagery. 09-12UTC, 24</a:t>
            </a:r>
            <a:r>
              <a:rPr lang="en-AU" alt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March 2024.</a:t>
            </a:r>
          </a:p>
        </p:txBody>
      </p:sp>
      <p:pic>
        <p:nvPicPr>
          <p:cNvPr id="8" name="Picture 7" descr="A close-up of a wave&#10;&#10;Description automatically generated">
            <a:extLst>
              <a:ext uri="{FF2B5EF4-FFF2-40B4-BE49-F238E27FC236}">
                <a16:creationId xmlns:a16="http://schemas.microsoft.com/office/drawing/2014/main" id="{35C4EBC2-6396-977E-0A0A-E79DF592B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477"/>
            <a:ext cx="9144000" cy="4243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36C34D-C0EC-1633-0058-9B8511488A8F}"/>
              </a:ext>
            </a:extLst>
          </p:cNvPr>
          <p:cNvSpPr txBox="1"/>
          <p:nvPr/>
        </p:nvSpPr>
        <p:spPr>
          <a:xfrm>
            <a:off x="7496175" y="4936490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9048D-4CB8-2237-DD21-25E2A662DA83}"/>
              </a:ext>
            </a:extLst>
          </p:cNvPr>
          <p:cNvSpPr txBox="1"/>
          <p:nvPr/>
        </p:nvSpPr>
        <p:spPr>
          <a:xfrm>
            <a:off x="3467100" y="398399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31E9A-D24C-68AE-6CFF-C612E87D2B85}"/>
              </a:ext>
            </a:extLst>
          </p:cNvPr>
          <p:cNvSpPr txBox="1"/>
          <p:nvPr/>
        </p:nvSpPr>
        <p:spPr>
          <a:xfrm>
            <a:off x="2076450" y="551751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Adelaide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7A0D58-723C-5491-34C2-758959AA364C}"/>
              </a:ext>
            </a:extLst>
          </p:cNvPr>
          <p:cNvSpPr/>
          <p:nvPr/>
        </p:nvSpPr>
        <p:spPr>
          <a:xfrm>
            <a:off x="1871831" y="3226696"/>
            <a:ext cx="4582757" cy="13447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62A71-35B9-47D1-8DB4-8D516C4EEE0F}"/>
              </a:ext>
            </a:extLst>
          </p:cNvPr>
          <p:cNvSpPr txBox="1"/>
          <p:nvPr/>
        </p:nvSpPr>
        <p:spPr>
          <a:xfrm>
            <a:off x="2744209" y="4602443"/>
            <a:ext cx="323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"billow clouds" forming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8562E-DF5C-197D-FBA6-DA9FBD0B3042}"/>
              </a:ext>
            </a:extLst>
          </p:cNvPr>
          <p:cNvSpPr txBox="1"/>
          <p:nvPr/>
        </p:nvSpPr>
        <p:spPr>
          <a:xfrm>
            <a:off x="0" y="6581001"/>
            <a:ext cx="321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animation courtesy JMA/Bureau of Meteorology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3A19BD-0062-250F-DA29-6987AAFD30E2}"/>
              </a:ext>
            </a:extLst>
          </p:cNvPr>
          <p:cNvSpPr/>
          <p:nvPr/>
        </p:nvSpPr>
        <p:spPr>
          <a:xfrm>
            <a:off x="5181599" y="1028701"/>
            <a:ext cx="1209675" cy="51435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95EFE6-E486-1CF2-049E-4C4EA3E2659C}"/>
              </a:ext>
            </a:extLst>
          </p:cNvPr>
          <p:cNvSpPr txBox="1"/>
          <p:nvPr/>
        </p:nvSpPr>
        <p:spPr>
          <a:xfrm>
            <a:off x="4752975" y="657225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217858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9708" y="294641"/>
            <a:ext cx="6620691" cy="817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Event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11.48-11.58UTC 24</a:t>
            </a:r>
            <a:r>
              <a:rPr kumimoji="0" lang="en-AU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 2024 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2D687-A9C4-D917-20C6-477C6C8FB6AA}"/>
              </a:ext>
            </a:extLst>
          </p:cNvPr>
          <p:cNvSpPr txBox="1"/>
          <p:nvPr/>
        </p:nvSpPr>
        <p:spPr>
          <a:xfrm>
            <a:off x="0" y="0"/>
            <a:ext cx="20478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flightradar24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60FDC-69FC-1EFB-38E3-C21BEA0E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4" y="1160802"/>
            <a:ext cx="8753475" cy="569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F8D76-8788-035C-ED73-0269E776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657" y="428558"/>
            <a:ext cx="1333686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ED83CC-8449-EF44-0688-3E769A7C5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736" y="6324526"/>
            <a:ext cx="819264" cy="533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87A7F-56B7-0E50-A03C-AF2AF99C8131}"/>
              </a:ext>
            </a:extLst>
          </p:cNvPr>
          <p:cNvSpPr/>
          <p:nvPr/>
        </p:nvSpPr>
        <p:spPr>
          <a:xfrm>
            <a:off x="3276600" y="5429250"/>
            <a:ext cx="790575" cy="8286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A16E72-EB3E-86CD-6B7F-A42AB342DA20}"/>
              </a:ext>
            </a:extLst>
          </p:cNvPr>
          <p:cNvSpPr/>
          <p:nvPr/>
        </p:nvSpPr>
        <p:spPr>
          <a:xfrm>
            <a:off x="4524375" y="1971674"/>
            <a:ext cx="324000" cy="324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7DF8B-C2B0-81B5-09CB-9BA1FB5CC530}"/>
              </a:ext>
            </a:extLst>
          </p:cNvPr>
          <p:cNvSpPr txBox="1"/>
          <p:nvPr/>
        </p:nvSpPr>
        <p:spPr>
          <a:xfrm>
            <a:off x="2971800" y="1495425"/>
            <a:ext cx="913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A03B4-B67E-BDF0-DED0-9760D95D7972}"/>
              </a:ext>
            </a:extLst>
          </p:cNvPr>
          <p:cNvSpPr txBox="1"/>
          <p:nvPr/>
        </p:nvSpPr>
        <p:spPr>
          <a:xfrm>
            <a:off x="4648200" y="301942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E6D72-68A0-126C-3CEC-A720D7F5BDC6}"/>
              </a:ext>
            </a:extLst>
          </p:cNvPr>
          <p:cNvSpPr txBox="1"/>
          <p:nvPr/>
        </p:nvSpPr>
        <p:spPr>
          <a:xfrm>
            <a:off x="1647825" y="65502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96197-62BE-14D2-D1DE-F37F8AF074E5}"/>
              </a:ext>
            </a:extLst>
          </p:cNvPr>
          <p:cNvSpPr txBox="1"/>
          <p:nvPr/>
        </p:nvSpPr>
        <p:spPr>
          <a:xfrm>
            <a:off x="6677025" y="6550223"/>
            <a:ext cx="709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Darwin</a:t>
            </a:r>
          </a:p>
        </p:txBody>
      </p:sp>
    </p:spTree>
    <p:extLst>
      <p:ext uri="{BB962C8B-B14F-4D97-AF65-F5344CB8AC3E}">
        <p14:creationId xmlns:p14="http://schemas.microsoft.com/office/powerpoint/2010/main" val="169021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9708" y="294641"/>
            <a:ext cx="6620691" cy="817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Event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11.48-11.58UTC 24</a:t>
            </a:r>
            <a:r>
              <a:rPr kumimoji="0" lang="en-AU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 2024 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2D687-A9C4-D917-20C6-477C6C8FB6AA}"/>
              </a:ext>
            </a:extLst>
          </p:cNvPr>
          <p:cNvSpPr txBox="1"/>
          <p:nvPr/>
        </p:nvSpPr>
        <p:spPr>
          <a:xfrm>
            <a:off x="0" y="0"/>
            <a:ext cx="20478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flightradar24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60FDC-69FC-1EFB-38E3-C21BEA0E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4" y="1160802"/>
            <a:ext cx="8753475" cy="569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F8D76-8788-035C-ED73-0269E776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657" y="428558"/>
            <a:ext cx="1333686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ED83CC-8449-EF44-0688-3E769A7C5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736" y="6324526"/>
            <a:ext cx="819264" cy="533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87A7F-56B7-0E50-A03C-AF2AF99C8131}"/>
              </a:ext>
            </a:extLst>
          </p:cNvPr>
          <p:cNvSpPr/>
          <p:nvPr/>
        </p:nvSpPr>
        <p:spPr>
          <a:xfrm>
            <a:off x="3276600" y="5429250"/>
            <a:ext cx="790575" cy="8286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A16E72-EB3E-86CD-6B7F-A42AB342DA20}"/>
              </a:ext>
            </a:extLst>
          </p:cNvPr>
          <p:cNvSpPr/>
          <p:nvPr/>
        </p:nvSpPr>
        <p:spPr>
          <a:xfrm>
            <a:off x="4524375" y="1971674"/>
            <a:ext cx="324000" cy="324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7DF8B-C2B0-81B5-09CB-9BA1FB5CC530}"/>
              </a:ext>
            </a:extLst>
          </p:cNvPr>
          <p:cNvSpPr txBox="1"/>
          <p:nvPr/>
        </p:nvSpPr>
        <p:spPr>
          <a:xfrm>
            <a:off x="2971800" y="1495425"/>
            <a:ext cx="913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A03B4-B67E-BDF0-DED0-9760D95D7972}"/>
              </a:ext>
            </a:extLst>
          </p:cNvPr>
          <p:cNvSpPr txBox="1"/>
          <p:nvPr/>
        </p:nvSpPr>
        <p:spPr>
          <a:xfrm>
            <a:off x="4648200" y="301942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E6D72-68A0-126C-3CEC-A720D7F5BDC6}"/>
              </a:ext>
            </a:extLst>
          </p:cNvPr>
          <p:cNvSpPr txBox="1"/>
          <p:nvPr/>
        </p:nvSpPr>
        <p:spPr>
          <a:xfrm>
            <a:off x="1647825" y="65502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96197-62BE-14D2-D1DE-F37F8AF074E5}"/>
              </a:ext>
            </a:extLst>
          </p:cNvPr>
          <p:cNvSpPr txBox="1"/>
          <p:nvPr/>
        </p:nvSpPr>
        <p:spPr>
          <a:xfrm>
            <a:off x="6677025" y="6550223"/>
            <a:ext cx="709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Darwin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4EFC1-1FB5-0C8B-FEFD-D66AF378DDDC}"/>
              </a:ext>
            </a:extLst>
          </p:cNvPr>
          <p:cNvSpPr/>
          <p:nvPr/>
        </p:nvSpPr>
        <p:spPr>
          <a:xfrm>
            <a:off x="0" y="1047750"/>
            <a:ext cx="9144000" cy="58102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FB3BB-036E-8C53-E112-C00A2D2BA2EA}"/>
              </a:ext>
            </a:extLst>
          </p:cNvPr>
          <p:cNvSpPr txBox="1"/>
          <p:nvPr/>
        </p:nvSpPr>
        <p:spPr>
          <a:xfrm>
            <a:off x="371475" y="1162009"/>
            <a:ext cx="84963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Here is a case of SEV TURB SIGMET issued and verified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ARS JSY678 BHI360030 1158 F320 YOOM 1220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RMK/MOD TO SEVERE TURB. WESTERL WIND CHANGED FROM 80KT TO 100KT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BHI - Broken Hill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Call sign is actually JST678 (Jetstar) rather than JSY678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At 11:48Z the aircraft was cruising at FL320. It then encountered SEV TURB and dropped down to FL220 when it reported at 11:58Z</a:t>
            </a: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The delay in reporting perhaps had been that the crew were dealing with the SEV TURB event and when things settled a bit then they reported.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Good striations were seen in WV imagery.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Good verification case.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1950" y="370840"/>
            <a:ext cx="7229475" cy="8197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Himawari-9 satellite imagery at the time of the event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southeastern Australia, 12UTC 24th March 2024</a:t>
            </a:r>
            <a:endParaRPr lang="en-AU" altLang="en-US" sz="20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05F348-2AF7-3D7C-19F9-75B14D836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07"/>
          <a:stretch/>
        </p:blipFill>
        <p:spPr>
          <a:xfrm>
            <a:off x="679183" y="1221063"/>
            <a:ext cx="7692460" cy="2671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4559A-5544-52D3-F948-2809AB44A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35"/>
          <a:stretch/>
        </p:blipFill>
        <p:spPr>
          <a:xfrm>
            <a:off x="683581" y="3905969"/>
            <a:ext cx="7688062" cy="266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9028E-76DA-6CD0-E4E6-5887705C19FE}"/>
              </a:ext>
            </a:extLst>
          </p:cNvPr>
          <p:cNvSpPr txBox="1"/>
          <p:nvPr/>
        </p:nvSpPr>
        <p:spPr>
          <a:xfrm>
            <a:off x="2829283" y="6581001"/>
            <a:ext cx="3009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courtesy JMA/Bureau of Meteorology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F6ABC-25C8-4FF1-9C25-9094D98F0C03}"/>
              </a:ext>
            </a:extLst>
          </p:cNvPr>
          <p:cNvSpPr txBox="1"/>
          <p:nvPr/>
        </p:nvSpPr>
        <p:spPr>
          <a:xfrm>
            <a:off x="6959076" y="6211594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B5DC2-A051-E08E-5218-813131D99FF1}"/>
              </a:ext>
            </a:extLst>
          </p:cNvPr>
          <p:cNvSpPr txBox="1"/>
          <p:nvPr/>
        </p:nvSpPr>
        <p:spPr>
          <a:xfrm>
            <a:off x="1914155" y="5583222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 Augusta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831E1-5FBE-C1A3-D8ED-557CD6C3A737}"/>
              </a:ext>
            </a:extLst>
          </p:cNvPr>
          <p:cNvSpPr txBox="1"/>
          <p:nvPr/>
        </p:nvSpPr>
        <p:spPr>
          <a:xfrm>
            <a:off x="6930501" y="3554119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7F84-46FE-4B11-05A8-16082BC3B24A}"/>
              </a:ext>
            </a:extLst>
          </p:cNvPr>
          <p:cNvSpPr txBox="1"/>
          <p:nvPr/>
        </p:nvSpPr>
        <p:spPr>
          <a:xfrm>
            <a:off x="1885580" y="2925747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 Augusta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2F37B-E135-7AB2-D925-0BB3DD1FF371}"/>
              </a:ext>
            </a:extLst>
          </p:cNvPr>
          <p:cNvSpPr txBox="1"/>
          <p:nvPr/>
        </p:nvSpPr>
        <p:spPr>
          <a:xfrm>
            <a:off x="3431177" y="4868092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98B7F-6886-52E2-2DAF-1BE1746F08E7}"/>
              </a:ext>
            </a:extLst>
          </p:cNvPr>
          <p:cNvSpPr txBox="1"/>
          <p:nvPr/>
        </p:nvSpPr>
        <p:spPr>
          <a:xfrm>
            <a:off x="2914650" y="3495675"/>
            <a:ext cx="32392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Water vapour image (Band 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DC95B5-4CA8-473C-7FE9-D9D3D2FFCA1B}"/>
              </a:ext>
            </a:extLst>
          </p:cNvPr>
          <p:cNvSpPr txBox="1"/>
          <p:nvPr/>
        </p:nvSpPr>
        <p:spPr>
          <a:xfrm>
            <a:off x="2676525" y="6181725"/>
            <a:ext cx="35396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NOAA TC enhanced IR (Band 13)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0B541-2EBD-8EFB-2CA6-99C74EEFBCAB}"/>
              </a:ext>
            </a:extLst>
          </p:cNvPr>
          <p:cNvSpPr txBox="1"/>
          <p:nvPr/>
        </p:nvSpPr>
        <p:spPr>
          <a:xfrm>
            <a:off x="152400" y="6049446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AU" altLang="en-US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 = l</a:t>
            </a: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ocation of the aeroplane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1249B0-4655-FBD6-D7AD-BC3F4D0B7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14" y="1223579"/>
            <a:ext cx="514422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431474-61F1-2C41-E3AA-C513F31D6A03}"/>
              </a:ext>
            </a:extLst>
          </p:cNvPr>
          <p:cNvSpPr/>
          <p:nvPr/>
        </p:nvSpPr>
        <p:spPr>
          <a:xfrm>
            <a:off x="8229600" y="4105276"/>
            <a:ext cx="790575" cy="2133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537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1950" y="370840"/>
            <a:ext cx="7229475" cy="8197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Cross section through flight path of JQ678, ACCESS G NWP compared to the flight path. </a:t>
            </a:r>
            <a:endParaRPr lang="en-AU" altLang="en-US" sz="2000" b="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08DEAB1-2FF0-B193-6132-115A189D6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894"/>
            <a:ext cx="9144000" cy="3597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5DCA-EE03-EAF5-3248-91A4ADA49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4964948"/>
            <a:ext cx="4629149" cy="1368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78E4B-1927-A851-6AB4-D7FE7B168322}"/>
              </a:ext>
            </a:extLst>
          </p:cNvPr>
          <p:cNvSpPr txBox="1"/>
          <p:nvPr/>
        </p:nvSpPr>
        <p:spPr>
          <a:xfrm>
            <a:off x="1438275" y="6581001"/>
            <a:ext cx="20478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flightradar24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B1B28-E4C9-7B79-CD89-B5069C1B632B}"/>
              </a:ext>
            </a:extLst>
          </p:cNvPr>
          <p:cNvSpPr txBox="1"/>
          <p:nvPr/>
        </p:nvSpPr>
        <p:spPr>
          <a:xfrm>
            <a:off x="4905375" y="5008731"/>
            <a:ext cx="4067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the cross section and the flight path below are not necessarily equal. The cross section is calibrated according to distance. The flight path is calibrated according to time.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52CA7-C0E5-B240-7C3A-EA54AE48923F}"/>
              </a:ext>
            </a:extLst>
          </p:cNvPr>
          <p:cNvSpPr/>
          <p:nvPr/>
        </p:nvSpPr>
        <p:spPr>
          <a:xfrm>
            <a:off x="1495425" y="4875381"/>
            <a:ext cx="571500" cy="1485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F0AD8-CE8F-204A-D38E-50C9616401B9}"/>
              </a:ext>
            </a:extLst>
          </p:cNvPr>
          <p:cNvSpPr/>
          <p:nvPr/>
        </p:nvSpPr>
        <p:spPr>
          <a:xfrm>
            <a:off x="1352550" y="2789406"/>
            <a:ext cx="685800" cy="1924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0888C-810D-349A-7EDE-9E44D7D1DB1F}"/>
              </a:ext>
            </a:extLst>
          </p:cNvPr>
          <p:cNvSpPr txBox="1"/>
          <p:nvPr/>
        </p:nvSpPr>
        <p:spPr>
          <a:xfrm>
            <a:off x="0" y="633621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05206-AD87-439F-B470-665BFB408196}"/>
              </a:ext>
            </a:extLst>
          </p:cNvPr>
          <p:cNvSpPr txBox="1"/>
          <p:nvPr/>
        </p:nvSpPr>
        <p:spPr>
          <a:xfrm>
            <a:off x="4348264" y="6355669"/>
            <a:ext cx="709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Darwin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ECACC-C537-D196-C933-63373AAFA119}"/>
              </a:ext>
            </a:extLst>
          </p:cNvPr>
          <p:cNvSpPr txBox="1"/>
          <p:nvPr/>
        </p:nvSpPr>
        <p:spPr>
          <a:xfrm>
            <a:off x="2821021" y="1245141"/>
            <a:ext cx="26003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Bureau of Meteorology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8D4DB-D05D-D328-9FB9-7942767F4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657" y="428558"/>
            <a:ext cx="1333686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1950" y="370840"/>
            <a:ext cx="7229475" cy="8197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sz="280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event evolution</a:t>
            </a:r>
            <a:br>
              <a:rPr lang="en-AU" altLang="en-US" sz="280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12-21UTC 24</a:t>
            </a:r>
            <a:r>
              <a:rPr lang="en-AU" altLang="en-US" sz="2000" b="0" baseline="3000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  <a:endParaRPr lang="en-AU" altLang="en-US" sz="2000" b="0" dirty="0"/>
          </a:p>
        </p:txBody>
      </p:sp>
      <p:pic>
        <p:nvPicPr>
          <p:cNvPr id="9" name="Picture 8" descr="A satellite image of a cloud&#10;&#10;Description automatically generated">
            <a:extLst>
              <a:ext uri="{FF2B5EF4-FFF2-40B4-BE49-F238E27FC236}">
                <a16:creationId xmlns:a16="http://schemas.microsoft.com/office/drawing/2014/main" id="{D702E9CE-5E44-BD53-2DA3-3EB1E8371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35" y="1657350"/>
            <a:ext cx="5546090" cy="3781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A6D63C-2CBA-74F4-D8D3-879363C089DC}"/>
              </a:ext>
            </a:extLst>
          </p:cNvPr>
          <p:cNvSpPr txBox="1"/>
          <p:nvPr/>
        </p:nvSpPr>
        <p:spPr>
          <a:xfrm>
            <a:off x="4762500" y="6581001"/>
            <a:ext cx="3201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animation courtesy JMA/Bureau of Meteorology</a:t>
            </a:r>
          </a:p>
        </p:txBody>
      </p:sp>
      <p:pic>
        <p:nvPicPr>
          <p:cNvPr id="12" name="Picture 11" descr="A map of the weather&#10;&#10;Description automatically generated">
            <a:extLst>
              <a:ext uri="{FF2B5EF4-FFF2-40B4-BE49-F238E27FC236}">
                <a16:creationId xmlns:a16="http://schemas.microsoft.com/office/drawing/2014/main" id="{DB4E3F55-2016-4592-F2C8-9BBC3E797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7" t="12507" r="3214" b="15220"/>
          <a:stretch/>
        </p:blipFill>
        <p:spPr>
          <a:xfrm>
            <a:off x="18774" y="1657350"/>
            <a:ext cx="3463516" cy="3724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76881-F3F7-F8CE-3611-F0457AA087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55" r="2781"/>
          <a:stretch/>
        </p:blipFill>
        <p:spPr>
          <a:xfrm>
            <a:off x="80920" y="6030541"/>
            <a:ext cx="3329233" cy="7359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8A41BF-A13C-7950-1936-046C12ADAB8C}"/>
              </a:ext>
            </a:extLst>
          </p:cNvPr>
          <p:cNvSpPr/>
          <p:nvPr/>
        </p:nvSpPr>
        <p:spPr>
          <a:xfrm>
            <a:off x="3514725" y="2009775"/>
            <a:ext cx="4914900" cy="2095500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B60167-512E-C559-864F-AD390D6ECF1C}"/>
              </a:ext>
            </a:extLst>
          </p:cNvPr>
          <p:cNvSpPr txBox="1"/>
          <p:nvPr/>
        </p:nvSpPr>
        <p:spPr>
          <a:xfrm>
            <a:off x="5953125" y="467677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84DF4-9DFA-4DED-BB2D-F8C28C2C9DA9}"/>
              </a:ext>
            </a:extLst>
          </p:cNvPr>
          <p:cNvSpPr txBox="1"/>
          <p:nvPr/>
        </p:nvSpPr>
        <p:spPr>
          <a:xfrm>
            <a:off x="7610475" y="3390900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30EEE-A183-328A-5868-20DD906BD595}"/>
              </a:ext>
            </a:extLst>
          </p:cNvPr>
          <p:cNvSpPr txBox="1"/>
          <p:nvPr/>
        </p:nvSpPr>
        <p:spPr>
          <a:xfrm>
            <a:off x="4505325" y="3743325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B4075C-85FA-530A-8077-80413608B4A0}"/>
              </a:ext>
            </a:extLst>
          </p:cNvPr>
          <p:cNvSpPr txBox="1"/>
          <p:nvPr/>
        </p:nvSpPr>
        <p:spPr>
          <a:xfrm>
            <a:off x="5743575" y="1666875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87F126-C978-4F9B-F293-AE1B780F03C9}"/>
              </a:ext>
            </a:extLst>
          </p:cNvPr>
          <p:cNvSpPr/>
          <p:nvPr/>
        </p:nvSpPr>
        <p:spPr>
          <a:xfrm rot="831130">
            <a:off x="4652884" y="2455371"/>
            <a:ext cx="1694064" cy="7782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9AC30F8-08F7-C559-8469-D57969B23FEE}"/>
              </a:ext>
            </a:extLst>
          </p:cNvPr>
          <p:cNvSpPr/>
          <p:nvPr/>
        </p:nvSpPr>
        <p:spPr>
          <a:xfrm rot="20941921">
            <a:off x="6679658" y="2409217"/>
            <a:ext cx="2052536" cy="778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6AFA2B-8678-F13E-F17F-8367EFDEE3E5}"/>
              </a:ext>
            </a:extLst>
          </p:cNvPr>
          <p:cNvSpPr txBox="1"/>
          <p:nvPr/>
        </p:nvSpPr>
        <p:spPr>
          <a:xfrm>
            <a:off x="430450" y="1373461"/>
            <a:ext cx="2668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image courtesy Bureau of Meteorology</a:t>
            </a:r>
          </a:p>
        </p:txBody>
      </p:sp>
      <p:grpSp>
        <p:nvGrpSpPr>
          <p:cNvPr id="190467" name="Group 190466">
            <a:extLst>
              <a:ext uri="{FF2B5EF4-FFF2-40B4-BE49-F238E27FC236}">
                <a16:creationId xmlns:a16="http://schemas.microsoft.com/office/drawing/2014/main" id="{58C57AF1-225C-FA78-48E0-34BEBBF38B7F}"/>
              </a:ext>
            </a:extLst>
          </p:cNvPr>
          <p:cNvGrpSpPr/>
          <p:nvPr/>
        </p:nvGrpSpPr>
        <p:grpSpPr>
          <a:xfrm>
            <a:off x="954593" y="3346101"/>
            <a:ext cx="2301073" cy="1885509"/>
            <a:chOff x="954593" y="3346101"/>
            <a:chExt cx="2301073" cy="188550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09454C-6AA1-B32E-B4A2-83732EB036A4}"/>
                </a:ext>
              </a:extLst>
            </p:cNvPr>
            <p:cNvSpPr/>
            <p:nvPr/>
          </p:nvSpPr>
          <p:spPr>
            <a:xfrm>
              <a:off x="2428875" y="4009291"/>
              <a:ext cx="723900" cy="72037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366D1C9-1390-C3BB-2603-432AF4CA3070}"/>
                </a:ext>
              </a:extLst>
            </p:cNvPr>
            <p:cNvSpPr/>
            <p:nvPr/>
          </p:nvSpPr>
          <p:spPr>
            <a:xfrm>
              <a:off x="954593" y="3346101"/>
              <a:ext cx="2301073" cy="472273"/>
            </a:xfrm>
            <a:custGeom>
              <a:avLst/>
              <a:gdLst>
                <a:gd name="connsiteX0" fmla="*/ 0 w 2301073"/>
                <a:gd name="connsiteY0" fmla="*/ 5024 h 472273"/>
                <a:gd name="connsiteX1" fmla="*/ 165798 w 2301073"/>
                <a:gd name="connsiteY1" fmla="*/ 472273 h 472273"/>
                <a:gd name="connsiteX2" fmla="*/ 1316334 w 2301073"/>
                <a:gd name="connsiteY2" fmla="*/ 447152 h 472273"/>
                <a:gd name="connsiteX3" fmla="*/ 2301073 w 2301073"/>
                <a:gd name="connsiteY3" fmla="*/ 276330 h 472273"/>
                <a:gd name="connsiteX4" fmla="*/ 2296049 w 2301073"/>
                <a:gd name="connsiteY4" fmla="*/ 0 h 472273"/>
                <a:gd name="connsiteX5" fmla="*/ 1004836 w 2301073"/>
                <a:gd name="connsiteY5" fmla="*/ 105508 h 472273"/>
                <a:gd name="connsiteX6" fmla="*/ 0 w 2301073"/>
                <a:gd name="connsiteY6" fmla="*/ 5024 h 47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1073" h="472273">
                  <a:moveTo>
                    <a:pt x="0" y="5024"/>
                  </a:moveTo>
                  <a:lnTo>
                    <a:pt x="165798" y="472273"/>
                  </a:lnTo>
                  <a:lnTo>
                    <a:pt x="1316334" y="447152"/>
                  </a:lnTo>
                  <a:lnTo>
                    <a:pt x="2301073" y="276330"/>
                  </a:lnTo>
                  <a:cubicBezTo>
                    <a:pt x="2299398" y="184220"/>
                    <a:pt x="2297724" y="92110"/>
                    <a:pt x="2296049" y="0"/>
                  </a:cubicBezTo>
                  <a:lnTo>
                    <a:pt x="1004836" y="105508"/>
                  </a:lnTo>
                  <a:lnTo>
                    <a:pt x="0" y="502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90464" name="TextBox 190463">
              <a:extLst>
                <a:ext uri="{FF2B5EF4-FFF2-40B4-BE49-F238E27FC236}">
                  <a16:creationId xmlns:a16="http://schemas.microsoft.com/office/drawing/2014/main" id="{7F497510-5762-040C-B1C0-EF83DABEBDB6}"/>
                </a:ext>
              </a:extLst>
            </p:cNvPr>
            <p:cNvSpPr txBox="1"/>
            <p:nvPr/>
          </p:nvSpPr>
          <p:spPr>
            <a:xfrm>
              <a:off x="2355106" y="4708390"/>
              <a:ext cx="900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16-20UTC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(24</a:t>
              </a:r>
              <a:r>
                <a:rPr lang="en-AU" sz="1400" b="1" baseline="300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AU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0468" name="Group 190467">
            <a:extLst>
              <a:ext uri="{FF2B5EF4-FFF2-40B4-BE49-F238E27FC236}">
                <a16:creationId xmlns:a16="http://schemas.microsoft.com/office/drawing/2014/main" id="{4B44606E-95D6-D8F3-98AE-DFC30D5276FA}"/>
              </a:ext>
            </a:extLst>
          </p:cNvPr>
          <p:cNvGrpSpPr/>
          <p:nvPr/>
        </p:nvGrpSpPr>
        <p:grpSpPr>
          <a:xfrm>
            <a:off x="0" y="3145134"/>
            <a:ext cx="3270738" cy="2209693"/>
            <a:chOff x="0" y="3145134"/>
            <a:chExt cx="3270738" cy="22096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B255C9-3FBB-C704-4D3B-527919FCE9F1}"/>
                </a:ext>
              </a:extLst>
            </p:cNvPr>
            <p:cNvSpPr/>
            <p:nvPr/>
          </p:nvSpPr>
          <p:spPr>
            <a:xfrm>
              <a:off x="66675" y="4124326"/>
              <a:ext cx="723900" cy="71898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218D2B2-E073-87C0-A0E7-6CED26E69754}"/>
                </a:ext>
              </a:extLst>
            </p:cNvPr>
            <p:cNvSpPr/>
            <p:nvPr/>
          </p:nvSpPr>
          <p:spPr>
            <a:xfrm>
              <a:off x="1240971" y="3145134"/>
              <a:ext cx="2029767" cy="728506"/>
            </a:xfrm>
            <a:custGeom>
              <a:avLst/>
              <a:gdLst>
                <a:gd name="connsiteX0" fmla="*/ 0 w 2029767"/>
                <a:gd name="connsiteY0" fmla="*/ 411982 h 728506"/>
                <a:gd name="connsiteX1" fmla="*/ 45218 w 2029767"/>
                <a:gd name="connsiteY1" fmla="*/ 728506 h 728506"/>
                <a:gd name="connsiteX2" fmla="*/ 1190730 w 2029767"/>
                <a:gd name="connsiteY2" fmla="*/ 587829 h 728506"/>
                <a:gd name="connsiteX3" fmla="*/ 2029767 w 2029767"/>
                <a:gd name="connsiteY3" fmla="*/ 341644 h 728506"/>
                <a:gd name="connsiteX4" fmla="*/ 2014695 w 2029767"/>
                <a:gd name="connsiteY4" fmla="*/ 0 h 728506"/>
                <a:gd name="connsiteX5" fmla="*/ 1115367 w 2029767"/>
                <a:gd name="connsiteY5" fmla="*/ 241161 h 728506"/>
                <a:gd name="connsiteX6" fmla="*/ 0 w 2029767"/>
                <a:gd name="connsiteY6" fmla="*/ 411982 h 72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767" h="728506">
                  <a:moveTo>
                    <a:pt x="0" y="411982"/>
                  </a:moveTo>
                  <a:lnTo>
                    <a:pt x="45218" y="728506"/>
                  </a:lnTo>
                  <a:lnTo>
                    <a:pt x="1190730" y="587829"/>
                  </a:lnTo>
                  <a:lnTo>
                    <a:pt x="2029767" y="341644"/>
                  </a:lnTo>
                  <a:lnTo>
                    <a:pt x="2014695" y="0"/>
                  </a:lnTo>
                  <a:lnTo>
                    <a:pt x="1115367" y="241161"/>
                  </a:lnTo>
                  <a:lnTo>
                    <a:pt x="0" y="411982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90465" name="TextBox 190464">
              <a:extLst>
                <a:ext uri="{FF2B5EF4-FFF2-40B4-BE49-F238E27FC236}">
                  <a16:creationId xmlns:a16="http://schemas.microsoft.com/office/drawing/2014/main" id="{450CECB5-6BAA-F414-BC85-8144DB65C9A3}"/>
                </a:ext>
              </a:extLst>
            </p:cNvPr>
            <p:cNvSpPr txBox="1"/>
            <p:nvPr/>
          </p:nvSpPr>
          <p:spPr>
            <a:xfrm>
              <a:off x="0" y="4831607"/>
              <a:ext cx="1198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20UTC (24</a:t>
              </a:r>
              <a:r>
                <a:rPr kumimoji="0" lang="en-AU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</a:t>
              </a:r>
              <a:r>
                <a:rPr lang="en-AU" sz="1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-02UTC </a:t>
              </a:r>
              <a:r>
                <a:rPr lang="en-AU" sz="1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(25</a:t>
              </a:r>
              <a:r>
                <a:rPr lang="en-AU" sz="1400" b="1" baseline="300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AU" sz="1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)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0469" name="TextBox 190468">
            <a:extLst>
              <a:ext uri="{FF2B5EF4-FFF2-40B4-BE49-F238E27FC236}">
                <a16:creationId xmlns:a16="http://schemas.microsoft.com/office/drawing/2014/main" id="{6B4A1C8A-D922-930A-4E87-684492A14F08}"/>
              </a:ext>
            </a:extLst>
          </p:cNvPr>
          <p:cNvSpPr txBox="1"/>
          <p:nvPr/>
        </p:nvSpPr>
        <p:spPr>
          <a:xfrm>
            <a:off x="294668" y="5515786"/>
            <a:ext cx="87423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SIGMET issued at 1952UTC                           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 vapour images (Band 8)</a:t>
            </a:r>
          </a:p>
        </p:txBody>
      </p:sp>
    </p:spTree>
    <p:extLst>
      <p:ext uri="{BB962C8B-B14F-4D97-AF65-F5344CB8AC3E}">
        <p14:creationId xmlns:p14="http://schemas.microsoft.com/office/powerpoint/2010/main" val="14231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9709" y="294641"/>
            <a:ext cx="6521450" cy="817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/>
              <a:t>Sequence of "Happenings". From my perspective.</a:t>
            </a:r>
            <a:endParaRPr lang="en-AU" altLang="en-US" sz="2000" b="0" dirty="0"/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DACC412C-7193-2D80-458F-EA3192AB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83" y="1365430"/>
            <a:ext cx="5669098" cy="52530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60363" indent="-360363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342900" indent="-3429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61E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received the initial information from an Operational Forecaster (Ronik Kumar) via email. Ronik provided me with some information that he extracted whilst working "on the bench</a:t>
            </a:r>
            <a:r>
              <a:rPr lang="en-AU" sz="220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at the time.</a:t>
            </a:r>
            <a:endParaRPr lang="en-AU" sz="2200" dirty="0">
              <a:solidFill>
                <a:srgbClr val="0061E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added additional satellite images, NWP data, forecasts etc. and passed these back to Ronik for comment. </a:t>
            </a:r>
          </a:p>
          <a:p>
            <a:pPr marL="342900" indent="-3429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61E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Ronik made some suggestions for improvement and the preliminary case study was composed.</a:t>
            </a:r>
          </a:p>
          <a:p>
            <a:pPr marL="342900" indent="-3429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finalised this case study for presentation at this Indonesian VLab Centre of Excellence Regional Focus Group meeting. </a:t>
            </a:r>
            <a:endParaRPr lang="en-AU" sz="2200" dirty="0">
              <a:solidFill>
                <a:srgbClr val="0061E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D13DE-BC8C-7C13-D2FD-1DE73C2D00F3}"/>
              </a:ext>
            </a:extLst>
          </p:cNvPr>
          <p:cNvGrpSpPr/>
          <p:nvPr/>
        </p:nvGrpSpPr>
        <p:grpSpPr>
          <a:xfrm>
            <a:off x="6157693" y="1560285"/>
            <a:ext cx="2674782" cy="700210"/>
            <a:chOff x="6157693" y="1560285"/>
            <a:chExt cx="2674782" cy="700210"/>
          </a:xfrm>
        </p:grpSpPr>
        <p:pic>
          <p:nvPicPr>
            <p:cNvPr id="2" name="Content Placeholder 4" descr="A map of different colors&#10;&#10;Description automatically generated">
              <a:extLst>
                <a:ext uri="{FF2B5EF4-FFF2-40B4-BE49-F238E27FC236}">
                  <a16:creationId xmlns:a16="http://schemas.microsoft.com/office/drawing/2014/main" id="{599AE996-E6FC-05F0-AE9F-B4BAF479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693" y="1560285"/>
              <a:ext cx="993498" cy="698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336164-D189-4713-C0C6-252076636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5762" y="1562095"/>
              <a:ext cx="846713" cy="698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45BCF8-5425-CDB2-C883-28371A5B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1734" y="1560286"/>
              <a:ext cx="688439" cy="698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CF20E9-402F-C257-F097-E9B0AF4AF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133" y="2398680"/>
            <a:ext cx="2721068" cy="2051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509B9-9925-4AE3-6425-36FB4C804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480" y="4567623"/>
            <a:ext cx="2195900" cy="20465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0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B11C58-526C-3B25-4DBD-254B0B0D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00" y="1323943"/>
            <a:ext cx="8145125" cy="5034380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9709" y="294641"/>
            <a:ext cx="6896916" cy="817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sz="280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MAFC/HWU* method – issuing upper air turbulence SIGMET (above 10000ft)</a:t>
            </a:r>
            <a:endParaRPr lang="en-AU" altLang="en-US" sz="2000" b="0" dirty="0"/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DACC412C-7193-2D80-458F-EA3192AB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83" y="6527980"/>
            <a:ext cx="5669098" cy="3300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60363" indent="-360363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lvl="0" indent="0" algn="ctr">
              <a:spcAft>
                <a:spcPts val="1200"/>
              </a:spcAft>
            </a:pPr>
            <a:r>
              <a:rPr lang="en-AU" sz="1400" dirty="0">
                <a:solidFill>
                  <a:srgbClr val="0061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*Melbourne Aviation Forecasting Centre / Hazardous Weather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191457-BC73-00F9-DB9C-142145E14D19}"/>
              </a:ext>
            </a:extLst>
          </p:cNvPr>
          <p:cNvSpPr/>
          <p:nvPr/>
        </p:nvSpPr>
        <p:spPr>
          <a:xfrm>
            <a:off x="476250" y="1333500"/>
            <a:ext cx="2990850" cy="2143125"/>
          </a:xfrm>
          <a:prstGeom prst="rect">
            <a:avLst/>
          </a:prstGeom>
          <a:noFill/>
          <a:ln w="104775">
            <a:solidFill>
              <a:srgbClr val="CC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E89958-0F70-5456-BC3E-D2E4F4963568}"/>
              </a:ext>
            </a:extLst>
          </p:cNvPr>
          <p:cNvSpPr/>
          <p:nvPr/>
        </p:nvSpPr>
        <p:spPr>
          <a:xfrm>
            <a:off x="6229351" y="1362075"/>
            <a:ext cx="1990724" cy="1504950"/>
          </a:xfrm>
          <a:prstGeom prst="rect">
            <a:avLst/>
          </a:prstGeom>
          <a:noFill/>
          <a:ln w="104775">
            <a:solidFill>
              <a:srgbClr val="CC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55722F-7727-944D-60C1-80570BABC7A0}"/>
              </a:ext>
            </a:extLst>
          </p:cNvPr>
          <p:cNvSpPr/>
          <p:nvPr/>
        </p:nvSpPr>
        <p:spPr>
          <a:xfrm>
            <a:off x="5886450" y="4048125"/>
            <a:ext cx="2657475" cy="1228725"/>
          </a:xfrm>
          <a:prstGeom prst="rect">
            <a:avLst/>
          </a:prstGeom>
          <a:noFill/>
          <a:ln w="104775">
            <a:solidFill>
              <a:srgbClr val="CC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01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85116"/>
            <a:ext cx="7562850" cy="10765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 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AU" altLang="en-US" sz="2000" b="0" dirty="0">
                <a:solidFill>
                  <a:srgbClr val="246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Himawari-9 Band 8 and mid-upper-level atmospheric motion vectors and water vapour imagery 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09UTC 24th March 2024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F5D0-6622-477F-7CDB-6CDBCF7BAF81}"/>
              </a:ext>
            </a:extLst>
          </p:cNvPr>
          <p:cNvSpPr txBox="1"/>
          <p:nvPr/>
        </p:nvSpPr>
        <p:spPr>
          <a:xfrm>
            <a:off x="1819422" y="6581001"/>
            <a:ext cx="5339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courtesy CIMSS Tropical Cyclones Archive University of Wisconsin Madison </a:t>
            </a:r>
          </a:p>
        </p:txBody>
      </p:sp>
      <p:pic>
        <p:nvPicPr>
          <p:cNvPr id="2" name="Picture 1" descr="A map of weather with clouds and clouds&#10;&#10;Description automatically generated with medium confidence">
            <a:extLst>
              <a:ext uri="{FF2B5EF4-FFF2-40B4-BE49-F238E27FC236}">
                <a16:creationId xmlns:a16="http://schemas.microsoft.com/office/drawing/2014/main" id="{1BEF1CBA-AC33-9712-74C1-A4FAF9A67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0" r="34113"/>
          <a:stretch/>
        </p:blipFill>
        <p:spPr>
          <a:xfrm>
            <a:off x="0" y="1412559"/>
            <a:ext cx="4533900" cy="413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8ACC5-DD6D-14BA-D866-4724017C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1529"/>
            <a:ext cx="1228874" cy="702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7292DC-7207-652C-46C8-3D26FE5BC757}"/>
              </a:ext>
            </a:extLst>
          </p:cNvPr>
          <p:cNvSpPr/>
          <p:nvPr/>
        </p:nvSpPr>
        <p:spPr>
          <a:xfrm>
            <a:off x="1609725" y="3448050"/>
            <a:ext cx="2247900" cy="838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0644B-B4BA-8E83-F293-853624CF42E2}"/>
              </a:ext>
            </a:extLst>
          </p:cNvPr>
          <p:cNvSpPr txBox="1"/>
          <p:nvPr/>
        </p:nvSpPr>
        <p:spPr>
          <a:xfrm>
            <a:off x="2447925" y="435292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9CE78-1611-5F9D-E925-85FBEC1E7F36}"/>
              </a:ext>
            </a:extLst>
          </p:cNvPr>
          <p:cNvSpPr txBox="1"/>
          <p:nvPr/>
        </p:nvSpPr>
        <p:spPr>
          <a:xfrm>
            <a:off x="3314700" y="3933825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86392-0AF3-650D-6CDF-386E40E6E822}"/>
              </a:ext>
            </a:extLst>
          </p:cNvPr>
          <p:cNvSpPr txBox="1"/>
          <p:nvPr/>
        </p:nvSpPr>
        <p:spPr>
          <a:xfrm>
            <a:off x="1762125" y="3990975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337B-8097-9B0B-9008-234AF4F9C68F}"/>
              </a:ext>
            </a:extLst>
          </p:cNvPr>
          <p:cNvSpPr txBox="1"/>
          <p:nvPr/>
        </p:nvSpPr>
        <p:spPr>
          <a:xfrm>
            <a:off x="1781175" y="2590800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80AD6-D1F4-AFB3-4376-7B2469A340EA}"/>
              </a:ext>
            </a:extLst>
          </p:cNvPr>
          <p:cNvSpPr txBox="1"/>
          <p:nvPr/>
        </p:nvSpPr>
        <p:spPr>
          <a:xfrm>
            <a:off x="1095375" y="1628775"/>
            <a:ext cx="63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Darwin</a:t>
            </a:r>
          </a:p>
        </p:txBody>
      </p:sp>
      <p:pic>
        <p:nvPicPr>
          <p:cNvPr id="13" name="Picture 12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7D09A1D3-F150-505F-0836-0BFC022ACD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9" r="34091"/>
          <a:stretch/>
        </p:blipFill>
        <p:spPr>
          <a:xfrm>
            <a:off x="4559617" y="1409700"/>
            <a:ext cx="4584384" cy="4133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9F97D7-71CE-114C-8817-D52118354174}"/>
              </a:ext>
            </a:extLst>
          </p:cNvPr>
          <p:cNvSpPr/>
          <p:nvPr/>
        </p:nvSpPr>
        <p:spPr>
          <a:xfrm>
            <a:off x="6210300" y="3448050"/>
            <a:ext cx="2247900" cy="8382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777C4-8FED-5525-B12B-DCC135E69222}"/>
              </a:ext>
            </a:extLst>
          </p:cNvPr>
          <p:cNvSpPr txBox="1"/>
          <p:nvPr/>
        </p:nvSpPr>
        <p:spPr>
          <a:xfrm>
            <a:off x="7067550" y="435292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3FC4F-B85B-F943-86C9-43B141B3F063}"/>
              </a:ext>
            </a:extLst>
          </p:cNvPr>
          <p:cNvSpPr txBox="1"/>
          <p:nvPr/>
        </p:nvSpPr>
        <p:spPr>
          <a:xfrm>
            <a:off x="7886700" y="3914775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54710F-B5FB-7C79-3700-09F9F0CEA3E3}"/>
              </a:ext>
            </a:extLst>
          </p:cNvPr>
          <p:cNvSpPr txBox="1"/>
          <p:nvPr/>
        </p:nvSpPr>
        <p:spPr>
          <a:xfrm>
            <a:off x="6315075" y="3971925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CF9DA-4BA2-DF26-2BDC-9CFF8822EF6D}"/>
              </a:ext>
            </a:extLst>
          </p:cNvPr>
          <p:cNvSpPr txBox="1"/>
          <p:nvPr/>
        </p:nvSpPr>
        <p:spPr>
          <a:xfrm>
            <a:off x="6343650" y="2638425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858917-BBD3-7931-BEDE-D88D28B9A887}"/>
              </a:ext>
            </a:extLst>
          </p:cNvPr>
          <p:cNvSpPr txBox="1"/>
          <p:nvPr/>
        </p:nvSpPr>
        <p:spPr>
          <a:xfrm>
            <a:off x="5667375" y="1590675"/>
            <a:ext cx="63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Darwin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03B27-E175-F6B7-9BBC-FEFD5B1CB5B3}"/>
              </a:ext>
            </a:extLst>
          </p:cNvPr>
          <p:cNvSpPr txBox="1"/>
          <p:nvPr/>
        </p:nvSpPr>
        <p:spPr>
          <a:xfrm>
            <a:off x="5724525" y="5572125"/>
            <a:ext cx="1999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Deep Layer Shear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CC68A-2E3C-7737-1789-64A4B48E9C7C}"/>
              </a:ext>
            </a:extLst>
          </p:cNvPr>
          <p:cNvSpPr txBox="1"/>
          <p:nvPr/>
        </p:nvSpPr>
        <p:spPr>
          <a:xfrm>
            <a:off x="4676774" y="5905797"/>
            <a:ext cx="349567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AMV components are averaged over an upper layer (150, 200, 250, and 300 hPa) and a lower layer (700, 775, 850, and 925 hPa). </a:t>
            </a:r>
          </a:p>
        </p:txBody>
      </p:sp>
      <p:sp>
        <p:nvSpPr>
          <p:cNvPr id="190465" name="TextBox 190464">
            <a:extLst>
              <a:ext uri="{FF2B5EF4-FFF2-40B4-BE49-F238E27FC236}">
                <a16:creationId xmlns:a16="http://schemas.microsoft.com/office/drawing/2014/main" id="{5495D99B-6DF3-3739-4686-7860ADA45632}"/>
              </a:ext>
            </a:extLst>
          </p:cNvPr>
          <p:cNvSpPr txBox="1"/>
          <p:nvPr/>
        </p:nvSpPr>
        <p:spPr>
          <a:xfrm>
            <a:off x="323851" y="558165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Mid-upper-level Atmospheric Motion Vectors</a:t>
            </a:r>
          </a:p>
        </p:txBody>
      </p:sp>
      <p:sp>
        <p:nvSpPr>
          <p:cNvPr id="190467" name="Arrow: Down 190466">
            <a:extLst>
              <a:ext uri="{FF2B5EF4-FFF2-40B4-BE49-F238E27FC236}">
                <a16:creationId xmlns:a16="http://schemas.microsoft.com/office/drawing/2014/main" id="{D207036A-6B60-4C16-D577-728F71753BC5}"/>
              </a:ext>
            </a:extLst>
          </p:cNvPr>
          <p:cNvSpPr/>
          <p:nvPr/>
        </p:nvSpPr>
        <p:spPr>
          <a:xfrm rot="16200000">
            <a:off x="3813242" y="3297677"/>
            <a:ext cx="486383" cy="856034"/>
          </a:xfrm>
          <a:prstGeom prst="downArrow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0469" name="Arrow: Down 190468">
            <a:extLst>
              <a:ext uri="{FF2B5EF4-FFF2-40B4-BE49-F238E27FC236}">
                <a16:creationId xmlns:a16="http://schemas.microsoft.com/office/drawing/2014/main" id="{426FFDAF-40EA-F84D-4BAC-A23E5765DD1F}"/>
              </a:ext>
            </a:extLst>
          </p:cNvPr>
          <p:cNvSpPr/>
          <p:nvPr/>
        </p:nvSpPr>
        <p:spPr>
          <a:xfrm rot="17776011">
            <a:off x="1290536" y="2827506"/>
            <a:ext cx="486383" cy="856034"/>
          </a:xfrm>
          <a:prstGeom prst="downArrow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0470" name="Arrow: Down 190469">
            <a:extLst>
              <a:ext uri="{FF2B5EF4-FFF2-40B4-BE49-F238E27FC236}">
                <a16:creationId xmlns:a16="http://schemas.microsoft.com/office/drawing/2014/main" id="{DA62E496-30A5-1C70-F5BB-7BE702A68A1E}"/>
              </a:ext>
            </a:extLst>
          </p:cNvPr>
          <p:cNvSpPr/>
          <p:nvPr/>
        </p:nvSpPr>
        <p:spPr>
          <a:xfrm rot="16200000">
            <a:off x="8391728" y="3265252"/>
            <a:ext cx="486383" cy="856034"/>
          </a:xfrm>
          <a:prstGeom prst="downArrow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0471" name="Arrow: Down 190470">
            <a:extLst>
              <a:ext uri="{FF2B5EF4-FFF2-40B4-BE49-F238E27FC236}">
                <a16:creationId xmlns:a16="http://schemas.microsoft.com/office/drawing/2014/main" id="{51EB6702-88F1-1C9A-186F-7CBB68CF680B}"/>
              </a:ext>
            </a:extLst>
          </p:cNvPr>
          <p:cNvSpPr/>
          <p:nvPr/>
        </p:nvSpPr>
        <p:spPr>
          <a:xfrm rot="17776011">
            <a:off x="5869022" y="2795081"/>
            <a:ext cx="486383" cy="856034"/>
          </a:xfrm>
          <a:prstGeom prst="downArrow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48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animBg="1"/>
      <p:bldP spid="190469" grpId="0" animBg="1"/>
      <p:bldP spid="190470" grpId="0" animBg="1"/>
      <p:bldP spid="1904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123C82F1-4EB4-339E-06CA-F778E8EA2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r="1458"/>
          <a:stretch/>
        </p:blipFill>
        <p:spPr>
          <a:xfrm>
            <a:off x="0" y="1828800"/>
            <a:ext cx="9144000" cy="4078110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85116"/>
            <a:ext cx="7562850" cy="13341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 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G Ellrod Index and Winds and Isotachs 250hPa 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(FL340)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and sounding at location "X", </a:t>
            </a:r>
            <a:b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12UTC 24th March 2024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F5D0-6622-477F-7CDB-6CDBCF7BAF81}"/>
              </a:ext>
            </a:extLst>
          </p:cNvPr>
          <p:cNvSpPr txBox="1"/>
          <p:nvPr/>
        </p:nvSpPr>
        <p:spPr>
          <a:xfrm>
            <a:off x="5361065" y="6581001"/>
            <a:ext cx="261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C22661-D673-3451-53B2-3ED34D81C0F2}"/>
              </a:ext>
            </a:extLst>
          </p:cNvPr>
          <p:cNvSpPr txBox="1"/>
          <p:nvPr/>
        </p:nvSpPr>
        <p:spPr>
          <a:xfrm>
            <a:off x="2400300" y="383857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highlight>
                  <a:srgbClr val="FFFF00"/>
                </a:highlight>
              </a:rPr>
              <a:t>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4F3B8C-F376-89A1-ADED-27737CED697A}"/>
              </a:ext>
            </a:extLst>
          </p:cNvPr>
          <p:cNvCxnSpPr>
            <a:cxnSpLocks/>
          </p:cNvCxnSpPr>
          <p:nvPr/>
        </p:nvCxnSpPr>
        <p:spPr>
          <a:xfrm>
            <a:off x="6172200" y="3095625"/>
            <a:ext cx="1895475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7">
            <a:extLst>
              <a:ext uri="{FF2B5EF4-FFF2-40B4-BE49-F238E27FC236}">
                <a16:creationId xmlns:a16="http://schemas.microsoft.com/office/drawing/2014/main" id="{8D59F056-C444-192C-3ADE-7E952F2ED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5670550"/>
            <a:ext cx="3944937" cy="118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8373" tIns="39187" rIns="78373" bIns="3918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Ellrod Indices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greater than 30 in 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ORANGE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greater than 40 in 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3A7BB7-6882-C5F5-502F-FDFE0AA3F764}"/>
              </a:ext>
            </a:extLst>
          </p:cNvPr>
          <p:cNvSpPr/>
          <p:nvPr/>
        </p:nvSpPr>
        <p:spPr>
          <a:xfrm>
            <a:off x="885825" y="3171825"/>
            <a:ext cx="3400425" cy="1447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1EC41-5565-B096-61DA-A5BA06CCCE32}"/>
              </a:ext>
            </a:extLst>
          </p:cNvPr>
          <p:cNvSpPr txBox="1"/>
          <p:nvPr/>
        </p:nvSpPr>
        <p:spPr>
          <a:xfrm>
            <a:off x="2400300" y="492442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6699C3-F55A-BE5B-660E-1A10DDAFF5E6}"/>
              </a:ext>
            </a:extLst>
          </p:cNvPr>
          <p:cNvSpPr txBox="1"/>
          <p:nvPr/>
        </p:nvSpPr>
        <p:spPr>
          <a:xfrm>
            <a:off x="3581400" y="4076700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FEC30-D622-C6CF-3E2F-4F0F8C01FCE7}"/>
              </a:ext>
            </a:extLst>
          </p:cNvPr>
          <p:cNvSpPr txBox="1"/>
          <p:nvPr/>
        </p:nvSpPr>
        <p:spPr>
          <a:xfrm>
            <a:off x="1428750" y="434340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4B8FBC-056F-32B1-7EB3-F7C20F957A40}"/>
              </a:ext>
            </a:extLst>
          </p:cNvPr>
          <p:cNvSpPr txBox="1"/>
          <p:nvPr/>
        </p:nvSpPr>
        <p:spPr>
          <a:xfrm>
            <a:off x="933450" y="2647950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190464" name="TextBox 190463">
            <a:extLst>
              <a:ext uri="{FF2B5EF4-FFF2-40B4-BE49-F238E27FC236}">
                <a16:creationId xmlns:a16="http://schemas.microsoft.com/office/drawing/2014/main" id="{BB3FBFAA-CB17-DD56-2DEF-37CB98AA18FA}"/>
              </a:ext>
            </a:extLst>
          </p:cNvPr>
          <p:cNvSpPr txBox="1"/>
          <p:nvPr/>
        </p:nvSpPr>
        <p:spPr>
          <a:xfrm>
            <a:off x="6964804" y="2948911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-44C</a:t>
            </a:r>
          </a:p>
        </p:txBody>
      </p:sp>
      <p:sp>
        <p:nvSpPr>
          <p:cNvPr id="190465" name="Rectangle 190464">
            <a:extLst>
              <a:ext uri="{FF2B5EF4-FFF2-40B4-BE49-F238E27FC236}">
                <a16:creationId xmlns:a16="http://schemas.microsoft.com/office/drawing/2014/main" id="{7D290CC5-BD93-DA13-783A-018DA5E3B830}"/>
              </a:ext>
            </a:extLst>
          </p:cNvPr>
          <p:cNvSpPr/>
          <p:nvPr/>
        </p:nvSpPr>
        <p:spPr>
          <a:xfrm>
            <a:off x="7928043" y="2694562"/>
            <a:ext cx="486383" cy="77821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74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7DEBCFB-840F-463D-8AE7-8CEB8A1ED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1563"/>
          <a:stretch/>
        </p:blipFill>
        <p:spPr>
          <a:xfrm>
            <a:off x="1" y="1841486"/>
            <a:ext cx="9144000" cy="4064904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85116"/>
            <a:ext cx="7562850" cy="13341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 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G Ellrod Index and Winds and Isotachs 350hPa 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(FL270)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and sounding at location "X", </a:t>
            </a:r>
            <a:b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12UTC 24th March 2024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F5D0-6622-477F-7CDB-6CDBCF7BAF81}"/>
              </a:ext>
            </a:extLst>
          </p:cNvPr>
          <p:cNvSpPr txBox="1"/>
          <p:nvPr/>
        </p:nvSpPr>
        <p:spPr>
          <a:xfrm>
            <a:off x="5361065" y="6581001"/>
            <a:ext cx="261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7BBC7-39CF-B09D-20B7-A4BEAD776775}"/>
              </a:ext>
            </a:extLst>
          </p:cNvPr>
          <p:cNvSpPr/>
          <p:nvPr/>
        </p:nvSpPr>
        <p:spPr>
          <a:xfrm>
            <a:off x="885825" y="3171825"/>
            <a:ext cx="3400425" cy="1447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D4918-F38E-C9B6-8934-B2E7FC0CC811}"/>
              </a:ext>
            </a:extLst>
          </p:cNvPr>
          <p:cNvSpPr txBox="1"/>
          <p:nvPr/>
        </p:nvSpPr>
        <p:spPr>
          <a:xfrm>
            <a:off x="2400300" y="492442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B39-338C-53D3-A739-C3C343405A48}"/>
              </a:ext>
            </a:extLst>
          </p:cNvPr>
          <p:cNvSpPr txBox="1"/>
          <p:nvPr/>
        </p:nvSpPr>
        <p:spPr>
          <a:xfrm>
            <a:off x="3581400" y="4076700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32401-B99D-491B-CF5E-A9DDD0E47AA5}"/>
              </a:ext>
            </a:extLst>
          </p:cNvPr>
          <p:cNvSpPr txBox="1"/>
          <p:nvPr/>
        </p:nvSpPr>
        <p:spPr>
          <a:xfrm>
            <a:off x="1428750" y="434340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A86C6-7CEE-15DD-8E4F-9A54863F956B}"/>
              </a:ext>
            </a:extLst>
          </p:cNvPr>
          <p:cNvSpPr txBox="1"/>
          <p:nvPr/>
        </p:nvSpPr>
        <p:spPr>
          <a:xfrm>
            <a:off x="933450" y="2647950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C22661-D673-3451-53B2-3ED34D81C0F2}"/>
              </a:ext>
            </a:extLst>
          </p:cNvPr>
          <p:cNvSpPr txBox="1"/>
          <p:nvPr/>
        </p:nvSpPr>
        <p:spPr>
          <a:xfrm>
            <a:off x="2228850" y="35814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4F3B8C-F376-89A1-ADED-27737CED697A}"/>
              </a:ext>
            </a:extLst>
          </p:cNvPr>
          <p:cNvCxnSpPr>
            <a:cxnSpLocks/>
          </p:cNvCxnSpPr>
          <p:nvPr/>
        </p:nvCxnSpPr>
        <p:spPr>
          <a:xfrm>
            <a:off x="6172200" y="3524250"/>
            <a:ext cx="1895475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7">
            <a:extLst>
              <a:ext uri="{FF2B5EF4-FFF2-40B4-BE49-F238E27FC236}">
                <a16:creationId xmlns:a16="http://schemas.microsoft.com/office/drawing/2014/main" id="{8D59F056-C444-192C-3ADE-7E952F2ED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5670550"/>
            <a:ext cx="3944937" cy="118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8373" tIns="39187" rIns="78373" bIns="3918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Ellrod Indices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greater than 30 in 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ORANGE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greater than 40 in 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AC742-B4B2-6B54-A8F1-AC82E7F27C04}"/>
              </a:ext>
            </a:extLst>
          </p:cNvPr>
          <p:cNvSpPr txBox="1"/>
          <p:nvPr/>
        </p:nvSpPr>
        <p:spPr>
          <a:xfrm>
            <a:off x="7239471" y="3386989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-25C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59C7FC-B1B5-C221-7EB3-318AFBAC0058}"/>
              </a:ext>
            </a:extLst>
          </p:cNvPr>
          <p:cNvSpPr/>
          <p:nvPr/>
        </p:nvSpPr>
        <p:spPr>
          <a:xfrm>
            <a:off x="8025319" y="3200399"/>
            <a:ext cx="486383" cy="622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47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17719E8-EC42-8429-3CE5-CE0A03DE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428"/>
            <a:ext cx="9144000" cy="4717882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85116"/>
            <a:ext cx="7562850" cy="1010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 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G Wind and Temperature 250hPa (FL340) and Sounding at location "X", 12UTC 24th March 2024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F5D0-6622-477F-7CDB-6CDBCF7BAF81}"/>
              </a:ext>
            </a:extLst>
          </p:cNvPr>
          <p:cNvSpPr txBox="1"/>
          <p:nvPr/>
        </p:nvSpPr>
        <p:spPr>
          <a:xfrm>
            <a:off x="4341890" y="6581001"/>
            <a:ext cx="261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7BBC7-39CF-B09D-20B7-A4BEAD776775}"/>
              </a:ext>
            </a:extLst>
          </p:cNvPr>
          <p:cNvSpPr/>
          <p:nvPr/>
        </p:nvSpPr>
        <p:spPr>
          <a:xfrm>
            <a:off x="1381125" y="3267075"/>
            <a:ext cx="3400425" cy="1447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D4918-F38E-C9B6-8934-B2E7FC0CC811}"/>
              </a:ext>
            </a:extLst>
          </p:cNvPr>
          <p:cNvSpPr txBox="1"/>
          <p:nvPr/>
        </p:nvSpPr>
        <p:spPr>
          <a:xfrm>
            <a:off x="2895600" y="501967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B39-338C-53D3-A739-C3C343405A48}"/>
              </a:ext>
            </a:extLst>
          </p:cNvPr>
          <p:cNvSpPr txBox="1"/>
          <p:nvPr/>
        </p:nvSpPr>
        <p:spPr>
          <a:xfrm>
            <a:off x="4076700" y="4171950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32401-B99D-491B-CF5E-A9DDD0E47AA5}"/>
              </a:ext>
            </a:extLst>
          </p:cNvPr>
          <p:cNvSpPr txBox="1"/>
          <p:nvPr/>
        </p:nvSpPr>
        <p:spPr>
          <a:xfrm>
            <a:off x="1924050" y="443865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A86C6-7CEE-15DD-8E4F-9A54863F956B}"/>
              </a:ext>
            </a:extLst>
          </p:cNvPr>
          <p:cNvSpPr txBox="1"/>
          <p:nvPr/>
        </p:nvSpPr>
        <p:spPr>
          <a:xfrm>
            <a:off x="1428750" y="2743200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EE4FA7-F56B-C3BC-0CEF-6BAF7C9247F8}"/>
              </a:ext>
            </a:extLst>
          </p:cNvPr>
          <p:cNvCxnSpPr>
            <a:cxnSpLocks/>
          </p:cNvCxnSpPr>
          <p:nvPr/>
        </p:nvCxnSpPr>
        <p:spPr>
          <a:xfrm>
            <a:off x="6143625" y="3209925"/>
            <a:ext cx="20955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C22661-D673-3451-53B2-3ED34D81C0F2}"/>
              </a:ext>
            </a:extLst>
          </p:cNvPr>
          <p:cNvSpPr txBox="1"/>
          <p:nvPr/>
        </p:nvSpPr>
        <p:spPr>
          <a:xfrm>
            <a:off x="2705100" y="3733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C22A8-E5DD-00D5-73D5-7D741EDC2D79}"/>
              </a:ext>
            </a:extLst>
          </p:cNvPr>
          <p:cNvSpPr txBox="1"/>
          <p:nvPr/>
        </p:nvSpPr>
        <p:spPr>
          <a:xfrm>
            <a:off x="7183755" y="3074670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-40C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9D5428-A290-064F-FEFF-907CF4A3D15F}"/>
              </a:ext>
            </a:extLst>
          </p:cNvPr>
          <p:cNvSpPr/>
          <p:nvPr/>
        </p:nvSpPr>
        <p:spPr>
          <a:xfrm rot="21304359">
            <a:off x="1575881" y="3891064"/>
            <a:ext cx="3142034" cy="535021"/>
          </a:xfrm>
          <a:prstGeom prst="ellipse">
            <a:avLst/>
          </a:prstGeom>
          <a:noFill/>
          <a:ln w="3175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04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D681A45-CD52-45B1-3781-8109B3F78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755"/>
            <a:ext cx="9144000" cy="4755128"/>
          </a:xfrm>
          <a:prstGeom prst="rect">
            <a:avLst/>
          </a:prstGeom>
        </p:spPr>
      </p:pic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85116"/>
            <a:ext cx="7562850" cy="1010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 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G Wind and Temperature 350hPa (FL270) and Sounding at location "X", 12UTC 24th March 2024</a:t>
            </a:r>
            <a:endParaRPr lang="en-AU" altLang="en-US" sz="2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F5D0-6622-477F-7CDB-6CDBCF7BAF81}"/>
              </a:ext>
            </a:extLst>
          </p:cNvPr>
          <p:cNvSpPr txBox="1"/>
          <p:nvPr/>
        </p:nvSpPr>
        <p:spPr>
          <a:xfrm>
            <a:off x="4341890" y="6581001"/>
            <a:ext cx="261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7BBC7-39CF-B09D-20B7-A4BEAD776775}"/>
              </a:ext>
            </a:extLst>
          </p:cNvPr>
          <p:cNvSpPr/>
          <p:nvPr/>
        </p:nvSpPr>
        <p:spPr>
          <a:xfrm>
            <a:off x="1381125" y="3267075"/>
            <a:ext cx="3400425" cy="1447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D4918-F38E-C9B6-8934-B2E7FC0CC811}"/>
              </a:ext>
            </a:extLst>
          </p:cNvPr>
          <p:cNvSpPr txBox="1"/>
          <p:nvPr/>
        </p:nvSpPr>
        <p:spPr>
          <a:xfrm>
            <a:off x="2895600" y="501967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Melbourne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B39-338C-53D3-A739-C3C343405A48}"/>
              </a:ext>
            </a:extLst>
          </p:cNvPr>
          <p:cNvSpPr txBox="1"/>
          <p:nvPr/>
        </p:nvSpPr>
        <p:spPr>
          <a:xfrm>
            <a:off x="4076700" y="4171950"/>
            <a:ext cx="62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32401-B99D-491B-CF5E-A9DDD0E47AA5}"/>
              </a:ext>
            </a:extLst>
          </p:cNvPr>
          <p:cNvSpPr txBox="1"/>
          <p:nvPr/>
        </p:nvSpPr>
        <p:spPr>
          <a:xfrm>
            <a:off x="1924050" y="443865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Adelaide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A86C6-7CEE-15DD-8E4F-9A54863F956B}"/>
              </a:ext>
            </a:extLst>
          </p:cNvPr>
          <p:cNvSpPr txBox="1"/>
          <p:nvPr/>
        </p:nvSpPr>
        <p:spPr>
          <a:xfrm>
            <a:off x="1428750" y="2743200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EE4FA7-F56B-C3BC-0CEF-6BAF7C9247F8}"/>
              </a:ext>
            </a:extLst>
          </p:cNvPr>
          <p:cNvCxnSpPr>
            <a:cxnSpLocks/>
          </p:cNvCxnSpPr>
          <p:nvPr/>
        </p:nvCxnSpPr>
        <p:spPr>
          <a:xfrm>
            <a:off x="6143625" y="3648075"/>
            <a:ext cx="20955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C22661-D673-3451-53B2-3ED34D81C0F2}"/>
              </a:ext>
            </a:extLst>
          </p:cNvPr>
          <p:cNvSpPr txBox="1"/>
          <p:nvPr/>
        </p:nvSpPr>
        <p:spPr>
          <a:xfrm>
            <a:off x="2705100" y="3733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FDA2D-230C-F476-0167-0BA51678492A}"/>
              </a:ext>
            </a:extLst>
          </p:cNvPr>
          <p:cNvSpPr txBox="1"/>
          <p:nvPr/>
        </p:nvSpPr>
        <p:spPr>
          <a:xfrm>
            <a:off x="7343775" y="3505200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-25C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A5C47-8CB9-C95F-263E-A608079BC0F0}"/>
              </a:ext>
            </a:extLst>
          </p:cNvPr>
          <p:cNvSpPr/>
          <p:nvPr/>
        </p:nvSpPr>
        <p:spPr>
          <a:xfrm rot="21378300">
            <a:off x="1638657" y="3609518"/>
            <a:ext cx="3142034" cy="505140"/>
          </a:xfrm>
          <a:prstGeom prst="ellipse">
            <a:avLst/>
          </a:prstGeom>
          <a:noFill/>
          <a:ln w="3175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79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9709" y="294641"/>
            <a:ext cx="6521450" cy="817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Situation leading up to the event.</a:t>
            </a:r>
            <a:b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SIGWX forecast issued at 0903UTC, 24</a:t>
            </a:r>
            <a:r>
              <a:rPr kumimoji="0" lang="en-AU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March 2024</a:t>
            </a:r>
            <a:endParaRPr lang="en-AU" altLang="en-US" sz="20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E06F48-6871-4DA8-7C37-0744C454A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43" y="1400659"/>
            <a:ext cx="6932758" cy="49646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7C621D5-5A9F-58B0-1735-6CB11157B1A8}"/>
              </a:ext>
            </a:extLst>
          </p:cNvPr>
          <p:cNvGrpSpPr/>
          <p:nvPr/>
        </p:nvGrpSpPr>
        <p:grpSpPr>
          <a:xfrm>
            <a:off x="2433509" y="1319092"/>
            <a:ext cx="5481765" cy="5315188"/>
            <a:chOff x="2433509" y="1319092"/>
            <a:chExt cx="5481765" cy="53151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C487D7-0651-09AB-4FD6-71750BD8A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3509" y="4948120"/>
              <a:ext cx="1838582" cy="16861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D6ABCC-54B4-EB0E-B297-DABD02154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9222" y="1319092"/>
              <a:ext cx="1648055" cy="172426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7E795F-C325-0A5A-779B-168A836ADE89}"/>
                </a:ext>
              </a:extLst>
            </p:cNvPr>
            <p:cNvSpPr/>
            <p:nvPr/>
          </p:nvSpPr>
          <p:spPr>
            <a:xfrm>
              <a:off x="4667249" y="3638551"/>
              <a:ext cx="3248025" cy="808182"/>
            </a:xfrm>
            <a:prstGeom prst="rect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5C283B-1584-A16B-9EBD-2AB038343786}"/>
              </a:ext>
            </a:extLst>
          </p:cNvPr>
          <p:cNvSpPr txBox="1"/>
          <p:nvPr/>
        </p:nvSpPr>
        <p:spPr>
          <a:xfrm>
            <a:off x="0" y="6581001"/>
            <a:ext cx="2948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prstClr val="black"/>
                </a:solidFill>
                <a:latin typeface="Calibri" panose="020F0502020204030204"/>
              </a:rPr>
              <a:t>image courtesy JMA/Bureau of Meteorology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7EA81-DF1B-545D-8CC8-BD6D91BF0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56" y="1254483"/>
            <a:ext cx="3668285" cy="12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2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1249</TotalTime>
  <Words>883</Words>
  <Application>Microsoft Office PowerPoint</Application>
  <PresentationFormat>On-screen Show (4:3)</PresentationFormat>
  <Paragraphs>125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1_Bureau Blue</vt:lpstr>
      <vt:lpstr>3_Bureau White</vt:lpstr>
      <vt:lpstr>Indonesian VLab Centre of Excellence Regional Focus Group meeting,  02UTC 29th May 2024</vt:lpstr>
      <vt:lpstr>Sequence of "Happenings". From my perspective.</vt:lpstr>
      <vt:lpstr>MAFC/HWU* method – issuing upper air turbulence SIGMET (above 10000ft)</vt:lpstr>
      <vt:lpstr>Situation leading up to the event.  Himawari-9 Band 8 and mid-upper-level atmospheric motion vectors and water vapour imagery 09UTC 24th March 2024</vt:lpstr>
      <vt:lpstr>Situation leading up to the event.  ACCESS G Ellrod Index and Winds and Isotachs 250hPa (FL340) and sounding at location "X",  12UTC 24th March 2024</vt:lpstr>
      <vt:lpstr>Situation leading up to the event.  ACCESS G Ellrod Index and Winds and Isotachs 350hPa (FL270) and sounding at location "X",  12UTC 24th March 2024</vt:lpstr>
      <vt:lpstr>Situation leading up to the event.  ACCESS G Wind and Temperature 250hPa (FL340) and Sounding at location "X", 12UTC 24th March 2024</vt:lpstr>
      <vt:lpstr>Situation leading up to the event.  ACCESS G Wind and Temperature 350hPa (FL270) and Sounding at location "X", 12UTC 24th March 2024</vt:lpstr>
      <vt:lpstr>Situation leading up to the event. The SIGWX forecast issued at 0903UTC, 24th March 2024</vt:lpstr>
      <vt:lpstr>Situation leading up to the event.  Himawari-9 Band-8 satellite imagery. 09-12UTC, 24th March 2024.</vt:lpstr>
      <vt:lpstr>The Event 11.48-11.58UTC 24th March 2024 </vt:lpstr>
      <vt:lpstr>The Event 11.48-11.58UTC 24th March 2024 </vt:lpstr>
      <vt:lpstr>Himawari-9 satellite imagery at the time of the event southeastern Australia, 12UTC 24th March 2024</vt:lpstr>
      <vt:lpstr>Cross section through flight path of JQ678, ACCESS G NWP compared to the flight path. </vt:lpstr>
      <vt:lpstr>Post event evolution 12-21UTC 24th March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69</cp:revision>
  <cp:lastPrinted>2024-05-27T08:04:13Z</cp:lastPrinted>
  <dcterms:created xsi:type="dcterms:W3CDTF">2024-03-25T01:57:50Z</dcterms:created>
  <dcterms:modified xsi:type="dcterms:W3CDTF">2024-05-28T23:59:59Z</dcterms:modified>
</cp:coreProperties>
</file>