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2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3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4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5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6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2" r:id="rId2"/>
    <p:sldMasterId id="2147483706" r:id="rId3"/>
    <p:sldMasterId id="2147483715" r:id="rId4"/>
    <p:sldMasterId id="2147483729" r:id="rId5"/>
    <p:sldMasterId id="2147483743" r:id="rId6"/>
    <p:sldMasterId id="2147483757" r:id="rId7"/>
    <p:sldMasterId id="2147483828" r:id="rId8"/>
    <p:sldMasterId id="2147483850" r:id="rId9"/>
    <p:sldMasterId id="2147483862" r:id="rId10"/>
    <p:sldMasterId id="2147483865" r:id="rId11"/>
    <p:sldMasterId id="2147483891" r:id="rId12"/>
    <p:sldMasterId id="2147483903" r:id="rId13"/>
    <p:sldMasterId id="2147483913" r:id="rId14"/>
    <p:sldMasterId id="2147483927" r:id="rId15"/>
    <p:sldMasterId id="2147483939" r:id="rId16"/>
    <p:sldMasterId id="2147483951" r:id="rId17"/>
  </p:sldMasterIdLst>
  <p:notesMasterIdLst>
    <p:notesMasterId r:id="rId63"/>
  </p:notesMasterIdLst>
  <p:handoutMasterIdLst>
    <p:handoutMasterId r:id="rId64"/>
  </p:handoutMasterIdLst>
  <p:sldIdLst>
    <p:sldId id="6514" r:id="rId18"/>
    <p:sldId id="6770" r:id="rId19"/>
    <p:sldId id="6781" r:id="rId20"/>
    <p:sldId id="257" r:id="rId21"/>
    <p:sldId id="6782" r:id="rId22"/>
    <p:sldId id="6680" r:id="rId23"/>
    <p:sldId id="6731" r:id="rId24"/>
    <p:sldId id="6783" r:id="rId25"/>
    <p:sldId id="6465" r:id="rId26"/>
    <p:sldId id="6467" r:id="rId27"/>
    <p:sldId id="6655" r:id="rId28"/>
    <p:sldId id="6656" r:id="rId29"/>
    <p:sldId id="6495" r:id="rId30"/>
    <p:sldId id="6717" r:id="rId31"/>
    <p:sldId id="6718" r:id="rId32"/>
    <p:sldId id="6724" r:id="rId33"/>
    <p:sldId id="6784" r:id="rId34"/>
    <p:sldId id="4839" r:id="rId35"/>
    <p:sldId id="4840" r:id="rId36"/>
    <p:sldId id="4841" r:id="rId37"/>
    <p:sldId id="3662" r:id="rId38"/>
    <p:sldId id="6720" r:id="rId39"/>
    <p:sldId id="6762" r:id="rId40"/>
    <p:sldId id="6763" r:id="rId41"/>
    <p:sldId id="6766" r:id="rId42"/>
    <p:sldId id="6785" r:id="rId43"/>
    <p:sldId id="6768" r:id="rId44"/>
    <p:sldId id="6769" r:id="rId45"/>
    <p:sldId id="6743" r:id="rId46"/>
    <p:sldId id="6726" r:id="rId47"/>
    <p:sldId id="6727" r:id="rId48"/>
    <p:sldId id="6728" r:id="rId49"/>
    <p:sldId id="6722" r:id="rId50"/>
    <p:sldId id="6719" r:id="rId51"/>
    <p:sldId id="6721" r:id="rId52"/>
    <p:sldId id="6786" r:id="rId53"/>
    <p:sldId id="269" r:id="rId54"/>
    <p:sldId id="1086" r:id="rId55"/>
    <p:sldId id="6640" r:id="rId56"/>
    <p:sldId id="6657" r:id="rId57"/>
    <p:sldId id="6711" r:id="rId58"/>
    <p:sldId id="6645" r:id="rId59"/>
    <p:sldId id="6659" r:id="rId60"/>
    <p:sldId id="6681" r:id="rId61"/>
    <p:sldId id="4844" r:id="rId62"/>
  </p:sldIdLst>
  <p:sldSz cx="9144000" cy="6858000" type="screen4x3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FF99CC"/>
    <a:srgbClr val="00FFFF"/>
    <a:srgbClr val="3399FF"/>
    <a:srgbClr val="3333FF"/>
    <a:srgbClr val="FFCC99"/>
    <a:srgbClr val="006600"/>
    <a:srgbClr val="0061E8"/>
    <a:srgbClr val="E6E6E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09" autoAdjust="0"/>
    <p:restoredTop sz="92196" autoAdjust="0"/>
  </p:normalViewPr>
  <p:slideViewPr>
    <p:cSldViewPr snapToGrid="0">
      <p:cViewPr>
        <p:scale>
          <a:sx n="100" d="100"/>
          <a:sy n="100" d="100"/>
        </p:scale>
        <p:origin x="372" y="0"/>
      </p:cViewPr>
      <p:guideLst/>
    </p:cSldViewPr>
  </p:slideViewPr>
  <p:outlineViewPr>
    <p:cViewPr>
      <p:scale>
        <a:sx n="33" d="100"/>
        <a:sy n="33" d="100"/>
      </p:scale>
      <p:origin x="0" y="-53814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61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theme" Target="theme/theme1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6C7319-F72A-4BAA-DAA5-FFDCC1189C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358CD8-ED21-CF0D-C514-17B6ED9187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73984A-EBB8-4202-819D-25F7658D62F4}" type="datetimeFigureOut">
              <a:rPr lang="en-AU" smtClean="0"/>
              <a:t>20/12/2023</a:t>
            </a:fld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93117F-9D09-BDB7-6BC1-B4C47D91BDC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8F0E23-9A93-61C4-5F8E-6ECD4AA6E8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76A0B-BA4A-41F9-B776-3B8FF3E7F5D6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8873355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31D6E-0E5D-4B8E-9157-C6021BCA026B}" type="datetimeFigureOut">
              <a:rPr lang="en-AU" smtClean="0"/>
              <a:t>20/12/2023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45FFCA-CBA6-4E6D-A146-9FB68E37F0E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928461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us01.safelinks.protection.outlook.com/?url=https%3A%2F%2Fsupport.microsoft.com%2Fen-us%2Foffice%2Fimprove-accessibility-with-the-accessibility-checker-a16f6de0-2f39-4a2b-8bd8-5ad801426c7f&amp;data=05%7C01%7CAdrienne.Bergsma%40bom.gov.au%7Cbc11e1e652e94edfd71408dad81da5ed%7Cd1ad7db597dd4f2b816e50d663b7bb94%7C0%7C0%7C638059919088432068%7CUnknown%7CTWFpbGZsb3d8eyJWIjoiMC4wLjAwMDAiLCJQIjoiV2luMzIiLCJBTiI6Ik1haWwiLCJXVCI6Mn0%3D%7C3000%7C%7C%7C&amp;sdata=GXboBaJHoXJWAeRE%2BAAeUTOcx%2BK9LnySDLOhXYipmFY%3D&amp;reserved=0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E9E8B96C-98F2-E742-F9A8-F654216D53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DCCBBAC3-8915-648A-8FEB-D109D97B4B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1015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https://www.beaconstac.com/qr-code-generator</a:t>
            </a:r>
          </a:p>
        </p:txBody>
      </p:sp>
    </p:spTree>
    <p:extLst>
      <p:ext uri="{BB962C8B-B14F-4D97-AF65-F5344CB8AC3E}">
        <p14:creationId xmlns:p14="http://schemas.microsoft.com/office/powerpoint/2010/main" val="1532462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https://www.beaconstac.com/qr-code-generator</a:t>
            </a:r>
          </a:p>
        </p:txBody>
      </p:sp>
    </p:spTree>
    <p:extLst>
      <p:ext uri="{BB962C8B-B14F-4D97-AF65-F5344CB8AC3E}">
        <p14:creationId xmlns:p14="http://schemas.microsoft.com/office/powerpoint/2010/main" val="3532532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Slide Image Placeholder 1">
            <a:extLst>
              <a:ext uri="{FF2B5EF4-FFF2-40B4-BE49-F238E27FC236}">
                <a16:creationId xmlns:a16="http://schemas.microsoft.com/office/drawing/2014/main" id="{7082C426-BD40-8C03-E804-4F1BC7BB83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Notes Placeholder 2">
            <a:extLst>
              <a:ext uri="{FF2B5EF4-FFF2-40B4-BE49-F238E27FC236}">
                <a16:creationId xmlns:a16="http://schemas.microsoft.com/office/drawing/2014/main" id="{43CB1780-09AC-83C5-D60C-C0A30FF7AC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AU" altLang="en-US" sz="1700" b="1" dirty="0">
                <a:latin typeface="Segoe UI" panose="020B0502040204020203" pitchFamily="34" charset="0"/>
              </a:rPr>
              <a:t>Accessibility information – delete after reading</a:t>
            </a:r>
            <a:endParaRPr lang="en-AU" altLang="en-US" sz="1700" dirty="0">
              <a:latin typeface="Arial" panose="020B0604020202020204" pitchFamily="34" charset="0"/>
            </a:endParaRPr>
          </a:p>
          <a:p>
            <a:r>
              <a:rPr lang="en-AU" altLang="en-US" sz="1700" dirty="0">
                <a:latin typeface="Segoe UI" panose="020B0502040204020203" pitchFamily="34" charset="0"/>
              </a:rPr>
              <a:t>We're all responsible for producing accessible documents. Use the </a:t>
            </a:r>
            <a:r>
              <a:rPr lang="en-AU" altLang="en-US" sz="1700" dirty="0">
                <a:latin typeface="Segoe UI" panose="020B0502040204020203" pitchFamily="34" charset="0"/>
                <a:hlinkClick r:id="rId3"/>
              </a:rPr>
              <a:t>accessibility checker</a:t>
            </a:r>
            <a:r>
              <a:rPr lang="en-AU" altLang="en-US" sz="1700" dirty="0">
                <a:latin typeface="Segoe UI" panose="020B0502040204020203" pitchFamily="34" charset="0"/>
              </a:rPr>
              <a:t> to make sure your content is accessible to everyone.</a:t>
            </a:r>
            <a:endParaRPr lang="en-AU" altLang="en-US" sz="1700" dirty="0">
              <a:latin typeface="Arial" panose="020B0604020202020204" pitchFamily="34" charset="0"/>
            </a:endParaRPr>
          </a:p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A0E489FB-9243-5280-4D25-71BB4FB2B6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A6EBC806-9C65-3C36-AD8D-24BDEB3E94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33388"/>
            <a:ext cx="318611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001188" y="2102594"/>
            <a:ext cx="4991724" cy="98366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001186" y="3219614"/>
            <a:ext cx="4991725" cy="840068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14641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62FF4A4A-FFEA-815B-579B-6673AA2AC2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717550"/>
            <a:ext cx="550863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188" y="1835063"/>
            <a:ext cx="4991724" cy="9430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2608931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3" name="Rectangle 65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609459" y="6610350"/>
            <a:ext cx="571053" cy="247650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GB" dirty="0"/>
              <a:t>Slide: </a:t>
            </a:r>
            <a:fld id="{8AE4F5B3-C86E-48F7-90B4-22A3CA5B476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323548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5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609459" y="6610350"/>
            <a:ext cx="571053" cy="247650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GB" dirty="0"/>
              <a:t>Slide: </a:t>
            </a:r>
            <a:fld id="{8AE4F5B3-C86E-48F7-90B4-22A3CA5B476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48736342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D33DF-7510-4A99-92AB-A486C6CA4FEC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29CF3-5DB7-43A4-81BE-73A29B31F35E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984851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9FF3C-77FA-439D-B91E-F6C1D386C002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29CF3-5DB7-43A4-81BE-73A29B31F35E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138730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1882-C5C8-4F45-B6C1-C11DA9522C8B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29CF3-5DB7-43A4-81BE-73A29B31F35E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2849399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4C9AB-7869-4A41-8181-881C5ECB41DF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29CF3-5DB7-43A4-81BE-73A29B31F35E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368190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72F-5C50-4FD1-97CF-AFC51B24A708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29CF3-5DB7-43A4-81BE-73A29B31F35E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8566605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BEDE-2F02-4C16-AAAF-4D1D641248E5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29CF3-5DB7-43A4-81BE-73A29B31F35E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0838814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F08DA-713A-4F27-A3EC-C4B39E986737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29CF3-5DB7-43A4-81BE-73A29B31F35E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4839519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1DE7B-FBF9-4864-8E9E-6052F815D87A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29CF3-5DB7-43A4-81BE-73A29B31F35E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74981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583C736E-B45B-30C1-A8DF-2864880CE27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81000" y="1265237"/>
            <a:ext cx="8343900" cy="46863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9EB4397-9BEF-F6B8-395C-47C7DB58DDC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0A6622-2D3C-4293-913A-2386572E97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12191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2ADA4-4789-4AB0-A33A-82ACC7F43CA8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29CF3-5DB7-43A4-81BE-73A29B31F35E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2342750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5DE3-1585-442A-A9C9-AAE77F952ECC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29CF3-5DB7-43A4-81BE-73A29B31F35E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4092027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1FDCA-3A7A-4EC4-8D75-90BCEA3AE311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29CF3-5DB7-43A4-81BE-73A29B31F35E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2440100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F43EB559-7AE9-B31A-24FF-C2F6B483F7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717550"/>
            <a:ext cx="550863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188" y="1835063"/>
            <a:ext cx="4991724" cy="9430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4004091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1C889F8C-7184-B91E-23BD-D100C374B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81000" y="1265237"/>
            <a:ext cx="8343900" cy="46863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B92CAC7-C3E2-A2F1-5488-F2CC04A349E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7C29B0-5E5B-425C-B483-B1864A6DB3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6299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Basic-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854F260F-A5C0-05BA-0983-B0366E087B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81000" y="1816100"/>
            <a:ext cx="8343900" cy="413543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7082616-EF6D-3FF2-FE0F-545BDA7EA2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1CC8A7C-6F85-4D25-A4F6-470CFE303C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12277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87D698DE-3D79-7EC8-8D1E-5359F900904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8343900" cy="4134698"/>
          </a:xfrm>
          <a:prstGeom prst="rect">
            <a:avLst/>
          </a:prstGeom>
        </p:spPr>
        <p:txBody>
          <a:bodyPr numCol="1" spcCol="360000"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C557E06-A113-FD01-2A38-26B8CA12C85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360C964-BF67-43F6-BCE2-3260CFE7D0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63547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72C3371C-4333-0292-F689-BBB4683DE4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3"/>
            <a:ext cx="8343901" cy="4682386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8A02970-36BE-3601-CF13-2A00D5488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EA4D5D-6763-44F1-9673-55DFF863D8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72187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72482EE5-AB2B-FCF6-F53E-522231DE3B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edia Placeholder 11"/>
          <p:cNvSpPr>
            <a:spLocks noGrp="1"/>
          </p:cNvSpPr>
          <p:nvPr>
            <p:ph type="media" sz="quarter" idx="10"/>
          </p:nvPr>
        </p:nvSpPr>
        <p:spPr>
          <a:xfrm>
            <a:off x="380999" y="1268411"/>
            <a:ext cx="8343901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C06FCB7-A134-1BBB-C7A0-2A1B14708F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AF861F8-183C-40CC-A2D5-436AB5CD78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35285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CD2FB815-9DC3-004B-D5AC-B9B5FD0CEE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572000" y="1265238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572000" y="3708892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3903664" cy="4228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6A8A912-2723-785B-75A5-310275DB8E4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B4E01D7-872A-4BA5-85CF-6B9EDFB9A4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85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Basic-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03E9C08A-EF17-B52B-8467-C7569C92EB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81000" y="1816100"/>
            <a:ext cx="8343900" cy="413543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77F2DA1-2868-C35A-7B88-B3171104588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8A28967-A3B4-4197-8EEB-106C515A9D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46719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3 Content Slide_Chart-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C3E1C692-720A-6927-33D0-AC8FCF0CA8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380999" y="1903719"/>
            <a:ext cx="8343900" cy="417546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834390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A771D07-5865-83E4-C41C-A6A0F949567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84AC28-BD7C-418C-88C1-C57335574C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61194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274B6387-CE95-76C7-43FC-21AD3534A3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2"/>
            <a:ext cx="4002589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722313" y="1268412"/>
            <a:ext cx="4002587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A1F438D-944A-B214-3CC7-466581699F9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18E8760-2D1E-4F2A-8252-C4E9168422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46077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7B086F43-E1E6-25F3-FE9B-B2E487659A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1000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80999" y="1265236"/>
            <a:ext cx="4002587" cy="2251453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722313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722312" y="1265237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BFA4452-34B6-DCE6-8DE8-ED91D6B70E1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C7746F3-D1F5-4CC6-A77B-8BEA7FA978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75063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3833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D4B751A6-C95E-1B72-89E6-0E08CB80FA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036F5C1-5311-309D-159C-FF9BD86AEB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33388"/>
            <a:ext cx="318611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8367B1-DB5F-B332-F07A-C3F9F772F736}"/>
              </a:ext>
            </a:extLst>
          </p:cNvPr>
          <p:cNvSpPr/>
          <p:nvPr userDrawn="1"/>
        </p:nvSpPr>
        <p:spPr>
          <a:xfrm>
            <a:off x="0" y="6424613"/>
            <a:ext cx="9144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5C86E3-901F-027F-F5AC-FD8191596D88}"/>
              </a:ext>
            </a:extLst>
          </p:cNvPr>
          <p:cNvSpPr/>
          <p:nvPr userDrawn="1"/>
        </p:nvSpPr>
        <p:spPr>
          <a:xfrm>
            <a:off x="-1588" y="0"/>
            <a:ext cx="6969126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9376E3A6-5165-C363-BA84-2E308CA954EE}"/>
              </a:ext>
            </a:extLst>
          </p:cNvPr>
          <p:cNvSpPr txBox="1">
            <a:spLocks/>
          </p:cNvSpPr>
          <p:nvPr userDrawn="1"/>
        </p:nvSpPr>
        <p:spPr>
          <a:xfrm>
            <a:off x="573088" y="8255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UNOFFICIAL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F55FDAC-42F1-BFE7-45E6-AFC3EAD95F1F}"/>
              </a:ext>
            </a:extLst>
          </p:cNvPr>
          <p:cNvSpPr txBox="1">
            <a:spLocks/>
          </p:cNvSpPr>
          <p:nvPr userDrawn="1"/>
        </p:nvSpPr>
        <p:spPr>
          <a:xfrm>
            <a:off x="573088" y="648970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UNOFFICIAL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001188" y="2102594"/>
            <a:ext cx="4991724" cy="98366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001186" y="3219614"/>
            <a:ext cx="4991725" cy="840068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2141300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Title Slide_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761F51-62EC-E27D-5F4B-11494878B411}"/>
              </a:ext>
            </a:extLst>
          </p:cNvPr>
          <p:cNvSpPr/>
          <p:nvPr userDrawn="1"/>
        </p:nvSpPr>
        <p:spPr>
          <a:xfrm>
            <a:off x="0" y="1668463"/>
            <a:ext cx="9144000" cy="5189537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4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D2899330-22DB-F4FA-159A-38855844F9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B7DB5DF6-D28F-AFF3-507E-FDD1F5D6C8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33388"/>
            <a:ext cx="318611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FF98C76-B0EF-C223-B419-3ED5B90B5CB4}"/>
              </a:ext>
            </a:extLst>
          </p:cNvPr>
          <p:cNvSpPr/>
          <p:nvPr userDrawn="1"/>
        </p:nvSpPr>
        <p:spPr>
          <a:xfrm>
            <a:off x="0" y="6424613"/>
            <a:ext cx="9144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38215B-E3EE-8CA7-BE0F-B3BA851477F9}"/>
              </a:ext>
            </a:extLst>
          </p:cNvPr>
          <p:cNvSpPr/>
          <p:nvPr userDrawn="1"/>
        </p:nvSpPr>
        <p:spPr>
          <a:xfrm>
            <a:off x="-1588" y="0"/>
            <a:ext cx="6969126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15568C4D-9288-157E-D5AE-3505071B73FF}"/>
              </a:ext>
            </a:extLst>
          </p:cNvPr>
          <p:cNvSpPr txBox="1">
            <a:spLocks/>
          </p:cNvSpPr>
          <p:nvPr userDrawn="1"/>
        </p:nvSpPr>
        <p:spPr>
          <a:xfrm>
            <a:off x="573088" y="8255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C1C6FFE3-9A96-4C82-4788-D9DDD1126B2F}"/>
              </a:ext>
            </a:extLst>
          </p:cNvPr>
          <p:cNvSpPr txBox="1">
            <a:spLocks/>
          </p:cNvSpPr>
          <p:nvPr userDrawn="1"/>
        </p:nvSpPr>
        <p:spPr>
          <a:xfrm>
            <a:off x="573088" y="648970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669129"/>
            <a:ext cx="9144000" cy="518887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3219614"/>
            <a:ext cx="4991725" cy="2324071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001188" y="2102594"/>
            <a:ext cx="4991724" cy="98366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66680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Title Slide_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88486165-3B4E-2947-A0E6-A19E2D9BE7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75" y="1588"/>
            <a:ext cx="21685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0A4D27F-B98B-2421-6FCD-1AD189AEB4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50850"/>
            <a:ext cx="3186112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3AE3A45-52FE-E70B-150A-B5FF34FFC470}"/>
              </a:ext>
            </a:extLst>
          </p:cNvPr>
          <p:cNvSpPr/>
          <p:nvPr userDrawn="1"/>
        </p:nvSpPr>
        <p:spPr>
          <a:xfrm>
            <a:off x="0" y="0"/>
            <a:ext cx="2400300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D1CA768-C904-78C9-F777-3E1265AD46B6}"/>
              </a:ext>
            </a:extLst>
          </p:cNvPr>
          <p:cNvSpPr txBox="1">
            <a:spLocks/>
          </p:cNvSpPr>
          <p:nvPr userDrawn="1"/>
        </p:nvSpPr>
        <p:spPr>
          <a:xfrm>
            <a:off x="419100" y="114300"/>
            <a:ext cx="4295775" cy="4333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6EBB8C-4267-F738-7458-8A5C96C535C3}"/>
              </a:ext>
            </a:extLst>
          </p:cNvPr>
          <p:cNvSpPr/>
          <p:nvPr userDrawn="1"/>
        </p:nvSpPr>
        <p:spPr>
          <a:xfrm>
            <a:off x="0" y="6424613"/>
            <a:ext cx="4572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4FA554-B0C5-567C-EA7F-3EC98FC290AF}"/>
              </a:ext>
            </a:extLst>
          </p:cNvPr>
          <p:cNvSpPr txBox="1">
            <a:spLocks/>
          </p:cNvSpPr>
          <p:nvPr userDrawn="1"/>
        </p:nvSpPr>
        <p:spPr>
          <a:xfrm>
            <a:off x="419100" y="6310313"/>
            <a:ext cx="4376738" cy="43338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099" y="1873771"/>
            <a:ext cx="3718185" cy="97110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1" y="3099250"/>
            <a:ext cx="2963370" cy="2549988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1864618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&#10;&#10;Description automatically generated">
            <a:extLst>
              <a:ext uri="{FF2B5EF4-FFF2-40B4-BE49-F238E27FC236}">
                <a16:creationId xmlns:a16="http://schemas.microsoft.com/office/drawing/2014/main" id="{11A4A1F3-12CA-A0F8-7409-BCA33ED703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717550"/>
            <a:ext cx="5524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38C345C6-910C-07F3-8C02-9A6EBF422A8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3DF113-6619-5CC3-424D-4EF9ECF412F6}"/>
              </a:ext>
            </a:extLst>
          </p:cNvPr>
          <p:cNvSpPr/>
          <p:nvPr userDrawn="1"/>
        </p:nvSpPr>
        <p:spPr>
          <a:xfrm>
            <a:off x="0" y="6424613"/>
            <a:ext cx="9144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FBA3E9-D1C7-6B0F-3190-38FA49F9453B}"/>
              </a:ext>
            </a:extLst>
          </p:cNvPr>
          <p:cNvSpPr/>
          <p:nvPr userDrawn="1"/>
        </p:nvSpPr>
        <p:spPr>
          <a:xfrm>
            <a:off x="-1588" y="0"/>
            <a:ext cx="6969126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7EB8F37-35B4-595E-B917-9B159A0E3954}"/>
              </a:ext>
            </a:extLst>
          </p:cNvPr>
          <p:cNvSpPr txBox="1">
            <a:spLocks/>
          </p:cNvSpPr>
          <p:nvPr userDrawn="1"/>
        </p:nvSpPr>
        <p:spPr>
          <a:xfrm>
            <a:off x="573088" y="8255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8B5BD801-0AF1-4F4B-CD92-D19BA7CF322E}"/>
              </a:ext>
            </a:extLst>
          </p:cNvPr>
          <p:cNvSpPr txBox="1">
            <a:spLocks/>
          </p:cNvSpPr>
          <p:nvPr userDrawn="1"/>
        </p:nvSpPr>
        <p:spPr>
          <a:xfrm>
            <a:off x="573088" y="648970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188" y="1866377"/>
            <a:ext cx="4991724" cy="91174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5698475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Section Title_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3FFDCB-FD60-7BE0-7645-ABB43D876600}"/>
              </a:ext>
            </a:extLst>
          </p:cNvPr>
          <p:cNvSpPr/>
          <p:nvPr userDrawn="1"/>
        </p:nvSpPr>
        <p:spPr>
          <a:xfrm>
            <a:off x="0" y="1668463"/>
            <a:ext cx="9144000" cy="5189537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773CEBBA-B16C-83DE-A139-DEC34AAA47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E9D24701-0C86-F0D9-F0BF-F4417FCC3A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717550"/>
            <a:ext cx="5524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BCBBFD0-4451-C225-54B2-4863FFBBC70A}"/>
              </a:ext>
            </a:extLst>
          </p:cNvPr>
          <p:cNvSpPr/>
          <p:nvPr userDrawn="1"/>
        </p:nvSpPr>
        <p:spPr>
          <a:xfrm>
            <a:off x="0" y="6424613"/>
            <a:ext cx="9144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F2C0BE-AE59-C9E7-B819-1B75CBE7F46D}"/>
              </a:ext>
            </a:extLst>
          </p:cNvPr>
          <p:cNvSpPr/>
          <p:nvPr userDrawn="1"/>
        </p:nvSpPr>
        <p:spPr>
          <a:xfrm>
            <a:off x="-1588" y="0"/>
            <a:ext cx="6969126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BE9D61B5-7BC3-92F6-E066-7A89C3B07088}"/>
              </a:ext>
            </a:extLst>
          </p:cNvPr>
          <p:cNvSpPr txBox="1">
            <a:spLocks/>
          </p:cNvSpPr>
          <p:nvPr userDrawn="1"/>
        </p:nvSpPr>
        <p:spPr>
          <a:xfrm>
            <a:off x="573088" y="8255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05A52A98-0060-195F-5A66-65D6CD5C2984}"/>
              </a:ext>
            </a:extLst>
          </p:cNvPr>
          <p:cNvSpPr txBox="1">
            <a:spLocks/>
          </p:cNvSpPr>
          <p:nvPr userDrawn="1"/>
        </p:nvSpPr>
        <p:spPr>
          <a:xfrm>
            <a:off x="573088" y="648970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669129"/>
            <a:ext cx="9144000" cy="518887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001188" y="2105416"/>
            <a:ext cx="4991724" cy="91174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001186" y="3150515"/>
            <a:ext cx="4991725" cy="365125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9377770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Section Title_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&#10;&#10;Description automatically generated">
            <a:extLst>
              <a:ext uri="{FF2B5EF4-FFF2-40B4-BE49-F238E27FC236}">
                <a16:creationId xmlns:a16="http://schemas.microsoft.com/office/drawing/2014/main" id="{D09B59FD-9701-0689-7E67-DA35051DCD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717550"/>
            <a:ext cx="5524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9A70767A-09F2-0F21-6B9A-9729D7BDB5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75" y="1588"/>
            <a:ext cx="21685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CE6FC4-214D-D1C0-37C2-6BD59F4553C1}"/>
              </a:ext>
            </a:extLst>
          </p:cNvPr>
          <p:cNvSpPr/>
          <p:nvPr userDrawn="1"/>
        </p:nvSpPr>
        <p:spPr>
          <a:xfrm>
            <a:off x="0" y="0"/>
            <a:ext cx="2400300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E7CAA9-6697-F442-F3E8-A1DC5B2AEEC3}"/>
              </a:ext>
            </a:extLst>
          </p:cNvPr>
          <p:cNvSpPr/>
          <p:nvPr userDrawn="1"/>
        </p:nvSpPr>
        <p:spPr>
          <a:xfrm>
            <a:off x="0" y="6424613"/>
            <a:ext cx="4572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7D55F76-2EAE-923D-C3A3-F25130ADBD5D}"/>
              </a:ext>
            </a:extLst>
          </p:cNvPr>
          <p:cNvSpPr txBox="1">
            <a:spLocks/>
          </p:cNvSpPr>
          <p:nvPr userDrawn="1"/>
        </p:nvSpPr>
        <p:spPr>
          <a:xfrm>
            <a:off x="419100" y="114300"/>
            <a:ext cx="4295775" cy="4333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58EE58C-DA29-F092-45F0-D69785D06A4F}"/>
              </a:ext>
            </a:extLst>
          </p:cNvPr>
          <p:cNvSpPr txBox="1">
            <a:spLocks/>
          </p:cNvSpPr>
          <p:nvPr userDrawn="1"/>
        </p:nvSpPr>
        <p:spPr>
          <a:xfrm>
            <a:off x="419100" y="6310313"/>
            <a:ext cx="4376738" cy="43338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099" y="1873771"/>
            <a:ext cx="3718185" cy="138659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1" y="3346190"/>
            <a:ext cx="2310552" cy="2303048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33239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D27306C0-B462-71F9-BC76-692186A59B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8343900" cy="4134698"/>
          </a:xfrm>
          <a:prstGeom prst="rect">
            <a:avLst/>
          </a:prstGeom>
        </p:spPr>
        <p:txBody>
          <a:bodyPr numCol="1" spcCol="360000"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586B51-823A-F257-9DCD-4495ECF44CE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2E1E77-3009-4032-BE39-5ADA00DE1A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73186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B7E8330E-1250-41E6-F282-F2C3A5C96E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962E134-D15A-E301-D630-9521D1C89F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33388"/>
            <a:ext cx="318611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39F9F1D-9CFA-FB8A-550E-5E33504E5089}"/>
              </a:ext>
            </a:extLst>
          </p:cNvPr>
          <p:cNvSpPr/>
          <p:nvPr userDrawn="1"/>
        </p:nvSpPr>
        <p:spPr>
          <a:xfrm>
            <a:off x="0" y="6424613"/>
            <a:ext cx="9144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3FB0A6-18AE-423E-A990-F912C3069002}"/>
              </a:ext>
            </a:extLst>
          </p:cNvPr>
          <p:cNvSpPr/>
          <p:nvPr userDrawn="1"/>
        </p:nvSpPr>
        <p:spPr>
          <a:xfrm>
            <a:off x="-1588" y="0"/>
            <a:ext cx="6969126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5312FF8F-0305-7A78-D21A-C872C439EA81}"/>
              </a:ext>
            </a:extLst>
          </p:cNvPr>
          <p:cNvSpPr txBox="1">
            <a:spLocks/>
          </p:cNvSpPr>
          <p:nvPr userDrawn="1"/>
        </p:nvSpPr>
        <p:spPr>
          <a:xfrm>
            <a:off x="573088" y="8255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CE3DABB4-E214-8DDE-BA43-0AA9651B93E4}"/>
              </a:ext>
            </a:extLst>
          </p:cNvPr>
          <p:cNvSpPr txBox="1">
            <a:spLocks/>
          </p:cNvSpPr>
          <p:nvPr userDrawn="1"/>
        </p:nvSpPr>
        <p:spPr>
          <a:xfrm>
            <a:off x="573088" y="648970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001188" y="2105416"/>
            <a:ext cx="4991724" cy="5824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001186" y="2987676"/>
            <a:ext cx="4991725" cy="1334847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7738242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End Slide_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04398D-A64B-5113-B2F2-CC8B5F3CF44C}"/>
              </a:ext>
            </a:extLst>
          </p:cNvPr>
          <p:cNvSpPr/>
          <p:nvPr userDrawn="1"/>
        </p:nvSpPr>
        <p:spPr>
          <a:xfrm>
            <a:off x="0" y="1665288"/>
            <a:ext cx="9144000" cy="5192712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4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1950B976-BABF-8A53-F2B6-F3F6DFCA69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865B513-E0EB-2EE0-C5D5-468EAF3B374D}"/>
              </a:ext>
            </a:extLst>
          </p:cNvPr>
          <p:cNvSpPr txBox="1">
            <a:spLocks/>
          </p:cNvSpPr>
          <p:nvPr userDrawn="1"/>
        </p:nvSpPr>
        <p:spPr>
          <a:xfrm>
            <a:off x="2001838" y="2105025"/>
            <a:ext cx="4991100" cy="58261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Thank you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BD6B17B-0457-DBCA-19BD-7A102B49B1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33388"/>
            <a:ext cx="318611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1ECD50-4777-A4B6-AA57-A9EA7F4573D8}"/>
              </a:ext>
            </a:extLst>
          </p:cNvPr>
          <p:cNvSpPr/>
          <p:nvPr userDrawn="1"/>
        </p:nvSpPr>
        <p:spPr>
          <a:xfrm>
            <a:off x="0" y="6424613"/>
            <a:ext cx="9144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B0712B-49C2-145D-8B9E-05A8C1326054}"/>
              </a:ext>
            </a:extLst>
          </p:cNvPr>
          <p:cNvSpPr/>
          <p:nvPr userDrawn="1"/>
        </p:nvSpPr>
        <p:spPr>
          <a:xfrm>
            <a:off x="-1588" y="0"/>
            <a:ext cx="6969126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71C75A80-FDA2-5FBD-F516-3F3226C460AE}"/>
              </a:ext>
            </a:extLst>
          </p:cNvPr>
          <p:cNvSpPr txBox="1">
            <a:spLocks/>
          </p:cNvSpPr>
          <p:nvPr userDrawn="1"/>
        </p:nvSpPr>
        <p:spPr>
          <a:xfrm>
            <a:off x="573088" y="8255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EF0D45F7-C685-DD29-3BD6-F1ADAA908F8A}"/>
              </a:ext>
            </a:extLst>
          </p:cNvPr>
          <p:cNvSpPr txBox="1">
            <a:spLocks/>
          </p:cNvSpPr>
          <p:nvPr userDrawn="1"/>
        </p:nvSpPr>
        <p:spPr>
          <a:xfrm>
            <a:off x="573088" y="648970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665287"/>
            <a:ext cx="9144000" cy="5192711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87676"/>
            <a:ext cx="4991725" cy="2437359"/>
          </a:xfrm>
        </p:spPr>
        <p:txBody>
          <a:bodyPr wrap="square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96587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End Slide_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1C2A782D-25CF-41F5-901F-BCC5BA66DB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75" y="1588"/>
            <a:ext cx="21685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9543794-4018-FFB2-2E6C-8618B990C1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47675"/>
            <a:ext cx="318611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DFC3A8-0877-D9A8-EAB0-4F3414929D43}"/>
              </a:ext>
            </a:extLst>
          </p:cNvPr>
          <p:cNvSpPr/>
          <p:nvPr userDrawn="1"/>
        </p:nvSpPr>
        <p:spPr>
          <a:xfrm>
            <a:off x="0" y="0"/>
            <a:ext cx="2400300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61ECFB-C968-0830-73BF-D781ABDB8CF8}"/>
              </a:ext>
            </a:extLst>
          </p:cNvPr>
          <p:cNvSpPr/>
          <p:nvPr userDrawn="1"/>
        </p:nvSpPr>
        <p:spPr>
          <a:xfrm>
            <a:off x="0" y="6424613"/>
            <a:ext cx="4572000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1A492DB-FD5D-48A7-F0FA-1623D416A2B4}"/>
              </a:ext>
            </a:extLst>
          </p:cNvPr>
          <p:cNvSpPr txBox="1">
            <a:spLocks/>
          </p:cNvSpPr>
          <p:nvPr userDrawn="1"/>
        </p:nvSpPr>
        <p:spPr>
          <a:xfrm>
            <a:off x="419100" y="114300"/>
            <a:ext cx="4295775" cy="4333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8BCA35B-C45C-5EFA-9819-0D7992FA4C91}"/>
              </a:ext>
            </a:extLst>
          </p:cNvPr>
          <p:cNvSpPr txBox="1">
            <a:spLocks/>
          </p:cNvSpPr>
          <p:nvPr userDrawn="1"/>
        </p:nvSpPr>
        <p:spPr>
          <a:xfrm>
            <a:off x="419100" y="6310313"/>
            <a:ext cx="4376738" cy="43338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1200" dirty="0">
                <a:solidFill>
                  <a:srgbClr val="C00000"/>
                </a:solidFill>
              </a:rPr>
              <a:t>Choose a security classification, go to View &gt; Slide Master: UNOFFICIAL / OFFICIAL / OFFICIAL: SENSITIVE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099" y="1873771"/>
            <a:ext cx="3718185" cy="74804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1" y="2909644"/>
            <a:ext cx="3047999" cy="2303048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195411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21D8064-3E17-3263-8442-32605951AE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E6F01-EAE3-4D3C-8D79-528A72C1B996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BAA7A8-3775-2ADE-7135-7B0FC78984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3B6D32-ED16-683D-7174-38D42793F7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A4D3B-900C-4B2A-835A-D0DA66063DF6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279229259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6B3518-84E3-4E66-674F-833A214AFC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5545E-55A4-48A3-90BA-AEC972D30AE0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F479B0-0BDE-E599-FDDD-C612B3474E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5FEA29-BF91-04D3-FB03-495BD74FD5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2DAE6-E843-4446-8ABB-5BD33DFC3F80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62485874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5D90701-EE40-7274-015C-7868E7D4F2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45B4D-E762-4E05-959E-7D31253CF32D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2A19543-7E92-2B73-A50A-59BC7FBCEF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D140A3-0206-FEF0-0CC0-AEF10751E4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A852A-D210-494D-8BEC-5668EA9A8682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11387710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F56B0B-4D2A-0244-6C02-9D6C14EA76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ED104-670C-4EC9-B1EA-8212B89201EA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29F5AE-50A9-EA6C-F23E-0ADE368EF6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1E046A-BD5D-DDC9-663D-53EB0D5E74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381FB-D4C6-4BCE-B3D1-14B1A387E3D5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133471221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90F8AAA-8FEC-4476-A59D-389D03A0C9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91F2A-CF09-411A-A23B-14428513E248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A056578-E59E-C2EF-6280-E88FFE46B5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17928A0-DD49-FCB4-674B-7B90133F63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27DEA-4028-4C13-ABE3-082962F62851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244489920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5E63AFC-2805-7FF5-39E7-367C0A2FA8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267D6-8ECF-4049-A5DB-163FBDE8ADE6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0EBF781-C537-E7F4-6DA7-A19313B76D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E6B3D49-B4CE-3915-1EEA-AF6C20C1A2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C404E3-DE58-498D-817B-FF3D7F0F286A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134858775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1FA5EA7-1C4C-011A-0B9F-C82E3870E5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9BC9B-A6AF-481B-81BE-1251429027AD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E539C8B-18F7-429E-CD45-197B488BA7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87A0218-3E3A-5E94-C585-FACF83C798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661A6-B7B2-40E3-9F33-1179A43C64BF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3613835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030C5A0D-08AB-4E75-8991-65B40402686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3"/>
            <a:ext cx="8343901" cy="4682386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6000F66-02DE-D2FA-4DE4-F8EC153C2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D17B4F9-84D1-4E5D-9F96-0FFE6FC3E2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29939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A3384E-1268-207A-B995-9F00E30567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2CEC2-5584-4B0F-BF0B-B3846B6EF597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CE8DFB-8913-D20D-5875-BCEAC8E7C5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0F6C32-8C74-D8D3-A6B5-9814EEE64A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1A95E-E8B9-4E70-AC86-8727B8B094F5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115431484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0C6A6D-C9E3-D1F6-2D97-2DC8E0EDB1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A4AA3-4AA0-4140-9C5C-C7DE1702DB0D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5CB81F-379D-FABF-0955-A019FB7A8C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0AC4CC-38CD-B850-941F-5D704C7831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9F257-7F10-40C5-BC9B-E3E7B7157A68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385377160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EED9100-6D0A-DEF2-2B56-50DAF245CE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02606-4B29-480A-859D-5B74C02A7BE3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A97EB97-E707-FB83-A3CC-8124CC4320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82A571-B3A0-2FD8-7FFE-4A461EB056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E3890-5AB3-4F87-8ED7-B95516D3BCD9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262074442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5A9542-0B20-CF04-1146-3353AEB50C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9A9F4-251F-43A5-894B-90D1CEC5A43D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CB08673-2133-B5F1-5442-45E216B23D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E7F6A5B-7C02-5BAA-D046-F0B9B57AD7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3AB6B-3F20-47E5-A7E9-2AE635DFC1FD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403259282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AU" noProof="0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7BC39E-20ED-F3FF-B78D-0E7DC7F4C2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02F6B-2D28-4463-9EC8-3DD9429BFFF6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CD5EE3-1E2E-E237-5EF5-9162995004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BF0D889-AEA0-B19B-372C-1C1206DC72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5F0EB-089C-4EA5-99FD-E47626AEB741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97036002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3A7609-C2DF-A2D8-4042-450305E905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8BC4B-A217-45A9-8E1C-A78A4900FC08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6A6F41-079C-614B-0375-9A3D02F737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AA5742-E898-66A6-5B9D-38E942FAE8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9D45D-E26F-4D1B-8023-C592C7380761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413613221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26E0-CF14-47B6-A2F0-B5EFE66FD1EC}" type="datetimeFigureOut">
              <a:rPr lang="en-AU" smtClean="0"/>
              <a:t>20/12/2023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AC2C-3083-48A2-864D-9E109EEAF28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6147077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26E0-CF14-47B6-A2F0-B5EFE66FD1EC}" type="datetimeFigureOut">
              <a:rPr lang="en-AU" smtClean="0"/>
              <a:t>20/12/2023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AC2C-3083-48A2-864D-9E109EEAF28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139455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26E0-CF14-47B6-A2F0-B5EFE66FD1EC}" type="datetimeFigureOut">
              <a:rPr lang="en-AU" smtClean="0"/>
              <a:t>20/12/2023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AC2C-3083-48A2-864D-9E109EEAF28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673749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26E0-CF14-47B6-A2F0-B5EFE66FD1EC}" type="datetimeFigureOut">
              <a:rPr lang="en-AU" smtClean="0"/>
              <a:t>20/12/2023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AC2C-3083-48A2-864D-9E109EEAF28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8129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BD8A5853-1FDC-309E-24D6-7BB07BA235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edia Placeholder 11"/>
          <p:cNvSpPr>
            <a:spLocks noGrp="1"/>
          </p:cNvSpPr>
          <p:nvPr>
            <p:ph type="media" sz="quarter" idx="10"/>
          </p:nvPr>
        </p:nvSpPr>
        <p:spPr>
          <a:xfrm>
            <a:off x="380999" y="1268411"/>
            <a:ext cx="8343901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32DFC19-A685-735D-62FE-3EBE1914B4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0FCEA7-3CCC-490C-8E2B-D4671F4EB4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58803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26E0-CF14-47B6-A2F0-B5EFE66FD1EC}" type="datetimeFigureOut">
              <a:rPr lang="en-AU" smtClean="0"/>
              <a:t>20/12/2023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AC2C-3083-48A2-864D-9E109EEAF28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956732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26E0-CF14-47B6-A2F0-B5EFE66FD1EC}" type="datetimeFigureOut">
              <a:rPr lang="en-AU" smtClean="0"/>
              <a:t>20/12/2023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AC2C-3083-48A2-864D-9E109EEAF28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8620366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26E0-CF14-47B6-A2F0-B5EFE66FD1EC}" type="datetimeFigureOut">
              <a:rPr lang="en-AU" smtClean="0"/>
              <a:t>20/12/2023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AC2C-3083-48A2-864D-9E109EEAF28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9298540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26E0-CF14-47B6-A2F0-B5EFE66FD1EC}" type="datetimeFigureOut">
              <a:rPr lang="en-AU" smtClean="0"/>
              <a:t>20/12/2023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AC2C-3083-48A2-864D-9E109EEAF28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5666917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26E0-CF14-47B6-A2F0-B5EFE66FD1EC}" type="datetimeFigureOut">
              <a:rPr lang="en-AU" smtClean="0"/>
              <a:t>20/12/2023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AC2C-3083-48A2-864D-9E109EEAF28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614284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26E0-CF14-47B6-A2F0-B5EFE66FD1EC}" type="datetimeFigureOut">
              <a:rPr lang="en-AU" smtClean="0"/>
              <a:t>20/12/2023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AC2C-3083-48A2-864D-9E109EEAF28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201976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26E0-CF14-47B6-A2F0-B5EFE66FD1EC}" type="datetimeFigureOut">
              <a:rPr lang="en-AU" smtClean="0"/>
              <a:t>20/12/2023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AC2C-3083-48A2-864D-9E109EEAF28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35149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CEBA811A-0BA5-F947-A903-B90128E0E2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717550"/>
            <a:ext cx="550863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188" y="1835063"/>
            <a:ext cx="4991724" cy="9430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2870457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873B1B6F-6C36-0EDC-ED83-714F953D38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81000" y="1265237"/>
            <a:ext cx="8343900" cy="46863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E4C80A4-F9C1-B700-B999-16D3E615984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F37391E-6373-4411-9792-0B8D1C8999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76455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Basic-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BEFFFC44-41A2-1D16-D49C-FAF352740B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81000" y="1816100"/>
            <a:ext cx="8343900" cy="413543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D1FAA3A-7072-3DAD-571E-353AF0D54E1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E96574-2904-4AAA-80B1-5EE9919865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76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EC740E97-0189-D3EC-C03A-9B6F31AAD8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572000" y="1265238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572000" y="3708892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3903664" cy="4228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5EFBBEB-6096-10E3-4F38-B8F509C6755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8FDEDF8-C5DE-47F1-9891-BE5B01A7DC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33207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0067A22E-B875-C95A-A8A8-6E89137C70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8343900" cy="4134698"/>
          </a:xfrm>
          <a:prstGeom prst="rect">
            <a:avLst/>
          </a:prstGeom>
        </p:spPr>
        <p:txBody>
          <a:bodyPr numCol="1" spcCol="360000"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3017C47-7B3F-99A4-B04D-077B128B477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C591DDD-C006-4EEC-8AC9-6D773E017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2096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880206F2-9555-3D9A-78A3-E9C10B1A64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3"/>
            <a:ext cx="8343901" cy="4682386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4B76EA7-3F34-9C44-1DA1-D68F1AA6C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3EA27A8-7B1E-46FA-8655-4C12A1A6DA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32253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6C7C807C-4026-1A0A-1E23-CC284EF34E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edia Placeholder 11"/>
          <p:cNvSpPr>
            <a:spLocks noGrp="1"/>
          </p:cNvSpPr>
          <p:nvPr>
            <p:ph type="media" sz="quarter" idx="10"/>
          </p:nvPr>
        </p:nvSpPr>
        <p:spPr>
          <a:xfrm>
            <a:off x="380999" y="1268411"/>
            <a:ext cx="8343901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52D51AE-C4ED-2695-44BE-B03167AD24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6CEEA51-0D28-44D5-8586-E2CDB6CAE9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1419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B93CC8EB-86C5-5F91-24DB-502F6495A54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572000" y="1265238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572000" y="3708892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3903664" cy="4228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0815232-1A30-987F-8CB4-76D484B0A50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CF963F2-9CD3-43F9-8F37-A5A4CC0CC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806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3 Content Slide_Chart-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6F562F07-037C-5C5C-E6AA-A442FA2A3C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380999" y="1903719"/>
            <a:ext cx="8343900" cy="417546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834390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08A94BB-4081-97CB-1CA1-54853B03D12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D2770A7-B06D-4FFB-8B33-AFDA38B2C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1187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E4867597-E570-A9E1-E8A9-11FC5B65A8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2"/>
            <a:ext cx="4002589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722313" y="1268412"/>
            <a:ext cx="4002587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6AC22FF-738D-B726-0434-93127BF79C3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652F31-69B6-4E72-B172-95F9A71395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8033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2190AB3D-94AA-779D-D6B8-5E4A3C00EA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1000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80999" y="1265236"/>
            <a:ext cx="4002587" cy="2251453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722313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722312" y="1265237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7BBAFBC-8AC6-871C-CD0A-A71E99A4C1E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EEE39D-6B56-47D5-8129-1C4FF71CE2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34503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55022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34CF9-6C14-56C6-6F46-6314F47B2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DA508-93F2-4838-A999-039BDB2F6BF2}" type="datetimeFigureOut">
              <a:rPr lang="en-AU"/>
              <a:pPr>
                <a:defRPr/>
              </a:pPr>
              <a:t>20/12/2023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CD93D-89A9-6189-659B-7C5157A1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CE6FB-5EEE-601F-A949-297BEB7EB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734CB-8E9A-4E4E-9BA9-5382668E8FA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9859538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5A12A-1E3E-EBC7-0BD7-0D61B9C79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CF5B4-CF21-40FD-907A-1A15752876A8}" type="datetimeFigureOut">
              <a:rPr lang="en-AU"/>
              <a:pPr>
                <a:defRPr/>
              </a:pPr>
              <a:t>20/12/2023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029C9-EF96-1004-F7C9-C1657E1C6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E973E-9E3E-9B11-CCF3-3A256C32A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5A825-C477-48CD-B6DA-4D85C5B4529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455817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3 Content Slide_Chart-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5479FF8A-E30E-4078-C562-FA38D7CFD8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380999" y="1903719"/>
            <a:ext cx="8343900" cy="417546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834390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F4092E1-E427-D459-65F4-6F85790D584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49382D-B5E7-460D-9210-BCA6727DD8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72795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B4C253-B0EB-5F55-3C24-71A1FC097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E0080-9337-48D1-935B-F96D84391F92}" type="datetimeFigureOut">
              <a:rPr lang="en-AU"/>
              <a:pPr>
                <a:defRPr/>
              </a:pPr>
              <a:t>20/12/2023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05587-532A-A960-D8C2-1FB604D61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9FA50-4E21-930D-3108-DDBE9E784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82CA1-D770-4B1E-BD4F-368745882E6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90042818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92BCC44-940A-45B5-FCDB-1B80AB668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21B95-CE4D-4BA5-9A14-D18CDFBCB7D1}" type="datetimeFigureOut">
              <a:rPr lang="en-AU"/>
              <a:pPr>
                <a:defRPr/>
              </a:pPr>
              <a:t>20/12/2023</a:t>
            </a:fld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8720F3A-AF0E-FFE9-A492-FE77CBA45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31C41F7-35CC-7AC1-391C-FE2EC9327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4565A-E482-44FC-B33D-CFCF782B185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3227935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9FA85DF-554A-F99B-4152-B0CFFC37E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3A99B-AA41-429A-853E-336B81E07834}" type="datetimeFigureOut">
              <a:rPr lang="en-AU"/>
              <a:pPr>
                <a:defRPr/>
              </a:pPr>
              <a:t>20/12/2023</a:t>
            </a:fld>
            <a:endParaRPr lang="en-A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A2F98E2-2C4B-F319-7A03-FACC627D3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7B4C735-4544-F94B-7103-60A7E2A17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A2EC9-2B50-4F92-A26A-7C566A1E7C0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2073882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1F3696B-2E4B-38D5-74CC-09937FDC6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00472-920D-4971-8E2F-F2CD056C649F}" type="datetimeFigureOut">
              <a:rPr lang="en-AU"/>
              <a:pPr>
                <a:defRPr/>
              </a:pPr>
              <a:t>20/12/2023</a:t>
            </a:fld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4CAECAE-A1AA-BF57-94B4-8E7AA8D6E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9EF672D-9231-C0FB-A40C-7712D8EDF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448DD-222F-450F-8A63-073223F67C0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86097930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6F6E9BE-2314-3A32-CFA7-FC8275D81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8B528-C2F6-4E4D-B6E3-25981556B356}" type="datetimeFigureOut">
              <a:rPr lang="en-AU"/>
              <a:pPr>
                <a:defRPr/>
              </a:pPr>
              <a:t>20/12/2023</a:t>
            </a:fld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8DD48FE-1747-6F4C-21FE-6DE2C5D16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FE9023D-1D1E-3AB4-8262-9CA3E2B4B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97A5F-EA5F-4A25-9EE4-CC28BFCAE76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05847353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A878082-C9D6-6769-D488-FE466CAAB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CE198-34DE-4771-A518-717B25E2263A}" type="datetimeFigureOut">
              <a:rPr lang="en-AU"/>
              <a:pPr>
                <a:defRPr/>
              </a:pPr>
              <a:t>20/12/2023</a:t>
            </a:fld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24433F6-78F1-DA4E-112F-3E456A6C1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C2AADF-6D59-1F94-FB0E-65BB43C8C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90D63-CE99-4CFF-9ED8-0FA7F9BBBB5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6250509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DE3E23E-7104-F037-A8A0-CF3C9A209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C35B6-950B-4D1F-A8E1-E00A12432C93}" type="datetimeFigureOut">
              <a:rPr lang="en-AU"/>
              <a:pPr>
                <a:defRPr/>
              </a:pPr>
              <a:t>20/12/2023</a:t>
            </a:fld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FF87FE3-6E19-729C-1023-2476D11CB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B6156C5-0ED1-FE1D-2FB7-4FEBCB3E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5687D-B99D-404C-81B4-26537178F10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0795514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22D57-3038-E776-7815-F2768A85B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76354-A2E6-4230-A2B2-BF1155886786}" type="datetimeFigureOut">
              <a:rPr lang="en-AU"/>
              <a:pPr>
                <a:defRPr/>
              </a:pPr>
              <a:t>20/12/2023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2267D-4944-23DC-54EA-CF9B442C0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321D2-7D19-C6C8-0675-26590EAAF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0CC4C-3C3E-40B8-84F4-DFF65BA5F88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5520723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61F0B-2C3F-4633-1D14-15072FD26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266E2-87D0-49A0-A86C-9CF9D2833EC3}" type="datetimeFigureOut">
              <a:rPr lang="en-AU"/>
              <a:pPr>
                <a:defRPr/>
              </a:pPr>
              <a:t>20/12/2023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27FA6-E39E-0A0E-A20E-9DDE28470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636C9-8069-32B2-CD68-C2E6F3F4B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2096C-0CB5-4BAA-9238-B7A2D47E4F9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5372837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AU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3FDA3-E842-E83F-01A2-D6D47B4A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095E-9A3A-68B6-18D6-8D6917481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32E55-373B-351A-CB2C-EA1920C10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B184D-C95F-433A-A6D5-BAB613CCA05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92936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ED94944A-FF12-1F3C-CE19-33A9B17904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2"/>
            <a:ext cx="4002589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722313" y="1268412"/>
            <a:ext cx="4002587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01B85CD-BDF0-326E-F5F9-4868968F205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A018AA-59B6-4924-9201-A6D2232EF2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534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C0A149EF-821A-9C71-F73A-E50EC54176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1000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80999" y="1265236"/>
            <a:ext cx="4002587" cy="2251453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722313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722312" y="1265237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B815B93-E762-A5A2-6677-AB6D3B7BF4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DB9839B-A047-44BC-A377-0C1B128EC3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791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Title Slide_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2F2345-0DD1-9526-D95A-20C1A6C2AE47}"/>
              </a:ext>
            </a:extLst>
          </p:cNvPr>
          <p:cNvSpPr/>
          <p:nvPr userDrawn="1"/>
        </p:nvSpPr>
        <p:spPr>
          <a:xfrm>
            <a:off x="0" y="1668463"/>
            <a:ext cx="9144000" cy="5189537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4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1CEA6927-5B8E-B7C7-75CF-A2982B5845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3283214B-3A14-C657-3F4F-F24CE9123A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33388"/>
            <a:ext cx="318611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669129"/>
            <a:ext cx="9144000" cy="518887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3219614"/>
            <a:ext cx="4991725" cy="2324071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001188" y="2102594"/>
            <a:ext cx="4991724" cy="98366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317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696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C8BBC70B-53C3-6375-B0C3-9A10A35F9B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31800"/>
            <a:ext cx="5508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188" y="1835063"/>
            <a:ext cx="4991724" cy="9430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154C6DD-D01A-E63D-9A79-027EC4D8D4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19AD94-ECE7-4E33-8327-C946A5B45089}" type="datetime1">
              <a:rPr lang="en-US" smtClean="0"/>
              <a:t>12/20/2023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8322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320A05A8-2E24-70BC-9E7D-8E1054D65B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8343900" cy="4134698"/>
          </a:xfrm>
          <a:prstGeom prst="rect">
            <a:avLst/>
          </a:prstGeom>
        </p:spPr>
        <p:txBody>
          <a:bodyPr numCol="2" spcCol="360000"/>
          <a:lstStyle>
            <a:lvl1pPr>
              <a:defRPr sz="1600"/>
            </a:lvl1pPr>
          </a:lstStyle>
          <a:p>
            <a:r>
              <a:rPr lang="en-US" dirty="0"/>
              <a:t>Body text Arial 16pt.</a:t>
            </a:r>
          </a:p>
          <a:p>
            <a:r>
              <a:rPr lang="en-AU" dirty="0"/>
              <a:t>Lorem ipsum </a:t>
            </a:r>
            <a:r>
              <a:rPr lang="en-AU" dirty="0" err="1"/>
              <a:t>dolor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,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adipiscing</a:t>
            </a:r>
            <a:r>
              <a:rPr lang="en-AU" dirty="0"/>
              <a:t> </a:t>
            </a:r>
            <a:r>
              <a:rPr lang="en-AU" dirty="0" err="1"/>
              <a:t>elit</a:t>
            </a:r>
            <a:r>
              <a:rPr lang="en-AU" dirty="0"/>
              <a:t>. Proin </a:t>
            </a:r>
            <a:r>
              <a:rPr lang="en-AU" dirty="0" err="1"/>
              <a:t>viverra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,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sagittis</a:t>
            </a:r>
            <a:r>
              <a:rPr lang="en-AU" dirty="0"/>
              <a:t> mi </a:t>
            </a:r>
            <a:r>
              <a:rPr lang="en-AU" dirty="0" err="1"/>
              <a:t>facilisis</a:t>
            </a:r>
            <a:r>
              <a:rPr lang="en-AU" dirty="0"/>
              <a:t> in. </a:t>
            </a:r>
            <a:r>
              <a:rPr lang="en-AU" dirty="0" err="1"/>
              <a:t>Suspendisse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 a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blandit</a:t>
            </a:r>
            <a:r>
              <a:rPr lang="en-AU" dirty="0"/>
              <a:t> dictum.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 </a:t>
            </a:r>
            <a:r>
              <a:rPr lang="en-AU" dirty="0" err="1"/>
              <a:t>tristique</a:t>
            </a:r>
            <a:r>
              <a:rPr lang="en-AU" dirty="0"/>
              <a:t>, </a:t>
            </a:r>
            <a:r>
              <a:rPr lang="en-AU" dirty="0" err="1"/>
              <a:t>euismod</a:t>
            </a:r>
            <a:r>
              <a:rPr lang="en-AU" dirty="0"/>
              <a:t> </a:t>
            </a:r>
            <a:r>
              <a:rPr lang="en-AU" dirty="0" err="1"/>
              <a:t>neque</a:t>
            </a:r>
            <a:r>
              <a:rPr lang="en-AU" dirty="0"/>
              <a:t> a,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orci</a:t>
            </a:r>
            <a:r>
              <a:rPr lang="en-AU" dirty="0"/>
              <a:t>.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accumsan</a:t>
            </a:r>
            <a:r>
              <a:rPr lang="en-AU" dirty="0"/>
              <a:t> </a:t>
            </a:r>
            <a:r>
              <a:rPr lang="en-AU" dirty="0" err="1"/>
              <a:t>varius</a:t>
            </a:r>
            <a:r>
              <a:rPr lang="en-AU" dirty="0"/>
              <a:t> diam, vitae </a:t>
            </a:r>
            <a:r>
              <a:rPr lang="en-AU" dirty="0" err="1"/>
              <a:t>sollicitudin</a:t>
            </a:r>
            <a:r>
              <a:rPr lang="en-AU" dirty="0"/>
              <a:t> </a:t>
            </a:r>
            <a:r>
              <a:rPr lang="en-AU" dirty="0" err="1"/>
              <a:t>metus</a:t>
            </a:r>
            <a:r>
              <a:rPr lang="en-AU" dirty="0"/>
              <a:t> </a:t>
            </a:r>
            <a:r>
              <a:rPr lang="en-AU" dirty="0" err="1"/>
              <a:t>tincidunt</a:t>
            </a:r>
            <a:r>
              <a:rPr lang="en-AU" dirty="0"/>
              <a:t> non. </a:t>
            </a:r>
          </a:p>
          <a:p>
            <a:r>
              <a:rPr lang="en-AU" dirty="0"/>
              <a:t>Cras </a:t>
            </a:r>
            <a:r>
              <a:rPr lang="en-AU" dirty="0" err="1"/>
              <a:t>mattis</a:t>
            </a:r>
            <a:r>
              <a:rPr lang="en-AU" dirty="0"/>
              <a:t> </a:t>
            </a:r>
            <a:r>
              <a:rPr lang="en-AU" dirty="0" err="1"/>
              <a:t>sapien</a:t>
            </a:r>
            <a:r>
              <a:rPr lang="en-AU" dirty="0"/>
              <a:t> vel ligula porta, non </a:t>
            </a:r>
            <a:r>
              <a:rPr lang="en-AU" dirty="0" err="1"/>
              <a:t>sodales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 </a:t>
            </a:r>
            <a:r>
              <a:rPr lang="en-AU" dirty="0" err="1"/>
              <a:t>elementum</a:t>
            </a:r>
            <a:r>
              <a:rPr lang="en-AU" dirty="0"/>
              <a:t>. Donec </a:t>
            </a:r>
            <a:r>
              <a:rPr lang="en-AU" dirty="0" err="1"/>
              <a:t>pretium</a:t>
            </a:r>
            <a:r>
              <a:rPr lang="en-AU" dirty="0"/>
              <a:t>, </a:t>
            </a:r>
            <a:r>
              <a:rPr lang="en-AU" dirty="0" err="1"/>
              <a:t>velit</a:t>
            </a:r>
            <a:r>
              <a:rPr lang="en-AU" dirty="0"/>
              <a:t> vel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posuere</a:t>
            </a:r>
            <a:r>
              <a:rPr lang="en-AU" dirty="0"/>
              <a:t>, </a:t>
            </a:r>
            <a:r>
              <a:rPr lang="en-AU" dirty="0" err="1"/>
              <a:t>nunc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, et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nunc</a:t>
            </a:r>
            <a:r>
              <a:rPr lang="en-AU" dirty="0"/>
              <a:t> </a:t>
            </a:r>
            <a:r>
              <a:rPr lang="en-AU" dirty="0" err="1"/>
              <a:t>tellus</a:t>
            </a:r>
            <a:r>
              <a:rPr lang="en-AU" dirty="0"/>
              <a:t> non diam.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condimentum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velit</a:t>
            </a:r>
            <a:r>
              <a:rPr lang="en-AU" dirty="0"/>
              <a:t> </a:t>
            </a:r>
            <a:r>
              <a:rPr lang="en-AU" dirty="0" err="1"/>
              <a:t>placerat</a:t>
            </a:r>
            <a:r>
              <a:rPr lang="en-AU" dirty="0"/>
              <a:t> </a:t>
            </a:r>
            <a:r>
              <a:rPr lang="en-AU" dirty="0" err="1"/>
              <a:t>faucibus</a:t>
            </a:r>
            <a:r>
              <a:rPr lang="en-AU" dirty="0"/>
              <a:t>. </a:t>
            </a:r>
          </a:p>
          <a:p>
            <a:r>
              <a:rPr lang="en-AU" dirty="0"/>
              <a:t>Text can be split over two columns </a:t>
            </a:r>
            <a:br>
              <a:rPr lang="en-AU" dirty="0"/>
            </a:br>
            <a:r>
              <a:rPr lang="en-AU" dirty="0"/>
              <a:t>if needed. </a:t>
            </a:r>
          </a:p>
          <a:p>
            <a:r>
              <a:rPr lang="en-AU" dirty="0" err="1"/>
              <a:t>Praesent</a:t>
            </a:r>
            <a:r>
              <a:rPr lang="en-AU" dirty="0"/>
              <a:t> in </a:t>
            </a:r>
            <a:r>
              <a:rPr lang="en-AU" dirty="0" err="1"/>
              <a:t>tellus</a:t>
            </a:r>
            <a:r>
              <a:rPr lang="en-AU" dirty="0"/>
              <a:t> </a:t>
            </a:r>
            <a:r>
              <a:rPr lang="en-AU" dirty="0" err="1"/>
              <a:t>fringilla</a:t>
            </a:r>
            <a:r>
              <a:rPr lang="en-AU" dirty="0"/>
              <a:t>, </a:t>
            </a:r>
            <a:r>
              <a:rPr lang="en-AU" dirty="0" err="1"/>
              <a:t>commodo</a:t>
            </a:r>
            <a:r>
              <a:rPr lang="en-AU" dirty="0"/>
              <a:t> mi </a:t>
            </a:r>
            <a:r>
              <a:rPr lang="en-AU" dirty="0" err="1"/>
              <a:t>eget</a:t>
            </a:r>
            <a:r>
              <a:rPr lang="en-AU" dirty="0"/>
              <a:t>,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. </a:t>
            </a:r>
            <a:r>
              <a:rPr lang="en-AU" dirty="0" err="1"/>
              <a:t>Mauris</a:t>
            </a:r>
            <a:r>
              <a:rPr lang="en-AU" dirty="0"/>
              <a:t> </a:t>
            </a:r>
            <a:r>
              <a:rPr lang="en-AU" dirty="0" err="1"/>
              <a:t>eleifend</a:t>
            </a:r>
            <a:r>
              <a:rPr lang="en-AU" dirty="0"/>
              <a:t> </a:t>
            </a:r>
            <a:r>
              <a:rPr lang="en-AU" dirty="0" err="1"/>
              <a:t>laoreet</a:t>
            </a:r>
            <a:r>
              <a:rPr lang="en-AU" dirty="0"/>
              <a:t> </a:t>
            </a:r>
            <a:r>
              <a:rPr lang="en-AU" dirty="0" err="1"/>
              <a:t>metus</a:t>
            </a:r>
            <a:r>
              <a:rPr lang="en-AU" dirty="0"/>
              <a:t> vitae auctor. Cras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 at </a:t>
            </a:r>
            <a:r>
              <a:rPr lang="en-AU" dirty="0" err="1"/>
              <a:t>hendrerit</a:t>
            </a:r>
            <a:r>
              <a:rPr lang="en-AU" dirty="0"/>
              <a:t> </a:t>
            </a:r>
            <a:r>
              <a:rPr lang="en-AU" dirty="0" err="1"/>
              <a:t>luctus</a:t>
            </a:r>
            <a:r>
              <a:rPr lang="en-AU" dirty="0"/>
              <a:t>. Nunc </a:t>
            </a:r>
            <a:r>
              <a:rPr lang="en-AU" dirty="0" err="1"/>
              <a:t>volutpat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iaculis</a:t>
            </a:r>
            <a:r>
              <a:rPr lang="en-AU" dirty="0"/>
              <a:t> </a:t>
            </a:r>
            <a:r>
              <a:rPr lang="en-AU" dirty="0" err="1"/>
              <a:t>rhoncus</a:t>
            </a:r>
            <a:r>
              <a:rPr lang="en-AU" dirty="0"/>
              <a:t>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mauris</a:t>
            </a:r>
            <a:r>
              <a:rPr lang="en-AU" dirty="0"/>
              <a:t> et </a:t>
            </a:r>
            <a:r>
              <a:rPr lang="en-AU" dirty="0" err="1"/>
              <a:t>felis</a:t>
            </a:r>
            <a:r>
              <a:rPr lang="en-AU" dirty="0"/>
              <a:t> </a:t>
            </a:r>
            <a:r>
              <a:rPr lang="en-AU" dirty="0" err="1"/>
              <a:t>condimentum</a:t>
            </a:r>
            <a:r>
              <a:rPr lang="en-AU" dirty="0"/>
              <a:t> </a:t>
            </a:r>
            <a:r>
              <a:rPr lang="en-AU" dirty="0" err="1"/>
              <a:t>mollis</a:t>
            </a:r>
            <a:r>
              <a:rPr lang="en-AU" dirty="0"/>
              <a:t>. </a:t>
            </a:r>
            <a:r>
              <a:rPr lang="en-AU" dirty="0" err="1"/>
              <a:t>Fusce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eu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 id </a:t>
            </a:r>
            <a:r>
              <a:rPr lang="en-AU" dirty="0" err="1"/>
              <a:t>volutpat</a:t>
            </a:r>
            <a:r>
              <a:rPr lang="en-AU" dirty="0"/>
              <a:t>. Duis </a:t>
            </a:r>
            <a:r>
              <a:rPr lang="en-AU" dirty="0" err="1"/>
              <a:t>varius</a:t>
            </a:r>
            <a:r>
              <a:rPr lang="en-AU" dirty="0"/>
              <a:t> </a:t>
            </a:r>
            <a:r>
              <a:rPr lang="en-AU" dirty="0" err="1"/>
              <a:t>iaculis</a:t>
            </a:r>
            <a:r>
              <a:rPr lang="en-AU" dirty="0"/>
              <a:t> </a:t>
            </a:r>
            <a:r>
              <a:rPr lang="en-AU" dirty="0" err="1"/>
              <a:t>odio</a:t>
            </a:r>
            <a:r>
              <a:rPr lang="en-AU" dirty="0"/>
              <a:t>, </a:t>
            </a:r>
            <a:r>
              <a:rPr lang="en-AU" dirty="0" err="1"/>
              <a:t>nec</a:t>
            </a:r>
            <a:r>
              <a:rPr lang="en-AU" dirty="0"/>
              <a:t> </a:t>
            </a:r>
            <a:r>
              <a:rPr lang="en-AU" dirty="0" err="1"/>
              <a:t>dignissim</a:t>
            </a:r>
            <a:r>
              <a:rPr lang="en-AU" dirty="0"/>
              <a:t> libero </a:t>
            </a:r>
            <a:r>
              <a:rPr lang="en-AU" dirty="0" err="1"/>
              <a:t>dapibus</a:t>
            </a:r>
            <a:r>
              <a:rPr lang="en-AU" dirty="0"/>
              <a:t> et.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1D044B4-845D-F909-0984-099E60956B8B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A5E5F49-0C18-4849-9074-E5F77EE683BD}" type="datetime1">
              <a:rPr lang="en-US" smtClean="0"/>
              <a:t>12/20/2023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69B77-8FD8-9E8C-7CDF-BB8613089FB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8253714-6180-4860-85DF-B43C947401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8923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1CA585C0-7158-91B2-DF96-09B493AC00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3"/>
            <a:ext cx="8343901" cy="4682386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5DEBD-07F4-797D-2ECB-5673C1CEEBF4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63BE9D-C387-4BA6-96B8-15D46CE7C1C0}" type="datetime1">
              <a:rPr lang="en-US" smtClean="0"/>
              <a:t>12/20/2023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CFD685D-ED56-A637-F5C0-F951039DFA0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BFB914C-D54B-4CED-B263-5C367F6CBA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1810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8CBE2ECD-B3A9-8010-5E68-FB2A162F3B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edia Placeholder 11"/>
          <p:cNvSpPr>
            <a:spLocks noGrp="1"/>
          </p:cNvSpPr>
          <p:nvPr>
            <p:ph type="media" sz="quarter" idx="10"/>
          </p:nvPr>
        </p:nvSpPr>
        <p:spPr>
          <a:xfrm>
            <a:off x="380999" y="1268411"/>
            <a:ext cx="8343901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1F717-8C5F-E179-E3FE-E886E3503B6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90F4533-C24F-40CD-95DE-6AF015469FA1}" type="datetime1">
              <a:rPr lang="en-US" smtClean="0"/>
              <a:t>12/20/2023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CD59638-8E3E-4343-A891-E9E596745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C6A2E9F-9D15-4FEF-97D6-16FDFDFFA7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010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D531D801-DABD-CB02-0108-E2B82C5643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572000" y="1265238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572000" y="3708892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3903664" cy="4228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48F2B18-3966-A3F5-F8D1-255350C8BC6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B711C1-8E55-456F-8757-A50A78AB8EF2}" type="datetime1">
              <a:rPr lang="en-US" smtClean="0"/>
              <a:t>12/20/2023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34C12A1-A4C9-C76B-E7CB-01D89A5F0D0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9F6CC78-3CD2-4B77-BD90-D4023D73A9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8500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3 Content Slide_Chart-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971B2745-6959-5CF4-9C91-158D9C314E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380999" y="1903719"/>
            <a:ext cx="8343900" cy="417546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834390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6324447-2262-1CF7-7DDE-DCA8CD59CAB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7DF80A-0F45-4750-883F-047E9DE756E3}" type="datetime1">
              <a:rPr lang="en-US" smtClean="0"/>
              <a:t>12/20/2023</a:t>
            </a:fld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D6B115A-14F8-9EC2-8A9B-18BD869E14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EA6D77F-5559-4F8E-A882-49F922879F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9374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AFB3AF8D-933F-8C21-C8F2-A51FA7A4D77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2"/>
            <a:ext cx="4002589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722313" y="1268412"/>
            <a:ext cx="4002587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62CEE-76C8-1DA4-9DD6-60A66066EE6B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FA6B25C-8FBD-4999-A594-D60AC1A9406A}" type="datetime1">
              <a:rPr lang="en-US" smtClean="0"/>
              <a:t>12/20/2023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4C2B967-F695-BD29-D5AD-8355F65722F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CF0E877-FA6B-4FC5-AF2D-6B367984D6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7094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85523850-71AE-9CB1-57F8-F615113602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1000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80999" y="1265236"/>
            <a:ext cx="4002587" cy="2251453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722313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722312" y="1265237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E48EB-8038-3DDB-E22B-622EAA084CC1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9E4C4A0-4839-4A88-8F54-543EA8B6EA3F}" type="datetime1">
              <a:rPr lang="en-US" smtClean="0"/>
              <a:t>12/20/2023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1841AE2-675F-0C00-29C1-7DC44BF9332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0832C6F-7AA7-4E5B-A56F-A3EBF11B18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8070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39FE8F3-A275-941C-8127-2E5F098212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FCE54-1389-4E36-84FB-F03E0C123B06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CEF79C-8FB1-63EF-EFCE-94B9759857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B59E32-BF6D-5756-58ED-4A09954946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667C1-4F50-4E16-8178-04D75435FEB6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3196031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Title Slide_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EEDA4F6F-8DFE-A0A5-8A7D-D7B3EE8049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75" y="1588"/>
            <a:ext cx="21685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C877C6EC-C5C9-A700-6CF7-D2A51B8DD9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50850"/>
            <a:ext cx="3186112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099" y="1873771"/>
            <a:ext cx="3718185" cy="97110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1" y="3099250"/>
            <a:ext cx="2963370" cy="2549988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425804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D94C9BA-3B21-E027-EB7A-C5A9F6F124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A7BCB4-307E-4A81-82E9-A395C09E3F27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BB19671-D959-C3D5-9C68-D8270FE6D4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347E18A-EBC2-8D9B-457F-6A3C08FA4D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FC328-38AB-4B89-8A84-A4CB0333DF22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7925913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603889-C3E6-C01C-3C28-B8425CC886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25660-4986-40B6-958A-466F4A99DA57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F334EE-B44E-70C2-19FC-FB975B9EDB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4C4E4A-2E90-4272-A284-2A7445E2BE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23777-A7F5-476E-AE37-6367B8A87752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34175772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635CD8-D3BB-590D-3F7E-AD5D4E4B9B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4E00D-FCB1-4584-952D-9342BF10A201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2B5134-D43C-F127-367F-B1254EDD5A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121F19-EE24-966E-CA85-A0AB3438CF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F5432-8E48-4F34-925D-F13F3480EDC6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13447120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07AB5E4-BAE4-D781-26F9-3D6517DF04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1028D-9E3A-44A8-896B-233E67BA79D7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5122737-B823-F4FE-66A6-09675FB0AD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6ED1A04-98EA-1111-3B8E-B13A506444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83992-7A6C-424A-A9ED-6FA2D9466864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32292860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13DD203-68C6-A1EF-B5E7-59524A0D27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2D75A-1BE6-4F47-8351-F5CD8332E649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48F47AC-2751-C2B1-EE98-8D240F9029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EFDC6C8-5F7E-C0CA-5E64-769C6AD275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F0E5A-9C89-45A4-93D2-2ED9E3CBD450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2568025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D57B480-8F3F-E820-B105-1352B1F149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C8E53-A75D-4989-A9BE-94ABE1845A0C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8655F8A-786D-E3FC-9CCE-4D642C4CB4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0F1C3AA-64CC-7838-BCEE-EF5CDA6871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9881B-21E2-4AD4-A0F0-1D6E0EAA1D0A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14369105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A94BED-D85A-85E8-05DA-1331528C72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068BB-1ED6-4B6B-83AB-B9E2915F8EE2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36229F-3274-4AE6-AE82-45A55E0250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391752-79E6-77EC-D374-3A91151803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EA34C-C32E-4DC4-8623-B7F67DC6114B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37288072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59CC8C-68E1-2A8F-DDE0-17F1637591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48E16-9AE8-40B3-9A6C-CEBA613D781D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E493B3-0C44-1B47-C588-A910988E4E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760EC6-63F8-93AF-74EB-AAA3C346AC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22D097-5FC3-4823-980F-FDDB8B092D1F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40972051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E3C5BE-48A6-A731-F602-48F740EF0A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935B2-FE1B-4C9C-A1EB-0D49AAC68623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A44941D-C2D6-64BC-D8BA-BDCFDEA8C2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68D720-D978-9402-8D11-11D057A57A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826A0-DDC1-4CB7-AD33-AC5F918F4E4E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6173709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7AA41C0-93BE-8861-9CDB-7AC13428DF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89E4A-9F0D-4C46-B4D3-5F019CA9F428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F4509CA-378D-C4AB-1323-598E41DAAB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70AE9C3-A976-0D87-A307-A9C45FEE9E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1AF09-A9EE-42CB-BAA7-3C2052A8CB82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1480258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 picture containing light&#10;&#10;Description automatically generated">
            <a:extLst>
              <a:ext uri="{FF2B5EF4-FFF2-40B4-BE49-F238E27FC236}">
                <a16:creationId xmlns:a16="http://schemas.microsoft.com/office/drawing/2014/main" id="{884D6F83-D8CF-0A35-26F0-3D4122C509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9100"/>
            <a:ext cx="5524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0B8D918E-442E-2974-43F6-E6E2FF77C1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188" y="1866377"/>
            <a:ext cx="4991724" cy="91174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3A6D1CE-59BC-9BF7-21C1-D70FAE7D6D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607A5A5-A45E-4714-98E8-CBCCCB3B5F0A}" type="datetime1">
              <a:rPr lang="en-US" smtClean="0"/>
              <a:t>12/20/2023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7083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AU" noProof="0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3007A1-D5ED-E6E2-E176-110FE3927A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28A15-2D4D-46BB-A3C2-CD6C2214198E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72A409-679B-E265-739D-4E4CE78577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7B4DB7B-334D-F777-008F-554A9994BB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36296-566F-4767-BB12-A363590952D0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20677707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841787-272B-2116-B6BF-C6E663A2DC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ECCD6-0B76-49E0-B276-75F395C8174A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C8DC12-78CC-B489-82C7-F53696C145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D1B0BA-ACC1-8F35-EC91-694D404747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154FA-82BF-43CE-94CB-1302C666E153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12159508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906D736-3098-A515-D0D1-CEDF69F1C0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928F5-6836-48F1-94DF-A90B9383E74E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B2B060-6BD3-CE59-B84B-F1E74458E3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8BD61C7-C283-8C13-88B5-1599F5906C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95D24-9FAA-42B7-8F34-184B44E9E645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16817077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9C2277-C155-534F-28D9-1CF68560FC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9B7CD-42CA-4DE8-8098-EE82980442D5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4B38D8A-8793-3978-37D5-205492BE0E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AA7456-16B6-4F4F-B72F-7CBDE149F1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E559A-4400-437F-BD35-076908F22C51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9917201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CE169F-40A1-5B32-9053-9243D97B83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3517F-D7B9-4096-9D26-D19BD03F06CC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229913-06E1-0DD1-039F-E205F5381B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8F50ED-44D6-BAAC-FBCE-75E26EDB74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15423-EC48-4B97-9A53-ADFB68BDF7D4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40721415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EF99B2-3A67-8D0E-731E-A9215AC032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E22D4-0D14-4525-9D9F-844AC9644816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9BDC8B-8226-073C-340B-239DE8FD34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AA81B9-411F-C0CC-F770-65FB29BDF2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78A7A-3227-4594-B982-C95D92F2212E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2070303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EFD239B-51DE-F02C-B70A-658678CF3A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53058-133C-482F-81A2-F6893A306757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16B31E0-B263-D519-B080-DD5E93D3D6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621A8F0-0E43-29D5-5EDE-F0B7241569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6F9D2-675B-4803-8764-5A1300A336CF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29269667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BA7391C-CF21-250B-BE56-87FAFA1137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816C5-D1B3-4852-A4C6-86FFD49540AD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044CA24-2FF1-E7D1-D0D2-43218CC46D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E955192-CA6E-68E7-146E-22001AB8D0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E6D96-DDF0-4915-8C58-64059C09BE4A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2368092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48810E7-5ABB-B8C1-F64F-042E6724F5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F9D71-5495-47A9-9972-6E51AC83E069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7721690-E801-C167-58B2-9DC77AE82E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9A4C24B-300A-3888-8F44-0929A7B69C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DA3B0-F628-498A-A3A7-8934D7031EC9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17699785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D9D3D2-5FBC-FA18-209A-7BD693D55A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31C6F-F8D0-494C-B1E8-79591B734E4F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81D74E-3425-3F5B-8CEC-1FCB534D69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BB1CC6-691C-BD96-A783-EA308C5997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A3BC9-9636-480F-9551-6AC61A28701F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332856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Section Title_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E4C803-3861-D1A8-354E-A0CDE04AD3E7}"/>
              </a:ext>
            </a:extLst>
          </p:cNvPr>
          <p:cNvSpPr/>
          <p:nvPr userDrawn="1"/>
        </p:nvSpPr>
        <p:spPr>
          <a:xfrm>
            <a:off x="0" y="1233488"/>
            <a:ext cx="9144000" cy="5624512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A417BE2C-9235-4125-7738-153C65509A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9100"/>
            <a:ext cx="5524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32534119-E8CA-1D08-727A-283E8422F6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234068"/>
            <a:ext cx="9144000" cy="5623931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001188" y="1866377"/>
            <a:ext cx="4991724" cy="91174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D6F66A1-1FA5-FC1C-FEC8-454365595A1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8EEC8B5-4AE8-4AD4-9C77-7322DA37A0E9}" type="datetime1">
              <a:rPr lang="en-US" smtClean="0"/>
              <a:t>12/20/2023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5719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05ABD4-2EF2-2F2A-7661-3B22833FDF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480C8-3278-451D-AB97-C622F8D7D69E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AA7BC3-A230-0876-C022-FC837885A1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A8899B-ECEB-8232-8CAD-7DC4B1014B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13402-2AFB-489A-A719-1BA6FAD07801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28008730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B83F2F-A0DA-CA36-D630-E9E4309C13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80660-1387-4FFF-9B3F-AE6BCBF56FB0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D48107-9D74-2D70-16B0-F53E69F1D5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CDF5417-5A96-3A56-3190-B8CDCE2D9D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0557D-CA73-4923-B089-9CB13966E9F2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31229473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A95A10-7BB0-DDAB-21D1-7760FC229D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CE735-2E88-4EE3-B988-9F989A44C260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8632DD-5D0A-A8B7-19AC-D5EC5F24F8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322BAC-7B54-693B-86E2-7D564B6EBA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6D783-0018-44CA-B77F-57A1852BAE32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5061262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AU" noProof="0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AA8C47D-B04F-0768-B525-E154E281A7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AD037-5708-4C60-833A-511587FE6069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88BA1B-D16D-82E7-75E2-44F6B843B1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369256-638E-318B-AD9D-471465FADD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DA87D-3F2D-4FC4-BF3B-1B887F3B90F9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10694921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EE8266-8CE8-7797-B8A0-63B049CBFC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1B92E-DF57-45A0-A78D-DEE634F7C17E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EA9FF9-3DB9-199C-E7B6-DF67FDD530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E218DE-006B-6BB5-6575-E56A079DED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5FC8F-2CC5-4DD1-AB71-07C7DBAC2670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30942018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94EF80F-68F3-E592-2C3D-F1BBCE68D8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7F71A-BDAB-4B3B-8042-3A9AB8CFFC15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0040922-2A89-BD12-6D0C-0631F204B0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A1FF063-5B81-C0B6-3468-2544D1BBE9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A7A3E2-EA06-4C41-A97D-3B1B0CA6E740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7819137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32A6A44-5A53-128B-58FA-17510BD63D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CFB19-BE04-42CE-BFD5-48C10D18E89E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37827B4-C52C-E0E3-D719-7B89478CD4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919113B-E4D4-3BA0-D30C-5BFF235D86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A3D612-B07F-4D9E-899F-5433C8C5A2D0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30830202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6523E7-BF91-06BC-85FE-BF3249DB8F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59156-753F-40A7-B8E1-3108F29339DE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2EBBECE-4DD3-EC9A-728F-854A7B1D77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2405AC-F9CF-FBEA-DD67-C3F2F4F883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5CF33A-A4FA-4B39-BB3D-0F89ECFEEE10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1275750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72A6EB-AD84-FB6D-A543-EFA6A5B8D1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289DB-B0A0-4A97-94C5-A20E7A91E665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C1C6AE-81FE-B933-6FB6-C541A414B5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D74488-9E9C-999D-5C8A-7071FA1EAA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58198-6198-464A-BDA6-6739C04C7302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8903507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99382B0-7588-7812-BF25-E5D21B6FE7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6144F-8D1D-4941-AF73-63B5B5D55ACC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E860D5C-9C05-0624-C682-EF2058504E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E2DA8D0-80DE-A167-E312-DBC1AAAF59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8D969-72A6-44AE-921D-4CB27A183671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2364897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Section Title_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 picture containing light&#10;&#10;Description automatically generated">
            <a:extLst>
              <a:ext uri="{FF2B5EF4-FFF2-40B4-BE49-F238E27FC236}">
                <a16:creationId xmlns:a16="http://schemas.microsoft.com/office/drawing/2014/main" id="{A2688AE6-7527-A28B-03D6-C0FEA64007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9100"/>
            <a:ext cx="5524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19E6A065-1EE6-5E95-DAA2-8758FAFF56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75" y="1588"/>
            <a:ext cx="21685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099" y="1873771"/>
            <a:ext cx="3718185" cy="138659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1" y="3346190"/>
            <a:ext cx="2310552" cy="2303048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D2D687F-A34C-99F3-0646-56249DFDFEE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235700"/>
            <a:ext cx="2152650" cy="196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4B2A1C-655B-422E-9344-1824A57EBC42}" type="datetime1">
              <a:rPr lang="en-US" smtClean="0"/>
              <a:t>12/20/2023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0970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8660B2F-7433-976A-99BD-AA1A62B0BC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F2AFA-A297-41BF-A2BA-949DD29049EA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7E94F9E-74CE-36D6-6421-B9D6CF1FD4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93C65AC-2FDA-CDD2-E929-9A3A1EFE5A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FBA3E-4D6E-4577-A394-3A8267B9E845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32170661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F09FB33-2E62-A492-AD46-D3448718C2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8531F-9157-4DC0-9277-23819D1149FD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4318406-FC11-8984-4AFE-9F450EBCE6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9C7EB11-8925-C538-D451-E517EB7E91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9B8C9-CB39-4721-B8DA-88A00A6382C2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41039931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31F139-0E23-0D56-2F36-2EED08233F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19335-BEF5-4EDA-B022-15D3DDEF3BED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FE8332-455D-FC6C-07BF-3796B12B58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455CBA-2320-6557-F985-D94CBDE05F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8C60B-EAC9-4893-885D-941A917D4CA3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778140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C6605A-75CA-EC7B-4919-621FDE8FCD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4E76C-C2BA-408E-AC5A-421E1684DC48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E8769F-5878-8B4B-361D-ABA81B1055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30CA10-D4FE-9231-272E-A3AEFA1D9A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40F84-CDFF-4BC8-A425-F89D5FB42969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24494757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A01C3E-E583-16E0-215E-6165905891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9C5E9-F6B4-4FA2-8201-5E351888053F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4EE990-4449-2928-0804-C2B1BA2C6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ECD5C7-CD9E-4EAA-0104-53E86D2F81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F2B89-4113-437B-865F-93F8F65F9CAB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3508731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28DC996-7DFA-FAB5-85CB-712E190E90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199E9-8950-487D-BA52-BAF5874F60A3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5DA908-6303-A075-8BD5-266E692DA8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1E82EE-65CD-8429-582D-76B9228EFC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D858C-5048-4E23-9F47-A2B4C1B54598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34857812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AU" noProof="0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8C3DC7-FDFB-164F-8155-F55AFBCC86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6F394-2E81-4ADA-B38E-55B1B123DEA6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598D82-AD7A-FF4A-5E56-4D3A6A18FD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125BF7-D9CB-BE2D-B984-E2B11319AC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14ACF-E383-4FFD-A802-BBEF9281BB81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6043790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3A4A1B-BF68-EA81-E5A3-275B9C0CDF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9DCAB-F24F-4AB2-A5C8-384C8C79FA7E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AC05EC-F4A6-53F2-7A6B-87644D5A59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869A14-4514-7AD8-A387-4B85F93141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269F8-57F0-45DD-A4C6-D39B4C6CC414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9107757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46511-724F-B44E-5D33-8D5D90347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3B506-9477-4848-A1F6-10B20FC19CF0}" type="datetime1">
              <a:rPr lang="en-US" smtClean="0"/>
              <a:t>12/20/2023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2498F-553B-22B5-AC68-001D27F14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98245-68AB-4E9C-52E4-02042D10B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6632D-BC2B-4D06-B897-EBD4DD196BF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434923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D575F-5487-0C4C-FDF9-B5E7BFADA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95F3F-FA77-431D-9A67-6318627E675B}" type="datetime1">
              <a:rPr lang="en-US" smtClean="0"/>
              <a:t>12/20/2023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9F201-AEC8-332F-D8EE-3C189F49A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884B06-5126-383F-F4E9-F4013A3AF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DC9DF-BCD6-4AD8-8E47-C95B536EFBB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73389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BF7111AC-99E8-E908-2A4E-E52D29E4341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92AACE11-53B5-E161-5730-CE6B17592B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33388"/>
            <a:ext cx="318611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001188" y="2105416"/>
            <a:ext cx="4991724" cy="5824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001186" y="2987676"/>
            <a:ext cx="4991725" cy="1334847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823934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3CBD8C-FF1D-D364-B40E-61F3CD289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C280B-1B66-427F-908A-DD4A39010166}" type="datetime1">
              <a:rPr lang="en-US" smtClean="0"/>
              <a:t>12/20/2023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53479-4054-CC8C-C949-57811C91E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42B01-400C-DE3B-6520-0D04B437C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F7C54-C3C9-4C06-B910-30E9317B3E3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097208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A20F4C2-4374-4D63-3E76-1598C6B59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C1C2D-ABBF-4A06-91BA-B06F3949D635}" type="datetime1">
              <a:rPr lang="en-US" smtClean="0"/>
              <a:t>12/20/2023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9404678-D774-322C-E14B-56587A48F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40C9F9A-DBF7-019B-A088-CD98CAD4D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FBE84-48BB-463D-BDBD-80B69715958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899332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48457F1-CF3F-0F73-49C0-F78A8A5EA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E6A26-8C22-4C73-B60E-86219022482B}" type="datetime1">
              <a:rPr lang="en-US" smtClean="0"/>
              <a:t>12/20/2023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9F6776E-6983-D76A-99A3-78AB92029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207B7CB-E6DB-E070-7550-DA1354C03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A4DAA-260D-49BF-A7E1-8F585997640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300799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952C9D9-5F77-9AC3-0F06-5F1D50809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15361-1A56-4C22-A3BE-F77F25676589}" type="datetime1">
              <a:rPr lang="en-US" smtClean="0"/>
              <a:t>12/20/2023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9AF4099-A879-26E3-5F94-21711E015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035AA92-40A9-B6AD-96D7-9E0958C5D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1E81A-2217-492D-9BC8-49E75FB4812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186144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698D27E-1C2C-4761-1509-1B3584792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A00D3-0FCE-4A42-B7BA-D213F446FFD3}" type="datetime1">
              <a:rPr lang="en-US" smtClean="0"/>
              <a:t>12/20/2023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BC3E8EA-405B-1A03-7CE0-5E4957747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3CDC214-026F-605A-141A-3D42FB373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ABAF1-CC45-4DB9-8640-C9A2F1F0AE5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4216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54CE3D9-797B-30AD-D9FC-06329C562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E5563-886D-412A-A48E-F88AD656FF74}" type="datetime1">
              <a:rPr lang="en-US" smtClean="0"/>
              <a:t>12/20/2023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F844E4E-C44D-5FA3-4B0C-96EA8A3C1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125A6D5-FAA7-8B25-8EE4-FA363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C7893-5C5C-4440-A14D-94A00224DEF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328217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1BFCE82-AD0A-ACA3-54F6-89B916F41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4B849-9EB7-4593-9B7D-DCB051B44024}" type="datetime1">
              <a:rPr lang="en-US" smtClean="0"/>
              <a:t>12/20/2023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A43D0E4-352D-EC4A-4B9F-1EE41C156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63ADD3D-E3BA-2B21-2BBA-8117139F9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388A3-A42B-4002-8C0A-729EF617D4A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148909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31BC3-28DD-2373-4F89-43560CA02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F3C61-7DBB-44D2-AD23-52248968F1E1}" type="datetime1">
              <a:rPr lang="en-US" smtClean="0"/>
              <a:t>12/20/2023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4ACBB-3805-69A6-F196-9EC468524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78D02-903E-9A03-1049-336A38425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86BC8-2125-453F-AE99-A9CECF7FAB2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909857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C5CC4-C141-3B2F-1BA7-5F399B804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F85A0-D6A4-4F31-BCD0-0230E56E7DB1}" type="datetime1">
              <a:rPr lang="en-US" smtClean="0"/>
              <a:t>12/20/2023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8971E-289C-3FA6-B7BF-7371F8B5D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634D7-EAC0-1FF3-A441-32AAD6806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25525-DC2A-4B2C-8CAF-419C2929BFB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268785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AU" noProof="0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00ED22F-F64E-DC80-BD8C-B4B8BBFE05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A9EFB-182C-4A96-94F0-8BC6118C603C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7F73D6-0874-6861-34FE-2559B493CA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CC67AF58-2B58-0F3C-D98F-EEC25B8B46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88192-4B88-4501-8407-51C54B409A6C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207218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End Slide_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A01349-3200-4B12-C179-3FFDC7CAEC5B}"/>
              </a:ext>
            </a:extLst>
          </p:cNvPr>
          <p:cNvSpPr/>
          <p:nvPr userDrawn="1"/>
        </p:nvSpPr>
        <p:spPr>
          <a:xfrm>
            <a:off x="0" y="1665288"/>
            <a:ext cx="9144000" cy="5192712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4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4FAACA49-0A25-3CC7-B629-B000969A98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ADAE891-C8F7-774C-4C54-8A7C79626691}"/>
              </a:ext>
            </a:extLst>
          </p:cNvPr>
          <p:cNvSpPr txBox="1">
            <a:spLocks/>
          </p:cNvSpPr>
          <p:nvPr userDrawn="1"/>
        </p:nvSpPr>
        <p:spPr>
          <a:xfrm>
            <a:off x="2001838" y="2105025"/>
            <a:ext cx="4991100" cy="58261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Thank you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CD7CD377-D746-E1A3-6953-833CACAB1C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33388"/>
            <a:ext cx="318611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665287"/>
            <a:ext cx="9144000" cy="5192711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87676"/>
            <a:ext cx="4991725" cy="2437359"/>
          </a:xfrm>
        </p:spPr>
        <p:txBody>
          <a:bodyPr wrap="square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990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개체 틀 18"/>
          <p:cNvSpPr>
            <a:spLocks noGrp="1"/>
          </p:cNvSpPr>
          <p:nvPr>
            <p:ph type="title"/>
          </p:nvPr>
        </p:nvSpPr>
        <p:spPr>
          <a:xfrm>
            <a:off x="342000" y="274638"/>
            <a:ext cx="7038312" cy="357187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2400" spc="-50" baseline="0">
                <a:latin typeface="나눔고딕" pitchFamily="50" charset="-127"/>
                <a:ea typeface="나눔고딕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2" name="텍스트 개체 틀 11"/>
          <p:cNvSpPr>
            <a:spLocks noGrp="1"/>
          </p:cNvSpPr>
          <p:nvPr>
            <p:ph type="body" sz="quarter" idx="10"/>
          </p:nvPr>
        </p:nvSpPr>
        <p:spPr>
          <a:xfrm>
            <a:off x="342000" y="836712"/>
            <a:ext cx="8460000" cy="547370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 sz="1800" baseline="0">
                <a:solidFill>
                  <a:schemeClr val="tx2"/>
                </a:solidFill>
                <a:latin typeface="나눔고딕" pitchFamily="50" charset="-127"/>
                <a:ea typeface="나눔고딕" pitchFamily="50" charset="-127"/>
              </a:defRPr>
            </a:lvl1pPr>
            <a:lvl2pPr>
              <a:lnSpc>
                <a:spcPct val="120000"/>
              </a:lnSpc>
              <a:defRPr sz="1500" baseline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2pPr>
            <a:lvl3pPr>
              <a:lnSpc>
                <a:spcPct val="120000"/>
              </a:lnSpc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3pPr>
            <a:lvl4pPr>
              <a:lnSpc>
                <a:spcPct val="120000"/>
              </a:lnSpc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4pPr>
            <a:lvl5pPr>
              <a:lnSpc>
                <a:spcPct val="120000"/>
              </a:lnSpc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itchFamily="50" charset="-127"/>
                <a:ea typeface="나눔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6F527048-6D2D-957E-7447-5B58B25FD57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8316913" y="6524625"/>
            <a:ext cx="582612" cy="261938"/>
          </a:xfrm>
        </p:spPr>
        <p:txBody>
          <a:bodyPr anchor="t"/>
          <a:lstStyle>
            <a:lvl1pPr>
              <a:defRPr sz="1000">
                <a:solidFill>
                  <a:srgbClr val="000000"/>
                </a:solidFill>
                <a:latin typeface="나눔고딕"/>
                <a:ea typeface="나눔고딕"/>
                <a:cs typeface="나눔고딕"/>
              </a:defRPr>
            </a:lvl1pPr>
          </a:lstStyle>
          <a:p>
            <a:pPr>
              <a:defRPr/>
            </a:pPr>
            <a:fld id="{D2CB7E70-A510-4D5C-B8E4-A775B382EF82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6732190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9B6BEDE0-3EA8-68D9-561C-052AB2CDED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31800"/>
            <a:ext cx="5508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188" y="1835063"/>
            <a:ext cx="4991724" cy="9430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19004E5-5689-8647-4CE6-5B8BA71441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9EE46FD-B030-4358-BF82-72B70D52E33D}" type="datetime1">
              <a:rPr lang="en-US" smtClean="0"/>
              <a:t>12/20/2023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0149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8C8BE868-637C-F766-AC11-9F083FB7B5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535C64A-90FD-D039-5511-5077D62B2D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428625"/>
            <a:ext cx="127793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8343900" cy="4134698"/>
          </a:xfrm>
          <a:prstGeom prst="rect">
            <a:avLst/>
          </a:prstGeom>
        </p:spPr>
        <p:txBody>
          <a:bodyPr numCol="2" spcCol="360000"/>
          <a:lstStyle>
            <a:lvl1pPr>
              <a:defRPr sz="1600"/>
            </a:lvl1pPr>
          </a:lstStyle>
          <a:p>
            <a:r>
              <a:rPr lang="en-US" dirty="0"/>
              <a:t>Body text Arial 16pt.</a:t>
            </a:r>
          </a:p>
          <a:p>
            <a:r>
              <a:rPr lang="en-AU" dirty="0"/>
              <a:t>Lorem ipsum </a:t>
            </a:r>
            <a:r>
              <a:rPr lang="en-AU" dirty="0" err="1"/>
              <a:t>dolor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,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adipiscing</a:t>
            </a:r>
            <a:r>
              <a:rPr lang="en-AU" dirty="0"/>
              <a:t> </a:t>
            </a:r>
            <a:r>
              <a:rPr lang="en-AU" dirty="0" err="1"/>
              <a:t>elit</a:t>
            </a:r>
            <a:r>
              <a:rPr lang="en-AU" dirty="0"/>
              <a:t>. Proin </a:t>
            </a:r>
            <a:r>
              <a:rPr lang="en-AU" dirty="0" err="1"/>
              <a:t>viverra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,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sagittis</a:t>
            </a:r>
            <a:r>
              <a:rPr lang="en-AU" dirty="0"/>
              <a:t> mi </a:t>
            </a:r>
            <a:r>
              <a:rPr lang="en-AU" dirty="0" err="1"/>
              <a:t>facilisis</a:t>
            </a:r>
            <a:r>
              <a:rPr lang="en-AU" dirty="0"/>
              <a:t> in. </a:t>
            </a:r>
            <a:r>
              <a:rPr lang="en-AU" dirty="0" err="1"/>
              <a:t>Suspendisse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 a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blandit</a:t>
            </a:r>
            <a:r>
              <a:rPr lang="en-AU" dirty="0"/>
              <a:t> dictum.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 </a:t>
            </a:r>
            <a:r>
              <a:rPr lang="en-AU" dirty="0" err="1"/>
              <a:t>tristique</a:t>
            </a:r>
            <a:r>
              <a:rPr lang="en-AU" dirty="0"/>
              <a:t>, </a:t>
            </a:r>
            <a:r>
              <a:rPr lang="en-AU" dirty="0" err="1"/>
              <a:t>euismod</a:t>
            </a:r>
            <a:r>
              <a:rPr lang="en-AU" dirty="0"/>
              <a:t> </a:t>
            </a:r>
            <a:r>
              <a:rPr lang="en-AU" dirty="0" err="1"/>
              <a:t>neque</a:t>
            </a:r>
            <a:r>
              <a:rPr lang="en-AU" dirty="0"/>
              <a:t> a,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orci</a:t>
            </a:r>
            <a:r>
              <a:rPr lang="en-AU" dirty="0"/>
              <a:t>.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accumsan</a:t>
            </a:r>
            <a:r>
              <a:rPr lang="en-AU" dirty="0"/>
              <a:t> </a:t>
            </a:r>
            <a:r>
              <a:rPr lang="en-AU" dirty="0" err="1"/>
              <a:t>varius</a:t>
            </a:r>
            <a:r>
              <a:rPr lang="en-AU" dirty="0"/>
              <a:t> diam, vitae </a:t>
            </a:r>
            <a:r>
              <a:rPr lang="en-AU" dirty="0" err="1"/>
              <a:t>sollicitudin</a:t>
            </a:r>
            <a:r>
              <a:rPr lang="en-AU" dirty="0"/>
              <a:t> </a:t>
            </a:r>
            <a:r>
              <a:rPr lang="en-AU" dirty="0" err="1"/>
              <a:t>metus</a:t>
            </a:r>
            <a:r>
              <a:rPr lang="en-AU" dirty="0"/>
              <a:t> </a:t>
            </a:r>
            <a:r>
              <a:rPr lang="en-AU" dirty="0" err="1"/>
              <a:t>tincidunt</a:t>
            </a:r>
            <a:r>
              <a:rPr lang="en-AU" dirty="0"/>
              <a:t> non. </a:t>
            </a:r>
          </a:p>
          <a:p>
            <a:r>
              <a:rPr lang="en-AU" dirty="0"/>
              <a:t>Cras </a:t>
            </a:r>
            <a:r>
              <a:rPr lang="en-AU" dirty="0" err="1"/>
              <a:t>mattis</a:t>
            </a:r>
            <a:r>
              <a:rPr lang="en-AU" dirty="0"/>
              <a:t> </a:t>
            </a:r>
            <a:r>
              <a:rPr lang="en-AU" dirty="0" err="1"/>
              <a:t>sapien</a:t>
            </a:r>
            <a:r>
              <a:rPr lang="en-AU" dirty="0"/>
              <a:t> vel ligula porta, non </a:t>
            </a:r>
            <a:r>
              <a:rPr lang="en-AU" dirty="0" err="1"/>
              <a:t>sodales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 </a:t>
            </a:r>
            <a:r>
              <a:rPr lang="en-AU" dirty="0" err="1"/>
              <a:t>elementum</a:t>
            </a:r>
            <a:r>
              <a:rPr lang="en-AU" dirty="0"/>
              <a:t>. Donec </a:t>
            </a:r>
            <a:r>
              <a:rPr lang="en-AU" dirty="0" err="1"/>
              <a:t>pretium</a:t>
            </a:r>
            <a:r>
              <a:rPr lang="en-AU" dirty="0"/>
              <a:t>, </a:t>
            </a:r>
            <a:r>
              <a:rPr lang="en-AU" dirty="0" err="1"/>
              <a:t>velit</a:t>
            </a:r>
            <a:r>
              <a:rPr lang="en-AU" dirty="0"/>
              <a:t> vel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posuere</a:t>
            </a:r>
            <a:r>
              <a:rPr lang="en-AU" dirty="0"/>
              <a:t>, </a:t>
            </a:r>
            <a:r>
              <a:rPr lang="en-AU" dirty="0" err="1"/>
              <a:t>nunc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, et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nunc</a:t>
            </a:r>
            <a:r>
              <a:rPr lang="en-AU" dirty="0"/>
              <a:t> </a:t>
            </a:r>
            <a:r>
              <a:rPr lang="en-AU" dirty="0" err="1"/>
              <a:t>tellus</a:t>
            </a:r>
            <a:r>
              <a:rPr lang="en-AU" dirty="0"/>
              <a:t> non diam.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condimentum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velit</a:t>
            </a:r>
            <a:r>
              <a:rPr lang="en-AU" dirty="0"/>
              <a:t> </a:t>
            </a:r>
            <a:r>
              <a:rPr lang="en-AU" dirty="0" err="1"/>
              <a:t>placerat</a:t>
            </a:r>
            <a:r>
              <a:rPr lang="en-AU" dirty="0"/>
              <a:t> </a:t>
            </a:r>
            <a:r>
              <a:rPr lang="en-AU" dirty="0" err="1"/>
              <a:t>faucibus</a:t>
            </a:r>
            <a:r>
              <a:rPr lang="en-AU" dirty="0"/>
              <a:t>. </a:t>
            </a:r>
          </a:p>
          <a:p>
            <a:r>
              <a:rPr lang="en-AU" dirty="0"/>
              <a:t>Text can be split over two columns </a:t>
            </a:r>
            <a:br>
              <a:rPr lang="en-AU" dirty="0"/>
            </a:br>
            <a:r>
              <a:rPr lang="en-AU" dirty="0"/>
              <a:t>if needed. </a:t>
            </a:r>
          </a:p>
          <a:p>
            <a:r>
              <a:rPr lang="en-AU" dirty="0" err="1"/>
              <a:t>Praesent</a:t>
            </a:r>
            <a:r>
              <a:rPr lang="en-AU" dirty="0"/>
              <a:t> in </a:t>
            </a:r>
            <a:r>
              <a:rPr lang="en-AU" dirty="0" err="1"/>
              <a:t>tellus</a:t>
            </a:r>
            <a:r>
              <a:rPr lang="en-AU" dirty="0"/>
              <a:t> </a:t>
            </a:r>
            <a:r>
              <a:rPr lang="en-AU" dirty="0" err="1"/>
              <a:t>fringilla</a:t>
            </a:r>
            <a:r>
              <a:rPr lang="en-AU" dirty="0"/>
              <a:t>, </a:t>
            </a:r>
            <a:r>
              <a:rPr lang="en-AU" dirty="0" err="1"/>
              <a:t>commodo</a:t>
            </a:r>
            <a:r>
              <a:rPr lang="en-AU" dirty="0"/>
              <a:t> mi </a:t>
            </a:r>
            <a:r>
              <a:rPr lang="en-AU" dirty="0" err="1"/>
              <a:t>eget</a:t>
            </a:r>
            <a:r>
              <a:rPr lang="en-AU" dirty="0"/>
              <a:t>,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. </a:t>
            </a:r>
            <a:r>
              <a:rPr lang="en-AU" dirty="0" err="1"/>
              <a:t>Mauris</a:t>
            </a:r>
            <a:r>
              <a:rPr lang="en-AU" dirty="0"/>
              <a:t> </a:t>
            </a:r>
            <a:r>
              <a:rPr lang="en-AU" dirty="0" err="1"/>
              <a:t>eleifend</a:t>
            </a:r>
            <a:r>
              <a:rPr lang="en-AU" dirty="0"/>
              <a:t> </a:t>
            </a:r>
            <a:r>
              <a:rPr lang="en-AU" dirty="0" err="1"/>
              <a:t>laoreet</a:t>
            </a:r>
            <a:r>
              <a:rPr lang="en-AU" dirty="0"/>
              <a:t> </a:t>
            </a:r>
            <a:r>
              <a:rPr lang="en-AU" dirty="0" err="1"/>
              <a:t>metus</a:t>
            </a:r>
            <a:r>
              <a:rPr lang="en-AU" dirty="0"/>
              <a:t> vitae auctor. Cras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 at </a:t>
            </a:r>
            <a:r>
              <a:rPr lang="en-AU" dirty="0" err="1"/>
              <a:t>hendrerit</a:t>
            </a:r>
            <a:r>
              <a:rPr lang="en-AU" dirty="0"/>
              <a:t> </a:t>
            </a:r>
            <a:r>
              <a:rPr lang="en-AU" dirty="0" err="1"/>
              <a:t>luctus</a:t>
            </a:r>
            <a:r>
              <a:rPr lang="en-AU" dirty="0"/>
              <a:t>. Nunc </a:t>
            </a:r>
            <a:r>
              <a:rPr lang="en-AU" dirty="0" err="1"/>
              <a:t>volutpat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iaculis</a:t>
            </a:r>
            <a:r>
              <a:rPr lang="en-AU" dirty="0"/>
              <a:t> </a:t>
            </a:r>
            <a:r>
              <a:rPr lang="en-AU" dirty="0" err="1"/>
              <a:t>rhoncus</a:t>
            </a:r>
            <a:r>
              <a:rPr lang="en-AU" dirty="0"/>
              <a:t>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mauris</a:t>
            </a:r>
            <a:r>
              <a:rPr lang="en-AU" dirty="0"/>
              <a:t> et </a:t>
            </a:r>
            <a:r>
              <a:rPr lang="en-AU" dirty="0" err="1"/>
              <a:t>felis</a:t>
            </a:r>
            <a:r>
              <a:rPr lang="en-AU" dirty="0"/>
              <a:t> </a:t>
            </a:r>
            <a:r>
              <a:rPr lang="en-AU" dirty="0" err="1"/>
              <a:t>condimentum</a:t>
            </a:r>
            <a:r>
              <a:rPr lang="en-AU" dirty="0"/>
              <a:t> </a:t>
            </a:r>
            <a:r>
              <a:rPr lang="en-AU" dirty="0" err="1"/>
              <a:t>mollis</a:t>
            </a:r>
            <a:r>
              <a:rPr lang="en-AU" dirty="0"/>
              <a:t>. </a:t>
            </a:r>
            <a:r>
              <a:rPr lang="en-AU" dirty="0" err="1"/>
              <a:t>Fusce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eu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 id </a:t>
            </a:r>
            <a:r>
              <a:rPr lang="en-AU" dirty="0" err="1"/>
              <a:t>volutpat</a:t>
            </a:r>
            <a:r>
              <a:rPr lang="en-AU" dirty="0"/>
              <a:t>. Duis </a:t>
            </a:r>
            <a:r>
              <a:rPr lang="en-AU" dirty="0" err="1"/>
              <a:t>varius</a:t>
            </a:r>
            <a:r>
              <a:rPr lang="en-AU" dirty="0"/>
              <a:t> </a:t>
            </a:r>
            <a:r>
              <a:rPr lang="en-AU" dirty="0" err="1"/>
              <a:t>iaculis</a:t>
            </a:r>
            <a:r>
              <a:rPr lang="en-AU" dirty="0"/>
              <a:t> </a:t>
            </a:r>
            <a:r>
              <a:rPr lang="en-AU" dirty="0" err="1"/>
              <a:t>odio</a:t>
            </a:r>
            <a:r>
              <a:rPr lang="en-AU" dirty="0"/>
              <a:t>, </a:t>
            </a:r>
            <a:r>
              <a:rPr lang="en-AU" dirty="0" err="1"/>
              <a:t>nec</a:t>
            </a:r>
            <a:r>
              <a:rPr lang="en-AU" dirty="0"/>
              <a:t> </a:t>
            </a:r>
            <a:r>
              <a:rPr lang="en-AU" dirty="0" err="1"/>
              <a:t>dignissim</a:t>
            </a:r>
            <a:r>
              <a:rPr lang="en-AU" dirty="0"/>
              <a:t> libero </a:t>
            </a:r>
            <a:r>
              <a:rPr lang="en-AU" dirty="0" err="1"/>
              <a:t>dapibus</a:t>
            </a:r>
            <a:r>
              <a:rPr lang="en-AU" dirty="0"/>
              <a:t> et.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B5C4CF2-BB04-DB15-A410-071330AFEA2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0D32D88-8DB9-46DF-8DBB-ABFD87B8105B}" type="datetime1">
              <a:rPr lang="en-US" smtClean="0"/>
              <a:t>12/20/2023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731686-D3D0-85BE-A27F-C389571163D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24905E-B927-48E3-9FCB-7A48E42B0D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4117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92F0D734-18F9-E037-3E76-D947EC91F4E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3"/>
            <a:ext cx="8343901" cy="4682386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49239-2A11-040C-C994-18BA36DEB3C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995E2D-8F03-4FE0-9723-AB3306663345}" type="datetime1">
              <a:rPr lang="en-US" smtClean="0"/>
              <a:t>12/20/2023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F8F517F-0277-A02E-CB6C-D333604ECDC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A5185C-FB95-4317-AB24-DD8E6CBE4E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2289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94A6A3A5-A0BC-6D1E-1241-35AF5BF14E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edia Placeholder 11"/>
          <p:cNvSpPr>
            <a:spLocks noGrp="1"/>
          </p:cNvSpPr>
          <p:nvPr>
            <p:ph type="media" sz="quarter" idx="10"/>
          </p:nvPr>
        </p:nvSpPr>
        <p:spPr>
          <a:xfrm>
            <a:off x="380999" y="1268411"/>
            <a:ext cx="8343901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8A468-CD9D-B2D1-91C1-BD7E18F09770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0CBAB8-EABD-4565-A716-4E61193D3839}" type="datetime1">
              <a:rPr lang="en-US" smtClean="0"/>
              <a:t>12/20/2023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FED9156-F6E5-8A7D-A790-501701DB8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82A39E2-5C4A-4C59-BB3E-D5B3CA026D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7554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AAD6E399-E3E9-B2C7-F913-B38D414CDE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572000" y="1265238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572000" y="3708892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3903664" cy="4228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417BC0A-E79C-0BC2-0C31-4336EC4094A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CCDAA0-4CC8-4642-91D9-9760EFA4334D}" type="datetime1">
              <a:rPr lang="en-US" smtClean="0"/>
              <a:t>12/20/2023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4C404-9EA3-3905-7DDC-AEE65692CF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9E9FE55-CC13-4A65-9E77-2537FD6EAD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22727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3 Content Slide_Chart-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080257BB-7195-6D8A-4C3B-E5900AB832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380999" y="1903719"/>
            <a:ext cx="8343900" cy="417546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834390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4A51CD5-4905-38FE-7334-DDBA8FFEC8F1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99620B-7654-43DC-839C-1B2C1E8B0782}" type="datetime1">
              <a:rPr lang="en-US" smtClean="0"/>
              <a:t>12/20/2023</a:t>
            </a:fld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1A3D48D-6538-3980-7D11-9766FA91582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F301ABC-4AB5-423A-81B8-79E594C8C4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1874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A3B8C958-D626-EA3E-9A81-7282F9A88B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2"/>
            <a:ext cx="4002589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722313" y="1268412"/>
            <a:ext cx="4002587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8B88E-6F1E-723B-14D9-3663EEAF8C29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53F588-4A15-4401-A556-68B2E2AC6B66}" type="datetime1">
              <a:rPr lang="en-US" smtClean="0"/>
              <a:t>12/20/2023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B081050-661B-F5F0-D981-329D7B0A03E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066494A-C5CE-4EB7-9004-CB0BAB5039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976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6959A587-3435-9F20-08ED-34D800419C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1000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80999" y="1265236"/>
            <a:ext cx="4002587" cy="2251453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722313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722312" y="1265237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3409B-C923-9FFF-AF9E-03BAB1CF01FB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FC1B258-341A-4D17-9D44-9BEB32CE4081}" type="datetime1">
              <a:rPr lang="en-US" smtClean="0"/>
              <a:t>12/20/2023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5AC20A7-15BB-D7C5-CE1F-C2CCE6493CD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2A866D-7670-48D2-AED0-37531C1BAE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37638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CDA92BC7-1281-F5BB-69F4-AA21B95D85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717550"/>
            <a:ext cx="550863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188" y="1835063"/>
            <a:ext cx="4991724" cy="9430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02638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End Slide_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6EE1219B-5C07-0719-A9BE-4F7BF31E96B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75" y="1588"/>
            <a:ext cx="21685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C410D718-5B56-A471-E41E-1D4D9C745B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47675"/>
            <a:ext cx="318611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099" y="1873771"/>
            <a:ext cx="3718185" cy="74804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1" y="2909644"/>
            <a:ext cx="3047999" cy="2303048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4812961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AAFD4545-FE08-73AA-B3B5-3056FD250F1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81000" y="1265237"/>
            <a:ext cx="8343900" cy="46863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56A9C64-9BEE-A301-4D8A-E3B390A2325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9F4695F-2469-4EF7-B5FA-93FD6BEEFB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0738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Basic-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AB4B6CDD-19BB-D2BE-EE98-EFC5B4F438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81000" y="1816100"/>
            <a:ext cx="8343900" cy="413543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C755E74-BFA0-3547-FAD3-C3D7256E2B0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4BA69AF-52C6-4054-89AE-795AA5A2F8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43223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_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B02C502F-00BE-820A-D210-6EDF535918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8343900" cy="4134698"/>
          </a:xfrm>
          <a:prstGeom prst="rect">
            <a:avLst/>
          </a:prstGeom>
        </p:spPr>
        <p:txBody>
          <a:bodyPr numCol="1" spcCol="360000"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43298E4-B8F8-0E2A-0EF8-93969E74F24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EBDD25C-BFF9-43CF-9BEF-419DEAF551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05972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8B778D3E-CF58-13C2-22B0-B321FC8C95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3"/>
            <a:ext cx="8343901" cy="4682386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8DE4722-5FAB-7B03-6288-382FA4D8F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7CC95B1-4342-42D7-A5D6-9AB937BCF8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06552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90064E45-30DE-3685-461B-57EF112135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edia Placeholder 11"/>
          <p:cNvSpPr>
            <a:spLocks noGrp="1"/>
          </p:cNvSpPr>
          <p:nvPr>
            <p:ph type="media" sz="quarter" idx="10"/>
          </p:nvPr>
        </p:nvSpPr>
        <p:spPr>
          <a:xfrm>
            <a:off x="380999" y="1268411"/>
            <a:ext cx="8343901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BC37C22-8A7C-83FC-3A0B-C8D4DB5FC2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7DCFBB-1468-4ED4-89FB-53465CCC91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083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4A591D1D-5E8B-B915-C445-D75B5C5BCE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572000" y="1265238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572000" y="3708892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3903664" cy="4228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A35E1DB-026F-7FF8-2B23-843ADFB4FA8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1E128BE-A272-429A-A8D4-7630AE14A1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0790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3 Content Slide_Chart-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B9CB12D4-F03B-A52E-128B-E256F977F8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380999" y="1903719"/>
            <a:ext cx="8343900" cy="417546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834390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ED8FC7A-244F-5CBE-6695-A0CD561CC0D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763A5D0-AC9D-4243-A843-58225075CB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7246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3EA93FC6-948D-D7DF-CD65-7584135DB0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2"/>
            <a:ext cx="4002589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722313" y="1268412"/>
            <a:ext cx="4002587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D9F839D-CB9B-E21E-D71E-FF104A1DC95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99FF4D4-0E0E-4149-83A7-3657B8F256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4730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01C5AC94-3B17-4C93-EA56-8ED7C386AF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1000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80999" y="1265236"/>
            <a:ext cx="4002587" cy="2251453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722313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722312" y="1265237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8646B12-D325-8196-8436-72599F4C1E1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1B8993-4962-49AB-9C0E-922CB08831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45983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23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28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5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84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46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0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680546AC-76B8-D416-785C-29DD0E08DA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913" y="6348413"/>
            <a:ext cx="36671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">
            <a:extLst>
              <a:ext uri="{FF2B5EF4-FFF2-40B4-BE49-F238E27FC236}">
                <a16:creationId xmlns:a16="http://schemas.microsoft.com/office/drawing/2014/main" id="{5B19D104-0B4C-BBD6-108B-81D8A26E92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75" y="504825"/>
            <a:ext cx="127793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6640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Rectangle 6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609459" y="6610350"/>
            <a:ext cx="571053" cy="247650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GB" dirty="0"/>
              <a:t>Slide: </a:t>
            </a:r>
            <a:fld id="{8AE4F5B3-C86E-48F7-90B4-22A3CA5B476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657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16DAD-8B88-40E4-91AE-AAB96D0A7196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29CF3-5DB7-43A4-81BE-73A29B31F35E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04337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>
            <a:extLst>
              <a:ext uri="{FF2B5EF4-FFF2-40B4-BE49-F238E27FC236}">
                <a16:creationId xmlns:a16="http://schemas.microsoft.com/office/drawing/2014/main" id="{0AC4774A-A47D-78C1-3CAD-BA884DF576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0"/>
            <a:ext cx="25971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47B31615-2602-0B1A-07C8-D202651CDCE2}"/>
              </a:ext>
            </a:extLst>
          </p:cNvPr>
          <p:cNvSpPr txBox="1">
            <a:spLocks/>
          </p:cNvSpPr>
          <p:nvPr userDrawn="1"/>
        </p:nvSpPr>
        <p:spPr>
          <a:xfrm>
            <a:off x="573088" y="8255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UNOFFICIAL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A3C12411-531E-85C8-0873-5CB7CB48A2D8}"/>
              </a:ext>
            </a:extLst>
          </p:cNvPr>
          <p:cNvSpPr txBox="1">
            <a:spLocks/>
          </p:cNvSpPr>
          <p:nvPr userDrawn="1"/>
        </p:nvSpPr>
        <p:spPr>
          <a:xfrm>
            <a:off x="573088" y="6396038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UNOFFICIAL</a:t>
            </a:r>
          </a:p>
        </p:txBody>
      </p:sp>
    </p:spTree>
    <p:extLst>
      <p:ext uri="{BB962C8B-B14F-4D97-AF65-F5344CB8AC3E}">
        <p14:creationId xmlns:p14="http://schemas.microsoft.com/office/powerpoint/2010/main" val="413153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46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2EE0E4A9-86D7-5521-379B-BD41B6B4B9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913" y="6348413"/>
            <a:ext cx="36671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6758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E4844D5A-E432-D582-5B88-48E78C42D0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title style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C7CCAE77-C090-3F30-F819-3C2B480521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text styles</a:t>
            </a:r>
          </a:p>
          <a:p>
            <a:pPr lvl="1"/>
            <a:r>
              <a:rPr lang="en-AU" altLang="en-US"/>
              <a:t>Second level</a:t>
            </a:r>
          </a:p>
          <a:p>
            <a:pPr lvl="2"/>
            <a:r>
              <a:rPr lang="en-AU" altLang="en-US"/>
              <a:t>Third level</a:t>
            </a:r>
          </a:p>
          <a:p>
            <a:pPr lvl="3"/>
            <a:r>
              <a:rPr lang="en-AU" altLang="en-US"/>
              <a:t>Fourth level</a:t>
            </a:r>
          </a:p>
          <a:p>
            <a:pPr lvl="4"/>
            <a:r>
              <a:rPr lang="en-AU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0D4C1B8-FE04-123D-5E04-76393CEE855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7C40C285-B21C-4944-9027-5F8C76FC5A28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91A092B-C909-4C16-E1A4-6B49CBAEE75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53A6C27-2917-E6BA-75CA-D54B0B4FD99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0F5D533-5697-4261-A472-2780CEF246ED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225088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  <p:sldLayoutId id="2147483926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626E0-CF14-47B6-A2F0-B5EFE66FD1EC}" type="datetimeFigureOut">
              <a:rPr lang="en-AU" smtClean="0"/>
              <a:t>20/12/2023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5FAC2C-3083-48A2-864D-9E109EEAF28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936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>
            <a:extLst>
              <a:ext uri="{FF2B5EF4-FFF2-40B4-BE49-F238E27FC236}">
                <a16:creationId xmlns:a16="http://schemas.microsoft.com/office/drawing/2014/main" id="{6E0ED4DA-F21B-FE5F-CFC4-80D787ABF6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0"/>
            <a:ext cx="25971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F3843E74-71C2-80EE-A360-8730342140C9}"/>
              </a:ext>
            </a:extLst>
          </p:cNvPr>
          <p:cNvSpPr txBox="1">
            <a:spLocks/>
          </p:cNvSpPr>
          <p:nvPr userDrawn="1"/>
        </p:nvSpPr>
        <p:spPr>
          <a:xfrm>
            <a:off x="573088" y="8255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UNOFFICIAL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E22D9FD-A500-F4D2-1A86-5C4185DF3068}"/>
              </a:ext>
            </a:extLst>
          </p:cNvPr>
          <p:cNvSpPr txBox="1">
            <a:spLocks/>
          </p:cNvSpPr>
          <p:nvPr userDrawn="1"/>
        </p:nvSpPr>
        <p:spPr>
          <a:xfrm>
            <a:off x="573088" y="6396038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UNOFFICIAL</a:t>
            </a:r>
          </a:p>
        </p:txBody>
      </p:sp>
    </p:spTree>
    <p:extLst>
      <p:ext uri="{BB962C8B-B14F-4D97-AF65-F5344CB8AC3E}">
        <p14:creationId xmlns:p14="http://schemas.microsoft.com/office/powerpoint/2010/main" val="1767926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BFADDE8-C29D-5F85-30ED-F5C06BC420B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0DF61F9-C6DF-171E-81C2-60D607EEA23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B7AB4-8429-88F9-D066-C0CE9C1EF8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4788CD1-F316-4143-8BD1-BE844BDC8A0E}" type="datetimeFigureOut">
              <a:rPr lang="en-AU"/>
              <a:pPr>
                <a:defRPr/>
              </a:pPr>
              <a:t>20/12/2023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0BC03-EF2E-90A9-2872-2396257259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C32635-E26A-1096-BCC6-199E2C2C1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9E9EDED-98F5-445B-AFE4-01AEA0443C0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962907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>
            <a:extLst>
              <a:ext uri="{FF2B5EF4-FFF2-40B4-BE49-F238E27FC236}">
                <a16:creationId xmlns:a16="http://schemas.microsoft.com/office/drawing/2014/main" id="{8A391915-0310-34B7-4E74-F76ECFA737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0"/>
            <a:ext cx="25971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1C8AD945-B560-93E3-7AAF-C9393D857772}"/>
              </a:ext>
            </a:extLst>
          </p:cNvPr>
          <p:cNvSpPr txBox="1">
            <a:spLocks/>
          </p:cNvSpPr>
          <p:nvPr userDrawn="1"/>
        </p:nvSpPr>
        <p:spPr>
          <a:xfrm>
            <a:off x="573088" y="8255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UNOFFICIAL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11F8B109-23CF-A861-FECF-E49112401983}"/>
              </a:ext>
            </a:extLst>
          </p:cNvPr>
          <p:cNvSpPr txBox="1">
            <a:spLocks/>
          </p:cNvSpPr>
          <p:nvPr userDrawn="1"/>
        </p:nvSpPr>
        <p:spPr>
          <a:xfrm>
            <a:off x="573088" y="6396038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UNOFFICIAL</a:t>
            </a:r>
          </a:p>
        </p:txBody>
      </p:sp>
    </p:spTree>
    <p:extLst>
      <p:ext uri="{BB962C8B-B14F-4D97-AF65-F5344CB8AC3E}">
        <p14:creationId xmlns:p14="http://schemas.microsoft.com/office/powerpoint/2010/main" val="4212912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>
            <a:extLst>
              <a:ext uri="{FF2B5EF4-FFF2-40B4-BE49-F238E27FC236}">
                <a16:creationId xmlns:a16="http://schemas.microsoft.com/office/drawing/2014/main" id="{13019BC1-577F-A222-5AEB-D883AB1B51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0"/>
            <a:ext cx="25971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593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1F5E24DF-12E6-9E1C-F1F8-087BA45B25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title style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8DE9F8C5-D855-FA9D-5A1E-430722D95A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text styles</a:t>
            </a:r>
          </a:p>
          <a:p>
            <a:pPr lvl="1"/>
            <a:r>
              <a:rPr lang="en-AU" altLang="en-US"/>
              <a:t>Second level</a:t>
            </a:r>
          </a:p>
          <a:p>
            <a:pPr lvl="2"/>
            <a:r>
              <a:rPr lang="en-AU" altLang="en-US"/>
              <a:t>Third level</a:t>
            </a:r>
          </a:p>
          <a:p>
            <a:pPr lvl="3"/>
            <a:r>
              <a:rPr lang="en-AU" altLang="en-US"/>
              <a:t>Fourth level</a:t>
            </a:r>
          </a:p>
          <a:p>
            <a:pPr lvl="4"/>
            <a:r>
              <a:rPr lang="en-AU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CF799DD-1716-AD52-AD30-97F04BD65EC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1A0AA7D7-9E25-49EF-BD87-21AFF381F548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3C20504-DBB7-BEAD-B8E5-879A9AAA2A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085CFF0-53ED-E7C2-03DA-48B50B74CFB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341E19A-64F4-4765-A302-D34537E0D1CC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38505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1503A7B1-565B-BFA0-C9F5-D4A9FF82E6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title style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4F9B2811-3D6F-BAE8-8B5D-3E6C67EC47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text styles</a:t>
            </a:r>
          </a:p>
          <a:p>
            <a:pPr lvl="1"/>
            <a:r>
              <a:rPr lang="en-AU" altLang="en-US"/>
              <a:t>Second level</a:t>
            </a:r>
          </a:p>
          <a:p>
            <a:pPr lvl="2"/>
            <a:r>
              <a:rPr lang="en-AU" altLang="en-US"/>
              <a:t>Third level</a:t>
            </a:r>
          </a:p>
          <a:p>
            <a:pPr lvl="3"/>
            <a:r>
              <a:rPr lang="en-AU" altLang="en-US"/>
              <a:t>Fourth level</a:t>
            </a:r>
          </a:p>
          <a:p>
            <a:pPr lvl="4"/>
            <a:r>
              <a:rPr lang="en-AU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C51E943-B6E4-BE35-3D54-320CC7E965D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488E6E6C-AEA6-4278-A6A0-35D08DFAFE52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116299C-29EB-0998-A60F-7D5329806D2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3449D54-2FD7-7BD4-FF59-05768E36A50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20D5395-4402-47DB-B227-805C60D98325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2696660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B74C46E-78C9-66B9-068C-13CF127F38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71770E7-FD62-8B90-8D80-16C8344A34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text styles</a:t>
            </a:r>
          </a:p>
          <a:p>
            <a:pPr lvl="1"/>
            <a:r>
              <a:rPr lang="en-AU" altLang="en-US"/>
              <a:t>Second level</a:t>
            </a:r>
          </a:p>
          <a:p>
            <a:pPr lvl="2"/>
            <a:r>
              <a:rPr lang="en-AU" altLang="en-US"/>
              <a:t>Third level</a:t>
            </a:r>
          </a:p>
          <a:p>
            <a:pPr lvl="3"/>
            <a:r>
              <a:rPr lang="en-AU" altLang="en-US"/>
              <a:t>Fourth level</a:t>
            </a:r>
          </a:p>
          <a:p>
            <a:pPr lvl="4"/>
            <a:r>
              <a:rPr lang="en-AU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2D9FB58-0D26-F5B6-4CEA-3B1488B1D44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C4F96A62-C6B8-4525-8DDF-D752A715F7AC}" type="datetime1">
              <a:rPr lang="en-US" smtClean="0"/>
              <a:t>12/20/2023</a:t>
            </a:fld>
            <a:endParaRPr lang="en-AU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227F62A-35E3-C321-11F1-9441626418C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90A945F-9702-E2CC-ADF6-97B40C9B172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405CB02A-71E4-4B1B-964E-AB2146ACD90C}" type="slidenum">
              <a:rPr lang="en-AU" altLang="en-US"/>
              <a:pPr>
                <a:defRPr/>
              </a:pPr>
              <a:t>‹#›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2351028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DEB281E1-A9F6-2104-5067-E53C5F4B345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584C4464-38F4-5162-5F48-B1F3ABEA53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87646-B4F6-8EB0-0BCB-EC140A7612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F3774BB-80BF-4680-8F31-AED16BA00AA5}" type="datetime1">
              <a:rPr lang="en-US" smtClean="0"/>
              <a:t>12/20/2023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9F4A7-5729-5246-CB81-B5102B821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C74EF-2AE7-2014-7ECB-BB03D5F3A0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3151343-A660-4988-AF0A-491B20A1103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9186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>
            <a:extLst>
              <a:ext uri="{FF2B5EF4-FFF2-40B4-BE49-F238E27FC236}">
                <a16:creationId xmlns:a16="http://schemas.microsoft.com/office/drawing/2014/main" id="{B8E26E29-A92A-99CD-466D-9DEF1F035E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0"/>
            <a:ext cx="25971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2613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>
            <a:extLst>
              <a:ext uri="{FF2B5EF4-FFF2-40B4-BE49-F238E27FC236}">
                <a16:creationId xmlns:a16="http://schemas.microsoft.com/office/drawing/2014/main" id="{60B8C2B4-AB0F-9E18-BC2C-33A8866BA5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0"/>
            <a:ext cx="25971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37C43A5-59EA-03A5-2341-44D54E5D6EF7}"/>
              </a:ext>
            </a:extLst>
          </p:cNvPr>
          <p:cNvSpPr txBox="1">
            <a:spLocks/>
          </p:cNvSpPr>
          <p:nvPr userDrawn="1"/>
        </p:nvSpPr>
        <p:spPr>
          <a:xfrm>
            <a:off x="573088" y="82550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UNOFFICIAL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64C21C57-9E41-2049-678C-F402DBA0C54C}"/>
              </a:ext>
            </a:extLst>
          </p:cNvPr>
          <p:cNvSpPr txBox="1">
            <a:spLocks/>
          </p:cNvSpPr>
          <p:nvPr userDrawn="1"/>
        </p:nvSpPr>
        <p:spPr>
          <a:xfrm>
            <a:off x="573088" y="6396038"/>
            <a:ext cx="7997825" cy="4000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</a:rPr>
              <a:t>UNOFFICIAL</a:t>
            </a:r>
          </a:p>
        </p:txBody>
      </p:sp>
    </p:spTree>
    <p:extLst>
      <p:ext uri="{BB962C8B-B14F-4D97-AF65-F5344CB8AC3E}">
        <p14:creationId xmlns:p14="http://schemas.microsoft.com/office/powerpoint/2010/main" val="2134764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rammb-slider.cira.colostate.edu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ta.jma.go.jp/mscweb/data/himawari/index.html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9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realearth.ssec.wisc.edu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9.xml"/><Relationship Id="rId6" Type="http://schemas.openxmlformats.org/officeDocument/2006/relationships/hyperlink" Target="https://worldview.earthdata.nasa.gov/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ms.ssec.wisc.edu/" TargetMode="External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9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://www.virtuallab.bom.gov.au/index.php/download_file/view/1431/227/" TargetMode="External"/><Relationship Id="rId1" Type="http://schemas.openxmlformats.org/officeDocument/2006/relationships/slideLayout" Target="../slideLayouts/slideLayout5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ma.go.jp/jma/jma-eng/satellite/ra2wigosproject/ra2wigosproject-intro_en_jma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3.xml"/><Relationship Id="rId5" Type="http://schemas.microsoft.com/office/2007/relationships/hdphoto" Target="../media/hdphoto1.wdp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3.xml"/><Relationship Id="rId6" Type="http://schemas.microsoft.com/office/2007/relationships/hdphoto" Target="../media/hdphoto2.wdp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F9FE05-E875-D6E7-79E3-5018F0B07951}"/>
              </a:ext>
            </a:extLst>
          </p:cNvPr>
          <p:cNvSpPr/>
          <p:nvPr/>
        </p:nvSpPr>
        <p:spPr>
          <a:xfrm>
            <a:off x="0" y="0"/>
            <a:ext cx="6970713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2227" name="Text Placeholder 14">
            <a:extLst>
              <a:ext uri="{FF2B5EF4-FFF2-40B4-BE49-F238E27FC236}">
                <a16:creationId xmlns:a16="http://schemas.microsoft.com/office/drawing/2014/main" id="{D4C70725-A0E0-D287-3E90-3D4983804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9513" y="82550"/>
            <a:ext cx="4095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UNOFFICIAL</a:t>
            </a:r>
          </a:p>
        </p:txBody>
      </p:sp>
      <p:sp>
        <p:nvSpPr>
          <p:cNvPr id="52228" name="Title 1">
            <a:extLst>
              <a:ext uri="{FF2B5EF4-FFF2-40B4-BE49-F238E27FC236}">
                <a16:creationId xmlns:a16="http://schemas.microsoft.com/office/drawing/2014/main" id="{3BB27B99-2998-FBEC-85FF-64885A54491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80241" y="2120247"/>
            <a:ext cx="8524875" cy="1892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en-AU" altLang="en-US" dirty="0"/>
              <a:t>Post AOMSUC-13 Training Event Session T 15</a:t>
            </a:r>
            <a:br>
              <a:rPr lang="en-AU" altLang="en-US" dirty="0"/>
            </a:br>
            <a:br>
              <a:rPr lang="en-AU" altLang="en-US" dirty="0"/>
            </a:br>
            <a:r>
              <a:rPr lang="en-AU" altLang="en-US" dirty="0"/>
              <a:t>"Early Warning of Hazardous Weather based on Satellite Data"</a:t>
            </a:r>
            <a:br>
              <a:rPr lang="en-AU" altLang="en-US" dirty="0"/>
            </a:br>
            <a:br>
              <a:rPr lang="en-AU" altLang="en-US" dirty="0"/>
            </a:br>
            <a:r>
              <a:rPr lang="en-AU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Focus on Delay in Receipt of data</a:t>
            </a:r>
            <a:endParaRPr lang="en-US" altLang="en-US" sz="2200" b="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09573" name="Subtitle 2">
            <a:extLst>
              <a:ext uri="{FF2B5EF4-FFF2-40B4-BE49-F238E27FC236}">
                <a16:creationId xmlns:a16="http://schemas.microsoft.com/office/drawing/2014/main" id="{24A1D230-BB7E-C86F-4A7B-58D727F7433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828675" y="4292600"/>
            <a:ext cx="7486650" cy="1860550"/>
          </a:xfrm>
          <a:prstGeom prst="rect">
            <a:avLst/>
          </a:prstGeom>
        </p:spPr>
        <p:txBody>
          <a:bodyPr vert="horz" wrap="square" lIns="91440" tIns="45720" rIns="91440" bIns="45720" numCol="1" compatLnSpc="1">
            <a:prstTxWarp prst="textNoShape">
              <a:avLst/>
            </a:prstTxWarp>
            <a:normAutofit fontScale="92500"/>
          </a:bodyPr>
          <a:lstStyle/>
          <a:p>
            <a:pPr algn="ctr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AU" altLang="en-US" dirty="0">
              <a:latin typeface="+mn-lt"/>
            </a:endParaRPr>
          </a:p>
          <a:p>
            <a:pPr algn="ctr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AU" altLang="en-US" sz="2400" dirty="0">
                <a:latin typeface="+mn-lt"/>
                <a:ea typeface="+mj-ea"/>
                <a:cs typeface="Times New Roman" panose="02020603050405020304" pitchFamily="18" charset="0"/>
              </a:rPr>
              <a:t>Mr Bodo Zeschke</a:t>
            </a:r>
            <a:br>
              <a:rPr lang="en-AU" altLang="en-US" sz="2400" dirty="0">
                <a:latin typeface="+mn-lt"/>
                <a:ea typeface="+mj-ea"/>
                <a:cs typeface="Times New Roman" panose="02020603050405020304" pitchFamily="18" charset="0"/>
              </a:rPr>
            </a:br>
            <a:r>
              <a:rPr lang="en-AU" altLang="en-US" sz="2400" dirty="0">
                <a:latin typeface="+mn-lt"/>
                <a:ea typeface="+mj-ea"/>
                <a:cs typeface="Times New Roman" panose="02020603050405020304" pitchFamily="18" charset="0"/>
              </a:rPr>
              <a:t>Teacher, Australian Bureau of Meteorology Training Centre</a:t>
            </a:r>
            <a:br>
              <a:rPr lang="en-AU" altLang="en-US" sz="2400" dirty="0">
                <a:latin typeface="+mn-lt"/>
                <a:ea typeface="+mj-ea"/>
                <a:cs typeface="Times New Roman" panose="02020603050405020304" pitchFamily="18" charset="0"/>
              </a:rPr>
            </a:br>
            <a:r>
              <a:rPr lang="en-AU" altLang="en-US" sz="2400" dirty="0">
                <a:latin typeface="+mn-lt"/>
                <a:ea typeface="+mj-ea"/>
                <a:cs typeface="Times New Roman" panose="02020603050405020304" pitchFamily="18" charset="0"/>
              </a:rPr>
              <a:t>Point of Contact, Australian VLab Centre of Excellence</a:t>
            </a:r>
            <a:endParaRPr lang="en-AU" altLang="en-US" sz="2400" dirty="0"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FF6922-2A8E-785D-FEC9-F97AE8E7BC4D}"/>
              </a:ext>
            </a:extLst>
          </p:cNvPr>
          <p:cNvSpPr/>
          <p:nvPr/>
        </p:nvSpPr>
        <p:spPr>
          <a:xfrm>
            <a:off x="0" y="6332538"/>
            <a:ext cx="9144000" cy="525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2231" name="Text Placeholder 14">
            <a:extLst>
              <a:ext uri="{FF2B5EF4-FFF2-40B4-BE49-F238E27FC236}">
                <a16:creationId xmlns:a16="http://schemas.microsoft.com/office/drawing/2014/main" id="{84638923-AFFF-ECAF-57A8-6D9848D15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9513" y="6281738"/>
            <a:ext cx="4095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UNOFFICIAL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936B859-36E0-531E-722C-277DD4019229}"/>
              </a:ext>
            </a:extLst>
          </p:cNvPr>
          <p:cNvCxnSpPr>
            <a:cxnSpLocks/>
          </p:cNvCxnSpPr>
          <p:nvPr/>
        </p:nvCxnSpPr>
        <p:spPr>
          <a:xfrm flipH="1">
            <a:off x="-136525" y="1413622"/>
            <a:ext cx="92805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black and yellow sign with white text&#10;&#10;Description automatically generated">
            <a:extLst>
              <a:ext uri="{FF2B5EF4-FFF2-40B4-BE49-F238E27FC236}">
                <a16:creationId xmlns:a16="http://schemas.microsoft.com/office/drawing/2014/main" id="{6CB6326C-3267-AE1F-1D3F-63569A83E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667" y="433013"/>
            <a:ext cx="6047334" cy="9845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>
            <a:extLst>
              <a:ext uri="{FF2B5EF4-FFF2-40B4-BE49-F238E27FC236}">
                <a16:creationId xmlns:a16="http://schemas.microsoft.com/office/drawing/2014/main" id="{11B7454C-2460-FB61-3AAB-AA0E533E5F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5400" y="-6350"/>
            <a:ext cx="9169400" cy="1143000"/>
          </a:xfrm>
        </p:spPr>
        <p:txBody>
          <a:bodyPr/>
          <a:lstStyle/>
          <a:p>
            <a:r>
              <a:rPr lang="en-AU" altLang="en-US" sz="2800" b="1">
                <a:latin typeface="Calibri" panose="020F0502020204030204" pitchFamily="34" charset="0"/>
                <a:cs typeface="Arial" panose="020B0604020202020204" pitchFamily="34" charset="0"/>
              </a:rPr>
              <a:t>Himawari-8/9 data distribution</a:t>
            </a:r>
            <a:br>
              <a:rPr lang="en-AU" altLang="en-US" sz="2800" b="1"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AU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(feedback from Vince Villani, 23</a:t>
            </a:r>
            <a:r>
              <a:rPr lang="en-AU" altLang="en-US" sz="2000" baseline="30000">
                <a:solidFill>
                  <a:srgbClr val="000000"/>
                </a:solidFill>
                <a:latin typeface="Calibri" panose="020F0502020204030204" pitchFamily="34" charset="0"/>
              </a:rPr>
              <a:t>rd</a:t>
            </a:r>
            <a:r>
              <a:rPr lang="en-AU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 August 2023)</a:t>
            </a:r>
            <a:endParaRPr lang="en-AU" altLang="en-US" sz="2800" b="1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C5BD51F5-5F99-85DF-4580-5B660530A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143000"/>
            <a:ext cx="8153400" cy="5486400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FontTx/>
              <a:buNone/>
              <a:defRPr/>
            </a:pPr>
            <a:r>
              <a:rPr lang="en-A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sequence of Himawari-9 data collection and distribution for the 0000UTC image (for example) is as follows;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FontTx/>
              <a:buNone/>
              <a:defRPr/>
            </a:pPr>
            <a:r>
              <a:rPr lang="en-AU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0000UTC: </a:t>
            </a:r>
            <a:r>
              <a:rPr lang="en-A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scan starts from the north pole region. This corresponds to the time stamp on the image.</a:t>
            </a:r>
            <a:endParaRPr lang="en-AU" sz="20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FontTx/>
              <a:buNone/>
              <a:defRPr/>
            </a:pPr>
            <a:r>
              <a:rPr lang="en-AU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~0006UTC: </a:t>
            </a:r>
            <a:r>
              <a:rPr lang="en-A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Australia starts being observed</a:t>
            </a:r>
            <a:endParaRPr lang="en-AU" sz="20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FontTx/>
              <a:buNone/>
              <a:defRPr/>
            </a:pPr>
            <a:r>
              <a:rPr lang="en-AU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~0008UTC: </a:t>
            </a:r>
            <a:r>
              <a:rPr lang="en-A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Australia finishes being observed</a:t>
            </a:r>
            <a:endParaRPr lang="en-AU" sz="20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FontTx/>
              <a:buNone/>
              <a:defRPr/>
            </a:pPr>
            <a:r>
              <a:rPr lang="en-AU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0010UTC</a:t>
            </a:r>
            <a:r>
              <a:rPr lang="en-A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The 0000UTC full disk scan is finished</a:t>
            </a:r>
            <a:endParaRPr lang="en-AU" sz="20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FontTx/>
              <a:buNone/>
              <a:defRPr/>
            </a:pPr>
            <a:r>
              <a:rPr lang="en-AU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0012UTC</a:t>
            </a:r>
            <a:r>
              <a:rPr lang="en-A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Raw </a:t>
            </a:r>
            <a:r>
              <a:rPr lang="en-A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Himawari</a:t>
            </a:r>
            <a:r>
              <a:rPr lang="en-A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data from the 0000UTC scan is available and on the Bureau system.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FontTx/>
              <a:buNone/>
              <a:defRPr/>
            </a:pPr>
            <a:r>
              <a:rPr lang="en-AU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0012UTC ~ 0013UTC: </a:t>
            </a:r>
            <a:r>
              <a:rPr lang="en-A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All bands are calibrated and converted to NetCDF4 files, primarily for ingestion into Visual Weather.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FontTx/>
              <a:buNone/>
              <a:defRPr/>
            </a:pPr>
            <a:r>
              <a:rPr lang="en-AU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0015UTC~0016UTC: </a:t>
            </a:r>
            <a:r>
              <a:rPr lang="en-A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All imagery should be delivered and available in Panther (a short delay for Panther to ingest/cut the data up into tiles)</a:t>
            </a:r>
            <a:endParaRPr lang="en-AU" sz="20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3538" lvl="2" indent="-363538" eaLnBrk="1" hangingPunct="1">
              <a:spcBef>
                <a:spcPct val="0"/>
              </a:spcBef>
              <a:defRPr/>
            </a:pPr>
            <a:endParaRPr lang="en-US" altLang="en-US" sz="2200" dirty="0">
              <a:latin typeface="Calibri" pitchFamily="34" charset="0"/>
            </a:endParaRPr>
          </a:p>
        </p:txBody>
      </p:sp>
      <p:sp>
        <p:nvSpPr>
          <p:cNvPr id="66564" name="Text Box 4">
            <a:extLst>
              <a:ext uri="{FF2B5EF4-FFF2-40B4-BE49-F238E27FC236}">
                <a16:creationId xmlns:a16="http://schemas.microsoft.com/office/drawing/2014/main" id="{02D4AEE8-9DD4-F7B9-0FC9-077220446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5325" y="0"/>
            <a:ext cx="2125663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3303931565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>
            <a:extLst>
              <a:ext uri="{FF2B5EF4-FFF2-40B4-BE49-F238E27FC236}">
                <a16:creationId xmlns:a16="http://schemas.microsoft.com/office/drawing/2014/main" id="{5AF7479C-FCB2-0C24-8970-E3BF7B36E1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743200"/>
            <a:ext cx="4267200" cy="1752600"/>
          </a:xfrm>
        </p:spPr>
        <p:txBody>
          <a:bodyPr/>
          <a:lstStyle/>
          <a:p>
            <a:r>
              <a:rPr lang="en-AU" alt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Evaluating the delay in the receipt of real-time 10-minute Himawari-9 data at the Bureau </a:t>
            </a:r>
            <a:r>
              <a:rPr lang="en-AU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(18</a:t>
            </a:r>
            <a:r>
              <a:rPr lang="en-AU" altLang="en-US" sz="200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th</a:t>
            </a:r>
            <a:r>
              <a:rPr lang="en-AU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August 2023)</a:t>
            </a:r>
            <a:endParaRPr lang="en-AU" altLang="en-US" sz="2000" dirty="0"/>
          </a:p>
        </p:txBody>
      </p:sp>
      <p:pic>
        <p:nvPicPr>
          <p:cNvPr id="67587" name="Picture 4">
            <a:extLst>
              <a:ext uri="{FF2B5EF4-FFF2-40B4-BE49-F238E27FC236}">
                <a16:creationId xmlns:a16="http://schemas.microsoft.com/office/drawing/2014/main" id="{07A409C4-4920-C941-2F8F-2A6B23B8B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0"/>
            <a:ext cx="4394200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Box 1">
            <a:extLst>
              <a:ext uri="{FF2B5EF4-FFF2-40B4-BE49-F238E27FC236}">
                <a16:creationId xmlns:a16="http://schemas.microsoft.com/office/drawing/2014/main" id="{1B69E31A-11B6-D556-5186-B6206DDF0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" y="-11113"/>
            <a:ext cx="3079750" cy="27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images courtesy JMA / Bureau of Meteorology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6226713-AFD2-223B-C2CB-6FC5BE4BFE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897271"/>
              </p:ext>
            </p:extLst>
          </p:nvPr>
        </p:nvGraphicFramePr>
        <p:xfrm>
          <a:off x="4572000" y="3581400"/>
          <a:ext cx="4495800" cy="31099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8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9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7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20722">
                <a:tc>
                  <a:txBody>
                    <a:bodyPr/>
                    <a:lstStyle/>
                    <a:p>
                      <a:pPr algn="ctr"/>
                      <a:r>
                        <a:rPr lang="en-AU" sz="1800" b="1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UTC</a:t>
                      </a:r>
                      <a:r>
                        <a:rPr lang="en-AU" sz="1800" b="1" baseline="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 t</a:t>
                      </a:r>
                      <a:r>
                        <a:rPr lang="en-AU" sz="1800" b="1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imestamp on 10-minute</a:t>
                      </a:r>
                      <a:r>
                        <a:rPr lang="en-AU" sz="1800" b="1" baseline="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 image</a:t>
                      </a:r>
                      <a:endParaRPr lang="en-AU" sz="180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Local</a:t>
                      </a:r>
                      <a:r>
                        <a:rPr lang="en-AU" sz="18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time receipt of image into the Bureau "Panther" visualisation software </a:t>
                      </a:r>
                    </a:p>
                    <a:p>
                      <a:pPr algn="ctr"/>
                      <a:r>
                        <a:rPr lang="en-AU" sz="18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(UTC +10)</a:t>
                      </a:r>
                      <a:endParaRPr lang="en-AU" sz="1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time</a:t>
                      </a:r>
                      <a:r>
                        <a:rPr lang="en-AU" sz="18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delay (minutes) for IR (Band 13) image</a:t>
                      </a:r>
                      <a:endParaRPr lang="en-AU" sz="1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97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latin typeface="Calibri" panose="020F0502020204030204" pitchFamily="34" charset="0"/>
                        </a:rPr>
                        <a:t>0620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latin typeface="Calibri" panose="020F0502020204030204" pitchFamily="34" charset="0"/>
                        </a:rPr>
                        <a:t>1635 LST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97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latin typeface="Calibri" panose="020F0502020204030204" pitchFamily="34" charset="0"/>
                        </a:rPr>
                        <a:t>0630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latin typeface="Calibri" panose="020F0502020204030204" pitchFamily="34" charset="0"/>
                        </a:rPr>
                        <a:t>1644 LST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397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latin typeface="Calibri" panose="020F0502020204030204" pitchFamily="34" charset="0"/>
                        </a:rPr>
                        <a:t>0640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latin typeface="Calibri" panose="020F0502020204030204" pitchFamily="34" charset="0"/>
                        </a:rPr>
                        <a:t>1654 LST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1064B76-873F-1719-9EB5-CC7C450A43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287264"/>
              </p:ext>
            </p:extLst>
          </p:nvPr>
        </p:nvGraphicFramePr>
        <p:xfrm>
          <a:off x="4572000" y="228600"/>
          <a:ext cx="4495800" cy="31099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8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9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7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20722">
                <a:tc>
                  <a:txBody>
                    <a:bodyPr/>
                    <a:lstStyle/>
                    <a:p>
                      <a:pPr algn="ctr"/>
                      <a:r>
                        <a:rPr lang="en-AU" sz="1800" b="1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UTC</a:t>
                      </a:r>
                      <a:r>
                        <a:rPr lang="en-AU" sz="1800" b="1" baseline="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 t</a:t>
                      </a:r>
                      <a:r>
                        <a:rPr lang="en-AU" sz="1800" b="1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imestamp on 10-minute</a:t>
                      </a:r>
                      <a:r>
                        <a:rPr lang="en-AU" sz="1800" b="1" baseline="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 image</a:t>
                      </a:r>
                      <a:endParaRPr lang="en-AU" sz="180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Local</a:t>
                      </a:r>
                      <a:r>
                        <a:rPr lang="en-AU" sz="18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time receipt of image into the Bureau "Panther" visualisation software </a:t>
                      </a:r>
                    </a:p>
                    <a:p>
                      <a:pPr algn="ctr"/>
                      <a:r>
                        <a:rPr lang="en-AU" sz="18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(UTC +10)</a:t>
                      </a:r>
                      <a:endParaRPr lang="en-AU" sz="1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time</a:t>
                      </a:r>
                      <a:r>
                        <a:rPr lang="en-AU" sz="18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delay (minutes) for True Colour RGB image</a:t>
                      </a:r>
                      <a:endParaRPr lang="en-AU" sz="1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97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latin typeface="Calibri" panose="020F0502020204030204" pitchFamily="34" charset="0"/>
                        </a:rPr>
                        <a:t>0620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latin typeface="Calibri" panose="020F0502020204030204" pitchFamily="34" charset="0"/>
                        </a:rPr>
                        <a:t>1637 LST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97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latin typeface="Calibri" panose="020F0502020204030204" pitchFamily="34" charset="0"/>
                        </a:rPr>
                        <a:t>0630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latin typeface="Calibri" panose="020F0502020204030204" pitchFamily="34" charset="0"/>
                        </a:rPr>
                        <a:t>1646 LST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397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latin typeface="Calibri" panose="020F0502020204030204" pitchFamily="34" charset="0"/>
                        </a:rPr>
                        <a:t>0640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latin typeface="Calibri" panose="020F0502020204030204" pitchFamily="34" charset="0"/>
                        </a:rPr>
                        <a:t>1957 LST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7633" name="Picture 9">
            <a:extLst>
              <a:ext uri="{FF2B5EF4-FFF2-40B4-BE49-F238E27FC236}">
                <a16:creationId xmlns:a16="http://schemas.microsoft.com/office/drawing/2014/main" id="{554B283B-28C6-9A8E-7C6D-0E7CEB516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9"/>
          <a:stretch>
            <a:fillRect/>
          </a:stretch>
        </p:blipFill>
        <p:spPr bwMode="auto">
          <a:xfrm>
            <a:off x="152400" y="533400"/>
            <a:ext cx="4373563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7130BB-4FC8-2838-8D78-0F66215C1957}"/>
              </a:ext>
            </a:extLst>
          </p:cNvPr>
          <p:cNvSpPr txBox="1"/>
          <p:nvPr/>
        </p:nvSpPr>
        <p:spPr>
          <a:xfrm>
            <a:off x="1919335" y="525101"/>
            <a:ext cx="6110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Darwin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1FE4D3-F56B-5112-69B0-F9F1578FD66A}"/>
              </a:ext>
            </a:extLst>
          </p:cNvPr>
          <p:cNvSpPr txBox="1"/>
          <p:nvPr/>
        </p:nvSpPr>
        <p:spPr>
          <a:xfrm>
            <a:off x="2539047" y="2343847"/>
            <a:ext cx="7729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Tasmania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3E2AEB-2F75-C802-809F-6E277087A086}"/>
              </a:ext>
            </a:extLst>
          </p:cNvPr>
          <p:cNvSpPr txBox="1"/>
          <p:nvPr/>
        </p:nvSpPr>
        <p:spPr>
          <a:xfrm>
            <a:off x="1943548" y="4557292"/>
            <a:ext cx="6110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Darwin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1E1491-E0A7-98DA-6B80-2CDEA84BD062}"/>
              </a:ext>
            </a:extLst>
          </p:cNvPr>
          <p:cNvSpPr txBox="1"/>
          <p:nvPr/>
        </p:nvSpPr>
        <p:spPr>
          <a:xfrm>
            <a:off x="2605988" y="6452950"/>
            <a:ext cx="7729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Tasmania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>
            <a:extLst>
              <a:ext uri="{FF2B5EF4-FFF2-40B4-BE49-F238E27FC236}">
                <a16:creationId xmlns:a16="http://schemas.microsoft.com/office/drawing/2014/main" id="{95975E09-62B9-3513-E0AE-7FABA651EE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743200"/>
            <a:ext cx="4267200" cy="1752600"/>
          </a:xfrm>
        </p:spPr>
        <p:txBody>
          <a:bodyPr/>
          <a:lstStyle/>
          <a:p>
            <a:r>
              <a:rPr lang="en-AU" alt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Time delay between overpass time and receipt of 10-minute Himawari-9 data </a:t>
            </a:r>
            <a:r>
              <a:rPr lang="en-AU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(18</a:t>
            </a:r>
            <a:r>
              <a:rPr lang="en-AU" altLang="en-US" sz="200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th</a:t>
            </a:r>
            <a:r>
              <a:rPr lang="en-AU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August 2023)</a:t>
            </a:r>
            <a:endParaRPr lang="en-AU" altLang="en-US" sz="2000" dirty="0"/>
          </a:p>
        </p:txBody>
      </p:sp>
      <p:pic>
        <p:nvPicPr>
          <p:cNvPr id="67587" name="Picture 4">
            <a:extLst>
              <a:ext uri="{FF2B5EF4-FFF2-40B4-BE49-F238E27FC236}">
                <a16:creationId xmlns:a16="http://schemas.microsoft.com/office/drawing/2014/main" id="{2D9076E3-1C37-831A-0A7D-6ED863897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0"/>
            <a:ext cx="4394200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Box 1">
            <a:extLst>
              <a:ext uri="{FF2B5EF4-FFF2-40B4-BE49-F238E27FC236}">
                <a16:creationId xmlns:a16="http://schemas.microsoft.com/office/drawing/2014/main" id="{EC7613AD-40E5-FB1A-09E1-B559505D1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" y="-11113"/>
            <a:ext cx="3079750" cy="27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images courtesy JMA / Bureau of Meteorology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062F693-45F3-4DBD-44E6-1C9EDC6161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6535"/>
              </p:ext>
            </p:extLst>
          </p:nvPr>
        </p:nvGraphicFramePr>
        <p:xfrm>
          <a:off x="4572000" y="3581400"/>
          <a:ext cx="4495800" cy="31099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8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9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7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20722">
                <a:tc>
                  <a:txBody>
                    <a:bodyPr/>
                    <a:lstStyle/>
                    <a:p>
                      <a:pPr algn="ctr"/>
                      <a:r>
                        <a:rPr lang="en-AU" sz="1800" b="1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Overpass time over Australia (UTC)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Local</a:t>
                      </a:r>
                      <a:r>
                        <a:rPr lang="en-AU" sz="18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time receipt of image into the Bureau "Panther" visualisation software </a:t>
                      </a:r>
                    </a:p>
                    <a:p>
                      <a:pPr algn="ctr"/>
                      <a:r>
                        <a:rPr lang="en-AU" sz="18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(UTC +10)</a:t>
                      </a:r>
                      <a:endParaRPr lang="en-AU" sz="1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time</a:t>
                      </a:r>
                      <a:r>
                        <a:rPr lang="en-AU" sz="18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delay (minutes) for IR (Band 13) image</a:t>
                      </a:r>
                      <a:endParaRPr lang="en-AU" sz="1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97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latin typeface="Calibri" panose="020F0502020204030204" pitchFamily="34" charset="0"/>
                        </a:rPr>
                        <a:t>0626-0629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latin typeface="Calibri" panose="020F0502020204030204" pitchFamily="34" charset="0"/>
                        </a:rPr>
                        <a:t>1635 LST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dirty="0">
                          <a:solidFill>
                            <a:srgbClr val="006600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6-9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97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latin typeface="Calibri" panose="020F0502020204030204" pitchFamily="34" charset="0"/>
                        </a:rPr>
                        <a:t>0636-0639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latin typeface="Calibri" panose="020F0502020204030204" pitchFamily="34" charset="0"/>
                        </a:rPr>
                        <a:t>1644 LST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dirty="0">
                          <a:solidFill>
                            <a:srgbClr val="006600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5-8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397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latin typeface="Calibri" panose="020F0502020204030204" pitchFamily="34" charset="0"/>
                        </a:rPr>
                        <a:t>0646-0649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latin typeface="Calibri" panose="020F0502020204030204" pitchFamily="34" charset="0"/>
                        </a:rPr>
                        <a:t>1654 LST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dirty="0">
                          <a:solidFill>
                            <a:srgbClr val="006600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5-8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32DCC27-9ADB-5743-E615-53F78B709F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797381"/>
              </p:ext>
            </p:extLst>
          </p:nvPr>
        </p:nvGraphicFramePr>
        <p:xfrm>
          <a:off x="4572000" y="228600"/>
          <a:ext cx="4495800" cy="31099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8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9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7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20722">
                <a:tc>
                  <a:txBody>
                    <a:bodyPr/>
                    <a:lstStyle/>
                    <a:p>
                      <a:pPr algn="ctr"/>
                      <a:r>
                        <a:rPr lang="en-AU" sz="1800" b="1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Overpass time over Australia (UTC)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Local</a:t>
                      </a:r>
                      <a:r>
                        <a:rPr lang="en-AU" sz="18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time receipt of image into the Bureau "Panther" visualisation software </a:t>
                      </a:r>
                    </a:p>
                    <a:p>
                      <a:pPr algn="ctr"/>
                      <a:r>
                        <a:rPr lang="en-AU" sz="18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(UTC +10)</a:t>
                      </a:r>
                      <a:endParaRPr lang="en-AU" sz="1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time</a:t>
                      </a:r>
                      <a:r>
                        <a:rPr lang="en-AU" sz="18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delay (minutes) for True Colour RGB image</a:t>
                      </a:r>
                      <a:endParaRPr lang="en-AU" sz="1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97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latin typeface="Calibri" panose="020F0502020204030204" pitchFamily="34" charset="0"/>
                        </a:rPr>
                        <a:t>0626-0629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latin typeface="Calibri" panose="020F0502020204030204" pitchFamily="34" charset="0"/>
                        </a:rPr>
                        <a:t>1637 LST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dirty="0">
                          <a:solidFill>
                            <a:srgbClr val="006600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8-11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97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latin typeface="Calibri" panose="020F0502020204030204" pitchFamily="34" charset="0"/>
                        </a:rPr>
                        <a:t>0636-0639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latin typeface="Calibri" panose="020F0502020204030204" pitchFamily="34" charset="0"/>
                        </a:rPr>
                        <a:t>1646 LST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dirty="0">
                          <a:solidFill>
                            <a:srgbClr val="006600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7-10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397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latin typeface="Calibri" panose="020F0502020204030204" pitchFamily="34" charset="0"/>
                        </a:rPr>
                        <a:t>0646-0649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latin typeface="Calibri" panose="020F0502020204030204" pitchFamily="34" charset="0"/>
                        </a:rPr>
                        <a:t>1957 LST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dirty="0">
                          <a:solidFill>
                            <a:srgbClr val="006600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8-11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7633" name="Picture 9">
            <a:extLst>
              <a:ext uri="{FF2B5EF4-FFF2-40B4-BE49-F238E27FC236}">
                <a16:creationId xmlns:a16="http://schemas.microsoft.com/office/drawing/2014/main" id="{BC3D0460-949B-4CFA-E395-D9A7A2013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9"/>
          <a:stretch>
            <a:fillRect/>
          </a:stretch>
        </p:blipFill>
        <p:spPr bwMode="auto">
          <a:xfrm>
            <a:off x="152400" y="533400"/>
            <a:ext cx="4373563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Content Placeholder 16">
            <a:extLst>
              <a:ext uri="{FF2B5EF4-FFF2-40B4-BE49-F238E27FC236}">
                <a16:creationId xmlns:a16="http://schemas.microsoft.com/office/drawing/2014/main" id="{BF15C59C-F1A2-8A57-CE94-00A0F798AF0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1035" y="550290"/>
          <a:ext cx="4348670" cy="210147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4348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0490">
                <a:tc>
                  <a:txBody>
                    <a:bodyPr/>
                    <a:lstStyle/>
                    <a:p>
                      <a:endParaRPr lang="en-AU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441" marR="91441" marT="45721" marB="45721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0490">
                <a:tc>
                  <a:txBody>
                    <a:bodyPr/>
                    <a:lstStyle/>
                    <a:p>
                      <a:endParaRPr lang="en-AU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441" marR="91441" marT="45721" marB="45721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0490">
                <a:tc>
                  <a:txBody>
                    <a:bodyPr/>
                    <a:lstStyle/>
                    <a:p>
                      <a:endParaRPr lang="en-AU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441" marR="91441" marT="45721" marB="45721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A302185-A2E7-9C31-C357-3C8A0D2D37EC}"/>
              </a:ext>
            </a:extLst>
          </p:cNvPr>
          <p:cNvSpPr txBox="1"/>
          <p:nvPr/>
        </p:nvSpPr>
        <p:spPr>
          <a:xfrm>
            <a:off x="219456" y="713232"/>
            <a:ext cx="1338828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6-7 minute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7-8 minute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8-9 minute </a:t>
            </a:r>
          </a:p>
        </p:txBody>
      </p:sp>
      <p:graphicFrame>
        <p:nvGraphicFramePr>
          <p:cNvPr id="4" name="Content Placeholder 16">
            <a:extLst>
              <a:ext uri="{FF2B5EF4-FFF2-40B4-BE49-F238E27FC236}">
                <a16:creationId xmlns:a16="http://schemas.microsoft.com/office/drawing/2014/main" id="{6B3B37D8-98E0-D5BF-903A-200FF38DB43C}"/>
              </a:ext>
            </a:extLst>
          </p:cNvPr>
          <p:cNvGraphicFramePr>
            <a:graphicFrameLocks/>
          </p:cNvGraphicFramePr>
          <p:nvPr/>
        </p:nvGraphicFramePr>
        <p:xfrm>
          <a:off x="174563" y="4579746"/>
          <a:ext cx="4348670" cy="210147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4348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0490">
                <a:tc>
                  <a:txBody>
                    <a:bodyPr/>
                    <a:lstStyle/>
                    <a:p>
                      <a:endParaRPr lang="en-AU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441" marR="91441" marT="45721" marB="45721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0490">
                <a:tc>
                  <a:txBody>
                    <a:bodyPr/>
                    <a:lstStyle/>
                    <a:p>
                      <a:endParaRPr lang="en-AU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441" marR="91441" marT="45721" marB="45721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0490">
                <a:tc>
                  <a:txBody>
                    <a:bodyPr/>
                    <a:lstStyle/>
                    <a:p>
                      <a:endParaRPr lang="en-AU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441" marR="91441" marT="45721" marB="45721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6AF5E11-1BE9-D540-7DB0-B7EEA1E589DE}"/>
              </a:ext>
            </a:extLst>
          </p:cNvPr>
          <p:cNvSpPr txBox="1"/>
          <p:nvPr/>
        </p:nvSpPr>
        <p:spPr>
          <a:xfrm>
            <a:off x="252984" y="4742688"/>
            <a:ext cx="1338828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6-7 minute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7-8 minute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8-9 minute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C4EF27-AB0D-8CFA-D7A3-EB886F95C967}"/>
              </a:ext>
            </a:extLst>
          </p:cNvPr>
          <p:cNvSpPr txBox="1"/>
          <p:nvPr/>
        </p:nvSpPr>
        <p:spPr>
          <a:xfrm>
            <a:off x="1919335" y="525101"/>
            <a:ext cx="6110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Darwin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E237AC-8574-AF89-C987-633EC9B158F9}"/>
              </a:ext>
            </a:extLst>
          </p:cNvPr>
          <p:cNvSpPr txBox="1"/>
          <p:nvPr/>
        </p:nvSpPr>
        <p:spPr>
          <a:xfrm>
            <a:off x="2539047" y="2343847"/>
            <a:ext cx="7729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Tasmania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4558BF-5867-EC70-FAEA-398CBAAB0175}"/>
              </a:ext>
            </a:extLst>
          </p:cNvPr>
          <p:cNvSpPr txBox="1"/>
          <p:nvPr/>
        </p:nvSpPr>
        <p:spPr>
          <a:xfrm>
            <a:off x="1943548" y="4557292"/>
            <a:ext cx="6110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Darwin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5935E8-B540-66BE-F0F4-8284BF820DB7}"/>
              </a:ext>
            </a:extLst>
          </p:cNvPr>
          <p:cNvSpPr txBox="1"/>
          <p:nvPr/>
        </p:nvSpPr>
        <p:spPr>
          <a:xfrm>
            <a:off x="2605988" y="6452950"/>
            <a:ext cx="7729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Tasmania</a:t>
            </a:r>
          </a:p>
        </p:txBody>
      </p:sp>
    </p:spTree>
    <p:extLst>
      <p:ext uri="{BB962C8B-B14F-4D97-AF65-F5344CB8AC3E}">
        <p14:creationId xmlns:p14="http://schemas.microsoft.com/office/powerpoint/2010/main" val="4284454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>
            <a:extLst>
              <a:ext uri="{FF2B5EF4-FFF2-40B4-BE49-F238E27FC236}">
                <a16:creationId xmlns:a16="http://schemas.microsoft.com/office/drawing/2014/main" id="{29EA8DA0-9599-6108-B78C-ECE1E364B3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09324"/>
            <a:ext cx="8229600" cy="1143000"/>
          </a:xfrm>
        </p:spPr>
        <p:txBody>
          <a:bodyPr/>
          <a:lstStyle/>
          <a:p>
            <a:r>
              <a:rPr lang="en-AU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Receipt of RADAR images on the Bureau of Meteorology external web site (Melbourne RADAR)</a:t>
            </a:r>
          </a:p>
        </p:txBody>
      </p:sp>
      <p:pic>
        <p:nvPicPr>
          <p:cNvPr id="69635" name="Picture 4">
            <a:extLst>
              <a:ext uri="{FF2B5EF4-FFF2-40B4-BE49-F238E27FC236}">
                <a16:creationId xmlns:a16="http://schemas.microsoft.com/office/drawing/2014/main" id="{8697DE4C-AB8E-2B06-C983-7CA0DE4BB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4135438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998FFC4-B218-3559-AEE8-B145C1FAEA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615617"/>
              </p:ext>
            </p:extLst>
          </p:nvPr>
        </p:nvGraphicFramePr>
        <p:xfrm>
          <a:off x="4419600" y="1524000"/>
          <a:ext cx="4495800" cy="42989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8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9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7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20653">
                <a:tc>
                  <a:txBody>
                    <a:bodyPr/>
                    <a:lstStyle/>
                    <a:p>
                      <a:pPr algn="ctr"/>
                      <a:r>
                        <a:rPr lang="en-AU" sz="2000" b="1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UTC</a:t>
                      </a:r>
                      <a:r>
                        <a:rPr lang="en-AU" sz="2000" b="1" baseline="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 t</a:t>
                      </a:r>
                      <a:r>
                        <a:rPr lang="en-AU" sz="2000" b="1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imestamp on the RADAR image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Local</a:t>
                      </a:r>
                      <a:r>
                        <a:rPr lang="en-AU" sz="20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time receipt of image onto (UTC +10)</a:t>
                      </a:r>
                      <a:endParaRPr lang="en-AU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time</a:t>
                      </a:r>
                      <a:r>
                        <a:rPr lang="en-AU" sz="20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delay for receipt of </a:t>
                      </a:r>
                      <a:r>
                        <a:rPr kumimoji="0" lang="en-A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RADAR images</a:t>
                      </a:r>
                      <a:r>
                        <a:rPr lang="en-AU" sz="20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(minutes)</a:t>
                      </a:r>
                      <a:endParaRPr lang="en-AU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83">
                <a:tc>
                  <a:txBody>
                    <a:bodyPr/>
                    <a:lstStyle/>
                    <a:p>
                      <a:pPr algn="ctr"/>
                      <a:r>
                        <a:rPr lang="en-AU" sz="2000" dirty="0">
                          <a:latin typeface="Calibri" panose="020F0502020204030204" pitchFamily="34" charset="0"/>
                        </a:rPr>
                        <a:t>0734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>
                          <a:latin typeface="Calibri" panose="020F0502020204030204" pitchFamily="34" charset="0"/>
                        </a:rPr>
                        <a:t>1736 LST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83">
                <a:tc>
                  <a:txBody>
                    <a:bodyPr/>
                    <a:lstStyle/>
                    <a:p>
                      <a:pPr algn="ctr"/>
                      <a:r>
                        <a:rPr lang="en-AU" sz="2000" dirty="0">
                          <a:latin typeface="Calibri" panose="020F0502020204030204" pitchFamily="34" charset="0"/>
                        </a:rPr>
                        <a:t>0739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>
                          <a:latin typeface="Calibri" panose="020F0502020204030204" pitchFamily="34" charset="0"/>
                        </a:rPr>
                        <a:t>1741 LST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383">
                <a:tc>
                  <a:txBody>
                    <a:bodyPr/>
                    <a:lstStyle/>
                    <a:p>
                      <a:pPr algn="ctr"/>
                      <a:r>
                        <a:rPr lang="en-AU" sz="2000" dirty="0">
                          <a:latin typeface="Calibri" panose="020F0502020204030204" pitchFamily="34" charset="0"/>
                        </a:rPr>
                        <a:t>0744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>
                          <a:latin typeface="Calibri" panose="020F0502020204030204" pitchFamily="34" charset="0"/>
                        </a:rPr>
                        <a:t>1746 LST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383">
                <a:tc>
                  <a:txBody>
                    <a:bodyPr/>
                    <a:lstStyle/>
                    <a:p>
                      <a:pPr algn="ctr"/>
                      <a:r>
                        <a:rPr lang="en-AU" sz="2000" dirty="0">
                          <a:latin typeface="Calibri" panose="020F0502020204030204" pitchFamily="34" charset="0"/>
                        </a:rPr>
                        <a:t>0749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>
                          <a:latin typeface="Calibri" panose="020F0502020204030204" pitchFamily="34" charset="0"/>
                        </a:rPr>
                        <a:t>1754 LST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383">
                <a:tc>
                  <a:txBody>
                    <a:bodyPr/>
                    <a:lstStyle/>
                    <a:p>
                      <a:pPr algn="ctr"/>
                      <a:r>
                        <a:rPr lang="en-AU" sz="2000" dirty="0">
                          <a:latin typeface="Calibri" panose="020F0502020204030204" pitchFamily="34" charset="0"/>
                        </a:rPr>
                        <a:t>0754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>
                          <a:latin typeface="Calibri" panose="020F0502020204030204" pitchFamily="34" charset="0"/>
                        </a:rPr>
                        <a:t>1758 LST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383">
                <a:tc>
                  <a:txBody>
                    <a:bodyPr/>
                    <a:lstStyle/>
                    <a:p>
                      <a:pPr algn="ctr"/>
                      <a:r>
                        <a:rPr lang="en-AU" sz="2000" dirty="0">
                          <a:latin typeface="Calibri" panose="020F0502020204030204" pitchFamily="34" charset="0"/>
                        </a:rPr>
                        <a:t>0759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>
                          <a:latin typeface="Calibri" panose="020F0502020204030204" pitchFamily="34" charset="0"/>
                        </a:rPr>
                        <a:t>1803  LST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9670" name="TextBox 1">
            <a:extLst>
              <a:ext uri="{FF2B5EF4-FFF2-40B4-BE49-F238E27FC236}">
                <a16:creationId xmlns:a16="http://schemas.microsoft.com/office/drawing/2014/main" id="{DD450183-D609-57F8-AC29-66156ABF2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1775"/>
            <a:ext cx="26177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image courtesy Bureau of Meteorology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C01A8D-8066-609F-ECF8-2AB5F8E184D5}"/>
              </a:ext>
            </a:extLst>
          </p:cNvPr>
          <p:cNvSpPr txBox="1"/>
          <p:nvPr/>
        </p:nvSpPr>
        <p:spPr>
          <a:xfrm>
            <a:off x="228600" y="5867400"/>
            <a:ext cx="8686800" cy="7366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Note: Timestamp on the RADAR image corresponds to the end of the observation period / the scan. (Leon Majewski, 23</a:t>
            </a:r>
            <a:r>
              <a:rPr kumimoji="0" lang="en-AU" sz="2000" b="0" i="0" u="none" strike="noStrike" kern="1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kumimoji="0" lang="en-AU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August 2023). Each scan takes 5 minutes. </a:t>
            </a:r>
          </a:p>
        </p:txBody>
      </p:sp>
    </p:spTree>
    <p:extLst>
      <p:ext uri="{BB962C8B-B14F-4D97-AF65-F5344CB8AC3E}">
        <p14:creationId xmlns:p14="http://schemas.microsoft.com/office/powerpoint/2010/main" val="4117050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>
            <a:extLst>
              <a:ext uri="{FF2B5EF4-FFF2-40B4-BE49-F238E27FC236}">
                <a16:creationId xmlns:a16="http://schemas.microsoft.com/office/drawing/2014/main" id="{29EA8DA0-9599-6108-B78C-ECE1E364B3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09324"/>
            <a:ext cx="8229600" cy="1143000"/>
          </a:xfrm>
        </p:spPr>
        <p:txBody>
          <a:bodyPr/>
          <a:lstStyle/>
          <a:p>
            <a:r>
              <a:rPr lang="en-AU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Time delay from scanning to receipt of RADAR data (Melbourne RADAR)</a:t>
            </a:r>
          </a:p>
        </p:txBody>
      </p:sp>
      <p:pic>
        <p:nvPicPr>
          <p:cNvPr id="69635" name="Picture 4">
            <a:extLst>
              <a:ext uri="{FF2B5EF4-FFF2-40B4-BE49-F238E27FC236}">
                <a16:creationId xmlns:a16="http://schemas.microsoft.com/office/drawing/2014/main" id="{8697DE4C-AB8E-2B06-C983-7CA0DE4BB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4135438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998FFC4-B218-3559-AEE8-B145C1FAEA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920924"/>
              </p:ext>
            </p:extLst>
          </p:nvPr>
        </p:nvGraphicFramePr>
        <p:xfrm>
          <a:off x="4419600" y="1524000"/>
          <a:ext cx="4495800" cy="42989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8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9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7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20653">
                <a:tc>
                  <a:txBody>
                    <a:bodyPr/>
                    <a:lstStyle/>
                    <a:p>
                      <a:pPr algn="ctr"/>
                      <a:r>
                        <a:rPr lang="en-AU" sz="2000" b="1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RADAR image scanning time </a:t>
                      </a:r>
                    </a:p>
                    <a:p>
                      <a:pPr algn="ctr"/>
                      <a:r>
                        <a:rPr lang="en-AU" sz="2000" b="1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UTC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Local</a:t>
                      </a:r>
                      <a:r>
                        <a:rPr lang="en-AU" sz="20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time receipt of image onto (UTC +10)</a:t>
                      </a:r>
                      <a:endParaRPr lang="en-AU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time</a:t>
                      </a:r>
                      <a:r>
                        <a:rPr lang="en-AU" sz="20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delay for receipt of </a:t>
                      </a:r>
                      <a:r>
                        <a:rPr kumimoji="0" lang="en-A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RADAR images</a:t>
                      </a:r>
                      <a:r>
                        <a:rPr lang="en-AU" sz="20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(minutes)</a:t>
                      </a:r>
                      <a:endParaRPr lang="en-AU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83">
                <a:tc>
                  <a:txBody>
                    <a:bodyPr/>
                    <a:lstStyle/>
                    <a:p>
                      <a:pPr algn="ctr"/>
                      <a:r>
                        <a:rPr lang="en-AU" sz="2000" dirty="0">
                          <a:latin typeface="Calibri" panose="020F0502020204030204" pitchFamily="34" charset="0"/>
                        </a:rPr>
                        <a:t>0729-0734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>
                          <a:latin typeface="Calibri" panose="020F0502020204030204" pitchFamily="34" charset="0"/>
                        </a:rPr>
                        <a:t>1736 LST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1" dirty="0">
                          <a:solidFill>
                            <a:srgbClr val="006600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2-7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83">
                <a:tc>
                  <a:txBody>
                    <a:bodyPr/>
                    <a:lstStyle/>
                    <a:p>
                      <a:pPr algn="ctr"/>
                      <a:r>
                        <a:rPr lang="en-AU" sz="2000" dirty="0">
                          <a:latin typeface="Calibri" panose="020F0502020204030204" pitchFamily="34" charset="0"/>
                        </a:rPr>
                        <a:t>0734-0739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>
                          <a:latin typeface="Calibri" panose="020F0502020204030204" pitchFamily="34" charset="0"/>
                        </a:rPr>
                        <a:t>1741 LST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1" dirty="0">
                          <a:solidFill>
                            <a:srgbClr val="006600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2-7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383">
                <a:tc>
                  <a:txBody>
                    <a:bodyPr/>
                    <a:lstStyle/>
                    <a:p>
                      <a:pPr algn="ctr"/>
                      <a:r>
                        <a:rPr lang="en-AU" sz="2000" dirty="0">
                          <a:latin typeface="Calibri" panose="020F0502020204030204" pitchFamily="34" charset="0"/>
                        </a:rPr>
                        <a:t>0739-0744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>
                          <a:latin typeface="Calibri" panose="020F0502020204030204" pitchFamily="34" charset="0"/>
                        </a:rPr>
                        <a:t>1746 LST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1" dirty="0">
                          <a:solidFill>
                            <a:srgbClr val="006600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2-7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383">
                <a:tc>
                  <a:txBody>
                    <a:bodyPr/>
                    <a:lstStyle/>
                    <a:p>
                      <a:pPr algn="ctr"/>
                      <a:r>
                        <a:rPr lang="en-AU" sz="2000" dirty="0">
                          <a:latin typeface="Calibri" panose="020F0502020204030204" pitchFamily="34" charset="0"/>
                        </a:rPr>
                        <a:t>0744-0749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>
                          <a:latin typeface="Calibri" panose="020F0502020204030204" pitchFamily="34" charset="0"/>
                        </a:rPr>
                        <a:t>1754 LST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1" dirty="0">
                          <a:solidFill>
                            <a:srgbClr val="006600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5-10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383">
                <a:tc>
                  <a:txBody>
                    <a:bodyPr/>
                    <a:lstStyle/>
                    <a:p>
                      <a:pPr algn="ctr"/>
                      <a:r>
                        <a:rPr lang="en-AU" sz="2000" dirty="0">
                          <a:latin typeface="Calibri" panose="020F0502020204030204" pitchFamily="34" charset="0"/>
                        </a:rPr>
                        <a:t>0749-0754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>
                          <a:latin typeface="Calibri" panose="020F0502020204030204" pitchFamily="34" charset="0"/>
                        </a:rPr>
                        <a:t>1758 LST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1" dirty="0">
                          <a:solidFill>
                            <a:srgbClr val="006600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4-9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383">
                <a:tc>
                  <a:txBody>
                    <a:bodyPr/>
                    <a:lstStyle/>
                    <a:p>
                      <a:pPr algn="ctr"/>
                      <a:r>
                        <a:rPr lang="en-AU" sz="2000" dirty="0">
                          <a:latin typeface="Calibri" panose="020F0502020204030204" pitchFamily="34" charset="0"/>
                        </a:rPr>
                        <a:t>0754-0759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>
                          <a:latin typeface="Calibri" panose="020F0502020204030204" pitchFamily="34" charset="0"/>
                        </a:rPr>
                        <a:t>1803  LST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1" dirty="0">
                          <a:solidFill>
                            <a:srgbClr val="006600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4-9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9670" name="TextBox 1">
            <a:extLst>
              <a:ext uri="{FF2B5EF4-FFF2-40B4-BE49-F238E27FC236}">
                <a16:creationId xmlns:a16="http://schemas.microsoft.com/office/drawing/2014/main" id="{DD450183-D609-57F8-AC29-66156ABF2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1775"/>
            <a:ext cx="26177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image courtesy Bureau of Meteorology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C01A8D-8066-609F-ECF8-2AB5F8E184D5}"/>
              </a:ext>
            </a:extLst>
          </p:cNvPr>
          <p:cNvSpPr txBox="1"/>
          <p:nvPr/>
        </p:nvSpPr>
        <p:spPr>
          <a:xfrm>
            <a:off x="228600" y="5867400"/>
            <a:ext cx="8686800" cy="7366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Note: Timestamp on the RADAR image corresponds to the end of the observation period / the scan. (Leon Majewski, 23</a:t>
            </a:r>
            <a:r>
              <a:rPr kumimoji="0" lang="en-AU" sz="2000" b="0" i="0" u="none" strike="noStrike" kern="1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kumimoji="0" lang="en-AU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August 2023). Each scan takes 5 minutes. </a:t>
            </a:r>
          </a:p>
        </p:txBody>
      </p:sp>
    </p:spTree>
    <p:extLst>
      <p:ext uri="{BB962C8B-B14F-4D97-AF65-F5344CB8AC3E}">
        <p14:creationId xmlns:p14="http://schemas.microsoft.com/office/powerpoint/2010/main" val="3507571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>
            <a:extLst>
              <a:ext uri="{FF2B5EF4-FFF2-40B4-BE49-F238E27FC236}">
                <a16:creationId xmlns:a16="http://schemas.microsoft.com/office/drawing/2014/main" id="{29EA8DA0-9599-6108-B78C-ECE1E364B3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09324"/>
            <a:ext cx="9144000" cy="1143000"/>
          </a:xfrm>
        </p:spPr>
        <p:txBody>
          <a:bodyPr/>
          <a:lstStyle/>
          <a:p>
            <a:r>
              <a:rPr lang="en-AU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Time delay from overpass (Himawari-9) and scanning (RADAR data) and receipt of this data by Bureau forecasters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998FFC4-B218-3559-AEE8-B145C1FAEA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428641"/>
              </p:ext>
            </p:extLst>
          </p:nvPr>
        </p:nvGraphicFramePr>
        <p:xfrm>
          <a:off x="4648200" y="1513114"/>
          <a:ext cx="4495800" cy="42989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8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9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7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20653">
                <a:tc>
                  <a:txBody>
                    <a:bodyPr/>
                    <a:lstStyle/>
                    <a:p>
                      <a:pPr algn="ctr"/>
                      <a:r>
                        <a:rPr lang="en-AU" sz="2000" b="1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RADAR image scanning time </a:t>
                      </a:r>
                    </a:p>
                    <a:p>
                      <a:pPr algn="ctr"/>
                      <a:r>
                        <a:rPr lang="en-AU" sz="2000" b="1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UTC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Local</a:t>
                      </a:r>
                      <a:r>
                        <a:rPr lang="en-AU" sz="20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time receipt of image onto (UTC +10)</a:t>
                      </a:r>
                      <a:endParaRPr lang="en-AU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time</a:t>
                      </a:r>
                      <a:r>
                        <a:rPr lang="en-AU" sz="20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delay for receipt of </a:t>
                      </a:r>
                      <a:r>
                        <a:rPr kumimoji="0" lang="en-A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RADAR images</a:t>
                      </a:r>
                      <a:r>
                        <a:rPr lang="en-AU" sz="20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(minutes)</a:t>
                      </a:r>
                      <a:endParaRPr lang="en-AU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83">
                <a:tc>
                  <a:txBody>
                    <a:bodyPr/>
                    <a:lstStyle/>
                    <a:p>
                      <a:pPr algn="ctr"/>
                      <a:r>
                        <a:rPr lang="en-AU" sz="2000" dirty="0">
                          <a:latin typeface="Calibri" panose="020F0502020204030204" pitchFamily="34" charset="0"/>
                        </a:rPr>
                        <a:t>0729-0734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>
                          <a:latin typeface="Calibri" panose="020F0502020204030204" pitchFamily="34" charset="0"/>
                        </a:rPr>
                        <a:t>1736 LST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1" dirty="0">
                          <a:solidFill>
                            <a:srgbClr val="006600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2-7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83">
                <a:tc>
                  <a:txBody>
                    <a:bodyPr/>
                    <a:lstStyle/>
                    <a:p>
                      <a:pPr algn="ctr"/>
                      <a:r>
                        <a:rPr lang="en-AU" sz="2000" dirty="0">
                          <a:latin typeface="Calibri" panose="020F0502020204030204" pitchFamily="34" charset="0"/>
                        </a:rPr>
                        <a:t>0734-0739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>
                          <a:latin typeface="Calibri" panose="020F0502020204030204" pitchFamily="34" charset="0"/>
                        </a:rPr>
                        <a:t>1741 LST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1" dirty="0">
                          <a:solidFill>
                            <a:srgbClr val="006600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2-7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383">
                <a:tc>
                  <a:txBody>
                    <a:bodyPr/>
                    <a:lstStyle/>
                    <a:p>
                      <a:pPr algn="ctr"/>
                      <a:r>
                        <a:rPr lang="en-AU" sz="2000" dirty="0">
                          <a:latin typeface="Calibri" panose="020F0502020204030204" pitchFamily="34" charset="0"/>
                        </a:rPr>
                        <a:t>0739-0744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>
                          <a:latin typeface="Calibri" panose="020F0502020204030204" pitchFamily="34" charset="0"/>
                        </a:rPr>
                        <a:t>1746 LST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1" dirty="0">
                          <a:solidFill>
                            <a:srgbClr val="006600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2-7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383">
                <a:tc>
                  <a:txBody>
                    <a:bodyPr/>
                    <a:lstStyle/>
                    <a:p>
                      <a:pPr algn="ctr"/>
                      <a:r>
                        <a:rPr lang="en-AU" sz="2000" dirty="0">
                          <a:latin typeface="Calibri" panose="020F0502020204030204" pitchFamily="34" charset="0"/>
                        </a:rPr>
                        <a:t>0744-0749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>
                          <a:latin typeface="Calibri" panose="020F0502020204030204" pitchFamily="34" charset="0"/>
                        </a:rPr>
                        <a:t>1754 LST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1" dirty="0">
                          <a:solidFill>
                            <a:srgbClr val="006600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5-10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383">
                <a:tc>
                  <a:txBody>
                    <a:bodyPr/>
                    <a:lstStyle/>
                    <a:p>
                      <a:pPr algn="ctr"/>
                      <a:r>
                        <a:rPr lang="en-AU" sz="2000" dirty="0">
                          <a:latin typeface="Calibri" panose="020F0502020204030204" pitchFamily="34" charset="0"/>
                        </a:rPr>
                        <a:t>0749-0754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>
                          <a:latin typeface="Calibri" panose="020F0502020204030204" pitchFamily="34" charset="0"/>
                        </a:rPr>
                        <a:t>1758 LST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1" dirty="0">
                          <a:solidFill>
                            <a:srgbClr val="006600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4-9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383">
                <a:tc>
                  <a:txBody>
                    <a:bodyPr/>
                    <a:lstStyle/>
                    <a:p>
                      <a:pPr algn="ctr"/>
                      <a:r>
                        <a:rPr lang="en-AU" sz="2000" dirty="0">
                          <a:latin typeface="Calibri" panose="020F0502020204030204" pitchFamily="34" charset="0"/>
                        </a:rPr>
                        <a:t>0754-0759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>
                          <a:latin typeface="Calibri" panose="020F0502020204030204" pitchFamily="34" charset="0"/>
                        </a:rPr>
                        <a:t>1803  LST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1" dirty="0">
                          <a:solidFill>
                            <a:srgbClr val="006600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4-9</a:t>
                      </a:r>
                    </a:p>
                  </a:txBody>
                  <a:tcPr marT="45728" marB="4572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9670" name="TextBox 1">
            <a:extLst>
              <a:ext uri="{FF2B5EF4-FFF2-40B4-BE49-F238E27FC236}">
                <a16:creationId xmlns:a16="http://schemas.microsoft.com/office/drawing/2014/main" id="{DD450183-D609-57F8-AC29-66156ABF2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1775"/>
            <a:ext cx="26177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image courtesy Bureau of Meteorology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C01A8D-8066-609F-ECF8-2AB5F8E184D5}"/>
              </a:ext>
            </a:extLst>
          </p:cNvPr>
          <p:cNvSpPr txBox="1"/>
          <p:nvPr/>
        </p:nvSpPr>
        <p:spPr>
          <a:xfrm>
            <a:off x="101744" y="4719011"/>
            <a:ext cx="4388776" cy="1655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Activity: Why don't you try a similar exercise to determine the delay in receipt of satellite and RADAR data at your workplace.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EC587E1-BB11-FD69-323D-2A56FD3E77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203509"/>
              </p:ext>
            </p:extLst>
          </p:nvPr>
        </p:nvGraphicFramePr>
        <p:xfrm>
          <a:off x="0" y="1523999"/>
          <a:ext cx="4495800" cy="31099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8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9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7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20722">
                <a:tc>
                  <a:txBody>
                    <a:bodyPr/>
                    <a:lstStyle/>
                    <a:p>
                      <a:pPr algn="ctr"/>
                      <a:r>
                        <a:rPr lang="en-AU" sz="1800" b="1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Himawari-9 overpass time over Australia (UTC)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Local</a:t>
                      </a:r>
                      <a:r>
                        <a:rPr lang="en-AU" sz="18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time receipt of image into the Bureau "Panther" visualisation software </a:t>
                      </a:r>
                    </a:p>
                    <a:p>
                      <a:pPr algn="ctr"/>
                      <a:r>
                        <a:rPr lang="en-AU" sz="18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(UTC +10)</a:t>
                      </a:r>
                      <a:endParaRPr lang="en-AU" sz="1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time</a:t>
                      </a:r>
                      <a:r>
                        <a:rPr lang="en-AU" sz="18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delay (minutes) for True Colour RGB image</a:t>
                      </a:r>
                      <a:endParaRPr lang="en-AU" sz="1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97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latin typeface="Calibri" panose="020F0502020204030204" pitchFamily="34" charset="0"/>
                        </a:rPr>
                        <a:t>0626-0629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latin typeface="Calibri" panose="020F0502020204030204" pitchFamily="34" charset="0"/>
                        </a:rPr>
                        <a:t>1637 LST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dirty="0">
                          <a:solidFill>
                            <a:srgbClr val="006600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8-11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97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latin typeface="Calibri" panose="020F0502020204030204" pitchFamily="34" charset="0"/>
                        </a:rPr>
                        <a:t>0636-0639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latin typeface="Calibri" panose="020F0502020204030204" pitchFamily="34" charset="0"/>
                        </a:rPr>
                        <a:t>1646 LST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dirty="0">
                          <a:solidFill>
                            <a:srgbClr val="006600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7-10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397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latin typeface="Calibri" panose="020F0502020204030204" pitchFamily="34" charset="0"/>
                        </a:rPr>
                        <a:t>0646-0649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latin typeface="Calibri" panose="020F0502020204030204" pitchFamily="34" charset="0"/>
                        </a:rPr>
                        <a:t>1957 LST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dirty="0">
                          <a:solidFill>
                            <a:srgbClr val="006600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8-11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9367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>
            <a:extLst>
              <a:ext uri="{FF2B5EF4-FFF2-40B4-BE49-F238E27FC236}">
                <a16:creationId xmlns:a16="http://schemas.microsoft.com/office/drawing/2014/main" id="{5AF7479C-FCB2-0C24-8970-E3BF7B36E1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108" y="2690949"/>
            <a:ext cx="4267200" cy="1752600"/>
          </a:xfrm>
        </p:spPr>
        <p:txBody>
          <a:bodyPr/>
          <a:lstStyle/>
          <a:p>
            <a:r>
              <a:rPr lang="en-AU" alt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Evaluating the delay in the receipt of real-time 2.5-minute Himawari-9 data at the Bureau </a:t>
            </a:r>
            <a:r>
              <a:rPr lang="en-AU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(4</a:t>
            </a:r>
            <a:r>
              <a:rPr lang="en-AU" altLang="en-US" sz="200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th</a:t>
            </a:r>
            <a:r>
              <a:rPr lang="en-AU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December 2023)</a:t>
            </a:r>
            <a:endParaRPr lang="en-AU" altLang="en-US" sz="2000" dirty="0"/>
          </a:p>
        </p:txBody>
      </p:sp>
      <p:sp>
        <p:nvSpPr>
          <p:cNvPr id="67588" name="TextBox 1">
            <a:extLst>
              <a:ext uri="{FF2B5EF4-FFF2-40B4-BE49-F238E27FC236}">
                <a16:creationId xmlns:a16="http://schemas.microsoft.com/office/drawing/2014/main" id="{1B69E31A-11B6-D556-5186-B6206DDF0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" y="-11113"/>
            <a:ext cx="3079750" cy="27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images courtesy JMA / Bureau of Meteorology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6226713-AFD2-223B-C2CB-6FC5BE4BFE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8874335"/>
              </p:ext>
            </p:extLst>
          </p:nvPr>
        </p:nvGraphicFramePr>
        <p:xfrm>
          <a:off x="4572000" y="3581400"/>
          <a:ext cx="4495800" cy="31099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8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9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7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20722">
                <a:tc>
                  <a:txBody>
                    <a:bodyPr/>
                    <a:lstStyle/>
                    <a:p>
                      <a:pPr algn="ctr"/>
                      <a:r>
                        <a:rPr lang="en-AU" sz="1800" b="1" strike="noStrike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UTC</a:t>
                      </a:r>
                      <a:r>
                        <a:rPr lang="en-AU" sz="1800" b="1" strike="noStrike" baseline="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 t</a:t>
                      </a:r>
                      <a:r>
                        <a:rPr lang="en-AU" sz="1800" b="1" strike="noStrike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imestamp on 2.5-minute</a:t>
                      </a:r>
                      <a:r>
                        <a:rPr lang="en-AU" sz="1800" b="1" strike="noStrike" baseline="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 image</a:t>
                      </a:r>
                      <a:endParaRPr lang="en-AU" sz="1800" b="1" strike="noStrike" dirty="0">
                        <a:solidFill>
                          <a:srgbClr val="0000FF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strike="noStrik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Local</a:t>
                      </a:r>
                      <a:r>
                        <a:rPr lang="en-AU" sz="1800" b="1" strike="noStrike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time receipt of image into the Bureau "Panther" visualisation software </a:t>
                      </a:r>
                    </a:p>
                    <a:p>
                      <a:pPr algn="ctr"/>
                      <a:r>
                        <a:rPr lang="en-AU" sz="1800" b="1" strike="noStrike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(UTC +10)</a:t>
                      </a:r>
                      <a:endParaRPr lang="en-AU" sz="1800" b="1" strike="noStrik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strike="noStrik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time</a:t>
                      </a:r>
                      <a:r>
                        <a:rPr lang="en-AU" sz="1800" b="1" strike="noStrike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delay (minutes) for IR (Band 13) image</a:t>
                      </a:r>
                      <a:endParaRPr lang="en-AU" sz="1800" b="1" strike="noStrike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97">
                <a:tc>
                  <a:txBody>
                    <a:bodyPr/>
                    <a:lstStyle/>
                    <a:p>
                      <a:pPr algn="ctr"/>
                      <a:r>
                        <a:rPr lang="en-AU" sz="1800" strike="noStrike" dirty="0">
                          <a:latin typeface="Calibri" panose="020F0502020204030204" pitchFamily="34" charset="0"/>
                        </a:rPr>
                        <a:t>0855-0857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strike="noStrike" dirty="0">
                          <a:latin typeface="Calibri" panose="020F0502020204030204" pitchFamily="34" charset="0"/>
                        </a:rPr>
                        <a:t>2004 LST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strike="noStrike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97">
                <a:tc>
                  <a:txBody>
                    <a:bodyPr/>
                    <a:lstStyle/>
                    <a:p>
                      <a:pPr algn="ctr"/>
                      <a:r>
                        <a:rPr lang="en-AU" sz="1800" strike="noStrike" dirty="0">
                          <a:latin typeface="Calibri" panose="020F0502020204030204" pitchFamily="34" charset="0"/>
                        </a:rPr>
                        <a:t>0857-0900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strike="noStrike" dirty="0">
                          <a:latin typeface="Calibri" panose="020F0502020204030204" pitchFamily="34" charset="0"/>
                        </a:rPr>
                        <a:t>2008 LST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strike="noStrike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397">
                <a:tc>
                  <a:txBody>
                    <a:bodyPr/>
                    <a:lstStyle/>
                    <a:p>
                      <a:pPr algn="ctr"/>
                      <a:r>
                        <a:rPr lang="en-AU" sz="1800" strike="noStrike" dirty="0">
                          <a:latin typeface="Calibri" panose="020F0502020204030204" pitchFamily="34" charset="0"/>
                        </a:rPr>
                        <a:t>0900-0902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strike="noStrike" dirty="0">
                          <a:latin typeface="Calibri" panose="020F0502020204030204" pitchFamily="34" charset="0"/>
                        </a:rPr>
                        <a:t>2010 LST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strike="noStrike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1064B76-873F-1719-9EB5-CC7C450A43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553764"/>
              </p:ext>
            </p:extLst>
          </p:nvPr>
        </p:nvGraphicFramePr>
        <p:xfrm>
          <a:off x="4572000" y="228600"/>
          <a:ext cx="4495800" cy="32008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8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9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7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20722">
                <a:tc>
                  <a:txBody>
                    <a:bodyPr/>
                    <a:lstStyle/>
                    <a:p>
                      <a:pPr algn="ctr"/>
                      <a:r>
                        <a:rPr lang="en-AU" sz="1800" b="1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UTC</a:t>
                      </a:r>
                      <a:r>
                        <a:rPr lang="en-AU" sz="1800" b="1" baseline="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 t</a:t>
                      </a:r>
                      <a:r>
                        <a:rPr lang="en-AU" sz="1800" b="1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imestamp on 2.5-minute</a:t>
                      </a:r>
                      <a:r>
                        <a:rPr lang="en-AU" sz="1800" b="1" baseline="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 image</a:t>
                      </a:r>
                      <a:endParaRPr lang="en-AU" sz="1800" b="1" dirty="0">
                        <a:solidFill>
                          <a:srgbClr val="0000FF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Local</a:t>
                      </a:r>
                      <a:r>
                        <a:rPr lang="en-AU" sz="18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time receipt of image into the Bureau "Panther" visualisation software </a:t>
                      </a:r>
                    </a:p>
                    <a:p>
                      <a:pPr algn="ctr"/>
                      <a:r>
                        <a:rPr lang="en-AU" sz="18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(UTC +10)</a:t>
                      </a:r>
                      <a:endParaRPr lang="en-AU" sz="1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time</a:t>
                      </a:r>
                      <a:r>
                        <a:rPr lang="en-AU" sz="18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delay (minutes) for True Colour / Night Micro RGB image</a:t>
                      </a:r>
                      <a:endParaRPr lang="en-AU" sz="1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97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latin typeface="Calibri" panose="020F0502020204030204" pitchFamily="34" charset="0"/>
                        </a:rPr>
                        <a:t>0837-0840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latin typeface="Calibri" panose="020F0502020204030204" pitchFamily="34" charset="0"/>
                        </a:rPr>
                        <a:t>1949 LST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97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latin typeface="Calibri" panose="020F0502020204030204" pitchFamily="34" charset="0"/>
                        </a:rPr>
                        <a:t>0840-0842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latin typeface="Calibri" panose="020F0502020204030204" pitchFamily="34" charset="0"/>
                        </a:rPr>
                        <a:t>1952 LST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397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latin typeface="Calibri" panose="020F0502020204030204" pitchFamily="34" charset="0"/>
                        </a:rPr>
                        <a:t>0845-0847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latin typeface="Calibri" panose="020F0502020204030204" pitchFamily="34" charset="0"/>
                        </a:rPr>
                        <a:t>1957 LST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BCF0A574-C95A-19A1-7775-FCEC06ADE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144" y="261258"/>
            <a:ext cx="3031455" cy="24209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8710FE-B3F9-C2EB-E84A-6CCD65BA7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251" y="4461882"/>
            <a:ext cx="3023978" cy="239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24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Subtitle 2">
            <a:extLst>
              <a:ext uri="{FF2B5EF4-FFF2-40B4-BE49-F238E27FC236}">
                <a16:creationId xmlns:a16="http://schemas.microsoft.com/office/drawing/2014/main" id="{3194C1DD-6347-EB09-A45A-74D0E5B7C64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03215" y="1523133"/>
            <a:ext cx="7938112" cy="4981577"/>
          </a:xfrm>
        </p:spPr>
        <p:txBody>
          <a:bodyPr vert="horz" wrap="square" lIns="91440" tIns="45720" rIns="91440" bIns="45720" numCol="1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Main hazardous weather that </a:t>
            </a:r>
            <a:r>
              <a:rPr lang="en-AU" altLang="en-US" sz="2400" spc="0" dirty="0">
                <a:solidFill>
                  <a:srgbClr val="0061E8"/>
                </a:solidFill>
                <a:latin typeface="Calibri" panose="020F0502020204030204" pitchFamily="34" charset="0"/>
              </a:rPr>
              <a:t>countries represented by the attendees need to monitor and warn against.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altLang="en-US" sz="2400" spc="0" dirty="0">
                <a:solidFill>
                  <a:srgbClr val="0061E8"/>
                </a:solidFill>
                <a:latin typeface="Calibri" panose="020F0502020204030204" pitchFamily="34" charset="0"/>
              </a:rPr>
              <a:t>Data latency in countries represented by the attendees.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Satellite data latency, compared to latency of other observational data including RADAR data etc. for Panther.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altLang="en-US" sz="2400" b="1" spc="0" dirty="0">
                <a:solidFill>
                  <a:srgbClr val="FF0000"/>
                </a:solidFill>
                <a:latin typeface="Calibri" panose="020F0502020204030204" pitchFamily="34" charset="0"/>
              </a:rPr>
              <a:t>Satellite data that can be viewed from outside the Bureau firewall and the delay in receipt of this data as viewed from the Bureau.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How to cope with data delay of 30 minutes (back to pre-</a:t>
            </a:r>
            <a:r>
              <a:rPr kumimoji="0" lang="en-AU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Himawari</a:t>
            </a:r>
            <a:r>
              <a:rPr kumimoji="0" lang="en-AU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days).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Request services and use of these</a:t>
            </a:r>
          </a:p>
        </p:txBody>
      </p:sp>
      <p:sp>
        <p:nvSpPr>
          <p:cNvPr id="57348" name="Title 1">
            <a:extLst>
              <a:ext uri="{FF2B5EF4-FFF2-40B4-BE49-F238E27FC236}">
                <a16:creationId xmlns:a16="http://schemas.microsoft.com/office/drawing/2014/main" id="{A13618CF-2241-4E5A-DA2C-09FDBF63B3F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113692" y="494119"/>
            <a:ext cx="7455877" cy="9944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  <a:no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600"/>
              </a:spcAft>
              <a:buClrTx/>
              <a:buSzTx/>
              <a:tabLst/>
              <a:defRPr/>
            </a:pPr>
            <a:r>
              <a:rPr kumimoji="0" lang="en-AU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Application of satellite data in anticipating Hazardous Weather. PART 1</a:t>
            </a:r>
          </a:p>
        </p:txBody>
      </p:sp>
    </p:spTree>
    <p:extLst>
      <p:ext uri="{BB962C8B-B14F-4D97-AF65-F5344CB8AC3E}">
        <p14:creationId xmlns:p14="http://schemas.microsoft.com/office/powerpoint/2010/main" val="1937430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3730B7-14F4-5B54-CE41-1F9A41608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34" y="2922820"/>
            <a:ext cx="5058888" cy="3655294"/>
          </a:xfrm>
          <a:prstGeom prst="rect">
            <a:avLst/>
          </a:prstGeom>
        </p:spPr>
      </p:pic>
      <p:sp>
        <p:nvSpPr>
          <p:cNvPr id="132098" name="Title 1">
            <a:extLst>
              <a:ext uri="{FF2B5EF4-FFF2-40B4-BE49-F238E27FC236}">
                <a16:creationId xmlns:a16="http://schemas.microsoft.com/office/drawing/2014/main" id="{0F34ECB6-61EE-9518-FF0C-30B5483B7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63" y="385557"/>
            <a:ext cx="4662487" cy="950912"/>
          </a:xfrm>
        </p:spPr>
        <p:txBody>
          <a:bodyPr/>
          <a:lstStyle/>
          <a:p>
            <a:r>
              <a:rPr lang="en-AU" altLang="en-US" sz="2800" b="1" dirty="0">
                <a:solidFill>
                  <a:srgbClr val="000000"/>
                </a:solidFill>
              </a:rPr>
              <a:t>Himawari-9 data on the web (CIRA SLIDER)</a:t>
            </a:r>
            <a:endParaRPr lang="en-AU" altLang="en-US" sz="2800" b="1" dirty="0"/>
          </a:p>
        </p:txBody>
      </p:sp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C349DA75-AF00-299D-A38F-64BC2FF8AE16}"/>
              </a:ext>
            </a:extLst>
          </p:cNvPr>
          <p:cNvGraphicFramePr>
            <a:graphicFrameLocks noGrp="1"/>
          </p:cNvGraphicFramePr>
          <p:nvPr/>
        </p:nvGraphicFramePr>
        <p:xfrm>
          <a:off x="432687" y="1654092"/>
          <a:ext cx="4662488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73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7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06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0913">
                <a:tc>
                  <a:txBody>
                    <a:bodyPr/>
                    <a:lstStyle/>
                    <a:p>
                      <a:pPr algn="ctr"/>
                      <a:r>
                        <a:rPr lang="en-AU" sz="1800" b="0" dirty="0">
                          <a:solidFill>
                            <a:schemeClr val="tx1"/>
                          </a:solidFill>
                        </a:rPr>
                        <a:t>CIRA Slider </a:t>
                      </a:r>
                      <a:r>
                        <a:rPr lang="en-AU" altLang="en-US" sz="1800" dirty="0">
                          <a:hlinkClick r:id="rId3"/>
                        </a:rPr>
                        <a:t>https://rammb-slider.cira.colostate.edu/</a:t>
                      </a:r>
                      <a:endParaRPr lang="en-AU" sz="1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Three weeks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10 minute data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2116" name="TextBox 12">
            <a:extLst>
              <a:ext uri="{FF2B5EF4-FFF2-40B4-BE49-F238E27FC236}">
                <a16:creationId xmlns:a16="http://schemas.microsoft.com/office/drawing/2014/main" id="{DC4ACFCA-2733-6A12-4E30-065DBEEBA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6409" y="4473608"/>
            <a:ext cx="1296059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(P)</a:t>
            </a:r>
            <a:r>
              <a:rPr kumimoji="0" lang="en-AU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roduct</a:t>
            </a:r>
            <a:endParaRPr kumimoji="0" lang="en-AU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2117" name="Rectangle 1">
            <a:extLst>
              <a:ext uri="{FF2B5EF4-FFF2-40B4-BE49-F238E27FC236}">
                <a16:creationId xmlns:a16="http://schemas.microsoft.com/office/drawing/2014/main" id="{CEE1DD63-4518-9673-31DB-910F09787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067" y="4032291"/>
            <a:ext cx="1294457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Himawari-9</a:t>
            </a:r>
            <a:endParaRPr kumimoji="0" lang="en-AU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21C153-309F-D02F-11B2-E6E1C7503D7A}"/>
              </a:ext>
            </a:extLst>
          </p:cNvPr>
          <p:cNvSpPr/>
          <p:nvPr/>
        </p:nvSpPr>
        <p:spPr>
          <a:xfrm>
            <a:off x="474364" y="4117675"/>
            <a:ext cx="1043885" cy="1897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2B1381-5F1D-C35A-5075-05F99BA46B95}"/>
              </a:ext>
            </a:extLst>
          </p:cNvPr>
          <p:cNvSpPr/>
          <p:nvPr/>
        </p:nvSpPr>
        <p:spPr>
          <a:xfrm>
            <a:off x="477239" y="4408098"/>
            <a:ext cx="1043885" cy="189782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A4693D-4405-EE83-7DBE-DC07872B3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683" y="126000"/>
            <a:ext cx="3345340" cy="5519427"/>
          </a:xfrm>
          <a:prstGeom prst="rect">
            <a:avLst/>
          </a:prstGeom>
          <a:ln w="19050">
            <a:solidFill>
              <a:srgbClr val="0000CC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CF18D5-5E95-F4CD-E208-0B69597A56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6230"/>
          <a:stretch/>
        </p:blipFill>
        <p:spPr>
          <a:xfrm>
            <a:off x="7382772" y="1004292"/>
            <a:ext cx="1651897" cy="5744377"/>
          </a:xfrm>
          <a:prstGeom prst="rect">
            <a:avLst/>
          </a:prstGeom>
          <a:ln w="38100">
            <a:solidFill>
              <a:srgbClr val="0000CC"/>
            </a:solidFill>
          </a:ln>
        </p:spPr>
      </p:pic>
    </p:spTree>
    <p:extLst>
      <p:ext uri="{BB962C8B-B14F-4D97-AF65-F5344CB8AC3E}">
        <p14:creationId xmlns:p14="http://schemas.microsoft.com/office/powerpoint/2010/main" val="3766746973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0F553F-1DEF-E603-601B-7297CF0F2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08" y="2919426"/>
            <a:ext cx="4330805" cy="37099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2098" name="Title 1">
            <a:extLst>
              <a:ext uri="{FF2B5EF4-FFF2-40B4-BE49-F238E27FC236}">
                <a16:creationId xmlns:a16="http://schemas.microsoft.com/office/drawing/2014/main" id="{0F34ECB6-61EE-9518-FF0C-30B5483B7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63" y="385557"/>
            <a:ext cx="4662487" cy="950912"/>
          </a:xfrm>
        </p:spPr>
        <p:txBody>
          <a:bodyPr/>
          <a:lstStyle/>
          <a:p>
            <a:r>
              <a:rPr lang="en-AU" altLang="en-US" sz="2800" b="1" dirty="0">
                <a:solidFill>
                  <a:srgbClr val="000000"/>
                </a:solidFill>
              </a:rPr>
              <a:t>Himawari-9 data on the web (JMA website)</a:t>
            </a:r>
            <a:endParaRPr lang="en-AU" altLang="en-US" sz="2800" b="1" dirty="0"/>
          </a:p>
        </p:txBody>
      </p:sp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C349DA75-AF00-299D-A38F-64BC2FF8AE16}"/>
              </a:ext>
            </a:extLst>
          </p:cNvPr>
          <p:cNvGraphicFramePr>
            <a:graphicFrameLocks noGrp="1"/>
          </p:cNvGraphicFramePr>
          <p:nvPr/>
        </p:nvGraphicFramePr>
        <p:xfrm>
          <a:off x="412809" y="1342307"/>
          <a:ext cx="4662488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73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7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06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0913">
                <a:tc>
                  <a:txBody>
                    <a:bodyPr/>
                    <a:lstStyle/>
                    <a:p>
                      <a:pPr algn="ctr"/>
                      <a:r>
                        <a:rPr lang="en-AU" sz="1800" b="0" dirty="0">
                          <a:solidFill>
                            <a:schemeClr val="tx1"/>
                          </a:solidFill>
                        </a:rPr>
                        <a:t>JMA website </a:t>
                      </a:r>
                      <a:r>
                        <a:rPr lang="en-AU" sz="1800" b="0" dirty="0">
                          <a:hlinkClick r:id="rId3"/>
                        </a:rPr>
                        <a:t>https://www.data.jma.go.jp/mscweb/data/himawari/index.html</a:t>
                      </a:r>
                      <a:r>
                        <a:rPr lang="en-AU" sz="1800" b="0" dirty="0"/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0" dirty="0"/>
                        <a:t>The last 24 hours</a:t>
                      </a:r>
                    </a:p>
                    <a:p>
                      <a:pPr algn="ctr"/>
                      <a:r>
                        <a:rPr lang="en-AU" sz="1800" b="0" dirty="0"/>
                        <a:t>(particular sectors)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0" dirty="0"/>
                        <a:t>10 minute data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1AC7F106-3D3C-50F0-684B-410392F6B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345" y="1046682"/>
            <a:ext cx="2885810" cy="5642788"/>
          </a:xfrm>
          <a:prstGeom prst="rect">
            <a:avLst/>
          </a:prstGeom>
        </p:spPr>
      </p:pic>
      <p:sp>
        <p:nvSpPr>
          <p:cNvPr id="14" name="TextBox 11">
            <a:extLst>
              <a:ext uri="{FF2B5EF4-FFF2-40B4-BE49-F238E27FC236}">
                <a16:creationId xmlns:a16="http://schemas.microsoft.com/office/drawing/2014/main" id="{70B6DBA1-E359-C6F9-2940-97FC88498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257" y="154558"/>
            <a:ext cx="3328969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Various band and combinations, RGB  composites. Heavy Rainfall Potential</a:t>
            </a:r>
          </a:p>
        </p:txBody>
      </p:sp>
    </p:spTree>
    <p:extLst>
      <p:ext uri="{BB962C8B-B14F-4D97-AF65-F5344CB8AC3E}">
        <p14:creationId xmlns:p14="http://schemas.microsoft.com/office/powerpoint/2010/main" val="1081430533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Subtitle 2">
            <a:extLst>
              <a:ext uri="{FF2B5EF4-FFF2-40B4-BE49-F238E27FC236}">
                <a16:creationId xmlns:a16="http://schemas.microsoft.com/office/drawing/2014/main" id="{3194C1DD-6347-EB09-A45A-74D0E5B7C64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03215" y="1523133"/>
            <a:ext cx="7938112" cy="4981577"/>
          </a:xfrm>
        </p:spPr>
        <p:txBody>
          <a:bodyPr vert="horz" wrap="square" lIns="91440" tIns="45720" rIns="91440" bIns="45720" numCol="1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Main hazardous weather that </a:t>
            </a:r>
            <a:r>
              <a:rPr lang="en-AU" altLang="en-US" sz="2400" spc="0" dirty="0">
                <a:solidFill>
                  <a:srgbClr val="0061E8"/>
                </a:solidFill>
                <a:latin typeface="Calibri" panose="020F0502020204030204" pitchFamily="34" charset="0"/>
              </a:rPr>
              <a:t>countries represented by the attendees need to monitor and warn against.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altLang="en-US" sz="2400" spc="0" dirty="0">
                <a:solidFill>
                  <a:srgbClr val="0061E8"/>
                </a:solidFill>
                <a:latin typeface="Calibri" panose="020F0502020204030204" pitchFamily="34" charset="0"/>
              </a:rPr>
              <a:t>Data latency in countries represented by the attendees.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Satellite data latency, compared to latency of other observational data including RADAR data etc. for Panther.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altLang="en-US" sz="2400" spc="0" dirty="0">
                <a:solidFill>
                  <a:srgbClr val="0061E8"/>
                </a:solidFill>
                <a:latin typeface="Calibri" panose="020F0502020204030204" pitchFamily="34" charset="0"/>
              </a:rPr>
              <a:t>Satellite data that can be viewed from outside the Bureau firewall and the delay in receipt of this data as viewed from the Bureau.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How to cope with data delay of 30 minutes (back to pre-</a:t>
            </a:r>
            <a:r>
              <a:rPr kumimoji="0" lang="en-AU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Himawari</a:t>
            </a:r>
            <a:r>
              <a:rPr kumimoji="0" lang="en-AU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days).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Request services and use of these</a:t>
            </a:r>
          </a:p>
        </p:txBody>
      </p:sp>
      <p:sp>
        <p:nvSpPr>
          <p:cNvPr id="57348" name="Title 1">
            <a:extLst>
              <a:ext uri="{FF2B5EF4-FFF2-40B4-BE49-F238E27FC236}">
                <a16:creationId xmlns:a16="http://schemas.microsoft.com/office/drawing/2014/main" id="{A13618CF-2241-4E5A-DA2C-09FDBF63B3F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113692" y="494119"/>
            <a:ext cx="7455877" cy="9944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  <a:no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600"/>
              </a:spcAft>
              <a:buClrTx/>
              <a:buSzTx/>
              <a:tabLst/>
              <a:defRPr/>
            </a:pPr>
            <a:r>
              <a:rPr kumimoji="0" lang="en-AU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Application of satellite data in anticipating Hazardous Weather. PART 1</a:t>
            </a:r>
          </a:p>
        </p:txBody>
      </p:sp>
    </p:spTree>
    <p:extLst>
      <p:ext uri="{BB962C8B-B14F-4D97-AF65-F5344CB8AC3E}">
        <p14:creationId xmlns:p14="http://schemas.microsoft.com/office/powerpoint/2010/main" val="42931604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033054D-786B-0468-C9DB-10384D7B9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58" y="2791744"/>
            <a:ext cx="5020416" cy="3890823"/>
          </a:xfrm>
          <a:prstGeom prst="rect">
            <a:avLst/>
          </a:prstGeom>
        </p:spPr>
      </p:pic>
      <p:sp>
        <p:nvSpPr>
          <p:cNvPr id="132098" name="Title 1">
            <a:extLst>
              <a:ext uri="{FF2B5EF4-FFF2-40B4-BE49-F238E27FC236}">
                <a16:creationId xmlns:a16="http://schemas.microsoft.com/office/drawing/2014/main" id="{0F34ECB6-61EE-9518-FF0C-30B5483B7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63" y="385557"/>
            <a:ext cx="4662487" cy="950912"/>
          </a:xfrm>
        </p:spPr>
        <p:txBody>
          <a:bodyPr/>
          <a:lstStyle/>
          <a:p>
            <a:r>
              <a:rPr lang="en-AU" altLang="en-US" sz="2800" b="1" dirty="0">
                <a:solidFill>
                  <a:srgbClr val="000000"/>
                </a:solidFill>
              </a:rPr>
              <a:t>Himawari-9 data on the web (SSEC Real Earth)</a:t>
            </a:r>
            <a:endParaRPr lang="en-AU" altLang="en-US" sz="2800" b="1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050E679-187E-EE2B-8BCA-F3FF9F3B18C2}"/>
              </a:ext>
            </a:extLst>
          </p:cNvPr>
          <p:cNvGraphicFramePr>
            <a:graphicFrameLocks noGrp="1"/>
          </p:cNvGraphicFramePr>
          <p:nvPr/>
        </p:nvGraphicFramePr>
        <p:xfrm>
          <a:off x="278297" y="1534285"/>
          <a:ext cx="5118652" cy="9692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6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8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36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83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b="1" i="0" dirty="0"/>
                        <a:t>SSEC Real Earth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alt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3"/>
                        </a:rPr>
                        <a:t>https://realearth.ssec.wisc.edu/</a:t>
                      </a:r>
                      <a:r>
                        <a:rPr kumimoji="0" lang="en-AU" alt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AU" sz="1800" dirty="0"/>
                    </a:p>
                  </a:txBody>
                  <a:tcPr marT="45735" marB="4573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3 days of data</a:t>
                      </a:r>
                    </a:p>
                  </a:txBody>
                  <a:tcPr marT="45735" marB="4573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 minute data</a:t>
                      </a:r>
                    </a:p>
                  </a:txBody>
                  <a:tcPr marT="45735" marB="4573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TextBox 12">
            <a:extLst>
              <a:ext uri="{FF2B5EF4-FFF2-40B4-BE49-F238E27FC236}">
                <a16:creationId xmlns:a16="http://schemas.microsoft.com/office/drawing/2014/main" id="{25D6549A-83AF-8991-6A86-C5FE8AA1F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047" y="3461932"/>
            <a:ext cx="1296059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Choose a time range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853377E8-87AC-32B5-D8B0-BE63FECD8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518" y="4547857"/>
            <a:ext cx="2695481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Choose </a:t>
            </a:r>
            <a:r>
              <a:rPr kumimoji="0" lang="en-AU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Himawari</a:t>
            </a:r>
            <a:r>
              <a:rPr kumimoji="0" lang="en-AU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Full Disk</a:t>
            </a:r>
            <a:endParaRPr kumimoji="0" lang="en-AU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5AA35B-1105-B72B-EC08-95734E0991C4}"/>
              </a:ext>
            </a:extLst>
          </p:cNvPr>
          <p:cNvSpPr/>
          <p:nvPr/>
        </p:nvSpPr>
        <p:spPr>
          <a:xfrm>
            <a:off x="226960" y="4458984"/>
            <a:ext cx="1108679" cy="21986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95F59B-F9C0-26A1-607F-56BE405C4881}"/>
              </a:ext>
            </a:extLst>
          </p:cNvPr>
          <p:cNvSpPr/>
          <p:nvPr/>
        </p:nvSpPr>
        <p:spPr>
          <a:xfrm>
            <a:off x="176721" y="3531514"/>
            <a:ext cx="1171599" cy="352117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EDED94-B2C5-D12B-6270-1DCFE6930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6538" y="256853"/>
            <a:ext cx="3391200" cy="25363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6C89D47-6837-0D91-ED43-EC218D6D86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1060" y="4101227"/>
            <a:ext cx="3390472" cy="25485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1">
            <a:extLst>
              <a:ext uri="{FF2B5EF4-FFF2-40B4-BE49-F238E27FC236}">
                <a16:creationId xmlns:a16="http://schemas.microsoft.com/office/drawing/2014/main" id="{B9C77277-ADF8-B264-13EF-B920CE558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464" y="3082693"/>
            <a:ext cx="2300288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Various band and RGB  composites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1CCCA32-1B91-D021-AA2C-FD1746EA70B7}"/>
              </a:ext>
            </a:extLst>
          </p:cNvPr>
          <p:cNvSpPr/>
          <p:nvPr/>
        </p:nvSpPr>
        <p:spPr>
          <a:xfrm>
            <a:off x="3133618" y="5681609"/>
            <a:ext cx="523982" cy="43151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469957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>
            <a:extLst>
              <a:ext uri="{FF2B5EF4-FFF2-40B4-BE49-F238E27FC236}">
                <a16:creationId xmlns:a16="http://schemas.microsoft.com/office/drawing/2014/main" id="{0F34ECB6-61EE-9518-FF0C-30B5483B7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63" y="385557"/>
            <a:ext cx="4662487" cy="950912"/>
          </a:xfrm>
        </p:spPr>
        <p:txBody>
          <a:bodyPr/>
          <a:lstStyle/>
          <a:p>
            <a:r>
              <a:rPr lang="en-AU" altLang="en-US" sz="2800" b="1" dirty="0">
                <a:solidFill>
                  <a:srgbClr val="000000"/>
                </a:solidFill>
              </a:rPr>
              <a:t>Himawari-9 data on the web (NASA Worldview)</a:t>
            </a:r>
            <a:endParaRPr lang="en-AU" altLang="en-US" sz="2800" b="1" dirty="0"/>
          </a:p>
        </p:txBody>
      </p:sp>
      <p:pic>
        <p:nvPicPr>
          <p:cNvPr id="132099" name="Picture 6">
            <a:extLst>
              <a:ext uri="{FF2B5EF4-FFF2-40B4-BE49-F238E27FC236}">
                <a16:creationId xmlns:a16="http://schemas.microsoft.com/office/drawing/2014/main" id="{93DFD47B-1647-149F-BE6D-F930B4D39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96042"/>
            <a:ext cx="4064000" cy="3105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100" name="Picture 7">
            <a:extLst>
              <a:ext uri="{FF2B5EF4-FFF2-40B4-BE49-F238E27FC236}">
                <a16:creationId xmlns:a16="http://schemas.microsoft.com/office/drawing/2014/main" id="{1BFE327D-4E43-ED91-3E06-EFAA239CA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74613"/>
            <a:ext cx="3730625" cy="21605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101" name="Picture 8">
            <a:extLst>
              <a:ext uri="{FF2B5EF4-FFF2-40B4-BE49-F238E27FC236}">
                <a16:creationId xmlns:a16="http://schemas.microsoft.com/office/drawing/2014/main" id="{A03B4C7F-25C9-67FB-68A1-3E8566B69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300288"/>
            <a:ext cx="3719513" cy="2162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102" name="Picture 9">
            <a:extLst>
              <a:ext uri="{FF2B5EF4-FFF2-40B4-BE49-F238E27FC236}">
                <a16:creationId xmlns:a16="http://schemas.microsoft.com/office/drawing/2014/main" id="{E384AC97-3B62-4B15-86E5-53206CAAC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4510088"/>
            <a:ext cx="3708400" cy="2147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C349DA75-AF00-299D-A38F-64BC2FF8AE16}"/>
              </a:ext>
            </a:extLst>
          </p:cNvPr>
          <p:cNvGraphicFramePr>
            <a:graphicFrameLocks noGrp="1"/>
          </p:cNvGraphicFramePr>
          <p:nvPr/>
        </p:nvGraphicFramePr>
        <p:xfrm>
          <a:off x="432687" y="1654092"/>
          <a:ext cx="4662488" cy="14629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73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7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06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09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dirty="0"/>
                        <a:t>NASA Worldview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alt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6"/>
                        </a:rPr>
                        <a:t>https://worldview.earthdata.nasa.gov/</a:t>
                      </a:r>
                      <a:r>
                        <a:rPr kumimoji="0" lang="en-AU" alt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/>
                      <a:endParaRPr lang="en-AU" sz="1800" dirty="0"/>
                    </a:p>
                  </a:txBody>
                  <a:tcPr marL="91433" marR="91433" marT="45693" marB="4569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The last 90 days. Certain historical ranges also</a:t>
                      </a:r>
                    </a:p>
                  </a:txBody>
                  <a:tcPr marL="91433" marR="91433" marT="45693" marB="45693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10 minute data</a:t>
                      </a:r>
                    </a:p>
                  </a:txBody>
                  <a:tcPr marL="91433" marR="91433" marT="45693" marB="45693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2113" name="TextBox 9">
            <a:extLst>
              <a:ext uri="{FF2B5EF4-FFF2-40B4-BE49-F238E27FC236}">
                <a16:creationId xmlns:a16="http://schemas.microsoft.com/office/drawing/2014/main" id="{B599C42A-99A4-3A5A-AFD2-6CA03DAFA1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6289675"/>
            <a:ext cx="239712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Airmass RGB composite</a:t>
            </a:r>
          </a:p>
        </p:txBody>
      </p:sp>
      <p:sp>
        <p:nvSpPr>
          <p:cNvPr id="132114" name="TextBox 10">
            <a:extLst>
              <a:ext uri="{FF2B5EF4-FFF2-40B4-BE49-F238E27FC236}">
                <a16:creationId xmlns:a16="http://schemas.microsoft.com/office/drawing/2014/main" id="{D723219E-A019-3F9B-229D-B79912006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00" y="4081463"/>
            <a:ext cx="19050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Enhanced Infrared</a:t>
            </a:r>
          </a:p>
        </p:txBody>
      </p:sp>
      <p:sp>
        <p:nvSpPr>
          <p:cNvPr id="132115" name="TextBox 11">
            <a:extLst>
              <a:ext uri="{FF2B5EF4-FFF2-40B4-BE49-F238E27FC236}">
                <a16:creationId xmlns:a16="http://schemas.microsoft.com/office/drawing/2014/main" id="{F980F9F8-AAE2-8631-11BF-A9A696F07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00" y="1931988"/>
            <a:ext cx="2300288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High resolution visible</a:t>
            </a:r>
          </a:p>
        </p:txBody>
      </p:sp>
      <p:sp>
        <p:nvSpPr>
          <p:cNvPr id="132116" name="TextBox 12">
            <a:extLst>
              <a:ext uri="{FF2B5EF4-FFF2-40B4-BE49-F238E27FC236}">
                <a16:creationId xmlns:a16="http://schemas.microsoft.com/office/drawing/2014/main" id="{DC4ACFCA-2733-6A12-4E30-065DBEEBA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3775" y="5140717"/>
            <a:ext cx="2641600" cy="1016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In the "+ Add Layers" menu option type in "Himawari"</a:t>
            </a:r>
          </a:p>
        </p:txBody>
      </p:sp>
      <p:sp>
        <p:nvSpPr>
          <p:cNvPr id="132117" name="Rectangle 1">
            <a:extLst>
              <a:ext uri="{FF2B5EF4-FFF2-40B4-BE49-F238E27FC236}">
                <a16:creationId xmlns:a16="http://schemas.microsoft.com/office/drawing/2014/main" id="{CEE1DD63-4518-9673-31DB-910F09787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8" y="3592904"/>
            <a:ext cx="1106487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Himawari</a:t>
            </a:r>
            <a:endParaRPr kumimoji="0" lang="en-AU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21C153-309F-D02F-11B2-E6E1C7503D7A}"/>
              </a:ext>
            </a:extLst>
          </p:cNvPr>
          <p:cNvSpPr/>
          <p:nvPr/>
        </p:nvSpPr>
        <p:spPr>
          <a:xfrm>
            <a:off x="1233488" y="3286517"/>
            <a:ext cx="623887" cy="2968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897619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>
            <a:extLst>
              <a:ext uri="{FF2B5EF4-FFF2-40B4-BE49-F238E27FC236}">
                <a16:creationId xmlns:a16="http://schemas.microsoft.com/office/drawing/2014/main" id="{5AF7479C-FCB2-0C24-8970-E3BF7B36E1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7036" y="3255818"/>
            <a:ext cx="4267200" cy="1752600"/>
          </a:xfrm>
        </p:spPr>
        <p:txBody>
          <a:bodyPr/>
          <a:lstStyle/>
          <a:p>
            <a:r>
              <a:rPr lang="en-AU" alt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Evaluating the delay in the receipt of real-time 10-minute Himawari-9 data on CIRA SLIDER</a:t>
            </a:r>
            <a:endParaRPr lang="en-AU" altLang="en-US" sz="2000" dirty="0"/>
          </a:p>
        </p:txBody>
      </p:sp>
      <p:sp>
        <p:nvSpPr>
          <p:cNvPr id="67588" name="TextBox 1">
            <a:extLst>
              <a:ext uri="{FF2B5EF4-FFF2-40B4-BE49-F238E27FC236}">
                <a16:creationId xmlns:a16="http://schemas.microsoft.com/office/drawing/2014/main" id="{1B69E31A-11B6-D556-5186-B6206DDF0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" y="-11113"/>
            <a:ext cx="24779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images courtesy JMA / CIRA RAMMB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1064B76-873F-1719-9EB5-CC7C450A43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939521"/>
              </p:ext>
            </p:extLst>
          </p:nvPr>
        </p:nvGraphicFramePr>
        <p:xfrm>
          <a:off x="4570318" y="189511"/>
          <a:ext cx="4495800" cy="4754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8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9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7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65663">
                <a:tc>
                  <a:txBody>
                    <a:bodyPr/>
                    <a:lstStyle/>
                    <a:p>
                      <a:pPr algn="ctr"/>
                      <a:r>
                        <a:rPr lang="en-AU" sz="1800" b="1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UTC</a:t>
                      </a:r>
                      <a:r>
                        <a:rPr lang="en-AU" sz="1800" b="1" baseline="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 t</a:t>
                      </a:r>
                      <a:r>
                        <a:rPr lang="en-AU" sz="1800" b="1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imestamp on 10-minute Himawari-9</a:t>
                      </a:r>
                      <a:r>
                        <a:rPr lang="en-AU" sz="1800" b="1" baseline="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 image</a:t>
                      </a:r>
                    </a:p>
                    <a:p>
                      <a:pPr algn="ctr"/>
                      <a:r>
                        <a:rPr lang="en-AU" sz="1800" b="0" baseline="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</a:rPr>
                        <a:t>2 Dec 23</a:t>
                      </a:r>
                      <a:endParaRPr lang="en-AU" sz="1800" b="0" dirty="0">
                        <a:solidFill>
                          <a:srgbClr val="0000FF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Local</a:t>
                      </a:r>
                      <a:r>
                        <a:rPr lang="en-AU" sz="18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time receipt of image into the CIRA SLIDER visualisation software </a:t>
                      </a:r>
                    </a:p>
                    <a:p>
                      <a:pPr algn="ctr"/>
                      <a:r>
                        <a:rPr lang="en-AU" sz="18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(UTC +11)</a:t>
                      </a:r>
                      <a:endParaRPr lang="en-AU" sz="1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time</a:t>
                      </a:r>
                      <a:r>
                        <a:rPr lang="en-AU" sz="18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delay (minutes) for True Colour RGB image</a:t>
                      </a:r>
                      <a:endParaRPr lang="en-AU" sz="1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97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latin typeface="Calibri" panose="020F0502020204030204" pitchFamily="34" charset="0"/>
                        </a:rPr>
                        <a:t>Transition 0650UTC-0700UTC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latin typeface="Calibri" panose="020F0502020204030204" pitchFamily="34" charset="0"/>
                        </a:rPr>
                        <a:t>6.37pm LST (0737UTC)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97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latin typeface="Calibri" panose="020F0502020204030204" pitchFamily="34" charset="0"/>
                        </a:rPr>
                        <a:t>Transition 0700UTC- 0710UTC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latin typeface="Calibri" panose="020F0502020204030204" pitchFamily="34" charset="0"/>
                        </a:rPr>
                        <a:t>6.44pm LST</a:t>
                      </a:r>
                    </a:p>
                    <a:p>
                      <a:pPr algn="ctr"/>
                      <a:r>
                        <a:rPr lang="en-AU" sz="1800" dirty="0">
                          <a:latin typeface="Calibri" panose="020F0502020204030204" pitchFamily="34" charset="0"/>
                        </a:rPr>
                        <a:t>(0744UTC)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397"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latin typeface="Calibri" panose="020F0502020204030204" pitchFamily="34" charset="0"/>
                        </a:rPr>
                        <a:t>Transition 0710UTC-0720UTC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>
                          <a:latin typeface="Calibri" panose="020F0502020204030204" pitchFamily="34" charset="0"/>
                        </a:rPr>
                        <a:t>6.54pm LST</a:t>
                      </a:r>
                    </a:p>
                    <a:p>
                      <a:pPr algn="ctr"/>
                      <a:r>
                        <a:rPr lang="en-AU" sz="1800" dirty="0">
                          <a:latin typeface="Calibri" panose="020F0502020204030204" pitchFamily="34" charset="0"/>
                        </a:rPr>
                        <a:t>0754UTC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T="45730" marB="4573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364C8F6B-0D8B-989D-FCCA-7A9BE59D2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237" y="258586"/>
            <a:ext cx="3439391" cy="29435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67D13A-8BC0-51F9-F0A3-49C58E45CBA7}"/>
              </a:ext>
            </a:extLst>
          </p:cNvPr>
          <p:cNvSpPr txBox="1"/>
          <p:nvPr/>
        </p:nvSpPr>
        <p:spPr>
          <a:xfrm>
            <a:off x="4436918" y="4976595"/>
            <a:ext cx="463434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Rapid Scan 18</a:t>
            </a:r>
            <a:r>
              <a:rPr kumimoji="0" lang="en-AU" sz="20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</a:t>
            </a: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December 2024 </a:t>
            </a: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(Japan)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Band 3, 0620-</a:t>
            </a:r>
            <a:r>
              <a:rPr lang="en-AU" sz="2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0625</a:t>
            </a: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UTC (2 time steps) at </a:t>
            </a:r>
            <a:r>
              <a:rPr lang="en-AU" sz="2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5.39</a:t>
            </a: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pm. ~</a:t>
            </a: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 minute delay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2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 3, 0625-00630UTC (2 time steps) at 5.43pm. </a:t>
            </a:r>
            <a:r>
              <a:rPr lang="en-AU" sz="2000" kern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~13 minute delay</a:t>
            </a:r>
            <a:endParaRPr kumimoji="0" lang="en-AU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4961B0-EF68-7562-868D-C8C864C17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09" y="5132976"/>
            <a:ext cx="2109356" cy="15176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F8FF0E-3671-A1EF-CF8C-36E2E0455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173" y="5141955"/>
            <a:ext cx="2078182" cy="1492654"/>
          </a:xfrm>
          <a:prstGeom prst="rect">
            <a:avLst/>
          </a:prstGeo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1965540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704CDA-5668-28CA-52DF-948DA95C5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0491"/>
            <a:ext cx="4479376" cy="3709553"/>
          </a:xfrm>
          <a:prstGeom prst="rect">
            <a:avLst/>
          </a:prstGeom>
        </p:spPr>
      </p:pic>
      <p:sp>
        <p:nvSpPr>
          <p:cNvPr id="67586" name="Title 1">
            <a:extLst>
              <a:ext uri="{FF2B5EF4-FFF2-40B4-BE49-F238E27FC236}">
                <a16:creationId xmlns:a16="http://schemas.microsoft.com/office/drawing/2014/main" id="{5AF7479C-FCB2-0C24-8970-E3BF7B36E1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876800"/>
            <a:ext cx="4267200" cy="1752600"/>
          </a:xfrm>
        </p:spPr>
        <p:txBody>
          <a:bodyPr/>
          <a:lstStyle/>
          <a:p>
            <a:r>
              <a:rPr lang="en-AU" alt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Quick analysis of the delay in the receipt of real-time 10-minute GK-2A data on CIRA SLIDER</a:t>
            </a:r>
            <a:endParaRPr lang="en-AU" altLang="en-US" sz="2000" dirty="0"/>
          </a:p>
        </p:txBody>
      </p:sp>
      <p:sp>
        <p:nvSpPr>
          <p:cNvPr id="67588" name="TextBox 1">
            <a:extLst>
              <a:ext uri="{FF2B5EF4-FFF2-40B4-BE49-F238E27FC236}">
                <a16:creationId xmlns:a16="http://schemas.microsoft.com/office/drawing/2014/main" id="{1B69E31A-11B6-D556-5186-B6206DDF0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" y="-11113"/>
            <a:ext cx="24779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images courtesy JMA / CIRA RAMMB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31D7D3-43B4-3A26-9916-2E99DF7530A9}"/>
              </a:ext>
            </a:extLst>
          </p:cNvPr>
          <p:cNvSpPr txBox="1"/>
          <p:nvPr/>
        </p:nvSpPr>
        <p:spPr>
          <a:xfrm>
            <a:off x="4657725" y="2158958"/>
            <a:ext cx="4361583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CIRA SLIDER GK2A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Aft>
                <a:spcPts val="18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TC RGB 5</a:t>
            </a:r>
            <a:r>
              <a:rPr kumimoji="0" lang="en-AU" sz="20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</a:t>
            </a: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Dec 23 0020-0040UTC changeover at 12.19pm </a:t>
            </a: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39 minute delay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Aft>
                <a:spcPts val="18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Band 3 Need to test this. Refreshing required. Possibly a 25 minute delay.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Aft>
                <a:spcPts val="1800"/>
              </a:spcAft>
              <a:buClrTx/>
              <a:buSzTx/>
              <a:tabLst/>
              <a:defRPr/>
            </a:pPr>
            <a:endParaRPr kumimoji="0" lang="en-AU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3335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>
            <a:extLst>
              <a:ext uri="{FF2B5EF4-FFF2-40B4-BE49-F238E27FC236}">
                <a16:creationId xmlns:a16="http://schemas.microsoft.com/office/drawing/2014/main" id="{5AF7479C-FCB2-0C24-8970-E3BF7B36E1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9773" y="4623955"/>
            <a:ext cx="7741227" cy="2005445"/>
          </a:xfrm>
        </p:spPr>
        <p:txBody>
          <a:bodyPr/>
          <a:lstStyle/>
          <a:p>
            <a:r>
              <a:rPr kumimoji="0" lang="en-AU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Quick analysis of the delay in the receipt of real-time 10-minute </a:t>
            </a:r>
            <a:r>
              <a:rPr lang="en-AU" alt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JMA </a:t>
            </a:r>
            <a:r>
              <a:rPr lang="en-AU" altLang="en-US" sz="28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Himawari</a:t>
            </a:r>
            <a:r>
              <a:rPr lang="en-AU" alt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 viewer (JMA)</a:t>
            </a:r>
            <a:br>
              <a:rPr lang="en-AU" alt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AU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https://www.data.jma.go.jp/mscweb/data/himawari/</a:t>
            </a:r>
            <a:br>
              <a:rPr lang="en-AU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en-AU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AU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Fiji area</a:t>
            </a:r>
            <a:endParaRPr lang="en-AU" altLang="en-US" sz="2000" dirty="0"/>
          </a:p>
        </p:txBody>
      </p:sp>
      <p:sp>
        <p:nvSpPr>
          <p:cNvPr id="67588" name="TextBox 1">
            <a:extLst>
              <a:ext uri="{FF2B5EF4-FFF2-40B4-BE49-F238E27FC236}">
                <a16:creationId xmlns:a16="http://schemas.microsoft.com/office/drawing/2014/main" id="{1B69E31A-11B6-D556-5186-B6206DDF0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" y="-11113"/>
            <a:ext cx="24779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images courtesy JMA / CIRA RAMMB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31D7D3-43B4-3A26-9916-2E99DF7530A9}"/>
              </a:ext>
            </a:extLst>
          </p:cNvPr>
          <p:cNvSpPr txBox="1"/>
          <p:nvPr/>
        </p:nvSpPr>
        <p:spPr>
          <a:xfrm>
            <a:off x="4626553" y="1244558"/>
            <a:ext cx="3831647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JMA </a:t>
            </a:r>
            <a:r>
              <a:rPr kumimoji="0" lang="en-AU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Himawari</a:t>
            </a: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viewer (Fiji area)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Band 3, 0130-0140UTC at 1246pm.</a:t>
            </a: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 minute delay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Band 3, 0140-0150UTC at 12.56pm. </a:t>
            </a: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minute delay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3EF2F7-8AC3-AF82-984F-01842F16A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43" y="477980"/>
            <a:ext cx="4100912" cy="420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492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>
            <a:extLst>
              <a:ext uri="{FF2B5EF4-FFF2-40B4-BE49-F238E27FC236}">
                <a16:creationId xmlns:a16="http://schemas.microsoft.com/office/drawing/2014/main" id="{5AF7479C-FCB2-0C24-8970-E3BF7B36E1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9773" y="4623955"/>
            <a:ext cx="7741227" cy="2005445"/>
          </a:xfrm>
        </p:spPr>
        <p:txBody>
          <a:bodyPr/>
          <a:lstStyle/>
          <a:p>
            <a:r>
              <a:rPr kumimoji="0" lang="en-AU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Quick analysis of the delay in the receipt of real-time 10-minute Himawari-9 data as rendered by the </a:t>
            </a:r>
            <a:r>
              <a:rPr lang="en-AU" alt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SSEC Real Earth </a:t>
            </a:r>
            <a:br>
              <a:rPr lang="en-AU" alt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AU" altLang="en-US" sz="2000" dirty="0">
                <a:solidFill>
                  <a:srgbClr val="000000"/>
                </a:solidFill>
                <a:latin typeface="Calibri" panose="020F0502020204030204" pitchFamily="34" charset="0"/>
                <a:hlinkClick r:id="rId2"/>
              </a:rPr>
              <a:t>http://wms.ssec.wisc.edu/</a:t>
            </a:r>
            <a:r>
              <a:rPr lang="en-AU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br>
              <a:rPr lang="en-AU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AU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Fiji area</a:t>
            </a:r>
            <a:endParaRPr lang="en-AU" altLang="en-US" sz="2000" dirty="0"/>
          </a:p>
        </p:txBody>
      </p:sp>
      <p:sp>
        <p:nvSpPr>
          <p:cNvPr id="67588" name="TextBox 1">
            <a:extLst>
              <a:ext uri="{FF2B5EF4-FFF2-40B4-BE49-F238E27FC236}">
                <a16:creationId xmlns:a16="http://schemas.microsoft.com/office/drawing/2014/main" id="{1B69E31A-11B6-D556-5186-B6206DDF0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" y="-11113"/>
            <a:ext cx="38365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images courtesy JMA / SSEC University Wisconsin Madison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31D7D3-43B4-3A26-9916-2E99DF7530A9}"/>
              </a:ext>
            </a:extLst>
          </p:cNvPr>
          <p:cNvSpPr txBox="1"/>
          <p:nvPr/>
        </p:nvSpPr>
        <p:spPr>
          <a:xfrm>
            <a:off x="4938281" y="1338075"/>
            <a:ext cx="3831647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SSEC Real Earth (Fiji area)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  <a:r>
              <a:rPr kumimoji="0" lang="en-AU" sz="20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</a:t>
            </a: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Dec 2023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Band 3, 0220-0230UTC at 1.52pm. </a:t>
            </a: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22 minute delay.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Band 3, 0250-0300UTC at 2.23pm. </a:t>
            </a: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23 minute delay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8D7F7B-10C3-8A12-B196-FCE062B02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49" y="904009"/>
            <a:ext cx="4306577" cy="335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326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Subtitle 2">
            <a:extLst>
              <a:ext uri="{FF2B5EF4-FFF2-40B4-BE49-F238E27FC236}">
                <a16:creationId xmlns:a16="http://schemas.microsoft.com/office/drawing/2014/main" id="{3194C1DD-6347-EB09-A45A-74D0E5B7C64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03215" y="1523133"/>
            <a:ext cx="7938112" cy="4981577"/>
          </a:xfrm>
        </p:spPr>
        <p:txBody>
          <a:bodyPr vert="horz" wrap="square" lIns="91440" tIns="45720" rIns="91440" bIns="45720" numCol="1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Main hazardous weather that </a:t>
            </a:r>
            <a:r>
              <a:rPr lang="en-AU" altLang="en-US" sz="2400" spc="0" dirty="0">
                <a:solidFill>
                  <a:srgbClr val="0061E8"/>
                </a:solidFill>
                <a:latin typeface="Calibri" panose="020F0502020204030204" pitchFamily="34" charset="0"/>
              </a:rPr>
              <a:t>countries represented by the attendees need to monitor and warn against.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altLang="en-US" sz="2400" spc="0" dirty="0">
                <a:solidFill>
                  <a:srgbClr val="0061E8"/>
                </a:solidFill>
                <a:latin typeface="Calibri" panose="020F0502020204030204" pitchFamily="34" charset="0"/>
              </a:rPr>
              <a:t>Data latency in countries represented by the attendees.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Satellite data latency, compared to latency of other observational data including RADAR data etc. for Panther.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altLang="en-US" sz="2400" spc="0" dirty="0">
                <a:solidFill>
                  <a:srgbClr val="0061E8"/>
                </a:solidFill>
                <a:latin typeface="Calibri" panose="020F0502020204030204" pitchFamily="34" charset="0"/>
              </a:rPr>
              <a:t>Satellite data that can be viewed from outside the Bureau firewall and the delay in receipt of this data as viewed from the Bureau.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How to cope with data delay of 30 minutes (back to pre-</a:t>
            </a:r>
            <a:r>
              <a:rPr kumimoji="0" lang="en-AU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Himawari</a:t>
            </a:r>
            <a:r>
              <a:rPr kumimoji="0" lang="en-AU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days).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altLang="en-US" sz="2400" spc="0" dirty="0">
                <a:solidFill>
                  <a:srgbClr val="0061E8"/>
                </a:solidFill>
                <a:latin typeface="Calibri" panose="020F0502020204030204" pitchFamily="34" charset="0"/>
              </a:rPr>
              <a:t>Request services and use of these</a:t>
            </a:r>
            <a:endParaRPr kumimoji="0" lang="en-AU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61E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7348" name="Title 1">
            <a:extLst>
              <a:ext uri="{FF2B5EF4-FFF2-40B4-BE49-F238E27FC236}">
                <a16:creationId xmlns:a16="http://schemas.microsoft.com/office/drawing/2014/main" id="{A13618CF-2241-4E5A-DA2C-09FDBF63B3F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113692" y="494119"/>
            <a:ext cx="7455877" cy="9944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  <a:no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600"/>
              </a:spcAft>
              <a:buClrTx/>
              <a:buSzTx/>
              <a:tabLst/>
              <a:defRPr/>
            </a:pPr>
            <a:r>
              <a:rPr kumimoji="0" lang="en-AU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Application of satellite data in anticipating Hazardous Weather. PART 1</a:t>
            </a:r>
          </a:p>
        </p:txBody>
      </p:sp>
    </p:spTree>
    <p:extLst>
      <p:ext uri="{BB962C8B-B14F-4D97-AF65-F5344CB8AC3E}">
        <p14:creationId xmlns:p14="http://schemas.microsoft.com/office/powerpoint/2010/main" val="23845687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D007E-8E47-B735-64D7-DAA867F8E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0813"/>
            <a:ext cx="8229600" cy="1163637"/>
          </a:xfrm>
        </p:spPr>
        <p:txBody>
          <a:bodyPr/>
          <a:lstStyle/>
          <a:p>
            <a:r>
              <a:rPr lang="en-AU" sz="2800" b="1" dirty="0"/>
              <a:t>For countries that have a 30-minute delay in the display of satellite images (PART1)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366D2-53E5-2AC1-3256-A1A4FC14B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413" y="1502352"/>
            <a:ext cx="8426162" cy="4810991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AU" sz="2000" u="sng" dirty="0"/>
              <a:t>How can you use the existing data to the best effect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AU" sz="2000" dirty="0"/>
              <a:t>Can obtain the 10-minute interval </a:t>
            </a:r>
            <a:r>
              <a:rPr lang="en-AU" sz="2000" dirty="0" err="1"/>
              <a:t>Himawari</a:t>
            </a:r>
            <a:r>
              <a:rPr lang="en-AU" sz="2000" dirty="0"/>
              <a:t> imagery with a time delay of 6 minutes from timestamp from the JMA </a:t>
            </a:r>
            <a:r>
              <a:rPr lang="en-AU" sz="2000" dirty="0" err="1"/>
              <a:t>Himawari</a:t>
            </a:r>
            <a:r>
              <a:rPr lang="en-AU" sz="2000" dirty="0"/>
              <a:t> Viewer. Unfortunately, the domains are fixed, and it is not possible to zoom in.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AU" sz="2000" dirty="0"/>
              <a:t>Other viewers of 10-minute interval </a:t>
            </a:r>
            <a:r>
              <a:rPr lang="en-AU" sz="2000" dirty="0" err="1"/>
              <a:t>Himawari</a:t>
            </a:r>
            <a:r>
              <a:rPr lang="en-AU" sz="2000" dirty="0"/>
              <a:t> imagery have a delay of 15-35 minutes.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AU" sz="2000" dirty="0"/>
              <a:t>Rapid scan imagery is an option also, though this has to be over the domain of interest, and it is likely to be so only when there is a severe weather event over the area.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AU" sz="2000" dirty="0"/>
              <a:t>For CIRA SLIDER the rapid scan delay is around 14 minutes for 2.5 minute data. Can use the Mesoscale mode </a:t>
            </a:r>
            <a:r>
              <a:rPr lang="en-AU" sz="2000" b="1" dirty="0">
                <a:solidFill>
                  <a:srgbClr val="FF0000"/>
                </a:solidFill>
              </a:rPr>
              <a:t>(10 minute refreshment with delay of ~13 minutes) </a:t>
            </a:r>
            <a:r>
              <a:rPr lang="en-AU" sz="2000" dirty="0"/>
              <a:t>for Himawari-9 though there is no equivalent for GK2A .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AU" sz="2000" dirty="0"/>
              <a:t>Rapid scan imagery has a delay of 30-60 minutes from request (Bessho-</a:t>
            </a:r>
            <a:r>
              <a:rPr lang="en-AU" sz="2000" dirty="0" err="1"/>
              <a:t>san</a:t>
            </a:r>
            <a:r>
              <a:rPr lang="en-AU" sz="2000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26919690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D007E-8E47-B735-64D7-DAA867F8E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096962"/>
          </a:xfrm>
        </p:spPr>
        <p:txBody>
          <a:bodyPr/>
          <a:lstStyle/>
          <a:p>
            <a:r>
              <a:rPr lang="en-AU" sz="2800" b="1" dirty="0"/>
              <a:t>For countries that have a 30-minute delay in the display of satellite images (PART 2)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366D2-53E5-2AC1-3256-A1A4FC14B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713" y="1388052"/>
            <a:ext cx="8464262" cy="5469948"/>
          </a:xfrm>
        </p:spPr>
        <p:txBody>
          <a:bodyPr/>
          <a:lstStyle/>
          <a:p>
            <a:pPr marL="0" indent="0">
              <a:buNone/>
            </a:pPr>
            <a:r>
              <a:rPr lang="en-AU" sz="2000" u="sng" dirty="0"/>
              <a:t>Techniques to cope with ~30 minute delays in imagery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 hour comparison of High resolution visible data on the morning of the day in question. Relative activity.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Short loops of 10 minute CIRA SLIDER data, even if it is 15-35 minutes behind, can give an idea of the evolution of the features. Data will be </a:t>
            </a:r>
            <a:r>
              <a:rPr lang="en-AU" sz="2000" dirty="0">
                <a:solidFill>
                  <a:prstClr val="black"/>
                </a:solidFill>
                <a:latin typeface="Calibri"/>
              </a:rPr>
              <a:t>at 10 minute intervals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Comparison with yesterday.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Where does the first convection occur.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Where does the convective cloud start to "clump"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Where does the connective cloud start to glaciate (Day Micro on SLIDER, or use 3.9 or 1.6 or 2.3 micron imagery).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When is the first signal apparent in the RADAR data (Fiji)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When is the first signal apparent in the lightning data (Samoa, also other Pacific Islands). Try for some GOES-18 case studies?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much lead time do you need? 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29648268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D007E-8E47-B735-64D7-DAA867F8E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2187"/>
          </a:xfrm>
        </p:spPr>
        <p:txBody>
          <a:bodyPr/>
          <a:lstStyle/>
          <a:p>
            <a:r>
              <a:rPr lang="en-AU" sz="2800" b="1" dirty="0"/>
              <a:t>For countries that have a 30-minute delay in the display of satellite images. (PART 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366D2-53E5-2AC1-3256-A1A4FC14B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763" y="1797627"/>
            <a:ext cx="8229600" cy="4810991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AU" sz="2000" u="sng" dirty="0"/>
              <a:t>Techniques to cope with ~30 minute delays in imagery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AU" sz="2000" dirty="0"/>
              <a:t>From Convective Analysis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AU" sz="2000" dirty="0"/>
              <a:t>24 hour comparison of soundings. Features of interest: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AU" sz="2000" dirty="0"/>
              <a:t>T/Td (unmodified) / modified?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AU" sz="2000" dirty="0"/>
              <a:t>Relative stability / instability of trace.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AU" sz="2000" dirty="0"/>
              <a:t>Dry slots in the trace. Inversions in the trace.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AU" sz="2000" dirty="0"/>
              <a:t>CAPE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AU" sz="2000" dirty="0"/>
              <a:t>Wind structure (direction, strength, critical features e.g., jet at 700hPa). Organised vs unorganised storms.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AU" sz="2000" dirty="0"/>
              <a:t>Precipitable water in the trace. Moist low levels (below 5000ft?)</a:t>
            </a:r>
          </a:p>
        </p:txBody>
      </p:sp>
    </p:spTree>
    <p:extLst>
      <p:ext uri="{BB962C8B-B14F-4D97-AF65-F5344CB8AC3E}">
        <p14:creationId xmlns:p14="http://schemas.microsoft.com/office/powerpoint/2010/main" val="4241923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Subtitle 2">
            <a:extLst>
              <a:ext uri="{FF2B5EF4-FFF2-40B4-BE49-F238E27FC236}">
                <a16:creationId xmlns:a16="http://schemas.microsoft.com/office/drawing/2014/main" id="{3194C1DD-6347-EB09-A45A-74D0E5B7C64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03215" y="1523133"/>
            <a:ext cx="7938112" cy="4981577"/>
          </a:xfrm>
        </p:spPr>
        <p:txBody>
          <a:bodyPr vert="horz" wrap="square" lIns="91440" tIns="45720" rIns="91440" bIns="45720" numCol="1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Main hazardous weather that </a:t>
            </a:r>
            <a:r>
              <a:rPr lang="en-AU" altLang="en-US" sz="2400" b="1" spc="0" dirty="0">
                <a:solidFill>
                  <a:srgbClr val="FF0000"/>
                </a:solidFill>
                <a:latin typeface="Calibri" panose="020F0502020204030204" pitchFamily="34" charset="0"/>
              </a:rPr>
              <a:t>countries represented by the attendees need to monitor and warn against.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altLang="en-US" sz="2400" spc="0" dirty="0">
                <a:solidFill>
                  <a:srgbClr val="0061E8"/>
                </a:solidFill>
                <a:latin typeface="Calibri" panose="020F0502020204030204" pitchFamily="34" charset="0"/>
              </a:rPr>
              <a:t>Data latency in countries represented by the attendees.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Satellite data latency, compared to latency of other observational data including RADAR data etc. for Panther.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altLang="en-US" sz="2400" spc="0" dirty="0">
                <a:solidFill>
                  <a:srgbClr val="0061E8"/>
                </a:solidFill>
                <a:latin typeface="Calibri" panose="020F0502020204030204" pitchFamily="34" charset="0"/>
              </a:rPr>
              <a:t>Satellite data that can be viewed from outside the Bureau firewall and the delay in receipt of this data as viewed from the Bureau.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How to cope with data delay of 30 minutes (back to pre-</a:t>
            </a:r>
            <a:r>
              <a:rPr kumimoji="0" lang="en-AU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Himawari</a:t>
            </a:r>
            <a:r>
              <a:rPr kumimoji="0" lang="en-AU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days).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Request services and use of these</a:t>
            </a:r>
          </a:p>
        </p:txBody>
      </p:sp>
      <p:sp>
        <p:nvSpPr>
          <p:cNvPr id="57348" name="Title 1">
            <a:extLst>
              <a:ext uri="{FF2B5EF4-FFF2-40B4-BE49-F238E27FC236}">
                <a16:creationId xmlns:a16="http://schemas.microsoft.com/office/drawing/2014/main" id="{A13618CF-2241-4E5A-DA2C-09FDBF63B3F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113692" y="494119"/>
            <a:ext cx="7455877" cy="9944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  <a:no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600"/>
              </a:spcAft>
              <a:buClrTx/>
              <a:buSzTx/>
              <a:tabLst/>
              <a:defRPr/>
            </a:pPr>
            <a:r>
              <a:rPr kumimoji="0" lang="en-AU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Application of satellite data in anticipating Hazardous Weather. PART 1</a:t>
            </a:r>
          </a:p>
        </p:txBody>
      </p:sp>
    </p:spTree>
    <p:extLst>
      <p:ext uri="{BB962C8B-B14F-4D97-AF65-F5344CB8AC3E}">
        <p14:creationId xmlns:p14="http://schemas.microsoft.com/office/powerpoint/2010/main" val="42238274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B77DE-A737-B0E0-4EDB-9672FF1A5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800" b="1" dirty="0"/>
              <a:t>Darwin Convective Analysis Sheet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9A86C-2780-F680-8CBD-3F529C3285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FC271E-F032-172E-EC5A-A9EF8EED3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89" y="1328444"/>
            <a:ext cx="8040222" cy="420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540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C0C13-8866-A403-2E1F-1B2BE65E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800" b="1" dirty="0"/>
              <a:t>Darwin Convective Analysis Sheet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1113A-D846-7BF1-0D67-E45A98583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14E95E-32D9-981C-346C-C00323DC4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14" y="1433551"/>
            <a:ext cx="8869717" cy="521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582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0A682-945E-9EA0-87D7-C43F52B34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800" b="1" dirty="0"/>
              <a:t>Darwin Convective Analysis Sheet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7F9C5-8578-30E0-3064-7C2EF17D1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F50441-E73E-C270-C061-5147F6FF8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69" y="1667877"/>
            <a:ext cx="8727181" cy="359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871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D007E-8E47-B735-64D7-DAA867F8E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8672" y="274638"/>
            <a:ext cx="3168127" cy="2468562"/>
          </a:xfrm>
        </p:spPr>
        <p:txBody>
          <a:bodyPr/>
          <a:lstStyle/>
          <a:p>
            <a:r>
              <a:rPr lang="en-AU" sz="2800" b="1" dirty="0"/>
              <a:t>24-hour synoptic situation and soundings</a:t>
            </a:r>
          </a:p>
        </p:txBody>
      </p:sp>
      <p:pic>
        <p:nvPicPr>
          <p:cNvPr id="5" name="Content Placeholder 4" descr="A map of the earth&#10;&#10;Description automatically generated">
            <a:extLst>
              <a:ext uri="{FF2B5EF4-FFF2-40B4-BE49-F238E27FC236}">
                <a16:creationId xmlns:a16="http://schemas.microsoft.com/office/drawing/2014/main" id="{0ADF46A5-C2D5-25D0-5FB6-D97BDC50D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4212"/>
            <a:ext cx="5057464" cy="3413788"/>
          </a:xfrm>
        </p:spPr>
      </p:pic>
      <p:pic>
        <p:nvPicPr>
          <p:cNvPr id="7" name="Picture 6" descr="A map of weather forecast&#10;&#10;Description automatically generated">
            <a:extLst>
              <a:ext uri="{FF2B5EF4-FFF2-40B4-BE49-F238E27FC236}">
                <a16:creationId xmlns:a16="http://schemas.microsoft.com/office/drawing/2014/main" id="{61BC6D23-A7A5-5E12-BC24-675BADE2D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" y="0"/>
            <a:ext cx="5043334" cy="3404250"/>
          </a:xfrm>
          <a:prstGeom prst="rect">
            <a:avLst/>
          </a:prstGeom>
        </p:spPr>
      </p:pic>
      <p:pic>
        <p:nvPicPr>
          <p:cNvPr id="9" name="Picture 8" descr="A screen shot of a graph&#10;&#10;Description automatically generated">
            <a:extLst>
              <a:ext uri="{FF2B5EF4-FFF2-40B4-BE49-F238E27FC236}">
                <a16:creationId xmlns:a16="http://schemas.microsoft.com/office/drawing/2014/main" id="{D499AD5C-704F-9403-42FA-C22FCDBD1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571" y="2839571"/>
            <a:ext cx="4018429" cy="401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338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99EE3DE-EA6C-7E50-AAFB-4B74EDB3A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234" y="3876193"/>
            <a:ext cx="3535680" cy="29818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476ED70-8116-4EA9-3AAA-D621B6151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959" y="831826"/>
            <a:ext cx="3545452" cy="29476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3A99F2-D652-6658-7670-5B5A0BA81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841561"/>
            <a:ext cx="3526972" cy="29248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BF80A7-A054-2CB0-5F4F-B8F52E5AE4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3291" y="3888048"/>
            <a:ext cx="3500845" cy="29599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254707-24F6-7CE2-D536-53BA5309E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3008"/>
          </a:xfrm>
        </p:spPr>
        <p:txBody>
          <a:bodyPr/>
          <a:lstStyle/>
          <a:p>
            <a:r>
              <a:rPr lang="en-AU" sz="2800" b="1" dirty="0">
                <a:latin typeface="Calibri" panose="020F0502020204030204" pitchFamily="34" charset="0"/>
                <a:cs typeface="Calibri" panose="020F0502020204030204" pitchFamily="34" charset="0"/>
              </a:rPr>
              <a:t>24-hour comparison of satellite imagery (01UTC)</a:t>
            </a:r>
          </a:p>
        </p:txBody>
      </p:sp>
    </p:spTree>
    <p:extLst>
      <p:ext uri="{BB962C8B-B14F-4D97-AF65-F5344CB8AC3E}">
        <p14:creationId xmlns:p14="http://schemas.microsoft.com/office/powerpoint/2010/main" val="7482597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54707-24F6-7CE2-D536-53BA5309E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3008"/>
          </a:xfrm>
        </p:spPr>
        <p:txBody>
          <a:bodyPr/>
          <a:lstStyle/>
          <a:p>
            <a:r>
              <a:rPr kumimoji="0" lang="en-AU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24-hour comparison of satellite imagery (0530UTC)</a:t>
            </a:r>
            <a:endParaRPr lang="en-AU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1A2CBA-05D4-5CD3-677D-7F8609BC4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2994" y="822555"/>
            <a:ext cx="3627367" cy="30157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BFA073-7BAC-C3DF-D8F5-09553D07A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297" y="823932"/>
            <a:ext cx="3540643" cy="29892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F0F9FB-087C-CCA4-0804-5BE84F975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965" y="3859619"/>
            <a:ext cx="3550113" cy="29983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D598DB-DD0C-A1BE-C95B-852271E67A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1366" y="3878613"/>
            <a:ext cx="3519378" cy="297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105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Subtitle 2">
            <a:extLst>
              <a:ext uri="{FF2B5EF4-FFF2-40B4-BE49-F238E27FC236}">
                <a16:creationId xmlns:a16="http://schemas.microsoft.com/office/drawing/2014/main" id="{3194C1DD-6347-EB09-A45A-74D0E5B7C64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03215" y="1523133"/>
            <a:ext cx="7938112" cy="4981577"/>
          </a:xfrm>
        </p:spPr>
        <p:txBody>
          <a:bodyPr vert="horz" wrap="square" lIns="91440" tIns="45720" rIns="91440" bIns="45720" numCol="1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Main hazardous weather that </a:t>
            </a:r>
            <a:r>
              <a:rPr lang="en-AU" altLang="en-US" sz="2400" spc="0" dirty="0">
                <a:solidFill>
                  <a:srgbClr val="0061E8"/>
                </a:solidFill>
                <a:latin typeface="Calibri" panose="020F0502020204030204" pitchFamily="34" charset="0"/>
              </a:rPr>
              <a:t>countries represented by the attendees need to monitor and warn against.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altLang="en-US" sz="2400" spc="0" dirty="0">
                <a:solidFill>
                  <a:srgbClr val="0061E8"/>
                </a:solidFill>
                <a:latin typeface="Calibri" panose="020F0502020204030204" pitchFamily="34" charset="0"/>
              </a:rPr>
              <a:t>Data latency in countries represented by the attendees.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Satellite data latency, compared to latency of other observational data including RADAR data etc. for Panther.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altLang="en-US" sz="2400" spc="0" dirty="0">
                <a:solidFill>
                  <a:srgbClr val="0061E8"/>
                </a:solidFill>
                <a:latin typeface="Calibri" panose="020F0502020204030204" pitchFamily="34" charset="0"/>
              </a:rPr>
              <a:t>Satellite data that can be viewed from outside the Bureau firewall and the delay in receipt of this data as viewed from the Bureau.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How to cope with data delay of 30 minutes (back to pre-</a:t>
            </a:r>
            <a:r>
              <a:rPr kumimoji="0" lang="en-AU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Himawari</a:t>
            </a:r>
            <a:r>
              <a:rPr kumimoji="0" lang="en-AU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days).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altLang="en-US" sz="2400" b="1" spc="0" dirty="0">
                <a:solidFill>
                  <a:srgbClr val="FF0000"/>
                </a:solidFill>
                <a:latin typeface="Calibri" panose="020F0502020204030204" pitchFamily="34" charset="0"/>
              </a:rPr>
              <a:t>Request services and use of these</a:t>
            </a:r>
            <a:endParaRPr kumimoji="0" lang="en-AU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7348" name="Title 1">
            <a:extLst>
              <a:ext uri="{FF2B5EF4-FFF2-40B4-BE49-F238E27FC236}">
                <a16:creationId xmlns:a16="http://schemas.microsoft.com/office/drawing/2014/main" id="{A13618CF-2241-4E5A-DA2C-09FDBF63B3F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113692" y="494119"/>
            <a:ext cx="7455877" cy="9944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  <a:no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600"/>
              </a:spcAft>
              <a:buClrTx/>
              <a:buSzTx/>
              <a:tabLst/>
              <a:defRPr/>
            </a:pPr>
            <a:r>
              <a:rPr kumimoji="0" lang="en-AU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Application of satellite data in anticipating Hazardous Weather. PART 1</a:t>
            </a:r>
          </a:p>
        </p:txBody>
      </p:sp>
    </p:spTree>
    <p:extLst>
      <p:ext uri="{BB962C8B-B14F-4D97-AF65-F5344CB8AC3E}">
        <p14:creationId xmlns:p14="http://schemas.microsoft.com/office/powerpoint/2010/main" val="30094744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905" y="2348880"/>
            <a:ext cx="4170025" cy="4163929"/>
          </a:xfrm>
          <a:prstGeom prst="rect">
            <a:avLst/>
          </a:prstGeom>
        </p:spPr>
      </p:pic>
      <p:cxnSp>
        <p:nvCxnSpPr>
          <p:cNvPr id="295" name="Straight Connector 95"/>
          <p:cNvCxnSpPr>
            <a:cxnSpLocks noChangeShapeType="1"/>
          </p:cNvCxnSpPr>
          <p:nvPr/>
        </p:nvCxnSpPr>
        <p:spPr bwMode="auto">
          <a:xfrm rot="10800000" flipV="1">
            <a:off x="-720969" y="4722813"/>
            <a:ext cx="228600" cy="150812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sp>
        <p:nvSpPr>
          <p:cNvPr id="102" name="TextBox 101"/>
          <p:cNvSpPr txBox="1"/>
          <p:nvPr/>
        </p:nvSpPr>
        <p:spPr>
          <a:xfrm>
            <a:off x="128810" y="1082470"/>
            <a:ext cx="9015190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HimawariRequest was started from January 2018 in cooperation with Bureau of Meteorology (BoM), Australia.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5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International service for NMHSs in Himawari-8/9 coverage area to request Target Area observation(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1,000 x 1,000 km area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　　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every 2.5 minutes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).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8810" y="2952213"/>
            <a:ext cx="4968552" cy="261456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JMA expects this service to support 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disaster risk reduction activities in the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　　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Asia Oceania 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region.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5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Status as of 08 September 2023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Calibri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Registration: 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22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NMHSs</a:t>
            </a:r>
          </a:p>
          <a:p>
            <a:pPr marL="800100" marR="0" lvl="1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185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 requests for TC, volcanic 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Calibri"/>
            </a:endParaRPr>
          </a:p>
          <a:p>
            <a:pPr marL="45720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　　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eruption, wildfires, etc.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2143356" y="5749420"/>
            <a:ext cx="2699792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HimawariRequest from BoM on 13-19 Mar. 2019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F035318-4AA8-556C-32B3-5A7A3233338E}"/>
              </a:ext>
            </a:extLst>
          </p:cNvPr>
          <p:cNvSpPr txBox="1"/>
          <p:nvPr/>
        </p:nvSpPr>
        <p:spPr>
          <a:xfrm>
            <a:off x="0" y="-3501"/>
            <a:ext cx="9144000" cy="9233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HimawariRequest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E46D35-CE9E-1DDD-256B-2D6F4A871D74}"/>
              </a:ext>
            </a:extLst>
          </p:cNvPr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slide kindly forwarded to me by Mr Hiroshi Suzue, Japan Meteorological Agency</a:t>
            </a:r>
          </a:p>
        </p:txBody>
      </p:sp>
    </p:spTree>
    <p:extLst>
      <p:ext uri="{BB962C8B-B14F-4D97-AF65-F5344CB8AC3E}">
        <p14:creationId xmlns:p14="http://schemas.microsoft.com/office/powerpoint/2010/main" val="1069183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>
            <a:extLst>
              <a:ext uri="{FF2B5EF4-FFF2-40B4-BE49-F238E27FC236}">
                <a16:creationId xmlns:a16="http://schemas.microsoft.com/office/drawing/2014/main" id="{26A886E2-A43D-D063-53ED-9969E66A30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877887"/>
          </a:xfrm>
        </p:spPr>
        <p:txBody>
          <a:bodyPr/>
          <a:lstStyle/>
          <a:p>
            <a:r>
              <a:rPr lang="en-AU" altLang="en-US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Request driven Himawari-8/9 rapid scan (2.5-minute) data</a:t>
            </a:r>
          </a:p>
        </p:txBody>
      </p:sp>
      <p:pic>
        <p:nvPicPr>
          <p:cNvPr id="70659" name="Picture 1">
            <a:extLst>
              <a:ext uri="{FF2B5EF4-FFF2-40B4-BE49-F238E27FC236}">
                <a16:creationId xmlns:a16="http://schemas.microsoft.com/office/drawing/2014/main" id="{4E5B5978-6147-8E57-C8C9-3A756E1463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3"/>
          <a:stretch/>
        </p:blipFill>
        <p:spPr bwMode="auto">
          <a:xfrm>
            <a:off x="171677" y="936171"/>
            <a:ext cx="8778875" cy="456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TextBox 1">
            <a:extLst>
              <a:ext uri="{FF2B5EF4-FFF2-40B4-BE49-F238E27FC236}">
                <a16:creationId xmlns:a16="http://schemas.microsoft.com/office/drawing/2014/main" id="{D52A33C7-0627-D175-A42C-1C4044EB9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5725" y="6583363"/>
            <a:ext cx="14382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image courtesy JMA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D278A73-3AAA-5F67-B5CA-D213B048F186}"/>
              </a:ext>
            </a:extLst>
          </p:cNvPr>
          <p:cNvCxnSpPr/>
          <p:nvPr/>
        </p:nvCxnSpPr>
        <p:spPr>
          <a:xfrm flipH="1" flipV="1">
            <a:off x="1741714" y="2209800"/>
            <a:ext cx="3810000" cy="914400"/>
          </a:xfrm>
          <a:prstGeom prst="straightConnector1">
            <a:avLst/>
          </a:prstGeom>
          <a:ln w="730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D0BF3AD-D121-5131-8CC3-944DCF492335}"/>
              </a:ext>
            </a:extLst>
          </p:cNvPr>
          <p:cNvSpPr txBox="1"/>
          <p:nvPr/>
        </p:nvSpPr>
        <p:spPr>
          <a:xfrm>
            <a:off x="0" y="5519057"/>
            <a:ext cx="9144000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Note: </a:t>
            </a:r>
            <a:r>
              <a:rPr lang="en-AU" sz="24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per feedback from Kotaro Bessho, JMA, t</a:t>
            </a:r>
            <a:r>
              <a:rPr kumimoji="0" lang="en-AU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</a:t>
            </a:r>
            <a:r>
              <a:rPr kumimoji="0" lang="en-AU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HimawariRequest</a:t>
            </a:r>
            <a:r>
              <a:rPr kumimoji="0" lang="en-AU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service can be activated by JMA within 30-60 minutes of receiving the request.</a:t>
            </a:r>
          </a:p>
        </p:txBody>
      </p:sp>
    </p:spTree>
    <p:extLst>
      <p:ext uri="{BB962C8B-B14F-4D97-AF65-F5344CB8AC3E}">
        <p14:creationId xmlns:p14="http://schemas.microsoft.com/office/powerpoint/2010/main" val="42908829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>
            <a:extLst>
              <a:ext uri="{FF2B5EF4-FFF2-40B4-BE49-F238E27FC236}">
                <a16:creationId xmlns:a16="http://schemas.microsoft.com/office/drawing/2014/main" id="{11B7454C-2460-FB61-3AAB-AA0E533E5F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5400" y="320221"/>
            <a:ext cx="9169400" cy="1143000"/>
          </a:xfrm>
        </p:spPr>
        <p:txBody>
          <a:bodyPr/>
          <a:lstStyle/>
          <a:p>
            <a:r>
              <a:rPr lang="en-AU" altLang="en-US" sz="2800" b="1" dirty="0" err="1">
                <a:latin typeface="Calibri" panose="020F0502020204030204" pitchFamily="34" charset="0"/>
                <a:cs typeface="Arial" panose="020B0604020202020204" pitchFamily="34" charset="0"/>
              </a:rPr>
              <a:t>Himawari</a:t>
            </a:r>
            <a:r>
              <a:rPr lang="en-AU" alt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 Request Service</a:t>
            </a:r>
            <a:br>
              <a:rPr lang="en-AU" alt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AU" alt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(feedback from </a:t>
            </a:r>
            <a:r>
              <a:rPr lang="en-AU" altLang="en-US" sz="2000" dirty="0" err="1">
                <a:latin typeface="Calibri" panose="020F0502020204030204" pitchFamily="34" charset="0"/>
                <a:cs typeface="Arial" panose="020B0604020202020204" pitchFamily="34" charset="0"/>
              </a:rPr>
              <a:t>Kazutaka</a:t>
            </a:r>
            <a:r>
              <a:rPr lang="en-AU" alt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 Yamada, JMA)</a:t>
            </a:r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C5BD51F5-5F99-85DF-4580-5B660530A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4" y="1817914"/>
            <a:ext cx="8153400" cy="4847687"/>
          </a:xfrm>
        </p:spPr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n-AU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the past, just under 90% of all requests came from the Australian Bureau of Meteorology.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n-AU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Before 2020 JMA has accepted requests from New Zealand, Philippines, Fiji, Singapore and Indonesia for monitoring tropical cyclones, haze, and volcanic activities.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n-AU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After 2021, JMA have accepted requests for monitoring tropical cyclones from NOAA and India.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n-AU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JMA provide this observational data via </a:t>
            </a:r>
            <a:r>
              <a:rPr lang="en-AU" sz="24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Himawari</a:t>
            </a:r>
            <a:r>
              <a:rPr lang="en-AU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cloud service and MSCWEB.</a:t>
            </a:r>
          </a:p>
          <a:p>
            <a:pPr marL="363538" lvl="2" indent="-363538" eaLnBrk="1" hangingPunct="1">
              <a:spcBef>
                <a:spcPct val="0"/>
              </a:spcBef>
              <a:defRPr/>
            </a:pPr>
            <a:endParaRPr lang="en-US" altLang="en-US" sz="2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192316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B6191-CE9D-8505-7DF6-E7A175FF9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3652"/>
            <a:ext cx="9144000" cy="2268346"/>
          </a:xfrm>
        </p:spPr>
        <p:txBody>
          <a:bodyPr>
            <a:noAutofit/>
          </a:bodyPr>
          <a:lstStyle/>
          <a:p>
            <a:pPr algn="ctr"/>
            <a:r>
              <a:rPr lang="en-AU" sz="2800" b="1" dirty="0">
                <a:latin typeface="+mn-lt"/>
              </a:rPr>
              <a:t>AOMSUC-13 Training Event Session T-15 Question 1</a:t>
            </a:r>
            <a:br>
              <a:rPr lang="en-AU" sz="2500" b="1" dirty="0">
                <a:latin typeface="+mn-lt"/>
              </a:rPr>
            </a:br>
            <a:br>
              <a:rPr lang="en-AU" sz="2500" b="1" dirty="0">
                <a:latin typeface="+mn-lt"/>
              </a:rPr>
            </a:br>
            <a:r>
              <a:rPr lang="en-AU" sz="2500" b="1" dirty="0">
                <a:latin typeface="+mn-lt"/>
              </a:rPr>
              <a:t>What are the main Hazardous Weather events that you need to monitor and warn against in your country?</a:t>
            </a:r>
            <a:br>
              <a:rPr lang="en-AU" sz="2500" b="1" dirty="0">
                <a:latin typeface="+mn-lt"/>
              </a:rPr>
            </a:br>
            <a:br>
              <a:rPr lang="en-AU" sz="2000" b="1" dirty="0">
                <a:latin typeface="+mn-lt"/>
              </a:rPr>
            </a:br>
            <a:r>
              <a:rPr lang="en-AU" sz="2000" dirty="0">
                <a:latin typeface="+mn-lt"/>
              </a:rPr>
              <a:t>30 attendees applied to the question. "Other" answers in </a:t>
            </a:r>
            <a:r>
              <a:rPr lang="en-AU" sz="2000" dirty="0">
                <a:solidFill>
                  <a:srgbClr val="FF0000"/>
                </a:solidFill>
                <a:latin typeface="+mn-lt"/>
              </a:rPr>
              <a:t>red</a:t>
            </a:r>
            <a:r>
              <a:rPr lang="en-AU" sz="2000" dirty="0">
                <a:latin typeface="+mn-lt"/>
              </a:rPr>
              <a:t>.</a:t>
            </a:r>
            <a:br>
              <a:rPr lang="en-AU" sz="2200" dirty="0">
                <a:latin typeface="+mn-lt"/>
              </a:rPr>
            </a:br>
            <a:endParaRPr lang="en-AU" sz="2200" dirty="0">
              <a:latin typeface="+mn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72E26F6-91DA-5D23-96BE-AE4245417E96}"/>
              </a:ext>
            </a:extLst>
          </p:cNvPr>
          <p:cNvGrpSpPr/>
          <p:nvPr/>
        </p:nvGrpSpPr>
        <p:grpSpPr>
          <a:xfrm>
            <a:off x="391886" y="2862943"/>
            <a:ext cx="8490857" cy="3503515"/>
            <a:chOff x="391886" y="2547257"/>
            <a:chExt cx="8490857" cy="350351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7B46B8F-AA6A-08A5-2878-17D24115F8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070" t="35681"/>
            <a:stretch/>
          </p:blipFill>
          <p:spPr>
            <a:xfrm>
              <a:off x="391886" y="2547257"/>
              <a:ext cx="8490857" cy="350351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EB0B6EE-79D7-DAF3-143A-C59EDDBBEF8B}"/>
                </a:ext>
              </a:extLst>
            </p:cNvPr>
            <p:cNvSpPr txBox="1"/>
            <p:nvPr/>
          </p:nvSpPr>
          <p:spPr>
            <a:xfrm>
              <a:off x="7939974" y="2809822"/>
              <a:ext cx="752194" cy="29956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+mn-ea"/>
                  <a:cs typeface="+mn-cs"/>
                </a:rPr>
                <a:t>17/30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+mn-ea"/>
                  <a:cs typeface="+mn-cs"/>
                </a:rPr>
                <a:t>27/30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+mn-ea"/>
                  <a:cs typeface="+mn-cs"/>
                </a:rPr>
                <a:t>11/30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+mn-ea"/>
                  <a:cs typeface="+mn-cs"/>
                </a:rPr>
                <a:t>9/30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+mn-ea"/>
                  <a:cs typeface="+mn-cs"/>
                </a:rPr>
                <a:t>4/30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99F989A-F11A-D44B-4745-3CEC4B615F40}"/>
                </a:ext>
              </a:extLst>
            </p:cNvPr>
            <p:cNvSpPr txBox="1"/>
            <p:nvPr/>
          </p:nvSpPr>
          <p:spPr>
            <a:xfrm>
              <a:off x="4014869" y="5420860"/>
              <a:ext cx="325678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(heatwaves, tornadoes, flooding)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42956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>
            <a:extLst>
              <a:ext uri="{FF2B5EF4-FFF2-40B4-BE49-F238E27FC236}">
                <a16:creationId xmlns:a16="http://schemas.microsoft.com/office/drawing/2014/main" id="{26A886E2-A43D-D063-53ED-9969E66A30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428" y="188913"/>
            <a:ext cx="8973879" cy="1310278"/>
          </a:xfrm>
        </p:spPr>
        <p:txBody>
          <a:bodyPr/>
          <a:lstStyle/>
          <a:p>
            <a:r>
              <a:rPr lang="en-AU" altLang="en-US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Request driven </a:t>
            </a:r>
            <a:r>
              <a:rPr lang="en-AU" altLang="en-US" sz="2500" b="1" dirty="0">
                <a:solidFill>
                  <a:schemeClr val="tx1"/>
                </a:solidFill>
                <a:latin typeface="Calibri" panose="020F0502020204030204" pitchFamily="34" charset="0"/>
              </a:rPr>
              <a:t>GEO-KOMPSAT-2A </a:t>
            </a:r>
            <a:r>
              <a:rPr lang="en-AU" altLang="en-US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rapid scan (2-minute) data </a:t>
            </a:r>
            <a:br>
              <a:rPr lang="en-AU" altLang="en-US" sz="2800" b="1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(slide from Dr Sung-Rae Chung's presentation at the joint Korea Australia VLab CoE's 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hlinkClick r:id="rId2"/>
              </a:rPr>
              <a:t>Regional Focus Group meeting of 29</a:t>
            </a:r>
            <a:r>
              <a:rPr kumimoji="0" lang="en-AU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hlinkClick r:id="rId2"/>
              </a:rPr>
              <a:t>th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hlinkClick r:id="rId2"/>
              </a:rPr>
              <a:t> October 2019</a:t>
            </a: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)</a:t>
            </a:r>
            <a:endParaRPr lang="en-AU" altLang="en-US" sz="28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C1F052-DA11-0595-54B9-DCBFCA1CA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0642"/>
            <a:ext cx="9144000" cy="516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871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B2761C-1640-43FF-031A-44B4257F3396}"/>
              </a:ext>
            </a:extLst>
          </p:cNvPr>
          <p:cNvSpPr txBox="1"/>
          <p:nvPr/>
        </p:nvSpPr>
        <p:spPr>
          <a:xfrm>
            <a:off x="685800" y="2028319"/>
            <a:ext cx="7761515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Both the Australian Bureau of Meteorology and Hong Kong (China) have requested this service in the past.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sz="2400" dirty="0">
              <a:solidFill>
                <a:srgbClr val="242424"/>
              </a:solidFill>
              <a:latin typeface="Calibri"/>
              <a:cs typeface="Calibri" panose="020F050202020403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2400" dirty="0">
                <a:solidFill>
                  <a:srgbClr val="242424"/>
                </a:solidFill>
                <a:latin typeface="Calibri"/>
                <a:cs typeface="Calibri" panose="020F0502020204030204" pitchFamily="34" charset="0"/>
              </a:rPr>
              <a:t>Agnes – feedback from KMA regarding more GK-2A case studies. 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54CC6E-3AA8-78F9-C416-66A3D45DC3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7832" y="189578"/>
            <a:ext cx="8229600" cy="1497708"/>
          </a:xfrm>
        </p:spPr>
        <p:txBody>
          <a:bodyPr/>
          <a:lstStyle/>
          <a:p>
            <a:r>
              <a:rPr lang="en-AU" sz="2800" b="1" dirty="0"/>
              <a:t>KMA's GEO-KOMPSAT-2A Request Driven Rapid Scan Service</a:t>
            </a:r>
            <a:br>
              <a:rPr lang="en-AU" sz="2800" b="1" dirty="0"/>
            </a:br>
            <a:r>
              <a:rPr lang="en-AU" sz="2000" dirty="0"/>
              <a:t>(feedback from Dr Sung-Rae Chung, Korea Meteorological Administration)</a:t>
            </a:r>
          </a:p>
        </p:txBody>
      </p:sp>
    </p:spTree>
    <p:extLst>
      <p:ext uri="{BB962C8B-B14F-4D97-AF65-F5344CB8AC3E}">
        <p14:creationId xmlns:p14="http://schemas.microsoft.com/office/powerpoint/2010/main" val="14178244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897C7-BC56-C14E-3DBB-63562EE40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523" y="294787"/>
            <a:ext cx="8428894" cy="1325563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>
                <a:latin typeface="+mn-lt"/>
              </a:rPr>
              <a:t> About Rapid Scan data from CMA, JMA and KMA</a:t>
            </a:r>
            <a:br>
              <a:rPr lang="en-AU" sz="2000" dirty="0">
                <a:latin typeface="+mn-lt"/>
              </a:rPr>
            </a:br>
            <a:r>
              <a:rPr lang="en-AU" sz="2000" dirty="0">
                <a:latin typeface="+mn-lt"/>
              </a:rPr>
              <a:t>(</a:t>
            </a:r>
            <a:r>
              <a:rPr lang="en-AU" sz="2000" dirty="0">
                <a:latin typeface="+mn-lt"/>
                <a:hlinkClick r:id="rId3"/>
              </a:rPr>
              <a:t>https://www.jma.go.jp/jma/jma-eng/satellite/ra2wigosproject/ra2wigosproject-intro_en_jma.html</a:t>
            </a:r>
            <a:r>
              <a:rPr lang="en-AU" sz="2000" dirty="0">
                <a:latin typeface="+mn-lt"/>
              </a:rPr>
              <a:t> 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4F4CDF-0E30-3239-992D-E52CB7949051}"/>
              </a:ext>
            </a:extLst>
          </p:cNvPr>
          <p:cNvSpPr txBox="1"/>
          <p:nvPr/>
        </p:nvSpPr>
        <p:spPr>
          <a:xfrm>
            <a:off x="187569" y="2121877"/>
            <a:ext cx="194603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FY ESM</a:t>
            </a:r>
          </a:p>
          <a:p>
            <a:pPr algn="ctr"/>
            <a:r>
              <a:rPr lang="en-AU" b="1" dirty="0"/>
              <a:t>(CMA)</a:t>
            </a:r>
          </a:p>
          <a:p>
            <a:pPr algn="ctr"/>
            <a:endParaRPr lang="en-AU" b="1" dirty="0"/>
          </a:p>
          <a:p>
            <a:pPr algn="ctr"/>
            <a:endParaRPr lang="en-AU" b="1" dirty="0"/>
          </a:p>
          <a:p>
            <a:pPr algn="ctr"/>
            <a:endParaRPr lang="en-AU" b="1" dirty="0"/>
          </a:p>
          <a:p>
            <a:pPr algn="ctr"/>
            <a:r>
              <a:rPr lang="en-AU" b="1" dirty="0"/>
              <a:t>HimawariRequest</a:t>
            </a:r>
          </a:p>
          <a:p>
            <a:pPr algn="ctr"/>
            <a:r>
              <a:rPr lang="en-AU" b="1" dirty="0"/>
              <a:t>(JMA)</a:t>
            </a:r>
          </a:p>
          <a:p>
            <a:pPr algn="ctr"/>
            <a:endParaRPr lang="en-AU" b="1" dirty="0"/>
          </a:p>
          <a:p>
            <a:pPr algn="ctr"/>
            <a:endParaRPr lang="en-AU" b="1" dirty="0"/>
          </a:p>
          <a:p>
            <a:pPr algn="ctr"/>
            <a:endParaRPr lang="en-AU" b="1" dirty="0"/>
          </a:p>
          <a:p>
            <a:pPr algn="ctr"/>
            <a:endParaRPr lang="en-AU" b="1" dirty="0"/>
          </a:p>
          <a:p>
            <a:pPr algn="ctr"/>
            <a:r>
              <a:rPr lang="en-AU" b="1" dirty="0"/>
              <a:t>Geo-Kompsat-2A AMI ARS Service (KMA)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A40283-5C5F-E506-0A94-A08171428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2514" y="1547445"/>
            <a:ext cx="5670614" cy="515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502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897C7-BC56-C14E-3DBB-63562EE40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523" y="119743"/>
            <a:ext cx="8428894" cy="1011940"/>
          </a:xfrm>
        </p:spPr>
        <p:txBody>
          <a:bodyPr>
            <a:noAutofit/>
          </a:bodyPr>
          <a:lstStyle/>
          <a:p>
            <a:pPr algn="ctr"/>
            <a:r>
              <a:rPr lang="en-AU" sz="2800" b="1" dirty="0">
                <a:latin typeface="+mn-lt"/>
              </a:rPr>
              <a:t> Request-based high frequency regional observations</a:t>
            </a:r>
            <a:br>
              <a:rPr lang="en-AU" sz="2800" b="1" dirty="0">
                <a:latin typeface="+mn-lt"/>
              </a:rPr>
            </a:br>
            <a:r>
              <a:rPr lang="en-AU" sz="2000" dirty="0">
                <a:solidFill>
                  <a:srgbClr val="FF0000"/>
                </a:solidFill>
                <a:latin typeface="+mn-lt"/>
              </a:rPr>
              <a:t>Note: Kotaro Bessho of JMA mentioned that this is a future plan. It has not yet been implemented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4F4CDF-0E30-3239-992D-E52CB7949051}"/>
              </a:ext>
            </a:extLst>
          </p:cNvPr>
          <p:cNvSpPr txBox="1"/>
          <p:nvPr/>
        </p:nvSpPr>
        <p:spPr>
          <a:xfrm>
            <a:off x="187569" y="2121877"/>
            <a:ext cx="194603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FY ESM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(CMA)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HimawariRequest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(JMA)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Geo-Kompsat-2A AMI ARS Service (KMA)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A40283-5C5F-E506-0A94-A08171428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2514" y="1547445"/>
            <a:ext cx="5670614" cy="51593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523B665-4B91-63A2-3FD6-B93CE341F488}"/>
              </a:ext>
            </a:extLst>
          </p:cNvPr>
          <p:cNvSpPr/>
          <p:nvPr/>
        </p:nvSpPr>
        <p:spPr>
          <a:xfrm>
            <a:off x="2107096" y="1490870"/>
            <a:ext cx="6957391" cy="5367130"/>
          </a:xfrm>
          <a:prstGeom prst="rect">
            <a:avLst/>
          </a:prstGeom>
          <a:solidFill>
            <a:srgbClr val="FFFFFF">
              <a:alpha val="68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5092C0-737D-74A0-EBEC-E1E5F8F593EB}"/>
              </a:ext>
            </a:extLst>
          </p:cNvPr>
          <p:cNvSpPr txBox="1"/>
          <p:nvPr/>
        </p:nvSpPr>
        <p:spPr>
          <a:xfrm>
            <a:off x="954157" y="1076886"/>
            <a:ext cx="72853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image forwarded by Yamada Kazutaka Japan Meteorological Agency</a:t>
            </a:r>
            <a:endParaRPr lang="en-AU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7D3A97D-59E6-25B1-7400-6B48EDDFF3BE}"/>
              </a:ext>
            </a:extLst>
          </p:cNvPr>
          <p:cNvGrpSpPr/>
          <p:nvPr/>
        </p:nvGrpSpPr>
        <p:grpSpPr>
          <a:xfrm>
            <a:off x="2388342" y="1528624"/>
            <a:ext cx="5182323" cy="4953691"/>
            <a:chOff x="2388342" y="1528624"/>
            <a:chExt cx="5182323" cy="495369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2AD0009-FEC8-BE3C-A1CB-009954A4A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342" y="1528624"/>
              <a:ext cx="5182323" cy="4953691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C2FA50D-0033-7364-D7EF-786FB31BB7F0}"/>
                </a:ext>
              </a:extLst>
            </p:cNvPr>
            <p:cNvSpPr txBox="1"/>
            <p:nvPr/>
          </p:nvSpPr>
          <p:spPr>
            <a:xfrm>
              <a:off x="5244045" y="2293429"/>
              <a:ext cx="1375415" cy="8463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AU" sz="900" dirty="0"/>
                <a:t>Japan Meteorological Agency</a:t>
              </a:r>
            </a:p>
            <a:p>
              <a:endParaRPr lang="en-AU" sz="900" dirty="0"/>
            </a:p>
            <a:p>
              <a:r>
                <a:rPr lang="en-AU" sz="900" dirty="0"/>
                <a:t>JMA</a:t>
              </a:r>
            </a:p>
            <a:p>
              <a:endParaRPr lang="en-AU" sz="500" dirty="0"/>
            </a:p>
            <a:p>
              <a:r>
                <a:rPr lang="en-AU" sz="900" dirty="0"/>
                <a:t>KMA</a:t>
              </a:r>
            </a:p>
            <a:p>
              <a:endParaRPr lang="en-AU" sz="500" dirty="0"/>
            </a:p>
            <a:p>
              <a:r>
                <a:rPr lang="en-AU" sz="900" dirty="0"/>
                <a:t>CMA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63437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B6191-CE9D-8505-7DF6-E7A175FF9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293280"/>
            <a:ext cx="8654144" cy="2268346"/>
          </a:xfrm>
        </p:spPr>
        <p:txBody>
          <a:bodyPr>
            <a:noAutofit/>
          </a:bodyPr>
          <a:lstStyle/>
          <a:p>
            <a:pPr algn="ctr"/>
            <a:r>
              <a:rPr lang="en-AU" sz="2800" b="1" dirty="0">
                <a:latin typeface="+mn-lt"/>
              </a:rPr>
              <a:t>AOMSUC-13 Training Event Session T-15 Question 3</a:t>
            </a:r>
            <a:br>
              <a:rPr lang="en-AU" sz="2500" b="1" dirty="0">
                <a:latin typeface="+mn-lt"/>
              </a:rPr>
            </a:br>
            <a:br>
              <a:rPr lang="en-AU" sz="2500" b="1" dirty="0">
                <a:latin typeface="+mn-lt"/>
              </a:rPr>
            </a:br>
            <a:r>
              <a:rPr lang="en-AU" sz="2500" b="1" dirty="0">
                <a:latin typeface="+mn-lt"/>
              </a:rPr>
              <a:t>Which Rapid Scan Request Service has been used at your workplace in the past to monitor Hazardous Weather in your country?</a:t>
            </a:r>
            <a:br>
              <a:rPr lang="en-AU" sz="2500" b="1" dirty="0">
                <a:latin typeface="+mn-lt"/>
              </a:rPr>
            </a:br>
            <a:br>
              <a:rPr lang="en-AU" sz="2000" b="1" dirty="0">
                <a:latin typeface="+mn-lt"/>
              </a:rPr>
            </a:br>
            <a:r>
              <a:rPr lang="en-AU" sz="2000" dirty="0">
                <a:latin typeface="+mn-lt"/>
              </a:rPr>
              <a:t>28 attendees applied to the question. </a:t>
            </a:r>
            <a:endParaRPr lang="en-AU" sz="2200" dirty="0">
              <a:latin typeface="+mn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C1BD387-9E4F-80F9-94CF-2B1F04FD1152}"/>
              </a:ext>
            </a:extLst>
          </p:cNvPr>
          <p:cNvGrpSpPr/>
          <p:nvPr/>
        </p:nvGrpSpPr>
        <p:grpSpPr>
          <a:xfrm>
            <a:off x="587827" y="2656114"/>
            <a:ext cx="7928956" cy="3809999"/>
            <a:chOff x="587827" y="2656114"/>
            <a:chExt cx="7928956" cy="38099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55D306-196F-DC8F-1013-3D7CCCB12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669" t="37303"/>
            <a:stretch/>
          </p:blipFill>
          <p:spPr>
            <a:xfrm>
              <a:off x="587827" y="2656114"/>
              <a:ext cx="7928956" cy="3809999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EB0B6EE-79D7-DAF3-143A-C59EDDBBEF8B}"/>
                </a:ext>
              </a:extLst>
            </p:cNvPr>
            <p:cNvSpPr txBox="1"/>
            <p:nvPr/>
          </p:nvSpPr>
          <p:spPr>
            <a:xfrm>
              <a:off x="7861051" y="2766279"/>
              <a:ext cx="635174" cy="36522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b="1" dirty="0">
                  <a:solidFill>
                    <a:prstClr val="black"/>
                  </a:solidFill>
                  <a:highlight>
                    <a:srgbClr val="FFFF00"/>
                  </a:highlight>
                  <a:latin typeface="Calibri" panose="020F0502020204030204"/>
                </a:rPr>
                <a:t>9</a:t>
              </a:r>
              <a:r>
                <a:rPr kumimoji="0" lang="en-A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+mn-ea"/>
                  <a:cs typeface="+mn-cs"/>
                </a:rPr>
                <a:t>/28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b="1" dirty="0">
                  <a:solidFill>
                    <a:prstClr val="black"/>
                  </a:solidFill>
                  <a:highlight>
                    <a:srgbClr val="FFFF00"/>
                  </a:highlight>
                  <a:latin typeface="Calibri" panose="020F0502020204030204"/>
                </a:rPr>
                <a:t>5</a:t>
              </a:r>
              <a:r>
                <a:rPr kumimoji="0" lang="en-A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+mn-ea"/>
                  <a:cs typeface="+mn-cs"/>
                </a:rPr>
                <a:t>/28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b="1" dirty="0">
                  <a:solidFill>
                    <a:prstClr val="black"/>
                  </a:solidFill>
                  <a:highlight>
                    <a:srgbClr val="FFFF00"/>
                  </a:highlight>
                  <a:latin typeface="Calibri" panose="020F0502020204030204"/>
                </a:rPr>
                <a:t>7</a:t>
              </a:r>
              <a:r>
                <a:rPr kumimoji="0" lang="en-A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+mn-ea"/>
                  <a:cs typeface="+mn-cs"/>
                </a:rPr>
                <a:t>/28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b="1" dirty="0">
                  <a:solidFill>
                    <a:prstClr val="black"/>
                  </a:solidFill>
                  <a:highlight>
                    <a:srgbClr val="FFFF00"/>
                  </a:highlight>
                  <a:latin typeface="Calibri" panose="020F0502020204030204"/>
                </a:rPr>
                <a:t>5</a:t>
              </a:r>
              <a:r>
                <a:rPr kumimoji="0" lang="en-A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+mn-ea"/>
                  <a:cs typeface="+mn-cs"/>
                </a:rPr>
                <a:t>/28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b="1" dirty="0">
                  <a:solidFill>
                    <a:prstClr val="black"/>
                  </a:solidFill>
                  <a:highlight>
                    <a:srgbClr val="FFFF00"/>
                  </a:highlight>
                  <a:latin typeface="Calibri" panose="020F0502020204030204"/>
                </a:rPr>
                <a:t>3</a:t>
              </a:r>
              <a:r>
                <a:rPr kumimoji="0" lang="en-A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+mn-ea"/>
                  <a:cs typeface="+mn-cs"/>
                </a:rPr>
                <a:t>/28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b="1" dirty="0">
                  <a:solidFill>
                    <a:prstClr val="black"/>
                  </a:solidFill>
                  <a:highlight>
                    <a:srgbClr val="FFFF00"/>
                  </a:highlight>
                  <a:latin typeface="Calibri" panose="020F0502020204030204"/>
                </a:rPr>
                <a:t>4</a:t>
              </a:r>
              <a:r>
                <a:rPr kumimoji="0" lang="en-A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+mn-ea"/>
                  <a:cs typeface="+mn-cs"/>
                </a:rPr>
                <a:t>/28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82149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Title 1">
            <a:extLst>
              <a:ext uri="{FF2B5EF4-FFF2-40B4-BE49-F238E27FC236}">
                <a16:creationId xmlns:a16="http://schemas.microsoft.com/office/drawing/2014/main" id="{6FDDDB1F-9AB2-F67D-CBC0-081B54E8046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546100" y="1804988"/>
            <a:ext cx="7912100" cy="9826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dirty="0"/>
              <a:t>Thank You </a:t>
            </a:r>
            <a:r>
              <a:rPr lang="en-US" altLang="en-US" dirty="0">
                <a:sym typeface="Wingdings" panose="05000000000000000000" pitchFamily="2" charset="2"/>
              </a:rPr>
              <a:t></a:t>
            </a:r>
            <a:endParaRPr lang="en-US" altLang="en-US" dirty="0"/>
          </a:p>
        </p:txBody>
      </p:sp>
      <p:sp>
        <p:nvSpPr>
          <p:cNvPr id="228355" name="Subtitle 2">
            <a:extLst>
              <a:ext uri="{FF2B5EF4-FFF2-40B4-BE49-F238E27FC236}">
                <a16:creationId xmlns:a16="http://schemas.microsoft.com/office/drawing/2014/main" id="{28E0D754-7E1E-8FE4-C801-41B705760FC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990725" y="2921000"/>
            <a:ext cx="4992688" cy="236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 fontAlgn="base"/>
            <a:endParaRPr lang="en-AU" altLang="en-US" dirty="0"/>
          </a:p>
          <a:p>
            <a:pPr algn="ctr" fontAlgn="base"/>
            <a:r>
              <a:rPr lang="en-US" altLang="en-US" dirty="0"/>
              <a:t>Bodo Zeschke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Subtitle 2">
            <a:extLst>
              <a:ext uri="{FF2B5EF4-FFF2-40B4-BE49-F238E27FC236}">
                <a16:creationId xmlns:a16="http://schemas.microsoft.com/office/drawing/2014/main" id="{3194C1DD-6347-EB09-A45A-74D0E5B7C64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03215" y="1523133"/>
            <a:ext cx="7938112" cy="4981577"/>
          </a:xfrm>
        </p:spPr>
        <p:txBody>
          <a:bodyPr vert="horz" wrap="square" lIns="91440" tIns="45720" rIns="91440" bIns="45720" numCol="1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Main hazardous weather that </a:t>
            </a:r>
            <a:r>
              <a:rPr lang="en-AU" altLang="en-US" sz="2400" spc="0" dirty="0">
                <a:solidFill>
                  <a:srgbClr val="0061E8"/>
                </a:solidFill>
                <a:latin typeface="Calibri" panose="020F0502020204030204" pitchFamily="34" charset="0"/>
              </a:rPr>
              <a:t>countries represented by the attendees need to monitor and warn against.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altLang="en-US" sz="2400" b="1" spc="0" dirty="0">
                <a:solidFill>
                  <a:srgbClr val="FF0000"/>
                </a:solidFill>
                <a:latin typeface="Calibri" panose="020F0502020204030204" pitchFamily="34" charset="0"/>
              </a:rPr>
              <a:t>Data latency in countries represented by the attendees.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Satellite data latency, compared to latency of other observational data including RADAR data etc. for Panther.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altLang="en-US" sz="2400" spc="0" dirty="0">
                <a:solidFill>
                  <a:srgbClr val="0061E8"/>
                </a:solidFill>
                <a:latin typeface="Calibri" panose="020F0502020204030204" pitchFamily="34" charset="0"/>
              </a:rPr>
              <a:t>Satellite data that can be viewed from outside the Bureau firewall and the delay in receipt of this data as viewed from the Bureau.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How to cope with data delay of 30 minutes (back to pre-</a:t>
            </a:r>
            <a:r>
              <a:rPr kumimoji="0" lang="en-AU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Himawari</a:t>
            </a:r>
            <a:r>
              <a:rPr kumimoji="0" lang="en-AU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days).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Request services and use of these</a:t>
            </a:r>
          </a:p>
        </p:txBody>
      </p:sp>
      <p:sp>
        <p:nvSpPr>
          <p:cNvPr id="57348" name="Title 1">
            <a:extLst>
              <a:ext uri="{FF2B5EF4-FFF2-40B4-BE49-F238E27FC236}">
                <a16:creationId xmlns:a16="http://schemas.microsoft.com/office/drawing/2014/main" id="{A13618CF-2241-4E5A-DA2C-09FDBF63B3F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113692" y="494119"/>
            <a:ext cx="7455877" cy="9944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  <a:no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600"/>
              </a:spcAft>
              <a:buClrTx/>
              <a:buSzTx/>
              <a:tabLst/>
              <a:defRPr/>
            </a:pPr>
            <a:r>
              <a:rPr kumimoji="0" lang="en-AU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Application of satellite data in anticipating Hazardous Weather. PART 1</a:t>
            </a:r>
          </a:p>
        </p:txBody>
      </p:sp>
    </p:spTree>
    <p:extLst>
      <p:ext uri="{BB962C8B-B14F-4D97-AF65-F5344CB8AC3E}">
        <p14:creationId xmlns:p14="http://schemas.microsoft.com/office/powerpoint/2010/main" val="3837650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B6191-CE9D-8505-7DF6-E7A175FF9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293280"/>
            <a:ext cx="8654144" cy="2268346"/>
          </a:xfrm>
        </p:spPr>
        <p:txBody>
          <a:bodyPr>
            <a:noAutofit/>
          </a:bodyPr>
          <a:lstStyle/>
          <a:p>
            <a:pPr algn="ctr"/>
            <a:r>
              <a:rPr lang="en-AU" sz="2800" b="1" dirty="0">
                <a:latin typeface="+mn-lt"/>
              </a:rPr>
              <a:t>AOMSUC-13 Training Event Session T-15 Question 2</a:t>
            </a:r>
            <a:br>
              <a:rPr lang="en-AU" sz="2500" b="1" dirty="0">
                <a:latin typeface="+mn-lt"/>
              </a:rPr>
            </a:br>
            <a:br>
              <a:rPr lang="en-AU" sz="2500" b="1" dirty="0">
                <a:latin typeface="+mn-lt"/>
              </a:rPr>
            </a:br>
            <a:r>
              <a:rPr lang="en-AU" sz="2500" b="1" dirty="0">
                <a:latin typeface="+mn-lt"/>
              </a:rPr>
              <a:t>What is the delay in the receipt of geostationary satellite data, from the time of "satellite overpass" at your workplace?</a:t>
            </a:r>
            <a:br>
              <a:rPr lang="en-AU" sz="2500" b="1" dirty="0">
                <a:latin typeface="+mn-lt"/>
              </a:rPr>
            </a:br>
            <a:br>
              <a:rPr lang="en-AU" sz="2000" b="1" dirty="0">
                <a:latin typeface="+mn-lt"/>
              </a:rPr>
            </a:br>
            <a:r>
              <a:rPr lang="en-AU" sz="2000" dirty="0">
                <a:latin typeface="+mn-lt"/>
              </a:rPr>
              <a:t>28 attendees applied to the question. </a:t>
            </a:r>
            <a:endParaRPr lang="en-AU" sz="2200" dirty="0">
              <a:latin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4D0D998-037D-2153-BE8E-51B823C5A9F9}"/>
              </a:ext>
            </a:extLst>
          </p:cNvPr>
          <p:cNvGrpSpPr/>
          <p:nvPr/>
        </p:nvGrpSpPr>
        <p:grpSpPr>
          <a:xfrm>
            <a:off x="576942" y="2514598"/>
            <a:ext cx="7984597" cy="3875315"/>
            <a:chOff x="576942" y="2514598"/>
            <a:chExt cx="7984597" cy="387531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0BEC394-1F95-A7F8-2ECD-C4F9F19F21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001" t="37056" r="874"/>
            <a:stretch/>
          </p:blipFill>
          <p:spPr>
            <a:xfrm>
              <a:off x="576942" y="2514598"/>
              <a:ext cx="7979230" cy="387531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EB0B6EE-79D7-DAF3-143A-C59EDDBBEF8B}"/>
                </a:ext>
              </a:extLst>
            </p:cNvPr>
            <p:cNvSpPr txBox="1"/>
            <p:nvPr/>
          </p:nvSpPr>
          <p:spPr>
            <a:xfrm>
              <a:off x="7809345" y="2646537"/>
              <a:ext cx="752194" cy="36522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+mn-ea"/>
                  <a:cs typeface="+mn-cs"/>
                </a:rPr>
                <a:t>6/28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+mn-ea"/>
                  <a:cs typeface="+mn-cs"/>
                </a:rPr>
                <a:t>6/28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+mn-ea"/>
                  <a:cs typeface="+mn-cs"/>
                </a:rPr>
                <a:t>5/28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+mn-ea"/>
                  <a:cs typeface="+mn-cs"/>
                </a:rPr>
                <a:t>0/28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+mn-ea"/>
                  <a:cs typeface="+mn-cs"/>
                </a:rPr>
                <a:t>10/28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 panose="020F0502020204030204"/>
                  <a:ea typeface="+mn-ea"/>
                  <a:cs typeface="+mn-cs"/>
                </a:rPr>
                <a:t>1/28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573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EFA89-315B-C7A3-9623-F36BB80E1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68939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>
                <a:latin typeface="+mn-lt"/>
              </a:rPr>
              <a:t>Additional evidence of data delay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A6C7C-CDA8-E9A7-FF6D-1EA92B6AC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32386"/>
            <a:ext cx="7886700" cy="56801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AU" sz="2000" dirty="0"/>
              <a:t>Agnes: AOMSUC-13 debriefing Teams session with Bureau Satellite Science staff, 15th November 2023</a:t>
            </a:r>
          </a:p>
          <a:p>
            <a:pPr algn="just"/>
            <a:r>
              <a:rPr lang="en-AU" sz="2000" dirty="0"/>
              <a:t>During the Members Reports at the  5th Joint RAII and RAV Coordination Meeting some representatives from Pacific Islands and other small nations reported issues such as:</a:t>
            </a:r>
          </a:p>
          <a:p>
            <a:pPr lvl="1" algn="just"/>
            <a:r>
              <a:rPr lang="en-AU" sz="2000" dirty="0"/>
              <a:t>30-minute delay in receipt of GEO data</a:t>
            </a:r>
          </a:p>
          <a:p>
            <a:pPr lvl="1" algn="just"/>
            <a:r>
              <a:rPr lang="en-AU" sz="2000" dirty="0"/>
              <a:t>Receiving GEO data at 30-minute intervals</a:t>
            </a:r>
          </a:p>
          <a:p>
            <a:pPr marL="0" indent="0" algn="just">
              <a:buNone/>
            </a:pPr>
            <a:r>
              <a:rPr lang="en-AU" sz="2000" dirty="0"/>
              <a:t>Feedback from Avester Lau, NEA Singapore</a:t>
            </a:r>
          </a:p>
          <a:p>
            <a:pPr algn="just"/>
            <a:r>
              <a:rPr lang="en-AU" sz="2000" dirty="0"/>
              <a:t>We only actively use Himawari-8 data, and it’s usually delayed by 45 – 60 minutes. This does indeed limit thunderstorm nowcasting, although we’ve still found it very useful for SIGMETs and tracking large cells across a larger area, such as the South China Sea, in which Singapore FIR is based in. We also make use of RDCA analysis by JMA, I believe. </a:t>
            </a:r>
          </a:p>
          <a:p>
            <a:pPr algn="just"/>
            <a:r>
              <a:rPr lang="en-AU" sz="2000" dirty="0"/>
              <a:t>Feedback from Silipa Mulitalo, Samoa Meteorological Service:</a:t>
            </a:r>
          </a:p>
          <a:p>
            <a:pPr algn="just"/>
            <a:r>
              <a:rPr lang="en-AU" sz="2000" dirty="0"/>
              <a:t>Samoa note that the </a:t>
            </a:r>
            <a:r>
              <a:rPr lang="en-AU" sz="2000" dirty="0" err="1"/>
              <a:t>ProbSevere</a:t>
            </a:r>
            <a:r>
              <a:rPr lang="en-AU" sz="2000" dirty="0"/>
              <a:t> </a:t>
            </a:r>
            <a:r>
              <a:rPr lang="en-AU" sz="2000" dirty="0" err="1"/>
              <a:t>LightningCast</a:t>
            </a:r>
            <a:r>
              <a:rPr lang="en-AU" sz="2000" dirty="0"/>
              <a:t> data has a delay of 10 minutes. 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6F0A5689-3716-8E1F-92DD-A2B9E5F79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8337" y="6273800"/>
            <a:ext cx="2125663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2522173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Subtitle 2">
            <a:extLst>
              <a:ext uri="{FF2B5EF4-FFF2-40B4-BE49-F238E27FC236}">
                <a16:creationId xmlns:a16="http://schemas.microsoft.com/office/drawing/2014/main" id="{3194C1DD-6347-EB09-A45A-74D0E5B7C64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03215" y="1523133"/>
            <a:ext cx="7938112" cy="4981577"/>
          </a:xfrm>
        </p:spPr>
        <p:txBody>
          <a:bodyPr vert="horz" wrap="square" lIns="91440" tIns="45720" rIns="91440" bIns="45720" numCol="1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Main hazardous weather that </a:t>
            </a:r>
            <a:r>
              <a:rPr lang="en-AU" altLang="en-US" sz="2400" spc="0" dirty="0">
                <a:solidFill>
                  <a:srgbClr val="0061E8"/>
                </a:solidFill>
                <a:latin typeface="Calibri" panose="020F0502020204030204" pitchFamily="34" charset="0"/>
              </a:rPr>
              <a:t>countries represented by the attendees need to monitor and warn against.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altLang="en-US" sz="2400" spc="0" dirty="0">
                <a:solidFill>
                  <a:srgbClr val="0061E8"/>
                </a:solidFill>
                <a:latin typeface="Calibri" panose="020F0502020204030204" pitchFamily="34" charset="0"/>
              </a:rPr>
              <a:t>Data latency in countries represented by the attendees.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Satellite data latency, compared to latency of other observational data including RADAR data etc. for Panther.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altLang="en-US" sz="2400" spc="0" dirty="0">
                <a:solidFill>
                  <a:srgbClr val="0061E8"/>
                </a:solidFill>
                <a:latin typeface="Calibri" panose="020F0502020204030204" pitchFamily="34" charset="0"/>
              </a:rPr>
              <a:t>Satellite data that can be viewed from outside the Bureau firewall and the delay in receipt of this data as viewed from the Bureau.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How to cope with data delay of 30 minutes (back to pre-</a:t>
            </a:r>
            <a:r>
              <a:rPr kumimoji="0" lang="en-AU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Himawari</a:t>
            </a:r>
            <a:r>
              <a:rPr kumimoji="0" lang="en-AU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days).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Request services and use of these</a:t>
            </a:r>
          </a:p>
        </p:txBody>
      </p:sp>
      <p:sp>
        <p:nvSpPr>
          <p:cNvPr id="57348" name="Title 1">
            <a:extLst>
              <a:ext uri="{FF2B5EF4-FFF2-40B4-BE49-F238E27FC236}">
                <a16:creationId xmlns:a16="http://schemas.microsoft.com/office/drawing/2014/main" id="{A13618CF-2241-4E5A-DA2C-09FDBF63B3F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113692" y="494119"/>
            <a:ext cx="7455877" cy="9944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  <a:no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600"/>
              </a:spcAft>
              <a:buClrTx/>
              <a:buSzTx/>
              <a:tabLst/>
              <a:defRPr/>
            </a:pPr>
            <a:r>
              <a:rPr kumimoji="0" lang="en-AU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61E8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Application of satellite data in anticipating Hazardous Weather. PART 1</a:t>
            </a:r>
          </a:p>
        </p:txBody>
      </p:sp>
    </p:spTree>
    <p:extLst>
      <p:ext uri="{BB962C8B-B14F-4D97-AF65-F5344CB8AC3E}">
        <p14:creationId xmlns:p14="http://schemas.microsoft.com/office/powerpoint/2010/main" val="2241227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188734&amp;DIFF=0&amp;SET=SIMPLE&amp;FILENAME=HRIT_MTSAT1_20080511_0230_DK01VIS&amp;PROJ=DISK&amp;FORM=PNG&amp;STR=1&amp;ELV=2&amp;ERR=0">
            <a:extLst>
              <a:ext uri="{FF2B5EF4-FFF2-40B4-BE49-F238E27FC236}">
                <a16:creationId xmlns:a16="http://schemas.microsoft.com/office/drawing/2014/main" id="{D3B7B080-6A61-732F-BA73-85FD128A3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" b="1625"/>
          <a:stretch>
            <a:fillRect/>
          </a:stretch>
        </p:blipFill>
        <p:spPr bwMode="auto">
          <a:xfrm>
            <a:off x="533400" y="304800"/>
            <a:ext cx="583247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itle 1">
            <a:extLst>
              <a:ext uri="{FF2B5EF4-FFF2-40B4-BE49-F238E27FC236}">
                <a16:creationId xmlns:a16="http://schemas.microsoft.com/office/drawing/2014/main" id="{8B75E5B1-A413-B279-FF3D-6FC2DD994C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99269" y="300958"/>
            <a:ext cx="2466331" cy="1340272"/>
          </a:xfrm>
        </p:spPr>
        <p:txBody>
          <a:bodyPr/>
          <a:lstStyle/>
          <a:p>
            <a:r>
              <a:rPr lang="en-AU" altLang="en-US" sz="2800" b="1" dirty="0">
                <a:latin typeface="Calibri" panose="020F0502020204030204" pitchFamily="34" charset="0"/>
                <a:cs typeface="Arial" panose="020B0604020202020204" pitchFamily="34" charset="0"/>
              </a:rPr>
              <a:t>Himawari-9 scanning</a:t>
            </a:r>
          </a:p>
        </p:txBody>
      </p:sp>
      <p:sp>
        <p:nvSpPr>
          <p:cNvPr id="9" name="円/楕円 19">
            <a:extLst>
              <a:ext uri="{FF2B5EF4-FFF2-40B4-BE49-F238E27FC236}">
                <a16:creationId xmlns:a16="http://schemas.microsoft.com/office/drawing/2014/main" id="{19BC206F-5294-E88B-0245-197246F613CC}"/>
              </a:ext>
            </a:extLst>
          </p:cNvPr>
          <p:cNvSpPr/>
          <p:nvPr/>
        </p:nvSpPr>
        <p:spPr>
          <a:xfrm>
            <a:off x="744538" y="422275"/>
            <a:ext cx="5400675" cy="53292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aphicFrame>
        <p:nvGraphicFramePr>
          <p:cNvPr id="17" name="Content Placeholder 16">
            <a:extLst>
              <a:ext uri="{FF2B5EF4-FFF2-40B4-BE49-F238E27FC236}">
                <a16:creationId xmlns:a16="http://schemas.microsoft.com/office/drawing/2014/main" id="{2014757B-8BF4-54C0-0FE9-B3FA4F34728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44538" y="422275"/>
          <a:ext cx="5400675" cy="540068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540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0068">
                <a:tc>
                  <a:txBody>
                    <a:bodyPr/>
                    <a:lstStyle/>
                    <a:p>
                      <a:endParaRPr lang="en-AU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441" marR="91441" marT="45721" marB="45721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68">
                <a:tc>
                  <a:txBody>
                    <a:bodyPr/>
                    <a:lstStyle/>
                    <a:p>
                      <a:endParaRPr lang="en-AU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441" marR="91441" marT="45721" marB="45721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068">
                <a:tc>
                  <a:txBody>
                    <a:bodyPr/>
                    <a:lstStyle/>
                    <a:p>
                      <a:endParaRPr lang="en-AU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441" marR="91441" marT="45721" marB="45721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068">
                <a:tc>
                  <a:txBody>
                    <a:bodyPr/>
                    <a:lstStyle/>
                    <a:p>
                      <a:endParaRPr lang="en-AU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441" marR="91441" marT="45721" marB="45721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068">
                <a:tc>
                  <a:txBody>
                    <a:bodyPr/>
                    <a:lstStyle/>
                    <a:p>
                      <a:endParaRPr lang="en-AU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441" marR="91441" marT="45721" marB="45721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0068">
                <a:tc>
                  <a:txBody>
                    <a:bodyPr/>
                    <a:lstStyle/>
                    <a:p>
                      <a:endParaRPr lang="en-AU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441" marR="91441" marT="45721" marB="45721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0068">
                <a:tc>
                  <a:txBody>
                    <a:bodyPr/>
                    <a:lstStyle/>
                    <a:p>
                      <a:endParaRPr lang="en-AU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441" marR="91441" marT="45721" marB="45721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0068">
                <a:tc>
                  <a:txBody>
                    <a:bodyPr/>
                    <a:lstStyle/>
                    <a:p>
                      <a:endParaRPr lang="en-AU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441" marR="91441" marT="45721" marB="45721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0068">
                <a:tc>
                  <a:txBody>
                    <a:bodyPr/>
                    <a:lstStyle/>
                    <a:p>
                      <a:endParaRPr lang="en-AU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441" marR="91441" marT="45721" marB="45721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0068">
                <a:tc>
                  <a:txBody>
                    <a:bodyPr/>
                    <a:lstStyle/>
                    <a:p>
                      <a:endParaRPr lang="en-AU" sz="1800" dirty="0">
                        <a:solidFill>
                          <a:srgbClr val="FFFF00"/>
                        </a:solidFill>
                      </a:endParaRPr>
                    </a:p>
                  </a:txBody>
                  <a:tcPr marL="91441" marR="91441" marT="45721" marB="45721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4541" name="Rectangle 17">
            <a:extLst>
              <a:ext uri="{FF2B5EF4-FFF2-40B4-BE49-F238E27FC236}">
                <a16:creationId xmlns:a16="http://schemas.microsoft.com/office/drawing/2014/main" id="{8F383A86-E6CA-D57B-AC0E-3462DCD4E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4586" y="1735739"/>
            <a:ext cx="2450122" cy="409342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Data is scanned from west to east, starting at the north pole.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 segments compose a full disk scan of 10-minute duration.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alt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 date / time stamp of the images refers to the start of the scan</a:t>
            </a:r>
          </a:p>
        </p:txBody>
      </p:sp>
      <p:sp>
        <p:nvSpPr>
          <p:cNvPr id="64542" name="AutoShape 15">
            <a:extLst>
              <a:ext uri="{FF2B5EF4-FFF2-40B4-BE49-F238E27FC236}">
                <a16:creationId xmlns:a16="http://schemas.microsoft.com/office/drawing/2014/main" id="{D4CEE3C4-447C-9553-7684-7B483411C2F1}"/>
              </a:ext>
            </a:extLst>
          </p:cNvPr>
          <p:cNvSpPr>
            <a:spLocks/>
          </p:cNvSpPr>
          <p:nvPr/>
        </p:nvSpPr>
        <p:spPr bwMode="auto">
          <a:xfrm>
            <a:off x="152400" y="6019800"/>
            <a:ext cx="3995738" cy="647700"/>
          </a:xfrm>
          <a:prstGeom prst="borderCallout1">
            <a:avLst>
              <a:gd name="adj1" fmla="val -1787"/>
              <a:gd name="adj2" fmla="val 9"/>
              <a:gd name="adj3" fmla="val -158736"/>
              <a:gd name="adj4" fmla="val 27079"/>
            </a:avLst>
          </a:prstGeom>
          <a:solidFill>
            <a:schemeClr val="bg1">
              <a:alpha val="59999"/>
            </a:schemeClr>
          </a:solidFill>
          <a:ln w="31750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Full disk</a:t>
            </a:r>
          </a:p>
          <a:p>
            <a:pPr marL="0" marR="0" lvl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Interval: </a:t>
            </a:r>
            <a:r>
              <a:rPr kumimoji="0" lang="en-US" altLang="ja-JP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10</a:t>
            </a:r>
            <a:r>
              <a:rPr kumimoji="0" lang="en-US" altLang="ja-JP" sz="1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 minutes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(6 times per hour)</a:t>
            </a:r>
          </a:p>
        </p:txBody>
      </p:sp>
      <p:sp>
        <p:nvSpPr>
          <p:cNvPr id="64543" name="TextBox 18">
            <a:extLst>
              <a:ext uri="{FF2B5EF4-FFF2-40B4-BE49-F238E27FC236}">
                <a16:creationId xmlns:a16="http://schemas.microsoft.com/office/drawing/2014/main" id="{A29E7DAE-6139-08E2-081F-2185A4C13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2150" y="6396038"/>
            <a:ext cx="4641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Image from "Status of Current and Future Satellite Programs of Japan Meteorological Agency" K. Bessho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544133-EA14-ACE7-8E43-F49B0A716EB7}"/>
              </a:ext>
            </a:extLst>
          </p:cNvPr>
          <p:cNvSpPr txBox="1"/>
          <p:nvPr/>
        </p:nvSpPr>
        <p:spPr>
          <a:xfrm>
            <a:off x="744557" y="468789"/>
            <a:ext cx="1467068" cy="62170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0-1 minute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AU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1-2 minute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AU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2-3 minute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AU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3-4 minute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AU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4-5 minute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AU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5-6 minute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6-7 minute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AU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7-8 minute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AU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8-9 minute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AU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9-10 minute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372710"/>
      </p:ext>
    </p:extLst>
  </p:cSld>
  <p:clrMapOvr>
    <a:masterClrMapping/>
  </p:clrMapOvr>
</p:sld>
</file>

<file path=ppt/theme/theme1.xml><?xml version="1.0" encoding="utf-8"?>
<a:theme xmlns:a="http://schemas.openxmlformats.org/drawingml/2006/main" name="Bureau Blu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F2F2F2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-Bureau_PowerPoint_Standard 4-3" id="{22CC00A6-448D-477B-BA75-32F6C513C9D8}" vid="{370E21C2-639F-4D66-BFF6-87FE2FFD141B}"/>
    </a:ext>
  </a:extLst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Bureau Whit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D5D5D5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E655F94-AA80-4AE6-8A4B-8D53EF74F0F0}" vid="{33BCC0EB-7301-4185-B422-3261A5FB69D0}"/>
    </a:ext>
  </a:extLst>
</a:theme>
</file>

<file path=ppt/theme/theme13.xml><?xml version="1.0" encoding="utf-8"?>
<a:theme xmlns:a="http://schemas.openxmlformats.org/drawingml/2006/main" name="1_Bureau Blu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F2F2F2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E655F94-AA80-4AE6-8A4B-8D53EF74F0F0}" vid="{9B7FD61B-8171-4587-B24B-863590121F2E}"/>
    </a:ext>
  </a:extLst>
</a:theme>
</file>

<file path=ppt/theme/theme1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5_Bureau Whit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D5D5D5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E655F94-AA80-4AE6-8A4B-8D53EF74F0F0}" vid="{33BCC0EB-7301-4185-B422-3261A5FB69D0}"/>
    </a:ext>
  </a:extLst>
</a:theme>
</file>

<file path=ppt/theme/theme1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ureau Whit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D5D5D5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E655F94-AA80-4AE6-8A4B-8D53EF74F0F0}" vid="{33BCC0EB-7301-4185-B422-3261A5FB69D0}"/>
    </a:ext>
  </a:extLst>
</a:theme>
</file>

<file path=ppt/theme/theme3.xml><?xml version="1.0" encoding="utf-8"?>
<a:theme xmlns:a="http://schemas.openxmlformats.org/drawingml/2006/main" name="2_Bureau Whit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D5D5D5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-Bureau_PowerPoint_Standard 4-3" id="{22CC00A6-448D-477B-BA75-32F6C513C9D8}" vid="{D934A8C2-E122-437B-AE8A-FBE3811FCB1E}"/>
    </a:ext>
  </a:ext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Bureau Whit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D5D5D5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-Bureau_PowerPoint_Standard 4-3" id="{22CC00A6-448D-477B-BA75-32F6C513C9D8}" vid="{D934A8C2-E122-437B-AE8A-FBE3811FCB1E}"/>
    </a:ext>
  </a:extLst>
</a:theme>
</file>

<file path=ppt/theme/theme9.xml><?xml version="1.0" encoding="utf-8"?>
<a:theme xmlns:a="http://schemas.openxmlformats.org/drawingml/2006/main" name="3_Bureau Whit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D5D5D5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E655F94-AA80-4AE6-8A4B-8D53EF74F0F0}" vid="{33BCC0EB-7301-4185-B422-3261A5FB69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2544</TotalTime>
  <Words>3511</Words>
  <Application>Microsoft Office PowerPoint</Application>
  <PresentationFormat>On-screen Show (4:3)</PresentationFormat>
  <Paragraphs>496</Paragraphs>
  <Slides>45</Slides>
  <Notes>5</Notes>
  <HiddenSlides>10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45</vt:i4>
      </vt:variant>
    </vt:vector>
  </HeadingPairs>
  <TitlesOfParts>
    <vt:vector size="68" baseType="lpstr">
      <vt:lpstr>나눔고딕</vt:lpstr>
      <vt:lpstr>Arial</vt:lpstr>
      <vt:lpstr>Calibri</vt:lpstr>
      <vt:lpstr>Calibri Light</vt:lpstr>
      <vt:lpstr>Segoe UI</vt:lpstr>
      <vt:lpstr>Wingdings</vt:lpstr>
      <vt:lpstr>Bureau Blue</vt:lpstr>
      <vt:lpstr>Bureau White</vt:lpstr>
      <vt:lpstr>2_Bureau White</vt:lpstr>
      <vt:lpstr>3_Default Design</vt:lpstr>
      <vt:lpstr>6_Default Design</vt:lpstr>
      <vt:lpstr>1_Default Design</vt:lpstr>
      <vt:lpstr>2_Office Theme</vt:lpstr>
      <vt:lpstr>1_Bureau White</vt:lpstr>
      <vt:lpstr>3_Bureau White</vt:lpstr>
      <vt:lpstr>1_Office Theme</vt:lpstr>
      <vt:lpstr>3_Office Theme</vt:lpstr>
      <vt:lpstr>4_Bureau White</vt:lpstr>
      <vt:lpstr>1_Bureau Blue</vt:lpstr>
      <vt:lpstr>4_Default Design</vt:lpstr>
      <vt:lpstr>4_Office Theme</vt:lpstr>
      <vt:lpstr>5_Bureau White</vt:lpstr>
      <vt:lpstr>5_Office Theme</vt:lpstr>
      <vt:lpstr>Post AOMSUC-13 Training Event Session T 15  "Early Warning of Hazardous Weather based on Satellite Data"  Focus on Delay in Receipt of data</vt:lpstr>
      <vt:lpstr>Application of satellite data in anticipating Hazardous Weather. PART 1</vt:lpstr>
      <vt:lpstr>Application of satellite data in anticipating Hazardous Weather. PART 1</vt:lpstr>
      <vt:lpstr>AOMSUC-13 Training Event Session T-15 Question 1  What are the main Hazardous Weather events that you need to monitor and warn against in your country?  30 attendees applied to the question. "Other" answers in red. </vt:lpstr>
      <vt:lpstr>Application of satellite data in anticipating Hazardous Weather. PART 1</vt:lpstr>
      <vt:lpstr>AOMSUC-13 Training Event Session T-15 Question 2  What is the delay in the receipt of geostationary satellite data, from the time of "satellite overpass" at your workplace?  28 attendees applied to the question. </vt:lpstr>
      <vt:lpstr>Additional evidence of data delay</vt:lpstr>
      <vt:lpstr>Application of satellite data in anticipating Hazardous Weather. PART 1</vt:lpstr>
      <vt:lpstr>Himawari-9 scanning</vt:lpstr>
      <vt:lpstr>Himawari-8/9 data distribution (feedback from Vince Villani, 23rd August 2023)</vt:lpstr>
      <vt:lpstr>Evaluating the delay in the receipt of real-time 10-minute Himawari-9 data at the Bureau (18th August 2023)</vt:lpstr>
      <vt:lpstr>Time delay between overpass time and receipt of 10-minute Himawari-9 data (18th August 2023)</vt:lpstr>
      <vt:lpstr>Receipt of RADAR images on the Bureau of Meteorology external web site (Melbourne RADAR)</vt:lpstr>
      <vt:lpstr>Time delay from scanning to receipt of RADAR data (Melbourne RADAR)</vt:lpstr>
      <vt:lpstr>Time delay from overpass (Himawari-9) and scanning (RADAR data) and receipt of this data by Bureau forecasters</vt:lpstr>
      <vt:lpstr>Evaluating the delay in the receipt of real-time 2.5-minute Himawari-9 data at the Bureau (4th December 2023)</vt:lpstr>
      <vt:lpstr>Application of satellite data in anticipating Hazardous Weather. PART 1</vt:lpstr>
      <vt:lpstr>Himawari-9 data on the web (CIRA SLIDER)</vt:lpstr>
      <vt:lpstr>Himawari-9 data on the web (JMA website)</vt:lpstr>
      <vt:lpstr>Himawari-9 data on the web (SSEC Real Earth)</vt:lpstr>
      <vt:lpstr>Himawari-9 data on the web (NASA Worldview)</vt:lpstr>
      <vt:lpstr>Evaluating the delay in the receipt of real-time 10-minute Himawari-9 data on CIRA SLIDER</vt:lpstr>
      <vt:lpstr>Quick analysis of the delay in the receipt of real-time 10-minute GK-2A data on CIRA SLIDER</vt:lpstr>
      <vt:lpstr>Quick analysis of the delay in the receipt of real-time 10-minute JMA Himawari viewer (JMA) https://www.data.jma.go.jp/mscweb/data/himawari/  Fiji area</vt:lpstr>
      <vt:lpstr>Quick analysis of the delay in the receipt of real-time 10-minute Himawari-9 data as rendered by the SSEC Real Earth  http://wms.ssec.wisc.edu/  Fiji area</vt:lpstr>
      <vt:lpstr>Application of satellite data in anticipating Hazardous Weather. PART 1</vt:lpstr>
      <vt:lpstr>For countries that have a 30-minute delay in the display of satellite images (PART1)</vt:lpstr>
      <vt:lpstr>For countries that have a 30-minute delay in the display of satellite images (PART 2) </vt:lpstr>
      <vt:lpstr>For countries that have a 30-minute delay in the display of satellite images. (PART 3)</vt:lpstr>
      <vt:lpstr>Darwin Convective Analysis Sheet (1)</vt:lpstr>
      <vt:lpstr>Darwin Convective Analysis Sheet (2)</vt:lpstr>
      <vt:lpstr>Darwin Convective Analysis Sheet (3)</vt:lpstr>
      <vt:lpstr>24-hour synoptic situation and soundings</vt:lpstr>
      <vt:lpstr>24-hour comparison of satellite imagery (01UTC)</vt:lpstr>
      <vt:lpstr>24-hour comparison of satellite imagery (0530UTC)</vt:lpstr>
      <vt:lpstr>Application of satellite data in anticipating Hazardous Weather. PART 1</vt:lpstr>
      <vt:lpstr>PowerPoint Presentation</vt:lpstr>
      <vt:lpstr>Request driven Himawari-8/9 rapid scan (2.5-minute) data</vt:lpstr>
      <vt:lpstr>Himawari Request Service (feedback from Kazutaka Yamada, JMA)</vt:lpstr>
      <vt:lpstr>Request driven GEO-KOMPSAT-2A rapid scan (2-minute) data  (slide from Dr Sung-Rae Chung's presentation at the joint Korea Australia VLab CoE's Regional Focus Group meeting of 29th October 2019)</vt:lpstr>
      <vt:lpstr>KMA's GEO-KOMPSAT-2A Request Driven Rapid Scan Service (feedback from Dr Sung-Rae Chung, Korea Meteorological Administration)</vt:lpstr>
      <vt:lpstr> About Rapid Scan data from CMA, JMA and KMA (https://www.jma.go.jp/jma/jma-eng/satellite/ra2wigosproject/ra2wigosproject-intro_en_jma.html )</vt:lpstr>
      <vt:lpstr> Request-based high frequency regional observations Note: Kotaro Bessho of JMA mentioned that this is a future plan. It has not yet been implemented</vt:lpstr>
      <vt:lpstr>AOMSUC-13 Training Event Session T-15 Question 3  Which Rapid Scan Request Service has been used at your workplace in the past to monitor Hazardous Weather in your country?  28 attendees applied to the question. </vt:lpstr>
      <vt:lpstr>Thank You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Bodo Zeschke</dc:creator>
  <cp:lastModifiedBy>Bodo Zeschke</cp:lastModifiedBy>
  <cp:revision>140</cp:revision>
  <cp:lastPrinted>2023-10-29T07:07:10Z</cp:lastPrinted>
  <dcterms:created xsi:type="dcterms:W3CDTF">2023-10-21T05:06:54Z</dcterms:created>
  <dcterms:modified xsi:type="dcterms:W3CDTF">2023-12-20T01:14:36Z</dcterms:modified>
</cp:coreProperties>
</file>