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</p:sldMasterIdLst>
  <p:notesMasterIdLst>
    <p:notesMasterId r:id="rId8"/>
  </p:notesMasterIdLst>
  <p:sldIdLst>
    <p:sldId id="6063" r:id="rId3"/>
    <p:sldId id="6439" r:id="rId4"/>
    <p:sldId id="6444" r:id="rId5"/>
    <p:sldId id="6445" r:id="rId6"/>
    <p:sldId id="644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42EF1-3F45-4179-AB71-DCE701173138}" type="datetimeFigureOut">
              <a:rPr lang="en-AU" smtClean="0"/>
              <a:t>26/07/2023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38AE4-F619-4F8A-8370-88D80475AEE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3848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D03A48A9-6E1F-0534-C0FD-DD9A7D457D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200FD7B4-E5D4-9F54-9C39-26EAF78F5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5BC68242-2D5B-1582-C2E4-F682F77040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EE4F17-FDCB-44C8-B301-B9F8B5A923A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3A7C99C5-888B-3F9D-F335-50DD8AB700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E76103A-CCF3-0CC8-221B-974DCCDC53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84006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077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5ED38D8-19F9-EBAF-0A53-D1B9EB8B4F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66993D-2258-76A3-C78F-F7465D4B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108157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36EE5465-3328-243F-569B-F921CC888D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5941841-91B1-6BB1-851B-F2A884234C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8391FCF-C6C7-6CE5-23C7-4E095AA1D83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15EFA6-0B08-A45C-131B-7BF37A3E956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6550AF-41E0-4945-BBBB-CCB1ECD3D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3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1CBF132A-B024-1DCB-B667-7B21D0ECDD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DC2B5-6BA6-6BD4-215B-F3A35F1A855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597B91-D5DE-FCBA-51B2-76D5A2029EA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196AD7-F7E5-4D75-9B32-FB21B3698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78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1099E85-F913-BBFC-0737-66E3A9BD7C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BC655-0204-BEB1-D31E-26BF9D3DF05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91D470-3FAB-3B29-3411-48785B911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35EB1-8C55-4E38-A3B5-B503656C2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82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7B5E4FD-46A8-75B5-A90F-D46BA59D73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56C8DA-A107-2B26-BC33-42BE1C01BEC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AEA5C8-0006-59EF-E783-41E5113C18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E22CC1-8EAA-4A9E-8508-1B40005E9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D249F8A6-932B-9B6F-C626-F492D64B79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96D36F-235A-318A-D4AA-AD60C01C451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888E0C-3B45-150E-4787-9C476F3661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3D5CAB-FE6C-4A69-A64E-5F0A06583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09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E95332C1-0FD1-CFFB-1B4D-B91819F1A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89014-2DEC-527F-8E9C-C53F93928B0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F45AA9-4750-4DF3-B460-BD7A2F11B3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19198F-ED98-4D6C-BC1D-FBFDACD2E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7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126B899-51F3-9016-A2F7-680D46853B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36AAD-5F7C-06D7-15DC-E688A11574A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F8CFC1-67D6-306A-471A-F4AC5A91F9D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087170-61DC-4776-9F68-F62CB8748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8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FFDD33-318B-3B91-FD69-45C4D1FFEAA0}"/>
              </a:ext>
            </a:extLst>
          </p:cNvPr>
          <p:cNvSpPr/>
          <p:nvPr userDrawn="1"/>
        </p:nvSpPr>
        <p:spPr>
          <a:xfrm>
            <a:off x="0" y="1668463"/>
            <a:ext cx="9144000" cy="518953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0AB6DA4-F1C9-F4B4-3513-57CC82498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1830C0A-C1CF-C65C-A8AC-4BA1B0E2D5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9129"/>
            <a:ext cx="9144000" cy="518887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3219614"/>
            <a:ext cx="4991725" cy="2324071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1188" y="2102594"/>
            <a:ext cx="4991724" cy="9836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4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9EAABC4-E8FD-DD5F-56E9-86435CC99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406D128-68D9-32CC-F711-8C258FA73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50850"/>
            <a:ext cx="3186112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97110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099250"/>
            <a:ext cx="2963370" cy="254998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4416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E4D075-2932-891E-72CD-3C29E3476B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910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0E804D7-06E7-A905-BCBE-7C1FF1AE1A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02B21F0-1095-54B6-4F19-025BA4A6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3972458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816D69-A97B-ADB0-4B99-DC39514454F7}"/>
              </a:ext>
            </a:extLst>
          </p:cNvPr>
          <p:cNvSpPr/>
          <p:nvPr userDrawn="1"/>
        </p:nvSpPr>
        <p:spPr>
          <a:xfrm>
            <a:off x="0" y="1233488"/>
            <a:ext cx="9144000" cy="56245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57C07C94-D0CD-8333-388D-AA91EBC7A9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910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4203C831-5A66-9102-E7B3-2C820DC28F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234068"/>
            <a:ext cx="9144000" cy="562393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001188" y="1866377"/>
            <a:ext cx="4991724" cy="91174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D9CB981-4CB9-9555-F89A-E7381F11463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375202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ection Titl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C87839FC-DF16-D530-54E7-3F0C97FC8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9100"/>
            <a:ext cx="5524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8E3DB92F-7B92-00B1-F189-AD64F5A236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138659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3346190"/>
            <a:ext cx="2310552" cy="230304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964029-06CB-AA33-3894-57BEECADB64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235700"/>
            <a:ext cx="2152650" cy="196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88433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DDEF7E9-7C5D-772F-C143-1E9D30D8BE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8B205C3-892B-660D-0C3B-3CF86D6F2C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001188" y="2105416"/>
            <a:ext cx="4991724" cy="5824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1334847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554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E893FB-9DF7-EC7E-8D04-2437CDC3868C}"/>
              </a:ext>
            </a:extLst>
          </p:cNvPr>
          <p:cNvSpPr/>
          <p:nvPr userDrawn="1"/>
        </p:nvSpPr>
        <p:spPr>
          <a:xfrm>
            <a:off x="0" y="1665288"/>
            <a:ext cx="9144000" cy="51927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B5A9D4C-BB83-4E83-1F35-72297DF0F8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0"/>
            <a:ext cx="2168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BCEE27-320E-EEBF-5958-4FDE0FC7DE88}"/>
              </a:ext>
            </a:extLst>
          </p:cNvPr>
          <p:cNvSpPr txBox="1">
            <a:spLocks/>
          </p:cNvSpPr>
          <p:nvPr userDrawn="1"/>
        </p:nvSpPr>
        <p:spPr>
          <a:xfrm>
            <a:off x="2001838" y="2105025"/>
            <a:ext cx="4991100" cy="5826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Thank you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542B9F9-9D55-E51D-4860-994B01ED1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33388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665287"/>
            <a:ext cx="9144000" cy="5192711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87676"/>
            <a:ext cx="4991725" cy="2437359"/>
          </a:xfrm>
        </p:spPr>
        <p:txBody>
          <a:bodyPr wrap="square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3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End Slide_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6114180-A7E7-1BFB-D947-2BD707F44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1588"/>
            <a:ext cx="2168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DCAAC2C-61BA-96B1-B4FE-0C59A0524B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7675"/>
            <a:ext cx="3186112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099" y="1873771"/>
            <a:ext cx="3718185" cy="74804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1" y="2909644"/>
            <a:ext cx="3047999" cy="2303048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2461E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8419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46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FEAA67C-C702-7C4E-E970-F1E800D13E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6348413"/>
            <a:ext cx="366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>
            <a:extLst>
              <a:ext uri="{FF2B5EF4-FFF2-40B4-BE49-F238E27FC236}">
                <a16:creationId xmlns:a16="http://schemas.microsoft.com/office/drawing/2014/main" id="{8D9F4EDF-1CA2-54B2-F008-AF133AC876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5048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16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B75AE229-A801-6B62-1CCA-2F677464DE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00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3DC63B-D5B3-C977-3180-BA4DDF7D4F0F}"/>
              </a:ext>
            </a:extLst>
          </p:cNvPr>
          <p:cNvSpPr/>
          <p:nvPr/>
        </p:nvSpPr>
        <p:spPr>
          <a:xfrm>
            <a:off x="0" y="0"/>
            <a:ext cx="6970713" cy="433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419" name="Text Placeholder 14">
            <a:extLst>
              <a:ext uri="{FF2B5EF4-FFF2-40B4-BE49-F238E27FC236}">
                <a16:creationId xmlns:a16="http://schemas.microsoft.com/office/drawing/2014/main" id="{197A046C-7B88-AC85-A557-B05F5970E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3" y="82550"/>
            <a:ext cx="409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858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UNOFFICIAL</a:t>
            </a:r>
          </a:p>
        </p:txBody>
      </p:sp>
      <p:sp>
        <p:nvSpPr>
          <p:cNvPr id="60420" name="Title 1">
            <a:extLst>
              <a:ext uri="{FF2B5EF4-FFF2-40B4-BE49-F238E27FC236}">
                <a16:creationId xmlns:a16="http://schemas.microsoft.com/office/drawing/2014/main" id="{45641BF8-222B-702B-9F8D-2FED3F1FC9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127125" y="2101850"/>
            <a:ext cx="6970713" cy="28999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AU" altLang="en-US" dirty="0"/>
              <a:t>Australian </a:t>
            </a:r>
            <a:r>
              <a:rPr lang="en-AU" altLang="en-US" dirty="0" err="1"/>
              <a:t>VLab</a:t>
            </a:r>
            <a:r>
              <a:rPr lang="en-AU" altLang="en-US" dirty="0"/>
              <a:t> Centre of Excellence Regional Focus Group meeting </a:t>
            </a:r>
            <a:br>
              <a:rPr lang="en-AU" altLang="en-US" dirty="0"/>
            </a:br>
            <a:r>
              <a:rPr lang="en-AU" altLang="en-US" dirty="0"/>
              <a:t>1</a:t>
            </a:r>
            <a:r>
              <a:rPr lang="en-AU" altLang="en-US" baseline="30000" dirty="0"/>
              <a:t>st</a:t>
            </a:r>
            <a:r>
              <a:rPr lang="en-AU" altLang="en-US" dirty="0"/>
              <a:t> August 2023</a:t>
            </a:r>
            <a:br>
              <a:rPr lang="en-AU" altLang="en-US" dirty="0"/>
            </a:br>
            <a:br>
              <a:rPr lang="en-AU" altLang="en-US" dirty="0"/>
            </a:br>
            <a:r>
              <a:rPr lang="en-AU" altLang="en-US" sz="2200" b="0" dirty="0"/>
              <a:t>Examining the performance of the GOES-18 Geostationary Lightning Mapper as rendered in SLIDER and over the Pacific region, 28</a:t>
            </a:r>
            <a:r>
              <a:rPr lang="en-AU" altLang="en-US" sz="2200" b="0" baseline="30000" dirty="0"/>
              <a:t>th</a:t>
            </a:r>
            <a:r>
              <a:rPr lang="en-AU" altLang="en-US" sz="2200" b="0" dirty="0"/>
              <a:t> June 2023</a:t>
            </a:r>
            <a:endParaRPr lang="en-US" altLang="en-US" sz="2200" b="0" dirty="0"/>
          </a:p>
        </p:txBody>
      </p:sp>
      <p:sp>
        <p:nvSpPr>
          <p:cNvPr id="60421" name="Subtitle 2">
            <a:extLst>
              <a:ext uri="{FF2B5EF4-FFF2-40B4-BE49-F238E27FC236}">
                <a16:creationId xmlns:a16="http://schemas.microsoft.com/office/drawing/2014/main" id="{C204806E-5F4F-35E5-6F76-892E29EFAA3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78025" y="5121275"/>
            <a:ext cx="4992688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fontAlgn="base"/>
            <a:r>
              <a:rPr lang="en-AU" altLang="en-US"/>
              <a:t>Bodo Zeschke Australian VLab Centre of Excellence Point of Contact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1E2A5-8F82-3A6B-9F2D-9FABDC64E9D0}"/>
              </a:ext>
            </a:extLst>
          </p:cNvPr>
          <p:cNvSpPr/>
          <p:nvPr/>
        </p:nvSpPr>
        <p:spPr>
          <a:xfrm>
            <a:off x="0" y="6332538"/>
            <a:ext cx="9144000" cy="525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423" name="Text Placeholder 14">
            <a:extLst>
              <a:ext uri="{FF2B5EF4-FFF2-40B4-BE49-F238E27FC236}">
                <a16:creationId xmlns:a16="http://schemas.microsoft.com/office/drawing/2014/main" id="{0E57FD45-1266-6186-8B64-F2015F706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3" y="6281738"/>
            <a:ext cx="409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858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UNOFFICIAL</a:t>
            </a:r>
          </a:p>
        </p:txBody>
      </p:sp>
      <p:pic>
        <p:nvPicPr>
          <p:cNvPr id="60424" name="Picture 4">
            <a:extLst>
              <a:ext uri="{FF2B5EF4-FFF2-40B4-BE49-F238E27FC236}">
                <a16:creationId xmlns:a16="http://schemas.microsoft.com/office/drawing/2014/main" id="{DC031E61-9F6E-0DC9-E1A3-9DECA70D8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33388"/>
            <a:ext cx="17303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C927F0-A53A-B45B-C659-C2B90AE6C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46" y="1389635"/>
            <a:ext cx="6345382" cy="5308555"/>
          </a:xfrm>
          <a:prstGeom prst="rect">
            <a:avLst/>
          </a:prstGeom>
        </p:spPr>
      </p:pic>
      <p:sp>
        <p:nvSpPr>
          <p:cNvPr id="72707" name="Title 1">
            <a:extLst>
              <a:ext uri="{FF2B5EF4-FFF2-40B4-BE49-F238E27FC236}">
                <a16:creationId xmlns:a16="http://schemas.microsoft.com/office/drawing/2014/main" id="{9CB1A364-4664-F26B-BDB2-4B358848E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266700"/>
            <a:ext cx="7490691" cy="874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Examining the GOES-18 GLM Lightning Group Energy Density and the enhanced Band 13 in SLIDER, </a:t>
            </a:r>
            <a:r>
              <a:rPr lang="en-AU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AU" altLang="en-US" sz="2000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June 2023</a:t>
            </a:r>
          </a:p>
        </p:txBody>
      </p:sp>
      <p:sp>
        <p:nvSpPr>
          <p:cNvPr id="72708" name="Text Placeholder 2">
            <a:extLst>
              <a:ext uri="{FF2B5EF4-FFF2-40B4-BE49-F238E27FC236}">
                <a16:creationId xmlns:a16="http://schemas.microsoft.com/office/drawing/2014/main" id="{DCBEF2B8-517C-6A6D-AA85-ABD1BCFC019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14036" y="1021629"/>
            <a:ext cx="66778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https://rammb-slider.cira.colostate.edu/</a:t>
            </a:r>
          </a:p>
        </p:txBody>
      </p:sp>
      <p:sp>
        <p:nvSpPr>
          <p:cNvPr id="72709" name="Date Placeholder 4">
            <a:extLst>
              <a:ext uri="{FF2B5EF4-FFF2-40B4-BE49-F238E27FC236}">
                <a16:creationId xmlns:a16="http://schemas.microsoft.com/office/drawing/2014/main" id="{00BC7EFB-6C13-D985-A3E3-589086F3AADE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292A7-7354-5CA0-5F0B-F1C5B167980D}"/>
              </a:ext>
            </a:extLst>
          </p:cNvPr>
          <p:cNvSpPr txBox="1"/>
          <p:nvPr/>
        </p:nvSpPr>
        <p:spPr bwMode="auto">
          <a:xfrm>
            <a:off x="668772" y="3726688"/>
            <a:ext cx="1751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2000" b="1" dirty="0">
                <a:solidFill>
                  <a:srgbClr val="0066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5: Add overlay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118A10-43A0-B421-7592-A3D07D38D9A7}"/>
              </a:ext>
            </a:extLst>
          </p:cNvPr>
          <p:cNvSpPr/>
          <p:nvPr/>
        </p:nvSpPr>
        <p:spPr bwMode="auto">
          <a:xfrm>
            <a:off x="2463944" y="2818090"/>
            <a:ext cx="1295256" cy="18372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EFED8F-770A-7E91-67B7-9264C4A6A5A4}"/>
              </a:ext>
            </a:extLst>
          </p:cNvPr>
          <p:cNvSpPr txBox="1"/>
          <p:nvPr/>
        </p:nvSpPr>
        <p:spPr bwMode="auto">
          <a:xfrm>
            <a:off x="1099128" y="2416811"/>
            <a:ext cx="13061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1: Satellite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83D0E-ABEB-6BBB-2172-32E62F0EC484}"/>
              </a:ext>
            </a:extLst>
          </p:cNvPr>
          <p:cNvSpPr txBox="1"/>
          <p:nvPr/>
        </p:nvSpPr>
        <p:spPr bwMode="auto">
          <a:xfrm>
            <a:off x="609600" y="2735304"/>
            <a:ext cx="180010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6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2: Choose GOES-18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E0A7DE-C9DE-38FF-F0AA-396D6518B168}"/>
              </a:ext>
            </a:extLst>
          </p:cNvPr>
          <p:cNvSpPr txBox="1"/>
          <p:nvPr/>
        </p:nvSpPr>
        <p:spPr bwMode="auto">
          <a:xfrm>
            <a:off x="1107295" y="3080979"/>
            <a:ext cx="127637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3: Product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40F88-B5B4-5463-6176-5DF1314C08C3}"/>
              </a:ext>
            </a:extLst>
          </p:cNvPr>
          <p:cNvSpPr txBox="1"/>
          <p:nvPr/>
        </p:nvSpPr>
        <p:spPr bwMode="auto">
          <a:xfrm>
            <a:off x="138545" y="4027884"/>
            <a:ext cx="23645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b="1" dirty="0">
                <a:solidFill>
                  <a:srgbClr val="0066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6: Choose Geostationary Lightning Mapper Group Energy Density (CIRA)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05BAC-5ABF-9959-2428-B46484394107}"/>
              </a:ext>
            </a:extLst>
          </p:cNvPr>
          <p:cNvSpPr txBox="1"/>
          <p:nvPr/>
        </p:nvSpPr>
        <p:spPr>
          <a:xfrm>
            <a:off x="6825673" y="2290617"/>
            <a:ext cx="493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922B7-F542-AF80-7C8B-E161A9846FC3}"/>
              </a:ext>
            </a:extLst>
          </p:cNvPr>
          <p:cNvSpPr txBox="1"/>
          <p:nvPr/>
        </p:nvSpPr>
        <p:spPr>
          <a:xfrm>
            <a:off x="7144328" y="2840180"/>
            <a:ext cx="7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Mexico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C7B0AA-B5AD-42B9-7A99-19C1E78FD724}"/>
              </a:ext>
            </a:extLst>
          </p:cNvPr>
          <p:cNvSpPr txBox="1"/>
          <p:nvPr/>
        </p:nvSpPr>
        <p:spPr>
          <a:xfrm>
            <a:off x="5227782" y="2733963"/>
            <a:ext cx="69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Hawaii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D7CB39-6BDC-6D0A-9286-3AB3E286C92A}"/>
              </a:ext>
            </a:extLst>
          </p:cNvPr>
          <p:cNvSpPr txBox="1"/>
          <p:nvPr/>
        </p:nvSpPr>
        <p:spPr>
          <a:xfrm>
            <a:off x="4562765" y="5116944"/>
            <a:ext cx="7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</a:p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Zealand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F6903B-C3D1-EB7E-7486-49824B2401CB}"/>
              </a:ext>
            </a:extLst>
          </p:cNvPr>
          <p:cNvSpPr txBox="1"/>
          <p:nvPr/>
        </p:nvSpPr>
        <p:spPr bwMode="auto">
          <a:xfrm>
            <a:off x="631622" y="3371923"/>
            <a:ext cx="175560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4: Choose Band 13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BABC8E-332C-4771-BB97-F945092AA5A8}"/>
              </a:ext>
            </a:extLst>
          </p:cNvPr>
          <p:cNvSpPr/>
          <p:nvPr/>
        </p:nvSpPr>
        <p:spPr bwMode="auto">
          <a:xfrm>
            <a:off x="2477799" y="3155217"/>
            <a:ext cx="1295256" cy="1837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C36C6B-0DD2-8B67-894D-40EA1FE2BE41}"/>
              </a:ext>
            </a:extLst>
          </p:cNvPr>
          <p:cNvSpPr/>
          <p:nvPr/>
        </p:nvSpPr>
        <p:spPr bwMode="auto">
          <a:xfrm>
            <a:off x="2413144" y="3349181"/>
            <a:ext cx="1295256" cy="183728"/>
          </a:xfrm>
          <a:prstGeom prst="rect">
            <a:avLst/>
          </a:prstGeom>
          <a:noFill/>
          <a:ln w="254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0CF33D-403F-4A38-20FD-7E61D3D915F5}"/>
              </a:ext>
            </a:extLst>
          </p:cNvPr>
          <p:cNvSpPr/>
          <p:nvPr/>
        </p:nvSpPr>
        <p:spPr>
          <a:xfrm>
            <a:off x="6991927" y="2872509"/>
            <a:ext cx="840509" cy="75738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41EF82-3CBA-7616-6022-679BC50A8F3E}"/>
              </a:ext>
            </a:extLst>
          </p:cNvPr>
          <p:cNvSpPr/>
          <p:nvPr/>
        </p:nvSpPr>
        <p:spPr>
          <a:xfrm>
            <a:off x="4285673" y="3472873"/>
            <a:ext cx="748145" cy="77585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F64E0B-826D-6CC8-5764-DFB80C0BD5FE}"/>
              </a:ext>
            </a:extLst>
          </p:cNvPr>
          <p:cNvSpPr txBox="1"/>
          <p:nvPr/>
        </p:nvSpPr>
        <p:spPr>
          <a:xfrm>
            <a:off x="5019965" y="3717635"/>
            <a:ext cx="72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Kiribati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ECFF6D-9530-1691-38CD-28581EE8B105}"/>
              </a:ext>
            </a:extLst>
          </p:cNvPr>
          <p:cNvSpPr/>
          <p:nvPr/>
        </p:nvSpPr>
        <p:spPr>
          <a:xfrm>
            <a:off x="5015345" y="4645891"/>
            <a:ext cx="785091" cy="7204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2918A8-7E60-3316-5A07-7C9745312D59}"/>
              </a:ext>
            </a:extLst>
          </p:cNvPr>
          <p:cNvSpPr txBox="1"/>
          <p:nvPr/>
        </p:nvSpPr>
        <p:spPr>
          <a:xfrm>
            <a:off x="6927273" y="3592946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Domain 1</a:t>
            </a:r>
          </a:p>
        </p:txBody>
      </p:sp>
      <p:sp>
        <p:nvSpPr>
          <p:cNvPr id="72704" name="TextBox 72703">
            <a:extLst>
              <a:ext uri="{FF2B5EF4-FFF2-40B4-BE49-F238E27FC236}">
                <a16:creationId xmlns:a16="http://schemas.microsoft.com/office/drawing/2014/main" id="{A63BDE62-6FC7-35C1-410A-7772179356F3}"/>
              </a:ext>
            </a:extLst>
          </p:cNvPr>
          <p:cNvSpPr txBox="1"/>
          <p:nvPr/>
        </p:nvSpPr>
        <p:spPr>
          <a:xfrm>
            <a:off x="4170218" y="3163455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Domain 2</a:t>
            </a:r>
          </a:p>
        </p:txBody>
      </p:sp>
      <p:sp>
        <p:nvSpPr>
          <p:cNvPr id="72705" name="TextBox 72704">
            <a:extLst>
              <a:ext uri="{FF2B5EF4-FFF2-40B4-BE49-F238E27FC236}">
                <a16:creationId xmlns:a16="http://schemas.microsoft.com/office/drawing/2014/main" id="{EC5A48F6-F902-20E2-42BB-8CF27A19FF44}"/>
              </a:ext>
            </a:extLst>
          </p:cNvPr>
          <p:cNvSpPr txBox="1"/>
          <p:nvPr/>
        </p:nvSpPr>
        <p:spPr>
          <a:xfrm>
            <a:off x="5726546" y="4812145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rgbClr val="0000CC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Domain 3</a:t>
            </a:r>
          </a:p>
        </p:txBody>
      </p:sp>
    </p:spTree>
    <p:extLst>
      <p:ext uri="{BB962C8B-B14F-4D97-AF65-F5344CB8AC3E}">
        <p14:creationId xmlns:p14="http://schemas.microsoft.com/office/powerpoint/2010/main" val="195760481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AD94F07-F579-743A-8A17-F5F60FD1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6" y="1440872"/>
            <a:ext cx="6942920" cy="4902348"/>
          </a:xfrm>
          <a:prstGeom prst="rect">
            <a:avLst/>
          </a:prstGeom>
        </p:spPr>
      </p:pic>
      <p:sp>
        <p:nvSpPr>
          <p:cNvPr id="72707" name="Title 1">
            <a:extLst>
              <a:ext uri="{FF2B5EF4-FFF2-40B4-BE49-F238E27FC236}">
                <a16:creationId xmlns:a16="http://schemas.microsoft.com/office/drawing/2014/main" id="{9CB1A364-4664-F26B-BDB2-4B358848E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5491" y="266700"/>
            <a:ext cx="7010400" cy="874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Performance of the GOES-18 GLM Lightning Group Energy Density / enhanced Band 13 in Domain 1</a:t>
            </a:r>
          </a:p>
        </p:txBody>
      </p:sp>
      <p:sp>
        <p:nvSpPr>
          <p:cNvPr id="72708" name="Text Placeholder 2">
            <a:extLst>
              <a:ext uri="{FF2B5EF4-FFF2-40B4-BE49-F238E27FC236}">
                <a16:creationId xmlns:a16="http://schemas.microsoft.com/office/drawing/2014/main" id="{DCBEF2B8-517C-6A6D-AA85-ABD1BCFC019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14036" y="1021629"/>
            <a:ext cx="66778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https://rammb-slider.cira.colostate.edu/</a:t>
            </a:r>
          </a:p>
        </p:txBody>
      </p:sp>
      <p:sp>
        <p:nvSpPr>
          <p:cNvPr id="72709" name="Date Placeholder 4">
            <a:extLst>
              <a:ext uri="{FF2B5EF4-FFF2-40B4-BE49-F238E27FC236}">
                <a16:creationId xmlns:a16="http://schemas.microsoft.com/office/drawing/2014/main" id="{00BC7EFB-6C13-D985-A3E3-589086F3AADE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05BAC-5ABF-9959-2428-B46484394107}"/>
              </a:ext>
            </a:extLst>
          </p:cNvPr>
          <p:cNvSpPr txBox="1"/>
          <p:nvPr/>
        </p:nvSpPr>
        <p:spPr>
          <a:xfrm>
            <a:off x="3048000" y="2170544"/>
            <a:ext cx="956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Hurricane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400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Adrian</a:t>
            </a:r>
            <a:endParaRPr kumimoji="0" lang="en-AU" sz="14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C0C0C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922B7-F542-AF80-7C8B-E161A9846FC3}"/>
              </a:ext>
            </a:extLst>
          </p:cNvPr>
          <p:cNvSpPr txBox="1"/>
          <p:nvPr/>
        </p:nvSpPr>
        <p:spPr>
          <a:xfrm>
            <a:off x="5777346" y="1888835"/>
            <a:ext cx="725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Mexico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7F055-D18D-7E3B-8FE5-31CC3953F014}"/>
              </a:ext>
            </a:extLst>
          </p:cNvPr>
          <p:cNvSpPr txBox="1"/>
          <p:nvPr/>
        </p:nvSpPr>
        <p:spPr>
          <a:xfrm>
            <a:off x="0" y="9236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altLang="en-US" sz="1000" dirty="0">
                <a:solidFill>
                  <a:srgbClr val="000000"/>
                </a:solidFill>
                <a:latin typeface="Calibri" panose="020F0502020204030204"/>
              </a:rPr>
              <a:t>animation courtesy RAMMB CIRA Colorado State University </a:t>
            </a:r>
            <a:endParaRPr lang="en-AU" sz="1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00901A-D8C8-9037-1C4B-5A691B74A02D}"/>
              </a:ext>
            </a:extLst>
          </p:cNvPr>
          <p:cNvSpPr/>
          <p:nvPr/>
        </p:nvSpPr>
        <p:spPr>
          <a:xfrm>
            <a:off x="3306619" y="2660073"/>
            <a:ext cx="2392218" cy="260465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306E03-E73C-0BC5-D28E-0CF3FE8B351D}"/>
              </a:ext>
            </a:extLst>
          </p:cNvPr>
          <p:cNvSpPr/>
          <p:nvPr/>
        </p:nvSpPr>
        <p:spPr>
          <a:xfrm rot="18869482">
            <a:off x="5673468" y="1831814"/>
            <a:ext cx="680134" cy="143679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15633-C28B-099D-C161-2AD6012D7C94}"/>
              </a:ext>
            </a:extLst>
          </p:cNvPr>
          <p:cNvSpPr txBox="1"/>
          <p:nvPr/>
        </p:nvSpPr>
        <p:spPr>
          <a:xfrm>
            <a:off x="5606471" y="1581014"/>
            <a:ext cx="2609273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Warm cloud top lightning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1032C-5C39-D026-640B-D0F7119C8750}"/>
              </a:ext>
            </a:extLst>
          </p:cNvPr>
          <p:cNvSpPr txBox="1"/>
          <p:nvPr/>
        </p:nvSpPr>
        <p:spPr>
          <a:xfrm>
            <a:off x="955962" y="4116395"/>
            <a:ext cx="2313711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Lightning associated with Hurricane Adrian</a:t>
            </a:r>
          </a:p>
        </p:txBody>
      </p:sp>
    </p:spTree>
    <p:extLst>
      <p:ext uri="{BB962C8B-B14F-4D97-AF65-F5344CB8AC3E}">
        <p14:creationId xmlns:p14="http://schemas.microsoft.com/office/powerpoint/2010/main" val="306267996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1337E51-BBA8-BD59-5068-BDB0D5CA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" y="1433350"/>
            <a:ext cx="6982797" cy="4930505"/>
          </a:xfrm>
          <a:prstGeom prst="rect">
            <a:avLst/>
          </a:prstGeom>
        </p:spPr>
      </p:pic>
      <p:sp>
        <p:nvSpPr>
          <p:cNvPr id="72707" name="Title 1">
            <a:extLst>
              <a:ext uri="{FF2B5EF4-FFF2-40B4-BE49-F238E27FC236}">
                <a16:creationId xmlns:a16="http://schemas.microsoft.com/office/drawing/2014/main" id="{9CB1A364-4664-F26B-BDB2-4B358848E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5491" y="266700"/>
            <a:ext cx="7010400" cy="874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Performance of the GOES-18 GLM Lightning Group Energy Density / enhanced Band 13 in Domain 2</a:t>
            </a:r>
          </a:p>
        </p:txBody>
      </p:sp>
      <p:sp>
        <p:nvSpPr>
          <p:cNvPr id="72708" name="Text Placeholder 2">
            <a:extLst>
              <a:ext uri="{FF2B5EF4-FFF2-40B4-BE49-F238E27FC236}">
                <a16:creationId xmlns:a16="http://schemas.microsoft.com/office/drawing/2014/main" id="{DCBEF2B8-517C-6A6D-AA85-ABD1BCFC019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14036" y="1021629"/>
            <a:ext cx="66778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https://rammb-slider.cira.colostate.edu/</a:t>
            </a:r>
          </a:p>
        </p:txBody>
      </p:sp>
      <p:sp>
        <p:nvSpPr>
          <p:cNvPr id="72709" name="Date Placeholder 4">
            <a:extLst>
              <a:ext uri="{FF2B5EF4-FFF2-40B4-BE49-F238E27FC236}">
                <a16:creationId xmlns:a16="http://schemas.microsoft.com/office/drawing/2014/main" id="{00BC7EFB-6C13-D985-A3E3-589086F3AADE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05BAC-5ABF-9959-2428-B46484394107}"/>
              </a:ext>
            </a:extLst>
          </p:cNvPr>
          <p:cNvSpPr txBox="1"/>
          <p:nvPr/>
        </p:nvSpPr>
        <p:spPr>
          <a:xfrm>
            <a:off x="2641600" y="5735780"/>
            <a:ext cx="1165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Papua New Guinea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0922B7-F542-AF80-7C8B-E161A9846FC3}"/>
              </a:ext>
            </a:extLst>
          </p:cNvPr>
          <p:cNvSpPr txBox="1"/>
          <p:nvPr/>
        </p:nvSpPr>
        <p:spPr>
          <a:xfrm>
            <a:off x="4779819" y="3837709"/>
            <a:ext cx="72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Kiribati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7F055-D18D-7E3B-8FE5-31CC3953F014}"/>
              </a:ext>
            </a:extLst>
          </p:cNvPr>
          <p:cNvSpPr txBox="1"/>
          <p:nvPr/>
        </p:nvSpPr>
        <p:spPr>
          <a:xfrm>
            <a:off x="0" y="9236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 courtesy RAMMB CIRA Colorado State University 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3AA887-623D-5A16-39BA-E9712F411097}"/>
              </a:ext>
            </a:extLst>
          </p:cNvPr>
          <p:cNvSpPr/>
          <p:nvPr/>
        </p:nvSpPr>
        <p:spPr>
          <a:xfrm>
            <a:off x="5107709" y="1884218"/>
            <a:ext cx="2992582" cy="168101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26B289-C383-DA38-04B2-E7B851AFEE7E}"/>
              </a:ext>
            </a:extLst>
          </p:cNvPr>
          <p:cNvSpPr/>
          <p:nvPr/>
        </p:nvSpPr>
        <p:spPr>
          <a:xfrm>
            <a:off x="3084945" y="2530765"/>
            <a:ext cx="1320800" cy="20735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1442E-1170-E971-F333-CF78F3E38662}"/>
              </a:ext>
            </a:extLst>
          </p:cNvPr>
          <p:cNvSpPr txBox="1"/>
          <p:nvPr/>
        </p:nvSpPr>
        <p:spPr>
          <a:xfrm>
            <a:off x="5375562" y="1673377"/>
            <a:ext cx="2609273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Deep convection lightning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CB1AAA-83DE-FE40-A652-70ACE48562B2}"/>
              </a:ext>
            </a:extLst>
          </p:cNvPr>
          <p:cNvSpPr txBox="1"/>
          <p:nvPr/>
        </p:nvSpPr>
        <p:spPr>
          <a:xfrm>
            <a:off x="2729344" y="4670576"/>
            <a:ext cx="224905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lightning in this deep convection. Why?</a:t>
            </a:r>
          </a:p>
        </p:txBody>
      </p:sp>
    </p:spTree>
    <p:extLst>
      <p:ext uri="{BB962C8B-B14F-4D97-AF65-F5344CB8AC3E}">
        <p14:creationId xmlns:p14="http://schemas.microsoft.com/office/powerpoint/2010/main" val="233103636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6B75B9A-C5B8-F43C-B01F-923A772A5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1" y="1429294"/>
            <a:ext cx="6991927" cy="4954711"/>
          </a:xfrm>
          <a:prstGeom prst="rect">
            <a:avLst/>
          </a:prstGeom>
        </p:spPr>
      </p:pic>
      <p:sp>
        <p:nvSpPr>
          <p:cNvPr id="72707" name="Title 1">
            <a:extLst>
              <a:ext uri="{FF2B5EF4-FFF2-40B4-BE49-F238E27FC236}">
                <a16:creationId xmlns:a16="http://schemas.microsoft.com/office/drawing/2014/main" id="{9CB1A364-4664-F26B-BDB2-4B358848E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5491" y="266700"/>
            <a:ext cx="7010400" cy="874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Performance of the GOES-18 GLM Lightning Group Energy Density / enhanced Band 13 in Domain 3</a:t>
            </a:r>
          </a:p>
        </p:txBody>
      </p:sp>
      <p:sp>
        <p:nvSpPr>
          <p:cNvPr id="72708" name="Text Placeholder 2">
            <a:extLst>
              <a:ext uri="{FF2B5EF4-FFF2-40B4-BE49-F238E27FC236}">
                <a16:creationId xmlns:a16="http://schemas.microsoft.com/office/drawing/2014/main" id="{DCBEF2B8-517C-6A6D-AA85-ABD1BCFC019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14036" y="1021629"/>
            <a:ext cx="667789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dirty="0">
                <a:latin typeface="Calibri" panose="020F0502020204030204" pitchFamily="34" charset="0"/>
                <a:cs typeface="Calibri" panose="020F0502020204030204" pitchFamily="34" charset="0"/>
              </a:rPr>
              <a:t>https://rammb-slider.cira.colostate.edu/</a:t>
            </a:r>
          </a:p>
        </p:txBody>
      </p:sp>
      <p:sp>
        <p:nvSpPr>
          <p:cNvPr id="72709" name="Date Placeholder 4">
            <a:extLst>
              <a:ext uri="{FF2B5EF4-FFF2-40B4-BE49-F238E27FC236}">
                <a16:creationId xmlns:a16="http://schemas.microsoft.com/office/drawing/2014/main" id="{00BC7EFB-6C13-D985-A3E3-589086F3AADE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05BAC-5ABF-9959-2428-B46484394107}"/>
              </a:ext>
            </a:extLst>
          </p:cNvPr>
          <p:cNvSpPr txBox="1"/>
          <p:nvPr/>
        </p:nvSpPr>
        <p:spPr>
          <a:xfrm>
            <a:off x="2604653" y="5273963"/>
            <a:ext cx="1165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C0C0C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Zealand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7F055-D18D-7E3B-8FE5-31CC3953F014}"/>
              </a:ext>
            </a:extLst>
          </p:cNvPr>
          <p:cNvSpPr txBox="1"/>
          <p:nvPr/>
        </p:nvSpPr>
        <p:spPr>
          <a:xfrm>
            <a:off x="0" y="9236"/>
            <a:ext cx="3355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animation courtesy RAMMB CIRA Colorado State University 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2A0357-6B95-9CDF-E149-4782756031A4}"/>
              </a:ext>
            </a:extLst>
          </p:cNvPr>
          <p:cNvSpPr/>
          <p:nvPr/>
        </p:nvSpPr>
        <p:spPr>
          <a:xfrm>
            <a:off x="2512291" y="2863273"/>
            <a:ext cx="3362036" cy="22536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6A5FF99-22D9-3214-9CB9-0392FAA8485F}"/>
              </a:ext>
            </a:extLst>
          </p:cNvPr>
          <p:cNvSpPr/>
          <p:nvPr/>
        </p:nvSpPr>
        <p:spPr>
          <a:xfrm rot="2887469">
            <a:off x="5001687" y="2140719"/>
            <a:ext cx="3362036" cy="11183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05DE1C-8C38-3AE7-23FA-980BB43856A3}"/>
              </a:ext>
            </a:extLst>
          </p:cNvPr>
          <p:cNvSpPr/>
          <p:nvPr/>
        </p:nvSpPr>
        <p:spPr>
          <a:xfrm>
            <a:off x="2854036" y="5624945"/>
            <a:ext cx="692728" cy="68810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48C76AD-85E0-055A-00A0-B6BFE5856B2C}"/>
              </a:ext>
            </a:extLst>
          </p:cNvPr>
          <p:cNvSpPr/>
          <p:nvPr/>
        </p:nvSpPr>
        <p:spPr>
          <a:xfrm>
            <a:off x="166255" y="3703780"/>
            <a:ext cx="2336799" cy="6280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frontal lightning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2888B95-B2A4-68E6-11C0-1C6997C268EF}"/>
              </a:ext>
            </a:extLst>
          </p:cNvPr>
          <p:cNvSpPr/>
          <p:nvPr/>
        </p:nvSpPr>
        <p:spPr>
          <a:xfrm>
            <a:off x="2927929" y="2156690"/>
            <a:ext cx="2932544" cy="6280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Frontal cloud band lightning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F18FEC3-6B53-6AB9-6F79-735AE956B1A9}"/>
              </a:ext>
            </a:extLst>
          </p:cNvPr>
          <p:cNvSpPr/>
          <p:nvPr/>
        </p:nvSpPr>
        <p:spPr>
          <a:xfrm>
            <a:off x="512618" y="5675745"/>
            <a:ext cx="2336799" cy="6280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Zealand lightning</a:t>
            </a:r>
          </a:p>
        </p:txBody>
      </p:sp>
    </p:spTree>
    <p:extLst>
      <p:ext uri="{BB962C8B-B14F-4D97-AF65-F5344CB8AC3E}">
        <p14:creationId xmlns:p14="http://schemas.microsoft.com/office/powerpoint/2010/main" val="419512940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Bureau Blu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F2F2F2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370E21C2-639F-4D66-BFF6-87FE2FFD141B}"/>
    </a:ext>
  </a:extLst>
</a:theme>
</file>

<file path=ppt/theme/theme2.xml><?xml version="1.0" encoding="utf-8"?>
<a:theme xmlns:a="http://schemas.openxmlformats.org/drawingml/2006/main" name="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125</TotalTime>
  <Words>277</Words>
  <Application>Microsoft Office PowerPoint</Application>
  <PresentationFormat>On-screen Show (4:3)</PresentationFormat>
  <Paragraphs>48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1_Bureau Blue</vt:lpstr>
      <vt:lpstr>Bureau White</vt:lpstr>
      <vt:lpstr>Australian VLab Centre of Excellence Regional Focus Group meeting  1st August 2023  Examining the performance of the GOES-18 Geostationary Lightning Mapper as rendered in SLIDER and over the Pacific region, 28th June 2023</vt:lpstr>
      <vt:lpstr>Examining the GOES-18 GLM Lightning Group Energy Density and the enhanced Band 13 in SLIDER, 28th June 2023</vt:lpstr>
      <vt:lpstr>Performance of the GOES-18 GLM Lightning Group Energy Density / enhanced Band 13 in Domain 1</vt:lpstr>
      <vt:lpstr>Performance of the GOES-18 GLM Lightning Group Energy Density / enhanced Band 13 in Domain 2</vt:lpstr>
      <vt:lpstr>Performance of the GOES-18 GLM Lightning Group Energy Density / enhanced Band 13 in Domain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Activating the 'overlay' function in SLIDER and examining shear vortices in the western Pacific Ocean,</dc:title>
  <dc:creator>Bodo Zeschke</dc:creator>
  <cp:lastModifiedBy>Bodo Zeschke</cp:lastModifiedBy>
  <cp:revision>9</cp:revision>
  <dcterms:created xsi:type="dcterms:W3CDTF">2023-07-25T08:10:21Z</dcterms:created>
  <dcterms:modified xsi:type="dcterms:W3CDTF">2023-07-26T04:48:57Z</dcterms:modified>
</cp:coreProperties>
</file>