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5825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8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95216D5-2E05-4A4F-8BC7-182EFE71B7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08F65F7-2358-425F-97D9-579BB95129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8D70F5-7EFF-4CFE-B6EA-D70F680227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58909-EF49-4289-BF6E-763F3E657695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3085054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A4DD6E-2494-4CBB-8C54-04C39E2267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5A9C9B-5769-4427-BEB3-F33EAC715B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602172-A40C-4F03-8A20-D43DB4F14A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89FF1-FC6F-40CE-B73C-DBBF4D5D5E67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101821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799BCB-67FD-41CC-9758-38269681F6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CA8583-86EA-41A9-AE7A-E6AFA39866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5BF385-0CAF-4716-A5E1-1CEE19B636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EDF09-058B-4F6C-B7A0-26FD58E4F683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305919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B1A2C6B-C611-4946-AD40-A9480E18AC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0FB14D5-B5A5-4BEA-8B51-B0DF005481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F971184-D5ED-44AD-84D4-7591634DA9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3F1BF-15A7-436B-B546-6FBA737126D0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3430515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AU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189DCC-8AB2-4F61-9E32-BD6A5AA67A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3FEC35-5DAB-48C6-853A-D130B43F5F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3058C-0564-4CEF-90A1-8D1E9C0E69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9098B-03E2-4FB5-BDE8-EC6F441D2B05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3745164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AC18698-498B-41AD-8779-1464CCADC6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744E0FF-668D-468C-960C-1179D66319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E25851E-651A-426F-8BC9-2381D71792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E57B6-4E13-47BE-BFE0-A37B4086AB14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1979468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81F49E5-C4A3-4C2D-B2FF-9F640E2B81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2A7DCC9-A2A6-420D-8288-713E23AD02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AA6717-B6AB-4502-9039-DEC432857C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0C256-C8A0-4884-8DCF-A918A9F5FB02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14637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DA0AC9-1E14-4606-8411-745DAFA270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722499-D09E-497C-81B9-1562E23972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2F473-A7FF-4404-9DB4-34C6D8D8E9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C3740-CE1D-44FC-BCCC-3DD4B985E7CB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3897601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0F273BC-55D0-4F62-94E0-6D9F721704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0A3FC5F-26BC-4FC0-BE5B-1BC95A3E75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D58F7ED-1EDA-4159-BE82-9C7DC5543F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F5137-8D41-4840-AFD4-12E48051BDC1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742782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4DF00FA-541A-418A-9EDF-13A8681F64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D588559-8721-467E-807A-2F13331BD5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63528A1-5630-4099-8CA4-F7455A7DBC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98363-2DA6-4C45-BD9A-E7A01BCAFE95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3020343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AB9FF7C-54DE-4B5F-85AF-03BE019A8B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DF025AA-ED6C-4AF3-B8DE-1B390D86C8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09D1F9C-9095-430F-BDDA-37AF275176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C9780-6291-4EC9-94FB-B4732FB60E19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4010203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0315C2-C195-42FE-9316-03B105CC6C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EF1155-9A65-4F7D-869B-5553EB4B82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C394A5-4C64-497E-B7ED-7AD6DD226C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73908-955A-4347-AB94-06A19DDDC06B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487169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08D44E-9C33-4768-B478-349592BB7D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6157D1-DF9A-4C21-891D-4691A4CD0D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F08577-0D8C-43CF-870B-942DE76DCC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7428E-08BA-4D94-A053-97B9269E2CA0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3341981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C31BEA7-06B3-4421-8823-788F015934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4E4ED9E-5E8F-43EC-AC96-C726524477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text styles</a:t>
            </a:r>
          </a:p>
          <a:p>
            <a:pPr lvl="1"/>
            <a:r>
              <a:rPr lang="en-AU" altLang="en-US"/>
              <a:t>Second level</a:t>
            </a:r>
          </a:p>
          <a:p>
            <a:pPr lvl="2"/>
            <a:r>
              <a:rPr lang="en-AU" altLang="en-US"/>
              <a:t>Third level</a:t>
            </a:r>
          </a:p>
          <a:p>
            <a:pPr lvl="3"/>
            <a:r>
              <a:rPr lang="en-AU" altLang="en-US"/>
              <a:t>Fourth level</a:t>
            </a:r>
          </a:p>
          <a:p>
            <a:pPr lvl="4"/>
            <a:r>
              <a:rPr lang="en-AU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9A9A8AF-62A9-4711-84F4-22787FF3ED3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45CEDCD-C228-4F63-8ECB-DD4401AD781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4F7458D-C033-48D0-8338-84E5BB1A7F0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212F957F-B570-481B-BC89-A462E05918FB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218039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4014893-4D5C-49C1-9C35-7AB5359C8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1125538"/>
            <a:ext cx="6615112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BEFCF647-6525-4AF7-B96E-3B6CD094D87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0813"/>
            <a:ext cx="9144000" cy="877887"/>
          </a:xfrm>
        </p:spPr>
        <p:txBody>
          <a:bodyPr/>
          <a:lstStyle/>
          <a:p>
            <a:r>
              <a:rPr lang="en-AU" altLang="en-US" sz="2800" b="1">
                <a:solidFill>
                  <a:srgbClr val="FF0000"/>
                </a:solidFill>
                <a:latin typeface="Calibri" panose="020F0502020204030204" pitchFamily="34" charset="0"/>
              </a:rPr>
              <a:t>Animation 3: </a:t>
            </a:r>
            <a:r>
              <a:rPr lang="en-AU" altLang="en-US" sz="2800" b="1">
                <a:solidFill>
                  <a:schemeClr val="tx1"/>
                </a:solidFill>
                <a:latin typeface="Calibri" panose="020F0502020204030204" pitchFamily="34" charset="0"/>
              </a:rPr>
              <a:t>Xavi, the </a:t>
            </a:r>
            <a:r>
              <a:rPr lang="en-AU" altLang="en-US" sz="2800" b="1">
                <a:latin typeface="Calibri" panose="020F0502020204030204" pitchFamily="34" charset="0"/>
              </a:rPr>
              <a:t>"Singapore Heartbreaker"</a:t>
            </a:r>
            <a:br>
              <a:rPr lang="en-AU" altLang="en-US" sz="2800" b="1">
                <a:latin typeface="Calibri" panose="020F0502020204030204" pitchFamily="34" charset="0"/>
              </a:rPr>
            </a:br>
            <a:r>
              <a:rPr lang="en-AU" altLang="en-US" sz="2000">
                <a:latin typeface="Calibri" panose="020F0502020204030204" pitchFamily="34" charset="0"/>
              </a:rPr>
              <a:t>(Night Micro / True Colour RGB, and lightning 1930UTC 21</a:t>
            </a:r>
            <a:r>
              <a:rPr lang="en-AU" altLang="en-US" sz="2000" baseline="30000">
                <a:latin typeface="Calibri" panose="020F0502020204030204" pitchFamily="34" charset="0"/>
              </a:rPr>
              <a:t>st</a:t>
            </a:r>
            <a:r>
              <a:rPr lang="en-AU" altLang="en-US" sz="2000">
                <a:latin typeface="Calibri" panose="020F0502020204030204" pitchFamily="34" charset="0"/>
              </a:rPr>
              <a:t> June - 0400UTC 22</a:t>
            </a:r>
            <a:r>
              <a:rPr lang="en-AU" altLang="en-US" sz="2000" baseline="30000">
                <a:latin typeface="Calibri" panose="020F0502020204030204" pitchFamily="34" charset="0"/>
              </a:rPr>
              <a:t>nd</a:t>
            </a:r>
            <a:r>
              <a:rPr lang="en-AU" altLang="en-US" sz="2000">
                <a:latin typeface="Calibri" panose="020F0502020204030204" pitchFamily="34" charset="0"/>
              </a:rPr>
              <a:t> June)</a:t>
            </a:r>
          </a:p>
        </p:txBody>
      </p:sp>
      <p:sp>
        <p:nvSpPr>
          <p:cNvPr id="21508" name="TextBox 4">
            <a:extLst>
              <a:ext uri="{FF2B5EF4-FFF2-40B4-BE49-F238E27FC236}">
                <a16:creationId xmlns:a16="http://schemas.microsoft.com/office/drawing/2014/main" id="{DC9FA839-3F47-41F3-9C12-49D43370D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6013" y="3824288"/>
            <a:ext cx="26987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21509" name="TextBox 5">
            <a:extLst>
              <a:ext uri="{FF2B5EF4-FFF2-40B4-BE49-F238E27FC236}">
                <a16:creationId xmlns:a16="http://schemas.microsoft.com/office/drawing/2014/main" id="{711E8902-19BA-462D-BB1B-AD5D8EBB2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216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animation courtesy JMA/BOM, lightning data from WeatherZone</a:t>
            </a:r>
          </a:p>
        </p:txBody>
      </p:sp>
      <p:grpSp>
        <p:nvGrpSpPr>
          <p:cNvPr id="21510" name="Group 17">
            <a:extLst>
              <a:ext uri="{FF2B5EF4-FFF2-40B4-BE49-F238E27FC236}">
                <a16:creationId xmlns:a16="http://schemas.microsoft.com/office/drawing/2014/main" id="{74C97D15-62CD-415F-AFBA-75CB97EDDC59}"/>
              </a:ext>
            </a:extLst>
          </p:cNvPr>
          <p:cNvGrpSpPr>
            <a:grpSpLocks/>
          </p:cNvGrpSpPr>
          <p:nvPr/>
        </p:nvGrpSpPr>
        <p:grpSpPr bwMode="auto">
          <a:xfrm>
            <a:off x="7153275" y="3005138"/>
            <a:ext cx="1806575" cy="2122487"/>
            <a:chOff x="7596336" y="3340595"/>
            <a:chExt cx="1482701" cy="1815889"/>
          </a:xfrm>
        </p:grpSpPr>
        <p:pic>
          <p:nvPicPr>
            <p:cNvPr id="21513" name="Picture 2">
              <a:extLst>
                <a:ext uri="{FF2B5EF4-FFF2-40B4-BE49-F238E27FC236}">
                  <a16:creationId xmlns:a16="http://schemas.microsoft.com/office/drawing/2014/main" id="{28CADE34-FF92-4ECD-9D2B-00E2F97C58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339"/>
            <a:stretch>
              <a:fillRect/>
            </a:stretch>
          </p:blipFill>
          <p:spPr bwMode="auto">
            <a:xfrm>
              <a:off x="7608284" y="3340595"/>
              <a:ext cx="1176124" cy="452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4" name="Picture 3">
              <a:extLst>
                <a:ext uri="{FF2B5EF4-FFF2-40B4-BE49-F238E27FC236}">
                  <a16:creationId xmlns:a16="http://schemas.microsoft.com/office/drawing/2014/main" id="{87341D0A-5626-4EEB-A8BC-8AE8FF8FEE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36" r="43153" b="-2"/>
            <a:stretch>
              <a:fillRect/>
            </a:stretch>
          </p:blipFill>
          <p:spPr bwMode="auto">
            <a:xfrm>
              <a:off x="7596336" y="4245471"/>
              <a:ext cx="1482701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5" name="Picture 2">
              <a:extLst>
                <a:ext uri="{FF2B5EF4-FFF2-40B4-BE49-F238E27FC236}">
                  <a16:creationId xmlns:a16="http://schemas.microsoft.com/office/drawing/2014/main" id="{ED620584-56E1-45BF-9368-16254C190E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r="8118"/>
            <a:stretch>
              <a:fillRect/>
            </a:stretch>
          </p:blipFill>
          <p:spPr bwMode="auto">
            <a:xfrm>
              <a:off x="7596336" y="3793033"/>
              <a:ext cx="1463429" cy="452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6" name="Picture 3">
              <a:extLst>
                <a:ext uri="{FF2B5EF4-FFF2-40B4-BE49-F238E27FC236}">
                  <a16:creationId xmlns:a16="http://schemas.microsoft.com/office/drawing/2014/main" id="{DEAF5CFF-42F6-4583-A9F8-CD4B4D1C86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18" t="4736" b="-2"/>
            <a:stretch>
              <a:fillRect/>
            </a:stretch>
          </p:blipFill>
          <p:spPr bwMode="auto">
            <a:xfrm>
              <a:off x="7596336" y="4689759"/>
              <a:ext cx="836760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511" name="TextBox 10">
            <a:extLst>
              <a:ext uri="{FF2B5EF4-FFF2-40B4-BE49-F238E27FC236}">
                <a16:creationId xmlns:a16="http://schemas.microsoft.com/office/drawing/2014/main" id="{77E4C655-1B5E-459C-BA68-BA2A18446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2313" y="2246313"/>
            <a:ext cx="18383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Night Microphysics RGB colour palette</a:t>
            </a:r>
          </a:p>
        </p:txBody>
      </p:sp>
      <p:sp>
        <p:nvSpPr>
          <p:cNvPr id="21512" name="TextBox 1">
            <a:extLst>
              <a:ext uri="{FF2B5EF4-FFF2-40B4-BE49-F238E27FC236}">
                <a16:creationId xmlns:a16="http://schemas.microsoft.com/office/drawing/2014/main" id="{FC548F84-1ACB-4DC4-B8E3-AA4CA45E8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2313" y="5592763"/>
            <a:ext cx="18875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Location of Singapore as "S"</a:t>
            </a: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3_Default Design</vt:lpstr>
      <vt:lpstr>Animation 3: Xavi, the "Singapore Heartbreaker" (Night Micro / True Colour RGB, and lightning 1930UTC 21st June - 0400UTC 22nd June)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Animation 3: Xavi, the "Singapore Heartbreaker" (Night Micro / True Colour RGB, and lightning 1930UTC 21st June - 0400UTC 22nd June)</dc:title>
  <dc:creator>Bodo Zeschke</dc:creator>
  <cp:lastModifiedBy>Bodo Zeschke</cp:lastModifiedBy>
  <cp:revision>1</cp:revision>
  <dcterms:created xsi:type="dcterms:W3CDTF">2022-11-11T09:09:41Z</dcterms:created>
  <dcterms:modified xsi:type="dcterms:W3CDTF">2022-11-11T09:10:18Z</dcterms:modified>
</cp:coreProperties>
</file>