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32" r:id="rId1"/>
  </p:sldMasterIdLst>
  <p:notesMasterIdLst>
    <p:notesMasterId r:id="rId25"/>
  </p:notesMasterIdLst>
  <p:sldIdLst>
    <p:sldId id="3102" r:id="rId2"/>
    <p:sldId id="3245" r:id="rId3"/>
    <p:sldId id="3247" r:id="rId4"/>
    <p:sldId id="541" r:id="rId5"/>
    <p:sldId id="3253" r:id="rId6"/>
    <p:sldId id="3256" r:id="rId7"/>
    <p:sldId id="3255" r:id="rId8"/>
    <p:sldId id="3257" r:id="rId9"/>
    <p:sldId id="3065" r:id="rId10"/>
    <p:sldId id="3258" r:id="rId11"/>
    <p:sldId id="3259" r:id="rId12"/>
    <p:sldId id="3260" r:id="rId13"/>
    <p:sldId id="3261" r:id="rId14"/>
    <p:sldId id="3139" r:id="rId15"/>
    <p:sldId id="3138" r:id="rId16"/>
    <p:sldId id="536" r:id="rId17"/>
    <p:sldId id="494" r:id="rId18"/>
    <p:sldId id="3054" r:id="rId19"/>
    <p:sldId id="3141" r:id="rId20"/>
    <p:sldId id="3137" r:id="rId21"/>
    <p:sldId id="3136" r:id="rId22"/>
    <p:sldId id="343" r:id="rId23"/>
    <p:sldId id="3250" r:id="rId24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68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37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05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740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4261" algn="l" defTabSz="913705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1112" algn="l" defTabSz="913705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197963" algn="l" defTabSz="913705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4816" algn="l" defTabSz="913705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20000"/>
    <a:srgbClr val="260000"/>
    <a:srgbClr val="CCFF66"/>
    <a:srgbClr val="FFCC66"/>
    <a:srgbClr val="0000FF"/>
    <a:srgbClr val="99FF66"/>
    <a:srgbClr val="0033CC"/>
    <a:srgbClr val="CC9900"/>
    <a:srgbClr val="00FF00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668" autoAdjust="0"/>
    <p:restoredTop sz="89687" autoAdjust="0"/>
  </p:normalViewPr>
  <p:slideViewPr>
    <p:cSldViewPr>
      <p:cViewPr varScale="1">
        <p:scale>
          <a:sx n="84" d="100"/>
          <a:sy n="84" d="100"/>
        </p:scale>
        <p:origin x="-1122" y="-90"/>
      </p:cViewPr>
      <p:guideLst>
        <p:guide orient="horz" pos="2160"/>
        <p:guide orient="horz" pos="1620"/>
        <p:guide pos="3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4CF1D99-493D-4B8F-A6F0-D76309D87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12341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68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37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055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740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4261" algn="l" defTabSz="9137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12" algn="l" defTabSz="9137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63" algn="l" defTabSz="9137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16" algn="l" defTabSz="9137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18DC6-B64D-4D6F-B60D-6EE9A315892B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20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 This satellite observation network in the morning and afternoon watches the earth seamlessly six times a day. Geostationary satellites are operating from 4ºE to 173ºW, providing continuous observations of areas ranging from Africa to the central Pacific at an interval of up to 5 minutes.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7834C-1318-44B0-BEBD-19FAEA50E7E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052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/>
              <a:t> This satellite observation network in the morning and afternoon watches the earth seamlessly six times a day.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7834C-1318-44B0-BEBD-19FAEA50E7E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745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7834C-1318-44B0-BEBD-19FAEA50E7E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062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CMACast</a:t>
            </a:r>
            <a:r>
              <a:rPr lang="en-US" altLang="zh-CN" dirty="0"/>
              <a:t> is also a major component of </a:t>
            </a:r>
            <a:r>
              <a:rPr lang="en-US" altLang="zh-CN" dirty="0" err="1"/>
              <a:t>GEONETCast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7834C-1318-44B0-BEBD-19FAEA50E7E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9832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  <a:cs typeface="+mn-cs"/>
              </a:rPr>
              <a:t>开通基于公有云的国际用户数据服务绿色通道</a:t>
            </a:r>
            <a:endParaRPr lang="en-US" altLang="zh-CN" sz="900" b="1" dirty="0">
              <a:solidFill>
                <a:srgbClr val="0033CC"/>
              </a:solidFill>
              <a:latin typeface="楷体" pitchFamily="49" charset="-122"/>
              <a:ea typeface="楷体" pitchFamily="49" charset="-122"/>
              <a:cs typeface="+mn-cs"/>
            </a:endParaRPr>
          </a:p>
          <a:p>
            <a:r>
              <a:rPr lang="en-GB" altLang="zh-CN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 is taking various measures to help international users to prevent and mitigate their meteorological disasters through the application of </a:t>
            </a:r>
            <a:r>
              <a:rPr lang="en-GB" altLang="zh-CN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Fengyun</a:t>
            </a:r>
            <a:r>
              <a:rPr lang="en-GB" altLang="zh-CN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meteorological satellites. </a:t>
            </a:r>
          </a:p>
          <a:p>
            <a:r>
              <a:rPr lang="en-GB" altLang="zh-CN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altLang="zh-CN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Fengyun</a:t>
            </a:r>
            <a:r>
              <a:rPr lang="en-GB" altLang="zh-CN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satellite data and products will be available through the Direct Broadcast Receiving System,</a:t>
            </a:r>
          </a:p>
          <a:p>
            <a:r>
              <a:rPr lang="en-GB" altLang="zh-CN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Internet, public cloud, WMO Information System and other ways.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932A8-ADFF-4703-B740-BBD50C9B140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8923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F1D99-493D-4B8F-A6F0-D76309D87A9F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16759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56003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51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7626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81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body" idx="13"/>
          </p:nvPr>
        </p:nvSpPr>
        <p:spPr>
          <a:xfrm>
            <a:off x="457200" y="1128237"/>
            <a:ext cx="8229600" cy="346662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8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3"/>
          </p:nvPr>
        </p:nvSpPr>
        <p:spPr>
          <a:xfrm>
            <a:off x="457200" y="1128237"/>
            <a:ext cx="8229600" cy="346662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06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76252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3"/>
          </p:nvPr>
        </p:nvSpPr>
        <p:spPr>
          <a:xfrm>
            <a:off x="457200" y="1128237"/>
            <a:ext cx="8229600" cy="346662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346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68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90EC-CC17-4C0A-ADBD-0740A125F6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60850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6971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66C32C6-1354-446E-9363-4EE308AB4BAD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90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400191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57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41" y="1260872"/>
            <a:ext cx="3868737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41" y="1878806"/>
            <a:ext cx="3868737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67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21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3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="" xmlns:a16="http://schemas.microsoft.com/office/drawing/2014/main" id="{B08746E9-F77D-4E93-B290-0D007D49FA67}"/>
              </a:ext>
            </a:extLst>
          </p:cNvPr>
          <p:cNvSpPr/>
          <p:nvPr userDrawn="1"/>
        </p:nvSpPr>
        <p:spPr>
          <a:xfrm>
            <a:off x="250827" y="573881"/>
            <a:ext cx="5761038" cy="6667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lIns="91427" tIns="45714" rIns="91427" bIns="4571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C00000"/>
              </a:solidFill>
              <a:latin typeface="Arial"/>
              <a:ea typeface="宋体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0CAE429A-915C-4C55-9077-695B6B8C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23478"/>
            <a:ext cx="4824536" cy="31641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2767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89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1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1" y="1543051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Box 13"/>
          <p:cNvSpPr txBox="1">
            <a:spLocks noChangeArrowheads="1"/>
          </p:cNvSpPr>
          <p:nvPr userDrawn="1"/>
        </p:nvSpPr>
        <p:spPr bwMode="auto">
          <a:xfrm>
            <a:off x="2707007" y="4828731"/>
            <a:ext cx="3744416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AOMSUC-10, Melbourne, Australia</a:t>
            </a: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-2890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333399"/>
                </a:solidFill>
                <a:latin typeface="Times New Roman" pitchFamily="18" charset="0"/>
              </a:rPr>
              <a:t>Dec. </a:t>
            </a:r>
            <a:r>
              <a:rPr lang="en-US" altLang="zh-CN" sz="1400" b="1" dirty="0" smtClean="0">
                <a:solidFill>
                  <a:srgbClr val="333399"/>
                </a:solidFill>
                <a:latin typeface="Times New Roman" pitchFamily="18" charset="0"/>
              </a:rPr>
              <a:t>2-7,</a:t>
            </a:r>
            <a:r>
              <a:rPr lang="en-US" altLang="zh-CN" sz="1400" b="1" baseline="0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altLang="zh-CN" sz="1400" b="1" baseline="0" dirty="0">
                <a:solidFill>
                  <a:srgbClr val="333399"/>
                </a:solidFill>
                <a:latin typeface="Times New Roman" pitchFamily="18" charset="0"/>
              </a:rPr>
              <a:t>2019</a:t>
            </a:r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7392709" y="4828731"/>
            <a:ext cx="1718147" cy="3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9994" tIns="49997" rIns="99994" bIns="49997">
            <a:spAutoFit/>
          </a:bodyPr>
          <a:lstStyle>
            <a:lvl1pPr marL="385763" indent="-385763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0271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027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8DE8F0-FA90-47E0-BD18-8B901C5B0393}" type="slidenum">
              <a:rPr lang="en-US" altLang="zh-CN" sz="1400" b="1" smtClean="0">
                <a:solidFill>
                  <a:srgbClr val="333399"/>
                </a:solidFill>
                <a:latin typeface="Times New Roman" pitchFamily="18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zh-CN" sz="1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0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文档\局徽01.gif"/>
          <p:cNvPicPr preferRelativeResize="0">
            <a:picLocks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6424" y="86921"/>
            <a:ext cx="612000" cy="4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:\logo\国家卫星气象中心标-3.png"/>
          <p:cNvPicPr preferRelativeResize="0">
            <a:picLocks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4488" y="95250"/>
            <a:ext cx="540000" cy="4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675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34" r:id="rId2"/>
    <p:sldLayoutId id="2147484835" r:id="rId3"/>
    <p:sldLayoutId id="2147484836" r:id="rId4"/>
    <p:sldLayoutId id="2147484837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  <p:sldLayoutId id="2147484844" r:id="rId12"/>
    <p:sldLayoutId id="2147484820" r:id="rId13"/>
    <p:sldLayoutId id="2147484829" r:id="rId14"/>
    <p:sldLayoutId id="2147484812" r:id="rId15"/>
    <p:sldLayoutId id="2147484846" r:id="rId16"/>
    <p:sldLayoutId id="214748484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media" Target="../media/media2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0" y="3000378"/>
            <a:ext cx="9144000" cy="2343150"/>
          </a:xfrm>
          <a:prstGeom prst="rect">
            <a:avLst/>
          </a:prstGeom>
          <a:solidFill>
            <a:srgbClr val="0000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000000"/>
              </a:solidFill>
              <a:latin typeface="Arial"/>
              <a:ea typeface="宋体"/>
              <a:sym typeface="Arial" pitchFamily="34" charset="0"/>
            </a:endParaRPr>
          </a:p>
        </p:txBody>
      </p:sp>
      <p:pic>
        <p:nvPicPr>
          <p:cNvPr id="1638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239"/>
            <a:ext cx="9144000" cy="14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矩形 12"/>
          <p:cNvSpPr>
            <a:spLocks noChangeArrowheads="1"/>
          </p:cNvSpPr>
          <p:nvPr/>
        </p:nvSpPr>
        <p:spPr bwMode="auto">
          <a:xfrm>
            <a:off x="0" y="1314450"/>
            <a:ext cx="9144000" cy="148590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8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/>
              <a:ea typeface="宋体"/>
              <a:sym typeface="Arial" pitchFamily="34" charset="0"/>
            </a:endParaRPr>
          </a:p>
        </p:txBody>
      </p:sp>
      <p:sp>
        <p:nvSpPr>
          <p:cNvPr id="6153" name="Rectangle 3"/>
          <p:cNvSpPr>
            <a:spLocks noGrp="1"/>
          </p:cNvSpPr>
          <p:nvPr>
            <p:ph type="subTitle" idx="1"/>
          </p:nvPr>
        </p:nvSpPr>
        <p:spPr>
          <a:xfrm>
            <a:off x="3714744" y="3071816"/>
            <a:ext cx="4962852" cy="1428760"/>
          </a:xfrm>
        </p:spPr>
        <p:txBody>
          <a:bodyPr/>
          <a:lstStyle>
            <a:lvl1pPr marL="0" lvl="0" indent="0" algn="ctr">
              <a:buClrTx/>
              <a:buSzTx/>
              <a:buFontTx/>
              <a:defRPr/>
            </a:lvl1pPr>
            <a:lvl2pPr marL="457200" lvl="1" indent="0" algn="ctr">
              <a:buClrTx/>
              <a:buSzTx/>
              <a:buFontTx/>
              <a:defRPr/>
            </a:lvl2pPr>
            <a:lvl3pPr marL="914400" lvl="2" indent="0" algn="ctr">
              <a:buClrTx/>
              <a:buSzTx/>
              <a:buFontTx/>
              <a:defRPr/>
            </a:lvl3pPr>
            <a:lvl4pPr marL="1371600" lvl="3" indent="0" algn="ctr">
              <a:buClrTx/>
              <a:buSzTx/>
              <a:buFontTx/>
              <a:defRPr/>
            </a:lvl4pPr>
            <a:lvl5pPr marL="1828800" lvl="4" indent="0" algn="ctr">
              <a:buClrTx/>
              <a:buSzTx/>
              <a:buFontTx/>
              <a:defRPr/>
            </a:lvl5pPr>
          </a:lstStyle>
          <a:p>
            <a:pPr eaLnBrk="1" hangingPunct="1">
              <a:lnSpc>
                <a:spcPts val="1900"/>
              </a:lnSpc>
              <a:buFontTx/>
              <a:buNone/>
              <a:defRPr/>
            </a:pPr>
            <a:endParaRPr lang="zh-CN" altLang="en-US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cs typeface="+mn-lt"/>
              </a:rPr>
              <a:t>WU </a:t>
            </a:r>
            <a:r>
              <a:rPr lang="en-US" altLang="zh-CN" sz="1600" b="1" dirty="0" err="1" smtClean="0">
                <a:solidFill>
                  <a:schemeClr val="bg1"/>
                </a:solidFill>
                <a:latin typeface="+mn-lt"/>
                <a:cs typeface="+mn-lt"/>
              </a:rPr>
              <a:t>Xuebao</a:t>
            </a:r>
            <a:endParaRPr lang="en-US" altLang="zh-CN" sz="1600" b="1" dirty="0" smtClean="0">
              <a:solidFill>
                <a:schemeClr val="bg1"/>
              </a:solidFill>
              <a:latin typeface="+mn-lt"/>
              <a:cs typeface="+mn-lt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endParaRPr lang="en-US" altLang="zh-CN" sz="1600" b="1" dirty="0" smtClean="0">
              <a:solidFill>
                <a:schemeClr val="bg1"/>
              </a:solidFill>
              <a:latin typeface="+mn-lt"/>
              <a:cs typeface="+mn-lt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zh-CN" sz="1600" b="1" dirty="0" smtClean="0">
                <a:solidFill>
                  <a:schemeClr val="bg1"/>
                </a:solidFill>
                <a:latin typeface="+mn-lt"/>
                <a:cs typeface="+mn-lt"/>
              </a:rPr>
              <a:t>National 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cs typeface="+mn-lt"/>
              </a:rPr>
              <a:t>Satellite Meteorology Center 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cs typeface="+mn-lt"/>
              </a:rPr>
              <a:t>（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cs typeface="+mn-lt"/>
              </a:rPr>
              <a:t>NSMC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cs typeface="+mn-lt"/>
              </a:rPr>
              <a:t>）</a:t>
            </a:r>
            <a:endParaRPr lang="en-US" altLang="zh-CN" sz="1600" b="1" dirty="0">
              <a:solidFill>
                <a:schemeClr val="bg1"/>
              </a:solidFill>
              <a:latin typeface="+mn-lt"/>
              <a:cs typeface="+mn-lt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+mn-lt"/>
                <a:cs typeface="+mn-lt"/>
              </a:rPr>
              <a:t>China Meteorological Administration 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cs typeface="+mn-lt"/>
              </a:rPr>
              <a:t>（</a:t>
            </a:r>
            <a:r>
              <a:rPr lang="en-US" altLang="zh-CN" sz="1600" b="1" dirty="0">
                <a:solidFill>
                  <a:schemeClr val="bg1"/>
                </a:solidFill>
                <a:latin typeface="+mn-lt"/>
                <a:cs typeface="+mn-lt"/>
              </a:rPr>
              <a:t>CMA</a:t>
            </a:r>
            <a:r>
              <a:rPr lang="zh-CN" altLang="en-US" sz="1600" b="1" dirty="0">
                <a:solidFill>
                  <a:schemeClr val="bg1"/>
                </a:solidFill>
                <a:latin typeface="+mn-lt"/>
                <a:cs typeface="+mn-lt"/>
              </a:rPr>
              <a:t>）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6151" name="标题 15"/>
          <p:cNvSpPr>
            <a:spLocks noGrp="1"/>
          </p:cNvSpPr>
          <p:nvPr>
            <p:ph type="title"/>
          </p:nvPr>
        </p:nvSpPr>
        <p:spPr>
          <a:xfrm>
            <a:off x="177230" y="1781485"/>
            <a:ext cx="8859266" cy="551830"/>
          </a:xfrm>
          <a:prstGeom prst="rect">
            <a:avLst/>
          </a:prstGeom>
        </p:spPr>
        <p:txBody>
          <a:bodyPr/>
          <a:lstStyle>
            <a:lvl1pPr lvl="0">
              <a:buClrTx/>
              <a:buSzTx/>
              <a:buFontTx/>
              <a:defRPr/>
            </a:lvl1pPr>
          </a:lstStyle>
          <a:p>
            <a:pPr eaLnBrk="1" hangingPunct="1">
              <a:defRPr/>
            </a:pPr>
            <a:r>
              <a:rPr lang="it-IT" sz="2400" dirty="0">
                <a:solidFill>
                  <a:srgbClr val="002060"/>
                </a:solidFill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FENGYUN Meteorological Satellite </a:t>
            </a:r>
            <a:r>
              <a:rPr lang="it-IT" sz="2400" dirty="0" smtClean="0">
                <a:solidFill>
                  <a:srgbClr val="002060"/>
                </a:solidFill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Data </a:t>
            </a:r>
            <a:r>
              <a:rPr lang="it-IT" sz="2400" dirty="0">
                <a:solidFill>
                  <a:srgbClr val="002060"/>
                </a:solidFill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  <a:sym typeface="+mn-ea"/>
              </a:rPr>
              <a:t>Service </a:t>
            </a:r>
            <a:endParaRPr sz="2400" kern="1200" dirty="0">
              <a:solidFill>
                <a:srgbClr val="002060"/>
              </a:solidFill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16390" name="Picture 17" descr="卫星中心大楼西侧（小）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8" y="2866280"/>
            <a:ext cx="3481387" cy="186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E:\文档\局徽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449465"/>
            <a:ext cx="720080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F:\logo\国家卫星气象中心标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7004" y="4457744"/>
            <a:ext cx="5715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691680" y="4728040"/>
            <a:ext cx="5328592" cy="415460"/>
          </a:xfrm>
          <a:prstGeom prst="rect">
            <a:avLst/>
          </a:prstGeom>
        </p:spPr>
        <p:txBody>
          <a:bodyPr wrap="square" lIns="91403" tIns="45701" rIns="91403" bIns="45701">
            <a:spAutoFit/>
          </a:bodyPr>
          <a:lstStyle/>
          <a:p>
            <a:pPr algn="ctr" defTabSz="914016"/>
            <a:r>
              <a:rPr lang="en-US" altLang="zh-CN" sz="1050" b="1" dirty="0">
                <a:solidFill>
                  <a:schemeClr val="bg1"/>
                </a:solidFill>
                <a:latin typeface="Times New Roman" pitchFamily="18" charset="0"/>
              </a:rPr>
              <a:t>AOMSUC-10, Melbourne, Australia</a:t>
            </a:r>
          </a:p>
          <a:p>
            <a:pPr algn="ctr" defTabSz="914016"/>
            <a:r>
              <a:rPr lang="en-US" altLang="zh-CN" sz="1050" b="1" dirty="0">
                <a:solidFill>
                  <a:schemeClr val="bg1"/>
                </a:solidFill>
                <a:latin typeface="Times New Roman" pitchFamily="18" charset="0"/>
              </a:rPr>
              <a:t>Dec. </a:t>
            </a:r>
            <a:r>
              <a:rPr lang="en-US" altLang="zh-CN" sz="1050" b="1" dirty="0" smtClean="0">
                <a:solidFill>
                  <a:schemeClr val="bg1"/>
                </a:solidFill>
                <a:latin typeface="Times New Roman" pitchFamily="18" charset="0"/>
              </a:rPr>
              <a:t>2-7, </a:t>
            </a:r>
            <a:r>
              <a:rPr lang="en-US" altLang="zh-CN" sz="1050" b="1" dirty="0">
                <a:solidFill>
                  <a:schemeClr val="bg1"/>
                </a:solidFill>
                <a:latin typeface="Times New Roman" pitchFamily="18" charset="0"/>
              </a:rPr>
              <a:t>2019</a:t>
            </a:r>
            <a:endParaRPr lang="zh-CN" altLang="en-US" sz="1200" b="1" dirty="0">
              <a:solidFill>
                <a:schemeClr val="bg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412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808B4-D955-439D-B64F-66E45C3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AGRI Typhon Monitoring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pic>
        <p:nvPicPr>
          <p:cNvPr id="3" name="内容占位符 7">
            <a:extLst>
              <a:ext uri="{FF2B5EF4-FFF2-40B4-BE49-F238E27FC236}">
                <a16:creationId xmlns="" xmlns:a16="http://schemas.microsoft.com/office/drawing/2014/main" id="{F571680E-C681-4718-BBBE-69C408BCE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58" y="914400"/>
            <a:ext cx="7570284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9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750367-F80B-41AC-A53B-91B9688D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FY4A GIIRS Schedule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sp>
        <p:nvSpPr>
          <p:cNvPr id="3" name="内容占位符 24">
            <a:extLst>
              <a:ext uri="{FF2B5EF4-FFF2-40B4-BE49-F238E27FC236}">
                <a16:creationId xmlns="" xmlns:a16="http://schemas.microsoft.com/office/drawing/2014/main" id="{DF1D06BC-B56D-42DF-81AA-E0D1B20B6B56}"/>
              </a:ext>
            </a:extLst>
          </p:cNvPr>
          <p:cNvSpPr txBox="1">
            <a:spLocks/>
          </p:cNvSpPr>
          <p:nvPr/>
        </p:nvSpPr>
        <p:spPr bwMode="auto">
          <a:xfrm>
            <a:off x="415016" y="964509"/>
            <a:ext cx="3844016" cy="373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178" tIns="38089" rIns="76178" bIns="38089" numCol="1" anchor="t" anchorCtr="0" compatLnSpc="1">
            <a:prstTxWarp prst="textNoShape">
              <a:avLst/>
            </a:prstTxWarp>
          </a:bodyPr>
          <a:lstStyle>
            <a:lvl1pPr marL="316436" indent="-31643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11" indent="-26369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85">
                <a:solidFill>
                  <a:schemeClr val="tx1"/>
                </a:solidFill>
                <a:latin typeface="+mn-lt"/>
                <a:ea typeface="+mn-ea"/>
              </a:defRPr>
            </a:lvl2pPr>
            <a:lvl3pPr marL="1054787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15">
                <a:solidFill>
                  <a:schemeClr val="tx1"/>
                </a:solidFill>
                <a:latin typeface="+mn-lt"/>
                <a:ea typeface="+mn-ea"/>
              </a:defRPr>
            </a:lvl3pPr>
            <a:lvl4pPr marL="1476701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46">
                <a:solidFill>
                  <a:schemeClr val="tx1"/>
                </a:solidFill>
                <a:latin typeface="+mn-lt"/>
                <a:ea typeface="+mn-ea"/>
              </a:defRPr>
            </a:lvl4pPr>
            <a:lvl5pPr marL="1898615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5pPr>
            <a:lvl6pPr marL="2320530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6pPr>
            <a:lvl7pPr marL="2742445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7pPr>
            <a:lvl8pPr marL="3164359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8pPr>
            <a:lvl9pPr marL="3586274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defTabSz="761970">
              <a:lnSpc>
                <a:spcPct val="150000"/>
              </a:lnSpc>
            </a:pPr>
            <a:r>
              <a:rPr lang="en-US" altLang="zh-CN" sz="1800" kern="0" dirty="0"/>
              <a:t>Daily Schedule: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400" kern="0" dirty="0"/>
              <a:t>Every 2 hour: Full Observation region, will be scheduled to 7 tasks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400" kern="0" dirty="0"/>
              <a:t> Every task costs 10 minutes. One task contains ca 60 </a:t>
            </a:r>
            <a:r>
              <a:rPr lang="en-US" altLang="zh-CN" sz="1400" kern="0" dirty="0">
                <a:solidFill>
                  <a:srgbClr val="0000FF"/>
                </a:solidFill>
              </a:rPr>
              <a:t>dwells</a:t>
            </a:r>
            <a:r>
              <a:rPr lang="en-US" altLang="zh-CN" sz="1400" kern="0" dirty="0"/>
              <a:t>.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400" kern="0" dirty="0"/>
              <a:t>16—18UTC: Maintenance, data unavailable</a:t>
            </a:r>
          </a:p>
          <a:p>
            <a:pPr algn="just">
              <a:lnSpc>
                <a:spcPct val="150000"/>
              </a:lnSpc>
            </a:pPr>
            <a:r>
              <a:rPr lang="en-US" altLang="zh-CN" sz="1800" dirty="0"/>
              <a:t>Observation region: 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1400" dirty="0"/>
              <a:t>3N-55N, 60E-137E</a:t>
            </a:r>
            <a:endParaRPr lang="en-US" altLang="zh-CN" sz="1400" kern="0" dirty="0"/>
          </a:p>
          <a:p>
            <a:pPr lvl="1" algn="just" defTabSz="761970">
              <a:lnSpc>
                <a:spcPct val="150000"/>
              </a:lnSpc>
            </a:pPr>
            <a:endParaRPr lang="en-US" altLang="zh-CN" sz="1192" kern="0" dirty="0"/>
          </a:p>
          <a:p>
            <a:pPr lvl="1" algn="just" defTabSz="761970">
              <a:lnSpc>
                <a:spcPct val="150000"/>
              </a:lnSpc>
            </a:pPr>
            <a:endParaRPr lang="en-US" altLang="zh-CN" sz="1192" kern="0" dirty="0"/>
          </a:p>
          <a:p>
            <a:pPr lvl="1" algn="just" defTabSz="761970">
              <a:lnSpc>
                <a:spcPts val="2462"/>
              </a:lnSpc>
            </a:pPr>
            <a:endParaRPr lang="en-US" altLang="zh-CN" sz="1192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</p:txBody>
      </p:sp>
      <p:pic>
        <p:nvPicPr>
          <p:cNvPr id="4" name="图片 5">
            <a:extLst>
              <a:ext uri="{FF2B5EF4-FFF2-40B4-BE49-F238E27FC236}">
                <a16:creationId xmlns="" xmlns:a16="http://schemas.microsoft.com/office/drawing/2014/main" id="{5F1B98F5-76D9-40A0-A66C-C7EC7C3093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1131590"/>
            <a:ext cx="39624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15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7C7A7-AF58-46EA-A58C-AC03D4D1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LMI—Continuous Capture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sp>
        <p:nvSpPr>
          <p:cNvPr id="4" name="内容占位符 24">
            <a:extLst>
              <a:ext uri="{FF2B5EF4-FFF2-40B4-BE49-F238E27FC236}">
                <a16:creationId xmlns="" xmlns:a16="http://schemas.microsoft.com/office/drawing/2014/main" id="{38C0C6B1-15D4-412C-98C8-11B01D3C6795}"/>
              </a:ext>
            </a:extLst>
          </p:cNvPr>
          <p:cNvSpPr txBox="1">
            <a:spLocks/>
          </p:cNvSpPr>
          <p:nvPr/>
        </p:nvSpPr>
        <p:spPr bwMode="auto">
          <a:xfrm>
            <a:off x="284207" y="627534"/>
            <a:ext cx="3299197" cy="373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178" tIns="38089" rIns="76178" bIns="38089" numCol="1" anchor="t" anchorCtr="0" compatLnSpc="1">
            <a:prstTxWarp prst="textNoShape">
              <a:avLst/>
            </a:prstTxWarp>
          </a:bodyPr>
          <a:lstStyle>
            <a:lvl1pPr marL="316436" indent="-31643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11" indent="-26369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85">
                <a:solidFill>
                  <a:schemeClr val="tx1"/>
                </a:solidFill>
                <a:latin typeface="+mn-lt"/>
                <a:ea typeface="+mn-ea"/>
              </a:defRPr>
            </a:lvl2pPr>
            <a:lvl3pPr marL="1054787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15">
                <a:solidFill>
                  <a:schemeClr val="tx1"/>
                </a:solidFill>
                <a:latin typeface="+mn-lt"/>
                <a:ea typeface="+mn-ea"/>
              </a:defRPr>
            </a:lvl3pPr>
            <a:lvl4pPr marL="1476701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46">
                <a:solidFill>
                  <a:schemeClr val="tx1"/>
                </a:solidFill>
                <a:latin typeface="+mn-lt"/>
                <a:ea typeface="+mn-ea"/>
              </a:defRPr>
            </a:lvl4pPr>
            <a:lvl5pPr marL="1898615" indent="-21095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5pPr>
            <a:lvl6pPr marL="2320530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6pPr>
            <a:lvl7pPr marL="2742445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7pPr>
            <a:lvl8pPr marL="3164359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8pPr>
            <a:lvl9pPr marL="3586274" indent="-2109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defTabSz="761970"/>
            <a:r>
              <a:rPr lang="en-US" altLang="zh-CN" sz="1500" kern="0" dirty="0"/>
              <a:t>Daily Schedule: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192" kern="0" dirty="0"/>
              <a:t>500 frames per second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192" kern="0" dirty="0"/>
              <a:t>21 Mar.-22 Sep: Northern Hemisphere</a:t>
            </a:r>
          </a:p>
          <a:p>
            <a:pPr lvl="1" algn="just" defTabSz="761970">
              <a:lnSpc>
                <a:spcPct val="150000"/>
              </a:lnSpc>
            </a:pPr>
            <a:r>
              <a:rPr lang="en-US" altLang="zh-CN" sz="1192" kern="0" dirty="0"/>
              <a:t>22.Sep-Next 21 Mar: Southern Hemisphere</a:t>
            </a:r>
          </a:p>
          <a:p>
            <a:pPr marL="421915" lvl="1" indent="0" algn="just" defTabSz="761970">
              <a:lnSpc>
                <a:spcPts val="2462"/>
              </a:lnSpc>
              <a:buNone/>
            </a:pPr>
            <a:endParaRPr lang="en-US" altLang="zh-CN" sz="1192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  <a:p>
            <a:pPr algn="just" defTabSz="761970">
              <a:lnSpc>
                <a:spcPts val="2462"/>
              </a:lnSpc>
            </a:pPr>
            <a:endParaRPr lang="en-US" altLang="zh-CN" sz="1667" kern="0" dirty="0"/>
          </a:p>
        </p:txBody>
      </p:sp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A1A34D8B-BFA1-4BBB-9C50-971D8EF05B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95" y="2408331"/>
            <a:ext cx="2518989" cy="195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Y4A_LMI_typhoon_201822">
            <a:hlinkClick r:id="" action="ppaction://media"/>
            <a:extLst>
              <a:ext uri="{FF2B5EF4-FFF2-40B4-BE49-F238E27FC236}">
                <a16:creationId xmlns="" xmlns:a16="http://schemas.microsoft.com/office/drawing/2014/main" id="{8916722C-CE76-492F-A588-4612E5BE33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8961" y="687246"/>
            <a:ext cx="4673161" cy="4205845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4C4F2C6F-BEED-4F74-813A-3D5E5647B3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9910" y="2929675"/>
            <a:ext cx="2659051" cy="1802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1855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4BAB6F-83B9-4E58-962C-8F5C6AEB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Data Archive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="" xmlns:a16="http://schemas.microsoft.com/office/drawing/2014/main" id="{DD6B2F45-E9D6-450C-B205-37F6BD6D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000"/>
          <a:stretch>
            <a:fillRect/>
          </a:stretch>
        </p:blipFill>
        <p:spPr bwMode="auto">
          <a:xfrm>
            <a:off x="2615201" y="3931661"/>
            <a:ext cx="3611167" cy="78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8">
            <a:extLst>
              <a:ext uri="{FF2B5EF4-FFF2-40B4-BE49-F238E27FC236}">
                <a16:creationId xmlns="" xmlns:a16="http://schemas.microsoft.com/office/drawing/2014/main" id="{64B814C2-93EE-4E2D-9BCA-AE8AED9E2CD7}"/>
              </a:ext>
            </a:extLst>
          </p:cNvPr>
          <p:cNvGrpSpPr/>
          <p:nvPr/>
        </p:nvGrpSpPr>
        <p:grpSpPr>
          <a:xfrm>
            <a:off x="1243682" y="2228555"/>
            <a:ext cx="1911008" cy="1253729"/>
            <a:chOff x="372794" y="1761701"/>
            <a:chExt cx="3397347" cy="2476500"/>
          </a:xfrm>
        </p:grpSpPr>
        <p:sp>
          <p:nvSpPr>
            <p:cNvPr id="5" name="Freeform 128">
              <a:extLst>
                <a:ext uri="{FF2B5EF4-FFF2-40B4-BE49-F238E27FC236}">
                  <a16:creationId xmlns="" xmlns:a16="http://schemas.microsoft.com/office/drawing/2014/main" id="{BAF5FA64-C219-4AAB-BADD-DABF8E447F9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67846" y="2353324"/>
              <a:ext cx="2000250" cy="1104900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rgbClr val="3BBE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580" tIns="19291" rIns="38580" bIns="19291"/>
            <a:lstStyle/>
            <a:p>
              <a:endParaRPr lang="en-US" altLang="zh-CN" sz="1350" dirty="0">
                <a:latin typeface="Segoe UI" panose="020B0502040204020203" pitchFamily="34" charset="0"/>
                <a:ea typeface="宋体" panose="02010600030101010101" pitchFamily="2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  <a:p>
              <a:pPr algn="ctr"/>
              <a:r>
                <a:rPr lang="en-US" altLang="zh-CN" sz="135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FengYun</a:t>
              </a:r>
              <a:endPara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  <a:p>
              <a:pPr algn="ctr"/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Satellites</a:t>
              </a:r>
              <a:endPara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6" name="椭圆 12">
              <a:extLst>
                <a:ext uri="{FF2B5EF4-FFF2-40B4-BE49-F238E27FC236}">
                  <a16:creationId xmlns="" xmlns:a16="http://schemas.microsoft.com/office/drawing/2014/main" id="{FF034967-C960-41F4-BC3D-9C0D667250A8}"/>
                </a:ext>
              </a:extLst>
            </p:cNvPr>
            <p:cNvSpPr/>
            <p:nvPr/>
          </p:nvSpPr>
          <p:spPr>
            <a:xfrm>
              <a:off x="372794" y="203602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14">
              <a:extLst>
                <a:ext uri="{FF2B5EF4-FFF2-40B4-BE49-F238E27FC236}">
                  <a16:creationId xmlns="" xmlns:a16="http://schemas.microsoft.com/office/drawing/2014/main" id="{179D2614-6FF8-4673-BB2B-F829D7F313FC}"/>
                </a:ext>
              </a:extLst>
            </p:cNvPr>
            <p:cNvCxnSpPr>
              <a:stCxn id="6" idx="5"/>
              <a:endCxn id="5" idx="3"/>
            </p:cNvCxnSpPr>
            <p:nvPr/>
          </p:nvCxnSpPr>
          <p:spPr>
            <a:xfrm>
              <a:off x="841088" y="2504315"/>
              <a:ext cx="495738" cy="509590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17">
              <a:extLst>
                <a:ext uri="{FF2B5EF4-FFF2-40B4-BE49-F238E27FC236}">
                  <a16:creationId xmlns="" xmlns:a16="http://schemas.microsoft.com/office/drawing/2014/main" id="{8D8665FE-97E8-4C4B-B0AE-9454B64DDA64}"/>
                </a:ext>
              </a:extLst>
            </p:cNvPr>
            <p:cNvSpPr/>
            <p:nvPr/>
          </p:nvSpPr>
          <p:spPr>
            <a:xfrm>
              <a:off x="3059889" y="176170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9" name="直接连接符 18">
              <a:extLst>
                <a:ext uri="{FF2B5EF4-FFF2-40B4-BE49-F238E27FC236}">
                  <a16:creationId xmlns="" xmlns:a16="http://schemas.microsoft.com/office/drawing/2014/main" id="{93558C37-4A4F-42F6-879C-EEA0FE91D225}"/>
                </a:ext>
              </a:extLst>
            </p:cNvPr>
            <p:cNvCxnSpPr>
              <a:stCxn id="8" idx="3"/>
              <a:endCxn id="5" idx="7"/>
            </p:cNvCxnSpPr>
            <p:nvPr/>
          </p:nvCxnSpPr>
          <p:spPr>
            <a:xfrm flipH="1">
              <a:off x="2724033" y="2229995"/>
              <a:ext cx="416202" cy="343523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24">
              <a:extLst>
                <a:ext uri="{FF2B5EF4-FFF2-40B4-BE49-F238E27FC236}">
                  <a16:creationId xmlns="" xmlns:a16="http://schemas.microsoft.com/office/drawing/2014/main" id="{DFF25802-9195-4C5E-8296-392F8AED80AC}"/>
                </a:ext>
              </a:extLst>
            </p:cNvPr>
            <p:cNvSpPr/>
            <p:nvPr/>
          </p:nvSpPr>
          <p:spPr>
            <a:xfrm>
              <a:off x="372794" y="3742006"/>
              <a:ext cx="468294" cy="492018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11" name="直接连接符 25">
              <a:extLst>
                <a:ext uri="{FF2B5EF4-FFF2-40B4-BE49-F238E27FC236}">
                  <a16:creationId xmlns="" xmlns:a16="http://schemas.microsoft.com/office/drawing/2014/main" id="{0689E148-A93E-412D-BBF8-5706BFAF2714}"/>
                </a:ext>
              </a:extLst>
            </p:cNvPr>
            <p:cNvCxnSpPr>
              <a:stCxn id="10" idx="7"/>
            </p:cNvCxnSpPr>
            <p:nvPr/>
          </p:nvCxnSpPr>
          <p:spPr>
            <a:xfrm flipV="1">
              <a:off x="772508" y="3305908"/>
              <a:ext cx="617723" cy="508152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31">
              <a:extLst>
                <a:ext uri="{FF2B5EF4-FFF2-40B4-BE49-F238E27FC236}">
                  <a16:creationId xmlns="" xmlns:a16="http://schemas.microsoft.com/office/drawing/2014/main" id="{9166FC4A-C4CC-483E-AA3E-F1426AA30EBC}"/>
                </a:ext>
              </a:extLst>
            </p:cNvPr>
            <p:cNvSpPr/>
            <p:nvPr/>
          </p:nvSpPr>
          <p:spPr>
            <a:xfrm>
              <a:off x="3221501" y="3689561"/>
              <a:ext cx="548640" cy="548640"/>
            </a:xfrm>
            <a:prstGeom prst="ellipse">
              <a:avLst/>
            </a:prstGeom>
            <a:noFill/>
            <a:ln w="88900">
              <a:solidFill>
                <a:srgbClr val="3BBE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13" name="直接连接符 32">
              <a:extLst>
                <a:ext uri="{FF2B5EF4-FFF2-40B4-BE49-F238E27FC236}">
                  <a16:creationId xmlns="" xmlns:a16="http://schemas.microsoft.com/office/drawing/2014/main" id="{EB436334-6BC2-4BDD-99F9-6985D6CC6737}"/>
                </a:ext>
              </a:extLst>
            </p:cNvPr>
            <p:cNvCxnSpPr>
              <a:stCxn id="12" idx="1"/>
              <a:endCxn id="5" idx="0"/>
            </p:cNvCxnSpPr>
            <p:nvPr/>
          </p:nvCxnSpPr>
          <p:spPr>
            <a:xfrm flipH="1" flipV="1">
              <a:off x="2724033" y="3458224"/>
              <a:ext cx="577814" cy="311683"/>
            </a:xfrm>
            <a:prstGeom prst="line">
              <a:avLst/>
            </a:prstGeom>
            <a:ln w="63500">
              <a:solidFill>
                <a:srgbClr val="3BBE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右箭头 41">
            <a:extLst>
              <a:ext uri="{FF2B5EF4-FFF2-40B4-BE49-F238E27FC236}">
                <a16:creationId xmlns="" xmlns:a16="http://schemas.microsoft.com/office/drawing/2014/main" id="{C0846EEE-21FC-4AF1-91B9-B4085AD806F5}"/>
              </a:ext>
            </a:extLst>
          </p:cNvPr>
          <p:cNvSpPr/>
          <p:nvPr/>
        </p:nvSpPr>
        <p:spPr>
          <a:xfrm rot="1906361">
            <a:off x="2633043" y="3627483"/>
            <a:ext cx="1141103" cy="561751"/>
          </a:xfrm>
          <a:prstGeom prst="rightArrow">
            <a:avLst/>
          </a:prstGeom>
          <a:solidFill>
            <a:srgbClr val="3BBE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5" name="文本框 44">
            <a:extLst>
              <a:ext uri="{FF2B5EF4-FFF2-40B4-BE49-F238E27FC236}">
                <a16:creationId xmlns="" xmlns:a16="http://schemas.microsoft.com/office/drawing/2014/main" id="{08047E35-8C27-4C24-867F-BFBC830FC756}"/>
              </a:ext>
            </a:extLst>
          </p:cNvPr>
          <p:cNvSpPr txBox="1"/>
          <p:nvPr/>
        </p:nvSpPr>
        <p:spPr>
          <a:xfrm>
            <a:off x="1788969" y="3138934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FY-1</a:t>
            </a:r>
          </a:p>
          <a:p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FY-2</a:t>
            </a:r>
          </a:p>
          <a:p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FY-3</a:t>
            </a:r>
          </a:p>
          <a:p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FY-4</a:t>
            </a:r>
          </a:p>
        </p:txBody>
      </p:sp>
      <p:grpSp>
        <p:nvGrpSpPr>
          <p:cNvPr id="16" name="组合 1">
            <a:extLst>
              <a:ext uri="{FF2B5EF4-FFF2-40B4-BE49-F238E27FC236}">
                <a16:creationId xmlns="" xmlns:a16="http://schemas.microsoft.com/office/drawing/2014/main" id="{45329DF1-109A-4BD7-BADC-F639B739A0D8}"/>
              </a:ext>
            </a:extLst>
          </p:cNvPr>
          <p:cNvGrpSpPr/>
          <p:nvPr/>
        </p:nvGrpSpPr>
        <p:grpSpPr>
          <a:xfrm>
            <a:off x="3695693" y="2224726"/>
            <a:ext cx="1899139" cy="1852577"/>
            <a:chOff x="4731923" y="1754129"/>
            <a:chExt cx="3376246" cy="3659413"/>
          </a:xfrm>
        </p:grpSpPr>
        <p:sp>
          <p:nvSpPr>
            <p:cNvPr id="17" name="Freeform 128">
              <a:extLst>
                <a:ext uri="{FF2B5EF4-FFF2-40B4-BE49-F238E27FC236}">
                  <a16:creationId xmlns="" xmlns:a16="http://schemas.microsoft.com/office/drawing/2014/main" id="{91061CB5-0C48-4ADC-8EE6-B9BC322608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31923" y="1754129"/>
              <a:ext cx="2232738" cy="1233325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38580" tIns="19291" rIns="38580" bIns="19291"/>
            <a:lstStyle/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 </a:t>
              </a:r>
            </a:p>
            <a:p>
              <a:pPr algn="ctr"/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</a:t>
              </a:r>
              <a:r>
                <a:rPr lang="en-US" altLang="zh-CN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Data Exchange</a:t>
              </a:r>
            </a:p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</a:t>
              </a:r>
            </a:p>
            <a:p>
              <a:r>
                <a:rPr lang="en-US" altLang="zh-CN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</a:t>
              </a:r>
              <a:endPara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18" name="右箭头 42">
              <a:extLst>
                <a:ext uri="{FF2B5EF4-FFF2-40B4-BE49-F238E27FC236}">
                  <a16:creationId xmlns="" xmlns:a16="http://schemas.microsoft.com/office/drawing/2014/main" id="{53D6455B-02E6-47E3-A660-CE9D470F8B6B}"/>
                </a:ext>
              </a:extLst>
            </p:cNvPr>
            <p:cNvSpPr/>
            <p:nvPr/>
          </p:nvSpPr>
          <p:spPr>
            <a:xfrm rot="5400000">
              <a:off x="5361495" y="4279366"/>
              <a:ext cx="1158720" cy="1109632"/>
            </a:xfrm>
            <a:prstGeom prst="rightArrow">
              <a:avLst/>
            </a:prstGeom>
            <a:solidFill>
              <a:srgbClr val="8FAA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文本框 45">
              <a:extLst>
                <a:ext uri="{FF2B5EF4-FFF2-40B4-BE49-F238E27FC236}">
                  <a16:creationId xmlns="" xmlns:a16="http://schemas.microsoft.com/office/drawing/2014/main" id="{96F22E15-F6E3-4818-8C30-544CD1A87176}"/>
                </a:ext>
              </a:extLst>
            </p:cNvPr>
            <p:cNvSpPr txBox="1"/>
            <p:nvPr/>
          </p:nvSpPr>
          <p:spPr>
            <a:xfrm>
              <a:off x="5263971" y="3014163"/>
              <a:ext cx="2844198" cy="183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Land</a:t>
              </a:r>
              <a:r>
                <a: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400" dirty="0"/>
                <a:t> CRESDA </a:t>
              </a:r>
            </a:p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Ocean</a:t>
              </a:r>
              <a:r>
                <a:rPr lang="zh-CN" altLang="en-US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NSOAS</a:t>
              </a:r>
            </a:p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EU: EUMETSAT</a:t>
              </a:r>
            </a:p>
            <a:p>
              <a:endPara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2">
            <a:extLst>
              <a:ext uri="{FF2B5EF4-FFF2-40B4-BE49-F238E27FC236}">
                <a16:creationId xmlns="" xmlns:a16="http://schemas.microsoft.com/office/drawing/2014/main" id="{34EA7B13-A07F-4C72-97BA-E8E760728687}"/>
              </a:ext>
            </a:extLst>
          </p:cNvPr>
          <p:cNvGrpSpPr/>
          <p:nvPr/>
        </p:nvGrpSpPr>
        <p:grpSpPr>
          <a:xfrm>
            <a:off x="5104513" y="2384903"/>
            <a:ext cx="2447279" cy="1720614"/>
            <a:chOff x="6842977" y="2246129"/>
            <a:chExt cx="4350717" cy="3398742"/>
          </a:xfrm>
        </p:grpSpPr>
        <p:sp>
          <p:nvSpPr>
            <p:cNvPr id="21" name="Freeform 128">
              <a:extLst>
                <a:ext uri="{FF2B5EF4-FFF2-40B4-BE49-F238E27FC236}">
                  <a16:creationId xmlns="" xmlns:a16="http://schemas.microsoft.com/office/drawing/2014/main" id="{6A854574-DE62-4F8F-B40A-12B56125C3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40036" y="2246129"/>
              <a:ext cx="2232739" cy="1233323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9"/>
                <a:gd name="T31" fmla="*/ 0 h 281"/>
                <a:gd name="T32" fmla="*/ 509 w 509"/>
                <a:gd name="T33" fmla="*/ 281 h 2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lIns="38580" tIns="19291" rIns="38580" bIns="19291"/>
            <a:lstStyle/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      </a:t>
              </a:r>
            </a:p>
            <a:p>
              <a:endParaRPr lang="en-US" altLang="zh-CN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  <a:p>
              <a:r>
                <a:rPr lang="en-US" altLang="zh-CN" sz="13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  <a:sym typeface="Segoe UI" panose="020B0502040204020203" pitchFamily="34" charset="0"/>
                </a:rPr>
                <a:t>DB System</a:t>
              </a:r>
              <a:endParaRPr lang="zh-CN" altLang="zh-CN" sz="13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sp>
          <p:nvSpPr>
            <p:cNvPr id="22" name="右箭头 43">
              <a:extLst>
                <a:ext uri="{FF2B5EF4-FFF2-40B4-BE49-F238E27FC236}">
                  <a16:creationId xmlns="" xmlns:a16="http://schemas.microsoft.com/office/drawing/2014/main" id="{15B1B1B1-A6B8-4FD6-B7D1-6CF5E5BEB9F4}"/>
                </a:ext>
              </a:extLst>
            </p:cNvPr>
            <p:cNvSpPr/>
            <p:nvPr/>
          </p:nvSpPr>
          <p:spPr>
            <a:xfrm rot="8115519">
              <a:off x="6842977" y="4535239"/>
              <a:ext cx="2080080" cy="1109632"/>
            </a:xfrm>
            <a:prstGeom prst="rightArrow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3" name="文本框 46">
              <a:extLst>
                <a:ext uri="{FF2B5EF4-FFF2-40B4-BE49-F238E27FC236}">
                  <a16:creationId xmlns="" xmlns:a16="http://schemas.microsoft.com/office/drawing/2014/main" id="{E36A3CE5-B337-4E1A-B288-2A7170C33D52}"/>
                </a:ext>
              </a:extLst>
            </p:cNvPr>
            <p:cNvSpPr txBox="1"/>
            <p:nvPr/>
          </p:nvSpPr>
          <p:spPr>
            <a:xfrm>
              <a:off x="9084285" y="3593431"/>
              <a:ext cx="2109409" cy="1823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EOS/MODIS</a:t>
              </a:r>
            </a:p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NOAA</a:t>
              </a:r>
            </a:p>
            <a:p>
              <a:r>
                <a:rPr lang="en-US" altLang="zh-CN" sz="13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NPP</a:t>
              </a:r>
            </a:p>
            <a:p>
              <a:r>
                <a:rPr lang="en-US" altLang="zh-CN" sz="135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MetOp</a:t>
              </a:r>
              <a:endPara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框 47">
            <a:extLst>
              <a:ext uri="{FF2B5EF4-FFF2-40B4-BE49-F238E27FC236}">
                <a16:creationId xmlns="" xmlns:a16="http://schemas.microsoft.com/office/drawing/2014/main" id="{C8BB951D-E558-493B-A490-F6C82ADCACB0}"/>
              </a:ext>
            </a:extLst>
          </p:cNvPr>
          <p:cNvSpPr txBox="1"/>
          <p:nvPr/>
        </p:nvSpPr>
        <p:spPr>
          <a:xfrm>
            <a:off x="1162342" y="3866626"/>
            <a:ext cx="218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en-US" altLang="zh-CN" sz="15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Satellites</a:t>
            </a:r>
            <a:endParaRPr lang="zh-CN" altLang="en-US" sz="22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48">
            <a:extLst>
              <a:ext uri="{FF2B5EF4-FFF2-40B4-BE49-F238E27FC236}">
                <a16:creationId xmlns="" xmlns:a16="http://schemas.microsoft.com/office/drawing/2014/main" id="{F0307869-05A5-43FD-BB97-8590D40286E4}"/>
              </a:ext>
            </a:extLst>
          </p:cNvPr>
          <p:cNvSpPr txBox="1"/>
          <p:nvPr/>
        </p:nvSpPr>
        <p:spPr>
          <a:xfrm>
            <a:off x="6002858" y="3923694"/>
            <a:ext cx="2422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</a:t>
            </a:r>
            <a:r>
              <a:rPr lang="en-US" altLang="zh-CN" sz="15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Datasets</a:t>
            </a:r>
            <a:endParaRPr lang="zh-CN" altLang="en-US" sz="157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30">
            <a:extLst>
              <a:ext uri="{FF2B5EF4-FFF2-40B4-BE49-F238E27FC236}">
                <a16:creationId xmlns="" xmlns:a16="http://schemas.microsoft.com/office/drawing/2014/main" id="{74F93956-37C4-43FF-A030-4713A703C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918" y="2285516"/>
            <a:ext cx="896799" cy="311548"/>
          </a:xfrm>
          <a:prstGeom prst="rect">
            <a:avLst/>
          </a:prstGeom>
        </p:spPr>
      </p:pic>
      <p:pic>
        <p:nvPicPr>
          <p:cNvPr id="27" name="图片 33">
            <a:extLst>
              <a:ext uri="{FF2B5EF4-FFF2-40B4-BE49-F238E27FC236}">
                <a16:creationId xmlns="" xmlns:a16="http://schemas.microsoft.com/office/drawing/2014/main" id="{E4C83569-08B4-4E8E-BA7D-7510DA075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5982" y="2188167"/>
            <a:ext cx="316672" cy="408591"/>
          </a:xfrm>
          <a:prstGeom prst="rect">
            <a:avLst/>
          </a:prstGeom>
        </p:spPr>
      </p:pic>
      <p:pic>
        <p:nvPicPr>
          <p:cNvPr id="28" name="图片 8" descr="111111.png">
            <a:extLst>
              <a:ext uri="{FF2B5EF4-FFF2-40B4-BE49-F238E27FC236}">
                <a16:creationId xmlns="" xmlns:a16="http://schemas.microsoft.com/office/drawing/2014/main" id="{A5F57201-7A82-4BA4-952C-43F6DDAE8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1332" y="4056230"/>
            <a:ext cx="544711" cy="6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F:\logo\国家卫星气象中心标-3.png">
            <a:extLst>
              <a:ext uri="{FF2B5EF4-FFF2-40B4-BE49-F238E27FC236}">
                <a16:creationId xmlns="" xmlns:a16="http://schemas.microsoft.com/office/drawing/2014/main" id="{A9EBB1B1-C388-4540-8799-DB76707F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986" y="4634248"/>
            <a:ext cx="184547" cy="2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8">
            <a:extLst>
              <a:ext uri="{FF2B5EF4-FFF2-40B4-BE49-F238E27FC236}">
                <a16:creationId xmlns="" xmlns:a16="http://schemas.microsoft.com/office/drawing/2014/main" id="{B6C43CC4-F9F5-44BF-8934-1ADDC67E8B0D}"/>
              </a:ext>
            </a:extLst>
          </p:cNvPr>
          <p:cNvSpPr txBox="1"/>
          <p:nvPr/>
        </p:nvSpPr>
        <p:spPr>
          <a:xfrm>
            <a:off x="3423964" y="4718061"/>
            <a:ext cx="2343150" cy="12112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787" b="1" dirty="0">
                <a:ea typeface="宋体" panose="02010600030101010101" pitchFamily="2" charset="-122"/>
              </a:rPr>
              <a:t>National Satellite Meteorological Center ,CMA </a:t>
            </a:r>
            <a:endParaRPr lang="zh-CN" altLang="en-US" sz="787" b="1" dirty="0">
              <a:ea typeface="宋体" panose="02010600030101010101" pitchFamily="2" charset="-122"/>
            </a:endParaRPr>
          </a:p>
        </p:txBody>
      </p:sp>
      <p:pic>
        <p:nvPicPr>
          <p:cNvPr id="31" name="图片 37">
            <a:extLst>
              <a:ext uri="{FF2B5EF4-FFF2-40B4-BE49-F238E27FC236}">
                <a16:creationId xmlns="" xmlns:a16="http://schemas.microsoft.com/office/drawing/2014/main" id="{282DF5E3-0797-4C2B-8E7F-5140E9B1AF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9601" y="3131364"/>
            <a:ext cx="585001" cy="449952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="" xmlns:a16="http://schemas.microsoft.com/office/drawing/2014/main" id="{D4178E2B-1155-4419-8651-65739D31B3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6" t="2426" r="3460" b="5829"/>
          <a:stretch/>
        </p:blipFill>
        <p:spPr>
          <a:xfrm>
            <a:off x="1090918" y="3075646"/>
            <a:ext cx="514723" cy="643693"/>
          </a:xfrm>
          <a:prstGeom prst="rect">
            <a:avLst/>
          </a:prstGeom>
        </p:spPr>
      </p:pic>
      <p:sp>
        <p:nvSpPr>
          <p:cNvPr id="33" name="文本框 55">
            <a:extLst>
              <a:ext uri="{FF2B5EF4-FFF2-40B4-BE49-F238E27FC236}">
                <a16:creationId xmlns="" xmlns:a16="http://schemas.microsoft.com/office/drawing/2014/main" id="{28B2775F-45CD-4BA5-BEF3-80269E9DB7C7}"/>
              </a:ext>
            </a:extLst>
          </p:cNvPr>
          <p:cNvSpPr txBox="1"/>
          <p:nvPr/>
        </p:nvSpPr>
        <p:spPr>
          <a:xfrm>
            <a:off x="5863676" y="1402599"/>
            <a:ext cx="193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en-US" altLang="zh-CN" sz="15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PB</a:t>
            </a:r>
            <a:endParaRPr lang="zh-CN" altLang="en-US" sz="157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内容占位符 2">
            <a:extLst>
              <a:ext uri="{FF2B5EF4-FFF2-40B4-BE49-F238E27FC236}">
                <a16:creationId xmlns="" xmlns:a16="http://schemas.microsoft.com/office/drawing/2014/main" id="{01A56796-4766-40D3-A770-6C91C17B51E0}"/>
              </a:ext>
            </a:extLst>
          </p:cNvPr>
          <p:cNvSpPr txBox="1">
            <a:spLocks/>
          </p:cNvSpPr>
          <p:nvPr/>
        </p:nvSpPr>
        <p:spPr bwMode="auto">
          <a:xfrm>
            <a:off x="467544" y="699542"/>
            <a:ext cx="7906478" cy="310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1800" kern="0" dirty="0"/>
              <a:t>Data resource: Chinese Atmosphere, Land, Ocean Observation satellites data and Foreign satellites data</a:t>
            </a:r>
          </a:p>
          <a:p>
            <a:r>
              <a:rPr lang="en-US" altLang="zh-CN" sz="1800" kern="0" dirty="0"/>
              <a:t>Archive: 25 Satellites, 122 Datasets</a:t>
            </a:r>
          </a:p>
          <a:p>
            <a:r>
              <a:rPr lang="en-US" altLang="zh-CN" sz="1800" kern="0" dirty="0"/>
              <a:t>1988-2018, 30 Yeas Total Archive: 12 PB</a:t>
            </a:r>
          </a:p>
        </p:txBody>
      </p:sp>
    </p:spTree>
    <p:extLst>
      <p:ext uri="{BB962C8B-B14F-4D97-AF65-F5344CB8AC3E}">
        <p14:creationId xmlns:p14="http://schemas.microsoft.com/office/powerpoint/2010/main" xmlns="" val="33814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4" grpId="0"/>
      <p:bldP spid="2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006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fld id="{10D390EC-CC17-4C0A-ADBD-0740A125F6D8}" type="slidenum">
              <a:rPr lang="en-US" altLang="zh-CN" smtClean="0"/>
              <a:pPr>
                <a:defRPr/>
              </a:pPr>
              <a:t>14</a:t>
            </a:fld>
            <a:endParaRPr lang="zh-CN" altLang="en-US" dirty="0"/>
          </a:p>
        </p:txBody>
      </p:sp>
      <p:sp>
        <p:nvSpPr>
          <p:cNvPr id="4" name="Oval 8">
            <a:extLst>
              <a:ext uri="{FF2B5EF4-FFF2-40B4-BE49-F238E27FC236}">
                <a16:creationId xmlns="" xmlns:a16="http://schemas.microsoft.com/office/drawing/2014/main" id="{0A3622CD-8639-486C-BCB5-5651BF0890A9}"/>
              </a:ext>
            </a:extLst>
          </p:cNvPr>
          <p:cNvSpPr/>
          <p:nvPr/>
        </p:nvSpPr>
        <p:spPr>
          <a:xfrm>
            <a:off x="162651" y="51471"/>
            <a:ext cx="3414849" cy="3349988"/>
          </a:xfrm>
          <a:prstGeom prst="ellipse">
            <a:avLst/>
          </a:prstGeom>
          <a:solidFill>
            <a:srgbClr val="14B4EB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val 7"/>
          <p:cNvSpPr/>
          <p:nvPr/>
        </p:nvSpPr>
        <p:spPr>
          <a:xfrm>
            <a:off x="6035232" y="432451"/>
            <a:ext cx="2416090" cy="2431109"/>
          </a:xfrm>
          <a:prstGeom prst="ellipse">
            <a:avLst/>
          </a:prstGeom>
          <a:solidFill>
            <a:srgbClr val="96C83C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sp>
        <p:nvSpPr>
          <p:cNvPr id="6" name="Oval 32"/>
          <p:cNvSpPr/>
          <p:nvPr/>
        </p:nvSpPr>
        <p:spPr>
          <a:xfrm>
            <a:off x="3384353" y="1067659"/>
            <a:ext cx="2868578" cy="2757785"/>
          </a:xfrm>
          <a:prstGeom prst="ellipse">
            <a:avLst/>
          </a:prstGeom>
          <a:solidFill>
            <a:schemeClr val="accent2">
              <a:lumMod val="50000"/>
              <a:alpha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EB37E5A4-8323-4D3C-BC40-C37C114B7C6C}"/>
              </a:ext>
            </a:extLst>
          </p:cNvPr>
          <p:cNvGrpSpPr/>
          <p:nvPr/>
        </p:nvGrpSpPr>
        <p:grpSpPr>
          <a:xfrm>
            <a:off x="3489932" y="1548867"/>
            <a:ext cx="2710565" cy="2062103"/>
            <a:chOff x="978232" y="2228443"/>
            <a:chExt cx="4356837" cy="3048061"/>
          </a:xfrm>
        </p:grpSpPr>
        <p:sp>
          <p:nvSpPr>
            <p:cNvPr id="8" name="文本框 1">
              <a:extLst>
                <a:ext uri="{FF2B5EF4-FFF2-40B4-BE49-F238E27FC236}">
                  <a16:creationId xmlns="" xmlns:a16="http://schemas.microsoft.com/office/drawing/2014/main" id="{F4A4E081-301D-459E-85DC-A37AEA10BEFD}"/>
                </a:ext>
              </a:extLst>
            </p:cNvPr>
            <p:cNvSpPr txBox="1"/>
            <p:nvPr/>
          </p:nvSpPr>
          <p:spPr>
            <a:xfrm>
              <a:off x="3101402" y="2228443"/>
              <a:ext cx="2233667" cy="304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Mask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Amount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</a:t>
              </a: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Classification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Top Temperature/Cloud Top Pressure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Optical Depth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Effective Radius of Cloud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Outgoing Longwave Radiation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b="1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Polar Winds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b="1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Water leaving Reflectance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b="1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Liquid Water Content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5FDEC57E-8BAA-426E-ABD7-B25692B25FCE}"/>
                </a:ext>
              </a:extLst>
            </p:cNvPr>
            <p:cNvSpPr/>
            <p:nvPr/>
          </p:nvSpPr>
          <p:spPr>
            <a:xfrm>
              <a:off x="978232" y="2323014"/>
              <a:ext cx="2277513" cy="2320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Equivalent emission radiation for clear sky 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i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OLR of HIRAS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Cloud Top Parameters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Top-up Radiation and Clouds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Surface radiation budget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b="1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Total solar irradiance downward from the atmospheric top</a:t>
              </a:r>
            </a:p>
            <a:p>
              <a:pPr marL="129597" indent="-129597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800" b="1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solar band irradiance at the top of the atmosphere</a:t>
              </a:r>
            </a:p>
          </p:txBody>
        </p:sp>
      </p:grpSp>
      <p:sp>
        <p:nvSpPr>
          <p:cNvPr id="10" name="文本框 21">
            <a:extLst>
              <a:ext uri="{FF2B5EF4-FFF2-40B4-BE49-F238E27FC236}">
                <a16:creationId xmlns="" xmlns:a16="http://schemas.microsoft.com/office/drawing/2014/main" id="{02930120-2173-4EBA-B821-685EA5B1576D}"/>
              </a:ext>
            </a:extLst>
          </p:cNvPr>
          <p:cNvSpPr txBox="1"/>
          <p:nvPr/>
        </p:nvSpPr>
        <p:spPr>
          <a:xfrm>
            <a:off x="6485924" y="558256"/>
            <a:ext cx="1500656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Space Weather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13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Oval 7"/>
          <p:cNvSpPr/>
          <p:nvPr/>
        </p:nvSpPr>
        <p:spPr>
          <a:xfrm>
            <a:off x="956603" y="2854305"/>
            <a:ext cx="2202299" cy="2217018"/>
          </a:xfrm>
          <a:prstGeom prst="ellipse">
            <a:avLst/>
          </a:prstGeom>
          <a:solidFill>
            <a:srgbClr val="96C83C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="" xmlns:a16="http://schemas.microsoft.com/office/drawing/2014/main" id="{988FD824-949B-42A1-81C7-B550F8423668}"/>
              </a:ext>
            </a:extLst>
          </p:cNvPr>
          <p:cNvSpPr txBox="1"/>
          <p:nvPr/>
        </p:nvSpPr>
        <p:spPr>
          <a:xfrm>
            <a:off x="1475656" y="3500742"/>
            <a:ext cx="1016122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Ocean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7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="" xmlns:a16="http://schemas.microsoft.com/office/drawing/2014/main" id="{C662AAAC-48D5-4EF7-95F5-4AD31138F7E3}"/>
              </a:ext>
            </a:extLst>
          </p:cNvPr>
          <p:cNvSpPr txBox="1"/>
          <p:nvPr/>
        </p:nvSpPr>
        <p:spPr>
          <a:xfrm>
            <a:off x="1096501" y="3780064"/>
            <a:ext cx="1675301" cy="80791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MERSI Sea Surface Temperature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MWRI Sea Surface Temperature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MWRI Sea surface wind direction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GNOS Sea surface wind Speed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 Sea surface wind Speed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 Sea surface wind direction</a:t>
            </a:r>
          </a:p>
        </p:txBody>
      </p:sp>
      <p:sp>
        <p:nvSpPr>
          <p:cNvPr id="14" name="文本框 19">
            <a:extLst>
              <a:ext uri="{FF2B5EF4-FFF2-40B4-BE49-F238E27FC236}">
                <a16:creationId xmlns="" xmlns:a16="http://schemas.microsoft.com/office/drawing/2014/main" id="{B94EE21F-B6EC-445E-816C-69199117C7E6}"/>
              </a:ext>
            </a:extLst>
          </p:cNvPr>
          <p:cNvSpPr txBox="1"/>
          <p:nvPr/>
        </p:nvSpPr>
        <p:spPr>
          <a:xfrm>
            <a:off x="1380164" y="2954682"/>
            <a:ext cx="1623140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Aerosol over Ocean</a:t>
            </a:r>
          </a:p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</a:t>
            </a: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Precipitable Water over Ocean</a:t>
            </a:r>
          </a:p>
        </p:txBody>
      </p:sp>
      <p:sp>
        <p:nvSpPr>
          <p:cNvPr id="15" name="Oval 33"/>
          <p:cNvSpPr/>
          <p:nvPr/>
        </p:nvSpPr>
        <p:spPr>
          <a:xfrm>
            <a:off x="2733899" y="3210632"/>
            <a:ext cx="1364255" cy="1365165"/>
          </a:xfrm>
          <a:prstGeom prst="ellipse">
            <a:avLst/>
          </a:prstGeom>
          <a:solidFill>
            <a:srgbClr val="FFAF28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6309A907-64B6-4D7C-9899-B82B885A5018}"/>
              </a:ext>
            </a:extLst>
          </p:cNvPr>
          <p:cNvSpPr txBox="1"/>
          <p:nvPr/>
        </p:nvSpPr>
        <p:spPr>
          <a:xfrm>
            <a:off x="3152766" y="3721909"/>
            <a:ext cx="9453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Snow Cover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Snow Depth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SWE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Polar Sea Ice Cover</a:t>
            </a:r>
          </a:p>
        </p:txBody>
      </p:sp>
      <p:sp>
        <p:nvSpPr>
          <p:cNvPr id="17" name="矩形 16"/>
          <p:cNvSpPr/>
          <p:nvPr/>
        </p:nvSpPr>
        <p:spPr>
          <a:xfrm>
            <a:off x="2736446" y="3782098"/>
            <a:ext cx="524462" cy="31546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Sea ice</a:t>
            </a:r>
            <a:endParaRPr lang="zh-CN" altLang="en-US" sz="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文本框 28">
            <a:extLst>
              <a:ext uri="{FF2B5EF4-FFF2-40B4-BE49-F238E27FC236}">
                <a16:creationId xmlns="" xmlns:a16="http://schemas.microsoft.com/office/drawing/2014/main" id="{99D1561E-20E1-41A9-8C10-DFC2DDB65ED0}"/>
              </a:ext>
            </a:extLst>
          </p:cNvPr>
          <p:cNvSpPr txBox="1"/>
          <p:nvPr/>
        </p:nvSpPr>
        <p:spPr>
          <a:xfrm>
            <a:off x="3059832" y="3454386"/>
            <a:ext cx="873226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 err="1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Ice&amp;Snow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4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="" xmlns:a16="http://schemas.microsoft.com/office/drawing/2014/main" id="{192D9BD7-9A47-49C6-94D1-6C86692C458E}"/>
              </a:ext>
            </a:extLst>
          </p:cNvPr>
          <p:cNvSpPr txBox="1"/>
          <p:nvPr/>
        </p:nvSpPr>
        <p:spPr>
          <a:xfrm>
            <a:off x="4086338" y="1249903"/>
            <a:ext cx="1500656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Cloud &amp; Radiation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17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Oval 5"/>
          <p:cNvSpPr/>
          <p:nvPr/>
        </p:nvSpPr>
        <p:spPr>
          <a:xfrm>
            <a:off x="5217492" y="3382381"/>
            <a:ext cx="1698060" cy="1668649"/>
          </a:xfrm>
          <a:prstGeom prst="ellipse">
            <a:avLst/>
          </a:prstGeom>
          <a:solidFill>
            <a:srgbClr val="3CBEB4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sp>
        <p:nvSpPr>
          <p:cNvPr id="21" name="文本框 25">
            <a:extLst>
              <a:ext uri="{FF2B5EF4-FFF2-40B4-BE49-F238E27FC236}">
                <a16:creationId xmlns="" xmlns:a16="http://schemas.microsoft.com/office/drawing/2014/main" id="{78F8D737-6838-4888-ACCC-4AAE2B633CBB}"/>
              </a:ext>
            </a:extLst>
          </p:cNvPr>
          <p:cNvSpPr txBox="1"/>
          <p:nvPr/>
        </p:nvSpPr>
        <p:spPr>
          <a:xfrm>
            <a:off x="5580114" y="3516129"/>
            <a:ext cx="1086703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Biology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4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6">
            <a:extLst>
              <a:ext uri="{FF2B5EF4-FFF2-40B4-BE49-F238E27FC236}">
                <a16:creationId xmlns="" xmlns:a16="http://schemas.microsoft.com/office/drawing/2014/main" id="{6CB19DA3-DC90-456A-9022-EC28E3839AC3}"/>
              </a:ext>
            </a:extLst>
          </p:cNvPr>
          <p:cNvSpPr txBox="1"/>
          <p:nvPr/>
        </p:nvSpPr>
        <p:spPr>
          <a:xfrm>
            <a:off x="5313889" y="3795886"/>
            <a:ext cx="127433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Leaf area index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Fraction of Photosynthetically Active Radiation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Net Primary Production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Chlorophyll fluorescence</a:t>
            </a:r>
          </a:p>
        </p:txBody>
      </p:sp>
      <p:sp>
        <p:nvSpPr>
          <p:cNvPr id="23" name="Oval 6"/>
          <p:cNvSpPr/>
          <p:nvPr/>
        </p:nvSpPr>
        <p:spPr>
          <a:xfrm>
            <a:off x="6491527" y="2763448"/>
            <a:ext cx="2328947" cy="2330500"/>
          </a:xfrm>
          <a:prstGeom prst="ellipse">
            <a:avLst/>
          </a:prstGeom>
          <a:solidFill>
            <a:srgbClr val="6491C8">
              <a:alpha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FFFFFF"/>
              </a:solidFill>
              <a:latin typeface="Montserrat"/>
              <a:ea typeface="宋体"/>
            </a:endParaRPr>
          </a:p>
        </p:txBody>
      </p:sp>
      <p:sp>
        <p:nvSpPr>
          <p:cNvPr id="24" name="文本框 24">
            <a:extLst>
              <a:ext uri="{FF2B5EF4-FFF2-40B4-BE49-F238E27FC236}">
                <a16:creationId xmlns="" xmlns:a16="http://schemas.microsoft.com/office/drawing/2014/main" id="{62824222-4DCB-4645-89E0-37E230148CA6}"/>
              </a:ext>
            </a:extLst>
          </p:cNvPr>
          <p:cNvSpPr txBox="1"/>
          <p:nvPr/>
        </p:nvSpPr>
        <p:spPr>
          <a:xfrm>
            <a:off x="6860452" y="2948496"/>
            <a:ext cx="1500656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Land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12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="" xmlns:a16="http://schemas.microsoft.com/office/drawing/2014/main" id="{47826257-3B4F-495E-9032-EA6A333492D2}"/>
              </a:ext>
            </a:extLst>
          </p:cNvPr>
          <p:cNvSpPr txBox="1"/>
          <p:nvPr/>
        </p:nvSpPr>
        <p:spPr>
          <a:xfrm>
            <a:off x="6993254" y="3202534"/>
            <a:ext cx="1666326" cy="166968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Land Reflectance Factor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Land Surface Temperature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Land Surface Bidirectional Reflection/ Albedo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Land Cover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Dust Product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Near-Constant Contrast Image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City Light/Urban low-light background mosaic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Land Surface Temperature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Soil moisture content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Surface pressure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surface reflectance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B3CEF0F2-0F2A-4D13-9F8B-010B2FFFAC6D}"/>
              </a:ext>
            </a:extLst>
          </p:cNvPr>
          <p:cNvSpPr/>
          <p:nvPr/>
        </p:nvSpPr>
        <p:spPr>
          <a:xfrm rot="20292070">
            <a:off x="6550184" y="3683786"/>
            <a:ext cx="384719" cy="788186"/>
          </a:xfrm>
          <a:prstGeom prst="rect">
            <a:avLst/>
          </a:prstGeom>
        </p:spPr>
        <p:txBody>
          <a:bodyPr vert="eaVert" wrap="square" lIns="68579" tIns="34289" rIns="68579" bIns="34289">
            <a:spAutoFit/>
          </a:bodyPr>
          <a:lstStyle/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Vegetation Index</a:t>
            </a:r>
          </a:p>
        </p:txBody>
      </p:sp>
      <p:sp>
        <p:nvSpPr>
          <p:cNvPr id="27" name="文本框 22">
            <a:extLst>
              <a:ext uri="{FF2B5EF4-FFF2-40B4-BE49-F238E27FC236}">
                <a16:creationId xmlns="" xmlns:a16="http://schemas.microsoft.com/office/drawing/2014/main" id="{F7C3CEA3-D871-4E5A-BF76-E9530AAEC076}"/>
              </a:ext>
            </a:extLst>
          </p:cNvPr>
          <p:cNvSpPr txBox="1"/>
          <p:nvPr/>
        </p:nvSpPr>
        <p:spPr>
          <a:xfrm>
            <a:off x="6501536" y="771551"/>
            <a:ext cx="1982084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zeta potential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Radiation dose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Magnetic field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particle(Medium and high energy proton</a:t>
            </a:r>
            <a:r>
              <a:rPr lang="zh-CN" altLang="en-US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Electronic three-directional flow</a:t>
            </a:r>
            <a:r>
              <a:rPr lang="zh-CN" altLang="en-US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Particle throw angle</a:t>
            </a:r>
            <a:r>
              <a:rPr lang="zh-CN" altLang="en-US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）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scan imaging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Push-broom scan imaging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Aurora egg morphology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Particle sedimentation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IPM night product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IPM daytime product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IPM multi-angle product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Solar extreme ultraviolet imager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solar x ray imager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C8E5D333-3F5E-4DE3-A49F-099E8C501B3C}"/>
              </a:ext>
            </a:extLst>
          </p:cNvPr>
          <p:cNvGrpSpPr/>
          <p:nvPr/>
        </p:nvGrpSpPr>
        <p:grpSpPr>
          <a:xfrm>
            <a:off x="2843808" y="4659981"/>
            <a:ext cx="2592288" cy="247529"/>
            <a:chOff x="-331550" y="8664407"/>
            <a:chExt cx="3456384" cy="1389872"/>
          </a:xfrm>
        </p:grpSpPr>
        <p:sp>
          <p:nvSpPr>
            <p:cNvPr id="29" name="圆角矩形 16">
              <a:extLst>
                <a:ext uri="{FF2B5EF4-FFF2-40B4-BE49-F238E27FC236}">
                  <a16:creationId xmlns="" xmlns:a16="http://schemas.microsoft.com/office/drawing/2014/main" id="{542DA346-B4E6-443E-970A-1D9EF25B8508}"/>
                </a:ext>
              </a:extLst>
            </p:cNvPr>
            <p:cNvSpPr/>
            <p:nvPr/>
          </p:nvSpPr>
          <p:spPr>
            <a:xfrm>
              <a:off x="-210158" y="8664407"/>
              <a:ext cx="3236178" cy="13898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 kern="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30" name="文本框 38">
              <a:extLst>
                <a:ext uri="{FF2B5EF4-FFF2-40B4-BE49-F238E27FC236}">
                  <a16:creationId xmlns="" xmlns:a16="http://schemas.microsoft.com/office/drawing/2014/main" id="{35893386-09B7-44C2-BD60-F7B062BA83F6}"/>
                </a:ext>
              </a:extLst>
            </p:cNvPr>
            <p:cNvSpPr txBox="1"/>
            <p:nvPr/>
          </p:nvSpPr>
          <p:spPr>
            <a:xfrm>
              <a:off x="-331550" y="8664413"/>
              <a:ext cx="1863759" cy="1382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8585" indent="-128585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Operational Product</a:t>
              </a:r>
              <a:endParaRPr lang="zh-CN" altLang="en-US" sz="1000" b="1" kern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1" name="文本框 39">
              <a:extLst>
                <a:ext uri="{FF2B5EF4-FFF2-40B4-BE49-F238E27FC236}">
                  <a16:creationId xmlns="" xmlns:a16="http://schemas.microsoft.com/office/drawing/2014/main" id="{285F5503-E91C-42EE-9D18-DD4FF7A4CA94}"/>
                </a:ext>
              </a:extLst>
            </p:cNvPr>
            <p:cNvSpPr txBox="1"/>
            <p:nvPr/>
          </p:nvSpPr>
          <p:spPr>
            <a:xfrm>
              <a:off x="1476946" y="8664407"/>
              <a:ext cx="1647888" cy="1382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8585" indent="-128585" defTabSz="685783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000" b="1" i="1" kern="0" dirty="0">
                  <a:solidFill>
                    <a:prstClr val="black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Research product</a:t>
              </a:r>
              <a:endParaRPr lang="zh-CN" altLang="en-US" sz="1000" b="1" i="1" kern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2" name="文本框 56">
            <a:extLst>
              <a:ext uri="{FF2B5EF4-FFF2-40B4-BE49-F238E27FC236}">
                <a16:creationId xmlns="" xmlns:a16="http://schemas.microsoft.com/office/drawing/2014/main" id="{2E784B6E-F384-47BE-88C8-EE5EBBD3C9FB}"/>
              </a:ext>
            </a:extLst>
          </p:cNvPr>
          <p:cNvSpPr txBox="1"/>
          <p:nvPr/>
        </p:nvSpPr>
        <p:spPr>
          <a:xfrm>
            <a:off x="1382602" y="116579"/>
            <a:ext cx="1104042" cy="2231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Atmosphere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（</a:t>
            </a:r>
            <a:r>
              <a:rPr lang="en-US" altLang="zh-CN" sz="1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33</a:t>
            </a:r>
            <a:r>
              <a:rPr lang="zh-CN" altLang="en-US" sz="1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）</a:t>
            </a:r>
            <a:endParaRPr lang="en-US" altLang="zh-CN" sz="1000" b="1" dirty="0">
              <a:solidFill>
                <a:prstClr val="white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3" name="文本框 57">
            <a:extLst>
              <a:ext uri="{FF2B5EF4-FFF2-40B4-BE49-F238E27FC236}">
                <a16:creationId xmlns="" xmlns:a16="http://schemas.microsoft.com/office/drawing/2014/main" id="{48527D53-F7E9-42E8-A304-EE77B65EA391}"/>
              </a:ext>
            </a:extLst>
          </p:cNvPr>
          <p:cNvSpPr txBox="1"/>
          <p:nvPr/>
        </p:nvSpPr>
        <p:spPr>
          <a:xfrm>
            <a:off x="664954" y="411511"/>
            <a:ext cx="1071557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Aerosol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Aerosol optical thickness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Aerosol over Land Surface</a:t>
            </a:r>
          </a:p>
        </p:txBody>
      </p:sp>
      <p:sp>
        <p:nvSpPr>
          <p:cNvPr id="34" name="文本框 58">
            <a:extLst>
              <a:ext uri="{FF2B5EF4-FFF2-40B4-BE49-F238E27FC236}">
                <a16:creationId xmlns="" xmlns:a16="http://schemas.microsoft.com/office/drawing/2014/main" id="{C4498947-FBA1-4C10-ADC7-5A0C5976315E}"/>
              </a:ext>
            </a:extLst>
          </p:cNvPr>
          <p:cNvSpPr txBox="1"/>
          <p:nvPr/>
        </p:nvSpPr>
        <p:spPr>
          <a:xfrm>
            <a:off x="1619672" y="369517"/>
            <a:ext cx="2060318" cy="25314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humidity</a:t>
            </a:r>
          </a:p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  profile (GNOS)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profile(MWTS-III</a:t>
            </a:r>
            <a:r>
              <a:rPr lang="zh-CN" altLang="en-US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MWRI</a:t>
            </a:r>
            <a:r>
              <a:rPr lang="zh-CN" altLang="en-US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GNOS)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and humidity Profile(MWHS-II)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and humidity Profile(HIRAS/MWHS-II/MWTS-III) 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and humidity Profile(MWHS-III/HIRAS)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and humidity Profile(MWTS-III/HIRAS)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temperature and humidity Profile(MWHS-II/MWTS-III/MWRI)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 oxygen column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Carbon dioxide mixing ratio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Methane mixing ratio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 ozone column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Nadir Ozone vertical profile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Limb Ozone vertical profile</a:t>
            </a:r>
          </a:p>
        </p:txBody>
      </p:sp>
      <p:sp>
        <p:nvSpPr>
          <p:cNvPr id="35" name="文本框 59">
            <a:extLst>
              <a:ext uri="{FF2B5EF4-FFF2-40B4-BE49-F238E27FC236}">
                <a16:creationId xmlns="" xmlns:a16="http://schemas.microsoft.com/office/drawing/2014/main" id="{00F1C599-6898-48B1-AD7F-8E3581693D07}"/>
              </a:ext>
            </a:extLst>
          </p:cNvPr>
          <p:cNvSpPr txBox="1"/>
          <p:nvPr/>
        </p:nvSpPr>
        <p:spPr>
          <a:xfrm>
            <a:off x="656564" y="2499742"/>
            <a:ext cx="1035116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 sulfur dioxide column</a:t>
            </a:r>
          </a:p>
          <a:p>
            <a:pPr marL="128585" indent="-128585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b="1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 Nitrogen Dioxide column</a:t>
            </a:r>
          </a:p>
        </p:txBody>
      </p:sp>
      <p:sp>
        <p:nvSpPr>
          <p:cNvPr id="36" name="文本框 60">
            <a:extLst>
              <a:ext uri="{FF2B5EF4-FFF2-40B4-BE49-F238E27FC236}">
                <a16:creationId xmlns="" xmlns:a16="http://schemas.microsoft.com/office/drawing/2014/main" id="{24D33572-8BBB-4600-BC79-88B3708C5FEF}"/>
              </a:ext>
            </a:extLst>
          </p:cNvPr>
          <p:cNvSpPr txBox="1"/>
          <p:nvPr/>
        </p:nvSpPr>
        <p:spPr>
          <a:xfrm>
            <a:off x="392527" y="1119992"/>
            <a:ext cx="1371163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Total Precipitable Water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Precipitation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Rain Type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Rain Phase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Radar Rain Rate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bending angle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refractive index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i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Atmospheric density</a:t>
            </a:r>
          </a:p>
          <a:p>
            <a:pPr marL="129597" indent="-129597" defTabSz="68578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Electron density profile</a:t>
            </a:r>
          </a:p>
        </p:txBody>
      </p:sp>
      <p:sp>
        <p:nvSpPr>
          <p:cNvPr id="37" name="矩形 36"/>
          <p:cNvSpPr/>
          <p:nvPr/>
        </p:nvSpPr>
        <p:spPr>
          <a:xfrm>
            <a:off x="3292415" y="133103"/>
            <a:ext cx="3010072" cy="558700"/>
          </a:xfrm>
          <a:prstGeom prst="rect">
            <a:avLst/>
          </a:prstGeom>
        </p:spPr>
        <p:txBody>
          <a:bodyPr wrap="square" lIns="91396" tIns="45699" rIns="91396" bIns="45699">
            <a:spAutoFit/>
          </a:bodyPr>
          <a:lstStyle/>
          <a:p>
            <a:pPr eaLnBrk="0" hangingPunct="0">
              <a:lnSpc>
                <a:spcPct val="115000"/>
              </a:lnSpc>
              <a:buSzPct val="70000"/>
              <a:defRPr/>
            </a:pPr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 Products</a:t>
            </a:r>
          </a:p>
        </p:txBody>
      </p:sp>
    </p:spTree>
    <p:extLst>
      <p:ext uri="{BB962C8B-B14F-4D97-AF65-F5344CB8AC3E}">
        <p14:creationId xmlns:p14="http://schemas.microsoft.com/office/powerpoint/2010/main" xmlns="" val="9915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4800601"/>
            <a:ext cx="2133600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fld id="{10D390EC-CC17-4C0A-ADBD-0740A125F6D8}" type="slidenum">
              <a:rPr lang="en-US" altLang="zh-CN" smtClean="0"/>
              <a:pPr>
                <a:defRPr/>
              </a:pPr>
              <a:t>15</a:t>
            </a:fld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204348" y="1173401"/>
            <a:ext cx="2592288" cy="325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zh-CN" sz="2400" kern="0" dirty="0">
                <a:solidFill>
                  <a:srgbClr val="000000"/>
                </a:solidFill>
              </a:rPr>
              <a:t>Real time 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>
                <a:solidFill>
                  <a:srgbClr val="000000"/>
                </a:solidFill>
                <a:ea typeface="宋体"/>
              </a:rPr>
              <a:t>Direct Broadcast 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 err="1">
                <a:solidFill>
                  <a:srgbClr val="000000"/>
                </a:solidFill>
                <a:ea typeface="宋体"/>
              </a:rPr>
              <a:t>CMACast</a:t>
            </a:r>
            <a:endParaRPr lang="en-US" altLang="zh-CN" sz="2000" kern="0" dirty="0">
              <a:solidFill>
                <a:srgbClr val="000000"/>
              </a:solidFill>
              <a:ea typeface="宋体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zh-CN" sz="2400" kern="0" dirty="0">
                <a:solidFill>
                  <a:srgbClr val="000000"/>
                </a:solidFill>
              </a:rPr>
              <a:t>Non-Real Time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>
                <a:solidFill>
                  <a:srgbClr val="000000"/>
                </a:solidFill>
                <a:ea typeface="宋体"/>
              </a:rPr>
              <a:t>Website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>
                <a:solidFill>
                  <a:srgbClr val="000000"/>
                </a:solidFill>
                <a:ea typeface="宋体"/>
              </a:rPr>
              <a:t>Cloud Service 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>
                <a:solidFill>
                  <a:srgbClr val="000000"/>
                </a:solidFill>
                <a:ea typeface="宋体"/>
              </a:rPr>
              <a:t>FTP Service </a:t>
            </a:r>
          </a:p>
          <a:p>
            <a:pPr lvl="1">
              <a:buClr>
                <a:srgbClr val="BBE0E3"/>
              </a:buClr>
              <a:defRPr/>
            </a:pPr>
            <a:r>
              <a:rPr lang="en-US" altLang="zh-CN" sz="1800" kern="0" dirty="0">
                <a:solidFill>
                  <a:srgbClr val="000000"/>
                </a:solidFill>
                <a:ea typeface="宋体"/>
              </a:rPr>
              <a:t>Manual Service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28195"/>
            <a:ext cx="5980137" cy="3142105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179512" y="123478"/>
            <a:ext cx="6248400" cy="36552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buSzPct val="70000"/>
              <a:defRPr/>
            </a:pPr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How to access?</a:t>
            </a:r>
            <a:endParaRPr kumimoji="1" lang="zh-CN" altLang="en-US" sz="2800" b="1" dirty="0">
              <a:solidFill>
                <a:srgbClr val="002060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7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15F7298-286E-484E-A7B2-A9E4480BF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8" t="4156" r="2882" b="4900"/>
          <a:stretch/>
        </p:blipFill>
        <p:spPr>
          <a:xfrm>
            <a:off x="304801" y="1357605"/>
            <a:ext cx="4281055" cy="1968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800" y="2699192"/>
            <a:ext cx="3692036" cy="507831"/>
          </a:xfrm>
          <a:prstGeom prst="rect">
            <a:avLst/>
          </a:prstGeom>
          <a:solidFill>
            <a:srgbClr val="F0F0F0"/>
          </a:solidFill>
        </p:spPr>
        <p:txBody>
          <a:bodyPr wrap="none" rtlCol="0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</a:rPr>
              <a:t>FY-2 DB Station: 5 countries</a:t>
            </a:r>
          </a:p>
          <a:p>
            <a:r>
              <a:rPr lang="en-US" altLang="zh-CN" sz="900" dirty="0">
                <a:solidFill>
                  <a:srgbClr val="008000"/>
                </a:solidFill>
              </a:rPr>
              <a:t>FY-3 DB Station: 2 countries</a:t>
            </a:r>
          </a:p>
          <a:p>
            <a:r>
              <a:rPr lang="en-US" altLang="zh-CN" sz="900" dirty="0">
                <a:solidFill>
                  <a:srgbClr val="0070C0"/>
                </a:solidFill>
              </a:rPr>
              <a:t>FY-3 Data Preprocessing Software packages: 24</a:t>
            </a:r>
            <a:r>
              <a:rPr lang="zh-CN" altLang="en-US" sz="900" dirty="0">
                <a:solidFill>
                  <a:srgbClr val="0070C0"/>
                </a:solidFill>
              </a:rPr>
              <a:t> </a:t>
            </a:r>
            <a:r>
              <a:rPr lang="en-US" altLang="zh-CN" sz="900" dirty="0">
                <a:solidFill>
                  <a:srgbClr val="0070C0"/>
                </a:solidFill>
              </a:rPr>
              <a:t>countries, 47 users</a:t>
            </a:r>
            <a:endParaRPr lang="zh-CN" altLang="en-US" sz="900" dirty="0">
              <a:solidFill>
                <a:srgbClr val="0070C0"/>
              </a:solidFill>
            </a:endParaRPr>
          </a:p>
        </p:txBody>
      </p:sp>
      <p:pic>
        <p:nvPicPr>
          <p:cNvPr id="6" name="Picture 2" descr="GEONETCast Users Worldwide April 2016">
            <a:extLst>
              <a:ext uri="{FF2B5EF4-FFF2-40B4-BE49-F238E27FC236}">
                <a16:creationId xmlns="" xmlns:a16="http://schemas.microsoft.com/office/drawing/2014/main" id="{4D2A344E-4C80-4C21-AD44-95558C6A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274" y="1398859"/>
            <a:ext cx="4344143" cy="17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42706243-D3E2-46AC-88FB-540F967FE56B}"/>
              </a:ext>
            </a:extLst>
          </p:cNvPr>
          <p:cNvSpPr txBox="1"/>
          <p:nvPr/>
        </p:nvSpPr>
        <p:spPr>
          <a:xfrm>
            <a:off x="1" y="1040822"/>
            <a:ext cx="480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FENGYUN satellite Direct Broadcasting System (FY-DBS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54AEDFBA-03DB-4C2B-B405-0ECB7937AC78}"/>
              </a:ext>
            </a:extLst>
          </p:cNvPr>
          <p:cNvSpPr txBox="1"/>
          <p:nvPr/>
        </p:nvSpPr>
        <p:spPr>
          <a:xfrm>
            <a:off x="4953000" y="1080606"/>
            <a:ext cx="430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CMA satellite data broadcasting system (</a:t>
            </a:r>
            <a:r>
              <a:rPr lang="en-US" altLang="zh-CN" sz="1400" dirty="0" err="1"/>
              <a:t>CMACast</a:t>
            </a:r>
            <a:r>
              <a:rPr lang="en-US" altLang="zh-CN" sz="1400" dirty="0"/>
              <a:t>)</a:t>
            </a:r>
            <a:r>
              <a:rPr lang="zh-CN" altLang="en-US" sz="1400" dirty="0"/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8A62ED4-A75B-446B-9164-D05992CA3DAF}"/>
              </a:ext>
            </a:extLst>
          </p:cNvPr>
          <p:cNvSpPr txBox="1"/>
          <p:nvPr/>
        </p:nvSpPr>
        <p:spPr>
          <a:xfrm>
            <a:off x="5367004" y="3129759"/>
            <a:ext cx="3776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CMACast</a:t>
            </a:r>
            <a:r>
              <a:rPr lang="en-US" altLang="zh-CN" sz="1400" dirty="0"/>
              <a:t>  has been deployed in 19 countries</a:t>
            </a:r>
            <a:endParaRPr lang="zh-CN" altLang="en-US" sz="1400" dirty="0"/>
          </a:p>
        </p:txBody>
      </p:sp>
      <p:pic>
        <p:nvPicPr>
          <p:cNvPr id="10" name="图片 4">
            <a:extLst>
              <a:ext uri="{FF2B5EF4-FFF2-40B4-BE49-F238E27FC236}">
                <a16:creationId xmlns="" xmlns:a16="http://schemas.microsoft.com/office/drawing/2014/main" id="{2FD5D944-6B9A-4128-9079-A46215D3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46" y="3770968"/>
            <a:ext cx="1516788" cy="97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MG_20160512_160634">
            <a:extLst>
              <a:ext uri="{FF2B5EF4-FFF2-40B4-BE49-F238E27FC236}">
                <a16:creationId xmlns="" xmlns:a16="http://schemas.microsoft.com/office/drawing/2014/main" id="{C932AE90-AA52-4BA8-97D1-44E06DEEB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631" y="3790767"/>
            <a:ext cx="1702911" cy="9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3F44D440-D841-4379-8586-EDE5F2A48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103" y="3768299"/>
            <a:ext cx="1663894" cy="99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SC00528">
            <a:extLst>
              <a:ext uri="{FF2B5EF4-FFF2-40B4-BE49-F238E27FC236}">
                <a16:creationId xmlns="" xmlns:a16="http://schemas.microsoft.com/office/drawing/2014/main" id="{2914FB57-AD7B-4F89-9F05-3A6BB86C7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0902" y="3770968"/>
            <a:ext cx="1655899" cy="99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6F8E1F-34C8-4D28-8F99-2FA73BF7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buSzPct val="70000"/>
              <a:defRPr/>
            </a:pPr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Space based </a:t>
            </a:r>
            <a:r>
              <a:rPr kumimoji="1" lang="en-US" altLang="zh-CN" dirty="0" smtClean="0">
                <a:solidFill>
                  <a:srgbClr val="002060"/>
                </a:solidFill>
                <a:ea typeface="隶书" pitchFamily="49" charset="-122"/>
              </a:rPr>
              <a:t>services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="" xmlns:a16="http://schemas.microsoft.com/office/drawing/2014/main" id="{791708C1-B8C4-473A-A56E-DF94611F0371}"/>
              </a:ext>
            </a:extLst>
          </p:cNvPr>
          <p:cNvSpPr txBox="1">
            <a:spLocks/>
          </p:cNvSpPr>
          <p:nvPr/>
        </p:nvSpPr>
        <p:spPr>
          <a:xfrm>
            <a:off x="165871" y="247838"/>
            <a:ext cx="7886700" cy="4362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34290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243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solidFill>
                  <a:srgbClr val="002060"/>
                </a:solidFill>
                <a:ea typeface="隶书" pitchFamily="49" charset="-122"/>
              </a:rPr>
              <a:t>CMACast</a:t>
            </a:r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 Coverage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4225" y="657225"/>
            <a:ext cx="8229600" cy="3829050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dirty="0"/>
              <a:t>International </a:t>
            </a:r>
            <a:r>
              <a:rPr lang="en-US" altLang="zh-CN" sz="2400" dirty="0" err="1"/>
              <a:t>CMACast</a:t>
            </a:r>
            <a:r>
              <a:rPr lang="en-US" altLang="zh-CN" sz="2400" dirty="0"/>
              <a:t> Stations in operation</a:t>
            </a:r>
            <a:endParaRPr lang="en-US" altLang="zh-CN" dirty="0"/>
          </a:p>
          <a:p>
            <a:pPr lvl="1" algn="just"/>
            <a:r>
              <a:rPr lang="en-US" altLang="zh-CN" sz="1600" dirty="0"/>
              <a:t>Laos, Iran, Bengal, Indonesia, Maldives, Nepal, Mongolia, Malaysia, Pakistan, Thailand, Philippines, Uzbekistan, Kyrgyzstan, Sri Lanka, Korea, Vietnam, Myanmar, Australia, Kazakhstan</a:t>
            </a:r>
          </a:p>
          <a:p>
            <a:pPr lvl="1" algn="just"/>
            <a:endParaRPr lang="zh-CN" altLang="en-US" sz="1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923679"/>
            <a:ext cx="5472608" cy="28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5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1" y="1309227"/>
            <a:ext cx="4333119" cy="2674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1" y="1329091"/>
            <a:ext cx="4161367" cy="267462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="" xmlns:a16="http://schemas.microsoft.com/office/drawing/2014/main" id="{E661CFEC-F450-49AF-B725-E9449C5E3CA7}"/>
              </a:ext>
            </a:extLst>
          </p:cNvPr>
          <p:cNvSpPr txBox="1">
            <a:spLocks/>
          </p:cNvSpPr>
          <p:nvPr/>
        </p:nvSpPr>
        <p:spPr>
          <a:xfrm>
            <a:off x="165871" y="247838"/>
            <a:ext cx="7886700" cy="4362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342900"/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Ground based services</a:t>
            </a:r>
            <a:endParaRPr kumimoji="1" lang="zh-CN" altLang="en-US" sz="2800" b="1" dirty="0">
              <a:solidFill>
                <a:srgbClr val="002060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1AD927CD-4257-4094-9DF8-D97ABDF136DC}"/>
              </a:ext>
            </a:extLst>
          </p:cNvPr>
          <p:cNvSpPr txBox="1"/>
          <p:nvPr/>
        </p:nvSpPr>
        <p:spPr bwMode="gray">
          <a:xfrm>
            <a:off x="457200" y="4209451"/>
            <a:ext cx="31242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altLang="zh-CN" sz="1600" kern="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http://www.nsmc.org.cn</a:t>
            </a:r>
            <a:endParaRPr lang="zh-CN" altLang="en-US" sz="1600" kern="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E5B4907B-2D93-4AFD-AC6B-7B6D177F3543}"/>
              </a:ext>
            </a:extLst>
          </p:cNvPr>
          <p:cNvSpPr txBox="1"/>
          <p:nvPr/>
        </p:nvSpPr>
        <p:spPr bwMode="gray">
          <a:xfrm>
            <a:off x="5292080" y="4192281"/>
            <a:ext cx="31242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altLang="zh-CN" sz="1600" kern="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http://data.nsmc.org.cn</a:t>
            </a:r>
            <a:endParaRPr lang="zh-CN" altLang="en-US" sz="1600" kern="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0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extLst>
              <a:ext uri="{FF2B5EF4-FFF2-40B4-BE49-F238E27FC236}">
                <a16:creationId xmlns="" xmlns:a16="http://schemas.microsoft.com/office/drawing/2014/main" id="{6F552090-3B66-4DB7-9AD7-F3D4F3C01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586946"/>
              </p:ext>
            </p:extLst>
          </p:nvPr>
        </p:nvGraphicFramePr>
        <p:xfrm>
          <a:off x="5895339" y="1577533"/>
          <a:ext cx="3108779" cy="3070269"/>
        </p:xfrm>
        <a:graphic>
          <a:graphicData uri="http://schemas.openxmlformats.org/presentationml/2006/ole">
            <p:oleObj spid="_x0000_s1031" name="Image" r:id="rId4" imgW="11212698" imgH="11111111" progId="">
              <p:embed/>
            </p:oleObj>
          </a:graphicData>
        </a:graphic>
      </p:graphicFrame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A1FCCC4-4E3C-4126-8592-2539AC3EB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1920" y="3922671"/>
            <a:ext cx="1175102" cy="8813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C1AD4C5-18B5-40AD-A212-89F693CB1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6919" y="703849"/>
            <a:ext cx="801397" cy="520957"/>
          </a:xfrm>
          <a:prstGeom prst="rect">
            <a:avLst/>
          </a:prstGeom>
        </p:spPr>
      </p:pic>
      <p:sp>
        <p:nvSpPr>
          <p:cNvPr id="11" name="梯形 10">
            <a:extLst>
              <a:ext uri="{FF2B5EF4-FFF2-40B4-BE49-F238E27FC236}">
                <a16:creationId xmlns="" xmlns:a16="http://schemas.microsoft.com/office/drawing/2014/main" id="{50F13170-6D43-406C-B2E7-09FD6864B7A3}"/>
              </a:ext>
            </a:extLst>
          </p:cNvPr>
          <p:cNvSpPr/>
          <p:nvPr/>
        </p:nvSpPr>
        <p:spPr>
          <a:xfrm rot="838320">
            <a:off x="6388507" y="1156338"/>
            <a:ext cx="775066" cy="1035698"/>
          </a:xfrm>
          <a:prstGeom prst="trapezoid">
            <a:avLst>
              <a:gd name="adj" fmla="val 43281"/>
            </a:avLst>
          </a:prstGeom>
          <a:solidFill>
            <a:srgbClr val="99CCFF">
              <a:alpha val="16078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="" xmlns:a16="http://schemas.microsoft.com/office/drawing/2014/main" id="{65607275-9C93-4E5A-904A-81FCCE31BCC2}"/>
              </a:ext>
            </a:extLst>
          </p:cNvPr>
          <p:cNvSpPr/>
          <p:nvPr/>
        </p:nvSpPr>
        <p:spPr>
          <a:xfrm rot="14331460">
            <a:off x="5280247" y="3291939"/>
            <a:ext cx="1562270" cy="1848511"/>
          </a:xfrm>
          <a:prstGeom prst="trapezoid">
            <a:avLst>
              <a:gd name="adj" fmla="val 45937"/>
            </a:avLst>
          </a:prstGeom>
          <a:solidFill>
            <a:srgbClr val="99CCFF">
              <a:alpha val="2117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032" y="1753990"/>
            <a:ext cx="539993" cy="5399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368" y="1724670"/>
            <a:ext cx="598633" cy="598633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10800000">
            <a:off x="1095359" y="1884989"/>
            <a:ext cx="2604304" cy="13657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4415B31-36FA-4BA8-AF9C-3FEE42E2565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81200" y="692608"/>
            <a:ext cx="774014" cy="720223"/>
          </a:xfrm>
          <a:prstGeom prst="rect">
            <a:avLst/>
          </a:prstGeom>
        </p:spPr>
      </p:pic>
      <p:cxnSp>
        <p:nvCxnSpPr>
          <p:cNvPr id="14" name="肘形连接符 13"/>
          <p:cNvCxnSpPr/>
          <p:nvPr/>
        </p:nvCxnSpPr>
        <p:spPr>
          <a:xfrm rot="16200000" flipV="1">
            <a:off x="2917295" y="736015"/>
            <a:ext cx="825625" cy="1173812"/>
          </a:xfrm>
          <a:prstGeom prst="bentConnector2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>
            <a:endCxn id="3" idx="0"/>
          </p:cNvCxnSpPr>
          <p:nvPr/>
        </p:nvCxnSpPr>
        <p:spPr>
          <a:xfrm rot="10800000" flipV="1">
            <a:off x="867030" y="886825"/>
            <a:ext cx="1144483" cy="867164"/>
          </a:xfrm>
          <a:prstGeom prst="bentConnector2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云形 5"/>
          <p:cNvSpPr/>
          <p:nvPr/>
        </p:nvSpPr>
        <p:spPr>
          <a:xfrm>
            <a:off x="2018395" y="1834989"/>
            <a:ext cx="653462" cy="3779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9083" y="2223331"/>
            <a:ext cx="566502" cy="253916"/>
          </a:xfrm>
          <a:prstGeom prst="rect">
            <a:avLst/>
          </a:prstGeom>
        </p:spPr>
        <p:txBody>
          <a:bodyPr wrap="none" lIns="68580" tIns="34290" rIns="68580" bIns="34290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0099"/>
              </a:buClr>
            </a:pPr>
            <a:r>
              <a:rPr lang="en-US" altLang="zh-CN" sz="1200" kern="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Users</a:t>
            </a:r>
            <a:endParaRPr lang="zh-CN" altLang="en-US" sz="1200" kern="0" dirty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05201" y="2223331"/>
            <a:ext cx="1049005" cy="253916"/>
          </a:xfrm>
          <a:prstGeom prst="rect">
            <a:avLst/>
          </a:prstGeom>
        </p:spPr>
        <p:txBody>
          <a:bodyPr wrap="none" lIns="68580" tIns="34290" rIns="68580" bIns="34290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0099"/>
              </a:buClr>
            </a:pPr>
            <a:r>
              <a:rPr lang="en-US" altLang="zh-CN" sz="1200" kern="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Data Center</a:t>
            </a:r>
            <a:endParaRPr lang="zh-CN" altLang="en-US" sz="1200" kern="0" dirty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13999" y="2177536"/>
            <a:ext cx="1582806" cy="346249"/>
          </a:xfrm>
          <a:prstGeom prst="rect">
            <a:avLst/>
          </a:prstGeom>
        </p:spPr>
        <p:txBody>
          <a:bodyPr wrap="none" lIns="68580" tIns="34290" rIns="68580" bIns="34290" rtlCol="0">
            <a:spAutoFit/>
          </a:bodyPr>
          <a:lstStyle/>
          <a:p>
            <a:pPr marL="257175" indent="-257175" defTabSz="685800">
              <a:spcBef>
                <a:spcPct val="20000"/>
              </a:spcBef>
              <a:buClr>
                <a:srgbClr val="000099"/>
              </a:buClr>
              <a:defRPr/>
            </a:pPr>
            <a:r>
              <a:rPr lang="en-US" altLang="zh-CN" sz="1800" kern="0" dirty="0">
                <a:solidFill>
                  <a:srgbClr val="92D05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Public Cloud</a:t>
            </a:r>
            <a:endParaRPr lang="zh-CN" altLang="en-US" sz="1800" kern="0" dirty="0">
              <a:solidFill>
                <a:srgbClr val="92D05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5051580"/>
              </p:ext>
            </p:extLst>
          </p:nvPr>
        </p:nvGraphicFramePr>
        <p:xfrm>
          <a:off x="919309" y="2622545"/>
          <a:ext cx="3378993" cy="2155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0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58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29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47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71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81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No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Country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Country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No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</a:rPr>
                        <a:t>Country</a:t>
                      </a:r>
                      <a:endParaRPr lang="zh-CN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Laos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Oman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Zealand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8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Myanmar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Mozambique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Kazakhstan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3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Iran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Kyrgyzstan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Armenia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Maldives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Lesotho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Tajikistan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Thailand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Mauritius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Mongolia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Philippines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Nigeria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Nepal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Algeria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Portugal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Benin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Malaysia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Ghana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Ethiopia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92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Uzbekistan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Malawi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Russia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58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Tunisia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Guinea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02D8CC-F695-450B-B0AB-61BBD8B9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2900"/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Public cloud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7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85192" y="587914"/>
            <a:ext cx="2674640" cy="543707"/>
          </a:xfrm>
        </p:spPr>
        <p:txBody>
          <a:bodyPr/>
          <a:lstStyle/>
          <a:p>
            <a:pPr eaLnBrk="1" hangingPunct="1"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Outline</a:t>
            </a:r>
            <a:endParaRPr kumimoji="1" lang="zh-CN" altLang="en-US" sz="4000" b="1" dirty="0">
              <a:solidFill>
                <a:srgbClr val="002060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57201" y="1203598"/>
            <a:ext cx="5715000" cy="0"/>
          </a:xfrm>
          <a:prstGeom prst="line">
            <a:avLst/>
          </a:prstGeom>
          <a:noFill/>
          <a:ln w="889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7" tIns="45714" rIns="91427" bIns="45714"/>
          <a:lstStyle/>
          <a:p>
            <a:endParaRPr lang="zh-CN" altLang="en-US">
              <a:ln>
                <a:solidFill>
                  <a:srgbClr val="C00000"/>
                </a:solidFill>
              </a:ln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7BDA020F-CEC3-40A8-B0F4-E9DF40035100}"/>
              </a:ext>
            </a:extLst>
          </p:cNvPr>
          <p:cNvSpPr/>
          <p:nvPr/>
        </p:nvSpPr>
        <p:spPr>
          <a:xfrm flipH="1">
            <a:off x="3670559" y="2184967"/>
            <a:ext cx="3862802" cy="438537"/>
          </a:xfrm>
          <a:prstGeom prst="rect">
            <a:avLst/>
          </a:prstGeom>
        </p:spPr>
        <p:txBody>
          <a:bodyPr wrap="square" lIns="68534" tIns="34268" rIns="68534" bIns="34268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What we have?</a:t>
            </a:r>
          </a:p>
        </p:txBody>
      </p:sp>
      <p:sp>
        <p:nvSpPr>
          <p:cNvPr id="8" name="任意多边形 5">
            <a:extLst>
              <a:ext uri="{FF2B5EF4-FFF2-40B4-BE49-F238E27FC236}">
                <a16:creationId xmlns="" xmlns:a16="http://schemas.microsoft.com/office/drawing/2014/main" id="{45C8EA97-79DF-4745-8CBE-CD089CD480F1}"/>
              </a:ext>
            </a:extLst>
          </p:cNvPr>
          <p:cNvSpPr/>
          <p:nvPr/>
        </p:nvSpPr>
        <p:spPr>
          <a:xfrm>
            <a:off x="3059832" y="2115084"/>
            <a:ext cx="466579" cy="486041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  <a:gd name="connsiteX0-1" fmla="*/ 761425 w 1506470"/>
              <a:gd name="connsiteY0-2" fmla="*/ 0 h 1359090"/>
              <a:gd name="connsiteX1-3" fmla="*/ 1506469 w 1506470"/>
              <a:gd name="connsiteY1-4" fmla="*/ 333523 h 1359090"/>
              <a:gd name="connsiteX2-5" fmla="*/ 1506469 w 1506470"/>
              <a:gd name="connsiteY2-6" fmla="*/ 1074028 h 1359090"/>
              <a:gd name="connsiteX3-7" fmla="*/ 753235 w 1506470"/>
              <a:gd name="connsiteY3-8" fmla="*/ 1359090 h 1359090"/>
              <a:gd name="connsiteX4-9" fmla="*/ 0 w 1506470"/>
              <a:gd name="connsiteY4-10" fmla="*/ 1074028 h 1359090"/>
              <a:gd name="connsiteX5-11" fmla="*/ 0 w 1506470"/>
              <a:gd name="connsiteY5-12" fmla="*/ 333523 h 1359090"/>
              <a:gd name="connsiteX6-13" fmla="*/ 761425 w 1506470"/>
              <a:gd name="connsiteY6-14" fmla="*/ 0 h 1359090"/>
              <a:gd name="connsiteX0-15" fmla="*/ 761425 w 1506469"/>
              <a:gd name="connsiteY0-16" fmla="*/ 0 h 1365148"/>
              <a:gd name="connsiteX1-17" fmla="*/ 1506469 w 1506469"/>
              <a:gd name="connsiteY1-18" fmla="*/ 333523 h 1365148"/>
              <a:gd name="connsiteX2-19" fmla="*/ 1506469 w 1506469"/>
              <a:gd name="connsiteY2-20" fmla="*/ 1074028 h 1365148"/>
              <a:gd name="connsiteX3-21" fmla="*/ 753235 w 1506469"/>
              <a:gd name="connsiteY3-22" fmla="*/ 1365148 h 1365148"/>
              <a:gd name="connsiteX4-23" fmla="*/ 0 w 1506469"/>
              <a:gd name="connsiteY4-24" fmla="*/ 1074028 h 1365148"/>
              <a:gd name="connsiteX5-25" fmla="*/ 0 w 1506469"/>
              <a:gd name="connsiteY5-26" fmla="*/ 333523 h 1365148"/>
              <a:gd name="connsiteX6-27" fmla="*/ 761425 w 1506469"/>
              <a:gd name="connsiteY6-28" fmla="*/ 0 h 13651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06469" h="1365148">
                <a:moveTo>
                  <a:pt x="761425" y="0"/>
                </a:moveTo>
                <a:lnTo>
                  <a:pt x="1506469" y="333523"/>
                </a:lnTo>
                <a:lnTo>
                  <a:pt x="1506469" y="1074028"/>
                </a:lnTo>
                <a:lnTo>
                  <a:pt x="753235" y="1365148"/>
                </a:lnTo>
                <a:lnTo>
                  <a:pt x="0" y="1074028"/>
                </a:lnTo>
                <a:lnTo>
                  <a:pt x="0" y="333523"/>
                </a:lnTo>
                <a:lnTo>
                  <a:pt x="761425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074" tIns="175948" rIns="153080" bIns="175948" numCol="1" spcCol="953" anchor="ctr" anchorCtr="0">
            <a:noAutofit/>
          </a:bodyPr>
          <a:lstStyle/>
          <a:p>
            <a:pPr algn="ctr" defTabSz="11993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700" b="1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="" xmlns:a16="http://schemas.microsoft.com/office/drawing/2014/main" id="{C970CDF8-5457-46CC-AE2B-C13235629247}"/>
              </a:ext>
            </a:extLst>
          </p:cNvPr>
          <p:cNvSpPr/>
          <p:nvPr/>
        </p:nvSpPr>
        <p:spPr>
          <a:xfrm flipH="1">
            <a:off x="3670558" y="3168994"/>
            <a:ext cx="5437945" cy="438537"/>
          </a:xfrm>
          <a:prstGeom prst="rect">
            <a:avLst/>
          </a:prstGeom>
        </p:spPr>
        <p:txBody>
          <a:bodyPr wrap="square" lIns="68534" tIns="34268" rIns="68534" bIns="34268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How to access these data and products?</a:t>
            </a:r>
          </a:p>
        </p:txBody>
      </p:sp>
      <p:sp>
        <p:nvSpPr>
          <p:cNvPr id="10" name="任意多边形 8">
            <a:extLst>
              <a:ext uri="{FF2B5EF4-FFF2-40B4-BE49-F238E27FC236}">
                <a16:creationId xmlns="" xmlns:a16="http://schemas.microsoft.com/office/drawing/2014/main" id="{67E8117D-4979-427A-B0B7-EDAA0128D01D}"/>
              </a:ext>
            </a:extLst>
          </p:cNvPr>
          <p:cNvSpPr/>
          <p:nvPr/>
        </p:nvSpPr>
        <p:spPr>
          <a:xfrm>
            <a:off x="3059832" y="3099111"/>
            <a:ext cx="466579" cy="486041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  <a:gd name="connsiteX0-1" fmla="*/ 761425 w 1506470"/>
              <a:gd name="connsiteY0-2" fmla="*/ 0 h 1359090"/>
              <a:gd name="connsiteX1-3" fmla="*/ 1506469 w 1506470"/>
              <a:gd name="connsiteY1-4" fmla="*/ 333523 h 1359090"/>
              <a:gd name="connsiteX2-5" fmla="*/ 1506469 w 1506470"/>
              <a:gd name="connsiteY2-6" fmla="*/ 1074028 h 1359090"/>
              <a:gd name="connsiteX3-7" fmla="*/ 753235 w 1506470"/>
              <a:gd name="connsiteY3-8" fmla="*/ 1359090 h 1359090"/>
              <a:gd name="connsiteX4-9" fmla="*/ 0 w 1506470"/>
              <a:gd name="connsiteY4-10" fmla="*/ 1074028 h 1359090"/>
              <a:gd name="connsiteX5-11" fmla="*/ 0 w 1506470"/>
              <a:gd name="connsiteY5-12" fmla="*/ 333523 h 1359090"/>
              <a:gd name="connsiteX6-13" fmla="*/ 761425 w 1506470"/>
              <a:gd name="connsiteY6-14" fmla="*/ 0 h 1359090"/>
              <a:gd name="connsiteX0-15" fmla="*/ 761425 w 1506469"/>
              <a:gd name="connsiteY0-16" fmla="*/ 0 h 1365148"/>
              <a:gd name="connsiteX1-17" fmla="*/ 1506469 w 1506469"/>
              <a:gd name="connsiteY1-18" fmla="*/ 333523 h 1365148"/>
              <a:gd name="connsiteX2-19" fmla="*/ 1506469 w 1506469"/>
              <a:gd name="connsiteY2-20" fmla="*/ 1074028 h 1365148"/>
              <a:gd name="connsiteX3-21" fmla="*/ 753235 w 1506469"/>
              <a:gd name="connsiteY3-22" fmla="*/ 1365148 h 1365148"/>
              <a:gd name="connsiteX4-23" fmla="*/ 0 w 1506469"/>
              <a:gd name="connsiteY4-24" fmla="*/ 1074028 h 1365148"/>
              <a:gd name="connsiteX5-25" fmla="*/ 0 w 1506469"/>
              <a:gd name="connsiteY5-26" fmla="*/ 333523 h 1365148"/>
              <a:gd name="connsiteX6-27" fmla="*/ 761425 w 1506469"/>
              <a:gd name="connsiteY6-28" fmla="*/ 0 h 13651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506469" h="1365148">
                <a:moveTo>
                  <a:pt x="761425" y="0"/>
                </a:moveTo>
                <a:lnTo>
                  <a:pt x="1506469" y="333523"/>
                </a:lnTo>
                <a:lnTo>
                  <a:pt x="1506469" y="1074028"/>
                </a:lnTo>
                <a:lnTo>
                  <a:pt x="753235" y="1365148"/>
                </a:lnTo>
                <a:lnTo>
                  <a:pt x="0" y="1074028"/>
                </a:lnTo>
                <a:lnTo>
                  <a:pt x="0" y="333523"/>
                </a:lnTo>
                <a:lnTo>
                  <a:pt x="761425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074" tIns="175948" rIns="153080" bIns="175948" numCol="1" spcCol="953" anchor="ctr" anchorCtr="0">
            <a:noAutofit/>
          </a:bodyPr>
          <a:lstStyle/>
          <a:p>
            <a:pPr algn="ctr" defTabSz="119931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700" b="1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3" descr="E:\0000000000000000000000000000000\气象局-卫星中心\气象局\风四首图--目录页.png">
            <a:extLst>
              <a:ext uri="{FF2B5EF4-FFF2-40B4-BE49-F238E27FC236}">
                <a16:creationId xmlns="" xmlns:a16="http://schemas.microsoft.com/office/drawing/2014/main" id="{9829FFA7-ACB9-4E3D-859F-06C69273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1250"/>
            <a:ext cx="3307900" cy="322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07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4"/>
          <p:cNvSpPr txBox="1"/>
          <p:nvPr/>
        </p:nvSpPr>
        <p:spPr>
          <a:xfrm>
            <a:off x="121481" y="1203598"/>
            <a:ext cx="8741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Officially launched on 6 Jun 2018 and operated by WMC-Beijing office </a:t>
            </a:r>
          </a:p>
          <a:p>
            <a:pPr>
              <a:defRPr/>
            </a:pPr>
            <a:r>
              <a:rPr lang="en-US" altLang="zh-CN" dirty="0"/>
              <a:t>      — Contribution to WMC-Beijing’s functions</a:t>
            </a:r>
          </a:p>
          <a:p>
            <a:pPr>
              <a:defRPr/>
            </a:pPr>
            <a:r>
              <a:rPr lang="en-US" altLang="zh-CN" dirty="0"/>
              <a:t>      — Platform of CMA for Global Monitoring, Global Forecasting, Global Serving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Real-time graphical products</a:t>
            </a:r>
          </a:p>
          <a:p>
            <a:pPr>
              <a:defRPr/>
            </a:pPr>
            <a:r>
              <a:rPr lang="en-US" altLang="zh-CN" dirty="0"/>
              <a:t>      — </a:t>
            </a:r>
            <a:r>
              <a:rPr lang="en-US" altLang="zh-CN" b="1" dirty="0">
                <a:solidFill>
                  <a:srgbClr val="C836CB"/>
                </a:solidFill>
              </a:rPr>
              <a:t>Daily FY-4A  FY-3D images</a:t>
            </a:r>
          </a:p>
          <a:p>
            <a:pPr>
              <a:defRPr/>
            </a:pPr>
            <a:r>
              <a:rPr lang="en-US" altLang="zh-CN" dirty="0"/>
              <a:t>      — Daily GRAPES_GFS NWP </a:t>
            </a:r>
          </a:p>
          <a:p>
            <a:pPr>
              <a:defRPr/>
            </a:pPr>
            <a:r>
              <a:rPr lang="en-US" altLang="zh-CN" dirty="0"/>
              <a:t>      — Daily GRAPES_EPS NWP  </a:t>
            </a:r>
          </a:p>
          <a:p>
            <a:pPr>
              <a:defRPr/>
            </a:pPr>
            <a:r>
              <a:rPr lang="en-US" altLang="zh-CN" dirty="0"/>
              <a:t>      — Monthly and seasonal prediction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96409" y="2314139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</a:rPr>
              <a:t>www.wmc-bj.net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46538"/>
            <a:ext cx="3066721" cy="173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43B29C-66E2-4614-8E68-83F2E044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2900"/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WMC-Beijing Website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6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131" y="949634"/>
            <a:ext cx="5592047" cy="813733"/>
          </a:xfrm>
          <a:prstGeom prst="rect">
            <a:avLst/>
          </a:prstGeom>
        </p:spPr>
        <p:txBody>
          <a:bodyPr lIns="71323" tIns="35662" rIns="71323" bIns="35662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900" b="1" kern="0" dirty="0">
                <a:solidFill>
                  <a:srgbClr val="0070C0"/>
                </a:solidFill>
                <a:latin typeface="+mn-lt"/>
                <a:ea typeface="+mj-ea"/>
                <a:cs typeface="Times New Roman" panose="02020603050405020304" pitchFamily="18" charset="0"/>
              </a:rPr>
              <a:t>Establishment of the Emergency Support Mechanism of FENGYUN Satellite (FY_ESM)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2131" y="1694727"/>
            <a:ext cx="5921002" cy="22423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1323" tIns="35662" rIns="71323" bIns="35662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468"/>
              </a:spcBef>
              <a:defRPr/>
            </a:pPr>
            <a:r>
              <a:rPr lang="en-US" altLang="zh-CN" sz="1600" kern="0" dirty="0">
                <a:solidFill>
                  <a:srgbClr val="000000"/>
                </a:solidFill>
                <a:latin typeface="+mn-lt"/>
                <a:ea typeface="华文楷体"/>
                <a:cs typeface="Times New Roman" panose="02020603050405020304" pitchFamily="18" charset="0"/>
              </a:rPr>
              <a:t>China provides timely and efficient observation of extreme weather, climate and environmental events regionally and globally by operating both geostationary and polar-orbiting meteorological satellites. China Meteorological Administration (CMA) issued the Emergency Support Mechanism of FENGYUN (FY) Satellite (FY ESM) in 2018.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616" y="945242"/>
            <a:ext cx="2076624" cy="209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\Desktop\201812临时照片\应急机制授权证书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3774" y="3103702"/>
            <a:ext cx="2351884" cy="1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92131" y="4155926"/>
            <a:ext cx="3003796" cy="37389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Open to all WMO members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D7635ED-015B-48CF-9D52-71D78E5B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FY_ESM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6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hoto, dark, sitting, night&#10;&#10;Description automatically generated">
            <a:extLst>
              <a:ext uri="{FF2B5EF4-FFF2-40B4-BE49-F238E27FC236}">
                <a16:creationId xmlns="" xmlns:a16="http://schemas.microsoft.com/office/drawing/2014/main" id="{281E2115-D415-4B4E-BB30-EF10E969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482599"/>
            <a:ext cx="7461249" cy="4178300"/>
          </a:xfrm>
          <a:prstGeom prst="rect">
            <a:avLst/>
          </a:prstGeom>
        </p:spPr>
      </p:pic>
      <p:sp>
        <p:nvSpPr>
          <p:cNvPr id="5" name="矩形 3">
            <a:extLst>
              <a:ext uri="{FF2B5EF4-FFF2-40B4-BE49-F238E27FC236}">
                <a16:creationId xmlns="" xmlns:a16="http://schemas.microsoft.com/office/drawing/2014/main" id="{04A8F6A0-10F1-4D11-9AFF-B29658B900AB}"/>
              </a:ext>
            </a:extLst>
          </p:cNvPr>
          <p:cNvSpPr/>
          <p:nvPr/>
        </p:nvSpPr>
        <p:spPr>
          <a:xfrm>
            <a:off x="1752600" y="2190750"/>
            <a:ext cx="5652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For more information</a:t>
            </a:r>
            <a:r>
              <a:rPr lang="zh-CN" altLang="en-US" sz="2400" b="1" dirty="0">
                <a:solidFill>
                  <a:schemeClr val="bg1"/>
                </a:solidFill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</a:rPr>
              <a:t>http://rsapp.nsmc.org.cn/geofy</a:t>
            </a:r>
          </a:p>
          <a:p>
            <a:r>
              <a:rPr lang="en-US" altLang="zh-CN" sz="2400" b="1" dirty="0">
                <a:solidFill>
                  <a:schemeClr val="bg1"/>
                </a:solidFill>
              </a:rPr>
              <a:t>http://satellite.nsmc.org.cn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951" y="560683"/>
            <a:ext cx="8641764" cy="33792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2517786"/>
            <a:ext cx="9001000" cy="1446507"/>
          </a:xfrm>
          <a:prstGeom prst="rect">
            <a:avLst/>
          </a:prstGeom>
          <a:noFill/>
        </p:spPr>
        <p:txBody>
          <a:bodyPr wrap="square" lIns="91396" tIns="45699" rIns="91396" bIns="45699">
            <a:spAutoFit/>
          </a:bodyPr>
          <a:lstStyle/>
          <a:p>
            <a:pPr algn="ctr"/>
            <a:r>
              <a:rPr lang="zh-CN" altLang="en-US" sz="8800" b="1" spc="5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FF0000">
                      <a:alpha val="30000"/>
                    </a:srgbClr>
                  </a:glow>
                </a:effectLst>
                <a:latin typeface="Arial" charset="0"/>
              </a:rPr>
              <a:t>  谢              谢！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79577" y="3964293"/>
            <a:ext cx="8738235" cy="875527"/>
          </a:xfrm>
          <a:prstGeom prst="roundRect">
            <a:avLst/>
          </a:prstGeom>
          <a:solidFill>
            <a:srgbClr val="1D41D5">
              <a:alpha val="92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Thanks for your attention</a:t>
            </a:r>
            <a:r>
              <a:rPr lang="en-US" altLang="zh-CN" sz="30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!</a:t>
            </a:r>
            <a:endParaRPr lang="en-US" altLang="zh-CN" sz="3000" b="1" dirty="0">
              <a:solidFill>
                <a:schemeClr val="bg1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19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195900" y="123478"/>
            <a:ext cx="6968388" cy="523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kumimoji="1" lang="en-US" altLang="zh-C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 </a:t>
            </a:r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Meteorological </a:t>
            </a:r>
            <a:r>
              <a:rPr kumimoji="1" lang="en-US" altLang="zh-C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Satellites</a:t>
            </a:r>
            <a:endParaRPr kumimoji="1" lang="en-US" altLang="zh-CN" sz="2800" b="1" dirty="0">
              <a:solidFill>
                <a:srgbClr val="002060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0827" y="573881"/>
            <a:ext cx="5761038" cy="6667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lIns="91427" tIns="45714" rIns="91427" bIns="4571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5" name="Picture 4" descr="D:\MyPresentation\201411_5th AOMSUC\参考材料\fy-3卫星LOGO.gif">
            <a:extLst>
              <a:ext uri="{FF2B5EF4-FFF2-40B4-BE49-F238E27FC236}">
                <a16:creationId xmlns="" xmlns:a16="http://schemas.microsoft.com/office/drawing/2014/main" id="{38937784-8619-401F-BA40-8EA5682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144" y="2706257"/>
            <a:ext cx="1125460" cy="9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MyPresentation\201411_5th AOMSUC\参考材料\风四卫星.jpg">
            <a:extLst>
              <a:ext uri="{FF2B5EF4-FFF2-40B4-BE49-F238E27FC236}">
                <a16:creationId xmlns="" xmlns:a16="http://schemas.microsoft.com/office/drawing/2014/main" id="{4F46E47C-6D97-4D77-BE87-A0EB06C5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808" y="2765049"/>
            <a:ext cx="1115887" cy="6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7F8A8422-230F-4561-A2FA-C03C618F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225" y="1131590"/>
            <a:ext cx="2382441" cy="318149"/>
          </a:xfrm>
          <a:prstGeom prst="rect">
            <a:avLst/>
          </a:prstGeom>
          <a:solidFill>
            <a:srgbClr val="0099CC"/>
          </a:solidFill>
          <a:ln w="28575">
            <a:solidFill>
              <a:srgbClr val="333399"/>
            </a:solidFill>
            <a:miter lim="800000"/>
          </a:ln>
        </p:spPr>
        <p:txBody>
          <a:bodyPr lIns="71234" tIns="35616" rIns="71234" bIns="356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1600" b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Polar-orbiting System</a:t>
            </a:r>
            <a:endParaRPr kumimoji="1" lang="en-US" altLang="zh-CN" sz="1600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450F4BDC-072A-4632-955B-ACB138A3D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753" y="1131590"/>
            <a:ext cx="2382440" cy="318149"/>
          </a:xfrm>
          <a:prstGeom prst="rect">
            <a:avLst/>
          </a:prstGeom>
          <a:solidFill>
            <a:srgbClr val="0099CC"/>
          </a:solidFill>
          <a:ln w="28575">
            <a:solidFill>
              <a:srgbClr val="333399"/>
            </a:solidFill>
            <a:miter lim="800000"/>
          </a:ln>
        </p:spPr>
        <p:txBody>
          <a:bodyPr wrap="square" lIns="71234" tIns="35616" rIns="71234" bIns="356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1600" b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Geostationary System</a:t>
            </a:r>
            <a:endParaRPr kumimoji="1" lang="en-US" altLang="zh-CN" sz="1600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="" xmlns:a16="http://schemas.microsoft.com/office/drawing/2014/main" id="{2E4EE44B-1EE7-4480-B674-D4B55E6D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24" y="1504248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="" xmlns:a16="http://schemas.microsoft.com/office/drawing/2014/main" id="{2354E8D9-9BD0-4509-AF2B-56D9A828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459" y="3119381"/>
            <a:ext cx="1512167" cy="4197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5135" tIns="32566" rIns="65135" bIns="32566">
            <a:spAutoFit/>
          </a:bodyPr>
          <a:lstStyle/>
          <a:p>
            <a:pPr defTabSz="652310">
              <a:defRPr/>
            </a:pPr>
            <a:r>
              <a:rPr kumimoji="1" lang="en-US" altLang="zh-CN" sz="1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Second Generation</a:t>
            </a:r>
          </a:p>
          <a:p>
            <a:pPr defTabSz="652310">
              <a:defRPr/>
            </a:pPr>
            <a:r>
              <a:rPr kumimoji="1" lang="en-US" altLang="zh-CN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FY-3 </a:t>
            </a:r>
            <a:r>
              <a:rPr kumimoji="1" lang="en-US" altLang="zh-CN" sz="11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A, </a:t>
            </a:r>
            <a:r>
              <a:rPr kumimoji="1" lang="en-US" altLang="zh-CN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B, C, D</a:t>
            </a:r>
            <a:endParaRPr kumimoji="1" lang="en-US" altLang="zh-CN" sz="11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隶书" pitchFamily="49" charset="-122"/>
            </a:endParaRPr>
          </a:p>
        </p:txBody>
      </p:sp>
      <p:sp>
        <p:nvSpPr>
          <p:cNvPr id="12" name="Text Box 21">
            <a:extLst>
              <a:ext uri="{FF2B5EF4-FFF2-40B4-BE49-F238E27FC236}">
                <a16:creationId xmlns="" xmlns:a16="http://schemas.microsoft.com/office/drawing/2014/main" id="{A52FCC83-DA06-490D-9C99-693D3E1F4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457" y="1810686"/>
            <a:ext cx="1232806" cy="4197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5135" tIns="32566" rIns="65135" bIns="32566">
            <a:spAutoFit/>
          </a:bodyPr>
          <a:lstStyle/>
          <a:p>
            <a:pPr defTabSz="652310">
              <a:defRPr/>
            </a:pPr>
            <a:r>
              <a:rPr kumimoji="1" lang="en-US" altLang="zh-CN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First Generation</a:t>
            </a:r>
          </a:p>
          <a:p>
            <a:pPr defTabSz="652310">
              <a:defRPr/>
            </a:pPr>
            <a:r>
              <a:rPr kumimoji="1" lang="en-US" altLang="zh-CN" sz="11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FY-1 A, B, C, D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="" xmlns:a16="http://schemas.microsoft.com/office/drawing/2014/main" id="{496C2A51-1DDF-4AEB-AFB1-3AF4EA86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182" y="2459203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1">
            <a:extLst>
              <a:ext uri="{FF2B5EF4-FFF2-40B4-BE49-F238E27FC236}">
                <a16:creationId xmlns="" xmlns:a16="http://schemas.microsoft.com/office/drawing/2014/main" id="{600E23E8-AF41-489A-AF62-5AA6EB45F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149" y="1741809"/>
            <a:ext cx="1409927" cy="588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5135" tIns="32566" rIns="65135" bIns="32566">
            <a:spAutoFit/>
          </a:bodyPr>
          <a:lstStyle/>
          <a:p>
            <a:pPr defTabSz="652310">
              <a:defRPr/>
            </a:pPr>
            <a:r>
              <a:rPr kumimoji="1" lang="en-US" altLang="zh-CN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First Generation</a:t>
            </a:r>
          </a:p>
          <a:p>
            <a:pPr defTabSz="652310">
              <a:defRPr/>
            </a:pPr>
            <a:r>
              <a:rPr kumimoji="1" lang="en-US" altLang="zh-CN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FY-2 </a:t>
            </a:r>
            <a:r>
              <a:rPr kumimoji="1" lang="en-US" altLang="zh-CN" sz="11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A, B, C, D, E,</a:t>
            </a:r>
          </a:p>
          <a:p>
            <a:pPr defTabSz="652310">
              <a:defRPr/>
            </a:pPr>
            <a:r>
              <a:rPr kumimoji="1" lang="en-US" altLang="zh-CN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 F, G,</a:t>
            </a:r>
            <a:r>
              <a:rPr kumimoji="1" lang="en-US" altLang="zh-CN" sz="1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 H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="" xmlns:a16="http://schemas.microsoft.com/office/drawing/2014/main" id="{C020C5E8-793E-4F59-80F8-D9FC70E87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621" y="3134821"/>
            <a:ext cx="1409927" cy="4197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5135" tIns="32566" rIns="65135" bIns="32566">
            <a:spAutoFit/>
          </a:bodyPr>
          <a:lstStyle/>
          <a:p>
            <a:pPr defTabSz="652310">
              <a:defRPr/>
            </a:pPr>
            <a:r>
              <a:rPr kumimoji="1" lang="en-US" altLang="zh-CN" sz="1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Second Generation</a:t>
            </a:r>
          </a:p>
          <a:p>
            <a:pPr defTabSz="652310">
              <a:defRPr/>
            </a:pPr>
            <a:r>
              <a:rPr kumimoji="1" lang="en-US" altLang="zh-CN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itchFamily="49" charset="-122"/>
              </a:rPr>
              <a:t>FY-4 A</a:t>
            </a:r>
            <a:endParaRPr kumimoji="1" lang="en-US" altLang="zh-CN" sz="11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隶书" pitchFamily="49" charset="-122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="" xmlns:a16="http://schemas.microsoft.com/office/drawing/2014/main" id="{9D81E7D4-A950-4471-91FF-6ADE6453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884" y="1504248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="" xmlns:a16="http://schemas.microsoft.com/office/drawing/2014/main" id="{169DB47D-FB23-45C9-8004-E2BE5182F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941" y="2459203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="" xmlns:a16="http://schemas.microsoft.com/office/drawing/2014/main" id="{6CBA020A-2012-4BF7-8A23-EC46A5546282}"/>
              </a:ext>
            </a:extLst>
          </p:cNvPr>
          <p:cNvSpPr txBox="1"/>
          <p:nvPr/>
        </p:nvSpPr>
        <p:spPr>
          <a:xfrm>
            <a:off x="1699157" y="3907826"/>
            <a:ext cx="2287284" cy="256636"/>
          </a:xfrm>
          <a:prstGeom prst="rect">
            <a:avLst/>
          </a:prstGeom>
          <a:noFill/>
        </p:spPr>
        <p:txBody>
          <a:bodyPr wrap="none" lIns="71274" tIns="35637" rIns="71274" bIns="35637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</a:rPr>
              <a:t>FY-3E,F, G </a:t>
            </a:r>
            <a:r>
              <a:rPr lang="en-US" altLang="zh-CN" sz="1200" b="1" dirty="0">
                <a:latin typeface="Arial" panose="020B0604020202020204" pitchFamily="34" charset="0"/>
              </a:rPr>
              <a:t>planned until 2025</a:t>
            </a:r>
            <a:endParaRPr lang="zh-CN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B7C7841D-50F5-4976-A57E-F3327553905F}"/>
              </a:ext>
            </a:extLst>
          </p:cNvPr>
          <p:cNvSpPr txBox="1"/>
          <p:nvPr/>
        </p:nvSpPr>
        <p:spPr>
          <a:xfrm>
            <a:off x="5661693" y="3883950"/>
            <a:ext cx="2318766" cy="256636"/>
          </a:xfrm>
          <a:prstGeom prst="rect">
            <a:avLst/>
          </a:prstGeom>
          <a:noFill/>
        </p:spPr>
        <p:txBody>
          <a:bodyPr wrap="none" lIns="71274" tIns="35637" rIns="71274" bIns="35637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</a:rPr>
              <a:t>FY-4B,C,D </a:t>
            </a:r>
            <a:r>
              <a:rPr lang="en-US" altLang="zh-CN" sz="1200" b="1" dirty="0">
                <a:latin typeface="Arial" panose="020B0604020202020204" pitchFamily="34" charset="0"/>
              </a:rPr>
              <a:t> planned until 2025</a:t>
            </a:r>
            <a:endParaRPr lang="zh-CN" altLang="en-US" sz="1200" b="1" dirty="0">
              <a:latin typeface="Arial" panose="020B060402020202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="" xmlns:a16="http://schemas.microsoft.com/office/drawing/2014/main" id="{6DF644C9-5E4E-4F10-ACBC-54DE23A5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7487" y="1820173"/>
            <a:ext cx="868543" cy="49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FY2">
            <a:extLst>
              <a:ext uri="{FF2B5EF4-FFF2-40B4-BE49-F238E27FC236}">
                <a16:creationId xmlns="" xmlns:a16="http://schemas.microsoft.com/office/drawing/2014/main" id="{26EBADAD-A37E-4BC4-AF13-E2A651CE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5881" y="1782890"/>
            <a:ext cx="550037" cy="5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9">
            <a:extLst>
              <a:ext uri="{FF2B5EF4-FFF2-40B4-BE49-F238E27FC236}">
                <a16:creationId xmlns="" xmlns:a16="http://schemas.microsoft.com/office/drawing/2014/main" id="{ECDAB21F-B6EF-4000-8AB3-03C6AF08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527" y="3539324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5" name="AutoShape 9">
            <a:extLst>
              <a:ext uri="{FF2B5EF4-FFF2-40B4-BE49-F238E27FC236}">
                <a16:creationId xmlns="" xmlns:a16="http://schemas.microsoft.com/office/drawing/2014/main" id="{41694BF3-6DC4-4CC1-A148-77F62384B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884" y="3539324"/>
            <a:ext cx="149423" cy="247055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006600"/>
          </a:solidFill>
          <a:ln w="9525">
            <a:noFill/>
            <a:miter lim="800000"/>
          </a:ln>
        </p:spPr>
        <p:txBody>
          <a:bodyPr vert="eaVert" wrap="none" lIns="71274" tIns="35637" rIns="71274" bIns="3563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直接连接符 23">
            <a:extLst>
              <a:ext uri="{FF2B5EF4-FFF2-40B4-BE49-F238E27FC236}">
                <a16:creationId xmlns="" xmlns:a16="http://schemas.microsoft.com/office/drawing/2014/main" id="{E0210E56-804B-40E3-BC96-1F8E0C9599F4}"/>
              </a:ext>
            </a:extLst>
          </p:cNvPr>
          <p:cNvCxnSpPr/>
          <p:nvPr/>
        </p:nvCxnSpPr>
        <p:spPr>
          <a:xfrm>
            <a:off x="1267106" y="2582731"/>
            <a:ext cx="6534726" cy="0"/>
          </a:xfrm>
          <a:prstGeom prst="line">
            <a:avLst/>
          </a:prstGeom>
          <a:ln w="31750">
            <a:solidFill>
              <a:srgbClr val="00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4">
            <a:extLst>
              <a:ext uri="{FF2B5EF4-FFF2-40B4-BE49-F238E27FC236}">
                <a16:creationId xmlns="" xmlns:a16="http://schemas.microsoft.com/office/drawing/2014/main" id="{4E2ED42C-A6AD-4F18-8184-DA190627E1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099" y="1881001"/>
            <a:ext cx="2287660" cy="1399817"/>
          </a:xfrm>
          <a:prstGeom prst="rect">
            <a:avLst/>
          </a:prstGeom>
          <a:solidFill>
            <a:srgbClr val="031E39"/>
          </a:solidFill>
        </p:spPr>
      </p:pic>
    </p:spTree>
    <p:extLst>
      <p:ext uri="{BB962C8B-B14F-4D97-AF65-F5344CB8AC3E}">
        <p14:creationId xmlns:p14="http://schemas.microsoft.com/office/powerpoint/2010/main" xmlns="" val="31717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6DD25F6-87DF-4426-8DFC-128DF8C08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00" y="104326"/>
            <a:ext cx="6968388" cy="523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kumimoji="1" lang="en-US" altLang="zh-C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 </a:t>
            </a:r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Meteorological Satellites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4496" y="699542"/>
            <a:ext cx="8229600" cy="1851660"/>
          </a:xfrm>
        </p:spPr>
        <p:txBody>
          <a:bodyPr/>
          <a:lstStyle/>
          <a:p>
            <a:r>
              <a:rPr lang="en-US" altLang="zh-CN" sz="2400" dirty="0"/>
              <a:t>7 </a:t>
            </a:r>
            <a:r>
              <a:rPr lang="en-US" altLang="zh-CN" sz="2400" dirty="0" err="1"/>
              <a:t>FengYun</a:t>
            </a:r>
            <a:r>
              <a:rPr lang="en-US" altLang="zh-CN" sz="2400" dirty="0"/>
              <a:t> Satellites in operational service</a:t>
            </a:r>
          </a:p>
          <a:p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067694"/>
            <a:ext cx="5943600" cy="2800385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806896" y="1131590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altLang="zh-CN" sz="2000" kern="0" dirty="0"/>
              <a:t>FY LEO:</a:t>
            </a:r>
          </a:p>
          <a:p>
            <a:pPr lvl="2"/>
            <a:r>
              <a:rPr lang="en-US" altLang="zh-CN" sz="1600" kern="0" dirty="0"/>
              <a:t>FY3B/3C/D</a:t>
            </a:r>
          </a:p>
          <a:p>
            <a:pPr lvl="2"/>
            <a:endParaRPr lang="en-US" altLang="zh-CN" sz="1600" kern="0" dirty="0"/>
          </a:p>
          <a:p>
            <a:pPr lvl="2"/>
            <a:endParaRPr lang="en-US" altLang="zh-CN" sz="1600" kern="0" dirty="0"/>
          </a:p>
          <a:p>
            <a:pPr lvl="1"/>
            <a:r>
              <a:rPr lang="en-US" altLang="zh-CN" sz="2000" kern="0" dirty="0"/>
              <a:t>FY GEO:</a:t>
            </a:r>
            <a:endParaRPr lang="en-US" altLang="zh-CN" sz="1600" kern="0" dirty="0"/>
          </a:p>
          <a:p>
            <a:pPr lvl="2"/>
            <a:r>
              <a:rPr lang="en-US" altLang="zh-CN" sz="1600" kern="0" dirty="0"/>
              <a:t>FY2F/2G/2H</a:t>
            </a:r>
          </a:p>
          <a:p>
            <a:pPr lvl="2"/>
            <a:r>
              <a:rPr lang="en-US" altLang="zh-CN" sz="1600" kern="0" dirty="0"/>
              <a:t>FY4A</a:t>
            </a:r>
          </a:p>
          <a:p>
            <a:endParaRPr lang="en-US" altLang="zh-CN" sz="2000" kern="0" dirty="0"/>
          </a:p>
        </p:txBody>
      </p:sp>
      <p:sp>
        <p:nvSpPr>
          <p:cNvPr id="6" name="矩形 23">
            <a:extLst>
              <a:ext uri="{FF2B5EF4-FFF2-40B4-BE49-F238E27FC236}">
                <a16:creationId xmlns="" xmlns:a16="http://schemas.microsoft.com/office/drawing/2014/main" id="{F6AF699D-BDDC-4187-8C05-74E61B977A1C}"/>
              </a:ext>
            </a:extLst>
          </p:cNvPr>
          <p:cNvSpPr/>
          <p:nvPr/>
        </p:nvSpPr>
        <p:spPr>
          <a:xfrm>
            <a:off x="250827" y="555526"/>
            <a:ext cx="5761038" cy="6667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lIns="91427" tIns="45714" rIns="91427" bIns="4571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24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860037"/>
            <a:ext cx="7924800" cy="666943"/>
          </a:xfrm>
          <a:prstGeom prst="rect">
            <a:avLst/>
          </a:prstGeom>
          <a:noFill/>
        </p:spPr>
        <p:txBody>
          <a:bodyPr wrap="square" lIns="76163" tIns="38083" rIns="76163" bIns="38083" rtlCol="0">
            <a:spAutoFit/>
          </a:bodyPr>
          <a:lstStyle/>
          <a:p>
            <a:pPr indent="-285640" fontAlgn="auto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  <a:defRPr/>
            </a:pPr>
            <a:r>
              <a:rPr lang="en-US" altLang="zh-CN" sz="1667" b="1" kern="0" dirty="0">
                <a:solidFill>
                  <a:prstClr val="black"/>
                </a:solidFill>
                <a:latin typeface="+mn-lt"/>
                <a:ea typeface="宋体"/>
              </a:rPr>
              <a:t>FY-3C + FY-3D,  </a:t>
            </a:r>
            <a:r>
              <a:rPr lang="en-US" altLang="zh-CN" sz="1667" b="1" kern="0" dirty="0">
                <a:solidFill>
                  <a:srgbClr val="FF0000"/>
                </a:solidFill>
                <a:latin typeface="+mn-lt"/>
              </a:rPr>
              <a:t>global coverage 4 times per day</a:t>
            </a:r>
          </a:p>
          <a:p>
            <a:pPr indent="-285640" fontAlgn="auto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  <a:defRPr/>
            </a:pPr>
            <a:r>
              <a:rPr lang="en-US" altLang="zh-CN" sz="1667" b="1" kern="0" dirty="0">
                <a:solidFill>
                  <a:srgbClr val="000000"/>
                </a:solidFill>
                <a:latin typeface="+mn-lt"/>
                <a:ea typeface="宋体"/>
              </a:rPr>
              <a:t>FY-3B</a:t>
            </a:r>
            <a:endParaRPr lang="zh-CN" altLang="en-US" sz="1667" b="1" kern="0" dirty="0">
              <a:solidFill>
                <a:srgbClr val="000000"/>
              </a:solidFill>
              <a:latin typeface="+mn-lt"/>
              <a:ea typeface="宋体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4326"/>
            <a:ext cx="6120680" cy="523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kumimoji="1"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</a:t>
            </a:r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 LEO </a:t>
            </a:r>
            <a:r>
              <a:rPr kumimoji="1" lang="en-US" altLang="zh-CN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Constellation</a:t>
            </a:r>
            <a:endParaRPr kumimoji="1" lang="en-US" altLang="zh-CN" sz="2800" b="1" dirty="0">
              <a:solidFill>
                <a:srgbClr val="002060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811" y="1554296"/>
            <a:ext cx="6973194" cy="3259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8994" y="4632268"/>
            <a:ext cx="2040227" cy="282031"/>
          </a:xfrm>
          <a:prstGeom prst="rect">
            <a:avLst/>
          </a:prstGeom>
          <a:solidFill>
            <a:srgbClr val="FFFFFF"/>
          </a:solidFill>
        </p:spPr>
        <p:txBody>
          <a:bodyPr wrap="square" lIns="76163" tIns="38083" rIns="76163" bIns="38083" rtlCol="0">
            <a:spAutoFit/>
          </a:bodyPr>
          <a:lstStyle/>
          <a:p>
            <a:pPr>
              <a:defRPr/>
            </a:pPr>
            <a:r>
              <a:rPr lang="en-US" altLang="zh-CN" sz="1333" b="1" kern="0" dirty="0">
                <a:solidFill>
                  <a:srgbClr val="000000"/>
                </a:solidFill>
              </a:rPr>
              <a:t>FY-3C   LTC 10:30 AM</a:t>
            </a:r>
            <a:endParaRPr lang="zh-CN" altLang="en-US" sz="1333" b="1" kern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2934" y="4531807"/>
            <a:ext cx="1980220" cy="282031"/>
          </a:xfrm>
          <a:prstGeom prst="rect">
            <a:avLst/>
          </a:prstGeom>
          <a:solidFill>
            <a:srgbClr val="FFFFFF"/>
          </a:solidFill>
        </p:spPr>
        <p:txBody>
          <a:bodyPr wrap="square" lIns="76163" tIns="38083" rIns="76163" bIns="38083" rtlCol="0">
            <a:spAutoFit/>
          </a:bodyPr>
          <a:lstStyle/>
          <a:p>
            <a:pPr>
              <a:defRPr/>
            </a:pPr>
            <a:r>
              <a:rPr lang="en-US" altLang="zh-CN" sz="1333" b="1" kern="0" dirty="0">
                <a:solidFill>
                  <a:srgbClr val="000000"/>
                </a:solidFill>
              </a:rPr>
              <a:t>FY-3D   LTC 13:40 PM</a:t>
            </a:r>
            <a:endParaRPr lang="zh-CN" altLang="en-US" sz="1333" b="1" kern="0" dirty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0827" y="573881"/>
            <a:ext cx="5761038" cy="6667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lIns="91427" tIns="45714" rIns="91427" bIns="4571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4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FCB933-A4E8-4E6F-8565-E623A0A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5096"/>
            <a:ext cx="6192688" cy="316414"/>
          </a:xfrm>
        </p:spPr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FY-3D: Launched on 15 Nov, 2017</a:t>
            </a:r>
            <a:b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</a:br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BA297E-D2A9-48CB-AA73-EBB2B7106E9F}"/>
              </a:ext>
            </a:extLst>
          </p:cNvPr>
          <p:cNvSpPr txBox="1"/>
          <p:nvPr/>
        </p:nvSpPr>
        <p:spPr>
          <a:xfrm>
            <a:off x="179512" y="1275606"/>
            <a:ext cx="3124200" cy="282782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25" b="1" dirty="0">
                <a:solidFill>
                  <a:srgbClr val="FF0000"/>
                </a:solidFill>
              </a:rPr>
              <a:t>10 instruments on board FY-3D:</a:t>
            </a:r>
          </a:p>
          <a:p>
            <a:pPr marL="192881" indent="-192881">
              <a:buFont typeface="Wingdings" pitchFamily="2" charset="2"/>
              <a:buChar char="p"/>
            </a:pPr>
            <a:r>
              <a:rPr lang="en-US" altLang="zh-CN" sz="1125" b="1" dirty="0">
                <a:solidFill>
                  <a:srgbClr val="0070C0"/>
                </a:solidFill>
              </a:rPr>
              <a:t>5 Successive instruments:</a:t>
            </a:r>
          </a:p>
          <a:p>
            <a:r>
              <a:rPr lang="en-US" altLang="zh-CN" sz="1125" b="1" dirty="0"/>
              <a:t>MWTS-II: </a:t>
            </a:r>
            <a:r>
              <a:rPr lang="en-US" altLang="zh-CN" sz="1013" dirty="0">
                <a:solidFill>
                  <a:prstClr val="black"/>
                </a:solidFill>
              </a:rPr>
              <a:t>Microwave Temperature sounder</a:t>
            </a:r>
          </a:p>
          <a:p>
            <a:r>
              <a:rPr lang="en-US" altLang="zh-CN" sz="1125" b="1" dirty="0"/>
              <a:t>MWHS-II: </a:t>
            </a:r>
            <a:r>
              <a:rPr lang="en-US" altLang="zh-CN" sz="1013" dirty="0">
                <a:solidFill>
                  <a:prstClr val="black"/>
                </a:solidFill>
              </a:rPr>
              <a:t>Microwave Humidity sounder</a:t>
            </a:r>
          </a:p>
          <a:p>
            <a:r>
              <a:rPr lang="en-US" altLang="zh-CN" sz="1125" b="1" dirty="0"/>
              <a:t>MWRI:</a:t>
            </a:r>
            <a:r>
              <a:rPr lang="en-US" altLang="zh-CN" sz="1125" dirty="0"/>
              <a:t> </a:t>
            </a:r>
            <a:r>
              <a:rPr lang="en-US" altLang="zh-CN" sz="1013" dirty="0">
                <a:solidFill>
                  <a:prstClr val="black"/>
                </a:solidFill>
              </a:rPr>
              <a:t>Microwave Radiation Imager</a:t>
            </a:r>
          </a:p>
          <a:p>
            <a:r>
              <a:rPr lang="en-US" altLang="zh-CN" sz="1125" b="1" dirty="0"/>
              <a:t>GNOS: </a:t>
            </a:r>
            <a:r>
              <a:rPr lang="en-US" altLang="zh-CN" sz="1013" dirty="0">
                <a:solidFill>
                  <a:prstClr val="black"/>
                </a:solidFill>
              </a:rPr>
              <a:t>Global Navigation Occultation Sounder</a:t>
            </a:r>
          </a:p>
          <a:p>
            <a:r>
              <a:rPr lang="en-US" altLang="zh-CN" sz="1125" b="1" dirty="0"/>
              <a:t>SEM: </a:t>
            </a:r>
            <a:r>
              <a:rPr lang="en-US" altLang="zh-CN" sz="1013" dirty="0">
                <a:solidFill>
                  <a:prstClr val="black"/>
                </a:solidFill>
              </a:rPr>
              <a:t>Space Environment Monitor</a:t>
            </a:r>
          </a:p>
          <a:p>
            <a:pPr marL="192881" indent="-192881">
              <a:buFont typeface="Wingdings" pitchFamily="2" charset="2"/>
              <a:buChar char="p"/>
            </a:pPr>
            <a:r>
              <a:rPr lang="en-US" altLang="zh-CN" sz="1125" b="1" dirty="0">
                <a:solidFill>
                  <a:srgbClr val="0070C0"/>
                </a:solidFill>
              </a:rPr>
              <a:t>2 Improved instruments</a:t>
            </a:r>
            <a:r>
              <a:rPr lang="zh-CN" altLang="en-US" sz="1125" b="1" dirty="0">
                <a:solidFill>
                  <a:srgbClr val="0070C0"/>
                </a:solidFill>
              </a:rPr>
              <a:t>：</a:t>
            </a:r>
            <a:endParaRPr lang="en-US" altLang="zh-CN" sz="1125" b="1" dirty="0">
              <a:solidFill>
                <a:srgbClr val="0070C0"/>
              </a:solidFill>
            </a:endParaRPr>
          </a:p>
          <a:p>
            <a:r>
              <a:rPr lang="en-US" altLang="zh-CN" sz="1125" b="1" dirty="0">
                <a:solidFill>
                  <a:prstClr val="black"/>
                </a:solidFill>
              </a:rPr>
              <a:t>MERSI-II</a:t>
            </a:r>
            <a:r>
              <a:rPr lang="zh-CN" altLang="en-US" sz="1125" b="1" dirty="0">
                <a:solidFill>
                  <a:prstClr val="black"/>
                </a:solidFill>
              </a:rPr>
              <a:t>：</a:t>
            </a:r>
            <a:r>
              <a:rPr lang="en-US" altLang="zh-CN" sz="101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Improved from MERSI</a:t>
            </a:r>
          </a:p>
          <a:p>
            <a:r>
              <a:rPr lang="en-US" altLang="zh-CN" sz="1125" b="1" dirty="0" err="1">
                <a:solidFill>
                  <a:prstClr val="black"/>
                </a:solidFill>
              </a:rPr>
              <a:t>HiRAS</a:t>
            </a:r>
            <a:r>
              <a:rPr lang="en-US" altLang="zh-CN" sz="1125" b="1" dirty="0">
                <a:solidFill>
                  <a:prstClr val="black"/>
                </a:solidFill>
              </a:rPr>
              <a:t>: </a:t>
            </a:r>
            <a:r>
              <a:rPr lang="en-US" altLang="zh-CN" sz="1013" dirty="0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>Upgraded from filter-type spectrometer IRAS </a:t>
            </a:r>
            <a:endParaRPr lang="en-US" altLang="zh-CN" sz="1013" b="1" dirty="0">
              <a:solidFill>
                <a:srgbClr val="0070C0"/>
              </a:solidFill>
              <a:latin typeface="Arial" pitchFamily="34" charset="0"/>
              <a:ea typeface="宋体" pitchFamily="2" charset="-122"/>
            </a:endParaRPr>
          </a:p>
          <a:p>
            <a:pPr marL="192881" indent="-192881">
              <a:buFont typeface="Wingdings" pitchFamily="2" charset="2"/>
              <a:buChar char="p"/>
            </a:pPr>
            <a:r>
              <a:rPr lang="en-US" altLang="zh-CN" sz="1125" b="1" dirty="0">
                <a:solidFill>
                  <a:srgbClr val="0070C0"/>
                </a:solidFill>
              </a:rPr>
              <a:t>3 New Instruments:</a:t>
            </a:r>
          </a:p>
          <a:p>
            <a:r>
              <a:rPr lang="en-US" altLang="zh-CN" sz="1125" b="1" dirty="0">
                <a:solidFill>
                  <a:prstClr val="black"/>
                </a:solidFill>
              </a:rPr>
              <a:t>GAS:  </a:t>
            </a:r>
            <a:r>
              <a:rPr lang="en-US" altLang="zh-CN" sz="1013" dirty="0">
                <a:solidFill>
                  <a:prstClr val="black"/>
                </a:solidFill>
              </a:rPr>
              <a:t>Greenhouse gases Absorption Spectrometer </a:t>
            </a:r>
          </a:p>
          <a:p>
            <a:r>
              <a:rPr lang="en-US" altLang="zh-CN" sz="1125" b="1" dirty="0">
                <a:solidFill>
                  <a:prstClr val="black"/>
                </a:solidFill>
              </a:rPr>
              <a:t>WAI:</a:t>
            </a:r>
            <a:r>
              <a:rPr lang="en-US" altLang="zh-CN" sz="1125" dirty="0">
                <a:solidFill>
                  <a:prstClr val="black"/>
                </a:solidFill>
              </a:rPr>
              <a:t>   </a:t>
            </a:r>
            <a:r>
              <a:rPr lang="en-US" altLang="zh-CN" sz="1013" dirty="0">
                <a:solidFill>
                  <a:prstClr val="black"/>
                </a:solidFill>
              </a:rPr>
              <a:t>Wide-angle Aurora Imager</a:t>
            </a:r>
          </a:p>
          <a:p>
            <a:r>
              <a:rPr lang="en-US" altLang="zh-CN" sz="1125" b="1" dirty="0">
                <a:solidFill>
                  <a:prstClr val="black"/>
                </a:solidFill>
              </a:rPr>
              <a:t>IPM:</a:t>
            </a:r>
            <a:r>
              <a:rPr lang="en-US" altLang="zh-CN" sz="1125" dirty="0">
                <a:solidFill>
                  <a:prstClr val="black"/>
                </a:solidFill>
              </a:rPr>
              <a:t>   </a:t>
            </a:r>
            <a:r>
              <a:rPr lang="en-US" altLang="zh-CN" sz="1013" dirty="0" err="1">
                <a:solidFill>
                  <a:prstClr val="black"/>
                </a:solidFill>
              </a:rPr>
              <a:t>Ionospheric</a:t>
            </a:r>
            <a:r>
              <a:rPr lang="en-US" altLang="zh-CN" sz="1013" dirty="0">
                <a:solidFill>
                  <a:prstClr val="black"/>
                </a:solidFill>
              </a:rPr>
              <a:t> Photometer </a:t>
            </a:r>
            <a:endParaRPr lang="zh-CN" altLang="en-US" sz="1013" dirty="0">
              <a:solidFill>
                <a:prstClr val="black"/>
              </a:solidFill>
            </a:endParaRPr>
          </a:p>
        </p:txBody>
      </p:sp>
      <p:pic>
        <p:nvPicPr>
          <p:cNvPr id="4" name="轨道录屏15秒~1.wmv">
            <a:hlinkClick r:id="" action="ppaction://media"/>
            <a:extLst>
              <a:ext uri="{FF2B5EF4-FFF2-40B4-BE49-F238E27FC236}">
                <a16:creationId xmlns="" xmlns:a16="http://schemas.microsoft.com/office/drawing/2014/main" id="{9A50D7ED-BB68-44C2-BD9C-125048DCEB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1270171"/>
            <a:ext cx="5670672" cy="29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9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4139719"/>
              </p:ext>
            </p:extLst>
          </p:nvPr>
        </p:nvGraphicFramePr>
        <p:xfrm>
          <a:off x="1043608" y="699542"/>
          <a:ext cx="7200800" cy="410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5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01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01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22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&amp; Radiation</a:t>
                      </a:r>
                      <a:endParaRPr lang="zh-CN" altLang="en-US" sz="1500" dirty="0"/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kern="1200" dirty="0">
                          <a:solidFill>
                            <a:srgbClr val="0070C0"/>
                          </a:solidFill>
                          <a:latin typeface="Calibri" panose="020F0502020204030204"/>
                          <a:ea typeface="等线"/>
                          <a:cs typeface="+mn-cs"/>
                        </a:rPr>
                        <a:t>Atmosphere</a:t>
                      </a:r>
                      <a:endParaRPr lang="zh-CN" altLang="en-US" sz="1500" dirty="0"/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kern="1200" dirty="0">
                          <a:solidFill>
                            <a:srgbClr val="0070C0"/>
                          </a:solidFill>
                          <a:latin typeface="Calibri" panose="020F0502020204030204"/>
                          <a:ea typeface="等线"/>
                          <a:cs typeface="+mn-cs"/>
                        </a:rPr>
                        <a:t>Land Surface</a:t>
                      </a:r>
                      <a:endParaRPr lang="zh-CN" altLang="en-US" sz="1500" dirty="0"/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kern="1200" dirty="0">
                          <a:solidFill>
                            <a:srgbClr val="0070C0"/>
                          </a:solidFill>
                          <a:latin typeface="Calibri" panose="020F0502020204030204"/>
                          <a:ea typeface="等线"/>
                          <a:cs typeface="+mn-cs"/>
                        </a:rPr>
                        <a:t>Sea Surface</a:t>
                      </a:r>
                      <a:endParaRPr lang="zh-CN" altLang="en-US" sz="1500" dirty="0"/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kern="1200" dirty="0">
                          <a:solidFill>
                            <a:srgbClr val="0070C0"/>
                          </a:solidFill>
                          <a:latin typeface="Calibri" panose="020F0502020204030204"/>
                          <a:ea typeface="等线"/>
                          <a:cs typeface="+mn-cs"/>
                        </a:rPr>
                        <a:t>Space Weather</a:t>
                      </a:r>
                      <a:endParaRPr lang="zh-CN" altLang="en-US" sz="1500" dirty="0"/>
                    </a:p>
                  </a:txBody>
                  <a:tcPr marL="57150" marR="5715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433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mask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Cloud amount,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type,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phase,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top</a:t>
                      </a:r>
                      <a:r>
                        <a:rPr lang="en-US" altLang="zh-CN" sz="1200" kern="1200" baseline="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 t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emperature,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top height,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optical depth,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Cloud physical</a:t>
                      </a:r>
                      <a:r>
                        <a:rPr lang="en-US" altLang="zh-CN" sz="1200" kern="1200" baseline="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 p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arameters,</a:t>
                      </a:r>
                      <a:endParaRPr lang="en-US" altLang="zh-CN" sz="1200" kern="1200" dirty="0">
                        <a:solidFill>
                          <a:sysClr val="windowText" lastClr="000000">
                            <a:hueOff val="0"/>
                            <a:satOff val="0"/>
                            <a:lumOff val="0"/>
                            <a:alphaOff val="0"/>
                          </a:sysClr>
                        </a:solidFill>
                        <a:latin typeface="Calibri" panose="020F0502020204030204"/>
                        <a:ea typeface="+mn-ea"/>
                        <a:cs typeface="Times New Roman"/>
                      </a:endParaRPr>
                    </a:p>
                    <a:p>
                      <a:pPr marL="0" marR="0" lvl="0" indent="0" algn="l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Cloud water content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marL="0" marR="0" lvl="0" indent="0" algn="l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Cloud liquid water,</a:t>
                      </a:r>
                    </a:p>
                    <a:p>
                      <a:pPr marL="0" marR="0" lvl="0" indent="0" algn="l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Ice water path,</a:t>
                      </a:r>
                    </a:p>
                    <a:p>
                      <a:pPr marL="0" marR="0" lvl="0" indent="0" algn="l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Outgoing longwave radiation</a:t>
                      </a:r>
                      <a:endParaRPr lang="zh-CN" altLang="en-US" sz="1200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Atmospheric total </a:t>
                      </a:r>
                      <a:r>
                        <a:rPr lang="en-US" altLang="zh-CN" sz="1200" kern="1200" dirty="0" err="1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precipitable</a:t>
                      </a: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 water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Dust storm index,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Aerosol optical</a:t>
                      </a:r>
                      <a:r>
                        <a:rPr lang="en-US" altLang="zh-CN" sz="1200" kern="1200" baseline="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 depth,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baseline="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R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ain detection,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Atmospheric humidity profile (GNOS,</a:t>
                      </a:r>
                      <a:r>
                        <a:rPr lang="en-US" altLang="zh-CN" sz="1200" kern="12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VASS</a:t>
                      </a: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)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marL="0" marR="0" lvl="0" indent="0" algn="l" defTabSz="9143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等线"/>
                          <a:cs typeface="Times New Roman"/>
                        </a:rPr>
                        <a:t>Atmospheric temperature profile (GNOS,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等线"/>
                          <a:cs typeface="Times New Roman"/>
                        </a:rPr>
                        <a:t>VASS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等线"/>
                          <a:cs typeface="Times New Roman"/>
                        </a:rPr>
                        <a:t>)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P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recipitation,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Microwave rain rate,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F</a:t>
                      </a: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og detection</a:t>
                      </a:r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Global fire detection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Land cover,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Land surface reflectance,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Land surface temperature,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Soil moisture,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+mn-cs"/>
                        </a:rPr>
                        <a:t>NDVI,</a:t>
                      </a:r>
                      <a:endParaRPr lang="en-US" altLang="zh-CN" sz="1200" kern="1200" dirty="0">
                        <a:solidFill>
                          <a:sysClr val="windowText" lastClr="000000">
                            <a:hueOff val="0"/>
                            <a:satOff val="0"/>
                            <a:lumOff val="0"/>
                            <a:alphaOff val="0"/>
                          </a:sysClr>
                        </a:solidFill>
                        <a:latin typeface="Calibri" panose="020F0502020204030204"/>
                        <a:ea typeface="等线"/>
                        <a:cs typeface="Times New Roman"/>
                      </a:endParaRP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Snow cover,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Snow cover fraction,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LAI,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FPAR,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NPP,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Albedo,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/>
                          <a:ea typeface="+mn-ea"/>
                          <a:cs typeface="Times New Roman"/>
                        </a:rPr>
                        <a:t>Snow depth,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Snow water equivalent</a:t>
                      </a:r>
                      <a:endParaRPr lang="zh-CN" altLang="en-US" sz="1200" kern="1200" dirty="0">
                        <a:solidFill>
                          <a:sysClr val="windowText" lastClr="000000">
                            <a:hueOff val="0"/>
                            <a:satOff val="0"/>
                            <a:lumOff val="0"/>
                            <a:alphaOff val="0"/>
                          </a:sysClr>
                        </a:solidFill>
                        <a:latin typeface="Calibri" panose="020F0502020204030204"/>
                        <a:ea typeface="等线"/>
                        <a:cs typeface="+mn-cs"/>
                      </a:endParaRPr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SST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Sea-Ice </a:t>
                      </a:r>
                      <a:r>
                        <a:rPr lang="en-US" altLang="zh-CN" sz="1200" u="none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cover,</a:t>
                      </a:r>
                      <a:endParaRPr lang="en-US" altLang="zh-CN" sz="1200" u="none" kern="1200" dirty="0">
                        <a:solidFill>
                          <a:sysClr val="windowText" lastClr="000000">
                            <a:hueOff val="0"/>
                            <a:satOff val="0"/>
                            <a:lumOff val="0"/>
                            <a:alphaOff val="0"/>
                          </a:sysClr>
                        </a:solidFill>
                        <a:latin typeface="Calibri" panose="020F0502020204030204"/>
                        <a:ea typeface="+mn-ea"/>
                        <a:cs typeface="Times New Roman"/>
                      </a:endParaRP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u="none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Ocean color,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u="none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Chlorophyll,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Sea surface wind speed</a:t>
                      </a:r>
                      <a:endParaRPr lang="zh-CN" altLang="en-US" sz="1200" kern="120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57150" marR="57150" marT="34290" marB="34290"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radiation flux of high energy particles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surface electric potential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radiation dose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等线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Times New Roman"/>
                        </a:rPr>
                        <a:t>GNOS Electron Density Profile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Times New Roman"/>
                        </a:rPr>
                        <a:t>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Ionospheric O/N2 Column Ratio,</a:t>
                      </a:r>
                    </a:p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ysClr val="windowText" lastClr="000000">
                              <a:hueOff val="0"/>
                              <a:satOff val="0"/>
                              <a:lumOff val="0"/>
                              <a:alphaOff val="0"/>
                            </a:sysClr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Aurora Mapping Products</a:t>
                      </a:r>
                      <a:endParaRPr lang="zh-CN" altLang="en-US" sz="1200" kern="1200" dirty="0">
                        <a:solidFill>
                          <a:sysClr val="windowText" lastClr="000000">
                            <a:hueOff val="0"/>
                            <a:satOff val="0"/>
                            <a:lumOff val="0"/>
                            <a:alphaOff val="0"/>
                          </a:sysClr>
                        </a:solidFill>
                        <a:latin typeface="Calibri" panose="020F0502020204030204"/>
                        <a:ea typeface="等线"/>
                        <a:cs typeface="+mn-cs"/>
                      </a:endParaRPr>
                    </a:p>
                  </a:txBody>
                  <a:tcPr marL="57150" marR="5715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AAC5E2-0E32-4E7A-AEF5-D20983F49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FY-3D Baseline products </a:t>
            </a:r>
            <a:endParaRPr kumimoji="1" lang="zh-CN" altLang="en-US" dirty="0">
              <a:solidFill>
                <a:srgbClr val="002060"/>
              </a:solidFill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9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104087-6993-4404-8917-B440A385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59" y="123478"/>
            <a:ext cx="4824536" cy="316414"/>
          </a:xfrm>
        </p:spPr>
        <p:txBody>
          <a:bodyPr/>
          <a:lstStyle/>
          <a:p>
            <a:r>
              <a:rPr kumimoji="1" lang="en-US" altLang="zh-CN" dirty="0" err="1">
                <a:solidFill>
                  <a:srgbClr val="002060"/>
                </a:solidFill>
                <a:ea typeface="隶书" pitchFamily="49" charset="-122"/>
              </a:rPr>
              <a:t>FengYun</a:t>
            </a:r>
            <a:r>
              <a:rPr kumimoji="1" lang="en-US" altLang="zh-CN" dirty="0">
                <a:solidFill>
                  <a:srgbClr val="002060"/>
                </a:solidFill>
                <a:ea typeface="隶书" pitchFamily="49" charset="-122"/>
              </a:rPr>
              <a:t> GEO Constellation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44" name="AutoShape 4">
            <a:extLst>
              <a:ext uri="{FF2B5EF4-FFF2-40B4-BE49-F238E27FC236}">
                <a16:creationId xmlns="" xmlns:a16="http://schemas.microsoft.com/office/drawing/2014/main" id="{68B4AF55-9AA7-4B92-B5D7-CA6CA2C9A694}"/>
              </a:ext>
            </a:extLst>
          </p:cNvPr>
          <p:cNvSpPr>
            <a:spLocks noChangeArrowheads="1"/>
          </p:cNvSpPr>
          <p:nvPr/>
        </p:nvSpPr>
        <p:spPr bwMode="auto">
          <a:xfrm rot="21209650">
            <a:off x="5433385" y="1609953"/>
            <a:ext cx="1320068" cy="2677715"/>
          </a:xfrm>
          <a:prstGeom prst="triangle">
            <a:avLst>
              <a:gd name="adj" fmla="val 50000"/>
            </a:avLst>
          </a:prstGeom>
          <a:solidFill>
            <a:srgbClr val="92D050">
              <a:alpha val="42000"/>
            </a:srgbClr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76163" tIns="38083" rIns="76163" bIns="3808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5" name="AutoShape 4">
            <a:extLst>
              <a:ext uri="{FF2B5EF4-FFF2-40B4-BE49-F238E27FC236}">
                <a16:creationId xmlns="" xmlns:a16="http://schemas.microsoft.com/office/drawing/2014/main" id="{3425BBFF-BD32-4A6D-BFEB-F57B296D5525}"/>
              </a:ext>
            </a:extLst>
          </p:cNvPr>
          <p:cNvSpPr>
            <a:spLocks noChangeArrowheads="1"/>
          </p:cNvSpPr>
          <p:nvPr/>
        </p:nvSpPr>
        <p:spPr bwMode="auto">
          <a:xfrm rot="20267691">
            <a:off x="4751045" y="1525833"/>
            <a:ext cx="1320068" cy="2677715"/>
          </a:xfrm>
          <a:prstGeom prst="triangle">
            <a:avLst>
              <a:gd name="adj" fmla="val 50000"/>
            </a:avLst>
          </a:prstGeom>
          <a:solidFill>
            <a:schemeClr val="accent5">
              <a:lumMod val="75000"/>
              <a:alpha val="42000"/>
            </a:schemeClr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76163" tIns="38083" rIns="76163" bIns="3808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6" name="AutoShape 3">
            <a:extLst>
              <a:ext uri="{FF2B5EF4-FFF2-40B4-BE49-F238E27FC236}">
                <a16:creationId xmlns="" xmlns:a16="http://schemas.microsoft.com/office/drawing/2014/main" id="{2E9ADAF0-D29D-431E-8126-DC0E79FA94D6}"/>
              </a:ext>
            </a:extLst>
          </p:cNvPr>
          <p:cNvSpPr>
            <a:spLocks noChangeArrowheads="1"/>
          </p:cNvSpPr>
          <p:nvPr/>
        </p:nvSpPr>
        <p:spPr bwMode="auto">
          <a:xfrm rot="1233269">
            <a:off x="6409183" y="1623727"/>
            <a:ext cx="1028474" cy="2542499"/>
          </a:xfrm>
          <a:prstGeom prst="triangle">
            <a:avLst>
              <a:gd name="adj" fmla="val 32755"/>
            </a:avLst>
          </a:prstGeom>
          <a:solidFill>
            <a:srgbClr val="FF9900">
              <a:alpha val="42000"/>
            </a:srgbClr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163" tIns="38083" rIns="76163" bIns="3808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7" name="AutoShape 2">
            <a:extLst>
              <a:ext uri="{FF2B5EF4-FFF2-40B4-BE49-F238E27FC236}">
                <a16:creationId xmlns="" xmlns:a16="http://schemas.microsoft.com/office/drawing/2014/main" id="{B2C1FC74-273A-4B9D-AD31-5631A21560D3}"/>
              </a:ext>
            </a:extLst>
          </p:cNvPr>
          <p:cNvSpPr>
            <a:spLocks noChangeArrowheads="1"/>
          </p:cNvSpPr>
          <p:nvPr/>
        </p:nvSpPr>
        <p:spPr bwMode="auto">
          <a:xfrm rot="21019314">
            <a:off x="6000133" y="1609807"/>
            <a:ext cx="768297" cy="1674019"/>
          </a:xfrm>
          <a:prstGeom prst="triangle">
            <a:avLst>
              <a:gd name="adj" fmla="val 95069"/>
            </a:avLst>
          </a:prstGeom>
          <a:solidFill>
            <a:srgbClr val="0000FF">
              <a:alpha val="13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163" tIns="38083" rIns="76163" bIns="38083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DB573D80-EED1-45A0-A4C8-D5D55A4F8DD4}"/>
              </a:ext>
            </a:extLst>
          </p:cNvPr>
          <p:cNvSpPr txBox="1"/>
          <p:nvPr/>
        </p:nvSpPr>
        <p:spPr>
          <a:xfrm>
            <a:off x="761891" y="1058332"/>
            <a:ext cx="3489815" cy="3077731"/>
          </a:xfrm>
          <a:prstGeom prst="rect">
            <a:avLst/>
          </a:prstGeom>
          <a:noFill/>
        </p:spPr>
        <p:txBody>
          <a:bodyPr wrap="square" lIns="76163" tIns="38083" rIns="76163" bIns="38083" rtlCol="0">
            <a:spAutoFit/>
          </a:bodyPr>
          <a:lstStyle/>
          <a:p>
            <a:pPr indent="-285640">
              <a:spcAft>
                <a:spcPct val="30000"/>
              </a:spcAft>
              <a:buBlip>
                <a:blip r:embed="rId2"/>
              </a:buBlip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Calibri"/>
                <a:ea typeface="宋体"/>
                <a:cs typeface="Calibri" panose="020F0502020204030204" pitchFamily="34" charset="0"/>
              </a:rPr>
              <a:t>4 in operation</a:t>
            </a:r>
          </a:p>
          <a:p>
            <a:pPr marL="0" lvl="1">
              <a:spcAft>
                <a:spcPts val="500"/>
              </a:spcAft>
            </a:pP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FY-2G:  Full Disk    (99.5°E)</a:t>
            </a:r>
          </a:p>
          <a:p>
            <a:pPr marL="0" lvl="1">
              <a:spcAft>
                <a:spcPts val="500"/>
              </a:spcAft>
            </a:pP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FY-2F:  Regional    (112°E)</a:t>
            </a:r>
          </a:p>
          <a:p>
            <a:pPr marL="0" lvl="1">
              <a:spcAft>
                <a:spcPts val="500"/>
              </a:spcAft>
            </a:pP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FY-2H</a:t>
            </a:r>
            <a:r>
              <a:rPr lang="zh-CN" altLang="en-US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：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Full Disk (79°E)</a:t>
            </a:r>
          </a:p>
          <a:p>
            <a:pPr marL="0" lvl="1">
              <a:spcAft>
                <a:spcPts val="500"/>
              </a:spcAft>
            </a:pP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FY-4A:  Full Disk + Regional Rapid   (</a:t>
            </a: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  <a:sym typeface="Wingdings" panose="05000000000000000000" pitchFamily="2" charset="2"/>
              </a:rPr>
              <a:t>105°E)</a:t>
            </a:r>
            <a:endParaRPr lang="en-US" altLang="zh-CN" kern="0" dirty="0">
              <a:solidFill>
                <a:srgbClr val="000000"/>
              </a:solidFill>
              <a:latin typeface="Arial"/>
              <a:ea typeface="宋体"/>
              <a:cs typeface="Calibri" panose="020F0502020204030204" pitchFamily="34" charset="0"/>
            </a:endParaRPr>
          </a:p>
          <a:p>
            <a:pPr marL="0" lvl="1">
              <a:spcAft>
                <a:spcPts val="500"/>
              </a:spcAft>
            </a:pPr>
            <a:endParaRPr lang="en-US" altLang="zh-CN" kern="0" dirty="0">
              <a:solidFill>
                <a:srgbClr val="000000"/>
              </a:solidFill>
              <a:latin typeface="Arial"/>
              <a:ea typeface="宋体"/>
              <a:cs typeface="Calibri" panose="020F0502020204030204" pitchFamily="34" charset="0"/>
            </a:endParaRPr>
          </a:p>
          <a:p>
            <a:pPr marL="0" lvl="1">
              <a:spcAft>
                <a:spcPts val="500"/>
              </a:spcAft>
            </a:pPr>
            <a:r>
              <a:rPr lang="en-US" altLang="zh-CN" kern="0" dirty="0">
                <a:solidFill>
                  <a:srgbClr val="000000"/>
                </a:solidFill>
                <a:latin typeface="Arial"/>
                <a:ea typeface="宋体"/>
                <a:cs typeface="Calibri" panose="020F0502020204030204" pitchFamily="34" charset="0"/>
              </a:rPr>
              <a:t> </a:t>
            </a:r>
          </a:p>
          <a:p>
            <a:pPr marL="0" lvl="1">
              <a:spcAft>
                <a:spcPts val="500"/>
              </a:spcAft>
            </a:pPr>
            <a:endParaRPr lang="en-US" altLang="zh-CN" kern="0" dirty="0">
              <a:solidFill>
                <a:srgbClr val="000000"/>
              </a:solidFill>
              <a:latin typeface="Arial"/>
              <a:ea typeface="宋体"/>
              <a:cs typeface="Calibri" panose="020F0502020204030204" pitchFamily="34" charset="0"/>
            </a:endParaRPr>
          </a:p>
        </p:txBody>
      </p:sp>
      <p:grpSp>
        <p:nvGrpSpPr>
          <p:cNvPr id="149" name="Group 13">
            <a:extLst>
              <a:ext uri="{FF2B5EF4-FFF2-40B4-BE49-F238E27FC236}">
                <a16:creationId xmlns="" xmlns:a16="http://schemas.microsoft.com/office/drawing/2014/main" id="{B9360AEE-F7D9-427B-96BC-0454C52ABB26}"/>
              </a:ext>
            </a:extLst>
          </p:cNvPr>
          <p:cNvGrpSpPr>
            <a:grpSpLocks/>
          </p:cNvGrpSpPr>
          <p:nvPr/>
        </p:nvGrpSpPr>
        <p:grpSpPr bwMode="auto">
          <a:xfrm>
            <a:off x="4633076" y="1171547"/>
            <a:ext cx="411528" cy="594122"/>
            <a:chOff x="649" y="1071"/>
            <a:chExt cx="337" cy="499"/>
          </a:xfrm>
        </p:grpSpPr>
        <p:grpSp>
          <p:nvGrpSpPr>
            <p:cNvPr id="150" name="Group 14">
              <a:extLst>
                <a:ext uri="{FF2B5EF4-FFF2-40B4-BE49-F238E27FC236}">
                  <a16:creationId xmlns="" xmlns:a16="http://schemas.microsoft.com/office/drawing/2014/main" id="{CD1EC77D-2BD2-4A18-93F4-3B0014A5EF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9" y="1071"/>
              <a:ext cx="337" cy="338"/>
              <a:chOff x="2362" y="7473"/>
              <a:chExt cx="765" cy="912"/>
            </a:xfrm>
          </p:grpSpPr>
          <p:sp>
            <p:nvSpPr>
              <p:cNvPr id="152" name="AutoShape 15">
                <a:extLst>
                  <a:ext uri="{FF2B5EF4-FFF2-40B4-BE49-F238E27FC236}">
                    <a16:creationId xmlns="" xmlns:a16="http://schemas.microsoft.com/office/drawing/2014/main" id="{24511FCB-080B-4F0F-A9E6-A5511EC30E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2" y="7473"/>
                <a:ext cx="765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153" name="Group 16">
                <a:extLst>
                  <a:ext uri="{FF2B5EF4-FFF2-40B4-BE49-F238E27FC236}">
                    <a16:creationId xmlns="" xmlns:a16="http://schemas.microsoft.com/office/drawing/2014/main" id="{DD248671-4299-4348-94A7-3D038A56F3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15545" flipV="1">
                <a:off x="2716" y="7973"/>
                <a:ext cx="444" cy="379"/>
                <a:chOff x="6182" y="3830"/>
                <a:chExt cx="543" cy="521"/>
              </a:xfrm>
            </p:grpSpPr>
            <p:sp>
              <p:nvSpPr>
                <p:cNvPr id="156" name="Freeform 17">
                  <a:extLst>
                    <a:ext uri="{FF2B5EF4-FFF2-40B4-BE49-F238E27FC236}">
                      <a16:creationId xmlns="" xmlns:a16="http://schemas.microsoft.com/office/drawing/2014/main" id="{BB4F3D2A-5C48-4F47-B504-A8484AAE6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2" y="3830"/>
                  <a:ext cx="276" cy="254"/>
                </a:xfrm>
                <a:custGeom>
                  <a:avLst/>
                  <a:gdLst>
                    <a:gd name="T0" fmla="*/ 240 w 276"/>
                    <a:gd name="T1" fmla="*/ 0 h 254"/>
                    <a:gd name="T2" fmla="*/ 0 w 276"/>
                    <a:gd name="T3" fmla="*/ 168 h 254"/>
                    <a:gd name="T4" fmla="*/ 132 w 276"/>
                    <a:gd name="T5" fmla="*/ 254 h 254"/>
                    <a:gd name="T6" fmla="*/ 276 w 276"/>
                    <a:gd name="T7" fmla="*/ 154 h 254"/>
                    <a:gd name="T8" fmla="*/ 240 w 276"/>
                    <a:gd name="T9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6" h="254">
                      <a:moveTo>
                        <a:pt x="240" y="0"/>
                      </a:moveTo>
                      <a:lnTo>
                        <a:pt x="0" y="168"/>
                      </a:lnTo>
                      <a:lnTo>
                        <a:pt x="132" y="254"/>
                      </a:lnTo>
                      <a:lnTo>
                        <a:pt x="276" y="154"/>
                      </a:lnTo>
                      <a:lnTo>
                        <a:pt x="240" y="0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57" name="Line 18">
                  <a:extLst>
                    <a:ext uri="{FF2B5EF4-FFF2-40B4-BE49-F238E27FC236}">
                      <a16:creationId xmlns="" xmlns:a16="http://schemas.microsoft.com/office/drawing/2014/main" id="{9F76893A-1860-41B0-9C6C-05B15DF222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86" y="4034"/>
                  <a:ext cx="168" cy="240"/>
                </a:xfrm>
                <a:prstGeom prst="line">
                  <a:avLst/>
                </a:prstGeom>
                <a:noFill/>
                <a:ln w="1524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58" name="Line 19">
                  <a:extLst>
                    <a:ext uri="{FF2B5EF4-FFF2-40B4-BE49-F238E27FC236}">
                      <a16:creationId xmlns="" xmlns:a16="http://schemas.microsoft.com/office/drawing/2014/main" id="{7EA61B92-EB89-488D-BF67-153BF86CB2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50" y="4070"/>
                  <a:ext cx="240" cy="168"/>
                </a:xfrm>
                <a:prstGeom prst="line">
                  <a:avLst/>
                </a:prstGeom>
                <a:noFill/>
                <a:ln w="889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59" name="Freeform 20">
                  <a:extLst>
                    <a:ext uri="{FF2B5EF4-FFF2-40B4-BE49-F238E27FC236}">
                      <a16:creationId xmlns="" xmlns:a16="http://schemas.microsoft.com/office/drawing/2014/main" id="{482CE18C-92A8-47C4-908A-C568B050A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8" y="3955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3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1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3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1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60" name="Freeform 21">
                  <a:extLst>
                    <a:ext uri="{FF2B5EF4-FFF2-40B4-BE49-F238E27FC236}">
                      <a16:creationId xmlns="" xmlns:a16="http://schemas.microsoft.com/office/drawing/2014/main" id="{FDF1BC83-878D-4081-84F6-C3E2056D9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" y="4207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6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4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6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4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</p:grpSp>
          <p:sp>
            <p:nvSpPr>
              <p:cNvPr id="154" name="AutoShape 22">
                <a:extLst>
                  <a:ext uri="{FF2B5EF4-FFF2-40B4-BE49-F238E27FC236}">
                    <a16:creationId xmlns="" xmlns:a16="http://schemas.microsoft.com/office/drawing/2014/main" id="{4F77E21E-D779-4EE0-B003-B057AE389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362" y="7473"/>
                <a:ext cx="657" cy="637"/>
              </a:xfrm>
              <a:prstGeom prst="can">
                <a:avLst>
                  <a:gd name="adj" fmla="val 25000"/>
                </a:avLst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55" name="Oval 23">
                <a:extLst>
                  <a:ext uri="{FF2B5EF4-FFF2-40B4-BE49-F238E27FC236}">
                    <a16:creationId xmlns="" xmlns:a16="http://schemas.microsoft.com/office/drawing/2014/main" id="{8A1E2B4E-E9F3-4412-9783-7BF82E749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590" y="7614"/>
                <a:ext cx="133" cy="25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51" name="Rectangle 24">
              <a:extLst>
                <a:ext uri="{FF2B5EF4-FFF2-40B4-BE49-F238E27FC236}">
                  <a16:creationId xmlns="" xmlns:a16="http://schemas.microsoft.com/office/drawing/2014/main" id="{24F180DB-3021-405E-8285-77D09786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434"/>
              <a:ext cx="272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b="1" kern="0" dirty="0">
                  <a:solidFill>
                    <a:prstClr val="black"/>
                  </a:solidFill>
                  <a:latin typeface="Calibri"/>
                  <a:ea typeface="宋体"/>
                </a:rPr>
                <a:t>FY-2H</a:t>
              </a:r>
            </a:p>
          </p:txBody>
        </p:sp>
      </p:grpSp>
      <p:grpSp>
        <p:nvGrpSpPr>
          <p:cNvPr id="161" name="Group 37">
            <a:extLst>
              <a:ext uri="{FF2B5EF4-FFF2-40B4-BE49-F238E27FC236}">
                <a16:creationId xmlns="" xmlns:a16="http://schemas.microsoft.com/office/drawing/2014/main" id="{E53114BA-714C-4F40-8600-D8512B287FD3}"/>
              </a:ext>
            </a:extLst>
          </p:cNvPr>
          <p:cNvGrpSpPr>
            <a:grpSpLocks/>
          </p:cNvGrpSpPr>
          <p:nvPr/>
        </p:nvGrpSpPr>
        <p:grpSpPr bwMode="auto">
          <a:xfrm>
            <a:off x="6991691" y="1171491"/>
            <a:ext cx="411529" cy="594122"/>
            <a:chOff x="649" y="1071"/>
            <a:chExt cx="337" cy="499"/>
          </a:xfrm>
        </p:grpSpPr>
        <p:grpSp>
          <p:nvGrpSpPr>
            <p:cNvPr id="162" name="Group 38">
              <a:extLst>
                <a:ext uri="{FF2B5EF4-FFF2-40B4-BE49-F238E27FC236}">
                  <a16:creationId xmlns="" xmlns:a16="http://schemas.microsoft.com/office/drawing/2014/main" id="{98131599-8944-431E-BF81-2CBF05A4E41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9" y="1071"/>
              <a:ext cx="337" cy="338"/>
              <a:chOff x="2362" y="7473"/>
              <a:chExt cx="765" cy="912"/>
            </a:xfrm>
          </p:grpSpPr>
          <p:sp>
            <p:nvSpPr>
              <p:cNvPr id="164" name="AutoShape 39">
                <a:extLst>
                  <a:ext uri="{FF2B5EF4-FFF2-40B4-BE49-F238E27FC236}">
                    <a16:creationId xmlns="" xmlns:a16="http://schemas.microsoft.com/office/drawing/2014/main" id="{CF80CA3B-47D4-418E-BEDB-B04BD1FDAB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2" y="7473"/>
                <a:ext cx="765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165" name="Group 40">
                <a:extLst>
                  <a:ext uri="{FF2B5EF4-FFF2-40B4-BE49-F238E27FC236}">
                    <a16:creationId xmlns="" xmlns:a16="http://schemas.microsoft.com/office/drawing/2014/main" id="{D4114896-E899-440F-810C-BA4151E410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15545" flipV="1">
                <a:off x="2716" y="7973"/>
                <a:ext cx="444" cy="379"/>
                <a:chOff x="6182" y="3830"/>
                <a:chExt cx="543" cy="521"/>
              </a:xfrm>
            </p:grpSpPr>
            <p:sp>
              <p:nvSpPr>
                <p:cNvPr id="168" name="Freeform 41">
                  <a:extLst>
                    <a:ext uri="{FF2B5EF4-FFF2-40B4-BE49-F238E27FC236}">
                      <a16:creationId xmlns="" xmlns:a16="http://schemas.microsoft.com/office/drawing/2014/main" id="{DF70814F-5A0A-48E2-BC85-032567547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2" y="3830"/>
                  <a:ext cx="276" cy="254"/>
                </a:xfrm>
                <a:custGeom>
                  <a:avLst/>
                  <a:gdLst>
                    <a:gd name="T0" fmla="*/ 240 w 276"/>
                    <a:gd name="T1" fmla="*/ 0 h 254"/>
                    <a:gd name="T2" fmla="*/ 0 w 276"/>
                    <a:gd name="T3" fmla="*/ 168 h 254"/>
                    <a:gd name="T4" fmla="*/ 132 w 276"/>
                    <a:gd name="T5" fmla="*/ 254 h 254"/>
                    <a:gd name="T6" fmla="*/ 276 w 276"/>
                    <a:gd name="T7" fmla="*/ 154 h 254"/>
                    <a:gd name="T8" fmla="*/ 240 w 276"/>
                    <a:gd name="T9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6" h="254">
                      <a:moveTo>
                        <a:pt x="240" y="0"/>
                      </a:moveTo>
                      <a:lnTo>
                        <a:pt x="0" y="168"/>
                      </a:lnTo>
                      <a:lnTo>
                        <a:pt x="132" y="254"/>
                      </a:lnTo>
                      <a:lnTo>
                        <a:pt x="276" y="154"/>
                      </a:lnTo>
                      <a:lnTo>
                        <a:pt x="240" y="0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69" name="Line 42">
                  <a:extLst>
                    <a:ext uri="{FF2B5EF4-FFF2-40B4-BE49-F238E27FC236}">
                      <a16:creationId xmlns="" xmlns:a16="http://schemas.microsoft.com/office/drawing/2014/main" id="{FA15FD4F-57B2-4B87-A986-DC0C8E1B7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86" y="4034"/>
                  <a:ext cx="168" cy="240"/>
                </a:xfrm>
                <a:prstGeom prst="line">
                  <a:avLst/>
                </a:prstGeom>
                <a:noFill/>
                <a:ln w="1524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70" name="Line 43">
                  <a:extLst>
                    <a:ext uri="{FF2B5EF4-FFF2-40B4-BE49-F238E27FC236}">
                      <a16:creationId xmlns="" xmlns:a16="http://schemas.microsoft.com/office/drawing/2014/main" id="{F764F40E-46BF-4C9A-9A6A-A0C25C797F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50" y="4070"/>
                  <a:ext cx="240" cy="168"/>
                </a:xfrm>
                <a:prstGeom prst="line">
                  <a:avLst/>
                </a:prstGeom>
                <a:noFill/>
                <a:ln w="889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71" name="Freeform 44">
                  <a:extLst>
                    <a:ext uri="{FF2B5EF4-FFF2-40B4-BE49-F238E27FC236}">
                      <a16:creationId xmlns="" xmlns:a16="http://schemas.microsoft.com/office/drawing/2014/main" id="{59D898DA-B4C9-4F99-94FF-973B924CE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8" y="3955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3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1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3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1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72" name="Freeform 45">
                  <a:extLst>
                    <a:ext uri="{FF2B5EF4-FFF2-40B4-BE49-F238E27FC236}">
                      <a16:creationId xmlns="" xmlns:a16="http://schemas.microsoft.com/office/drawing/2014/main" id="{61D117FF-D41C-4004-92BD-DB6E08F06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" y="4207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6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4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6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4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</p:grpSp>
          <p:sp>
            <p:nvSpPr>
              <p:cNvPr id="166" name="AutoShape 46">
                <a:extLst>
                  <a:ext uri="{FF2B5EF4-FFF2-40B4-BE49-F238E27FC236}">
                    <a16:creationId xmlns="" xmlns:a16="http://schemas.microsoft.com/office/drawing/2014/main" id="{EB11A5B4-F02E-47B8-B941-94ABB4FC6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362" y="7473"/>
                <a:ext cx="657" cy="637"/>
              </a:xfrm>
              <a:prstGeom prst="can">
                <a:avLst>
                  <a:gd name="adj" fmla="val 25000"/>
                </a:avLst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67" name="Oval 47">
                <a:extLst>
                  <a:ext uri="{FF2B5EF4-FFF2-40B4-BE49-F238E27FC236}">
                    <a16:creationId xmlns="" xmlns:a16="http://schemas.microsoft.com/office/drawing/2014/main" id="{795EFAD6-A54E-411E-8B4D-02D471EE8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590" y="7614"/>
                <a:ext cx="133" cy="25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63" name="Rectangle 48">
              <a:extLst>
                <a:ext uri="{FF2B5EF4-FFF2-40B4-BE49-F238E27FC236}">
                  <a16:creationId xmlns="" xmlns:a16="http://schemas.microsoft.com/office/drawing/2014/main" id="{D2EDF566-E36B-41D4-A935-ABC3B137F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434"/>
              <a:ext cx="272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b="1" kern="0" dirty="0">
                  <a:solidFill>
                    <a:prstClr val="black"/>
                  </a:solidFill>
                  <a:latin typeface="Calibri"/>
                  <a:ea typeface="宋体"/>
                </a:rPr>
                <a:t>FY-2F</a:t>
              </a:r>
            </a:p>
          </p:txBody>
        </p:sp>
      </p:grpSp>
      <p:grpSp>
        <p:nvGrpSpPr>
          <p:cNvPr id="173" name="Group 37">
            <a:extLst>
              <a:ext uri="{FF2B5EF4-FFF2-40B4-BE49-F238E27FC236}">
                <a16:creationId xmlns="" xmlns:a16="http://schemas.microsoft.com/office/drawing/2014/main" id="{7581DA03-BAFF-42EF-BE89-AB8D003578FC}"/>
              </a:ext>
            </a:extLst>
          </p:cNvPr>
          <p:cNvGrpSpPr>
            <a:grpSpLocks/>
          </p:cNvGrpSpPr>
          <p:nvPr/>
        </p:nvGrpSpPr>
        <p:grpSpPr bwMode="auto">
          <a:xfrm>
            <a:off x="5635021" y="1171547"/>
            <a:ext cx="411529" cy="594122"/>
            <a:chOff x="649" y="1071"/>
            <a:chExt cx="337" cy="499"/>
          </a:xfrm>
        </p:grpSpPr>
        <p:grpSp>
          <p:nvGrpSpPr>
            <p:cNvPr id="174" name="Group 38">
              <a:extLst>
                <a:ext uri="{FF2B5EF4-FFF2-40B4-BE49-F238E27FC236}">
                  <a16:creationId xmlns="" xmlns:a16="http://schemas.microsoft.com/office/drawing/2014/main" id="{6217E4B7-5FAA-47CA-A3D0-7E04F6E5C7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9" y="1071"/>
              <a:ext cx="337" cy="338"/>
              <a:chOff x="2362" y="7473"/>
              <a:chExt cx="765" cy="912"/>
            </a:xfrm>
          </p:grpSpPr>
          <p:sp>
            <p:nvSpPr>
              <p:cNvPr id="176" name="AutoShape 39">
                <a:extLst>
                  <a:ext uri="{FF2B5EF4-FFF2-40B4-BE49-F238E27FC236}">
                    <a16:creationId xmlns="" xmlns:a16="http://schemas.microsoft.com/office/drawing/2014/main" id="{060DCACE-F6B0-475F-9D8A-39CD9B74C8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2" y="7473"/>
                <a:ext cx="765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grpSp>
            <p:nvGrpSpPr>
              <p:cNvPr id="177" name="Group 40">
                <a:extLst>
                  <a:ext uri="{FF2B5EF4-FFF2-40B4-BE49-F238E27FC236}">
                    <a16:creationId xmlns="" xmlns:a16="http://schemas.microsoft.com/office/drawing/2014/main" id="{82EE5A5F-ECA4-4057-9B83-63E778C4C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15545" flipV="1">
                <a:off x="2716" y="7973"/>
                <a:ext cx="444" cy="379"/>
                <a:chOff x="6182" y="3830"/>
                <a:chExt cx="543" cy="521"/>
              </a:xfrm>
            </p:grpSpPr>
            <p:sp>
              <p:nvSpPr>
                <p:cNvPr id="180" name="Freeform 41">
                  <a:extLst>
                    <a:ext uri="{FF2B5EF4-FFF2-40B4-BE49-F238E27FC236}">
                      <a16:creationId xmlns="" xmlns:a16="http://schemas.microsoft.com/office/drawing/2014/main" id="{C8FE578A-7620-4A1B-95CD-E0AB76A2D7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2" y="3830"/>
                  <a:ext cx="276" cy="254"/>
                </a:xfrm>
                <a:custGeom>
                  <a:avLst/>
                  <a:gdLst>
                    <a:gd name="T0" fmla="*/ 240 w 276"/>
                    <a:gd name="T1" fmla="*/ 0 h 254"/>
                    <a:gd name="T2" fmla="*/ 0 w 276"/>
                    <a:gd name="T3" fmla="*/ 168 h 254"/>
                    <a:gd name="T4" fmla="*/ 132 w 276"/>
                    <a:gd name="T5" fmla="*/ 254 h 254"/>
                    <a:gd name="T6" fmla="*/ 276 w 276"/>
                    <a:gd name="T7" fmla="*/ 154 h 254"/>
                    <a:gd name="T8" fmla="*/ 240 w 276"/>
                    <a:gd name="T9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6" h="254">
                      <a:moveTo>
                        <a:pt x="240" y="0"/>
                      </a:moveTo>
                      <a:lnTo>
                        <a:pt x="0" y="168"/>
                      </a:lnTo>
                      <a:lnTo>
                        <a:pt x="132" y="254"/>
                      </a:lnTo>
                      <a:lnTo>
                        <a:pt x="276" y="154"/>
                      </a:lnTo>
                      <a:lnTo>
                        <a:pt x="240" y="0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81" name="Line 42">
                  <a:extLst>
                    <a:ext uri="{FF2B5EF4-FFF2-40B4-BE49-F238E27FC236}">
                      <a16:creationId xmlns="" xmlns:a16="http://schemas.microsoft.com/office/drawing/2014/main" id="{47F9882E-471D-4949-A82A-E07DA8F3E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86" y="4034"/>
                  <a:ext cx="168" cy="240"/>
                </a:xfrm>
                <a:prstGeom prst="line">
                  <a:avLst/>
                </a:prstGeom>
                <a:noFill/>
                <a:ln w="1524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82" name="Line 43">
                  <a:extLst>
                    <a:ext uri="{FF2B5EF4-FFF2-40B4-BE49-F238E27FC236}">
                      <a16:creationId xmlns="" xmlns:a16="http://schemas.microsoft.com/office/drawing/2014/main" id="{B95510A6-B41B-4A25-B01A-5A8315B48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350" y="4070"/>
                  <a:ext cx="240" cy="168"/>
                </a:xfrm>
                <a:prstGeom prst="line">
                  <a:avLst/>
                </a:prstGeom>
                <a:noFill/>
                <a:ln w="8890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83" name="Freeform 44">
                  <a:extLst>
                    <a:ext uri="{FF2B5EF4-FFF2-40B4-BE49-F238E27FC236}">
                      <a16:creationId xmlns="" xmlns:a16="http://schemas.microsoft.com/office/drawing/2014/main" id="{A9848971-91A8-4F4F-9AF0-29BDC891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8" y="3955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3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1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3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1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  <p:sp>
              <p:nvSpPr>
                <p:cNvPr id="184" name="Freeform 45">
                  <a:extLst>
                    <a:ext uri="{FF2B5EF4-FFF2-40B4-BE49-F238E27FC236}">
                      <a16:creationId xmlns="" xmlns:a16="http://schemas.microsoft.com/office/drawing/2014/main" id="{627230EF-D43B-4E5F-A179-F549595CE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" y="4207"/>
                  <a:ext cx="147" cy="144"/>
                </a:xfrm>
                <a:custGeom>
                  <a:avLst/>
                  <a:gdLst>
                    <a:gd name="T0" fmla="*/ 132 w 147"/>
                    <a:gd name="T1" fmla="*/ 31 h 144"/>
                    <a:gd name="T2" fmla="*/ 144 w 147"/>
                    <a:gd name="T3" fmla="*/ 53 h 144"/>
                    <a:gd name="T4" fmla="*/ 147 w 147"/>
                    <a:gd name="T5" fmla="*/ 79 h 144"/>
                    <a:gd name="T6" fmla="*/ 140 w 147"/>
                    <a:gd name="T7" fmla="*/ 103 h 144"/>
                    <a:gd name="T8" fmla="*/ 125 w 147"/>
                    <a:gd name="T9" fmla="*/ 125 h 144"/>
                    <a:gd name="T10" fmla="*/ 104 w 147"/>
                    <a:gd name="T11" fmla="*/ 139 h 144"/>
                    <a:gd name="T12" fmla="*/ 80 w 147"/>
                    <a:gd name="T13" fmla="*/ 144 h 144"/>
                    <a:gd name="T14" fmla="*/ 56 w 147"/>
                    <a:gd name="T15" fmla="*/ 144 h 144"/>
                    <a:gd name="T16" fmla="*/ 32 w 147"/>
                    <a:gd name="T17" fmla="*/ 132 h 144"/>
                    <a:gd name="T18" fmla="*/ 12 w 147"/>
                    <a:gd name="T19" fmla="*/ 115 h 144"/>
                    <a:gd name="T20" fmla="*/ 3 w 147"/>
                    <a:gd name="T21" fmla="*/ 91 h 144"/>
                    <a:gd name="T22" fmla="*/ 0 w 147"/>
                    <a:gd name="T23" fmla="*/ 65 h 144"/>
                    <a:gd name="T24" fmla="*/ 8 w 147"/>
                    <a:gd name="T25" fmla="*/ 41 h 144"/>
                    <a:gd name="T26" fmla="*/ 22 w 147"/>
                    <a:gd name="T27" fmla="*/ 19 h 144"/>
                    <a:gd name="T28" fmla="*/ 44 w 147"/>
                    <a:gd name="T29" fmla="*/ 5 h 144"/>
                    <a:gd name="T30" fmla="*/ 68 w 147"/>
                    <a:gd name="T31" fmla="*/ 0 h 144"/>
                    <a:gd name="T32" fmla="*/ 92 w 147"/>
                    <a:gd name="T33" fmla="*/ 2 h 144"/>
                    <a:gd name="T34" fmla="*/ 116 w 147"/>
                    <a:gd name="T35" fmla="*/ 12 h 144"/>
                    <a:gd name="T36" fmla="*/ 132 w 147"/>
                    <a:gd name="T37" fmla="*/ 31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7" h="144">
                      <a:moveTo>
                        <a:pt x="132" y="31"/>
                      </a:moveTo>
                      <a:lnTo>
                        <a:pt x="144" y="53"/>
                      </a:lnTo>
                      <a:lnTo>
                        <a:pt x="147" y="79"/>
                      </a:lnTo>
                      <a:lnTo>
                        <a:pt x="140" y="103"/>
                      </a:lnTo>
                      <a:lnTo>
                        <a:pt x="125" y="125"/>
                      </a:lnTo>
                      <a:lnTo>
                        <a:pt x="104" y="139"/>
                      </a:lnTo>
                      <a:lnTo>
                        <a:pt x="80" y="144"/>
                      </a:lnTo>
                      <a:lnTo>
                        <a:pt x="56" y="144"/>
                      </a:lnTo>
                      <a:lnTo>
                        <a:pt x="32" y="132"/>
                      </a:lnTo>
                      <a:lnTo>
                        <a:pt x="12" y="115"/>
                      </a:lnTo>
                      <a:lnTo>
                        <a:pt x="3" y="91"/>
                      </a:lnTo>
                      <a:lnTo>
                        <a:pt x="0" y="65"/>
                      </a:lnTo>
                      <a:lnTo>
                        <a:pt x="8" y="41"/>
                      </a:lnTo>
                      <a:lnTo>
                        <a:pt x="22" y="19"/>
                      </a:lnTo>
                      <a:lnTo>
                        <a:pt x="44" y="5"/>
                      </a:lnTo>
                      <a:lnTo>
                        <a:pt x="68" y="0"/>
                      </a:lnTo>
                      <a:lnTo>
                        <a:pt x="92" y="2"/>
                      </a:lnTo>
                      <a:lnTo>
                        <a:pt x="116" y="12"/>
                      </a:lnTo>
                      <a:lnTo>
                        <a:pt x="132" y="31"/>
                      </a:lnTo>
                    </a:path>
                  </a:pathLst>
                </a:custGeom>
                <a:solidFill>
                  <a:srgbClr val="0000FF"/>
                </a:solidFill>
                <a:ln w="889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prstClr val="black"/>
                    </a:solidFill>
                    <a:latin typeface="Calibri"/>
                    <a:ea typeface="宋体"/>
                  </a:endParaRPr>
                </a:p>
              </p:txBody>
            </p:sp>
          </p:grpSp>
          <p:sp>
            <p:nvSpPr>
              <p:cNvPr id="178" name="AutoShape 46">
                <a:extLst>
                  <a:ext uri="{FF2B5EF4-FFF2-40B4-BE49-F238E27FC236}">
                    <a16:creationId xmlns="" xmlns:a16="http://schemas.microsoft.com/office/drawing/2014/main" id="{1D4F179F-D601-498E-ACF0-2F1F225E1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362" y="7473"/>
                <a:ext cx="657" cy="637"/>
              </a:xfrm>
              <a:prstGeom prst="can">
                <a:avLst>
                  <a:gd name="adj" fmla="val 25000"/>
                </a:avLst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79" name="Oval 47">
                <a:extLst>
                  <a:ext uri="{FF2B5EF4-FFF2-40B4-BE49-F238E27FC236}">
                    <a16:creationId xmlns="" xmlns:a16="http://schemas.microsoft.com/office/drawing/2014/main" id="{E8E6643D-BA95-41A8-B684-7406EDC26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406866" flipV="1">
                <a:off x="2590" y="7614"/>
                <a:ext cx="133" cy="25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75" name="Rectangle 174">
              <a:extLst>
                <a:ext uri="{FF2B5EF4-FFF2-40B4-BE49-F238E27FC236}">
                  <a16:creationId xmlns="" xmlns:a16="http://schemas.microsoft.com/office/drawing/2014/main" id="{E2800561-255C-45AC-9A31-15A30AAC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434"/>
              <a:ext cx="272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b="1" kern="0" dirty="0">
                  <a:solidFill>
                    <a:prstClr val="black"/>
                  </a:solidFill>
                  <a:latin typeface="Calibri"/>
                  <a:ea typeface="宋体"/>
                </a:rPr>
                <a:t>FY-2G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CA4F7CB5-516D-4734-8695-8D896CF2DAEF}"/>
              </a:ext>
            </a:extLst>
          </p:cNvPr>
          <p:cNvSpPr txBox="1"/>
          <p:nvPr/>
        </p:nvSpPr>
        <p:spPr>
          <a:xfrm>
            <a:off x="4616489" y="779839"/>
            <a:ext cx="346174" cy="230798"/>
          </a:xfrm>
          <a:prstGeom prst="rect">
            <a:avLst/>
          </a:prstGeom>
          <a:noFill/>
        </p:spPr>
        <p:txBody>
          <a:bodyPr wrap="none" lIns="76163" tIns="38083" rIns="76163" bIns="38083" rtlCol="0">
            <a:spAutoFit/>
          </a:bodyPr>
          <a:lstStyle/>
          <a:p>
            <a:r>
              <a:rPr lang="en-US" altLang="zh-CN" sz="10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FDS</a:t>
            </a:r>
            <a:endParaRPr lang="zh-CN" altLang="en-US" sz="10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6004CC8F-63EC-440C-B56F-A64536891562}"/>
              </a:ext>
            </a:extLst>
          </p:cNvPr>
          <p:cNvSpPr txBox="1"/>
          <p:nvPr/>
        </p:nvSpPr>
        <p:spPr>
          <a:xfrm>
            <a:off x="7008271" y="771550"/>
            <a:ext cx="346174" cy="230798"/>
          </a:xfrm>
          <a:prstGeom prst="rect">
            <a:avLst/>
          </a:prstGeom>
          <a:noFill/>
        </p:spPr>
        <p:txBody>
          <a:bodyPr wrap="square" lIns="76163" tIns="38083" rIns="76163" bIns="38083" rtlCol="0">
            <a:spAutoFit/>
          </a:bodyPr>
          <a:lstStyle/>
          <a:p>
            <a:r>
              <a:rPr lang="en-US" altLang="zh-CN" sz="10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RRS</a:t>
            </a:r>
            <a:endParaRPr lang="zh-CN" altLang="en-US" sz="10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="" xmlns:a16="http://schemas.microsoft.com/office/drawing/2014/main" id="{D851F458-5F53-4EF9-B5B2-C004E9E2F820}"/>
              </a:ext>
            </a:extLst>
          </p:cNvPr>
          <p:cNvSpPr txBox="1"/>
          <p:nvPr/>
        </p:nvSpPr>
        <p:spPr>
          <a:xfrm>
            <a:off x="5652721" y="779839"/>
            <a:ext cx="346174" cy="230798"/>
          </a:xfrm>
          <a:prstGeom prst="rect">
            <a:avLst/>
          </a:prstGeom>
          <a:noFill/>
        </p:spPr>
        <p:txBody>
          <a:bodyPr wrap="none" lIns="76163" tIns="38083" rIns="76163" bIns="38083" rtlCol="0">
            <a:spAutoFit/>
          </a:bodyPr>
          <a:lstStyle/>
          <a:p>
            <a:r>
              <a:rPr lang="en-US" altLang="zh-CN" sz="10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FDS</a:t>
            </a:r>
            <a:endParaRPr lang="zh-CN" altLang="en-US" sz="10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88" name="图片 66">
            <a:extLst>
              <a:ext uri="{FF2B5EF4-FFF2-40B4-BE49-F238E27FC236}">
                <a16:creationId xmlns="" xmlns:a16="http://schemas.microsoft.com/office/drawing/2014/main" id="{50836285-B879-44E0-B519-91995ACEC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1484" y="972648"/>
            <a:ext cx="1168683" cy="697969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="" xmlns:a16="http://schemas.microsoft.com/office/drawing/2014/main" id="{B9126486-944A-47D3-ACCF-EFFDAF4C2424}"/>
              </a:ext>
            </a:extLst>
          </p:cNvPr>
          <p:cNvSpPr txBox="1"/>
          <p:nvPr/>
        </p:nvSpPr>
        <p:spPr>
          <a:xfrm>
            <a:off x="6233317" y="779839"/>
            <a:ext cx="756575" cy="230810"/>
          </a:xfrm>
          <a:prstGeom prst="rect">
            <a:avLst/>
          </a:prstGeom>
          <a:noFill/>
        </p:spPr>
        <p:txBody>
          <a:bodyPr wrap="none" lIns="76179" tIns="38089" rIns="76179" bIns="38089" rtlCol="0">
            <a:spAutoFit/>
          </a:bodyPr>
          <a:lstStyle/>
          <a:p>
            <a:r>
              <a:rPr lang="en-US" altLang="zh-CN" sz="1000" dirty="0">
                <a:solidFill>
                  <a:srgbClr val="FF0000"/>
                </a:solidFill>
              </a:rPr>
              <a:t>FDS+RRS</a:t>
            </a:r>
            <a:endParaRPr lang="zh-CN" altLang="en-US" sz="1000" dirty="0">
              <a:solidFill>
                <a:srgbClr val="FF0000"/>
              </a:solidFill>
            </a:endParaRPr>
          </a:p>
        </p:txBody>
      </p:sp>
      <p:sp>
        <p:nvSpPr>
          <p:cNvPr id="190" name="矩形 68">
            <a:extLst>
              <a:ext uri="{FF2B5EF4-FFF2-40B4-BE49-F238E27FC236}">
                <a16:creationId xmlns="" xmlns:a16="http://schemas.microsoft.com/office/drawing/2014/main" id="{38146605-C4BB-4693-805C-6BC0A7631804}"/>
              </a:ext>
            </a:extLst>
          </p:cNvPr>
          <p:cNvSpPr/>
          <p:nvPr/>
        </p:nvSpPr>
        <p:spPr>
          <a:xfrm>
            <a:off x="6395765" y="1580977"/>
            <a:ext cx="461590" cy="230798"/>
          </a:xfrm>
          <a:prstGeom prst="rect">
            <a:avLst/>
          </a:prstGeom>
        </p:spPr>
        <p:txBody>
          <a:bodyPr wrap="none" lIns="76163" tIns="38083" rIns="76163" bIns="380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kern="0" dirty="0">
                <a:solidFill>
                  <a:prstClr val="black"/>
                </a:solidFill>
                <a:latin typeface="Calibri"/>
                <a:ea typeface="宋体"/>
              </a:rPr>
              <a:t>FY-4A</a:t>
            </a:r>
          </a:p>
        </p:txBody>
      </p:sp>
      <p:pic>
        <p:nvPicPr>
          <p:cNvPr id="191" name="图片 71">
            <a:extLst>
              <a:ext uri="{FF2B5EF4-FFF2-40B4-BE49-F238E27FC236}">
                <a16:creationId xmlns="" xmlns:a16="http://schemas.microsoft.com/office/drawing/2014/main" id="{8CEF2599-7737-4F2F-B825-9BA8DA70F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8665" y="2042605"/>
            <a:ext cx="4045743" cy="2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2502530"/>
              </p:ext>
            </p:extLst>
          </p:nvPr>
        </p:nvGraphicFramePr>
        <p:xfrm>
          <a:off x="1835696" y="630410"/>
          <a:ext cx="5722575" cy="4245864"/>
        </p:xfrm>
        <a:graphic>
          <a:graphicData uri="http://schemas.openxmlformats.org/drawingml/2006/table">
            <a:tbl>
              <a:tblPr firstRow="1" firstCol="1" bandRow="1"/>
              <a:tblGrid>
                <a:gridCol w="1230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25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293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400" b="1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kern="100" dirty="0">
                          <a:effectLst/>
                        </a:rPr>
                        <a:t>FY-4A</a:t>
                      </a:r>
                      <a:endParaRPr lang="zh-CN" sz="1400" b="1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u="none" kern="100" dirty="0">
                          <a:effectLst/>
                        </a:rPr>
                        <a:t>FY-2</a:t>
                      </a:r>
                      <a:endParaRPr lang="zh-CN" sz="1400" b="1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09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solidFill>
                            <a:schemeClr val="tx1"/>
                          </a:solidFill>
                          <a:effectLst/>
                        </a:rPr>
                        <a:t>Cloud</a:t>
                      </a:r>
                      <a:endParaRPr lang="zh-CN" sz="1200" b="1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Mask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Top Temperature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Top Height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Top Pressure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Type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Cloud Phase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Daytime cloud optical and microphysical properties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Nighttime cloud optical and microphysical properties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Mask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Top Temperature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Classification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Cover Ratio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 Total Amount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815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solidFill>
                            <a:schemeClr val="tx1"/>
                          </a:solidFill>
                          <a:effectLst/>
                        </a:rPr>
                        <a:t>Atmosphere</a:t>
                      </a:r>
                      <a:endParaRPr lang="zh-CN" sz="1200" b="1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Quantitative Precipitation Estimate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Layer </a:t>
                      </a:r>
                      <a:r>
                        <a:rPr lang="en-US" sz="600" u="none" kern="100" dirty="0" err="1">
                          <a:solidFill>
                            <a:schemeClr val="tx1"/>
                          </a:solidFill>
                          <a:effectLst/>
                        </a:rPr>
                        <a:t>Precipitable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Water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Atmosphere Motion Vector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Atmospheric Temperature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Atmospheric Humidity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Cloudy Vertical Temperature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Cloudy Vertical Moisture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0" dirty="0">
                          <a:solidFill>
                            <a:schemeClr val="tx1"/>
                          </a:solidFill>
                          <a:effectLst/>
                        </a:rPr>
                        <a:t>Aerosol Detection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Atmosphere Instability Index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Convective Initiation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 err="1">
                          <a:solidFill>
                            <a:schemeClr val="tx1"/>
                          </a:solidFill>
                          <a:effectLst/>
                        </a:rPr>
                        <a:t>Tropopause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Folding Turbulence Prediction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Total Ozone </a:t>
                      </a:r>
                      <a:r>
                        <a:rPr lang="en-US" sz="600" u="none" kern="100" dirty="0" err="1">
                          <a:solidFill>
                            <a:schemeClr val="tx1"/>
                          </a:solidFill>
                          <a:effectLst/>
                        </a:rPr>
                        <a:t>Amout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Ozone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Precipitation Index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Quantitative Precipitation Estimate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Clear sky </a:t>
                      </a:r>
                      <a:r>
                        <a:rPr lang="en-US" sz="600" u="none" strike="noStrike" kern="0" dirty="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r>
                        <a:rPr lang="en-US" sz="600" u="none" strike="noStrike" kern="0" dirty="0" err="1">
                          <a:solidFill>
                            <a:schemeClr val="tx1"/>
                          </a:solidFill>
                          <a:effectLst/>
                        </a:rPr>
                        <a:t>Precipitable</a:t>
                      </a:r>
                      <a:r>
                        <a:rPr lang="en-US" sz="600" u="none" strike="noStrike" kern="0" dirty="0">
                          <a:solidFill>
                            <a:schemeClr val="tx1"/>
                          </a:solidFill>
                          <a:effectLst/>
                        </a:rPr>
                        <a:t> Water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Atmosphere Motion Vector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Cloudy Vertical Moisture Profile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Upper </a:t>
                      </a:r>
                      <a:r>
                        <a:rPr lang="en-US" sz="600" u="none" kern="100" dirty="0" err="1">
                          <a:solidFill>
                            <a:schemeClr val="tx1"/>
                          </a:solidFill>
                          <a:effectLst/>
                        </a:rPr>
                        <a:t>Tropopause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Humidity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solidFill>
                            <a:schemeClr val="tx1"/>
                          </a:solidFill>
                          <a:effectLst/>
                        </a:rPr>
                        <a:t>Radiation</a:t>
                      </a:r>
                      <a:endParaRPr lang="zh-CN" sz="1200" b="1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Outgoing Long wave Radiation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Surface Solar Irradiance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Downward </a:t>
                      </a:r>
                      <a:r>
                        <a:rPr lang="en-US" sz="600" u="none" kern="1200" dirty="0" err="1">
                          <a:solidFill>
                            <a:schemeClr val="tx1"/>
                          </a:solidFill>
                          <a:effectLst/>
                        </a:rPr>
                        <a:t>Longwave</a:t>
                      </a: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 Radiation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Upward </a:t>
                      </a:r>
                      <a:r>
                        <a:rPr lang="en-US" sz="600" u="none" kern="1200" dirty="0" err="1">
                          <a:solidFill>
                            <a:schemeClr val="tx1"/>
                          </a:solidFill>
                          <a:effectLst/>
                        </a:rPr>
                        <a:t>Longwave</a:t>
                      </a: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 Radiation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Reflected Shortwave Radiation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Outgoing Long wave Radiation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Surface Solar Irradiance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72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solidFill>
                            <a:schemeClr val="tx1"/>
                          </a:solidFill>
                          <a:effectLst/>
                        </a:rPr>
                        <a:t>Surface</a:t>
                      </a:r>
                      <a:endParaRPr lang="zh-CN" sz="1200" b="1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Sea Surface Temperature (Skin)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Land Surface Temperature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Snow Cover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0" dirty="0">
                          <a:solidFill>
                            <a:schemeClr val="tx1"/>
                          </a:solidFill>
                          <a:effectLst/>
                        </a:rPr>
                        <a:t>Land Surface </a:t>
                      </a:r>
                      <a:r>
                        <a:rPr lang="en-US" sz="600" u="none" kern="0" dirty="0" err="1">
                          <a:solidFill>
                            <a:schemeClr val="tx1"/>
                          </a:solidFill>
                          <a:effectLst/>
                        </a:rPr>
                        <a:t>Albedo</a:t>
                      </a: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Land Surface Emissivity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 err="1">
                          <a:solidFill>
                            <a:schemeClr val="tx1"/>
                          </a:solidFill>
                          <a:effectLst/>
                        </a:rPr>
                        <a:t>Evapotranspiration</a:t>
                      </a: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 products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Sea Surface Temperature (Skin)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Land Surface Temperature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Snow Cover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03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solidFill>
                            <a:schemeClr val="tx1"/>
                          </a:solidFill>
                          <a:effectLst/>
                        </a:rPr>
                        <a:t>Environment</a:t>
                      </a:r>
                      <a:endParaRPr lang="zh-CN" sz="1200" b="1" u="none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Dust Smoke Detection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Fire/Hot Spot Characterization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0" dirty="0">
                          <a:solidFill>
                            <a:schemeClr val="tx1"/>
                          </a:solidFill>
                          <a:effectLst/>
                        </a:rPr>
                        <a:t>Fog Detection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solidFill>
                            <a:schemeClr val="tx1"/>
                          </a:solidFill>
                          <a:effectLst/>
                        </a:rPr>
                        <a:t>Dust Index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solidFill>
                            <a:schemeClr val="tx1"/>
                          </a:solidFill>
                          <a:effectLst/>
                        </a:rPr>
                        <a:t>Fire/Hot Spot Characterization</a:t>
                      </a:r>
                      <a:r>
                        <a:rPr lang="en-US" sz="600" u="none" kern="0" dirty="0">
                          <a:solidFill>
                            <a:schemeClr val="tx1"/>
                          </a:solidFill>
                          <a:effectLst/>
                        </a:rPr>
                        <a:t> Heavy Fog Detection</a:t>
                      </a:r>
                      <a:endParaRPr lang="zh-CN" sz="600" u="none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048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200" dirty="0">
                          <a:effectLst/>
                        </a:rPr>
                        <a:t>Lightning</a:t>
                      </a:r>
                      <a:endParaRPr lang="zh-CN" sz="1200" b="1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effectLst/>
                        </a:rPr>
                        <a:t>One Minute Lightning Quantitative Product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effectLst/>
                        </a:rPr>
                        <a:t>(including flash group event)</a:t>
                      </a:r>
                      <a:endParaRPr lang="zh-CN" sz="600" u="none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effectLst/>
                        </a:rPr>
                        <a:t>Lightning Jump Identification Product</a:t>
                      </a:r>
                      <a:endParaRPr lang="zh-CN" sz="600" u="none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200" dirty="0">
                          <a:effectLst/>
                        </a:rPr>
                        <a:t>Flash Daily Density</a:t>
                      </a:r>
                      <a:endParaRPr lang="zh-CN" sz="600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effectLst/>
                        </a:rPr>
                        <a:t> </a:t>
                      </a:r>
                      <a:endParaRPr lang="zh-CN" sz="600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>
                        <a:alpha val="32941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036"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u="none" kern="100" dirty="0">
                          <a:effectLst/>
                        </a:rPr>
                        <a:t>Space </a:t>
                      </a:r>
                      <a:endParaRPr lang="zh-CN" sz="1200" b="1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600" u="none" kern="1200" dirty="0">
                          <a:effectLst/>
                        </a:rPr>
                        <a:t>High-energy particle distribution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600" u="none" kern="1200" dirty="0">
                          <a:effectLst/>
                        </a:rPr>
                        <a:t>Magnetic Field Intensity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600" u="none" kern="1200" dirty="0">
                          <a:effectLst/>
                        </a:rPr>
                        <a:t>Space Environment Effect</a:t>
                      </a: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170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34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512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683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585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024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195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366" algn="l" defTabSz="91434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u="none" kern="100" dirty="0">
                          <a:effectLst/>
                        </a:rPr>
                        <a:t> </a:t>
                      </a:r>
                      <a:endParaRPr lang="zh-CN" sz="600" u="none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7824" marR="37824" marT="0" marB="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>
                        <a:alpha val="4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79512" y="123478"/>
            <a:ext cx="6781800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1"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FY-4A &amp; FY2 Baseline products </a:t>
            </a:r>
          </a:p>
        </p:txBody>
      </p:sp>
    </p:spTree>
    <p:extLst>
      <p:ext uri="{BB962C8B-B14F-4D97-AF65-F5344CB8AC3E}">
        <p14:creationId xmlns:p14="http://schemas.microsoft.com/office/powerpoint/2010/main" xmlns="" val="18459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1632</Words>
  <Application>Microsoft Office PowerPoint</Application>
  <PresentationFormat>全屏显示(16:9)</PresentationFormat>
  <Paragraphs>468</Paragraphs>
  <Slides>23</Slides>
  <Notes>7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5" baseType="lpstr">
      <vt:lpstr>默认设计模板</vt:lpstr>
      <vt:lpstr>Image</vt:lpstr>
      <vt:lpstr>FENGYUN Meteorological Satellite Data Service </vt:lpstr>
      <vt:lpstr>Outline</vt:lpstr>
      <vt:lpstr>幻灯片 3</vt:lpstr>
      <vt:lpstr>幻灯片 4</vt:lpstr>
      <vt:lpstr>幻灯片 5</vt:lpstr>
      <vt:lpstr>FY-3D: Launched on 15 Nov, 2017 </vt:lpstr>
      <vt:lpstr>FY-3D Baseline products </vt:lpstr>
      <vt:lpstr>FengYun GEO Constellation </vt:lpstr>
      <vt:lpstr>幻灯片 9</vt:lpstr>
      <vt:lpstr>AGRI Typhon Monitoring</vt:lpstr>
      <vt:lpstr>FY4A GIIRS Schedule</vt:lpstr>
      <vt:lpstr>LMI—Continuous Capture</vt:lpstr>
      <vt:lpstr>Data Archive</vt:lpstr>
      <vt:lpstr>幻灯片 14</vt:lpstr>
      <vt:lpstr>幻灯片 15</vt:lpstr>
      <vt:lpstr>Space based services</vt:lpstr>
      <vt:lpstr>CMACast Coverage</vt:lpstr>
      <vt:lpstr>幻灯片 18</vt:lpstr>
      <vt:lpstr>Public cloud</vt:lpstr>
      <vt:lpstr>WMC-Beijing Website</vt:lpstr>
      <vt:lpstr>FY_ESM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FENGYUN Meteorological Satellite  Data Service</dc:title>
  <dc:creator>Thomas Hsu</dc:creator>
  <cp:lastModifiedBy>lenovo</cp:lastModifiedBy>
  <cp:revision>6</cp:revision>
  <dcterms:created xsi:type="dcterms:W3CDTF">2019-11-30T07:41:23Z</dcterms:created>
  <dcterms:modified xsi:type="dcterms:W3CDTF">2019-12-02T11:37:17Z</dcterms:modified>
</cp:coreProperties>
</file>