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4" r:id="rId5"/>
    <p:sldId id="267" r:id="rId6"/>
    <p:sldId id="260" r:id="rId7"/>
    <p:sldId id="265" r:id="rId8"/>
    <p:sldId id="271" r:id="rId9"/>
    <p:sldId id="272" r:id="rId10"/>
    <p:sldId id="299" r:id="rId11"/>
    <p:sldId id="266" r:id="rId12"/>
    <p:sldId id="268" r:id="rId13"/>
    <p:sldId id="261" r:id="rId14"/>
    <p:sldId id="263" r:id="rId15"/>
    <p:sldId id="262" r:id="rId16"/>
    <p:sldId id="298" r:id="rId17"/>
    <p:sldId id="26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660"/>
  </p:normalViewPr>
  <p:slideViewPr>
    <p:cSldViewPr snapToGrid="0">
      <p:cViewPr varScale="1">
        <p:scale>
          <a:sx n="82" d="100"/>
          <a:sy n="82" d="100"/>
        </p:scale>
        <p:origin x="494"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741CD2-F147-4CF8-8A09-86814853D3FC}"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708031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741CD2-F147-4CF8-8A09-86814853D3FC}"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2744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741CD2-F147-4CF8-8A09-86814853D3FC}"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126811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741CD2-F147-4CF8-8A09-86814853D3FC}"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426534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741CD2-F147-4CF8-8A09-86814853D3FC}"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350254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741CD2-F147-4CF8-8A09-86814853D3FC}" type="datetimeFigureOut">
              <a:rPr lang="en-US" smtClean="0"/>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308959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741CD2-F147-4CF8-8A09-86814853D3FC}" type="datetimeFigureOut">
              <a:rPr lang="en-US" smtClean="0"/>
              <a:t>11/30/2019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150979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741CD2-F147-4CF8-8A09-86814853D3FC}" type="datetimeFigureOut">
              <a:rPr lang="en-US" smtClean="0"/>
              <a:t>11/30/2019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137340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741CD2-F147-4CF8-8A09-86814853D3FC}" type="datetimeFigureOut">
              <a:rPr lang="en-US" smtClean="0"/>
              <a:t>11/30/2019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292604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741CD2-F147-4CF8-8A09-86814853D3FC}" type="datetimeFigureOut">
              <a:rPr lang="en-US" smtClean="0"/>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242058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741CD2-F147-4CF8-8A09-86814853D3FC}" type="datetimeFigureOut">
              <a:rPr lang="en-US" smtClean="0"/>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712CF-BCD8-44B2-8B8A-731468CCB267}" type="slidenum">
              <a:rPr lang="en-US" smtClean="0"/>
              <a:t>‹#›</a:t>
            </a:fld>
            <a:endParaRPr lang="en-US"/>
          </a:p>
        </p:txBody>
      </p:sp>
    </p:spTree>
    <p:extLst>
      <p:ext uri="{BB962C8B-B14F-4D97-AF65-F5344CB8AC3E}">
        <p14:creationId xmlns:p14="http://schemas.microsoft.com/office/powerpoint/2010/main" val="279368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741CD2-F147-4CF8-8A09-86814853D3FC}" type="datetimeFigureOut">
              <a:rPr lang="en-US" smtClean="0"/>
              <a:t>11/30/2019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712CF-BCD8-44B2-8B8A-731468CCB267}" type="slidenum">
              <a:rPr lang="en-US" smtClean="0"/>
              <a:t>‹#›</a:t>
            </a:fld>
            <a:endParaRPr lang="en-US"/>
          </a:p>
        </p:txBody>
      </p:sp>
    </p:spTree>
    <p:extLst>
      <p:ext uri="{BB962C8B-B14F-4D97-AF65-F5344CB8AC3E}">
        <p14:creationId xmlns:p14="http://schemas.microsoft.com/office/powerpoint/2010/main" val="1277531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navigator.eumetsat.int/product/EO:EUM:DAT:MSG:NCL_ENH" TargetMode="External"/><Relationship Id="rId3" Type="http://schemas.openxmlformats.org/officeDocument/2006/relationships/image" Target="../media/image14.jpeg"/><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15.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rammb-slider.cira.colostate.edu/?sat=jpss" TargetMode="External"/><Relationship Id="rId5" Type="http://schemas.openxmlformats.org/officeDocument/2006/relationships/hyperlink" Target="http://rammb-slider.cira.colostate.edu/"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gif"/><Relationship Id="rId7"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png"/><Relationship Id="rId7"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9.gif"/></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1.png"/><Relationship Id="rId7"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hyperlink" Target="http://rammb-slider.cira.colostate.edu/"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rammb-slider.cira.colostate.edu/"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tx1"/>
          </a:solidFill>
        </p:spPr>
      </p:pic>
      <p:sp>
        <p:nvSpPr>
          <p:cNvPr id="7" name="Title 1"/>
          <p:cNvSpPr txBox="1">
            <a:spLocks/>
          </p:cNvSpPr>
          <p:nvPr/>
        </p:nvSpPr>
        <p:spPr>
          <a:xfrm>
            <a:off x="2019543" y="1462871"/>
            <a:ext cx="8152917" cy="13207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SLIDER </a:t>
            </a:r>
          </a:p>
          <a:p>
            <a:r>
              <a:rPr lang="en-US" sz="28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a:t>
            </a:r>
            <a:r>
              <a:rPr lang="en-US" sz="2800" b="1" dirty="0">
                <a:ln w="19050" cmpd="sng">
                  <a:solidFill>
                    <a:schemeClr val="tx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latin typeface="+mn-lt"/>
              </a:rPr>
              <a:t>S</a:t>
            </a:r>
            <a:r>
              <a:rPr lang="en-US" sz="28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atellite </a:t>
            </a:r>
            <a:r>
              <a:rPr lang="en-US" sz="2800" b="1" dirty="0">
                <a:ln w="19050" cmpd="sng">
                  <a:solidFill>
                    <a:schemeClr val="tx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latin typeface="+mn-lt"/>
              </a:rPr>
              <a:t>L</a:t>
            </a:r>
            <a:r>
              <a:rPr lang="en-US" sz="28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oop </a:t>
            </a:r>
            <a:r>
              <a:rPr lang="en-US" sz="2800" b="1" dirty="0">
                <a:ln w="19050" cmpd="sng">
                  <a:solidFill>
                    <a:schemeClr val="tx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latin typeface="+mn-lt"/>
              </a:rPr>
              <a:t>I</a:t>
            </a:r>
            <a:r>
              <a:rPr lang="en-US" sz="28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nteractive </a:t>
            </a:r>
            <a:r>
              <a:rPr lang="en-US" sz="2800" b="1" dirty="0">
                <a:ln w="19050" cmpd="sng">
                  <a:solidFill>
                    <a:schemeClr val="tx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latin typeface="+mn-lt"/>
              </a:rPr>
              <a:t>D</a:t>
            </a:r>
            <a:r>
              <a:rPr lang="en-US" sz="28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ata </a:t>
            </a:r>
            <a:r>
              <a:rPr lang="en-US" sz="2800" b="1" dirty="0">
                <a:ln w="19050" cmpd="sng">
                  <a:solidFill>
                    <a:schemeClr val="tx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latin typeface="+mn-lt"/>
              </a:rPr>
              <a:t>E</a:t>
            </a:r>
            <a:r>
              <a:rPr lang="en-US" sz="28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xplorer in </a:t>
            </a:r>
            <a:r>
              <a:rPr lang="en-US" sz="2800" b="1" dirty="0" err="1">
                <a:ln w="19050" cmpd="sng">
                  <a:solidFill>
                    <a:schemeClr val="tx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latin typeface="+mn-lt"/>
              </a:rPr>
              <a:t>R</a:t>
            </a:r>
            <a:r>
              <a:rPr lang="en-US" sz="2800" b="1" dirty="0" err="1">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ealtime</a:t>
            </a:r>
            <a:r>
              <a:rPr lang="en-US" sz="28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a:t>
            </a:r>
          </a:p>
          <a:p>
            <a:endParaRPr lang="en-US" sz="20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endParaRPr>
          </a:p>
          <a:p>
            <a:r>
              <a:rPr lang="en-US" sz="2800" b="1" dirty="0">
                <a:ln w="19050" cmpd="sng">
                  <a:solidFill>
                    <a:schemeClr val="tx1">
                      <a:lumMod val="85000"/>
                      <a:lumOff val="15000"/>
                    </a:schemeClr>
                  </a:solidFill>
                  <a:prstDash val="solid"/>
                </a:ln>
                <a:solidFill>
                  <a:schemeClr val="bg1"/>
                </a:solidFill>
                <a:effectLst>
                  <a:outerShdw blurRad="50800" dist="40000" dir="5400000" algn="tl" rotWithShape="0">
                    <a:srgbClr val="000000">
                      <a:shade val="5000"/>
                      <a:satMod val="120000"/>
                      <a:alpha val="33000"/>
                    </a:srgbClr>
                  </a:outerShdw>
                </a:effectLst>
                <a:latin typeface="+mn-lt"/>
              </a:rPr>
              <a:t>A Website for Displaying Geostationary and Polar-orbiting satellite data</a:t>
            </a:r>
          </a:p>
          <a:p>
            <a:endParaRPr lang="en-US" sz="2800" b="1" dirty="0">
              <a:ln w="12700" cmpd="sng">
                <a:solidFill>
                  <a:schemeClr val="tx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endParaRPr>
          </a:p>
        </p:txBody>
      </p:sp>
      <p:sp>
        <p:nvSpPr>
          <p:cNvPr id="8" name="Subtitle 2"/>
          <p:cNvSpPr txBox="1">
            <a:spLocks/>
          </p:cNvSpPr>
          <p:nvPr/>
        </p:nvSpPr>
        <p:spPr>
          <a:xfrm>
            <a:off x="4818089" y="2516811"/>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rgbClr val="FFFF00"/>
                </a:solidFill>
              </a:rPr>
              <a:t>Curtis Seaman </a:t>
            </a:r>
          </a:p>
        </p:txBody>
      </p:sp>
      <p:pic>
        <p:nvPicPr>
          <p:cNvPr id="11" name="Picture 10" descr="1a.CIRAlogo.final.22x9we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826" y="75846"/>
            <a:ext cx="1108175" cy="45065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757" y="41530"/>
            <a:ext cx="477480" cy="47748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9674" y="46451"/>
            <a:ext cx="533503" cy="533503"/>
          </a:xfrm>
          <a:prstGeom prst="rect">
            <a:avLst/>
          </a:prstGeom>
        </p:spPr>
      </p:pic>
      <p:sp>
        <p:nvSpPr>
          <p:cNvPr id="16" name="TextBox 15"/>
          <p:cNvSpPr txBox="1"/>
          <p:nvPr/>
        </p:nvSpPr>
        <p:spPr>
          <a:xfrm>
            <a:off x="1558826" y="5963225"/>
            <a:ext cx="9059731" cy="400110"/>
          </a:xfrm>
          <a:prstGeom prst="rect">
            <a:avLst/>
          </a:prstGeom>
          <a:noFill/>
        </p:spPr>
        <p:txBody>
          <a:bodyPr wrap="square" rtlCol="0">
            <a:spAutoFit/>
          </a:bodyPr>
          <a:lstStyle/>
          <a:p>
            <a:pPr algn="ctr"/>
            <a:r>
              <a:rPr lang="en-US" sz="2000" b="1" dirty="0">
                <a:ln w="15875">
                  <a:noFill/>
                  <a:prstDash val="solid"/>
                </a:ln>
                <a:solidFill>
                  <a:schemeClr val="bg1"/>
                </a:solidFill>
              </a:rPr>
              <a:t>CIRA/</a:t>
            </a:r>
            <a:r>
              <a:rPr lang="en-US" sz="1600" b="1" dirty="0">
                <a:ln w="15875">
                  <a:noFill/>
                  <a:prstDash val="solid"/>
                </a:ln>
                <a:solidFill>
                  <a:schemeClr val="bg1"/>
                </a:solidFill>
              </a:rPr>
              <a:t>Colorado State University &amp; </a:t>
            </a:r>
            <a:r>
              <a:rPr lang="en-US" b="1" dirty="0">
                <a:ln w="15875">
                  <a:noFill/>
                  <a:prstDash val="solid"/>
                </a:ln>
                <a:solidFill>
                  <a:srgbClr val="FFFF00"/>
                </a:solidFill>
              </a:rPr>
              <a:t>*</a:t>
            </a:r>
            <a:r>
              <a:rPr lang="en-US" sz="2000" b="1" dirty="0">
                <a:ln w="15875">
                  <a:noFill/>
                  <a:prstDash val="solid"/>
                </a:ln>
                <a:solidFill>
                  <a:schemeClr val="bg1"/>
                </a:solidFill>
              </a:rPr>
              <a:t>NOAA/NESDIS/STAR</a:t>
            </a:r>
            <a:endParaRPr lang="en-US" b="1" dirty="0">
              <a:ln w="15875">
                <a:noFill/>
                <a:prstDash val="solid"/>
              </a:ln>
              <a:solidFill>
                <a:schemeClr val="bg1"/>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4782" y="41530"/>
            <a:ext cx="543004" cy="54300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982" y="18909"/>
            <a:ext cx="642980" cy="561045"/>
          </a:xfrm>
          <a:prstGeom prst="rect">
            <a:avLst/>
          </a:prstGeom>
        </p:spPr>
      </p:pic>
      <p:sp>
        <p:nvSpPr>
          <p:cNvPr id="25" name="Subtitle 2"/>
          <p:cNvSpPr txBox="1">
            <a:spLocks/>
          </p:cNvSpPr>
          <p:nvPr/>
        </p:nvSpPr>
        <p:spPr>
          <a:xfrm>
            <a:off x="4818089" y="2848281"/>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rgbClr val="FFFF00"/>
                </a:solidFill>
              </a:rPr>
              <a:t>Kevin </a:t>
            </a:r>
            <a:r>
              <a:rPr lang="en-US" b="1" dirty="0" err="1">
                <a:ln w="15875">
                  <a:solidFill>
                    <a:schemeClr val="tx1">
                      <a:lumMod val="85000"/>
                      <a:lumOff val="15000"/>
                    </a:schemeClr>
                  </a:solidFill>
                  <a:prstDash val="solid"/>
                </a:ln>
                <a:solidFill>
                  <a:srgbClr val="FFFF00"/>
                </a:solidFill>
              </a:rPr>
              <a:t>Micke</a:t>
            </a:r>
            <a:r>
              <a:rPr lang="en-US" b="1" dirty="0">
                <a:ln w="15875">
                  <a:solidFill>
                    <a:schemeClr val="tx1">
                      <a:lumMod val="85000"/>
                      <a:lumOff val="15000"/>
                    </a:schemeClr>
                  </a:solidFill>
                  <a:prstDash val="solid"/>
                </a:ln>
                <a:solidFill>
                  <a:srgbClr val="FFFF00"/>
                </a:solidFill>
              </a:rPr>
              <a:t> </a:t>
            </a:r>
          </a:p>
        </p:txBody>
      </p:sp>
      <p:sp>
        <p:nvSpPr>
          <p:cNvPr id="31" name="Subtitle 2"/>
          <p:cNvSpPr txBox="1">
            <a:spLocks/>
          </p:cNvSpPr>
          <p:nvPr/>
        </p:nvSpPr>
        <p:spPr>
          <a:xfrm>
            <a:off x="4894289" y="3181393"/>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chemeClr val="bg1"/>
                </a:solidFill>
              </a:rPr>
              <a:t>Dan Lindsey</a:t>
            </a:r>
            <a:r>
              <a:rPr lang="en-US" b="1" dirty="0">
                <a:ln w="15875">
                  <a:solidFill>
                    <a:schemeClr val="tx1">
                      <a:lumMod val="85000"/>
                      <a:lumOff val="15000"/>
                    </a:schemeClr>
                  </a:solidFill>
                  <a:prstDash val="solid"/>
                </a:ln>
                <a:solidFill>
                  <a:srgbClr val="FFFF00"/>
                </a:solidFill>
              </a:rPr>
              <a:t>*</a:t>
            </a:r>
            <a:r>
              <a:rPr lang="en-US" b="1" dirty="0">
                <a:ln w="15875">
                  <a:solidFill>
                    <a:schemeClr val="tx1">
                      <a:lumMod val="85000"/>
                      <a:lumOff val="15000"/>
                    </a:schemeClr>
                  </a:solidFill>
                  <a:prstDash val="solid"/>
                </a:ln>
                <a:solidFill>
                  <a:schemeClr val="bg1"/>
                </a:solidFill>
              </a:rPr>
              <a:t> </a:t>
            </a:r>
          </a:p>
        </p:txBody>
      </p:sp>
      <p:sp>
        <p:nvSpPr>
          <p:cNvPr id="32" name="Subtitle 2"/>
          <p:cNvSpPr txBox="1">
            <a:spLocks/>
          </p:cNvSpPr>
          <p:nvPr/>
        </p:nvSpPr>
        <p:spPr>
          <a:xfrm>
            <a:off x="4818089" y="3510875"/>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chemeClr val="bg1"/>
                </a:solidFill>
              </a:rPr>
              <a:t>Steve Miller </a:t>
            </a:r>
          </a:p>
        </p:txBody>
      </p:sp>
      <p:sp>
        <p:nvSpPr>
          <p:cNvPr id="33" name="Subtitle 2"/>
          <p:cNvSpPr txBox="1">
            <a:spLocks/>
          </p:cNvSpPr>
          <p:nvPr/>
        </p:nvSpPr>
        <p:spPr>
          <a:xfrm>
            <a:off x="4818089" y="4186996"/>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chemeClr val="bg1"/>
                </a:solidFill>
              </a:rPr>
              <a:t>Natalie </a:t>
            </a:r>
            <a:r>
              <a:rPr lang="en-US" b="1" dirty="0" err="1">
                <a:ln w="15875">
                  <a:solidFill>
                    <a:schemeClr val="tx1">
                      <a:lumMod val="85000"/>
                      <a:lumOff val="15000"/>
                    </a:schemeClr>
                  </a:solidFill>
                  <a:prstDash val="solid"/>
                </a:ln>
                <a:solidFill>
                  <a:schemeClr val="bg1"/>
                </a:solidFill>
              </a:rPr>
              <a:t>Tourville</a:t>
            </a:r>
            <a:r>
              <a:rPr lang="en-US" b="1" dirty="0">
                <a:ln w="15875">
                  <a:solidFill>
                    <a:schemeClr val="tx1">
                      <a:lumMod val="85000"/>
                      <a:lumOff val="15000"/>
                    </a:schemeClr>
                  </a:solidFill>
                  <a:prstDash val="solid"/>
                </a:ln>
                <a:solidFill>
                  <a:schemeClr val="bg1"/>
                </a:solidFill>
              </a:rPr>
              <a:t> </a:t>
            </a:r>
          </a:p>
        </p:txBody>
      </p:sp>
      <p:sp>
        <p:nvSpPr>
          <p:cNvPr id="34" name="Subtitle 2"/>
          <p:cNvSpPr txBox="1">
            <a:spLocks/>
          </p:cNvSpPr>
          <p:nvPr/>
        </p:nvSpPr>
        <p:spPr>
          <a:xfrm>
            <a:off x="4818089" y="5554703"/>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chemeClr val="bg1"/>
                </a:solidFill>
              </a:rPr>
              <a:t>Steve Finley </a:t>
            </a:r>
          </a:p>
        </p:txBody>
      </p:sp>
      <p:sp>
        <p:nvSpPr>
          <p:cNvPr id="35" name="Subtitle 2"/>
          <p:cNvSpPr txBox="1">
            <a:spLocks/>
          </p:cNvSpPr>
          <p:nvPr/>
        </p:nvSpPr>
        <p:spPr>
          <a:xfrm>
            <a:off x="4818089" y="3856969"/>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n w="15875">
                  <a:solidFill>
                    <a:schemeClr val="tx1">
                      <a:lumMod val="85000"/>
                      <a:lumOff val="15000"/>
                    </a:schemeClr>
                  </a:solidFill>
                  <a:prstDash val="solid"/>
                </a:ln>
                <a:solidFill>
                  <a:schemeClr val="bg1"/>
                </a:solidFill>
              </a:rPr>
              <a:t>Yoo-Jeong</a:t>
            </a:r>
            <a:r>
              <a:rPr lang="en-US" b="1" dirty="0">
                <a:ln w="15875">
                  <a:solidFill>
                    <a:schemeClr val="tx1">
                      <a:lumMod val="85000"/>
                      <a:lumOff val="15000"/>
                    </a:schemeClr>
                  </a:solidFill>
                  <a:prstDash val="solid"/>
                </a:ln>
                <a:solidFill>
                  <a:schemeClr val="bg1"/>
                </a:solidFill>
              </a:rPr>
              <a:t> Noh </a:t>
            </a:r>
          </a:p>
        </p:txBody>
      </p:sp>
      <p:sp>
        <p:nvSpPr>
          <p:cNvPr id="36" name="Subtitle 2"/>
          <p:cNvSpPr txBox="1">
            <a:spLocks/>
          </p:cNvSpPr>
          <p:nvPr/>
        </p:nvSpPr>
        <p:spPr>
          <a:xfrm>
            <a:off x="4865714" y="4881501"/>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chemeClr val="bg1"/>
                </a:solidFill>
              </a:rPr>
              <a:t>Don </a:t>
            </a:r>
            <a:r>
              <a:rPr lang="en-US" b="1" dirty="0" err="1">
                <a:ln w="15875">
                  <a:solidFill>
                    <a:schemeClr val="tx1">
                      <a:lumMod val="85000"/>
                      <a:lumOff val="15000"/>
                    </a:schemeClr>
                  </a:solidFill>
                  <a:prstDash val="solid"/>
                </a:ln>
                <a:solidFill>
                  <a:schemeClr val="bg1"/>
                </a:solidFill>
              </a:rPr>
              <a:t>Hillger</a:t>
            </a:r>
            <a:r>
              <a:rPr lang="en-US" b="1" dirty="0">
                <a:ln w="15875">
                  <a:solidFill>
                    <a:schemeClr val="tx1">
                      <a:lumMod val="85000"/>
                      <a:lumOff val="15000"/>
                    </a:schemeClr>
                  </a:solidFill>
                  <a:prstDash val="solid"/>
                </a:ln>
                <a:solidFill>
                  <a:srgbClr val="FFFF00"/>
                </a:solidFill>
              </a:rPr>
              <a:t>*</a:t>
            </a:r>
            <a:r>
              <a:rPr lang="en-US" b="1" dirty="0">
                <a:ln w="15875">
                  <a:solidFill>
                    <a:schemeClr val="tx1">
                      <a:lumMod val="85000"/>
                      <a:lumOff val="15000"/>
                    </a:schemeClr>
                  </a:solidFill>
                  <a:prstDash val="solid"/>
                </a:ln>
                <a:solidFill>
                  <a:schemeClr val="bg1"/>
                </a:solidFill>
              </a:rPr>
              <a:t> </a:t>
            </a:r>
          </a:p>
        </p:txBody>
      </p:sp>
      <p:sp>
        <p:nvSpPr>
          <p:cNvPr id="21" name="Subtitle 2"/>
          <p:cNvSpPr txBox="1">
            <a:spLocks/>
          </p:cNvSpPr>
          <p:nvPr/>
        </p:nvSpPr>
        <p:spPr>
          <a:xfrm>
            <a:off x="4818089" y="4535407"/>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chemeClr val="bg1"/>
                </a:solidFill>
              </a:rPr>
              <a:t>Jack </a:t>
            </a:r>
            <a:r>
              <a:rPr lang="en-US" b="1" dirty="0" err="1">
                <a:ln w="15875">
                  <a:solidFill>
                    <a:schemeClr val="tx1">
                      <a:lumMod val="85000"/>
                      <a:lumOff val="15000"/>
                    </a:schemeClr>
                  </a:solidFill>
                  <a:prstDash val="solid"/>
                </a:ln>
                <a:solidFill>
                  <a:schemeClr val="bg1"/>
                </a:solidFill>
              </a:rPr>
              <a:t>Dostalek</a:t>
            </a:r>
            <a:endParaRPr lang="en-US" b="1" dirty="0">
              <a:ln w="15875">
                <a:solidFill>
                  <a:schemeClr val="tx1">
                    <a:lumMod val="85000"/>
                    <a:lumOff val="15000"/>
                  </a:schemeClr>
                </a:solidFill>
                <a:prstDash val="solid"/>
              </a:ln>
              <a:solidFill>
                <a:schemeClr val="bg1"/>
              </a:solidFill>
            </a:endParaRPr>
          </a:p>
        </p:txBody>
      </p:sp>
      <p:sp>
        <p:nvSpPr>
          <p:cNvPr id="23" name="Subtitle 2"/>
          <p:cNvSpPr txBox="1">
            <a:spLocks/>
          </p:cNvSpPr>
          <p:nvPr/>
        </p:nvSpPr>
        <p:spPr>
          <a:xfrm>
            <a:off x="4818089" y="5216549"/>
            <a:ext cx="2555823" cy="50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n w="15875">
                  <a:solidFill>
                    <a:schemeClr val="tx1">
                      <a:lumMod val="85000"/>
                      <a:lumOff val="15000"/>
                    </a:schemeClr>
                  </a:solidFill>
                  <a:prstDash val="solid"/>
                </a:ln>
                <a:solidFill>
                  <a:schemeClr val="bg1"/>
                </a:solidFill>
              </a:rPr>
              <a:t>Galina </a:t>
            </a:r>
            <a:r>
              <a:rPr lang="en-US" b="1" dirty="0" err="1">
                <a:ln w="15875">
                  <a:solidFill>
                    <a:schemeClr val="tx1">
                      <a:lumMod val="85000"/>
                      <a:lumOff val="15000"/>
                    </a:schemeClr>
                  </a:solidFill>
                  <a:prstDash val="solid"/>
                </a:ln>
                <a:solidFill>
                  <a:schemeClr val="bg1"/>
                </a:solidFill>
              </a:rPr>
              <a:t>Chirokova</a:t>
            </a:r>
            <a:endParaRPr lang="en-US" b="1" dirty="0">
              <a:ln w="15875">
                <a:solidFill>
                  <a:schemeClr val="tx1">
                    <a:lumMod val="85000"/>
                    <a:lumOff val="15000"/>
                  </a:schemeClr>
                </a:solidFill>
                <a:prstDash val="solid"/>
              </a:ln>
              <a:solidFill>
                <a:schemeClr val="bg1"/>
              </a:solidFill>
            </a:endParaRPr>
          </a:p>
        </p:txBody>
      </p:sp>
      <p:sp>
        <p:nvSpPr>
          <p:cNvPr id="26" name="Slide Number Placeholder 1"/>
          <p:cNvSpPr>
            <a:spLocks noGrp="1"/>
          </p:cNvSpPr>
          <p:nvPr>
            <p:ph type="sldNum" sz="quarter" idx="12"/>
          </p:nvPr>
        </p:nvSpPr>
        <p:spPr>
          <a:xfrm>
            <a:off x="10099674" y="6428105"/>
            <a:ext cx="2057400" cy="365125"/>
          </a:xfrm>
        </p:spPr>
        <p:txBody>
          <a:bodyPr/>
          <a:lstStyle/>
          <a:p>
            <a:fld id="{A34B13B1-0D60-2444-BFA2-91960B0304B3}" type="slidenum">
              <a:rPr lang="en-US" smtClean="0"/>
              <a:t>1</a:t>
            </a:fld>
            <a:endParaRPr lang="en-US" dirty="0"/>
          </a:p>
        </p:txBody>
      </p:sp>
      <p:pic>
        <p:nvPicPr>
          <p:cNvPr id="3" name="Picture 2">
            <a:extLst>
              <a:ext uri="{FF2B5EF4-FFF2-40B4-BE49-F238E27FC236}">
                <a16:creationId xmlns:a16="http://schemas.microsoft.com/office/drawing/2014/main" id="{EEAE4F00-9891-4232-899F-74402E2963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1961" y="2477097"/>
            <a:ext cx="3378671" cy="3419797"/>
          </a:xfrm>
          <a:prstGeom prst="rect">
            <a:avLst/>
          </a:prstGeom>
        </p:spPr>
      </p:pic>
      <p:pic>
        <p:nvPicPr>
          <p:cNvPr id="9" name="Picture 8">
            <a:extLst>
              <a:ext uri="{FF2B5EF4-FFF2-40B4-BE49-F238E27FC236}">
                <a16:creationId xmlns:a16="http://schemas.microsoft.com/office/drawing/2014/main" id="{1B30B7E5-DBE3-4DBE-B470-BC6E3C4765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029" y="2566819"/>
            <a:ext cx="3284510" cy="3240352"/>
          </a:xfrm>
          <a:prstGeom prst="rect">
            <a:avLst/>
          </a:prstGeom>
        </p:spPr>
      </p:pic>
      <p:sp>
        <p:nvSpPr>
          <p:cNvPr id="27" name="TextBox 26">
            <a:extLst>
              <a:ext uri="{FF2B5EF4-FFF2-40B4-BE49-F238E27FC236}">
                <a16:creationId xmlns:a16="http://schemas.microsoft.com/office/drawing/2014/main" id="{0EB81F99-6116-44EE-8F2E-9783AD08A420}"/>
              </a:ext>
            </a:extLst>
          </p:cNvPr>
          <p:cNvSpPr txBox="1"/>
          <p:nvPr/>
        </p:nvSpPr>
        <p:spPr>
          <a:xfrm>
            <a:off x="340895" y="6364058"/>
            <a:ext cx="11518231" cy="338554"/>
          </a:xfrm>
          <a:prstGeom prst="rect">
            <a:avLst/>
          </a:prstGeom>
          <a:noFill/>
        </p:spPr>
        <p:txBody>
          <a:bodyPr wrap="square" rtlCol="0">
            <a:spAutoFit/>
          </a:bodyPr>
          <a:lstStyle/>
          <a:p>
            <a:pPr algn="ctr"/>
            <a:r>
              <a:rPr lang="en-US" sz="1600" b="1" dirty="0">
                <a:ln w="15875">
                  <a:noFill/>
                  <a:prstDash val="solid"/>
                </a:ln>
                <a:solidFill>
                  <a:schemeClr val="bg1"/>
                </a:solidFill>
              </a:rPr>
              <a:t>Asia-Oceania Meteorological Satellite Users’ Conference (AOMSUC-10), Melbourne, Australia 2-6 December 2019</a:t>
            </a:r>
            <a:endParaRPr lang="en-US" b="1" dirty="0">
              <a:ln w="15875">
                <a:noFill/>
                <a:prstDash val="solid"/>
              </a:ln>
              <a:solidFill>
                <a:schemeClr val="bg1"/>
              </a:solidFill>
            </a:endParaRPr>
          </a:p>
        </p:txBody>
      </p:sp>
    </p:spTree>
    <p:extLst>
      <p:ext uri="{BB962C8B-B14F-4D97-AF65-F5344CB8AC3E}">
        <p14:creationId xmlns:p14="http://schemas.microsoft.com/office/powerpoint/2010/main" val="314589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6D52520-DE25-499A-9E43-35B76542CDEF}"/>
              </a:ext>
            </a:extLst>
          </p:cNvPr>
          <p:cNvGrpSpPr/>
          <p:nvPr/>
        </p:nvGrpSpPr>
        <p:grpSpPr>
          <a:xfrm>
            <a:off x="5094494" y="1676930"/>
            <a:ext cx="6278169" cy="4431648"/>
            <a:chOff x="1431034" y="1568957"/>
            <a:chExt cx="6278169" cy="4431648"/>
          </a:xfrm>
        </p:grpSpPr>
        <p:pic>
          <p:nvPicPr>
            <p:cNvPr id="12" name="Picture 11" descr="11aug15_0300Z_ahi_truecolor_bands123.jpeg">
              <a:extLst>
                <a:ext uri="{FF2B5EF4-FFF2-40B4-BE49-F238E27FC236}">
                  <a16:creationId xmlns:a16="http://schemas.microsoft.com/office/drawing/2014/main" id="{A8E515D8-D2F2-43FA-A42F-F24151DB74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035" y="1568957"/>
              <a:ext cx="6278168" cy="4431648"/>
            </a:xfrm>
            <a:prstGeom prst="rect">
              <a:avLst/>
            </a:prstGeom>
          </p:spPr>
        </p:pic>
        <p:sp>
          <p:nvSpPr>
            <p:cNvPr id="13" name="TextBox 12">
              <a:extLst>
                <a:ext uri="{FF2B5EF4-FFF2-40B4-BE49-F238E27FC236}">
                  <a16:creationId xmlns:a16="http://schemas.microsoft.com/office/drawing/2014/main" id="{71ED4F59-0BCA-4364-AC1C-BA3019A9DB1E}"/>
                </a:ext>
              </a:extLst>
            </p:cNvPr>
            <p:cNvSpPr txBox="1"/>
            <p:nvPr/>
          </p:nvSpPr>
          <p:spPr>
            <a:xfrm>
              <a:off x="1431034" y="1578028"/>
              <a:ext cx="3064768" cy="300082"/>
            </a:xfrm>
            <a:prstGeom prst="rect">
              <a:avLst/>
            </a:prstGeom>
            <a:noFill/>
          </p:spPr>
          <p:txBody>
            <a:bodyPr wrap="square" rtlCol="0">
              <a:spAutoFit/>
            </a:bodyPr>
            <a:lstStyle/>
            <a:p>
              <a:r>
                <a:rPr lang="en-US" sz="135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UNCORRECTED AHI TRUE COLOR</a:t>
              </a:r>
            </a:p>
          </p:txBody>
        </p:sp>
      </p:grpSp>
      <p:grpSp>
        <p:nvGrpSpPr>
          <p:cNvPr id="9" name="Group 8">
            <a:extLst>
              <a:ext uri="{FF2B5EF4-FFF2-40B4-BE49-F238E27FC236}">
                <a16:creationId xmlns:a16="http://schemas.microsoft.com/office/drawing/2014/main" id="{0767A017-76D0-417D-8861-417EAB23E19B}"/>
              </a:ext>
            </a:extLst>
          </p:cNvPr>
          <p:cNvGrpSpPr/>
          <p:nvPr/>
        </p:nvGrpSpPr>
        <p:grpSpPr>
          <a:xfrm>
            <a:off x="5094495" y="1672341"/>
            <a:ext cx="6278168" cy="4431648"/>
            <a:chOff x="373349" y="875162"/>
            <a:chExt cx="8370891" cy="5908864"/>
          </a:xfrm>
        </p:grpSpPr>
        <p:pic>
          <p:nvPicPr>
            <p:cNvPr id="10" name="Picture 9">
              <a:extLst>
                <a:ext uri="{FF2B5EF4-FFF2-40B4-BE49-F238E27FC236}">
                  <a16:creationId xmlns:a16="http://schemas.microsoft.com/office/drawing/2014/main" id="{7847889C-13E8-48D7-9C51-46B03649E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49" y="875162"/>
              <a:ext cx="8370891" cy="5908864"/>
            </a:xfrm>
            <a:prstGeom prst="rect">
              <a:avLst/>
            </a:prstGeom>
          </p:spPr>
        </p:pic>
        <p:sp>
          <p:nvSpPr>
            <p:cNvPr id="11" name="TextBox 10">
              <a:extLst>
                <a:ext uri="{FF2B5EF4-FFF2-40B4-BE49-F238E27FC236}">
                  <a16:creationId xmlns:a16="http://schemas.microsoft.com/office/drawing/2014/main" id="{38CDF1B7-8F7B-4468-A5DD-0AD55B535229}"/>
                </a:ext>
              </a:extLst>
            </p:cNvPr>
            <p:cNvSpPr txBox="1"/>
            <p:nvPr/>
          </p:nvSpPr>
          <p:spPr>
            <a:xfrm>
              <a:off x="373349" y="887257"/>
              <a:ext cx="5415891" cy="400109"/>
            </a:xfrm>
            <a:prstGeom prst="rect">
              <a:avLst/>
            </a:prstGeom>
            <a:noFill/>
          </p:spPr>
          <p:txBody>
            <a:bodyPr wrap="square" rtlCol="0">
              <a:spAutoFit/>
            </a:bodyPr>
            <a:lstStyle/>
            <a:p>
              <a:r>
                <a:rPr lang="en-US" sz="135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HYBRID ATMOSPHERICALLY CORRECTED TRUE COLOR</a:t>
              </a:r>
            </a:p>
          </p:txBody>
        </p:sp>
      </p:grpSp>
      <p:grpSp>
        <p:nvGrpSpPr>
          <p:cNvPr id="20" name="Group 19">
            <a:extLst>
              <a:ext uri="{FF2B5EF4-FFF2-40B4-BE49-F238E27FC236}">
                <a16:creationId xmlns:a16="http://schemas.microsoft.com/office/drawing/2014/main" id="{F8093FC6-0148-42D9-95E4-DDA3CF5F4121}"/>
              </a:ext>
            </a:extLst>
          </p:cNvPr>
          <p:cNvGrpSpPr/>
          <p:nvPr/>
        </p:nvGrpSpPr>
        <p:grpSpPr>
          <a:xfrm>
            <a:off x="5959399" y="1485909"/>
            <a:ext cx="4903760" cy="4938052"/>
            <a:chOff x="3762286" y="1593081"/>
            <a:chExt cx="4903760" cy="4938052"/>
          </a:xfrm>
        </p:grpSpPr>
        <p:pic>
          <p:nvPicPr>
            <p:cNvPr id="18" name="Picture 17" descr="20160108.0600.Himawari8.AHI.TrueColor_HYBRID.Timor_Sea.jpg">
              <a:extLst>
                <a:ext uri="{FF2B5EF4-FFF2-40B4-BE49-F238E27FC236}">
                  <a16:creationId xmlns:a16="http://schemas.microsoft.com/office/drawing/2014/main" id="{2D797B31-03A4-412F-BF01-B3CDCB275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286" y="1593081"/>
              <a:ext cx="4903760" cy="4938052"/>
            </a:xfrm>
            <a:prstGeom prst="rect">
              <a:avLst/>
            </a:prstGeom>
          </p:spPr>
        </p:pic>
        <p:sp>
          <p:nvSpPr>
            <p:cNvPr id="19" name="Rectangle 18">
              <a:extLst>
                <a:ext uri="{FF2B5EF4-FFF2-40B4-BE49-F238E27FC236}">
                  <a16:creationId xmlns:a16="http://schemas.microsoft.com/office/drawing/2014/main" id="{607F4550-0AE3-4ABF-99FF-227C960E810E}"/>
                </a:ext>
              </a:extLst>
            </p:cNvPr>
            <p:cNvSpPr/>
            <p:nvPr/>
          </p:nvSpPr>
          <p:spPr>
            <a:xfrm>
              <a:off x="3765508" y="1603437"/>
              <a:ext cx="4900537" cy="369332"/>
            </a:xfrm>
            <a:prstGeom prst="rect">
              <a:avLst/>
            </a:prstGeom>
          </p:spPr>
          <p:txBody>
            <a:bodyPr wrap="square">
              <a:spAutoFit/>
            </a:bodyPr>
            <a:lstStyle/>
            <a:p>
              <a:pPr defTabSz="914400"/>
              <a:r>
                <a:rPr lang="en-US" dirty="0">
                  <a:solidFill>
                    <a:srgbClr val="FFFF00"/>
                  </a:solidFill>
                  <a:effectLst>
                    <a:outerShdw blurRad="50800" dist="38100" dir="2700000" algn="tl" rotWithShape="0">
                      <a:prstClr val="black">
                        <a:alpha val="40000"/>
                      </a:prstClr>
                    </a:outerShdw>
                  </a:effectLst>
                </a:rPr>
                <a:t>Hybrid True Color</a:t>
              </a:r>
            </a:p>
          </p:txBody>
        </p:sp>
      </p:grpSp>
      <p:sp>
        <p:nvSpPr>
          <p:cNvPr id="2" name="Title 1">
            <a:extLst>
              <a:ext uri="{FF2B5EF4-FFF2-40B4-BE49-F238E27FC236}">
                <a16:creationId xmlns:a16="http://schemas.microsoft.com/office/drawing/2014/main" id="{C9AC84BB-5DAF-41D1-839C-9C0F3E7CB6AB}"/>
              </a:ext>
            </a:extLst>
          </p:cNvPr>
          <p:cNvSpPr txBox="1">
            <a:spLocks/>
          </p:cNvSpPr>
          <p:nvPr/>
        </p:nvSpPr>
        <p:spPr>
          <a:xfrm>
            <a:off x="3959642" y="134911"/>
            <a:ext cx="663209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err="1"/>
              <a:t>GeoColor</a:t>
            </a:r>
            <a:r>
              <a:rPr lang="en-US" b="1" u="sng" dirty="0"/>
              <a:t> Differences </a:t>
            </a:r>
          </a:p>
        </p:txBody>
      </p:sp>
      <p:pic>
        <p:nvPicPr>
          <p:cNvPr id="4" name="Picture 3">
            <a:extLst>
              <a:ext uri="{FF2B5EF4-FFF2-40B4-BE49-F238E27FC236}">
                <a16:creationId xmlns:a16="http://schemas.microsoft.com/office/drawing/2014/main" id="{8E25A7BC-36B4-4F9B-A12B-57214C1EA6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4056" y="46772"/>
            <a:ext cx="543004" cy="543004"/>
          </a:xfrm>
          <a:prstGeom prst="rect">
            <a:avLst/>
          </a:prstGeom>
        </p:spPr>
      </p:pic>
      <p:pic>
        <p:nvPicPr>
          <p:cNvPr id="5" name="Picture 4" descr="1a.CIRAlogo.final.22x9web.png">
            <a:extLst>
              <a:ext uri="{FF2B5EF4-FFF2-40B4-BE49-F238E27FC236}">
                <a16:creationId xmlns:a16="http://schemas.microsoft.com/office/drawing/2014/main" id="{1A5DB985-3305-4811-A8F4-BCD1EB3275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6" name="Picture 5">
            <a:extLst>
              <a:ext uri="{FF2B5EF4-FFF2-40B4-BE49-F238E27FC236}">
                <a16:creationId xmlns:a16="http://schemas.microsoft.com/office/drawing/2014/main" id="{105427FF-9924-4C28-AE9B-15672F6105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sp>
        <p:nvSpPr>
          <p:cNvPr id="7" name="Slide Number Placeholder 3">
            <a:extLst>
              <a:ext uri="{FF2B5EF4-FFF2-40B4-BE49-F238E27FC236}">
                <a16:creationId xmlns:a16="http://schemas.microsoft.com/office/drawing/2014/main" id="{E4B3A55D-1629-4FE6-A2C7-09A0C71FC527}"/>
              </a:ext>
            </a:extLst>
          </p:cNvPr>
          <p:cNvSpPr>
            <a:spLocks noGrp="1"/>
          </p:cNvSpPr>
          <p:nvPr>
            <p:ph type="sldNum" sz="quarter" idx="12"/>
          </p:nvPr>
        </p:nvSpPr>
        <p:spPr>
          <a:xfrm>
            <a:off x="11376218" y="6507956"/>
            <a:ext cx="762000" cy="273844"/>
          </a:xfrm>
        </p:spPr>
        <p:txBody>
          <a:bodyPr/>
          <a:lstStyle/>
          <a:p>
            <a:fld id="{B88542A7-E194-41BE-82C8-2F00E215C8E3}" type="slidenum">
              <a:rPr lang="en-US" smtClean="0"/>
              <a:pPr/>
              <a:t>10</a:t>
            </a:fld>
            <a:endParaRPr lang="en-US" dirty="0"/>
          </a:p>
        </p:txBody>
      </p:sp>
      <p:sp>
        <p:nvSpPr>
          <p:cNvPr id="8" name="TextBox 7">
            <a:extLst>
              <a:ext uri="{FF2B5EF4-FFF2-40B4-BE49-F238E27FC236}">
                <a16:creationId xmlns:a16="http://schemas.microsoft.com/office/drawing/2014/main" id="{1D5213C9-E540-4597-B434-618C01C69D95}"/>
              </a:ext>
            </a:extLst>
          </p:cNvPr>
          <p:cNvSpPr txBox="1"/>
          <p:nvPr/>
        </p:nvSpPr>
        <p:spPr>
          <a:xfrm>
            <a:off x="286244" y="1129083"/>
            <a:ext cx="3859587" cy="5509200"/>
          </a:xfrm>
          <a:prstGeom prst="rect">
            <a:avLst/>
          </a:prstGeom>
          <a:noFill/>
        </p:spPr>
        <p:txBody>
          <a:bodyPr wrap="square" rtlCol="0">
            <a:spAutoFit/>
          </a:bodyPr>
          <a:lstStyle/>
          <a:p>
            <a:r>
              <a:rPr lang="en-US" sz="1600" dirty="0"/>
              <a:t>AHI has the red, green and blue visible bands necessary to make True Color images, which we improve upon using the 0.86 </a:t>
            </a:r>
            <a:r>
              <a:rPr lang="el-GR" sz="1600" dirty="0"/>
              <a:t>μ</a:t>
            </a:r>
            <a:r>
              <a:rPr lang="en-US" sz="1600" dirty="0"/>
              <a:t>m “veggie” band and a correction for Rayleigh scattering (Hybrid Atmospherically Corrected True Color). This is the daytime component of AHI </a:t>
            </a:r>
            <a:r>
              <a:rPr lang="en-US" sz="1600" dirty="0" err="1"/>
              <a:t>GeoColor</a:t>
            </a:r>
            <a:r>
              <a:rPr lang="en-US" sz="1600" dirty="0"/>
              <a:t>. </a:t>
            </a:r>
          </a:p>
          <a:p>
            <a:endParaRPr lang="en-US" sz="1600" dirty="0"/>
          </a:p>
          <a:p>
            <a:r>
              <a:rPr lang="en-US" sz="1600" dirty="0"/>
              <a:t>ABI is missing the green band. CIRA has developed a method to synthesize a green band using the blue, red and “veggie” (0.86 </a:t>
            </a:r>
            <a:r>
              <a:rPr lang="el-GR" sz="1600" dirty="0"/>
              <a:t>μ</a:t>
            </a:r>
            <a:r>
              <a:rPr lang="en-US" sz="1600" dirty="0"/>
              <a:t>m) bands. ABI </a:t>
            </a:r>
            <a:r>
              <a:rPr lang="en-US" sz="1600" dirty="0" err="1"/>
              <a:t>GeoColor</a:t>
            </a:r>
            <a:r>
              <a:rPr lang="en-US" sz="1600" dirty="0"/>
              <a:t> is made with Synthetic Hybrid Atmospherically Corrected (SHAC) True Color.</a:t>
            </a:r>
          </a:p>
          <a:p>
            <a:endParaRPr lang="en-US" sz="1600" dirty="0"/>
          </a:p>
          <a:p>
            <a:r>
              <a:rPr lang="en-US" sz="1600" dirty="0"/>
              <a:t>SEVIRI only has the red and veggie bands, so True Color is not available. Instead, we use the EUMETSAT “</a:t>
            </a:r>
            <a:r>
              <a:rPr lang="en-US" sz="1600" dirty="0">
                <a:hlinkClick r:id="rId8"/>
              </a:rPr>
              <a:t>Enhanced Natural Color</a:t>
            </a:r>
            <a:r>
              <a:rPr lang="en-US" sz="1600" dirty="0"/>
              <a:t>” RGB as the daytime component for SEVIRI </a:t>
            </a:r>
            <a:r>
              <a:rPr lang="en-US" sz="1600" dirty="0" err="1"/>
              <a:t>GeoColor</a:t>
            </a:r>
            <a:r>
              <a:rPr lang="en-US" sz="1600" dirty="0"/>
              <a:t>. This leads to differences in aerosol detection as evidenced by smog over India. </a:t>
            </a:r>
          </a:p>
        </p:txBody>
      </p:sp>
      <p:grpSp>
        <p:nvGrpSpPr>
          <p:cNvPr id="15" name="Group 14">
            <a:extLst>
              <a:ext uri="{FF2B5EF4-FFF2-40B4-BE49-F238E27FC236}">
                <a16:creationId xmlns:a16="http://schemas.microsoft.com/office/drawing/2014/main" id="{BCE9B88C-0D59-4A4F-A441-258E4C87813E}"/>
              </a:ext>
            </a:extLst>
          </p:cNvPr>
          <p:cNvGrpSpPr/>
          <p:nvPr/>
        </p:nvGrpSpPr>
        <p:grpSpPr>
          <a:xfrm>
            <a:off x="5959399" y="1485887"/>
            <a:ext cx="4915053" cy="4938074"/>
            <a:chOff x="29401" y="0"/>
            <a:chExt cx="7886193" cy="6858000"/>
          </a:xfrm>
        </p:grpSpPr>
        <p:pic>
          <p:nvPicPr>
            <p:cNvPr id="16" name="Picture 15" descr="20160108.0600.Himawari8.AHI.TrueColor_SynthHybridAdHoc.WITHSFCTYPE.Timor_Sea.jpg">
              <a:extLst>
                <a:ext uri="{FF2B5EF4-FFF2-40B4-BE49-F238E27FC236}">
                  <a16:creationId xmlns:a16="http://schemas.microsoft.com/office/drawing/2014/main" id="{FE5CEA60-8801-451F-9EC3-A325AD6A37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01" y="0"/>
              <a:ext cx="7872450" cy="6858000"/>
            </a:xfrm>
            <a:prstGeom prst="rect">
              <a:avLst/>
            </a:prstGeom>
          </p:spPr>
        </p:pic>
        <p:sp>
          <p:nvSpPr>
            <p:cNvPr id="17" name="Rectangle 16">
              <a:extLst>
                <a:ext uri="{FF2B5EF4-FFF2-40B4-BE49-F238E27FC236}">
                  <a16:creationId xmlns:a16="http://schemas.microsoft.com/office/drawing/2014/main" id="{51BC5724-25DB-4088-AFEF-7F94E10A221F}"/>
                </a:ext>
              </a:extLst>
            </p:cNvPr>
            <p:cNvSpPr/>
            <p:nvPr/>
          </p:nvSpPr>
          <p:spPr>
            <a:xfrm>
              <a:off x="43142" y="5270"/>
              <a:ext cx="7872452" cy="512928"/>
            </a:xfrm>
            <a:prstGeom prst="rect">
              <a:avLst/>
            </a:prstGeom>
          </p:spPr>
          <p:txBody>
            <a:bodyPr wrap="square">
              <a:spAutoFit/>
            </a:bodyPr>
            <a:lstStyle/>
            <a:p>
              <a:pPr defTabSz="914400"/>
              <a:r>
                <a:rPr lang="en-US" dirty="0">
                  <a:solidFill>
                    <a:srgbClr val="FFFF00"/>
                  </a:solidFill>
                  <a:effectLst>
                    <a:outerShdw blurRad="50800" dist="38100" dir="2700000" algn="tl" rotWithShape="0">
                      <a:prstClr val="black">
                        <a:alpha val="40000"/>
                      </a:prstClr>
                    </a:outerShdw>
                  </a:effectLst>
                </a:rPr>
                <a:t>Synthetic Hybrid</a:t>
              </a:r>
            </a:p>
          </p:txBody>
        </p:sp>
      </p:grpSp>
      <p:grpSp>
        <p:nvGrpSpPr>
          <p:cNvPr id="26" name="Group 25">
            <a:extLst>
              <a:ext uri="{FF2B5EF4-FFF2-40B4-BE49-F238E27FC236}">
                <a16:creationId xmlns:a16="http://schemas.microsoft.com/office/drawing/2014/main" id="{CD4FF900-A36C-46AA-B0BF-1DF4193EE161}"/>
              </a:ext>
            </a:extLst>
          </p:cNvPr>
          <p:cNvGrpSpPr/>
          <p:nvPr/>
        </p:nvGrpSpPr>
        <p:grpSpPr>
          <a:xfrm>
            <a:off x="4464376" y="1588362"/>
            <a:ext cx="7538405" cy="4636530"/>
            <a:chOff x="4306554" y="1588362"/>
            <a:chExt cx="7538405" cy="4636530"/>
          </a:xfrm>
        </p:grpSpPr>
        <p:pic>
          <p:nvPicPr>
            <p:cNvPr id="21" name="Picture 20">
              <a:extLst>
                <a:ext uri="{FF2B5EF4-FFF2-40B4-BE49-F238E27FC236}">
                  <a16:creationId xmlns:a16="http://schemas.microsoft.com/office/drawing/2014/main" id="{3F99EBE6-83D5-4173-A6D5-F52574DAA7C8}"/>
                </a:ext>
              </a:extLst>
            </p:cNvPr>
            <p:cNvPicPr>
              <a:picLocks noChangeAspect="1"/>
            </p:cNvPicPr>
            <p:nvPr/>
          </p:nvPicPr>
          <p:blipFill rotWithShape="1">
            <a:blip r:embed="rId10"/>
            <a:srcRect l="31263" t="7321" r="27384"/>
            <a:stretch/>
          </p:blipFill>
          <p:spPr>
            <a:xfrm>
              <a:off x="4306554" y="1588362"/>
              <a:ext cx="3801211" cy="4636530"/>
            </a:xfrm>
            <a:prstGeom prst="rect">
              <a:avLst/>
            </a:prstGeom>
          </p:spPr>
        </p:pic>
        <p:pic>
          <p:nvPicPr>
            <p:cNvPr id="22" name="Picture 21">
              <a:extLst>
                <a:ext uri="{FF2B5EF4-FFF2-40B4-BE49-F238E27FC236}">
                  <a16:creationId xmlns:a16="http://schemas.microsoft.com/office/drawing/2014/main" id="{FB722C71-C9F2-4675-8676-260D4F2D23CF}"/>
                </a:ext>
              </a:extLst>
            </p:cNvPr>
            <p:cNvPicPr>
              <a:picLocks noChangeAspect="1"/>
            </p:cNvPicPr>
            <p:nvPr/>
          </p:nvPicPr>
          <p:blipFill rotWithShape="1">
            <a:blip r:embed="rId11"/>
            <a:srcRect l="28961" t="7322" r="29685"/>
            <a:stretch/>
          </p:blipFill>
          <p:spPr>
            <a:xfrm>
              <a:off x="8043749" y="1588362"/>
              <a:ext cx="3801210" cy="4636530"/>
            </a:xfrm>
            <a:prstGeom prst="rect">
              <a:avLst/>
            </a:prstGeom>
          </p:spPr>
        </p:pic>
        <p:sp>
          <p:nvSpPr>
            <p:cNvPr id="23" name="TextBox 22">
              <a:extLst>
                <a:ext uri="{FF2B5EF4-FFF2-40B4-BE49-F238E27FC236}">
                  <a16:creationId xmlns:a16="http://schemas.microsoft.com/office/drawing/2014/main" id="{7CACB887-8F98-40FB-8C9D-9CC707584B77}"/>
                </a:ext>
              </a:extLst>
            </p:cNvPr>
            <p:cNvSpPr txBox="1"/>
            <p:nvPr/>
          </p:nvSpPr>
          <p:spPr>
            <a:xfrm>
              <a:off x="4360402" y="1643303"/>
              <a:ext cx="3649811" cy="369332"/>
            </a:xfrm>
            <a:prstGeom prst="rect">
              <a:avLst/>
            </a:prstGeom>
            <a:noFill/>
          </p:spPr>
          <p:txBody>
            <a:bodyPr wrap="square" rtlCol="0">
              <a:spAutoFit/>
            </a:bodyPr>
            <a:lstStyle/>
            <a:p>
              <a:pPr algn="ctr"/>
              <a:r>
                <a:rPr lang="en-US" dirty="0">
                  <a:solidFill>
                    <a:srgbClr val="FFFF00"/>
                  </a:solidFill>
                </a:rPr>
                <a:t>Meteosat-8 Enhanced Natural Color</a:t>
              </a:r>
            </a:p>
          </p:txBody>
        </p:sp>
        <p:sp>
          <p:nvSpPr>
            <p:cNvPr id="24" name="TextBox 23">
              <a:extLst>
                <a:ext uri="{FF2B5EF4-FFF2-40B4-BE49-F238E27FC236}">
                  <a16:creationId xmlns:a16="http://schemas.microsoft.com/office/drawing/2014/main" id="{2F1267B9-2AB5-46BE-9FE6-4D39D5352DBF}"/>
                </a:ext>
              </a:extLst>
            </p:cNvPr>
            <p:cNvSpPr txBox="1"/>
            <p:nvPr/>
          </p:nvSpPr>
          <p:spPr>
            <a:xfrm>
              <a:off x="7736731" y="1650354"/>
              <a:ext cx="3649811" cy="369332"/>
            </a:xfrm>
            <a:prstGeom prst="rect">
              <a:avLst/>
            </a:prstGeom>
            <a:noFill/>
          </p:spPr>
          <p:txBody>
            <a:bodyPr wrap="square" rtlCol="0">
              <a:spAutoFit/>
            </a:bodyPr>
            <a:lstStyle/>
            <a:p>
              <a:pPr algn="ctr"/>
              <a:r>
                <a:rPr lang="en-US" dirty="0">
                  <a:solidFill>
                    <a:srgbClr val="FFFF00"/>
                  </a:solidFill>
                </a:rPr>
                <a:t>Himawari-8 Hybrid True Color</a:t>
              </a:r>
            </a:p>
          </p:txBody>
        </p:sp>
        <p:sp>
          <p:nvSpPr>
            <p:cNvPr id="25" name="TextBox 24">
              <a:extLst>
                <a:ext uri="{FF2B5EF4-FFF2-40B4-BE49-F238E27FC236}">
                  <a16:creationId xmlns:a16="http://schemas.microsoft.com/office/drawing/2014/main" id="{370F1315-FC59-4E9C-A19F-EA4F33A03BE7}"/>
                </a:ext>
              </a:extLst>
            </p:cNvPr>
            <p:cNvSpPr txBox="1"/>
            <p:nvPr/>
          </p:nvSpPr>
          <p:spPr>
            <a:xfrm>
              <a:off x="6221617" y="2082025"/>
              <a:ext cx="3649811" cy="369332"/>
            </a:xfrm>
            <a:prstGeom prst="rect">
              <a:avLst/>
            </a:prstGeom>
            <a:noFill/>
          </p:spPr>
          <p:txBody>
            <a:bodyPr wrap="square" rtlCol="0">
              <a:spAutoFit/>
            </a:bodyPr>
            <a:lstStyle/>
            <a:p>
              <a:pPr algn="ctr"/>
              <a:r>
                <a:rPr lang="en-US" dirty="0">
                  <a:solidFill>
                    <a:srgbClr val="FFFF00"/>
                  </a:solidFill>
                </a:rPr>
                <a:t>04 UTC 26 Nov 2019</a:t>
              </a:r>
            </a:p>
          </p:txBody>
        </p:sp>
      </p:grpSp>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9140" y="18909"/>
            <a:ext cx="642980" cy="561045"/>
          </a:xfrm>
          <a:prstGeom prst="rect">
            <a:avLst/>
          </a:prstGeom>
        </p:spPr>
      </p:pic>
    </p:spTree>
    <p:extLst>
      <p:ext uri="{BB962C8B-B14F-4D97-AF65-F5344CB8AC3E}">
        <p14:creationId xmlns:p14="http://schemas.microsoft.com/office/powerpoint/2010/main" val="105302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phy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0" y="1287179"/>
            <a:ext cx="4572000" cy="2571750"/>
          </a:xfrm>
          <a:prstGeom prst="rect">
            <a:avLst/>
          </a:prstGeom>
        </p:spPr>
      </p:pic>
      <p:sp>
        <p:nvSpPr>
          <p:cNvPr id="5" name="Title 4"/>
          <p:cNvSpPr txBox="1">
            <a:spLocks/>
          </p:cNvSpPr>
          <p:nvPr/>
        </p:nvSpPr>
        <p:spPr>
          <a:xfrm>
            <a:off x="3493756" y="341711"/>
            <a:ext cx="5204489" cy="5268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Now with Polar SLIDER!</a:t>
            </a:r>
          </a:p>
        </p:txBody>
      </p:sp>
      <p:sp>
        <p:nvSpPr>
          <p:cNvPr id="6" name="TextBox 5"/>
          <p:cNvSpPr txBox="1"/>
          <p:nvPr/>
        </p:nvSpPr>
        <p:spPr>
          <a:xfrm>
            <a:off x="2022143" y="4634508"/>
            <a:ext cx="8147714" cy="523220"/>
          </a:xfrm>
          <a:prstGeom prst="rect">
            <a:avLst/>
          </a:prstGeom>
          <a:noFill/>
        </p:spPr>
        <p:txBody>
          <a:bodyPr wrap="square" rtlCol="0">
            <a:spAutoFit/>
          </a:bodyPr>
          <a:lstStyle/>
          <a:p>
            <a:pPr algn="ctr"/>
            <a:r>
              <a:rPr lang="en-US" sz="2800" dirty="0">
                <a:solidFill>
                  <a:schemeClr val="tx2"/>
                </a:solidFill>
                <a:latin typeface="Constantia" panose="02030602050306030303" pitchFamily="18" charset="0"/>
                <a:hlinkClick r:id="rId5"/>
              </a:rPr>
              <a:t>http://rammb-slider.cira.colostate.edu</a:t>
            </a:r>
            <a:endParaRPr lang="en-US" sz="2800" dirty="0">
              <a:solidFill>
                <a:schemeClr val="tx2"/>
              </a:solidFill>
              <a:latin typeface="Constantia" panose="02030602050306030303" pitchFamily="18" charset="0"/>
            </a:endParaRPr>
          </a:p>
        </p:txBody>
      </p:sp>
      <p:sp>
        <p:nvSpPr>
          <p:cNvPr id="7" name="TextBox 6"/>
          <p:cNvSpPr txBox="1"/>
          <p:nvPr/>
        </p:nvSpPr>
        <p:spPr>
          <a:xfrm>
            <a:off x="2022143" y="5486287"/>
            <a:ext cx="8147714" cy="523220"/>
          </a:xfrm>
          <a:prstGeom prst="rect">
            <a:avLst/>
          </a:prstGeom>
          <a:noFill/>
        </p:spPr>
        <p:txBody>
          <a:bodyPr wrap="square" rtlCol="0">
            <a:spAutoFit/>
          </a:bodyPr>
          <a:lstStyle/>
          <a:p>
            <a:pPr algn="ctr"/>
            <a:r>
              <a:rPr lang="en-US" sz="2800" dirty="0">
                <a:solidFill>
                  <a:schemeClr val="tx2"/>
                </a:solidFill>
                <a:latin typeface="Constantia" panose="02030602050306030303" pitchFamily="18" charset="0"/>
                <a:hlinkClick r:id="rId6"/>
              </a:rPr>
              <a:t>http://rammb-slider.cira.colostate.edu/?sat=jpss</a:t>
            </a:r>
            <a:endParaRPr lang="en-US" sz="2800" dirty="0">
              <a:solidFill>
                <a:schemeClr val="tx2"/>
              </a:solidFill>
              <a:latin typeface="Constantia" panose="02030602050306030303" pitchFamily="18" charset="0"/>
            </a:endParaRPr>
          </a:p>
        </p:txBody>
      </p:sp>
      <p:pic>
        <p:nvPicPr>
          <p:cNvPr id="8" name="Picture 7" descr="1a.CIRAlogo.final.22x9we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0349" y="0"/>
            <a:ext cx="1678003" cy="68238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26546" y="5933307"/>
            <a:ext cx="795435" cy="795435"/>
          </a:xfrm>
          <a:prstGeom prst="rect">
            <a:avLst/>
          </a:prstGeom>
        </p:spPr>
      </p:pic>
      <p:sp>
        <p:nvSpPr>
          <p:cNvPr id="10" name="Slide Number Placeholder 1"/>
          <p:cNvSpPr>
            <a:spLocks noGrp="1"/>
          </p:cNvSpPr>
          <p:nvPr>
            <p:ph type="sldNum" sz="quarter" idx="12"/>
          </p:nvPr>
        </p:nvSpPr>
        <p:spPr>
          <a:xfrm>
            <a:off x="9169146" y="6449342"/>
            <a:ext cx="2057400" cy="365125"/>
          </a:xfrm>
        </p:spPr>
        <p:txBody>
          <a:bodyPr/>
          <a:lstStyle/>
          <a:p>
            <a:fld id="{A34B13B1-0D60-2444-BFA2-91960B0304B3}" type="slidenum">
              <a:rPr lang="en-US" smtClean="0"/>
              <a:t>11</a:t>
            </a:fld>
            <a:endParaRPr lang="en-US" dirty="0"/>
          </a:p>
        </p:txBody>
      </p:sp>
      <p:sp>
        <p:nvSpPr>
          <p:cNvPr id="11" name="Title 4"/>
          <p:cNvSpPr txBox="1">
            <a:spLocks/>
          </p:cNvSpPr>
          <p:nvPr/>
        </p:nvSpPr>
        <p:spPr>
          <a:xfrm>
            <a:off x="3493756" y="4244901"/>
            <a:ext cx="5204489" cy="5268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mn-lt"/>
              </a:rPr>
              <a:t>SLIDER URL:</a:t>
            </a:r>
          </a:p>
        </p:txBody>
      </p:sp>
      <p:sp>
        <p:nvSpPr>
          <p:cNvPr id="12" name="Title 4"/>
          <p:cNvSpPr txBox="1">
            <a:spLocks/>
          </p:cNvSpPr>
          <p:nvPr/>
        </p:nvSpPr>
        <p:spPr>
          <a:xfrm>
            <a:off x="3493756" y="5100316"/>
            <a:ext cx="5204489" cy="5268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mn-lt"/>
              </a:rPr>
              <a:t>URL only for Polar SLIDER:</a:t>
            </a:r>
          </a:p>
        </p:txBody>
      </p:sp>
    </p:spTree>
    <p:extLst>
      <p:ext uri="{BB962C8B-B14F-4D97-AF65-F5344CB8AC3E}">
        <p14:creationId xmlns:p14="http://schemas.microsoft.com/office/powerpoint/2010/main" val="390405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95750" y="134911"/>
            <a:ext cx="6495988"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Question #3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056" y="46772"/>
            <a:ext cx="543004" cy="543004"/>
          </a:xfrm>
          <a:prstGeom prst="rect">
            <a:avLst/>
          </a:prstGeom>
        </p:spPr>
      </p:pic>
      <p:sp>
        <p:nvSpPr>
          <p:cNvPr id="4" name="Slide Number Placeholder 3"/>
          <p:cNvSpPr>
            <a:spLocks noGrp="1"/>
          </p:cNvSpPr>
          <p:nvPr>
            <p:ph type="sldNum" sz="quarter" idx="12"/>
          </p:nvPr>
        </p:nvSpPr>
        <p:spPr>
          <a:xfrm>
            <a:off x="11380696" y="6507956"/>
            <a:ext cx="762000" cy="273844"/>
          </a:xfrm>
        </p:spPr>
        <p:txBody>
          <a:bodyPr/>
          <a:lstStyle/>
          <a:p>
            <a:fld id="{B88542A7-E194-41BE-82C8-2F00E215C8E3}" type="slidenum">
              <a:rPr lang="en-US" smtClean="0"/>
              <a:pPr/>
              <a:t>12</a:t>
            </a:fld>
            <a:endParaRPr lang="en-US" dirty="0"/>
          </a:p>
        </p:txBody>
      </p:sp>
      <p:pic>
        <p:nvPicPr>
          <p:cNvPr id="5" name="Picture 4" descr="1a.CIRAlogo.final.22x9web.png">
            <a:extLst>
              <a:ext uri="{FF2B5EF4-FFF2-40B4-BE49-F238E27FC236}">
                <a16:creationId xmlns:a16="http://schemas.microsoft.com/office/drawing/2014/main" id="{ABDA908A-5C98-4CEE-8E6F-5D3623203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6" name="Picture 5">
            <a:extLst>
              <a:ext uri="{FF2B5EF4-FFF2-40B4-BE49-F238E27FC236}">
                <a16:creationId xmlns:a16="http://schemas.microsoft.com/office/drawing/2014/main" id="{B7D6A02E-186C-4670-944F-E6AE034FC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9140" y="18909"/>
            <a:ext cx="642980" cy="561045"/>
          </a:xfrm>
          <a:prstGeom prst="rect">
            <a:avLst/>
          </a:prstGeom>
        </p:spPr>
      </p:pic>
      <p:sp>
        <p:nvSpPr>
          <p:cNvPr id="8" name="TextBox 7"/>
          <p:cNvSpPr txBox="1"/>
          <p:nvPr/>
        </p:nvSpPr>
        <p:spPr>
          <a:xfrm>
            <a:off x="1631159" y="3405388"/>
            <a:ext cx="8873733" cy="1384995"/>
          </a:xfrm>
          <a:prstGeom prst="rect">
            <a:avLst/>
          </a:prstGeom>
          <a:noFill/>
        </p:spPr>
        <p:txBody>
          <a:bodyPr wrap="square" rtlCol="0">
            <a:spAutoFit/>
          </a:bodyPr>
          <a:lstStyle/>
          <a:p>
            <a:pPr marL="342900" indent="-342900">
              <a:buAutoNum type="alphaUcPeriod"/>
            </a:pPr>
            <a:r>
              <a:rPr lang="en-US" sz="2800" dirty="0"/>
              <a:t>Yes</a:t>
            </a:r>
          </a:p>
          <a:p>
            <a:pPr marL="342900" indent="-342900">
              <a:buAutoNum type="alphaUcPeriod"/>
            </a:pPr>
            <a:r>
              <a:rPr lang="en-US" sz="2800" dirty="0"/>
              <a:t>No</a:t>
            </a:r>
          </a:p>
          <a:p>
            <a:pPr marL="342900" indent="-342900">
              <a:buAutoNum type="alphaUcPeriod"/>
            </a:pPr>
            <a:r>
              <a:rPr lang="en-US" sz="2800" dirty="0"/>
              <a:t>I am unsure. Tell me more about it.</a:t>
            </a:r>
          </a:p>
        </p:txBody>
      </p:sp>
      <p:sp>
        <p:nvSpPr>
          <p:cNvPr id="9" name="TextBox 8"/>
          <p:cNvSpPr txBox="1"/>
          <p:nvPr/>
        </p:nvSpPr>
        <p:spPr>
          <a:xfrm>
            <a:off x="1479266" y="1481070"/>
            <a:ext cx="9112472" cy="1446550"/>
          </a:xfrm>
          <a:prstGeom prst="rect">
            <a:avLst/>
          </a:prstGeom>
          <a:noFill/>
        </p:spPr>
        <p:txBody>
          <a:bodyPr wrap="square" rtlCol="0">
            <a:spAutoFit/>
          </a:bodyPr>
          <a:lstStyle/>
          <a:p>
            <a:r>
              <a:rPr lang="en-US" sz="4400" dirty="0"/>
              <a:t>I plan to use (or already use) Polar SLIDER, or I know someone that would.</a:t>
            </a:r>
          </a:p>
        </p:txBody>
      </p:sp>
    </p:spTree>
    <p:extLst>
      <p:ext uri="{BB962C8B-B14F-4D97-AF65-F5344CB8AC3E}">
        <p14:creationId xmlns:p14="http://schemas.microsoft.com/office/powerpoint/2010/main" val="415817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978" y="1129083"/>
            <a:ext cx="5932022" cy="489858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526" y="1133367"/>
            <a:ext cx="5926474" cy="489400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526" y="1133665"/>
            <a:ext cx="5926475" cy="4894003"/>
          </a:xfrm>
          <a:prstGeom prst="rect">
            <a:avLst/>
          </a:prstGeom>
        </p:spPr>
      </p:pic>
      <p:sp>
        <p:nvSpPr>
          <p:cNvPr id="2" name="Title 1"/>
          <p:cNvSpPr txBox="1">
            <a:spLocks/>
          </p:cNvSpPr>
          <p:nvPr/>
        </p:nvSpPr>
        <p:spPr>
          <a:xfrm>
            <a:off x="4500113" y="134911"/>
            <a:ext cx="6091625"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u="sng" dirty="0"/>
              <a:t>Cautionary Tales</a:t>
            </a:r>
            <a:endParaRPr lang="en-US" b="1" u="sng" dirty="0"/>
          </a:p>
        </p:txBody>
      </p:sp>
      <p:pic>
        <p:nvPicPr>
          <p:cNvPr id="3" name="Picture 2" descr="1a.CIRAlogo.final.22x9web.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826" y="75846"/>
            <a:ext cx="1108175" cy="45065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5757" y="41530"/>
            <a:ext cx="477480" cy="47748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9674" y="46451"/>
            <a:ext cx="533503" cy="53350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1845" y="41530"/>
            <a:ext cx="543004" cy="543004"/>
          </a:xfrm>
          <a:prstGeom prst="rect">
            <a:avLst/>
          </a:prstGeom>
        </p:spPr>
      </p:pic>
      <p:sp>
        <p:nvSpPr>
          <p:cNvPr id="7" name="Slide Number Placeholder 3"/>
          <p:cNvSpPr>
            <a:spLocks noGrp="1"/>
          </p:cNvSpPr>
          <p:nvPr>
            <p:ph type="sldNum" sz="quarter" idx="12"/>
          </p:nvPr>
        </p:nvSpPr>
        <p:spPr>
          <a:xfrm>
            <a:off x="9829800" y="6507956"/>
            <a:ext cx="762000" cy="273844"/>
          </a:xfrm>
        </p:spPr>
        <p:txBody>
          <a:bodyPr/>
          <a:lstStyle/>
          <a:p>
            <a:fld id="{B88542A7-E194-41BE-82C8-2F00E215C8E3}" type="slidenum">
              <a:rPr lang="en-US" smtClean="0"/>
              <a:pPr/>
              <a:t>13</a:t>
            </a:fld>
            <a:endParaRPr lang="en-US" dirty="0"/>
          </a:p>
        </p:txBody>
      </p:sp>
      <p:sp>
        <p:nvSpPr>
          <p:cNvPr id="9" name="TextBox 8"/>
          <p:cNvSpPr txBox="1"/>
          <p:nvPr/>
        </p:nvSpPr>
        <p:spPr>
          <a:xfrm>
            <a:off x="1650053" y="1039486"/>
            <a:ext cx="2881818" cy="5078313"/>
          </a:xfrm>
          <a:prstGeom prst="rect">
            <a:avLst/>
          </a:prstGeom>
          <a:noFill/>
        </p:spPr>
        <p:txBody>
          <a:bodyPr wrap="square" rtlCol="0">
            <a:spAutoFit/>
          </a:bodyPr>
          <a:lstStyle/>
          <a:p>
            <a:r>
              <a:rPr lang="en-US" sz="1350" dirty="0"/>
              <a:t>Full resolution images are 16,000 x 16,000 (M-bands, DNB) and 32,000 x 32,000 pixels (I-bands), increasing the load on your browser compared to ABI</a:t>
            </a:r>
          </a:p>
          <a:p>
            <a:endParaRPr lang="en-US" sz="1350" dirty="0"/>
          </a:p>
          <a:p>
            <a:r>
              <a:rPr lang="en-US" sz="1350" dirty="0"/>
              <a:t>For the Solar Reflective Bands (M1-M11, I1-I3) in the summer months, more than half the image will be illuminated. In the winter months, more than half the image will be black, and you lose information over the poles. (But you still have the DNB and IR bands.)</a:t>
            </a:r>
          </a:p>
          <a:p>
            <a:endParaRPr lang="en-US" sz="1350" dirty="0"/>
          </a:p>
          <a:p>
            <a:r>
              <a:rPr lang="en-US" sz="1350" dirty="0"/>
              <a:t>The more VIS/NIR data there is in the Northern Hemisphere, the less there is in the Southern Hemisphere (and vice versa). </a:t>
            </a:r>
          </a:p>
          <a:p>
            <a:endParaRPr lang="en-US" sz="1350" dirty="0"/>
          </a:p>
          <a:p>
            <a:r>
              <a:rPr lang="en-US" sz="1350" dirty="0"/>
              <a:t>It should also go without saying that, the closer you are to the pole, the more overpasses you get, improving apparent motions and the feature tracking (“Flow-Following”) utility.</a:t>
            </a:r>
          </a:p>
        </p:txBody>
      </p:sp>
      <p:sp>
        <p:nvSpPr>
          <p:cNvPr id="12" name="TextBox 11"/>
          <p:cNvSpPr txBox="1"/>
          <p:nvPr/>
        </p:nvSpPr>
        <p:spPr>
          <a:xfrm>
            <a:off x="5846851" y="6250697"/>
            <a:ext cx="4252822" cy="307777"/>
          </a:xfrm>
          <a:prstGeom prst="rect">
            <a:avLst/>
          </a:prstGeom>
          <a:noFill/>
        </p:spPr>
        <p:txBody>
          <a:bodyPr wrap="square" rtlCol="0">
            <a:spAutoFit/>
          </a:bodyPr>
          <a:lstStyle/>
          <a:p>
            <a:r>
              <a:rPr lang="en-US" sz="1400" dirty="0">
                <a:solidFill>
                  <a:srgbClr val="FF0000"/>
                </a:solidFill>
              </a:rPr>
              <a:t>Some of the data in each image is up to 12 hours old!</a:t>
            </a:r>
          </a:p>
        </p:txBody>
      </p:sp>
      <p:sp>
        <p:nvSpPr>
          <p:cNvPr id="13" name="TextBox 12"/>
          <p:cNvSpPr txBox="1"/>
          <p:nvPr/>
        </p:nvSpPr>
        <p:spPr>
          <a:xfrm>
            <a:off x="1903507" y="6275546"/>
            <a:ext cx="2343150" cy="369332"/>
          </a:xfrm>
          <a:prstGeom prst="rect">
            <a:avLst/>
          </a:prstGeom>
          <a:noFill/>
          <a:ln>
            <a:solidFill>
              <a:schemeClr val="tx1"/>
            </a:solidFill>
          </a:ln>
        </p:spPr>
        <p:txBody>
          <a:bodyPr wrap="square" rtlCol="0">
            <a:spAutoFit/>
          </a:bodyPr>
          <a:lstStyle/>
          <a:p>
            <a:pPr algn="ctr"/>
            <a:r>
              <a:rPr lang="en-US" dirty="0"/>
              <a:t>Animated GIF</a:t>
            </a:r>
          </a:p>
        </p:txBody>
      </p:sp>
    </p:spTree>
    <p:extLst>
      <p:ext uri="{BB962C8B-B14F-4D97-AF65-F5344CB8AC3E}">
        <p14:creationId xmlns:p14="http://schemas.microsoft.com/office/powerpoint/2010/main" val="9165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575" y="1506379"/>
            <a:ext cx="4408098" cy="440809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575" y="1494583"/>
            <a:ext cx="4408098" cy="4408098"/>
          </a:xfrm>
          <a:prstGeom prst="rect">
            <a:avLst/>
          </a:prstGeom>
        </p:spPr>
      </p:pic>
      <p:sp>
        <p:nvSpPr>
          <p:cNvPr id="2" name="Title 1"/>
          <p:cNvSpPr txBox="1">
            <a:spLocks/>
          </p:cNvSpPr>
          <p:nvPr/>
        </p:nvSpPr>
        <p:spPr>
          <a:xfrm>
            <a:off x="4500113" y="134911"/>
            <a:ext cx="6091625"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u="sng" dirty="0"/>
              <a:t>Cautionary Tales</a:t>
            </a:r>
            <a:endParaRPr lang="en-US" b="1" u="sng" dirty="0"/>
          </a:p>
        </p:txBody>
      </p:sp>
      <p:pic>
        <p:nvPicPr>
          <p:cNvPr id="3" name="Picture 2" descr="1a.CIRAlogo.final.22x9we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826" y="75846"/>
            <a:ext cx="1108175" cy="45065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757" y="41530"/>
            <a:ext cx="477480" cy="4774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9674" y="46451"/>
            <a:ext cx="533503" cy="53350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1845" y="41530"/>
            <a:ext cx="543004" cy="543004"/>
          </a:xfrm>
          <a:prstGeom prst="rect">
            <a:avLst/>
          </a:prstGeom>
        </p:spPr>
      </p:pic>
      <p:sp>
        <p:nvSpPr>
          <p:cNvPr id="7" name="Slide Number Placeholder 3"/>
          <p:cNvSpPr>
            <a:spLocks noGrp="1"/>
          </p:cNvSpPr>
          <p:nvPr>
            <p:ph type="sldNum" sz="quarter" idx="12"/>
          </p:nvPr>
        </p:nvSpPr>
        <p:spPr>
          <a:xfrm>
            <a:off x="9829800" y="6507956"/>
            <a:ext cx="762000" cy="273844"/>
          </a:xfrm>
        </p:spPr>
        <p:txBody>
          <a:bodyPr/>
          <a:lstStyle/>
          <a:p>
            <a:fld id="{B88542A7-E194-41BE-82C8-2F00E215C8E3}" type="slidenum">
              <a:rPr lang="en-US" smtClean="0"/>
              <a:pPr/>
              <a:t>14</a:t>
            </a:fld>
            <a:endParaRPr lang="en-US" dirty="0"/>
          </a:p>
        </p:txBody>
      </p:sp>
      <p:sp>
        <p:nvSpPr>
          <p:cNvPr id="9" name="TextBox 8"/>
          <p:cNvSpPr txBox="1"/>
          <p:nvPr/>
        </p:nvSpPr>
        <p:spPr>
          <a:xfrm>
            <a:off x="1860431" y="3593078"/>
            <a:ext cx="2850059" cy="1754326"/>
          </a:xfrm>
          <a:prstGeom prst="rect">
            <a:avLst/>
          </a:prstGeom>
          <a:noFill/>
        </p:spPr>
        <p:txBody>
          <a:bodyPr wrap="square" rtlCol="0">
            <a:spAutoFit/>
          </a:bodyPr>
          <a:lstStyle/>
          <a:p>
            <a:r>
              <a:rPr lang="en-US" sz="1350" dirty="0"/>
              <a:t>S-NPP data is only downlinked from Svalbard. NOAA-20 data is downlinked from both Svalbard and McMurdo. This means more recent NOAA-20 data may arrive before older S-NPP data. The final images are sent to SLIDER after S-NPP processing is complete.</a:t>
            </a:r>
          </a:p>
        </p:txBody>
      </p:sp>
      <p:sp>
        <p:nvSpPr>
          <p:cNvPr id="15" name="TextBox 14"/>
          <p:cNvSpPr txBox="1"/>
          <p:nvPr/>
        </p:nvSpPr>
        <p:spPr>
          <a:xfrm>
            <a:off x="1860431" y="1013993"/>
            <a:ext cx="2850059" cy="1131079"/>
          </a:xfrm>
          <a:prstGeom prst="rect">
            <a:avLst/>
          </a:prstGeom>
          <a:noFill/>
        </p:spPr>
        <p:txBody>
          <a:bodyPr wrap="square" rtlCol="0">
            <a:spAutoFit/>
          </a:bodyPr>
          <a:lstStyle/>
          <a:p>
            <a:r>
              <a:rPr lang="en-US" sz="1350" dirty="0"/>
              <a:t>Full resolution images are 16,000 x 16,000 pixels (M-bands &amp; DNB), 32,000 x 32,000 (I-bands), which puts more strain on your web browser than GOES-R ABI.</a:t>
            </a:r>
          </a:p>
        </p:txBody>
      </p:sp>
      <p:sp>
        <p:nvSpPr>
          <p:cNvPr id="17" name="TextBox 16"/>
          <p:cNvSpPr txBox="1"/>
          <p:nvPr/>
        </p:nvSpPr>
        <p:spPr>
          <a:xfrm>
            <a:off x="1860431" y="2170652"/>
            <a:ext cx="3005711" cy="1338828"/>
          </a:xfrm>
          <a:prstGeom prst="rect">
            <a:avLst/>
          </a:prstGeom>
          <a:noFill/>
        </p:spPr>
        <p:txBody>
          <a:bodyPr wrap="square" rtlCol="0">
            <a:spAutoFit/>
          </a:bodyPr>
          <a:lstStyle/>
          <a:p>
            <a:r>
              <a:rPr lang="en-US" sz="1350" dirty="0"/>
              <a:t>Each individual orbit image contains ~51 min. of data. Image time stamps are set to match the last VIIRS granule to cross the Equator in each hemisphere. At this time, we lack the ability to go back and reprocess missing granules.</a:t>
            </a:r>
          </a:p>
        </p:txBody>
      </p:sp>
      <p:sp>
        <p:nvSpPr>
          <p:cNvPr id="20" name="TextBox 19"/>
          <p:cNvSpPr txBox="1"/>
          <p:nvPr/>
        </p:nvSpPr>
        <p:spPr>
          <a:xfrm>
            <a:off x="1846597" y="5441016"/>
            <a:ext cx="2850059" cy="923330"/>
          </a:xfrm>
          <a:prstGeom prst="rect">
            <a:avLst/>
          </a:prstGeom>
          <a:noFill/>
        </p:spPr>
        <p:txBody>
          <a:bodyPr wrap="square" rtlCol="0">
            <a:spAutoFit/>
          </a:bodyPr>
          <a:lstStyle/>
          <a:p>
            <a:r>
              <a:rPr lang="en-US" sz="1350" dirty="0"/>
              <a:t>With current computing power, it takes ~50 minutes to process the ~100 min. of data from each orbit (M-bands).</a:t>
            </a:r>
          </a:p>
        </p:txBody>
      </p:sp>
      <p:grpSp>
        <p:nvGrpSpPr>
          <p:cNvPr id="19" name="Group 18"/>
          <p:cNvGrpSpPr/>
          <p:nvPr/>
        </p:nvGrpSpPr>
        <p:grpSpPr>
          <a:xfrm>
            <a:off x="5232171" y="995311"/>
            <a:ext cx="5359567" cy="5384967"/>
            <a:chOff x="3708170" y="995310"/>
            <a:chExt cx="5359567" cy="5384967"/>
          </a:xfrm>
        </p:grpSpPr>
        <p:grpSp>
          <p:nvGrpSpPr>
            <p:cNvPr id="16" name="Group 15"/>
            <p:cNvGrpSpPr/>
            <p:nvPr/>
          </p:nvGrpSpPr>
          <p:grpSpPr>
            <a:xfrm>
              <a:off x="3708170" y="995310"/>
              <a:ext cx="5359567" cy="5384967"/>
              <a:chOff x="3708170" y="995310"/>
              <a:chExt cx="5359567" cy="5384967"/>
            </a:xfrm>
          </p:grpSpPr>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2395" r="22535"/>
              <a:stretch/>
            </p:blipFill>
            <p:spPr>
              <a:xfrm>
                <a:off x="3708170" y="995310"/>
                <a:ext cx="5359567" cy="5384967"/>
              </a:xfrm>
              <a:prstGeom prst="rect">
                <a:avLst/>
              </a:prstGeom>
            </p:spPr>
          </p:pic>
          <p:sp>
            <p:nvSpPr>
              <p:cNvPr id="11" name="Multiply 10"/>
              <p:cNvSpPr/>
              <p:nvPr/>
            </p:nvSpPr>
            <p:spPr>
              <a:xfrm>
                <a:off x="6771736" y="1946352"/>
                <a:ext cx="138022" cy="155275"/>
              </a:xfrm>
              <a:prstGeom prst="mathMultiply">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33303" y="1554008"/>
                <a:ext cx="1014888" cy="369332"/>
              </a:xfrm>
              <a:prstGeom prst="rect">
                <a:avLst/>
              </a:prstGeom>
              <a:solidFill>
                <a:schemeClr val="bg1">
                  <a:alpha val="70000"/>
                </a:schemeClr>
              </a:solidFill>
              <a:ln>
                <a:solidFill>
                  <a:srgbClr val="FF0000"/>
                </a:solidFill>
              </a:ln>
            </p:spPr>
            <p:txBody>
              <a:bodyPr wrap="square" rtlCol="0">
                <a:spAutoFit/>
              </a:bodyPr>
              <a:lstStyle/>
              <a:p>
                <a:pPr algn="ctr"/>
                <a:r>
                  <a:rPr lang="en-US" dirty="0">
                    <a:solidFill>
                      <a:srgbClr val="FF0000"/>
                    </a:solidFill>
                  </a:rPr>
                  <a:t>Svalbard</a:t>
                </a:r>
              </a:p>
            </p:txBody>
          </p:sp>
          <p:sp>
            <p:nvSpPr>
              <p:cNvPr id="13" name="Multiply 12"/>
              <p:cNvSpPr/>
              <p:nvPr/>
            </p:nvSpPr>
            <p:spPr>
              <a:xfrm>
                <a:off x="6032941" y="5303650"/>
                <a:ext cx="138022" cy="155275"/>
              </a:xfrm>
              <a:prstGeom prst="mathMultiply">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40007" y="5476177"/>
                <a:ext cx="1145799" cy="369332"/>
              </a:xfrm>
              <a:prstGeom prst="rect">
                <a:avLst/>
              </a:prstGeom>
              <a:solidFill>
                <a:schemeClr val="bg1">
                  <a:alpha val="70000"/>
                </a:schemeClr>
              </a:solidFill>
              <a:ln>
                <a:solidFill>
                  <a:srgbClr val="FF0000"/>
                </a:solidFill>
              </a:ln>
            </p:spPr>
            <p:txBody>
              <a:bodyPr wrap="square" rtlCol="0">
                <a:spAutoFit/>
              </a:bodyPr>
              <a:lstStyle/>
              <a:p>
                <a:pPr algn="ctr"/>
                <a:r>
                  <a:rPr lang="en-US" dirty="0">
                    <a:solidFill>
                      <a:srgbClr val="FF0000"/>
                    </a:solidFill>
                  </a:rPr>
                  <a:t>McMurdo</a:t>
                </a:r>
              </a:p>
            </p:txBody>
          </p:sp>
        </p:grpSp>
        <p:sp>
          <p:nvSpPr>
            <p:cNvPr id="18" name="TextBox 17"/>
            <p:cNvSpPr txBox="1"/>
            <p:nvPr/>
          </p:nvSpPr>
          <p:spPr>
            <a:xfrm>
              <a:off x="4493622" y="6079686"/>
              <a:ext cx="4038600" cy="276999"/>
            </a:xfrm>
            <a:prstGeom prst="rect">
              <a:avLst/>
            </a:prstGeom>
            <a:noFill/>
          </p:spPr>
          <p:txBody>
            <a:bodyPr wrap="square" rtlCol="0">
              <a:spAutoFit/>
            </a:bodyPr>
            <a:lstStyle/>
            <a:p>
              <a:pPr algn="ctr"/>
              <a:r>
                <a:rPr lang="en-US" sz="1200" dirty="0">
                  <a:solidFill>
                    <a:schemeClr val="bg1"/>
                  </a:solidFill>
                </a:rPr>
                <a:t>Background Image Credit: NASA/Goddard </a:t>
              </a:r>
            </a:p>
          </p:txBody>
        </p:sp>
      </p:grpSp>
    </p:spTree>
    <p:extLst>
      <p:ext uri="{BB962C8B-B14F-4D97-AF65-F5344CB8AC3E}">
        <p14:creationId xmlns:p14="http://schemas.microsoft.com/office/powerpoint/2010/main" val="124806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08781"/>
            <a:ext cx="6206287" cy="5125069"/>
          </a:xfrm>
          <a:prstGeom prst="rect">
            <a:avLst/>
          </a:prstGeom>
        </p:spPr>
      </p:pic>
      <p:pic>
        <p:nvPicPr>
          <p:cNvPr id="2" name="Picture 1" descr="1a.CIRAlogo.final.22x9we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826" y="75846"/>
            <a:ext cx="1108175" cy="45065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757" y="41530"/>
            <a:ext cx="477480" cy="47748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9674" y="46451"/>
            <a:ext cx="533503" cy="53350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1845" y="41530"/>
            <a:ext cx="543004" cy="543004"/>
          </a:xfrm>
          <a:prstGeom prst="rect">
            <a:avLst/>
          </a:prstGeom>
        </p:spPr>
      </p:pic>
      <p:sp>
        <p:nvSpPr>
          <p:cNvPr id="6" name="Slide Number Placeholder 3"/>
          <p:cNvSpPr>
            <a:spLocks noGrp="1"/>
          </p:cNvSpPr>
          <p:nvPr>
            <p:ph type="sldNum" sz="quarter" idx="12"/>
          </p:nvPr>
        </p:nvSpPr>
        <p:spPr>
          <a:xfrm>
            <a:off x="9829800" y="6507956"/>
            <a:ext cx="762000" cy="273844"/>
          </a:xfrm>
        </p:spPr>
        <p:txBody>
          <a:bodyPr/>
          <a:lstStyle/>
          <a:p>
            <a:fld id="{B88542A7-E194-41BE-82C8-2F00E215C8E3}" type="slidenum">
              <a:rPr lang="en-US" smtClean="0"/>
              <a:pPr/>
              <a:t>15</a:t>
            </a:fld>
            <a:endParaRPr lang="en-US" dirty="0"/>
          </a:p>
        </p:txBody>
      </p:sp>
      <p:sp>
        <p:nvSpPr>
          <p:cNvPr id="7" name="Title 1"/>
          <p:cNvSpPr txBox="1">
            <a:spLocks/>
          </p:cNvSpPr>
          <p:nvPr/>
        </p:nvSpPr>
        <p:spPr>
          <a:xfrm>
            <a:off x="4500113" y="134911"/>
            <a:ext cx="6091625"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u="sng" dirty="0"/>
              <a:t>Hurricane Lane</a:t>
            </a:r>
            <a:endParaRPr lang="en-US" b="1" u="sng" dirty="0"/>
          </a:p>
        </p:txBody>
      </p:sp>
      <p:sp>
        <p:nvSpPr>
          <p:cNvPr id="8" name="TextBox 7"/>
          <p:cNvSpPr txBox="1"/>
          <p:nvPr/>
        </p:nvSpPr>
        <p:spPr>
          <a:xfrm>
            <a:off x="7817942" y="1228757"/>
            <a:ext cx="2850059" cy="1546577"/>
          </a:xfrm>
          <a:prstGeom prst="rect">
            <a:avLst/>
          </a:prstGeom>
          <a:noFill/>
        </p:spPr>
        <p:txBody>
          <a:bodyPr wrap="square" rtlCol="0">
            <a:spAutoFit/>
          </a:bodyPr>
          <a:lstStyle/>
          <a:p>
            <a:r>
              <a:rPr lang="en-US" sz="1350" dirty="0"/>
              <a:t>Parallax effects may be significant for objects near the edge of scan, leading to apparent motion that is not actually occurring.</a:t>
            </a:r>
          </a:p>
          <a:p>
            <a:endParaRPr lang="en-US" sz="1350" dirty="0"/>
          </a:p>
          <a:p>
            <a:r>
              <a:rPr lang="en-US" sz="1350" dirty="0"/>
              <a:t>Hurricane Lane did not move back to the east during this time period.</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1" y="1008781"/>
            <a:ext cx="6206287" cy="512506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1008780"/>
            <a:ext cx="6206287" cy="5125069"/>
          </a:xfrm>
          <a:prstGeom prst="rect">
            <a:avLst/>
          </a:prstGeom>
        </p:spPr>
      </p:pic>
      <p:pic>
        <p:nvPicPr>
          <p:cNvPr id="12" name="Picture 11" descr="displacement_fig_3-18.gif"/>
          <p:cNvPicPr>
            <a:picLocks noChangeAspect="1"/>
          </p:cNvPicPr>
          <p:nvPr/>
        </p:nvPicPr>
        <p:blipFill>
          <a:blip r:embed="rId9" cstate="print"/>
          <a:stretch>
            <a:fillRect/>
          </a:stretch>
        </p:blipFill>
        <p:spPr>
          <a:xfrm>
            <a:off x="7730286" y="3062382"/>
            <a:ext cx="2936660" cy="2894372"/>
          </a:xfrm>
          <a:prstGeom prst="rect">
            <a:avLst/>
          </a:prstGeom>
        </p:spPr>
      </p:pic>
    </p:spTree>
    <p:extLst>
      <p:ext uri="{BB962C8B-B14F-4D97-AF65-F5344CB8AC3E}">
        <p14:creationId xmlns:p14="http://schemas.microsoft.com/office/powerpoint/2010/main" val="29069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89CA065-5CD6-4DC6-AABB-9373E9B5B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4671" y="1263093"/>
            <a:ext cx="5376799" cy="4537518"/>
          </a:xfrm>
          <a:prstGeom prst="rect">
            <a:avLst/>
          </a:prstGeom>
        </p:spPr>
      </p:pic>
      <p:sp>
        <p:nvSpPr>
          <p:cNvPr id="3" name="Title 1"/>
          <p:cNvSpPr txBox="1">
            <a:spLocks/>
          </p:cNvSpPr>
          <p:nvPr/>
        </p:nvSpPr>
        <p:spPr>
          <a:xfrm>
            <a:off x="3697575" y="134911"/>
            <a:ext cx="6894163"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t>NUCAPS Products on SLIDER</a:t>
            </a:r>
          </a:p>
        </p:txBody>
      </p:sp>
      <p:sp>
        <p:nvSpPr>
          <p:cNvPr id="8" name="Slide Number Placeholder 3"/>
          <p:cNvSpPr>
            <a:spLocks noGrp="1"/>
          </p:cNvSpPr>
          <p:nvPr>
            <p:ph type="sldNum" sz="quarter" idx="12"/>
          </p:nvPr>
        </p:nvSpPr>
        <p:spPr>
          <a:xfrm>
            <a:off x="11321142" y="6507956"/>
            <a:ext cx="762000" cy="273844"/>
          </a:xfrm>
        </p:spPr>
        <p:txBody>
          <a:bodyPr/>
          <a:lstStyle/>
          <a:p>
            <a:fld id="{B88542A7-E194-41BE-82C8-2F00E215C8E3}" type="slidenum">
              <a:rPr lang="en-US" smtClean="0"/>
              <a:pPr/>
              <a:t>16</a:t>
            </a:fld>
            <a:endParaRPr lang="en-US" dirty="0"/>
          </a:p>
        </p:txBody>
      </p:sp>
      <p:pic>
        <p:nvPicPr>
          <p:cNvPr id="13" name="Picture 2" descr="nucaps_alaska_201902250218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671" y="677915"/>
            <a:ext cx="5376799" cy="53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lor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482" y="6194927"/>
            <a:ext cx="17811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51692" y="1122689"/>
            <a:ext cx="4348908" cy="3970318"/>
          </a:xfrm>
          <a:prstGeom prst="rect">
            <a:avLst/>
          </a:prstGeom>
          <a:noFill/>
        </p:spPr>
        <p:txBody>
          <a:bodyPr wrap="square" rtlCol="0">
            <a:spAutoFit/>
          </a:bodyPr>
          <a:lstStyle/>
          <a:p>
            <a:r>
              <a:rPr lang="en-US" dirty="0"/>
              <a:t>NUCAPS is a suite of retrieval algorithms applied to polar-orbiting microwave and IR sounding data. One popular NUCAPS product now on Polar SLIDER is Cold Air Aloft. </a:t>
            </a:r>
          </a:p>
          <a:p>
            <a:endParaRPr lang="en-US" dirty="0"/>
          </a:p>
          <a:p>
            <a:r>
              <a:rPr lang="en-US" dirty="0"/>
              <a:t>Cold Air Aloft is defined by air temperatures of -65° C or below. At these temperatures, aircraft fuel begins to freeze, which is a significant hazard for aviation. </a:t>
            </a:r>
          </a:p>
          <a:p>
            <a:endParaRPr lang="en-US" dirty="0"/>
          </a:p>
          <a:p>
            <a:r>
              <a:rPr lang="en-US" dirty="0"/>
              <a:t>When cold air aloft is present, zoom in on SLIDER to view flight levels impacted by the cold air. </a:t>
            </a:r>
          </a:p>
        </p:txBody>
      </p:sp>
      <p:pic>
        <p:nvPicPr>
          <p:cNvPr id="11" name="Picture 10">
            <a:extLst>
              <a:ext uri="{FF2B5EF4-FFF2-40B4-BE49-F238E27FC236}">
                <a16:creationId xmlns:a16="http://schemas.microsoft.com/office/drawing/2014/main" id="{2BCC1E76-F0C5-403E-A98C-908026DC95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2663" y="46451"/>
            <a:ext cx="533503" cy="533503"/>
          </a:xfrm>
          <a:prstGeom prst="rect">
            <a:avLst/>
          </a:prstGeom>
        </p:spPr>
      </p:pic>
      <p:pic>
        <p:nvPicPr>
          <p:cNvPr id="12" name="Picture 11">
            <a:extLst>
              <a:ext uri="{FF2B5EF4-FFF2-40B4-BE49-F238E27FC236}">
                <a16:creationId xmlns:a16="http://schemas.microsoft.com/office/drawing/2014/main" id="{F68438B4-0CDC-4F5C-A167-8897F2CEA3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4056" y="46772"/>
            <a:ext cx="543004" cy="543004"/>
          </a:xfrm>
          <a:prstGeom prst="rect">
            <a:avLst/>
          </a:prstGeom>
        </p:spPr>
      </p:pic>
      <p:pic>
        <p:nvPicPr>
          <p:cNvPr id="14" name="Picture 13" descr="1a.CIRAlogo.final.22x9web.png">
            <a:extLst>
              <a:ext uri="{FF2B5EF4-FFF2-40B4-BE49-F238E27FC236}">
                <a16:creationId xmlns:a16="http://schemas.microsoft.com/office/drawing/2014/main" id="{5A7094DD-D703-46C9-949D-702A6101AE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15" name="Picture 14">
            <a:extLst>
              <a:ext uri="{FF2B5EF4-FFF2-40B4-BE49-F238E27FC236}">
                <a16:creationId xmlns:a16="http://schemas.microsoft.com/office/drawing/2014/main" id="{D7333675-24A4-4196-946C-151C4C969F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sp>
        <p:nvSpPr>
          <p:cNvPr id="19" name="TextBox 18">
            <a:extLst>
              <a:ext uri="{FF2B5EF4-FFF2-40B4-BE49-F238E27FC236}">
                <a16:creationId xmlns:a16="http://schemas.microsoft.com/office/drawing/2014/main" id="{1B51C621-6EF2-4540-9D59-F2BD27B61C0C}"/>
              </a:ext>
            </a:extLst>
          </p:cNvPr>
          <p:cNvSpPr txBox="1"/>
          <p:nvPr/>
        </p:nvSpPr>
        <p:spPr>
          <a:xfrm>
            <a:off x="566762" y="5320489"/>
            <a:ext cx="3928119" cy="923330"/>
          </a:xfrm>
          <a:prstGeom prst="rect">
            <a:avLst/>
          </a:prstGeom>
          <a:noFill/>
          <a:ln>
            <a:solidFill>
              <a:srgbClr val="FF0000"/>
            </a:solidFill>
          </a:ln>
        </p:spPr>
        <p:txBody>
          <a:bodyPr wrap="square" rtlCol="0">
            <a:spAutoFit/>
          </a:bodyPr>
          <a:lstStyle/>
          <a:p>
            <a:pPr algn="ctr"/>
            <a:r>
              <a:rPr lang="en-US" dirty="0">
                <a:solidFill>
                  <a:srgbClr val="FF0000"/>
                </a:solidFill>
              </a:rPr>
              <a:t>Currently Northern Hemisphere only</a:t>
            </a:r>
          </a:p>
          <a:p>
            <a:pPr algn="ctr"/>
            <a:r>
              <a:rPr lang="en-US" dirty="0">
                <a:solidFill>
                  <a:srgbClr val="FF0000"/>
                </a:solidFill>
              </a:rPr>
              <a:t>Contact me if you would like a Southern Hemisphere version on SLIDER</a:t>
            </a:r>
          </a:p>
        </p:txBody>
      </p:sp>
    </p:spTree>
    <p:extLst>
      <p:ext uri="{BB962C8B-B14F-4D97-AF65-F5344CB8AC3E}">
        <p14:creationId xmlns:p14="http://schemas.microsoft.com/office/powerpoint/2010/main" val="292081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95750" y="134911"/>
            <a:ext cx="6495988"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Question #4</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056" y="46772"/>
            <a:ext cx="543004" cy="543004"/>
          </a:xfrm>
          <a:prstGeom prst="rect">
            <a:avLst/>
          </a:prstGeom>
        </p:spPr>
      </p:pic>
      <p:sp>
        <p:nvSpPr>
          <p:cNvPr id="4" name="Slide Number Placeholder 3"/>
          <p:cNvSpPr>
            <a:spLocks noGrp="1"/>
          </p:cNvSpPr>
          <p:nvPr>
            <p:ph type="sldNum" sz="quarter" idx="12"/>
          </p:nvPr>
        </p:nvSpPr>
        <p:spPr>
          <a:xfrm>
            <a:off x="11380696" y="6507956"/>
            <a:ext cx="762000" cy="273844"/>
          </a:xfrm>
        </p:spPr>
        <p:txBody>
          <a:bodyPr/>
          <a:lstStyle/>
          <a:p>
            <a:fld id="{B88542A7-E194-41BE-82C8-2F00E215C8E3}" type="slidenum">
              <a:rPr lang="en-US" smtClean="0"/>
              <a:pPr/>
              <a:t>17</a:t>
            </a:fld>
            <a:endParaRPr lang="en-US" dirty="0"/>
          </a:p>
        </p:txBody>
      </p:sp>
      <p:pic>
        <p:nvPicPr>
          <p:cNvPr id="5" name="Picture 4" descr="1a.CIRAlogo.final.22x9web.png">
            <a:extLst>
              <a:ext uri="{FF2B5EF4-FFF2-40B4-BE49-F238E27FC236}">
                <a16:creationId xmlns:a16="http://schemas.microsoft.com/office/drawing/2014/main" id="{ABDA908A-5C98-4CEE-8E6F-5D3623203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6" name="Picture 5">
            <a:extLst>
              <a:ext uri="{FF2B5EF4-FFF2-40B4-BE49-F238E27FC236}">
                <a16:creationId xmlns:a16="http://schemas.microsoft.com/office/drawing/2014/main" id="{B7D6A02E-186C-4670-944F-E6AE034FC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9140" y="18909"/>
            <a:ext cx="642980" cy="561045"/>
          </a:xfrm>
          <a:prstGeom prst="rect">
            <a:avLst/>
          </a:prstGeom>
        </p:spPr>
      </p:pic>
      <p:sp>
        <p:nvSpPr>
          <p:cNvPr id="8" name="TextBox 7"/>
          <p:cNvSpPr txBox="1"/>
          <p:nvPr/>
        </p:nvSpPr>
        <p:spPr>
          <a:xfrm>
            <a:off x="819150" y="2319538"/>
            <a:ext cx="9685742" cy="3908762"/>
          </a:xfrm>
          <a:prstGeom prst="rect">
            <a:avLst/>
          </a:prstGeom>
          <a:noFill/>
        </p:spPr>
        <p:txBody>
          <a:bodyPr wrap="square" rtlCol="0">
            <a:spAutoFit/>
          </a:bodyPr>
          <a:lstStyle/>
          <a:p>
            <a:r>
              <a:rPr lang="en-US" sz="2800" dirty="0"/>
              <a:t>(Select all that apply.)</a:t>
            </a:r>
          </a:p>
          <a:p>
            <a:pPr marL="342900" indent="-342900">
              <a:buAutoNum type="alphaUcPeriod"/>
            </a:pPr>
            <a:r>
              <a:rPr lang="en-US" sz="2000" dirty="0"/>
              <a:t>The product I want is not available for my area of interest.</a:t>
            </a:r>
          </a:p>
          <a:p>
            <a:pPr marL="342900" indent="-342900">
              <a:buAutoNum type="alphaUcPeriod"/>
            </a:pPr>
            <a:r>
              <a:rPr lang="en-US" sz="2000" dirty="0"/>
              <a:t>The maps do not include my country or other important political boundaries.</a:t>
            </a:r>
          </a:p>
          <a:p>
            <a:pPr marL="342900" indent="-342900">
              <a:buAutoNum type="alphaUcPeriod"/>
            </a:pPr>
            <a:r>
              <a:rPr lang="en-US" sz="2000" dirty="0"/>
              <a:t>The archive of images does not go back far enough in the past.</a:t>
            </a:r>
          </a:p>
          <a:p>
            <a:pPr marL="342900" indent="-342900">
              <a:buAutoNum type="alphaUcPeriod"/>
            </a:pPr>
            <a:r>
              <a:rPr lang="en-US" sz="2000" dirty="0"/>
              <a:t>It is too complicated to use.</a:t>
            </a:r>
          </a:p>
          <a:p>
            <a:pPr marL="342900" indent="-342900">
              <a:buAutoNum type="alphaUcPeriod"/>
            </a:pPr>
            <a:r>
              <a:rPr lang="en-US" sz="2000" dirty="0"/>
              <a:t>The images take too long to load or image tiles are often missing. </a:t>
            </a:r>
          </a:p>
          <a:p>
            <a:pPr marL="342900" indent="-342900">
              <a:buAutoNum type="alphaUcPeriod"/>
            </a:pPr>
            <a:r>
              <a:rPr lang="en-US" sz="2000" dirty="0"/>
              <a:t>I tried downloading an animated GIF and it did not work.</a:t>
            </a:r>
          </a:p>
          <a:p>
            <a:pPr marL="342900" indent="-342900">
              <a:buAutoNum type="alphaUcPeriod"/>
            </a:pPr>
            <a:r>
              <a:rPr lang="en-US" sz="2000" dirty="0"/>
              <a:t>It does not appear to be compatible with my web browser.</a:t>
            </a:r>
          </a:p>
          <a:p>
            <a:pPr marL="342900" indent="-342900">
              <a:buAutoNum type="alphaUcPeriod"/>
            </a:pPr>
            <a:r>
              <a:rPr lang="en-US" sz="2000" dirty="0"/>
              <a:t>It does not work on my phone/tablet.</a:t>
            </a:r>
          </a:p>
          <a:p>
            <a:pPr marL="342900" indent="-342900">
              <a:buAutoNum type="alphaUcPeriod"/>
            </a:pPr>
            <a:r>
              <a:rPr lang="en-US" sz="2000" dirty="0"/>
              <a:t>It causes my web browser or computer to crash.</a:t>
            </a:r>
          </a:p>
          <a:p>
            <a:pPr marL="342900" indent="-342900">
              <a:buAutoNum type="alphaUcPeriod"/>
            </a:pPr>
            <a:r>
              <a:rPr lang="en-US" sz="2000" dirty="0"/>
              <a:t>I do not have any problems when using SLIDER.</a:t>
            </a:r>
          </a:p>
          <a:p>
            <a:pPr marL="342900" indent="-342900">
              <a:buAutoNum type="alphaUcPeriod"/>
            </a:pPr>
            <a:r>
              <a:rPr lang="en-US" sz="2000" dirty="0"/>
              <a:t>Other. Please write down your answer and talk to Dr. Seaman after class.</a:t>
            </a:r>
          </a:p>
        </p:txBody>
      </p:sp>
      <p:sp>
        <p:nvSpPr>
          <p:cNvPr id="9" name="TextBox 8"/>
          <p:cNvSpPr txBox="1"/>
          <p:nvPr/>
        </p:nvSpPr>
        <p:spPr>
          <a:xfrm>
            <a:off x="714375" y="1481070"/>
            <a:ext cx="9877363" cy="769441"/>
          </a:xfrm>
          <a:prstGeom prst="rect">
            <a:avLst/>
          </a:prstGeom>
          <a:noFill/>
        </p:spPr>
        <p:txBody>
          <a:bodyPr wrap="square" rtlCol="0">
            <a:spAutoFit/>
          </a:bodyPr>
          <a:lstStyle/>
          <a:p>
            <a:r>
              <a:rPr lang="en-US" sz="4400" dirty="0"/>
              <a:t>The biggest problem with using SLIDER is…</a:t>
            </a:r>
          </a:p>
        </p:txBody>
      </p:sp>
    </p:spTree>
    <p:extLst>
      <p:ext uri="{BB962C8B-B14F-4D97-AF65-F5344CB8AC3E}">
        <p14:creationId xmlns:p14="http://schemas.microsoft.com/office/powerpoint/2010/main" val="356098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95750" y="134911"/>
            <a:ext cx="6495988"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Question #5</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056" y="46772"/>
            <a:ext cx="543004" cy="543004"/>
          </a:xfrm>
          <a:prstGeom prst="rect">
            <a:avLst/>
          </a:prstGeom>
        </p:spPr>
      </p:pic>
      <p:sp>
        <p:nvSpPr>
          <p:cNvPr id="4" name="Slide Number Placeholder 3"/>
          <p:cNvSpPr>
            <a:spLocks noGrp="1"/>
          </p:cNvSpPr>
          <p:nvPr>
            <p:ph type="sldNum" sz="quarter" idx="12"/>
          </p:nvPr>
        </p:nvSpPr>
        <p:spPr>
          <a:xfrm>
            <a:off x="11380696" y="6507956"/>
            <a:ext cx="762000" cy="273844"/>
          </a:xfrm>
        </p:spPr>
        <p:txBody>
          <a:bodyPr/>
          <a:lstStyle/>
          <a:p>
            <a:fld id="{B88542A7-E194-41BE-82C8-2F00E215C8E3}" type="slidenum">
              <a:rPr lang="en-US" smtClean="0"/>
              <a:pPr/>
              <a:t>18</a:t>
            </a:fld>
            <a:endParaRPr lang="en-US" dirty="0"/>
          </a:p>
        </p:txBody>
      </p:sp>
      <p:pic>
        <p:nvPicPr>
          <p:cNvPr id="5" name="Picture 4" descr="1a.CIRAlogo.final.22x9web.png">
            <a:extLst>
              <a:ext uri="{FF2B5EF4-FFF2-40B4-BE49-F238E27FC236}">
                <a16:creationId xmlns:a16="http://schemas.microsoft.com/office/drawing/2014/main" id="{ABDA908A-5C98-4CEE-8E6F-5D3623203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6" name="Picture 5">
            <a:extLst>
              <a:ext uri="{FF2B5EF4-FFF2-40B4-BE49-F238E27FC236}">
                <a16:creationId xmlns:a16="http://schemas.microsoft.com/office/drawing/2014/main" id="{B7D6A02E-186C-4670-944F-E6AE034FC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9140" y="18909"/>
            <a:ext cx="642980" cy="561045"/>
          </a:xfrm>
          <a:prstGeom prst="rect">
            <a:avLst/>
          </a:prstGeom>
        </p:spPr>
      </p:pic>
      <p:sp>
        <p:nvSpPr>
          <p:cNvPr id="8" name="TextBox 7"/>
          <p:cNvSpPr txBox="1"/>
          <p:nvPr/>
        </p:nvSpPr>
        <p:spPr>
          <a:xfrm>
            <a:off x="1631159" y="3405388"/>
            <a:ext cx="8873733" cy="523220"/>
          </a:xfrm>
          <a:prstGeom prst="rect">
            <a:avLst/>
          </a:prstGeom>
          <a:noFill/>
        </p:spPr>
        <p:txBody>
          <a:bodyPr wrap="square" rtlCol="0">
            <a:spAutoFit/>
          </a:bodyPr>
          <a:lstStyle/>
          <a:p>
            <a:r>
              <a:rPr lang="en-US" sz="2800" dirty="0"/>
              <a:t>Write a short answer in the space provided.</a:t>
            </a:r>
          </a:p>
        </p:txBody>
      </p:sp>
      <p:sp>
        <p:nvSpPr>
          <p:cNvPr id="9" name="TextBox 8"/>
          <p:cNvSpPr txBox="1"/>
          <p:nvPr/>
        </p:nvSpPr>
        <p:spPr>
          <a:xfrm>
            <a:off x="1479266" y="1481070"/>
            <a:ext cx="9112472" cy="1446550"/>
          </a:xfrm>
          <a:prstGeom prst="rect">
            <a:avLst/>
          </a:prstGeom>
          <a:noFill/>
        </p:spPr>
        <p:txBody>
          <a:bodyPr wrap="square" rtlCol="0">
            <a:spAutoFit/>
          </a:bodyPr>
          <a:lstStyle/>
          <a:p>
            <a:r>
              <a:rPr lang="en-US" sz="4400" dirty="0"/>
              <a:t>What functionality would you like to see added to SLIDER?</a:t>
            </a:r>
          </a:p>
        </p:txBody>
      </p:sp>
    </p:spTree>
    <p:extLst>
      <p:ext uri="{BB962C8B-B14F-4D97-AF65-F5344CB8AC3E}">
        <p14:creationId xmlns:p14="http://schemas.microsoft.com/office/powerpoint/2010/main" val="779202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42544" y="134911"/>
            <a:ext cx="6849194"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CIRA’s SLIDER Website</a:t>
            </a:r>
          </a:p>
        </p:txBody>
      </p:sp>
      <p:pic>
        <p:nvPicPr>
          <p:cNvPr id="6" name="Picture 5" descr="1a.CIRAlogo.final.22x9we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1379" y="41530"/>
            <a:ext cx="543004" cy="543004"/>
          </a:xfrm>
          <a:prstGeom prst="rect">
            <a:avLst/>
          </a:prstGeom>
        </p:spPr>
      </p:pic>
      <p:sp>
        <p:nvSpPr>
          <p:cNvPr id="10" name="TextBox 9"/>
          <p:cNvSpPr txBox="1"/>
          <p:nvPr/>
        </p:nvSpPr>
        <p:spPr>
          <a:xfrm>
            <a:off x="6025130" y="6272453"/>
            <a:ext cx="3789378" cy="369332"/>
          </a:xfrm>
          <a:prstGeom prst="rect">
            <a:avLst/>
          </a:prstGeom>
          <a:noFill/>
        </p:spPr>
        <p:txBody>
          <a:bodyPr wrap="square" rtlCol="0">
            <a:spAutoFit/>
          </a:bodyPr>
          <a:lstStyle/>
          <a:p>
            <a:r>
              <a:rPr lang="en-US" dirty="0">
                <a:solidFill>
                  <a:srgbClr val="00B0F0"/>
                </a:solidFill>
                <a:hlinkClick r:id="rId5"/>
              </a:rPr>
              <a:t>http://rammb-slider.cira.colostate.edu</a:t>
            </a:r>
            <a:endParaRPr lang="en-US" dirty="0">
              <a:solidFill>
                <a:srgbClr val="00B0F0"/>
              </a:solidFill>
            </a:endParaRPr>
          </a:p>
        </p:txBody>
      </p:sp>
      <p:sp>
        <p:nvSpPr>
          <p:cNvPr id="12" name="TextBox 11"/>
          <p:cNvSpPr txBox="1"/>
          <p:nvPr/>
        </p:nvSpPr>
        <p:spPr>
          <a:xfrm>
            <a:off x="1014355" y="1187354"/>
            <a:ext cx="2930116" cy="5078313"/>
          </a:xfrm>
          <a:prstGeom prst="rect">
            <a:avLst/>
          </a:prstGeom>
          <a:noFill/>
        </p:spPr>
        <p:txBody>
          <a:bodyPr wrap="square" rtlCol="0">
            <a:spAutoFit/>
          </a:bodyPr>
          <a:lstStyle/>
          <a:p>
            <a:r>
              <a:rPr lang="en-US" dirty="0"/>
              <a:t>22 June 2017: CIRA launched </a:t>
            </a:r>
            <a:r>
              <a:rPr lang="en-US" u="sng" dirty="0"/>
              <a:t>SLIDER</a:t>
            </a:r>
            <a:r>
              <a:rPr lang="en-US" dirty="0"/>
              <a:t> to the public</a:t>
            </a:r>
          </a:p>
          <a:p>
            <a:endParaRPr lang="en-US" dirty="0"/>
          </a:p>
          <a:p>
            <a:r>
              <a:rPr lang="en-US" u="sng" dirty="0"/>
              <a:t>SLIDER</a:t>
            </a:r>
            <a:r>
              <a:rPr lang="en-US" dirty="0"/>
              <a:t>: </a:t>
            </a:r>
            <a:r>
              <a:rPr lang="en-US" u="sng" dirty="0"/>
              <a:t>S</a:t>
            </a:r>
            <a:r>
              <a:rPr lang="en-US" dirty="0"/>
              <a:t>atellite </a:t>
            </a:r>
            <a:r>
              <a:rPr lang="en-US" u="sng" dirty="0"/>
              <a:t>L</a:t>
            </a:r>
            <a:r>
              <a:rPr lang="en-US" dirty="0"/>
              <a:t>oop </a:t>
            </a:r>
            <a:r>
              <a:rPr lang="en-US" u="sng" dirty="0"/>
              <a:t>I</a:t>
            </a:r>
            <a:r>
              <a:rPr lang="en-US" dirty="0"/>
              <a:t>nteractive </a:t>
            </a:r>
            <a:r>
              <a:rPr lang="en-US" u="sng" dirty="0"/>
              <a:t>D</a:t>
            </a:r>
            <a:r>
              <a:rPr lang="en-US" dirty="0"/>
              <a:t>ata </a:t>
            </a:r>
            <a:r>
              <a:rPr lang="en-US" u="sng" dirty="0"/>
              <a:t>E</a:t>
            </a:r>
            <a:r>
              <a:rPr lang="en-US" dirty="0"/>
              <a:t>xplorer in </a:t>
            </a:r>
            <a:r>
              <a:rPr lang="en-US" u="sng" dirty="0" err="1"/>
              <a:t>R</a:t>
            </a:r>
            <a:r>
              <a:rPr lang="en-US" dirty="0" err="1"/>
              <a:t>ealtime</a:t>
            </a:r>
            <a:endParaRPr lang="en-US" dirty="0"/>
          </a:p>
          <a:p>
            <a:endParaRPr lang="en-US" dirty="0"/>
          </a:p>
          <a:p>
            <a:r>
              <a:rPr lang="en-US" dirty="0"/>
              <a:t>This website was designed to loop GOES-R (16/17) and Himawari-8 images in </a:t>
            </a:r>
            <a:r>
              <a:rPr lang="en-US" dirty="0" err="1"/>
              <a:t>realtime</a:t>
            </a:r>
            <a:r>
              <a:rPr lang="en-US" dirty="0"/>
              <a:t> </a:t>
            </a:r>
          </a:p>
          <a:p>
            <a:endParaRPr lang="en-US" dirty="0"/>
          </a:p>
          <a:p>
            <a:r>
              <a:rPr lang="en-US" dirty="0"/>
              <a:t>Imagery is displayed at varying zoom levels from the full view of the full disk (16 km), down to the full resolution of the visible channels (500 m)</a:t>
            </a:r>
          </a:p>
        </p:txBody>
      </p:sp>
      <p:sp>
        <p:nvSpPr>
          <p:cNvPr id="14" name="Slide Number Placeholder 3"/>
          <p:cNvSpPr>
            <a:spLocks noGrp="1"/>
          </p:cNvSpPr>
          <p:nvPr>
            <p:ph type="sldNum" sz="quarter" idx="12"/>
          </p:nvPr>
        </p:nvSpPr>
        <p:spPr>
          <a:xfrm>
            <a:off x="11380696" y="6507956"/>
            <a:ext cx="762000" cy="273844"/>
          </a:xfrm>
        </p:spPr>
        <p:txBody>
          <a:bodyPr/>
          <a:lstStyle/>
          <a:p>
            <a:fld id="{B88542A7-E194-41BE-82C8-2F00E215C8E3}" type="slidenum">
              <a:rPr lang="en-US" smtClean="0"/>
              <a:pPr/>
              <a:t>2</a:t>
            </a:fld>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493" y="1316615"/>
            <a:ext cx="6150652" cy="4318848"/>
          </a:xfrm>
          <a:prstGeom prst="rect">
            <a:avLst/>
          </a:prstGeom>
        </p:spPr>
      </p:pic>
      <p:sp>
        <p:nvSpPr>
          <p:cNvPr id="15" name="TextBox 14"/>
          <p:cNvSpPr txBox="1"/>
          <p:nvPr/>
        </p:nvSpPr>
        <p:spPr>
          <a:xfrm>
            <a:off x="6748244" y="5769292"/>
            <a:ext cx="2343150" cy="369332"/>
          </a:xfrm>
          <a:prstGeom prst="rect">
            <a:avLst/>
          </a:prstGeom>
          <a:noFill/>
          <a:ln>
            <a:solidFill>
              <a:schemeClr val="tx1"/>
            </a:solidFill>
          </a:ln>
        </p:spPr>
        <p:txBody>
          <a:bodyPr wrap="square" rtlCol="0">
            <a:spAutoFit/>
          </a:bodyPr>
          <a:lstStyle/>
          <a:p>
            <a:pPr algn="ctr"/>
            <a:r>
              <a:rPr lang="en-US" dirty="0"/>
              <a:t>Animated GIF</a:t>
            </a: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69140" y="18909"/>
            <a:ext cx="642980" cy="561045"/>
          </a:xfrm>
          <a:prstGeom prst="rect">
            <a:avLst/>
          </a:prstGeom>
        </p:spPr>
      </p:pic>
    </p:spTree>
    <p:extLst>
      <p:ext uri="{BB962C8B-B14F-4D97-AF65-F5344CB8AC3E}">
        <p14:creationId xmlns:p14="http://schemas.microsoft.com/office/powerpoint/2010/main" val="3710289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88A8B-5623-4110-BCC4-C11EEFF019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489" y="896408"/>
            <a:ext cx="5689264" cy="5135017"/>
          </a:xfrm>
          <a:prstGeom prst="rect">
            <a:avLst/>
          </a:prstGeom>
        </p:spPr>
      </p:pic>
      <p:sp>
        <p:nvSpPr>
          <p:cNvPr id="5" name="TextBox 4"/>
          <p:cNvSpPr txBox="1"/>
          <p:nvPr/>
        </p:nvSpPr>
        <p:spPr>
          <a:xfrm>
            <a:off x="7528958" y="1817311"/>
            <a:ext cx="3669534" cy="3293209"/>
          </a:xfrm>
          <a:prstGeom prst="rect">
            <a:avLst/>
          </a:prstGeom>
          <a:noFill/>
        </p:spPr>
        <p:txBody>
          <a:bodyPr wrap="square" rtlCol="0">
            <a:spAutoFit/>
          </a:bodyPr>
          <a:lstStyle/>
          <a:p>
            <a:r>
              <a:rPr lang="en-US" sz="1600" dirty="0"/>
              <a:t>The Advanced Baseline Imager (ABI) on GOES-16/17 and the Advanced </a:t>
            </a:r>
            <a:r>
              <a:rPr lang="en-US" sz="1600" dirty="0" err="1"/>
              <a:t>Himawari</a:t>
            </a:r>
            <a:r>
              <a:rPr lang="en-US" sz="1600" dirty="0"/>
              <a:t> Imager (AHI) on Himawari-8/9 have similar capabilities. </a:t>
            </a:r>
          </a:p>
          <a:p>
            <a:endParaRPr lang="en-US" sz="1600" dirty="0"/>
          </a:p>
          <a:p>
            <a:r>
              <a:rPr lang="en-US" sz="1600" dirty="0"/>
              <a:t>For these satellites, imagery is offered at 6 zoom levels ranging from 16 km (full disk view) to 0.5 km (full resolution of the 0.64 </a:t>
            </a:r>
            <a:r>
              <a:rPr lang="el-GR" sz="1600" dirty="0"/>
              <a:t>μ</a:t>
            </a:r>
            <a:r>
              <a:rPr lang="en-US" sz="1600" dirty="0"/>
              <a:t>m visible band), with full looping capability at each zoom level. </a:t>
            </a:r>
          </a:p>
          <a:p>
            <a:endParaRPr lang="en-US" sz="1600" dirty="0"/>
          </a:p>
          <a:p>
            <a:r>
              <a:rPr lang="en-US" sz="1600" dirty="0"/>
              <a:t>Zoom in anywhere within each satellite’s field-of-view!</a:t>
            </a:r>
          </a:p>
        </p:txBody>
      </p:sp>
      <p:sp>
        <p:nvSpPr>
          <p:cNvPr id="11" name="Title 1"/>
          <p:cNvSpPr txBox="1">
            <a:spLocks/>
          </p:cNvSpPr>
          <p:nvPr/>
        </p:nvSpPr>
        <p:spPr>
          <a:xfrm>
            <a:off x="3532682" y="134911"/>
            <a:ext cx="705905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Full Resolution Imagery</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2663" y="46451"/>
            <a:ext cx="533503" cy="53350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4056" y="46772"/>
            <a:ext cx="543004" cy="543004"/>
          </a:xfrm>
          <a:prstGeom prst="rect">
            <a:avLst/>
          </a:prstGeom>
        </p:spPr>
      </p:pic>
      <p:sp>
        <p:nvSpPr>
          <p:cNvPr id="16" name="Slide Number Placeholder 3"/>
          <p:cNvSpPr>
            <a:spLocks noGrp="1"/>
          </p:cNvSpPr>
          <p:nvPr>
            <p:ph type="sldNum" sz="quarter" idx="12"/>
          </p:nvPr>
        </p:nvSpPr>
        <p:spPr>
          <a:xfrm>
            <a:off x="11380696" y="6507956"/>
            <a:ext cx="762000" cy="273844"/>
          </a:xfrm>
        </p:spPr>
        <p:txBody>
          <a:bodyPr/>
          <a:lstStyle/>
          <a:p>
            <a:fld id="{B88542A7-E194-41BE-82C8-2F00E215C8E3}" type="slidenum">
              <a:rPr lang="en-US" smtClean="0"/>
              <a:pPr/>
              <a:t>3</a:t>
            </a:fld>
            <a:endParaRPr lang="en-US" dirty="0"/>
          </a:p>
        </p:txBody>
      </p:sp>
      <p:pic>
        <p:nvPicPr>
          <p:cNvPr id="25" name="Picture 24" descr="1a.CIRAlogo.final.22x9web.png">
            <a:extLst>
              <a:ext uri="{FF2B5EF4-FFF2-40B4-BE49-F238E27FC236}">
                <a16:creationId xmlns:a16="http://schemas.microsoft.com/office/drawing/2014/main" id="{ABDA908A-5C98-4CEE-8E6F-5D3623203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26" name="Picture 25">
            <a:extLst>
              <a:ext uri="{FF2B5EF4-FFF2-40B4-BE49-F238E27FC236}">
                <a16:creationId xmlns:a16="http://schemas.microsoft.com/office/drawing/2014/main" id="{B7D6A02E-186C-4670-944F-E6AE034FC3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sp>
        <p:nvSpPr>
          <p:cNvPr id="28" name="TextBox 27">
            <a:extLst>
              <a:ext uri="{FF2B5EF4-FFF2-40B4-BE49-F238E27FC236}">
                <a16:creationId xmlns:a16="http://schemas.microsoft.com/office/drawing/2014/main" id="{AFBEBF09-919C-47A2-9661-C406984141A6}"/>
              </a:ext>
            </a:extLst>
          </p:cNvPr>
          <p:cNvSpPr txBox="1"/>
          <p:nvPr/>
        </p:nvSpPr>
        <p:spPr>
          <a:xfrm>
            <a:off x="2964419" y="6154592"/>
            <a:ext cx="2343150" cy="369332"/>
          </a:xfrm>
          <a:prstGeom prst="rect">
            <a:avLst/>
          </a:prstGeom>
          <a:noFill/>
          <a:ln>
            <a:solidFill>
              <a:schemeClr val="tx1"/>
            </a:solidFill>
          </a:ln>
        </p:spPr>
        <p:txBody>
          <a:bodyPr wrap="square" rtlCol="0">
            <a:spAutoFit/>
          </a:bodyPr>
          <a:lstStyle/>
          <a:p>
            <a:pPr algn="ctr"/>
            <a:r>
              <a:rPr lang="en-US" dirty="0"/>
              <a:t>Animated GIF</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69140" y="18909"/>
            <a:ext cx="642980" cy="561045"/>
          </a:xfrm>
          <a:prstGeom prst="rect">
            <a:avLst/>
          </a:prstGeom>
        </p:spPr>
      </p:pic>
    </p:spTree>
    <p:extLst>
      <p:ext uri="{BB962C8B-B14F-4D97-AF65-F5344CB8AC3E}">
        <p14:creationId xmlns:p14="http://schemas.microsoft.com/office/powerpoint/2010/main" val="2636717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95750" y="134911"/>
            <a:ext cx="6495988"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Question #1</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056" y="46772"/>
            <a:ext cx="543004" cy="543004"/>
          </a:xfrm>
          <a:prstGeom prst="rect">
            <a:avLst/>
          </a:prstGeom>
        </p:spPr>
      </p:pic>
      <p:sp>
        <p:nvSpPr>
          <p:cNvPr id="4" name="Slide Number Placeholder 3"/>
          <p:cNvSpPr>
            <a:spLocks noGrp="1"/>
          </p:cNvSpPr>
          <p:nvPr>
            <p:ph type="sldNum" sz="quarter" idx="12"/>
          </p:nvPr>
        </p:nvSpPr>
        <p:spPr>
          <a:xfrm>
            <a:off x="11380696" y="6507956"/>
            <a:ext cx="762000" cy="273844"/>
          </a:xfrm>
        </p:spPr>
        <p:txBody>
          <a:bodyPr/>
          <a:lstStyle/>
          <a:p>
            <a:fld id="{B88542A7-E194-41BE-82C8-2F00E215C8E3}" type="slidenum">
              <a:rPr lang="en-US" smtClean="0"/>
              <a:pPr/>
              <a:t>4</a:t>
            </a:fld>
            <a:endParaRPr lang="en-US" dirty="0"/>
          </a:p>
        </p:txBody>
      </p:sp>
      <p:pic>
        <p:nvPicPr>
          <p:cNvPr id="5" name="Picture 4" descr="1a.CIRAlogo.final.22x9web.png">
            <a:extLst>
              <a:ext uri="{FF2B5EF4-FFF2-40B4-BE49-F238E27FC236}">
                <a16:creationId xmlns:a16="http://schemas.microsoft.com/office/drawing/2014/main" id="{ABDA908A-5C98-4CEE-8E6F-5D3623203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6" name="Picture 5">
            <a:extLst>
              <a:ext uri="{FF2B5EF4-FFF2-40B4-BE49-F238E27FC236}">
                <a16:creationId xmlns:a16="http://schemas.microsoft.com/office/drawing/2014/main" id="{B7D6A02E-186C-4670-944F-E6AE034FC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9140" y="18909"/>
            <a:ext cx="642980" cy="561045"/>
          </a:xfrm>
          <a:prstGeom prst="rect">
            <a:avLst/>
          </a:prstGeom>
        </p:spPr>
      </p:pic>
      <p:sp>
        <p:nvSpPr>
          <p:cNvPr id="8" name="TextBox 7"/>
          <p:cNvSpPr txBox="1"/>
          <p:nvPr/>
        </p:nvSpPr>
        <p:spPr>
          <a:xfrm>
            <a:off x="1631159" y="2691013"/>
            <a:ext cx="8873733" cy="1815882"/>
          </a:xfrm>
          <a:prstGeom prst="rect">
            <a:avLst/>
          </a:prstGeom>
          <a:noFill/>
        </p:spPr>
        <p:txBody>
          <a:bodyPr wrap="square" rtlCol="0">
            <a:spAutoFit/>
          </a:bodyPr>
          <a:lstStyle/>
          <a:p>
            <a:pPr marL="342900" indent="-342900">
              <a:buAutoNum type="alphaUcPeriod"/>
            </a:pPr>
            <a:r>
              <a:rPr lang="en-US" sz="2800" dirty="0"/>
              <a:t>Yes. I use it often</a:t>
            </a:r>
          </a:p>
          <a:p>
            <a:pPr marL="342900" indent="-342900">
              <a:buAutoNum type="alphaUcPeriod"/>
            </a:pPr>
            <a:r>
              <a:rPr lang="en-US" sz="2800" dirty="0"/>
              <a:t>Yes. But, I do not use it regularly.</a:t>
            </a:r>
          </a:p>
          <a:p>
            <a:pPr marL="342900" indent="-342900">
              <a:buAutoNum type="alphaUcPeriod"/>
            </a:pPr>
            <a:r>
              <a:rPr lang="en-US" sz="2800" dirty="0"/>
              <a:t>No. This is the first time I heard about SLIDER.</a:t>
            </a:r>
          </a:p>
          <a:p>
            <a:pPr marL="342900" indent="-342900">
              <a:buAutoNum type="alphaUcPeriod"/>
            </a:pPr>
            <a:r>
              <a:rPr lang="en-US" sz="2800" dirty="0"/>
              <a:t>No, but I would like to learn more.</a:t>
            </a:r>
          </a:p>
        </p:txBody>
      </p:sp>
      <p:sp>
        <p:nvSpPr>
          <p:cNvPr id="9" name="TextBox 8"/>
          <p:cNvSpPr txBox="1"/>
          <p:nvPr/>
        </p:nvSpPr>
        <p:spPr>
          <a:xfrm>
            <a:off x="1479267" y="1481070"/>
            <a:ext cx="7731408" cy="769441"/>
          </a:xfrm>
          <a:prstGeom prst="rect">
            <a:avLst/>
          </a:prstGeom>
          <a:noFill/>
        </p:spPr>
        <p:txBody>
          <a:bodyPr wrap="square" rtlCol="0">
            <a:spAutoFit/>
          </a:bodyPr>
          <a:lstStyle/>
          <a:p>
            <a:r>
              <a:rPr lang="en-US" sz="4400" dirty="0"/>
              <a:t>Have you used SLIDER before?</a:t>
            </a:r>
          </a:p>
        </p:txBody>
      </p:sp>
    </p:spTree>
    <p:extLst>
      <p:ext uri="{BB962C8B-B14F-4D97-AF65-F5344CB8AC3E}">
        <p14:creationId xmlns:p14="http://schemas.microsoft.com/office/powerpoint/2010/main" val="2426349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95750" y="134911"/>
            <a:ext cx="6495988"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Question #2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056" y="46772"/>
            <a:ext cx="543004" cy="543004"/>
          </a:xfrm>
          <a:prstGeom prst="rect">
            <a:avLst/>
          </a:prstGeom>
        </p:spPr>
      </p:pic>
      <p:sp>
        <p:nvSpPr>
          <p:cNvPr id="4" name="Slide Number Placeholder 3"/>
          <p:cNvSpPr>
            <a:spLocks noGrp="1"/>
          </p:cNvSpPr>
          <p:nvPr>
            <p:ph type="sldNum" sz="quarter" idx="12"/>
          </p:nvPr>
        </p:nvSpPr>
        <p:spPr>
          <a:xfrm>
            <a:off x="11380696" y="6507956"/>
            <a:ext cx="762000" cy="273844"/>
          </a:xfrm>
        </p:spPr>
        <p:txBody>
          <a:bodyPr/>
          <a:lstStyle/>
          <a:p>
            <a:fld id="{B88542A7-E194-41BE-82C8-2F00E215C8E3}" type="slidenum">
              <a:rPr lang="en-US" smtClean="0"/>
              <a:pPr/>
              <a:t>5</a:t>
            </a:fld>
            <a:endParaRPr lang="en-US" dirty="0"/>
          </a:p>
        </p:txBody>
      </p:sp>
      <p:pic>
        <p:nvPicPr>
          <p:cNvPr id="5" name="Picture 4" descr="1a.CIRAlogo.final.22x9web.png">
            <a:extLst>
              <a:ext uri="{FF2B5EF4-FFF2-40B4-BE49-F238E27FC236}">
                <a16:creationId xmlns:a16="http://schemas.microsoft.com/office/drawing/2014/main" id="{ABDA908A-5C98-4CEE-8E6F-5D3623203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88" y="75846"/>
            <a:ext cx="1108175" cy="450658"/>
          </a:xfrm>
          <a:prstGeom prst="rect">
            <a:avLst/>
          </a:prstGeom>
        </p:spPr>
      </p:pic>
      <p:pic>
        <p:nvPicPr>
          <p:cNvPr id="6" name="Picture 5">
            <a:extLst>
              <a:ext uri="{FF2B5EF4-FFF2-40B4-BE49-F238E27FC236}">
                <a16:creationId xmlns:a16="http://schemas.microsoft.com/office/drawing/2014/main" id="{B7D6A02E-186C-4670-944F-E6AE034FC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419" y="41530"/>
            <a:ext cx="477480" cy="4774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9140" y="18909"/>
            <a:ext cx="642980" cy="561045"/>
          </a:xfrm>
          <a:prstGeom prst="rect">
            <a:avLst/>
          </a:prstGeom>
        </p:spPr>
      </p:pic>
      <p:sp>
        <p:nvSpPr>
          <p:cNvPr id="8" name="TextBox 7"/>
          <p:cNvSpPr txBox="1"/>
          <p:nvPr/>
        </p:nvSpPr>
        <p:spPr>
          <a:xfrm>
            <a:off x="1631159" y="3405388"/>
            <a:ext cx="8873733" cy="1384995"/>
          </a:xfrm>
          <a:prstGeom prst="rect">
            <a:avLst/>
          </a:prstGeom>
          <a:noFill/>
        </p:spPr>
        <p:txBody>
          <a:bodyPr wrap="square" rtlCol="0">
            <a:spAutoFit/>
          </a:bodyPr>
          <a:lstStyle/>
          <a:p>
            <a:pPr marL="342900" indent="-342900">
              <a:buAutoNum type="alphaUcPeriod"/>
            </a:pPr>
            <a:r>
              <a:rPr lang="en-US" sz="2800" dirty="0"/>
              <a:t>At work</a:t>
            </a:r>
          </a:p>
          <a:p>
            <a:pPr marL="342900" indent="-342900">
              <a:buAutoNum type="alphaUcPeriod"/>
            </a:pPr>
            <a:r>
              <a:rPr lang="en-US" sz="2800" dirty="0"/>
              <a:t>At home</a:t>
            </a:r>
          </a:p>
          <a:p>
            <a:pPr marL="342900" indent="-342900">
              <a:buAutoNum type="alphaUcPeriod"/>
            </a:pPr>
            <a:r>
              <a:rPr lang="en-US" sz="2800" dirty="0"/>
              <a:t>Everywhere I am able to</a:t>
            </a:r>
          </a:p>
        </p:txBody>
      </p:sp>
      <p:sp>
        <p:nvSpPr>
          <p:cNvPr id="9" name="TextBox 8"/>
          <p:cNvSpPr txBox="1"/>
          <p:nvPr/>
        </p:nvSpPr>
        <p:spPr>
          <a:xfrm>
            <a:off x="1479266" y="1481070"/>
            <a:ext cx="8893459" cy="1446550"/>
          </a:xfrm>
          <a:prstGeom prst="rect">
            <a:avLst/>
          </a:prstGeom>
          <a:noFill/>
        </p:spPr>
        <p:txBody>
          <a:bodyPr wrap="square" rtlCol="0">
            <a:spAutoFit/>
          </a:bodyPr>
          <a:lstStyle/>
          <a:p>
            <a:r>
              <a:rPr lang="en-US" sz="4400" dirty="0"/>
              <a:t>If you answered “yes” on Question 1, where do you use SLIDER most often? </a:t>
            </a:r>
          </a:p>
        </p:txBody>
      </p:sp>
    </p:spTree>
    <p:extLst>
      <p:ext uri="{BB962C8B-B14F-4D97-AF65-F5344CB8AC3E}">
        <p14:creationId xmlns:p14="http://schemas.microsoft.com/office/powerpoint/2010/main" val="3195868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7A0326-FA43-4940-B01B-7E35F08CD74E}"/>
              </a:ext>
            </a:extLst>
          </p:cNvPr>
          <p:cNvSpPr txBox="1">
            <a:spLocks/>
          </p:cNvSpPr>
          <p:nvPr/>
        </p:nvSpPr>
        <p:spPr>
          <a:xfrm>
            <a:off x="3644721" y="134911"/>
            <a:ext cx="6947019"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System Requirements</a:t>
            </a:r>
          </a:p>
        </p:txBody>
      </p:sp>
      <p:pic>
        <p:nvPicPr>
          <p:cNvPr id="5" name="Picture 4" descr="1a.CIRAlogo.final.22x9web.png">
            <a:extLst>
              <a:ext uri="{FF2B5EF4-FFF2-40B4-BE49-F238E27FC236}">
                <a16:creationId xmlns:a16="http://schemas.microsoft.com/office/drawing/2014/main" id="{8A2D5EDF-23D6-4814-A380-6C28446FDA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96" y="75846"/>
            <a:ext cx="1108175" cy="450658"/>
          </a:xfrm>
          <a:prstGeom prst="rect">
            <a:avLst/>
          </a:prstGeom>
        </p:spPr>
      </p:pic>
      <p:pic>
        <p:nvPicPr>
          <p:cNvPr id="6" name="Picture 5">
            <a:extLst>
              <a:ext uri="{FF2B5EF4-FFF2-40B4-BE49-F238E27FC236}">
                <a16:creationId xmlns:a16="http://schemas.microsoft.com/office/drawing/2014/main" id="{443C8AE5-0F57-4C61-9BDA-EAE70C300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527" y="41530"/>
            <a:ext cx="477480" cy="477480"/>
          </a:xfrm>
          <a:prstGeom prst="rect">
            <a:avLst/>
          </a:prstGeom>
        </p:spPr>
      </p:pic>
      <p:pic>
        <p:nvPicPr>
          <p:cNvPr id="7" name="Picture 6">
            <a:extLst>
              <a:ext uri="{FF2B5EF4-FFF2-40B4-BE49-F238E27FC236}">
                <a16:creationId xmlns:a16="http://schemas.microsoft.com/office/drawing/2014/main" id="{E5FA0320-267D-4C23-8AC9-147D6DD90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0977" y="41530"/>
            <a:ext cx="543004" cy="543004"/>
          </a:xfrm>
          <a:prstGeom prst="rect">
            <a:avLst/>
          </a:prstGeom>
        </p:spPr>
      </p:pic>
      <p:sp>
        <p:nvSpPr>
          <p:cNvPr id="8" name="Slide Number Placeholder 3">
            <a:extLst>
              <a:ext uri="{FF2B5EF4-FFF2-40B4-BE49-F238E27FC236}">
                <a16:creationId xmlns:a16="http://schemas.microsoft.com/office/drawing/2014/main" id="{F82E10A7-3F94-45CC-9FDD-E2696AFECD78}"/>
              </a:ext>
            </a:extLst>
          </p:cNvPr>
          <p:cNvSpPr>
            <a:spLocks noGrp="1"/>
          </p:cNvSpPr>
          <p:nvPr>
            <p:ph type="sldNum" sz="quarter" idx="12"/>
          </p:nvPr>
        </p:nvSpPr>
        <p:spPr>
          <a:xfrm>
            <a:off x="11366646" y="6507956"/>
            <a:ext cx="762000" cy="273844"/>
          </a:xfrm>
        </p:spPr>
        <p:txBody>
          <a:bodyPr/>
          <a:lstStyle/>
          <a:p>
            <a:fld id="{B88542A7-E194-41BE-82C8-2F00E215C8E3}" type="slidenum">
              <a:rPr lang="en-US" smtClean="0"/>
              <a:pPr/>
              <a:t>6</a:t>
            </a:fld>
            <a:endParaRPr lang="en-US" dirty="0"/>
          </a:p>
        </p:txBody>
      </p:sp>
      <p:pic>
        <p:nvPicPr>
          <p:cNvPr id="9" name="Picture 8">
            <a:extLst>
              <a:ext uri="{FF2B5EF4-FFF2-40B4-BE49-F238E27FC236}">
                <a16:creationId xmlns:a16="http://schemas.microsoft.com/office/drawing/2014/main" id="{D5D086CB-0201-4C39-ABA8-7C5E5F382D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8738" y="18909"/>
            <a:ext cx="642980" cy="561045"/>
          </a:xfrm>
          <a:prstGeom prst="rect">
            <a:avLst/>
          </a:prstGeom>
        </p:spPr>
      </p:pic>
      <p:sp>
        <p:nvSpPr>
          <p:cNvPr id="10" name="TextBox 9"/>
          <p:cNvSpPr txBox="1"/>
          <p:nvPr/>
        </p:nvSpPr>
        <p:spPr>
          <a:xfrm>
            <a:off x="1479267" y="1957588"/>
            <a:ext cx="8873733" cy="4247317"/>
          </a:xfrm>
          <a:prstGeom prst="rect">
            <a:avLst/>
          </a:prstGeom>
          <a:noFill/>
        </p:spPr>
        <p:txBody>
          <a:bodyPr wrap="square" rtlCol="0">
            <a:spAutoFit/>
          </a:bodyPr>
          <a:lstStyle/>
          <a:p>
            <a:pPr marL="285750" indent="-285750">
              <a:buFont typeface="Wingdings" panose="05000000000000000000" pitchFamily="2" charset="2"/>
              <a:buChar char="v"/>
            </a:pPr>
            <a:r>
              <a:rPr lang="en-US" b="1" dirty="0"/>
              <a:t>Video card: </a:t>
            </a:r>
            <a:r>
              <a:rPr lang="en-US" dirty="0"/>
              <a:t>the most important thing is a decent video card. It doesn't have to be high-end, but there are mediocre on-board ones that will struggle. A mid-level video card should be fine.</a:t>
            </a:r>
          </a:p>
          <a:p>
            <a:pPr marL="285750" indent="-285750">
              <a:buFont typeface="Wingdings" panose="05000000000000000000" pitchFamily="2" charset="2"/>
              <a:buChar char="v"/>
            </a:pPr>
            <a:r>
              <a:rPr lang="en-US" b="1" dirty="0"/>
              <a:t>RAM:</a:t>
            </a:r>
            <a:r>
              <a:rPr lang="en-US" dirty="0"/>
              <a:t> 2 GB+ of RAM, and the more the better</a:t>
            </a:r>
          </a:p>
          <a:p>
            <a:pPr marL="285750" indent="-285750">
              <a:buFont typeface="Wingdings" panose="05000000000000000000" pitchFamily="2" charset="2"/>
              <a:buChar char="v"/>
            </a:pPr>
            <a:r>
              <a:rPr lang="en-US" b="1" dirty="0"/>
              <a:t>CPU:</a:t>
            </a:r>
            <a:r>
              <a:rPr lang="en-US" dirty="0"/>
              <a:t> A mid-level CPU should be plenty, but if you've got dozens of browser tabs open, SLIDER will likely start to slow down</a:t>
            </a:r>
          </a:p>
          <a:p>
            <a:pPr marL="285750" indent="-285750">
              <a:buFont typeface="Wingdings" panose="05000000000000000000" pitchFamily="2" charset="2"/>
              <a:buChar char="v"/>
            </a:pPr>
            <a:r>
              <a:rPr lang="en-US" b="1" dirty="0"/>
              <a:t>Network:</a:t>
            </a:r>
            <a:r>
              <a:rPr lang="en-US" dirty="0"/>
              <a:t> The faster the internet connection, the better. Under 5-10 Mbps a user will probably start to feel like it's seeming slow. The other important factor is network latency—the amount of time it takes data to get from your device to our server and back. The further away users are from Fort Collins (the other side of the planet, for instance), the longer the latency will be. A user's network is also a factor in latency, but there's often not much they can do about it.</a:t>
            </a:r>
          </a:p>
          <a:p>
            <a:pPr marL="285750" indent="-285750">
              <a:buFont typeface="Wingdings" panose="05000000000000000000" pitchFamily="2" charset="2"/>
              <a:buChar char="v"/>
            </a:pPr>
            <a:r>
              <a:rPr lang="en-US" b="1" dirty="0"/>
              <a:t>Browser:</a:t>
            </a:r>
            <a:r>
              <a:rPr lang="en-US" dirty="0"/>
              <a:t> Chrome works best of all browsers, followed by Firefox. I'm not aware of any browsers where it's completely broken, as I've tried to make it as backwards-compatible as possible, though there might be some lesser-known ones that don't work.</a:t>
            </a:r>
          </a:p>
        </p:txBody>
      </p:sp>
      <p:sp>
        <p:nvSpPr>
          <p:cNvPr id="11" name="TextBox 10"/>
          <p:cNvSpPr txBox="1"/>
          <p:nvPr/>
        </p:nvSpPr>
        <p:spPr>
          <a:xfrm>
            <a:off x="1479267" y="1481070"/>
            <a:ext cx="4991886" cy="369332"/>
          </a:xfrm>
          <a:prstGeom prst="rect">
            <a:avLst/>
          </a:prstGeom>
          <a:noFill/>
        </p:spPr>
        <p:txBody>
          <a:bodyPr wrap="square" rtlCol="0">
            <a:spAutoFit/>
          </a:bodyPr>
          <a:lstStyle/>
          <a:p>
            <a:r>
              <a:rPr lang="en-US" dirty="0"/>
              <a:t>From the lead developer Kevin </a:t>
            </a:r>
            <a:r>
              <a:rPr lang="en-US" dirty="0" err="1"/>
              <a:t>Micke</a:t>
            </a:r>
            <a:r>
              <a:rPr lang="en-US" dirty="0"/>
              <a:t>:</a:t>
            </a:r>
          </a:p>
        </p:txBody>
      </p:sp>
    </p:spTree>
    <p:extLst>
      <p:ext uri="{BB962C8B-B14F-4D97-AF65-F5344CB8AC3E}">
        <p14:creationId xmlns:p14="http://schemas.microsoft.com/office/powerpoint/2010/main" val="296237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8793" y="5920383"/>
            <a:ext cx="8147714" cy="523220"/>
          </a:xfrm>
          <a:prstGeom prst="rect">
            <a:avLst/>
          </a:prstGeom>
          <a:noFill/>
        </p:spPr>
        <p:txBody>
          <a:bodyPr wrap="square" rtlCol="0">
            <a:spAutoFit/>
          </a:bodyPr>
          <a:lstStyle/>
          <a:p>
            <a:pPr algn="ctr"/>
            <a:r>
              <a:rPr lang="en-US" sz="2800" dirty="0">
                <a:solidFill>
                  <a:schemeClr val="tx2"/>
                </a:solidFill>
                <a:latin typeface="Constantia" panose="02030602050306030303" pitchFamily="18" charset="0"/>
                <a:hlinkClick r:id="rId2"/>
              </a:rPr>
              <a:t>http://rammb-slider.cira.colostate.edu</a:t>
            </a:r>
            <a:endParaRPr lang="en-US" sz="2800" dirty="0">
              <a:solidFill>
                <a:schemeClr val="tx2"/>
              </a:solidFill>
              <a:latin typeface="Constantia" panose="02030602050306030303" pitchFamily="18" charset="0"/>
            </a:endParaRPr>
          </a:p>
        </p:txBody>
      </p:sp>
      <p:sp>
        <p:nvSpPr>
          <p:cNvPr id="3" name="Title 4"/>
          <p:cNvSpPr txBox="1">
            <a:spLocks/>
          </p:cNvSpPr>
          <p:nvPr/>
        </p:nvSpPr>
        <p:spPr>
          <a:xfrm>
            <a:off x="3360406" y="5530776"/>
            <a:ext cx="5204489" cy="5268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mn-lt"/>
              </a:rPr>
              <a:t>SLIDER URL:</a:t>
            </a:r>
          </a:p>
        </p:txBody>
      </p:sp>
      <p:pic>
        <p:nvPicPr>
          <p:cNvPr id="4" name="Picture 3"/>
          <p:cNvPicPr>
            <a:picLocks noChangeAspect="1"/>
          </p:cNvPicPr>
          <p:nvPr/>
        </p:nvPicPr>
        <p:blipFill rotWithShape="1">
          <a:blip r:embed="rId3"/>
          <a:srcRect t="8078"/>
          <a:stretch/>
        </p:blipFill>
        <p:spPr>
          <a:xfrm>
            <a:off x="2451771" y="466725"/>
            <a:ext cx="6701754" cy="4941078"/>
          </a:xfrm>
          <a:prstGeom prst="rect">
            <a:avLst/>
          </a:prstGeom>
        </p:spPr>
      </p:pic>
    </p:spTree>
    <p:extLst>
      <p:ext uri="{BB962C8B-B14F-4D97-AF65-F5344CB8AC3E}">
        <p14:creationId xmlns:p14="http://schemas.microsoft.com/office/powerpoint/2010/main" val="29842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925"/>
          <a:stretch/>
        </p:blipFill>
        <p:spPr>
          <a:xfrm>
            <a:off x="3729995" y="12417"/>
            <a:ext cx="7976230" cy="6845583"/>
          </a:xfrm>
          <a:prstGeom prst="rect">
            <a:avLst/>
          </a:prstGeom>
        </p:spPr>
      </p:pic>
      <p:grpSp>
        <p:nvGrpSpPr>
          <p:cNvPr id="73" name="Group 72"/>
          <p:cNvGrpSpPr/>
          <p:nvPr/>
        </p:nvGrpSpPr>
        <p:grpSpPr>
          <a:xfrm>
            <a:off x="180975" y="20751"/>
            <a:ext cx="5053965" cy="276999"/>
            <a:chOff x="180975" y="20751"/>
            <a:chExt cx="5053965" cy="276999"/>
          </a:xfrm>
        </p:grpSpPr>
        <p:sp>
          <p:nvSpPr>
            <p:cNvPr id="23" name="TextBox 22"/>
            <p:cNvSpPr txBox="1"/>
            <p:nvPr/>
          </p:nvSpPr>
          <p:spPr>
            <a:xfrm>
              <a:off x="180975" y="20751"/>
              <a:ext cx="2762250" cy="276999"/>
            </a:xfrm>
            <a:prstGeom prst="rect">
              <a:avLst/>
            </a:prstGeom>
            <a:noFill/>
          </p:spPr>
          <p:txBody>
            <a:bodyPr wrap="square" rtlCol="0">
              <a:spAutoFit/>
            </a:bodyPr>
            <a:lstStyle/>
            <a:p>
              <a:r>
                <a:rPr lang="en-US" sz="1200" dirty="0"/>
                <a:t>Hide/show menu options</a:t>
              </a:r>
            </a:p>
          </p:txBody>
        </p:sp>
        <p:cxnSp>
          <p:nvCxnSpPr>
            <p:cNvPr id="25" name="Straight Arrow Connector 24"/>
            <p:cNvCxnSpPr/>
            <p:nvPr/>
          </p:nvCxnSpPr>
          <p:spPr>
            <a:xfrm>
              <a:off x="1959767" y="159250"/>
              <a:ext cx="32751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171450" y="244971"/>
            <a:ext cx="3558545" cy="276999"/>
            <a:chOff x="171450" y="244971"/>
            <a:chExt cx="3558545" cy="276999"/>
          </a:xfrm>
        </p:grpSpPr>
        <p:sp>
          <p:nvSpPr>
            <p:cNvPr id="3" name="TextBox 2"/>
            <p:cNvSpPr txBox="1"/>
            <p:nvPr/>
          </p:nvSpPr>
          <p:spPr>
            <a:xfrm>
              <a:off x="171450" y="244971"/>
              <a:ext cx="1704975" cy="276999"/>
            </a:xfrm>
            <a:prstGeom prst="rect">
              <a:avLst/>
            </a:prstGeom>
            <a:noFill/>
          </p:spPr>
          <p:txBody>
            <a:bodyPr wrap="square" rtlCol="0">
              <a:spAutoFit/>
            </a:bodyPr>
            <a:lstStyle/>
            <a:p>
              <a:r>
                <a:rPr lang="en-US" sz="1200" dirty="0"/>
                <a:t>Loop status bar</a:t>
              </a:r>
            </a:p>
          </p:txBody>
        </p:sp>
        <p:cxnSp>
          <p:nvCxnSpPr>
            <p:cNvPr id="30" name="Straight Arrow Connector 29"/>
            <p:cNvCxnSpPr/>
            <p:nvPr/>
          </p:nvCxnSpPr>
          <p:spPr>
            <a:xfrm>
              <a:off x="1383030" y="384246"/>
              <a:ext cx="2346965" cy="131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171450" y="442526"/>
            <a:ext cx="3783330" cy="276999"/>
            <a:chOff x="171450" y="442526"/>
            <a:chExt cx="3783330" cy="276999"/>
          </a:xfrm>
        </p:grpSpPr>
        <p:sp>
          <p:nvSpPr>
            <p:cNvPr id="4" name="TextBox 3"/>
            <p:cNvSpPr txBox="1"/>
            <p:nvPr/>
          </p:nvSpPr>
          <p:spPr>
            <a:xfrm>
              <a:off x="171450" y="442526"/>
              <a:ext cx="2762250" cy="276999"/>
            </a:xfrm>
            <a:prstGeom prst="rect">
              <a:avLst/>
            </a:prstGeom>
            <a:noFill/>
          </p:spPr>
          <p:txBody>
            <a:bodyPr wrap="square" rtlCol="0">
              <a:spAutoFit/>
            </a:bodyPr>
            <a:lstStyle/>
            <a:p>
              <a:r>
                <a:rPr lang="en-US" sz="1200" dirty="0"/>
                <a:t>Play loop, advance one, go back one</a:t>
              </a:r>
            </a:p>
          </p:txBody>
        </p:sp>
        <p:cxnSp>
          <p:nvCxnSpPr>
            <p:cNvPr id="34" name="Straight Arrow Connector 33"/>
            <p:cNvCxnSpPr/>
            <p:nvPr/>
          </p:nvCxnSpPr>
          <p:spPr>
            <a:xfrm>
              <a:off x="2651760" y="581025"/>
              <a:ext cx="13030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171450" y="640080"/>
            <a:ext cx="3558545" cy="276999"/>
            <a:chOff x="171450" y="640080"/>
            <a:chExt cx="3558545" cy="276999"/>
          </a:xfrm>
        </p:grpSpPr>
        <p:sp>
          <p:nvSpPr>
            <p:cNvPr id="6" name="TextBox 5"/>
            <p:cNvSpPr txBox="1"/>
            <p:nvPr/>
          </p:nvSpPr>
          <p:spPr>
            <a:xfrm>
              <a:off x="171450" y="640080"/>
              <a:ext cx="2762250" cy="276999"/>
            </a:xfrm>
            <a:prstGeom prst="rect">
              <a:avLst/>
            </a:prstGeom>
            <a:noFill/>
          </p:spPr>
          <p:txBody>
            <a:bodyPr wrap="square" rtlCol="0">
              <a:spAutoFit/>
            </a:bodyPr>
            <a:lstStyle/>
            <a:p>
              <a:r>
                <a:rPr lang="en-US" sz="1200" dirty="0"/>
                <a:t>Loop, Rock, Play loop in Reverse</a:t>
              </a:r>
            </a:p>
          </p:txBody>
        </p:sp>
        <p:cxnSp>
          <p:nvCxnSpPr>
            <p:cNvPr id="38" name="Straight Arrow Connector 37"/>
            <p:cNvCxnSpPr/>
            <p:nvPr/>
          </p:nvCxnSpPr>
          <p:spPr>
            <a:xfrm>
              <a:off x="2322430" y="789239"/>
              <a:ext cx="1407565" cy="16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171450" y="849630"/>
            <a:ext cx="3783330" cy="276999"/>
            <a:chOff x="171450" y="849630"/>
            <a:chExt cx="3783330" cy="276999"/>
          </a:xfrm>
        </p:grpSpPr>
        <p:sp>
          <p:nvSpPr>
            <p:cNvPr id="7" name="TextBox 6"/>
            <p:cNvSpPr txBox="1"/>
            <p:nvPr/>
          </p:nvSpPr>
          <p:spPr>
            <a:xfrm>
              <a:off x="171450" y="849630"/>
              <a:ext cx="2762250" cy="276999"/>
            </a:xfrm>
            <a:prstGeom prst="rect">
              <a:avLst/>
            </a:prstGeom>
            <a:noFill/>
          </p:spPr>
          <p:txBody>
            <a:bodyPr wrap="square" rtlCol="0">
              <a:spAutoFit/>
            </a:bodyPr>
            <a:lstStyle/>
            <a:p>
              <a:r>
                <a:rPr lang="en-US" sz="1200" dirty="0"/>
                <a:t>Adjust loop speed</a:t>
              </a:r>
            </a:p>
          </p:txBody>
        </p:sp>
        <p:cxnSp>
          <p:nvCxnSpPr>
            <p:cNvPr id="41" name="Straight Arrow Connector 40"/>
            <p:cNvCxnSpPr/>
            <p:nvPr/>
          </p:nvCxnSpPr>
          <p:spPr>
            <a:xfrm>
              <a:off x="1488399" y="988129"/>
              <a:ext cx="246638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171450" y="1069478"/>
            <a:ext cx="3558545" cy="276999"/>
            <a:chOff x="171450" y="1069478"/>
            <a:chExt cx="3558545" cy="276999"/>
          </a:xfrm>
        </p:grpSpPr>
        <p:sp>
          <p:nvSpPr>
            <p:cNvPr id="8" name="TextBox 7"/>
            <p:cNvSpPr txBox="1"/>
            <p:nvPr/>
          </p:nvSpPr>
          <p:spPr>
            <a:xfrm>
              <a:off x="171450" y="1069478"/>
              <a:ext cx="2762250" cy="276999"/>
            </a:xfrm>
            <a:prstGeom prst="rect">
              <a:avLst/>
            </a:prstGeom>
            <a:noFill/>
          </p:spPr>
          <p:txBody>
            <a:bodyPr wrap="square" rtlCol="0">
              <a:spAutoFit/>
            </a:bodyPr>
            <a:lstStyle/>
            <a:p>
              <a:r>
                <a:rPr lang="en-US" sz="1200" dirty="0"/>
                <a:t>Zoom in one, Zoom out one, Max Zoom</a:t>
              </a:r>
            </a:p>
          </p:txBody>
        </p:sp>
        <p:cxnSp>
          <p:nvCxnSpPr>
            <p:cNvPr id="43" name="Straight Arrow Connector 42"/>
            <p:cNvCxnSpPr/>
            <p:nvPr/>
          </p:nvCxnSpPr>
          <p:spPr>
            <a:xfrm>
              <a:off x="2817017" y="1207207"/>
              <a:ext cx="912978" cy="7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171450" y="1279028"/>
            <a:ext cx="3558545" cy="276999"/>
            <a:chOff x="171450" y="1279028"/>
            <a:chExt cx="3558545" cy="276999"/>
          </a:xfrm>
        </p:grpSpPr>
        <p:sp>
          <p:nvSpPr>
            <p:cNvPr id="9" name="TextBox 8"/>
            <p:cNvSpPr txBox="1"/>
            <p:nvPr/>
          </p:nvSpPr>
          <p:spPr>
            <a:xfrm>
              <a:off x="171450" y="1279028"/>
              <a:ext cx="3314700" cy="276999"/>
            </a:xfrm>
            <a:prstGeom prst="rect">
              <a:avLst/>
            </a:prstGeom>
            <a:noFill/>
          </p:spPr>
          <p:txBody>
            <a:bodyPr wrap="square" rtlCol="0">
              <a:spAutoFit/>
            </a:bodyPr>
            <a:lstStyle/>
            <a:p>
              <a:r>
                <a:rPr lang="en-US" sz="1200" dirty="0"/>
                <a:t>Toggle on/off: Map, </a:t>
              </a:r>
              <a:r>
                <a:rPr lang="en-US" sz="1200" dirty="0" err="1"/>
                <a:t>Lat</a:t>
              </a:r>
              <a:r>
                <a:rPr lang="en-US" sz="1200" dirty="0"/>
                <a:t>/Lon grid, “Slider” feature</a:t>
              </a:r>
            </a:p>
          </p:txBody>
        </p:sp>
        <p:cxnSp>
          <p:nvCxnSpPr>
            <p:cNvPr id="45" name="Straight Arrow Connector 44"/>
            <p:cNvCxnSpPr/>
            <p:nvPr/>
          </p:nvCxnSpPr>
          <p:spPr>
            <a:xfrm>
              <a:off x="3303270" y="1417527"/>
              <a:ext cx="4267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171450" y="1491257"/>
            <a:ext cx="3703320" cy="276999"/>
            <a:chOff x="171450" y="1491257"/>
            <a:chExt cx="3703320" cy="276999"/>
          </a:xfrm>
        </p:grpSpPr>
        <p:sp>
          <p:nvSpPr>
            <p:cNvPr id="10" name="TextBox 9"/>
            <p:cNvSpPr txBox="1"/>
            <p:nvPr/>
          </p:nvSpPr>
          <p:spPr>
            <a:xfrm>
              <a:off x="171450" y="1491257"/>
              <a:ext cx="2762250" cy="276999"/>
            </a:xfrm>
            <a:prstGeom prst="rect">
              <a:avLst/>
            </a:prstGeom>
            <a:noFill/>
          </p:spPr>
          <p:txBody>
            <a:bodyPr wrap="square" rtlCol="0">
              <a:spAutoFit/>
            </a:bodyPr>
            <a:lstStyle/>
            <a:p>
              <a:r>
                <a:rPr lang="en-US" sz="1200" dirty="0"/>
                <a:t>Satellite Menu</a:t>
              </a:r>
            </a:p>
          </p:txBody>
        </p:sp>
        <p:cxnSp>
          <p:nvCxnSpPr>
            <p:cNvPr id="47" name="Straight Arrow Connector 46"/>
            <p:cNvCxnSpPr/>
            <p:nvPr/>
          </p:nvCxnSpPr>
          <p:spPr>
            <a:xfrm flipV="1">
              <a:off x="1383030" y="1629757"/>
              <a:ext cx="2491740" cy="32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171450" y="1688243"/>
            <a:ext cx="3783330" cy="276999"/>
            <a:chOff x="171450" y="1688243"/>
            <a:chExt cx="3783330" cy="276999"/>
          </a:xfrm>
        </p:grpSpPr>
        <p:sp>
          <p:nvSpPr>
            <p:cNvPr id="11" name="TextBox 10"/>
            <p:cNvSpPr txBox="1"/>
            <p:nvPr/>
          </p:nvSpPr>
          <p:spPr>
            <a:xfrm>
              <a:off x="171450" y="1688243"/>
              <a:ext cx="2762250" cy="276999"/>
            </a:xfrm>
            <a:prstGeom prst="rect">
              <a:avLst/>
            </a:prstGeom>
            <a:noFill/>
          </p:spPr>
          <p:txBody>
            <a:bodyPr wrap="square" rtlCol="0">
              <a:spAutoFit/>
            </a:bodyPr>
            <a:lstStyle/>
            <a:p>
              <a:r>
                <a:rPr lang="en-US" sz="1200" dirty="0"/>
                <a:t>Sector Menu</a:t>
              </a:r>
            </a:p>
          </p:txBody>
        </p:sp>
        <p:cxnSp>
          <p:nvCxnSpPr>
            <p:cNvPr id="51" name="Straight Arrow Connector 50"/>
            <p:cNvCxnSpPr/>
            <p:nvPr/>
          </p:nvCxnSpPr>
          <p:spPr>
            <a:xfrm>
              <a:off x="1150855" y="1826742"/>
              <a:ext cx="28039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171450" y="1858920"/>
            <a:ext cx="3703320" cy="276999"/>
            <a:chOff x="171450" y="1858920"/>
            <a:chExt cx="3703320" cy="276999"/>
          </a:xfrm>
        </p:grpSpPr>
        <p:sp>
          <p:nvSpPr>
            <p:cNvPr id="12" name="TextBox 11"/>
            <p:cNvSpPr txBox="1"/>
            <p:nvPr/>
          </p:nvSpPr>
          <p:spPr>
            <a:xfrm>
              <a:off x="171450" y="1858920"/>
              <a:ext cx="2762250" cy="276999"/>
            </a:xfrm>
            <a:prstGeom prst="rect">
              <a:avLst/>
            </a:prstGeom>
            <a:noFill/>
          </p:spPr>
          <p:txBody>
            <a:bodyPr wrap="square" rtlCol="0">
              <a:spAutoFit/>
            </a:bodyPr>
            <a:lstStyle/>
            <a:p>
              <a:r>
                <a:rPr lang="en-US" sz="1200" dirty="0"/>
                <a:t>Product Menu</a:t>
              </a:r>
            </a:p>
          </p:txBody>
        </p:sp>
        <p:cxnSp>
          <p:nvCxnSpPr>
            <p:cNvPr id="53" name="Straight Arrow Connector 52"/>
            <p:cNvCxnSpPr/>
            <p:nvPr/>
          </p:nvCxnSpPr>
          <p:spPr>
            <a:xfrm>
              <a:off x="1360050" y="1985219"/>
              <a:ext cx="2514720" cy="12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171450" y="2021616"/>
            <a:ext cx="3558545" cy="276999"/>
            <a:chOff x="171450" y="2021616"/>
            <a:chExt cx="3558545" cy="276999"/>
          </a:xfrm>
        </p:grpSpPr>
        <p:sp>
          <p:nvSpPr>
            <p:cNvPr id="13" name="TextBox 12"/>
            <p:cNvSpPr txBox="1"/>
            <p:nvPr/>
          </p:nvSpPr>
          <p:spPr>
            <a:xfrm>
              <a:off x="171450" y="2021616"/>
              <a:ext cx="2762250" cy="276999"/>
            </a:xfrm>
            <a:prstGeom prst="rect">
              <a:avLst/>
            </a:prstGeom>
            <a:noFill/>
          </p:spPr>
          <p:txBody>
            <a:bodyPr wrap="square" rtlCol="0">
              <a:spAutoFit/>
            </a:bodyPr>
            <a:lstStyle/>
            <a:p>
              <a:r>
                <a:rPr lang="en-US" sz="1200" dirty="0"/>
                <a:t>Add Overlay product menu</a:t>
              </a:r>
            </a:p>
          </p:txBody>
        </p:sp>
        <p:cxnSp>
          <p:nvCxnSpPr>
            <p:cNvPr id="55" name="Straight Arrow Connector 54"/>
            <p:cNvCxnSpPr/>
            <p:nvPr/>
          </p:nvCxnSpPr>
          <p:spPr>
            <a:xfrm>
              <a:off x="2063833" y="2160115"/>
              <a:ext cx="16661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171450" y="2215153"/>
            <a:ext cx="3558545" cy="276999"/>
            <a:chOff x="171450" y="2215153"/>
            <a:chExt cx="3558545" cy="276999"/>
          </a:xfrm>
        </p:grpSpPr>
        <p:sp>
          <p:nvSpPr>
            <p:cNvPr id="14" name="TextBox 13"/>
            <p:cNvSpPr txBox="1"/>
            <p:nvPr/>
          </p:nvSpPr>
          <p:spPr>
            <a:xfrm>
              <a:off x="171450" y="2215153"/>
              <a:ext cx="2762250" cy="276999"/>
            </a:xfrm>
            <a:prstGeom prst="rect">
              <a:avLst/>
            </a:prstGeom>
            <a:noFill/>
          </p:spPr>
          <p:txBody>
            <a:bodyPr wrap="square" rtlCol="0">
              <a:spAutoFit/>
            </a:bodyPr>
            <a:lstStyle/>
            <a:p>
              <a:r>
                <a:rPr lang="en-US" sz="1200" dirty="0"/>
                <a:t>Number of images to loop</a:t>
              </a:r>
            </a:p>
          </p:txBody>
        </p:sp>
        <p:cxnSp>
          <p:nvCxnSpPr>
            <p:cNvPr id="57" name="Straight Arrow Connector 56"/>
            <p:cNvCxnSpPr/>
            <p:nvPr/>
          </p:nvCxnSpPr>
          <p:spPr>
            <a:xfrm>
              <a:off x="1959767" y="2353652"/>
              <a:ext cx="17702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80975" y="2411780"/>
            <a:ext cx="3693795" cy="276999"/>
            <a:chOff x="180975" y="2411780"/>
            <a:chExt cx="3693795" cy="276999"/>
          </a:xfrm>
        </p:grpSpPr>
        <p:sp>
          <p:nvSpPr>
            <p:cNvPr id="15" name="TextBox 14"/>
            <p:cNvSpPr txBox="1"/>
            <p:nvPr/>
          </p:nvSpPr>
          <p:spPr>
            <a:xfrm>
              <a:off x="180975" y="2411780"/>
              <a:ext cx="2762250" cy="276999"/>
            </a:xfrm>
            <a:prstGeom prst="rect">
              <a:avLst/>
            </a:prstGeom>
            <a:noFill/>
          </p:spPr>
          <p:txBody>
            <a:bodyPr wrap="square" rtlCol="0">
              <a:spAutoFit/>
            </a:bodyPr>
            <a:lstStyle/>
            <a:p>
              <a:r>
                <a:rPr lang="en-US" sz="1200" dirty="0"/>
                <a:t>Time step between images</a:t>
              </a:r>
            </a:p>
          </p:txBody>
        </p:sp>
        <p:cxnSp>
          <p:nvCxnSpPr>
            <p:cNvPr id="59" name="Straight Arrow Connector 58"/>
            <p:cNvCxnSpPr/>
            <p:nvPr/>
          </p:nvCxnSpPr>
          <p:spPr>
            <a:xfrm>
              <a:off x="2062637" y="2549509"/>
              <a:ext cx="1812133" cy="7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176309" y="2677807"/>
            <a:ext cx="3693796" cy="461665"/>
            <a:chOff x="180974" y="2677807"/>
            <a:chExt cx="3693796" cy="461665"/>
          </a:xfrm>
        </p:grpSpPr>
        <p:sp>
          <p:nvSpPr>
            <p:cNvPr id="16" name="TextBox 15"/>
            <p:cNvSpPr txBox="1"/>
            <p:nvPr/>
          </p:nvSpPr>
          <p:spPr>
            <a:xfrm>
              <a:off x="180974" y="2677807"/>
              <a:ext cx="2762251" cy="461665"/>
            </a:xfrm>
            <a:prstGeom prst="rect">
              <a:avLst/>
            </a:prstGeom>
            <a:noFill/>
          </p:spPr>
          <p:txBody>
            <a:bodyPr wrap="square" rtlCol="0">
              <a:spAutoFit/>
            </a:bodyPr>
            <a:lstStyle/>
            <a:p>
              <a:r>
                <a:rPr lang="en-US" sz="1200" dirty="0"/>
                <a:t>Current product(s) displayed</a:t>
              </a:r>
            </a:p>
            <a:p>
              <a:r>
                <a:rPr lang="en-US" sz="1200" dirty="0"/>
                <a:t>Toggle product on/off, adjust opacity</a:t>
              </a:r>
            </a:p>
          </p:txBody>
        </p:sp>
        <p:cxnSp>
          <p:nvCxnSpPr>
            <p:cNvPr id="61" name="Straight Arrow Connector 60"/>
            <p:cNvCxnSpPr>
              <a:cxnSpLocks/>
            </p:cNvCxnSpPr>
            <p:nvPr/>
          </p:nvCxnSpPr>
          <p:spPr>
            <a:xfrm>
              <a:off x="2099388" y="2821110"/>
              <a:ext cx="177538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617410" y="2993890"/>
              <a:ext cx="1257360" cy="350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171390" y="3000966"/>
            <a:ext cx="4880670" cy="276999"/>
            <a:chOff x="171390" y="3000966"/>
            <a:chExt cx="4880670" cy="276999"/>
          </a:xfrm>
        </p:grpSpPr>
        <p:sp>
          <p:nvSpPr>
            <p:cNvPr id="65" name="TextBox 64"/>
            <p:cNvSpPr txBox="1"/>
            <p:nvPr/>
          </p:nvSpPr>
          <p:spPr>
            <a:xfrm>
              <a:off x="171390" y="3000966"/>
              <a:ext cx="3305174" cy="276999"/>
            </a:xfrm>
            <a:prstGeom prst="rect">
              <a:avLst/>
            </a:prstGeom>
            <a:noFill/>
          </p:spPr>
          <p:txBody>
            <a:bodyPr wrap="square" rtlCol="0">
              <a:spAutoFit/>
            </a:bodyPr>
            <a:lstStyle/>
            <a:p>
              <a:r>
                <a:rPr lang="en-US" sz="1200" dirty="0"/>
                <a:t>Open Product Information dialog box</a:t>
              </a:r>
            </a:p>
          </p:txBody>
        </p:sp>
        <p:cxnSp>
          <p:nvCxnSpPr>
            <p:cNvPr id="67" name="Straight Arrow Connector 66"/>
            <p:cNvCxnSpPr/>
            <p:nvPr/>
          </p:nvCxnSpPr>
          <p:spPr>
            <a:xfrm flipV="1">
              <a:off x="2628900" y="3118312"/>
              <a:ext cx="2423160" cy="391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180975" y="3158209"/>
            <a:ext cx="3767495" cy="276999"/>
            <a:chOff x="180975" y="3158209"/>
            <a:chExt cx="3767495" cy="276999"/>
          </a:xfrm>
        </p:grpSpPr>
        <p:sp>
          <p:nvSpPr>
            <p:cNvPr id="17" name="TextBox 16"/>
            <p:cNvSpPr txBox="1"/>
            <p:nvPr/>
          </p:nvSpPr>
          <p:spPr>
            <a:xfrm>
              <a:off x="180975" y="3158209"/>
              <a:ext cx="2762250" cy="276999"/>
            </a:xfrm>
            <a:prstGeom prst="rect">
              <a:avLst/>
            </a:prstGeom>
            <a:noFill/>
          </p:spPr>
          <p:txBody>
            <a:bodyPr wrap="square" rtlCol="0">
              <a:spAutoFit/>
            </a:bodyPr>
            <a:lstStyle/>
            <a:p>
              <a:r>
                <a:rPr lang="en-US" sz="1200" dirty="0"/>
                <a:t>Toggle on/off current or archived imagery</a:t>
              </a:r>
            </a:p>
          </p:txBody>
        </p:sp>
        <p:cxnSp>
          <p:nvCxnSpPr>
            <p:cNvPr id="88" name="Straight Arrow Connector 87"/>
            <p:cNvCxnSpPr>
              <a:stCxn id="17" idx="3"/>
            </p:cNvCxnSpPr>
            <p:nvPr/>
          </p:nvCxnSpPr>
          <p:spPr>
            <a:xfrm flipV="1">
              <a:off x="2943225" y="3296708"/>
              <a:ext cx="1005245"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180974" y="3453945"/>
            <a:ext cx="3659506" cy="276999"/>
            <a:chOff x="180974" y="3453945"/>
            <a:chExt cx="3659506" cy="276999"/>
          </a:xfrm>
        </p:grpSpPr>
        <p:sp>
          <p:nvSpPr>
            <p:cNvPr id="18" name="TextBox 17"/>
            <p:cNvSpPr txBox="1"/>
            <p:nvPr/>
          </p:nvSpPr>
          <p:spPr>
            <a:xfrm>
              <a:off x="180974" y="3453945"/>
              <a:ext cx="3305175" cy="276999"/>
            </a:xfrm>
            <a:prstGeom prst="rect">
              <a:avLst/>
            </a:prstGeom>
            <a:noFill/>
          </p:spPr>
          <p:txBody>
            <a:bodyPr wrap="square" rtlCol="0">
              <a:spAutoFit/>
            </a:bodyPr>
            <a:lstStyle/>
            <a:p>
              <a:r>
                <a:rPr lang="en-US" sz="1200" dirty="0"/>
                <a:t>Archived imagery select start and end date/time</a:t>
              </a:r>
            </a:p>
          </p:txBody>
        </p:sp>
        <p:cxnSp>
          <p:nvCxnSpPr>
            <p:cNvPr id="92" name="Straight Arrow Connector 91"/>
            <p:cNvCxnSpPr/>
            <p:nvPr/>
          </p:nvCxnSpPr>
          <p:spPr>
            <a:xfrm>
              <a:off x="3303270" y="3574273"/>
              <a:ext cx="537210" cy="181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180975" y="3768418"/>
            <a:ext cx="3876674" cy="276999"/>
            <a:chOff x="180975" y="3768418"/>
            <a:chExt cx="3876674" cy="276999"/>
          </a:xfrm>
        </p:grpSpPr>
        <p:sp>
          <p:nvSpPr>
            <p:cNvPr id="19" name="TextBox 18"/>
            <p:cNvSpPr txBox="1"/>
            <p:nvPr/>
          </p:nvSpPr>
          <p:spPr>
            <a:xfrm>
              <a:off x="180975" y="3768418"/>
              <a:ext cx="2762250" cy="276999"/>
            </a:xfrm>
            <a:prstGeom prst="rect">
              <a:avLst/>
            </a:prstGeom>
            <a:noFill/>
          </p:spPr>
          <p:txBody>
            <a:bodyPr wrap="square" rtlCol="0">
              <a:spAutoFit/>
            </a:bodyPr>
            <a:lstStyle/>
            <a:p>
              <a:r>
                <a:rPr lang="en-US" sz="1200" dirty="0"/>
                <a:t>Open Download Options dialog box</a:t>
              </a:r>
            </a:p>
          </p:txBody>
        </p:sp>
        <p:cxnSp>
          <p:nvCxnSpPr>
            <p:cNvPr id="95" name="Straight Arrow Connector 94"/>
            <p:cNvCxnSpPr/>
            <p:nvPr/>
          </p:nvCxnSpPr>
          <p:spPr>
            <a:xfrm>
              <a:off x="2552817" y="3906917"/>
              <a:ext cx="15048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180975" y="3969095"/>
            <a:ext cx="3693795" cy="276999"/>
            <a:chOff x="180975" y="3969095"/>
            <a:chExt cx="3693795" cy="276999"/>
          </a:xfrm>
        </p:grpSpPr>
        <p:sp>
          <p:nvSpPr>
            <p:cNvPr id="20" name="TextBox 19"/>
            <p:cNvSpPr txBox="1"/>
            <p:nvPr/>
          </p:nvSpPr>
          <p:spPr>
            <a:xfrm>
              <a:off x="180975" y="3969095"/>
              <a:ext cx="3390900" cy="276999"/>
            </a:xfrm>
            <a:prstGeom prst="rect">
              <a:avLst/>
            </a:prstGeom>
            <a:noFill/>
          </p:spPr>
          <p:txBody>
            <a:bodyPr wrap="square" rtlCol="0">
              <a:spAutoFit/>
            </a:bodyPr>
            <a:lstStyle/>
            <a:p>
              <a:r>
                <a:rPr lang="en-US" sz="1200" dirty="0"/>
                <a:t>Revert to default options, create Short URL, Help</a:t>
              </a:r>
            </a:p>
          </p:txBody>
        </p:sp>
        <p:cxnSp>
          <p:nvCxnSpPr>
            <p:cNvPr id="98" name="Straight Arrow Connector 97"/>
            <p:cNvCxnSpPr/>
            <p:nvPr/>
          </p:nvCxnSpPr>
          <p:spPr>
            <a:xfrm>
              <a:off x="3385898" y="4107594"/>
              <a:ext cx="4888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180974" y="4182990"/>
            <a:ext cx="3876675" cy="276999"/>
            <a:chOff x="180974" y="4182990"/>
            <a:chExt cx="3876675" cy="276999"/>
          </a:xfrm>
        </p:grpSpPr>
        <p:sp>
          <p:nvSpPr>
            <p:cNvPr id="21" name="TextBox 20"/>
            <p:cNvSpPr txBox="1"/>
            <p:nvPr/>
          </p:nvSpPr>
          <p:spPr>
            <a:xfrm>
              <a:off x="180974" y="4182990"/>
              <a:ext cx="3876675" cy="276999"/>
            </a:xfrm>
            <a:prstGeom prst="rect">
              <a:avLst/>
            </a:prstGeom>
            <a:noFill/>
          </p:spPr>
          <p:txBody>
            <a:bodyPr wrap="square" rtlCol="0">
              <a:spAutoFit/>
            </a:bodyPr>
            <a:lstStyle/>
            <a:p>
              <a:r>
                <a:rPr lang="en-US" sz="1200" dirty="0"/>
                <a:t>Toggle on/off: Follow Feature, hide Follow vector, Clear</a:t>
              </a:r>
            </a:p>
          </p:txBody>
        </p:sp>
        <p:cxnSp>
          <p:nvCxnSpPr>
            <p:cNvPr id="101" name="Straight Arrow Connector 100"/>
            <p:cNvCxnSpPr>
              <a:endCxn id="21" idx="3"/>
            </p:cNvCxnSpPr>
            <p:nvPr/>
          </p:nvCxnSpPr>
          <p:spPr>
            <a:xfrm>
              <a:off x="3729995" y="4321489"/>
              <a:ext cx="32765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180975" y="4446771"/>
            <a:ext cx="3659505" cy="276999"/>
            <a:chOff x="180975" y="4446771"/>
            <a:chExt cx="3659505" cy="276999"/>
          </a:xfrm>
        </p:grpSpPr>
        <p:sp>
          <p:nvSpPr>
            <p:cNvPr id="22" name="TextBox 21"/>
            <p:cNvSpPr txBox="1"/>
            <p:nvPr/>
          </p:nvSpPr>
          <p:spPr>
            <a:xfrm>
              <a:off x="180975" y="4446771"/>
              <a:ext cx="3305174" cy="276999"/>
            </a:xfrm>
            <a:prstGeom prst="rect">
              <a:avLst/>
            </a:prstGeom>
            <a:noFill/>
          </p:spPr>
          <p:txBody>
            <a:bodyPr wrap="square" rtlCol="0">
              <a:spAutoFit/>
            </a:bodyPr>
            <a:lstStyle/>
            <a:p>
              <a:r>
                <a:rPr lang="en-US" sz="1200" dirty="0"/>
                <a:t>Annotate Image with mouse, Clear annotations</a:t>
              </a:r>
            </a:p>
          </p:txBody>
        </p:sp>
        <p:cxnSp>
          <p:nvCxnSpPr>
            <p:cNvPr id="104" name="Straight Arrow Connector 103"/>
            <p:cNvCxnSpPr/>
            <p:nvPr/>
          </p:nvCxnSpPr>
          <p:spPr>
            <a:xfrm>
              <a:off x="3273506" y="4585270"/>
              <a:ext cx="5669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171390" y="2609292"/>
            <a:ext cx="4880670" cy="276999"/>
            <a:chOff x="171390" y="4697402"/>
            <a:chExt cx="4880670" cy="276999"/>
          </a:xfrm>
        </p:grpSpPr>
        <p:sp>
          <p:nvSpPr>
            <p:cNvPr id="70" name="TextBox 69"/>
            <p:cNvSpPr txBox="1"/>
            <p:nvPr/>
          </p:nvSpPr>
          <p:spPr>
            <a:xfrm>
              <a:off x="171390" y="4697402"/>
              <a:ext cx="3305174" cy="276999"/>
            </a:xfrm>
            <a:prstGeom prst="rect">
              <a:avLst/>
            </a:prstGeom>
            <a:noFill/>
          </p:spPr>
          <p:txBody>
            <a:bodyPr wrap="square" rtlCol="0">
              <a:spAutoFit/>
            </a:bodyPr>
            <a:lstStyle/>
            <a:p>
              <a:r>
                <a:rPr lang="en-US" sz="1200" dirty="0"/>
                <a:t>Remove product or overlay from display</a:t>
              </a:r>
            </a:p>
          </p:txBody>
        </p:sp>
        <p:cxnSp>
          <p:nvCxnSpPr>
            <p:cNvPr id="71" name="Straight Arrow Connector 70"/>
            <p:cNvCxnSpPr/>
            <p:nvPr/>
          </p:nvCxnSpPr>
          <p:spPr>
            <a:xfrm>
              <a:off x="2844881" y="4835901"/>
              <a:ext cx="220717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79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7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7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8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8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3"/>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8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8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5"/>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8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8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8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7"/>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8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91"/>
                                        </p:tgtEl>
                                        <p:attrNameLst>
                                          <p:attrName>style.visibility</p:attrName>
                                        </p:attrNameLst>
                                      </p:cBhvr>
                                      <p:to>
                                        <p:strVal val="visible"/>
                                      </p:to>
                                    </p:set>
                                  </p:childTnLst>
                                </p:cTn>
                              </p:par>
                              <p:par>
                                <p:cTn id="101" presetID="1" presetClass="exit" presetSubtype="0" fill="hold" nodeType="withEffect">
                                  <p:stCondLst>
                                    <p:cond delay="0"/>
                                  </p:stCondLst>
                                  <p:childTnLst>
                                    <p:set>
                                      <p:cBhvr>
                                        <p:cTn id="102" dur="1" fill="hold">
                                          <p:stCondLst>
                                            <p:cond delay="0"/>
                                          </p:stCondLst>
                                        </p:cTn>
                                        <p:tgtEl>
                                          <p:spTgt spid="10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9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97"/>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9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00"/>
                                        </p:tgtEl>
                                        <p:attrNameLst>
                                          <p:attrName>style.visibility</p:attrName>
                                        </p:attrNameLst>
                                      </p:cBhvr>
                                      <p:to>
                                        <p:strVal val="visible"/>
                                      </p:to>
                                    </p:set>
                                  </p:childTnLst>
                                </p:cTn>
                              </p:par>
                              <p:par>
                                <p:cTn id="119" presetID="1" presetClass="exit" presetSubtype="0" fill="hold" nodeType="withEffect">
                                  <p:stCondLst>
                                    <p:cond delay="0"/>
                                  </p:stCondLst>
                                  <p:childTnLst>
                                    <p:set>
                                      <p:cBhvr>
                                        <p:cTn id="120" dur="1" fill="hold">
                                          <p:stCondLst>
                                            <p:cond delay="0"/>
                                          </p:stCondLst>
                                        </p:cTn>
                                        <p:tgtEl>
                                          <p:spTgt spid="97"/>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03"/>
                                        </p:tgtEl>
                                        <p:attrNameLst>
                                          <p:attrName>style.visibility</p:attrName>
                                        </p:attrNameLst>
                                      </p:cBhvr>
                                      <p:to>
                                        <p:strVal val="visible"/>
                                      </p:to>
                                    </p:set>
                                  </p:childTnLst>
                                </p:cTn>
                              </p:par>
                              <p:par>
                                <p:cTn id="125" presetID="1" presetClass="exit" presetSubtype="0" fill="hold" nodeType="withEffect">
                                  <p:stCondLst>
                                    <p:cond delay="0"/>
                                  </p:stCondLst>
                                  <p:childTnLst>
                                    <p:set>
                                      <p:cBhvr>
                                        <p:cTn id="126" dur="1" fill="hold">
                                          <p:stCondLst>
                                            <p:cond delay="0"/>
                                          </p:stCondLst>
                                        </p:cTn>
                                        <p:tgtEl>
                                          <p:spTgt spid="10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06"/>
                                        </p:tgtEl>
                                        <p:attrNameLst>
                                          <p:attrName>style.visibility</p:attrName>
                                        </p:attrNameLst>
                                      </p:cBhvr>
                                      <p:to>
                                        <p:strVal val="visible"/>
                                      </p:to>
                                    </p:set>
                                  </p:childTnLst>
                                </p:cTn>
                              </p:par>
                              <p:par>
                                <p:cTn id="131" presetID="1" presetClass="exit" presetSubtype="0" fill="hold" nodeType="withEffect">
                                  <p:stCondLst>
                                    <p:cond delay="0"/>
                                  </p:stCondLst>
                                  <p:childTnLst>
                                    <p:set>
                                      <p:cBhvr>
                                        <p:cTn id="132" dur="1" fill="hold">
                                          <p:stCondLst>
                                            <p:cond delay="0"/>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3FCF-BEF5-41DC-9B4A-92134345F2E8}"/>
              </a:ext>
            </a:extLst>
          </p:cNvPr>
          <p:cNvSpPr txBox="1">
            <a:spLocks/>
          </p:cNvSpPr>
          <p:nvPr/>
        </p:nvSpPr>
        <p:spPr>
          <a:xfrm>
            <a:off x="4147457" y="134911"/>
            <a:ext cx="6444283"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Tips and Tricks</a:t>
            </a:r>
          </a:p>
        </p:txBody>
      </p:sp>
      <p:pic>
        <p:nvPicPr>
          <p:cNvPr id="3" name="Picture 2" descr="1a.CIRAlogo.final.22x9web.png">
            <a:extLst>
              <a:ext uri="{FF2B5EF4-FFF2-40B4-BE49-F238E27FC236}">
                <a16:creationId xmlns:a16="http://schemas.microsoft.com/office/drawing/2014/main" id="{27A95C1E-D740-42F1-BB33-1C96462192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96" y="75846"/>
            <a:ext cx="1108175" cy="450658"/>
          </a:xfrm>
          <a:prstGeom prst="rect">
            <a:avLst/>
          </a:prstGeom>
        </p:spPr>
      </p:pic>
      <p:pic>
        <p:nvPicPr>
          <p:cNvPr id="4" name="Picture 3">
            <a:extLst>
              <a:ext uri="{FF2B5EF4-FFF2-40B4-BE49-F238E27FC236}">
                <a16:creationId xmlns:a16="http://schemas.microsoft.com/office/drawing/2014/main" id="{2383B418-F2B2-4E09-8678-B72B55593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527" y="41530"/>
            <a:ext cx="477480" cy="477480"/>
          </a:xfrm>
          <a:prstGeom prst="rect">
            <a:avLst/>
          </a:prstGeom>
        </p:spPr>
      </p:pic>
      <p:pic>
        <p:nvPicPr>
          <p:cNvPr id="5" name="Picture 4">
            <a:extLst>
              <a:ext uri="{FF2B5EF4-FFF2-40B4-BE49-F238E27FC236}">
                <a16:creationId xmlns:a16="http://schemas.microsoft.com/office/drawing/2014/main" id="{F23190E7-4586-475A-B77B-3C57952711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0977" y="41530"/>
            <a:ext cx="543004" cy="543004"/>
          </a:xfrm>
          <a:prstGeom prst="rect">
            <a:avLst/>
          </a:prstGeom>
        </p:spPr>
      </p:pic>
      <p:sp>
        <p:nvSpPr>
          <p:cNvPr id="6" name="Slide Number Placeholder 3">
            <a:extLst>
              <a:ext uri="{FF2B5EF4-FFF2-40B4-BE49-F238E27FC236}">
                <a16:creationId xmlns:a16="http://schemas.microsoft.com/office/drawing/2014/main" id="{6B70E2EA-3723-4BD4-86B7-F3512F63A729}"/>
              </a:ext>
            </a:extLst>
          </p:cNvPr>
          <p:cNvSpPr>
            <a:spLocks noGrp="1"/>
          </p:cNvSpPr>
          <p:nvPr>
            <p:ph type="sldNum" sz="quarter" idx="12"/>
          </p:nvPr>
        </p:nvSpPr>
        <p:spPr>
          <a:xfrm>
            <a:off x="11366646" y="6507956"/>
            <a:ext cx="762000" cy="273844"/>
          </a:xfrm>
        </p:spPr>
        <p:txBody>
          <a:bodyPr/>
          <a:lstStyle/>
          <a:p>
            <a:fld id="{B88542A7-E194-41BE-82C8-2F00E215C8E3}" type="slidenum">
              <a:rPr lang="en-US" smtClean="0"/>
              <a:pPr/>
              <a:t>9</a:t>
            </a:fld>
            <a:endParaRPr lang="en-US" dirty="0"/>
          </a:p>
        </p:txBody>
      </p:sp>
      <p:pic>
        <p:nvPicPr>
          <p:cNvPr id="7" name="Picture 6">
            <a:extLst>
              <a:ext uri="{FF2B5EF4-FFF2-40B4-BE49-F238E27FC236}">
                <a16:creationId xmlns:a16="http://schemas.microsoft.com/office/drawing/2014/main" id="{1D66A241-DF24-4C7F-B822-E02F46E46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8738" y="18909"/>
            <a:ext cx="642980" cy="561045"/>
          </a:xfrm>
          <a:prstGeom prst="rect">
            <a:avLst/>
          </a:prstGeom>
        </p:spPr>
      </p:pic>
      <p:sp>
        <p:nvSpPr>
          <p:cNvPr id="8" name="TextBox 7">
            <a:extLst>
              <a:ext uri="{FF2B5EF4-FFF2-40B4-BE49-F238E27FC236}">
                <a16:creationId xmlns:a16="http://schemas.microsoft.com/office/drawing/2014/main" id="{A8D78B66-66BF-4DEF-AC1A-E7F0EA7F4190}"/>
              </a:ext>
            </a:extLst>
          </p:cNvPr>
          <p:cNvSpPr txBox="1"/>
          <p:nvPr/>
        </p:nvSpPr>
        <p:spPr>
          <a:xfrm>
            <a:off x="1479267" y="1397751"/>
            <a:ext cx="8873733" cy="4801314"/>
          </a:xfrm>
          <a:prstGeom prst="rect">
            <a:avLst/>
          </a:prstGeom>
          <a:noFill/>
        </p:spPr>
        <p:txBody>
          <a:bodyPr wrap="square" rtlCol="0">
            <a:spAutoFit/>
          </a:bodyPr>
          <a:lstStyle/>
          <a:p>
            <a:pPr marL="285750" indent="-285750">
              <a:buFont typeface="Wingdings" panose="05000000000000000000" pitchFamily="2" charset="2"/>
              <a:buChar char="v"/>
            </a:pPr>
            <a:r>
              <a:rPr lang="en-US" b="1" dirty="0"/>
              <a:t>Keyboard shortcuts: </a:t>
            </a:r>
            <a:r>
              <a:rPr lang="en-US" dirty="0"/>
              <a:t>Look for keyboard shortcuts, which are typically given inside parentheses (). </a:t>
            </a:r>
            <a:endParaRPr lang="en-US" b="1" dirty="0"/>
          </a:p>
          <a:p>
            <a:pPr marL="285750" indent="-285750">
              <a:buFont typeface="Wingdings" panose="05000000000000000000" pitchFamily="2" charset="2"/>
              <a:buChar char="v"/>
            </a:pPr>
            <a:r>
              <a:rPr lang="en-US" b="1" dirty="0"/>
              <a:t>Zoom in/out</a:t>
            </a:r>
            <a:r>
              <a:rPr lang="en-US" dirty="0"/>
              <a:t>: Generally speaking, it is better to right click and use the zoom level menu for zooming than it is to use the mouse scroll wheel </a:t>
            </a:r>
          </a:p>
          <a:p>
            <a:pPr marL="285750" indent="-285750">
              <a:buFont typeface="Wingdings" panose="05000000000000000000" pitchFamily="2" charset="2"/>
              <a:buChar char="v"/>
            </a:pPr>
            <a:r>
              <a:rPr lang="en-US" b="1" dirty="0"/>
              <a:t>Reduce frames:</a:t>
            </a:r>
            <a:r>
              <a:rPr lang="en-US" dirty="0"/>
              <a:t> It is not always necessary to have 1 min. imagery of everything. If SLIDER performance is poor, consider increasing the timestep and reducing the number of images</a:t>
            </a:r>
          </a:p>
          <a:p>
            <a:pPr marL="285750" indent="-285750">
              <a:buFont typeface="Wingdings" panose="05000000000000000000" pitchFamily="2" charset="2"/>
              <a:buChar char="v"/>
            </a:pPr>
            <a:r>
              <a:rPr lang="en-US" b="1" dirty="0"/>
              <a:t>Patience:</a:t>
            </a:r>
            <a:r>
              <a:rPr lang="en-US" dirty="0"/>
              <a:t> Try pausing the loop, and use the left and right arrow keys to advance the loop slowly to ensure all the image tiles load before looping</a:t>
            </a:r>
          </a:p>
          <a:p>
            <a:pPr marL="285750" indent="-285750">
              <a:buFont typeface="Wingdings" panose="05000000000000000000" pitchFamily="2" charset="2"/>
              <a:buChar char="v"/>
            </a:pPr>
            <a:r>
              <a:rPr lang="en-US" b="1" dirty="0"/>
              <a:t>Refresh often:</a:t>
            </a:r>
            <a:r>
              <a:rPr lang="en-US" dirty="0"/>
              <a:t> If a loop takes a long time to load, or appears stuck, refresh the page. </a:t>
            </a:r>
          </a:p>
          <a:p>
            <a:pPr marL="1200150" lvl="2" indent="-285750">
              <a:buFont typeface="Wingdings" panose="05000000000000000000" pitchFamily="2" charset="2"/>
              <a:buChar char="v"/>
            </a:pPr>
            <a:r>
              <a:rPr lang="en-US" dirty="0"/>
              <a:t>If the map appears blurry or blocky, refresh</a:t>
            </a:r>
          </a:p>
          <a:p>
            <a:pPr marL="285750" indent="-285750">
              <a:buFont typeface="Wingdings" panose="05000000000000000000" pitchFamily="2" charset="2"/>
              <a:buChar char="v"/>
            </a:pPr>
            <a:r>
              <a:rPr lang="en-US" b="1" dirty="0"/>
              <a:t>Share URL: </a:t>
            </a:r>
            <a:r>
              <a:rPr lang="en-US" dirty="0"/>
              <a:t>If you check “Archived Imagery” before clicking on “Share URL”, the loop you share will be exactly the same as the loop you are viewing. If you do not, the loop you share will be updated as new imagery comes in.</a:t>
            </a:r>
          </a:p>
          <a:p>
            <a:pPr marL="285750" indent="-285750">
              <a:buFont typeface="Wingdings" panose="05000000000000000000" pitchFamily="2" charset="2"/>
              <a:buChar char="v"/>
            </a:pPr>
            <a:r>
              <a:rPr lang="en-US" b="1" dirty="0"/>
              <a:t>Animated GIFs:</a:t>
            </a:r>
            <a:r>
              <a:rPr lang="en-US" dirty="0"/>
              <a:t> The longer a loop, the more likely the Download Animated GIF/PNG will fail. Consider selecting “Download all images separately” and using free software (e.g. </a:t>
            </a:r>
            <a:r>
              <a:rPr lang="en-US" dirty="0" err="1"/>
              <a:t>Imagemagick</a:t>
            </a:r>
            <a:r>
              <a:rPr lang="en-US" dirty="0"/>
              <a:t>) to convert the images to animated GIF. </a:t>
            </a:r>
          </a:p>
          <a:p>
            <a:pPr marL="1200150" lvl="2" indent="-285750">
              <a:buFont typeface="Wingdings" panose="05000000000000000000" pitchFamily="2" charset="2"/>
              <a:buChar char="v"/>
            </a:pPr>
            <a:r>
              <a:rPr lang="en-US" dirty="0"/>
              <a:t>Hide the menu to preview the images that will be saved.</a:t>
            </a:r>
          </a:p>
        </p:txBody>
      </p:sp>
    </p:spTree>
    <p:extLst>
      <p:ext uri="{BB962C8B-B14F-4D97-AF65-F5344CB8AC3E}">
        <p14:creationId xmlns:p14="http://schemas.microsoft.com/office/powerpoint/2010/main" val="4259804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1850</Words>
  <Application>Microsoft Office PowerPoint</Application>
  <PresentationFormat>Widescreen</PresentationFormat>
  <Paragraphs>172</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Constantia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Seaman, Curtis</dc:creator>
  <cp:lastModifiedBy>Curtis Seaman</cp:lastModifiedBy>
  <cp:revision>23</cp:revision>
  <dcterms:created xsi:type="dcterms:W3CDTF">2019-11-27T20:58:18Z</dcterms:created>
  <dcterms:modified xsi:type="dcterms:W3CDTF">2019-12-01T10:27:51Z</dcterms:modified>
</cp:coreProperties>
</file>