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29" r:id="rId3"/>
    <p:sldId id="319" r:id="rId4"/>
    <p:sldId id="320" r:id="rId5"/>
    <p:sldId id="328" r:id="rId6"/>
    <p:sldId id="335" r:id="rId7"/>
    <p:sldId id="350" r:id="rId8"/>
    <p:sldId id="324" r:id="rId9"/>
    <p:sldId id="343" r:id="rId10"/>
    <p:sldId id="327" r:id="rId11"/>
    <p:sldId id="334" r:id="rId12"/>
    <p:sldId id="338" r:id="rId13"/>
    <p:sldId id="339" r:id="rId14"/>
    <p:sldId id="332" r:id="rId15"/>
    <p:sldId id="322" r:id="rId16"/>
    <p:sldId id="342" r:id="rId17"/>
    <p:sldId id="323" r:id="rId18"/>
    <p:sldId id="345" r:id="rId19"/>
    <p:sldId id="344" r:id="rId20"/>
    <p:sldId id="346" r:id="rId21"/>
    <p:sldId id="336" r:id="rId22"/>
    <p:sldId id="337" r:id="rId23"/>
    <p:sldId id="341" r:id="rId24"/>
    <p:sldId id="348" r:id="rId25"/>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84" autoAdjust="0"/>
  </p:normalViewPr>
  <p:slideViewPr>
    <p:cSldViewPr>
      <p:cViewPr varScale="1">
        <p:scale>
          <a:sx n="55" d="100"/>
          <a:sy n="55" d="100"/>
        </p:scale>
        <p:origin x="1528" y="52"/>
      </p:cViewPr>
      <p:guideLst>
        <p:guide orient="horz" pos="2160"/>
        <p:guide pos="2880"/>
      </p:guideLst>
    </p:cSldViewPr>
  </p:slideViewPr>
  <p:notesTextViewPr>
    <p:cViewPr>
      <p:scale>
        <a:sx n="1" d="1"/>
        <a:sy n="1" d="1"/>
      </p:scale>
      <p:origin x="0" y="0"/>
    </p:cViewPr>
  </p:notesTextViewPr>
  <p:notesViewPr>
    <p:cSldViewPr>
      <p:cViewPr varScale="1">
        <p:scale>
          <a:sx n="69" d="100"/>
          <a:sy n="69" d="100"/>
        </p:scale>
        <p:origin x="-328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6ABD5D-EF3B-42FD-AB1E-886DF1ABC927}" type="datetimeFigureOut">
              <a:rPr lang="id-ID" smtClean="0"/>
              <a:t>01/12/2019</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1F5315-D820-45B0-9BDE-6AE9D2FBD12C}" type="slidenum">
              <a:rPr lang="id-ID" smtClean="0"/>
              <a:t>‹#›</a:t>
            </a:fld>
            <a:endParaRPr lang="id-ID"/>
          </a:p>
        </p:txBody>
      </p:sp>
    </p:spTree>
    <p:extLst>
      <p:ext uri="{BB962C8B-B14F-4D97-AF65-F5344CB8AC3E}">
        <p14:creationId xmlns:p14="http://schemas.microsoft.com/office/powerpoint/2010/main" val="296118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1</a:t>
            </a:fld>
            <a:endParaRPr lang="id-ID"/>
          </a:p>
        </p:txBody>
      </p:sp>
    </p:spTree>
    <p:extLst>
      <p:ext uri="{BB962C8B-B14F-4D97-AF65-F5344CB8AC3E}">
        <p14:creationId xmlns:p14="http://schemas.microsoft.com/office/powerpoint/2010/main" val="395872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3</a:t>
            </a:fld>
            <a:endParaRPr lang="id-ID"/>
          </a:p>
        </p:txBody>
      </p:sp>
    </p:spTree>
    <p:extLst>
      <p:ext uri="{BB962C8B-B14F-4D97-AF65-F5344CB8AC3E}">
        <p14:creationId xmlns:p14="http://schemas.microsoft.com/office/powerpoint/2010/main" val="399056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4</a:t>
            </a:fld>
            <a:endParaRPr lang="id-ID"/>
          </a:p>
        </p:txBody>
      </p:sp>
    </p:spTree>
    <p:extLst>
      <p:ext uri="{BB962C8B-B14F-4D97-AF65-F5344CB8AC3E}">
        <p14:creationId xmlns:p14="http://schemas.microsoft.com/office/powerpoint/2010/main" val="350971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9</a:t>
            </a:fld>
            <a:endParaRPr lang="id-ID"/>
          </a:p>
        </p:txBody>
      </p:sp>
    </p:spTree>
    <p:extLst>
      <p:ext uri="{BB962C8B-B14F-4D97-AF65-F5344CB8AC3E}">
        <p14:creationId xmlns:p14="http://schemas.microsoft.com/office/powerpoint/2010/main" val="15557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10</a:t>
            </a:fld>
            <a:endParaRPr lang="id-ID"/>
          </a:p>
        </p:txBody>
      </p:sp>
    </p:spTree>
    <p:extLst>
      <p:ext uri="{BB962C8B-B14F-4D97-AF65-F5344CB8AC3E}">
        <p14:creationId xmlns:p14="http://schemas.microsoft.com/office/powerpoint/2010/main" val="410574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21F5315-D820-45B0-9BDE-6AE9D2FBD12C}" type="slidenum">
              <a:rPr lang="id-ID" smtClean="0"/>
              <a:t>23</a:t>
            </a:fld>
            <a:endParaRPr lang="id-ID"/>
          </a:p>
        </p:txBody>
      </p:sp>
    </p:spTree>
    <p:extLst>
      <p:ext uri="{BB962C8B-B14F-4D97-AF65-F5344CB8AC3E}">
        <p14:creationId xmlns:p14="http://schemas.microsoft.com/office/powerpoint/2010/main" val="2789269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pic>
        <p:nvPicPr>
          <p:cNvPr id="9" name="Picture 2" descr="C:\Users\HP PAVILION\Desktop\wpid-logo_bmkg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09632" y="268253"/>
            <a:ext cx="465088" cy="58586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8100392" y="252131"/>
            <a:ext cx="0" cy="672015"/>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userDrawn="1"/>
        </p:nvSpPr>
        <p:spPr>
          <a:xfrm>
            <a:off x="3384376" y="287276"/>
            <a:ext cx="4572000" cy="338554"/>
          </a:xfrm>
          <a:prstGeom prst="rect">
            <a:avLst/>
          </a:prstGeom>
        </p:spPr>
        <p:txBody>
          <a:bodyPr>
            <a:spAutoFit/>
          </a:bodyPr>
          <a:lstStyle/>
          <a:p>
            <a:pPr algn="r"/>
            <a:r>
              <a:rPr lang="en-ZW" sz="1600" b="1"/>
              <a:t>AOMSUC-10 Training</a:t>
            </a:r>
            <a:endParaRPr lang="en-US" sz="1600" b="1"/>
          </a:p>
        </p:txBody>
      </p:sp>
      <p:sp>
        <p:nvSpPr>
          <p:cNvPr id="12" name="Title 1"/>
          <p:cNvSpPr txBox="1">
            <a:spLocks/>
          </p:cNvSpPr>
          <p:nvPr userDrawn="1"/>
        </p:nvSpPr>
        <p:spPr>
          <a:xfrm>
            <a:off x="5148064" y="392848"/>
            <a:ext cx="2808312" cy="7073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br>
              <a:rPr lang="en-US" sz="1400">
                <a:solidFill>
                  <a:srgbClr val="C00000"/>
                </a:solidFill>
              </a:rPr>
            </a:br>
            <a:r>
              <a:rPr lang="id-ID" sz="1400">
                <a:solidFill>
                  <a:schemeClr val="tx1"/>
                </a:solidFill>
              </a:rPr>
              <a:t>Melbourne</a:t>
            </a:r>
            <a:r>
              <a:rPr lang="en-US" sz="1400">
                <a:solidFill>
                  <a:schemeClr val="tx1"/>
                </a:solidFill>
              </a:rPr>
              <a:t>, 2</a:t>
            </a:r>
            <a:r>
              <a:rPr lang="id-ID" sz="1400">
                <a:solidFill>
                  <a:schemeClr val="tx1"/>
                </a:solidFill>
              </a:rPr>
              <a:t>-3 December </a:t>
            </a:r>
            <a:r>
              <a:rPr lang="en-US" sz="1400">
                <a:solidFill>
                  <a:schemeClr val="tx1"/>
                </a:solidFill>
              </a:rPr>
              <a:t>2019</a:t>
            </a:r>
            <a:endParaRPr lang="id-ID" sz="1400" dirty="0">
              <a:solidFill>
                <a:schemeClr val="tx1"/>
              </a:solidFill>
            </a:endParaRPr>
          </a:p>
        </p:txBody>
      </p:sp>
    </p:spTree>
    <p:extLst>
      <p:ext uri="{BB962C8B-B14F-4D97-AF65-F5344CB8AC3E}">
        <p14:creationId xmlns:p14="http://schemas.microsoft.com/office/powerpoint/2010/main" val="1971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8FE44ACF-4989-4107-9A93-B094309060BB}" type="datetime1">
              <a:rPr lang="id-ID" smtClean="0"/>
              <a:t>01/12/2019</a:t>
            </a:fld>
            <a:endParaRPr lang="id-ID"/>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176715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8B24B5F1-148C-4777-AAC4-139C58B6EEA7}" type="datetime1">
              <a:rPr lang="id-ID" smtClean="0"/>
              <a:t>01/12/2019</a:t>
            </a:fld>
            <a:endParaRPr lang="id-ID"/>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420582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Slide Number Placeholder 5"/>
          <p:cNvSpPr>
            <a:spLocks noGrp="1"/>
          </p:cNvSpPr>
          <p:nvPr>
            <p:ph type="sldNum" sz="quarter" idx="12"/>
          </p:nvPr>
        </p:nvSpPr>
        <p:spPr>
          <a:xfrm>
            <a:off x="8190148" y="255563"/>
            <a:ext cx="504056" cy="365125"/>
          </a:xfrm>
          <a:prstGeom prst="rect">
            <a:avLst/>
          </a:prstGeom>
        </p:spPr>
        <p:txBody>
          <a:bodyPr/>
          <a:lstStyle>
            <a:lvl1pPr algn="ctr">
              <a:defRPr>
                <a:latin typeface="FreeSans" panose="020B0504020202020204" pitchFamily="34" charset="-128"/>
                <a:ea typeface="FreeSans" panose="020B0504020202020204" pitchFamily="34" charset="-128"/>
                <a:cs typeface="FreeSans" panose="020B0504020202020204" pitchFamily="34" charset="-128"/>
              </a:defRPr>
            </a:lvl1pPr>
          </a:lstStyle>
          <a:p>
            <a:fld id="{9ACA52A7-0939-4093-9EE3-A935C80465B6}" type="slidenum">
              <a:rPr lang="id-ID" smtClean="0"/>
              <a:pPr/>
              <a:t>‹#›</a:t>
            </a:fld>
            <a:endParaRPr lang="id-ID"/>
          </a:p>
        </p:txBody>
      </p:sp>
      <p:sp>
        <p:nvSpPr>
          <p:cNvPr id="2" name="Title 1"/>
          <p:cNvSpPr>
            <a:spLocks noGrp="1"/>
          </p:cNvSpPr>
          <p:nvPr>
            <p:ph type="title"/>
          </p:nvPr>
        </p:nvSpPr>
        <p:spPr>
          <a:xfrm>
            <a:off x="683568" y="627682"/>
            <a:ext cx="6779096" cy="634083"/>
          </a:xfrm>
        </p:spPr>
        <p:txBody>
          <a:bodyPr>
            <a:noAutofit/>
          </a:bodyPr>
          <a:lstStyle>
            <a:lvl1pPr algn="l">
              <a:defRPr sz="2400" b="1"/>
            </a:lvl1pPr>
          </a:lstStyle>
          <a:p>
            <a:r>
              <a:rPr lang="en-US"/>
              <a:t>Click to edit Master title style</a:t>
            </a:r>
            <a:endParaRPr lang="id-ID"/>
          </a:p>
        </p:txBody>
      </p:sp>
      <p:cxnSp>
        <p:nvCxnSpPr>
          <p:cNvPr id="10" name="Straight Connector 9"/>
          <p:cNvCxnSpPr/>
          <p:nvPr userDrawn="1"/>
        </p:nvCxnSpPr>
        <p:spPr>
          <a:xfrm>
            <a:off x="539552" y="620688"/>
            <a:ext cx="0" cy="6480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717416" y="282134"/>
            <a:ext cx="4572000" cy="338554"/>
          </a:xfrm>
          <a:prstGeom prst="rect">
            <a:avLst/>
          </a:prstGeom>
        </p:spPr>
        <p:txBody>
          <a:bodyPr>
            <a:spAutoFit/>
          </a:bodyPr>
          <a:lstStyle/>
          <a:p>
            <a:pPr algn="r"/>
            <a:r>
              <a:rPr lang="en-ZW" sz="1600" b="0">
                <a:latin typeface="FreeSans" panose="020B0504020202020204" pitchFamily="34" charset="-128"/>
                <a:ea typeface="FreeSans" panose="020B0504020202020204" pitchFamily="34" charset="-128"/>
                <a:cs typeface="FreeSans" panose="020B0504020202020204" pitchFamily="34" charset="-128"/>
              </a:rPr>
              <a:t>AOMSUC-10 Training  |</a:t>
            </a:r>
            <a:endParaRPr lang="en-US" sz="1600" b="0">
              <a:latin typeface="FreeSans" panose="020B0504020202020204" pitchFamily="34" charset="-128"/>
              <a:ea typeface="FreeSans" panose="020B0504020202020204" pitchFamily="34" charset="-128"/>
              <a:cs typeface="FreeSans" panose="020B0504020202020204" pitchFamily="34" charset="-128"/>
            </a:endParaRPr>
          </a:p>
        </p:txBody>
      </p:sp>
      <p:sp>
        <p:nvSpPr>
          <p:cNvPr id="12" name="Rectangle 11"/>
          <p:cNvSpPr/>
          <p:nvPr userDrawn="1"/>
        </p:nvSpPr>
        <p:spPr>
          <a:xfrm>
            <a:off x="0" y="6453336"/>
            <a:ext cx="7380312" cy="4046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userDrawn="1"/>
        </p:nvSpPr>
        <p:spPr>
          <a:xfrm>
            <a:off x="7380312" y="6453336"/>
            <a:ext cx="1763688" cy="404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31437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E883DD4-068E-4D7E-B440-8E5E01312991}" type="datetime1">
              <a:rPr lang="id-ID" smtClean="0"/>
              <a:t>01/12/2019</a:t>
            </a:fld>
            <a:endParaRPr lang="id-ID"/>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266692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A12FB9D0-55E2-4F09-BE56-DF875E56A113}" type="datetime1">
              <a:rPr lang="id-ID" smtClean="0"/>
              <a:t>01/12/2019</a:t>
            </a:fld>
            <a:endParaRPr lang="id-ID"/>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id-ID"/>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113083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33DEED48-80F8-40E0-B429-CCF6A98B4086}" type="datetime1">
              <a:rPr lang="id-ID" smtClean="0"/>
              <a:t>01/12/2019</a:t>
            </a:fld>
            <a:endParaRPr lang="id-ID"/>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id-ID"/>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1867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06F8B3E0-A616-488A-9302-D4AAC2B4A3F5}" type="datetime1">
              <a:rPr lang="id-ID" smtClean="0"/>
              <a:t>01/12/2019</a:t>
            </a:fld>
            <a:endParaRPr lang="id-ID"/>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id-ID"/>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109920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09595BAD-6D3B-4D6D-A249-CD7BF4781E28}" type="datetime1">
              <a:rPr lang="id-ID" smtClean="0"/>
              <a:t>01/12/2019</a:t>
            </a:fld>
            <a:endParaRPr lang="id-ID"/>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id-ID"/>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2147798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B1EDBC9-F70C-44CD-9A1A-960FCAD5FA22}" type="datetime1">
              <a:rPr lang="id-ID" smtClean="0"/>
              <a:t>01/12/2019</a:t>
            </a:fld>
            <a:endParaRPr lang="id-ID"/>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id-ID"/>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212002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B5898ED-81F9-4915-AD45-91A88CC903F7}" type="datetime1">
              <a:rPr lang="id-ID" smtClean="0"/>
              <a:t>01/12/2019</a:t>
            </a:fld>
            <a:endParaRPr lang="id-ID"/>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id-ID"/>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ACA52A7-0939-4093-9EE3-A935C80465B6}" type="slidenum">
              <a:rPr lang="id-ID" smtClean="0"/>
              <a:t>‹#›</a:t>
            </a:fld>
            <a:endParaRPr lang="id-ID"/>
          </a:p>
        </p:txBody>
      </p:sp>
    </p:spTree>
    <p:extLst>
      <p:ext uri="{BB962C8B-B14F-4D97-AF65-F5344CB8AC3E}">
        <p14:creationId xmlns:p14="http://schemas.microsoft.com/office/powerpoint/2010/main" val="388785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856" y="476672"/>
            <a:ext cx="8229600" cy="114300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3604850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27206" y="2348880"/>
            <a:ext cx="7758607" cy="1569660"/>
          </a:xfrm>
          <a:prstGeom prst="rect">
            <a:avLst/>
          </a:prstGeom>
          <a:solidFill>
            <a:schemeClr val="accent1">
              <a:lumMod val="5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ct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Introduction to Nowcasting using Satellite Data and Products: Precipitation examples</a:t>
            </a:r>
          </a:p>
          <a:p>
            <a:pPr algn="ct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6"/>
          <p:cNvSpPr/>
          <p:nvPr/>
        </p:nvSpPr>
        <p:spPr>
          <a:xfrm>
            <a:off x="1594770" y="5229200"/>
            <a:ext cx="6016392" cy="584775"/>
          </a:xfrm>
          <a:prstGeom prst="rect">
            <a:avLst/>
          </a:prstGeom>
          <a:solidFill>
            <a:schemeClr val="tx1">
              <a:lumMod val="50000"/>
              <a:lumOff val="50000"/>
              <a:alpha val="40000"/>
            </a:schemeClr>
          </a:solidFill>
        </p:spPr>
        <p:txBody>
          <a:bodyPr wrap="none">
            <a:spAutoFit/>
          </a:bodyPr>
          <a:lstStyle/>
          <a:p>
            <a:pPr algn="ctr"/>
            <a:r>
              <a:rPr lang="en-US" b="1">
                <a:latin typeface="FreeSans" panose="020B0504020202020204" pitchFamily="34" charset="-128"/>
                <a:ea typeface="FreeSans" panose="020B0504020202020204" pitchFamily="34" charset="-128"/>
                <a:cs typeface="FreeSans" panose="020B0504020202020204" pitchFamily="34" charset="-128"/>
              </a:rPr>
              <a:t>Andersen Panjaitan</a:t>
            </a:r>
            <a:endParaRPr lang="en-US" b="1" baseline="30000">
              <a:latin typeface="FreeSans" panose="020B0504020202020204" pitchFamily="34" charset="-128"/>
              <a:ea typeface="FreeSans" panose="020B0504020202020204" pitchFamily="34" charset="-128"/>
              <a:cs typeface="FreeSans" panose="020B0504020202020204" pitchFamily="34" charset="-128"/>
            </a:endParaRPr>
          </a:p>
          <a:p>
            <a:pPr algn="ctr"/>
            <a:r>
              <a:rPr lang="en-US" sz="1400">
                <a:latin typeface="FreeSans" panose="020B0504020202020204" pitchFamily="34" charset="-128"/>
                <a:ea typeface="FreeSans" panose="020B0504020202020204" pitchFamily="34" charset="-128"/>
                <a:cs typeface="FreeSans" panose="020B0504020202020204" pitchFamily="34" charset="-128"/>
              </a:rPr>
              <a:t>Agency for Meteorology, Climatology and Geophysics (BMKG), Indonesia</a:t>
            </a:r>
            <a:endParaRPr lang="id-ID" b="1">
              <a:latin typeface="FreeSans" panose="020B0504020202020204" pitchFamily="34" charset="-128"/>
              <a:ea typeface="FreeSans" panose="020B0504020202020204" pitchFamily="34" charset="-128"/>
              <a:cs typeface="FreeSans" panose="020B0504020202020204" pitchFamily="34" charset="-128"/>
            </a:endParaRPr>
          </a:p>
        </p:txBody>
      </p:sp>
    </p:spTree>
    <p:extLst>
      <p:ext uri="{BB962C8B-B14F-4D97-AF65-F5344CB8AC3E}">
        <p14:creationId xmlns:p14="http://schemas.microsoft.com/office/powerpoint/2010/main" val="28775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10</a:t>
            </a:fld>
            <a:endParaRPr lang="id-ID"/>
          </a:p>
        </p:txBody>
      </p:sp>
      <p:sp>
        <p:nvSpPr>
          <p:cNvPr id="4" name="Title 3"/>
          <p:cNvSpPr>
            <a:spLocks noGrp="1"/>
          </p:cNvSpPr>
          <p:nvPr>
            <p:ph type="title"/>
          </p:nvPr>
        </p:nvSpPr>
        <p:spPr/>
        <p:txBody>
          <a:bodyPr/>
          <a:lstStyle/>
          <a:p>
            <a:r>
              <a:rPr lang="en-US"/>
              <a:t>Convective Cloud</a:t>
            </a:r>
            <a:endParaRPr lang="id-ID"/>
          </a:p>
        </p:txBody>
      </p:sp>
      <p:pic>
        <p:nvPicPr>
          <p:cNvPr id="4101" name="Picture 5" descr="C:\Users\HP PAVILION\Documents\ImagerSatelit\Image\H08_IR_Yogyakar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2784" y="1283586"/>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P PAVILION\Documents\ImagerSatelit\Image\H08_VS_Yogyakart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784" y="3830433"/>
            <a:ext cx="2542976" cy="25429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5536" y="2060848"/>
            <a:ext cx="2196858" cy="2862322"/>
          </a:xfrm>
          <a:prstGeom prst="rect">
            <a:avLst/>
          </a:prstGeom>
          <a:solidFill>
            <a:schemeClr val="bg1">
              <a:lumMod val="85000"/>
            </a:schemeClr>
          </a:solidFill>
          <a:ln>
            <a:noFill/>
          </a:ln>
        </p:spPr>
        <p:txBody>
          <a:bodyPr wrap="square">
            <a:spAutoFit/>
          </a:bodyPr>
          <a:lstStyle/>
          <a:p>
            <a:r>
              <a:rPr lang="en-US" b="1">
                <a:latin typeface="FreeSans" panose="020B0504020202020204" pitchFamily="34" charset="-128"/>
                <a:ea typeface="FreeSans" panose="020B0504020202020204" pitchFamily="34" charset="-128"/>
                <a:cs typeface="FreeSans" panose="020B0504020202020204" pitchFamily="34" charset="-128"/>
              </a:rPr>
              <a:t>Stratiform rainfall :</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Continous</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Small drops</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Uniform</a:t>
            </a:r>
          </a:p>
          <a:p>
            <a:endParaRPr lang="en-US" b="1">
              <a:latin typeface="FreeSans" panose="020B0504020202020204" pitchFamily="34" charset="-128"/>
              <a:ea typeface="FreeSans" panose="020B0504020202020204" pitchFamily="34" charset="-128"/>
              <a:cs typeface="FreeSans" panose="020B0504020202020204" pitchFamily="34" charset="-128"/>
            </a:endParaRPr>
          </a:p>
          <a:p>
            <a:r>
              <a:rPr lang="en-US" b="1">
                <a:latin typeface="FreeSans" panose="020B0504020202020204" pitchFamily="34" charset="-128"/>
                <a:ea typeface="FreeSans" panose="020B0504020202020204" pitchFamily="34" charset="-128"/>
                <a:cs typeface="FreeSans" panose="020B0504020202020204" pitchFamily="34" charset="-128"/>
              </a:rPr>
              <a:t>Convective rainfall :</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Short duration</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Heavy and large drops</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Varies</a:t>
            </a:r>
          </a:p>
        </p:txBody>
      </p:sp>
      <p:grpSp>
        <p:nvGrpSpPr>
          <p:cNvPr id="5" name="Group 4"/>
          <p:cNvGrpSpPr/>
          <p:nvPr/>
        </p:nvGrpSpPr>
        <p:grpSpPr>
          <a:xfrm>
            <a:off x="5796136" y="1998400"/>
            <a:ext cx="3242745" cy="3240000"/>
            <a:chOff x="5720625" y="1998400"/>
            <a:chExt cx="3242745" cy="3240000"/>
          </a:xfrm>
        </p:grpSpPr>
        <p:sp>
          <p:nvSpPr>
            <p:cNvPr id="2" name="Rectangle 1"/>
            <p:cNvSpPr/>
            <p:nvPr/>
          </p:nvSpPr>
          <p:spPr>
            <a:xfrm>
              <a:off x="5720625" y="1998400"/>
              <a:ext cx="3240000" cy="32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100" name="Picture 4" descr="C:\Users\HP PAVILION\Documents\ImagerSatelit\Image\H08_RD_Yogyakart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3370" y="1998400"/>
              <a:ext cx="3240000" cy="3240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059832" y="3461101"/>
            <a:ext cx="317716" cy="369332"/>
          </a:xfrm>
          <a:prstGeom prst="rect">
            <a:avLst/>
          </a:prstGeom>
          <a:noFill/>
        </p:spPr>
        <p:txBody>
          <a:bodyPr wrap="none" rtlCol="0">
            <a:spAutoFit/>
          </a:bodyPr>
          <a:lstStyle/>
          <a:p>
            <a:r>
              <a:rPr lang="en-US">
                <a:solidFill>
                  <a:srgbClr val="FF0000"/>
                </a:solidFill>
              </a:rPr>
              <a:t>A</a:t>
            </a:r>
            <a:endParaRPr lang="id-ID">
              <a:solidFill>
                <a:srgbClr val="FF0000"/>
              </a:solidFill>
            </a:endParaRPr>
          </a:p>
        </p:txBody>
      </p:sp>
      <p:sp>
        <p:nvSpPr>
          <p:cNvPr id="13" name="TextBox 12"/>
          <p:cNvSpPr txBox="1"/>
          <p:nvPr/>
        </p:nvSpPr>
        <p:spPr>
          <a:xfrm>
            <a:off x="3059832" y="6004077"/>
            <a:ext cx="317716" cy="369332"/>
          </a:xfrm>
          <a:prstGeom prst="rect">
            <a:avLst/>
          </a:prstGeom>
          <a:noFill/>
        </p:spPr>
        <p:txBody>
          <a:bodyPr wrap="none" rtlCol="0">
            <a:spAutoFit/>
          </a:bodyPr>
          <a:lstStyle/>
          <a:p>
            <a:r>
              <a:rPr lang="en-US">
                <a:solidFill>
                  <a:srgbClr val="FF0000"/>
                </a:solidFill>
              </a:rPr>
              <a:t>B</a:t>
            </a:r>
            <a:endParaRPr lang="id-ID">
              <a:solidFill>
                <a:srgbClr val="FF0000"/>
              </a:solidFill>
            </a:endParaRPr>
          </a:p>
        </p:txBody>
      </p:sp>
      <p:sp>
        <p:nvSpPr>
          <p:cNvPr id="14" name="TextBox 13"/>
          <p:cNvSpPr txBox="1"/>
          <p:nvPr/>
        </p:nvSpPr>
        <p:spPr>
          <a:xfrm>
            <a:off x="5858055" y="4738504"/>
            <a:ext cx="317716" cy="369332"/>
          </a:xfrm>
          <a:prstGeom prst="rect">
            <a:avLst/>
          </a:prstGeom>
          <a:noFill/>
        </p:spPr>
        <p:txBody>
          <a:bodyPr wrap="none" rtlCol="0">
            <a:spAutoFit/>
          </a:bodyPr>
          <a:lstStyle/>
          <a:p>
            <a:r>
              <a:rPr lang="en-US">
                <a:solidFill>
                  <a:srgbClr val="FF0000"/>
                </a:solidFill>
              </a:rPr>
              <a:t>C</a:t>
            </a:r>
            <a:endParaRPr lang="id-ID">
              <a:solidFill>
                <a:srgbClr val="FF0000"/>
              </a:solidFill>
            </a:endParaRPr>
          </a:p>
        </p:txBody>
      </p:sp>
      <p:sp>
        <p:nvSpPr>
          <p:cNvPr id="15" name="TextBox 14"/>
          <p:cNvSpPr txBox="1"/>
          <p:nvPr/>
        </p:nvSpPr>
        <p:spPr>
          <a:xfrm>
            <a:off x="5798881" y="5450079"/>
            <a:ext cx="2425664" cy="738664"/>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Himawari-8 B13 (IR)</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Himawari-8 B03 (VS)</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 </a:t>
            </a:r>
            <a:r>
              <a:rPr lang="en-US" sz="1400">
                <a:latin typeface="FreeSans" panose="020B0504020202020204" pitchFamily="34" charset="-128"/>
                <a:ea typeface="FreeSans" panose="020B0504020202020204" pitchFamily="34" charset="-128"/>
                <a:cs typeface="FreeSans" panose="020B0504020202020204" pitchFamily="34" charset="-128"/>
              </a:rPr>
              <a:t>C-Band Radar Reflectivity</a:t>
            </a:r>
            <a:endParaRPr lang="id-ID" sz="1400">
              <a:latin typeface="FreeSans" panose="020B0504020202020204" pitchFamily="34" charset="-128"/>
              <a:ea typeface="FreeSans" panose="020B0504020202020204" pitchFamily="34" charset="-128"/>
              <a:cs typeface="FreeSans" panose="020B0504020202020204" pitchFamily="34" charset="-128"/>
            </a:endParaRPr>
          </a:p>
        </p:txBody>
      </p:sp>
    </p:spTree>
    <p:extLst>
      <p:ext uri="{BB962C8B-B14F-4D97-AF65-F5344CB8AC3E}">
        <p14:creationId xmlns:p14="http://schemas.microsoft.com/office/powerpoint/2010/main" val="354202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C:\Users\HP PAVILION\Documents\ImagerSatelit\Image\H08_VT_Kalteng_20191119_0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2105" y="2126684"/>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5663" y="2126685"/>
            <a:ext cx="2880000" cy="288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Slide Number Placeholder 2"/>
          <p:cNvSpPr>
            <a:spLocks noGrp="1"/>
          </p:cNvSpPr>
          <p:nvPr>
            <p:ph type="sldNum" sz="quarter" idx="12"/>
          </p:nvPr>
        </p:nvSpPr>
        <p:spPr/>
        <p:txBody>
          <a:bodyPr/>
          <a:lstStyle/>
          <a:p>
            <a:fld id="{9ACA52A7-0939-4093-9EE3-A935C80465B6}" type="slidenum">
              <a:rPr lang="id-ID" smtClean="0"/>
              <a:pPr/>
              <a:t>11</a:t>
            </a:fld>
            <a:endParaRPr lang="id-ID"/>
          </a:p>
        </p:txBody>
      </p:sp>
      <p:sp>
        <p:nvSpPr>
          <p:cNvPr id="4" name="Title 3"/>
          <p:cNvSpPr>
            <a:spLocks noGrp="1"/>
          </p:cNvSpPr>
          <p:nvPr>
            <p:ph type="title"/>
          </p:nvPr>
        </p:nvSpPr>
        <p:spPr/>
        <p:txBody>
          <a:bodyPr/>
          <a:lstStyle/>
          <a:p>
            <a:r>
              <a:rPr lang="en-US"/>
              <a:t>Local Convective Cloud</a:t>
            </a:r>
            <a:endParaRPr lang="id-ID"/>
          </a:p>
        </p:txBody>
      </p:sp>
      <p:sp>
        <p:nvSpPr>
          <p:cNvPr id="17" name="TextBox 16"/>
          <p:cNvSpPr txBox="1"/>
          <p:nvPr/>
        </p:nvSpPr>
        <p:spPr>
          <a:xfrm>
            <a:off x="6203349" y="5517232"/>
            <a:ext cx="2893741" cy="738664"/>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Himawari-8 B13 (IR Enhanced)</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Himawari-8 B03 (VS Enhanced)</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 </a:t>
            </a:r>
            <a:r>
              <a:rPr lang="en-US" sz="1400">
                <a:latin typeface="FreeSans" panose="020B0504020202020204" pitchFamily="34" charset="-128"/>
                <a:ea typeface="FreeSans" panose="020B0504020202020204" pitchFamily="34" charset="-128"/>
                <a:cs typeface="FreeSans" panose="020B0504020202020204" pitchFamily="34" charset="-128"/>
              </a:rPr>
              <a:t>C-Band Radar Reflectivity</a:t>
            </a:r>
            <a:endParaRPr lang="id-ID" sz="1400">
              <a:latin typeface="FreeSans" panose="020B0504020202020204" pitchFamily="34" charset="-128"/>
              <a:ea typeface="FreeSans" panose="020B0504020202020204" pitchFamily="34" charset="-128"/>
              <a:cs typeface="FreeSans" panose="020B0504020202020204" pitchFamily="34" charset="-128"/>
            </a:endParaRPr>
          </a:p>
        </p:txBody>
      </p:sp>
      <p:sp>
        <p:nvSpPr>
          <p:cNvPr id="18" name="Rectangle 17"/>
          <p:cNvSpPr/>
          <p:nvPr/>
        </p:nvSpPr>
        <p:spPr>
          <a:xfrm>
            <a:off x="191077" y="1377643"/>
            <a:ext cx="5196362" cy="646331"/>
          </a:xfrm>
          <a:prstGeom prst="rect">
            <a:avLst/>
          </a:prstGeom>
          <a:solidFill>
            <a:schemeClr val="bg1">
              <a:lumMod val="85000"/>
            </a:schemeClr>
          </a:solidFill>
          <a:ln>
            <a:noFill/>
          </a:ln>
        </p:spPr>
        <p:txBody>
          <a:bodyPr wrap="squar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Local convective rainfall cells (diameter : 2-3 km) are detected in radar image. </a:t>
            </a:r>
          </a:p>
        </p:txBody>
      </p:sp>
      <p:pic>
        <p:nvPicPr>
          <p:cNvPr id="2059" name="Picture 11" descr="C:\Users\HP PAVILION\Documents\ImagerSatelit\Image\H08_ET_Kalteng_20191119_0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9777" y="2126685"/>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HP PAVILION\Documents\ImagerSatelit\Image\H08_RD_Kalteng_20191119_04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67" y="2126685"/>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01465" y="4475927"/>
            <a:ext cx="317716" cy="369332"/>
          </a:xfrm>
          <a:prstGeom prst="rect">
            <a:avLst/>
          </a:prstGeom>
          <a:noFill/>
        </p:spPr>
        <p:txBody>
          <a:bodyPr wrap="none" rtlCol="0">
            <a:spAutoFit/>
          </a:bodyPr>
          <a:lstStyle/>
          <a:p>
            <a:r>
              <a:rPr lang="en-US">
                <a:solidFill>
                  <a:srgbClr val="FF0000"/>
                </a:solidFill>
              </a:rPr>
              <a:t>A</a:t>
            </a:r>
            <a:endParaRPr lang="id-ID">
              <a:solidFill>
                <a:srgbClr val="FF0000"/>
              </a:solidFill>
            </a:endParaRPr>
          </a:p>
        </p:txBody>
      </p:sp>
      <p:sp>
        <p:nvSpPr>
          <p:cNvPr id="28" name="TextBox 27"/>
          <p:cNvSpPr txBox="1"/>
          <p:nvPr/>
        </p:nvSpPr>
        <p:spPr>
          <a:xfrm>
            <a:off x="3389889" y="4475927"/>
            <a:ext cx="324128" cy="369332"/>
          </a:xfrm>
          <a:prstGeom prst="rect">
            <a:avLst/>
          </a:prstGeom>
          <a:noFill/>
        </p:spPr>
        <p:txBody>
          <a:bodyPr wrap="none" rtlCol="0">
            <a:spAutoFit/>
          </a:bodyPr>
          <a:lstStyle/>
          <a:p>
            <a:r>
              <a:rPr lang="en-US" b="1">
                <a:solidFill>
                  <a:srgbClr val="FF0000"/>
                </a:solidFill>
              </a:rPr>
              <a:t>B</a:t>
            </a:r>
            <a:endParaRPr lang="id-ID" b="1">
              <a:solidFill>
                <a:srgbClr val="FF0000"/>
              </a:solidFill>
            </a:endParaRPr>
          </a:p>
        </p:txBody>
      </p:sp>
      <p:sp>
        <p:nvSpPr>
          <p:cNvPr id="29" name="TextBox 28"/>
          <p:cNvSpPr txBox="1"/>
          <p:nvPr/>
        </p:nvSpPr>
        <p:spPr>
          <a:xfrm>
            <a:off x="6389273" y="4475927"/>
            <a:ext cx="306494" cy="369332"/>
          </a:xfrm>
          <a:prstGeom prst="rect">
            <a:avLst/>
          </a:prstGeom>
          <a:noFill/>
        </p:spPr>
        <p:txBody>
          <a:bodyPr wrap="none" rtlCol="0">
            <a:spAutoFit/>
          </a:bodyPr>
          <a:lstStyle/>
          <a:p>
            <a:r>
              <a:rPr lang="en-US" b="1">
                <a:solidFill>
                  <a:srgbClr val="FF0000"/>
                </a:solidFill>
              </a:rPr>
              <a:t>C</a:t>
            </a:r>
            <a:endParaRPr lang="id-ID" b="1">
              <a:solidFill>
                <a:srgbClr val="FF0000"/>
              </a:solidFill>
            </a:endParaRPr>
          </a:p>
        </p:txBody>
      </p:sp>
      <p:pic>
        <p:nvPicPr>
          <p:cNvPr id="206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77" y="5612576"/>
            <a:ext cx="1933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438064" y="2621448"/>
            <a:ext cx="429926" cy="369332"/>
          </a:xfrm>
          <a:prstGeom prst="rect">
            <a:avLst/>
          </a:prstGeom>
          <a:noFill/>
        </p:spPr>
        <p:txBody>
          <a:bodyPr wrap="none" rtlCol="0">
            <a:spAutoFit/>
          </a:bodyPr>
          <a:lstStyle/>
          <a:p>
            <a:r>
              <a:rPr lang="en-US" b="1"/>
              <a:t>Cb</a:t>
            </a:r>
            <a:endParaRPr lang="id-ID" b="1"/>
          </a:p>
        </p:txBody>
      </p:sp>
      <p:cxnSp>
        <p:nvCxnSpPr>
          <p:cNvPr id="11" name="Straight Arrow Connector 10"/>
          <p:cNvCxnSpPr/>
          <p:nvPr/>
        </p:nvCxnSpPr>
        <p:spPr>
          <a:xfrm flipH="1">
            <a:off x="4150033" y="2924944"/>
            <a:ext cx="421967" cy="425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44388" y="6005244"/>
            <a:ext cx="375424" cy="369332"/>
          </a:xfrm>
          <a:prstGeom prst="rect">
            <a:avLst/>
          </a:prstGeom>
          <a:noFill/>
        </p:spPr>
        <p:txBody>
          <a:bodyPr wrap="none" rtlCol="0">
            <a:spAutoFit/>
          </a:bodyPr>
          <a:lstStyle/>
          <a:p>
            <a:r>
              <a:rPr lang="en-US" b="1">
                <a:solidFill>
                  <a:srgbClr val="FF0000"/>
                </a:solidFill>
              </a:rPr>
              <a:t>IR</a:t>
            </a:r>
            <a:endParaRPr lang="id-ID" b="1">
              <a:solidFill>
                <a:srgbClr val="FF0000"/>
              </a:solidFill>
            </a:endParaRPr>
          </a:p>
        </p:txBody>
      </p:sp>
      <p:pic>
        <p:nvPicPr>
          <p:cNvPr id="206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599" y="5612576"/>
            <a:ext cx="19431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3913124" y="6005244"/>
            <a:ext cx="428131" cy="369332"/>
          </a:xfrm>
          <a:prstGeom prst="rect">
            <a:avLst/>
          </a:prstGeom>
          <a:noFill/>
        </p:spPr>
        <p:txBody>
          <a:bodyPr wrap="none" rtlCol="0">
            <a:spAutoFit/>
          </a:bodyPr>
          <a:lstStyle/>
          <a:p>
            <a:r>
              <a:rPr lang="en-US" b="1">
                <a:solidFill>
                  <a:srgbClr val="FF0000"/>
                </a:solidFill>
              </a:rPr>
              <a:t>VS</a:t>
            </a:r>
            <a:endParaRPr lang="id-ID" b="1">
              <a:solidFill>
                <a:srgbClr val="FF0000"/>
              </a:solidFill>
            </a:endParaRPr>
          </a:p>
        </p:txBody>
      </p:sp>
      <p:sp>
        <p:nvSpPr>
          <p:cNvPr id="41" name="Rectangle 40"/>
          <p:cNvSpPr/>
          <p:nvPr/>
        </p:nvSpPr>
        <p:spPr>
          <a:xfrm>
            <a:off x="477511" y="5089356"/>
            <a:ext cx="3435613" cy="523220"/>
          </a:xfrm>
          <a:prstGeom prst="rect">
            <a:avLst/>
          </a:prstGeom>
          <a:solidFill>
            <a:schemeClr val="bg1">
              <a:lumMod val="85000"/>
            </a:schemeClr>
          </a:solidFill>
          <a:ln>
            <a:noFill/>
          </a:ln>
        </p:spPr>
        <p:txBody>
          <a:bodyPr wrap="square">
            <a:spAutoFit/>
          </a:bodyPr>
          <a:lstStyle/>
          <a:p>
            <a:pPr algn="ctr"/>
            <a:r>
              <a:rPr lang="en-US" sz="1400">
                <a:latin typeface="FreeSans" panose="020B0504020202020204" pitchFamily="34" charset="-128"/>
                <a:ea typeface="FreeSans" panose="020B0504020202020204" pitchFamily="34" charset="-128"/>
                <a:cs typeface="FreeSans" panose="020B0504020202020204" pitchFamily="34" charset="-128"/>
              </a:rPr>
              <a:t>Statistic at Cb cell </a:t>
            </a:r>
          </a:p>
          <a:p>
            <a:pPr algn="ctr"/>
            <a:r>
              <a:rPr lang="en-US" sz="1400">
                <a:latin typeface="FreeSans" panose="020B0504020202020204" pitchFamily="34" charset="-128"/>
                <a:ea typeface="FreeSans" panose="020B0504020202020204" pitchFamily="34" charset="-128"/>
                <a:cs typeface="FreeSans" panose="020B0504020202020204" pitchFamily="34" charset="-128"/>
              </a:rPr>
              <a:t>medium-heavy rainfall (30-60 dBZ) :</a:t>
            </a:r>
          </a:p>
        </p:txBody>
      </p:sp>
    </p:spTree>
    <p:extLst>
      <p:ext uri="{BB962C8B-B14F-4D97-AF65-F5344CB8AC3E}">
        <p14:creationId xmlns:p14="http://schemas.microsoft.com/office/powerpoint/2010/main" val="406225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12</a:t>
            </a:fld>
            <a:endParaRPr lang="id-ID"/>
          </a:p>
        </p:txBody>
      </p:sp>
      <p:sp>
        <p:nvSpPr>
          <p:cNvPr id="4" name="Title 3"/>
          <p:cNvSpPr>
            <a:spLocks noGrp="1"/>
          </p:cNvSpPr>
          <p:nvPr>
            <p:ph type="title"/>
          </p:nvPr>
        </p:nvSpPr>
        <p:spPr/>
        <p:txBody>
          <a:bodyPr/>
          <a:lstStyle/>
          <a:p>
            <a:r>
              <a:rPr lang="id-ID"/>
              <a:t>Satellite Parallax Correction</a:t>
            </a:r>
          </a:p>
        </p:txBody>
      </p:sp>
      <p:sp>
        <p:nvSpPr>
          <p:cNvPr id="12" name="Text Box 11"/>
          <p:cNvSpPr txBox="1">
            <a:spLocks noChangeArrowheads="1"/>
          </p:cNvSpPr>
          <p:nvPr/>
        </p:nvSpPr>
        <p:spPr bwMode="auto">
          <a:xfrm>
            <a:off x="3237499" y="5661248"/>
            <a:ext cx="2630645" cy="738664"/>
          </a:xfrm>
          <a:prstGeom prst="rect">
            <a:avLst/>
          </a:prstGeom>
          <a:solidFill>
            <a:schemeClr val="bg1">
              <a:lumMod val="85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a:defRPr>
                <a:solidFill>
                  <a:schemeClr val="tx1"/>
                </a:solidFill>
                <a:latin typeface="Arial" panose="020B0604020202020204" pitchFamily="34" charset="0"/>
                <a:ea typeface="SimSun" panose="02010600030101010101" pitchFamily="2" charset="-122"/>
              </a:defRPr>
            </a:lvl2pPr>
            <a:lvl3pPr>
              <a:defRPr>
                <a:solidFill>
                  <a:schemeClr val="tx1"/>
                </a:solidFill>
                <a:latin typeface="Arial" panose="020B0604020202020204" pitchFamily="34" charset="0"/>
                <a:ea typeface="SimSun" panose="02010600030101010101" pitchFamily="2" charset="-122"/>
              </a:defRPr>
            </a:lvl3pPr>
            <a:lvl4pPr>
              <a:defRPr>
                <a:solidFill>
                  <a:schemeClr val="tx1"/>
                </a:solidFill>
                <a:latin typeface="Arial" panose="020B0604020202020204" pitchFamily="34" charset="0"/>
                <a:ea typeface="SimSun" panose="02010600030101010101" pitchFamily="2" charset="-122"/>
              </a:defRPr>
            </a:lvl4pPr>
            <a:lvl5pPr>
              <a:defRPr>
                <a:solidFill>
                  <a:schemeClr val="tx1"/>
                </a:solidFill>
                <a:latin typeface="Arial" panose="020B060402020202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altLang="en-US" sz="1400">
                <a:latin typeface="FreeSans" panose="020B0504020202020204" pitchFamily="34" charset="-128"/>
                <a:ea typeface="FreeSans" panose="020B0504020202020204" pitchFamily="34" charset="-128"/>
                <a:cs typeface="FreeSans" panose="020B0504020202020204" pitchFamily="34" charset="-128"/>
              </a:rPr>
              <a:t>Rainfall shift under top of Cumulonimbus (height: 15km)</a:t>
            </a:r>
          </a:p>
          <a:p>
            <a:pPr algn="ctr"/>
            <a:r>
              <a:rPr lang="en-US" altLang="en-US" sz="1400">
                <a:latin typeface="FreeSans" panose="020B0504020202020204" pitchFamily="34" charset="-128"/>
                <a:ea typeface="FreeSans" panose="020B0504020202020204" pitchFamily="34" charset="-128"/>
                <a:cs typeface="FreeSans" panose="020B0504020202020204" pitchFamily="34" charset="-128"/>
              </a:rPr>
              <a:t>around 20 km to east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42" y="1666823"/>
            <a:ext cx="3827193" cy="382719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522" y="1679063"/>
            <a:ext cx="3814953" cy="3814953"/>
          </a:xfrm>
          <a:prstGeom prst="rect">
            <a:avLst/>
          </a:prstGeom>
        </p:spPr>
      </p:pic>
      <p:sp>
        <p:nvSpPr>
          <p:cNvPr id="15" name="Freeform 14"/>
          <p:cNvSpPr/>
          <p:nvPr/>
        </p:nvSpPr>
        <p:spPr>
          <a:xfrm>
            <a:off x="5096562" y="3395015"/>
            <a:ext cx="1371600" cy="483577"/>
          </a:xfrm>
          <a:custGeom>
            <a:avLst/>
            <a:gdLst>
              <a:gd name="connsiteX0" fmla="*/ 808892 w 1371600"/>
              <a:gd name="connsiteY0" fmla="*/ 105508 h 483577"/>
              <a:gd name="connsiteX1" fmla="*/ 685800 w 1371600"/>
              <a:gd name="connsiteY1" fmla="*/ 52754 h 483577"/>
              <a:gd name="connsiteX2" fmla="*/ 351692 w 1371600"/>
              <a:gd name="connsiteY2" fmla="*/ 202223 h 483577"/>
              <a:gd name="connsiteX3" fmla="*/ 0 w 1371600"/>
              <a:gd name="connsiteY3" fmla="*/ 325315 h 483577"/>
              <a:gd name="connsiteX4" fmla="*/ 105508 w 1371600"/>
              <a:gd name="connsiteY4" fmla="*/ 483577 h 483577"/>
              <a:gd name="connsiteX5" fmla="*/ 413238 w 1371600"/>
              <a:gd name="connsiteY5" fmla="*/ 369277 h 483577"/>
              <a:gd name="connsiteX6" fmla="*/ 457200 w 1371600"/>
              <a:gd name="connsiteY6" fmla="*/ 483577 h 483577"/>
              <a:gd name="connsiteX7" fmla="*/ 712177 w 1371600"/>
              <a:gd name="connsiteY7" fmla="*/ 483577 h 483577"/>
              <a:gd name="connsiteX8" fmla="*/ 905608 w 1371600"/>
              <a:gd name="connsiteY8" fmla="*/ 404446 h 483577"/>
              <a:gd name="connsiteX9" fmla="*/ 1134208 w 1371600"/>
              <a:gd name="connsiteY9" fmla="*/ 351692 h 483577"/>
              <a:gd name="connsiteX10" fmla="*/ 1301261 w 1371600"/>
              <a:gd name="connsiteY10" fmla="*/ 360484 h 483577"/>
              <a:gd name="connsiteX11" fmla="*/ 1371600 w 1371600"/>
              <a:gd name="connsiteY11" fmla="*/ 263769 h 483577"/>
              <a:gd name="connsiteX12" fmla="*/ 1257300 w 1371600"/>
              <a:gd name="connsiteY12" fmla="*/ 211015 h 483577"/>
              <a:gd name="connsiteX13" fmla="*/ 1116623 w 1371600"/>
              <a:gd name="connsiteY13" fmla="*/ 0 h 483577"/>
              <a:gd name="connsiteX14" fmla="*/ 808892 w 1371600"/>
              <a:gd name="connsiteY14" fmla="*/ 105508 h 4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600" h="483577">
                <a:moveTo>
                  <a:pt x="808892" y="105508"/>
                </a:moveTo>
                <a:lnTo>
                  <a:pt x="685800" y="52754"/>
                </a:lnTo>
                <a:lnTo>
                  <a:pt x="351692" y="202223"/>
                </a:lnTo>
                <a:lnTo>
                  <a:pt x="0" y="325315"/>
                </a:lnTo>
                <a:lnTo>
                  <a:pt x="105508" y="483577"/>
                </a:lnTo>
                <a:lnTo>
                  <a:pt x="413238" y="369277"/>
                </a:lnTo>
                <a:lnTo>
                  <a:pt x="457200" y="483577"/>
                </a:lnTo>
                <a:lnTo>
                  <a:pt x="712177" y="483577"/>
                </a:lnTo>
                <a:lnTo>
                  <a:pt x="905608" y="404446"/>
                </a:lnTo>
                <a:lnTo>
                  <a:pt x="1134208" y="351692"/>
                </a:lnTo>
                <a:lnTo>
                  <a:pt x="1301261" y="360484"/>
                </a:lnTo>
                <a:lnTo>
                  <a:pt x="1371600" y="263769"/>
                </a:lnTo>
                <a:lnTo>
                  <a:pt x="1257300" y="211015"/>
                </a:lnTo>
                <a:lnTo>
                  <a:pt x="1116623" y="0"/>
                </a:lnTo>
                <a:lnTo>
                  <a:pt x="808892" y="105508"/>
                </a:lnTo>
                <a:close/>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62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t>13</a:t>
            </a:fld>
            <a:endParaRPr lang="id-ID"/>
          </a:p>
        </p:txBody>
      </p:sp>
      <p:sp>
        <p:nvSpPr>
          <p:cNvPr id="4" name="Title 3"/>
          <p:cNvSpPr>
            <a:spLocks noGrp="1"/>
          </p:cNvSpPr>
          <p:nvPr>
            <p:ph type="title"/>
          </p:nvPr>
        </p:nvSpPr>
        <p:spPr/>
        <p:txBody>
          <a:bodyPr/>
          <a:lstStyle/>
          <a:p>
            <a:r>
              <a:rPr lang="id-ID"/>
              <a:t>Satellite Parallax Correction</a:t>
            </a:r>
          </a:p>
        </p:txBody>
      </p:sp>
      <p:grpSp>
        <p:nvGrpSpPr>
          <p:cNvPr id="23" name="Group 22"/>
          <p:cNvGrpSpPr/>
          <p:nvPr/>
        </p:nvGrpSpPr>
        <p:grpSpPr>
          <a:xfrm>
            <a:off x="179512" y="4149080"/>
            <a:ext cx="4355976" cy="2244093"/>
            <a:chOff x="-76849" y="3821161"/>
            <a:chExt cx="4648849" cy="2427996"/>
          </a:xfrm>
        </p:grpSpPr>
        <p:pic>
          <p:nvPicPr>
            <p:cNvPr id="1027" name="Picture 3" descr="C:\Users\HP PAVILION\Downloads\10km.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821161"/>
              <a:ext cx="4572000" cy="24279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849" y="5674165"/>
              <a:ext cx="1243856" cy="24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FreeSans" panose="020B0504020202020204" pitchFamily="34" charset="-128"/>
                  <a:ea typeface="FreeSans" panose="020B0504020202020204" pitchFamily="34" charset="-128"/>
                  <a:cs typeface="FreeSans" panose="020B0504020202020204" pitchFamily="34" charset="-128"/>
                </a:rPr>
                <a:t>Cloud Top Height : </a:t>
              </a:r>
            </a:p>
            <a:p>
              <a:pPr algn="ctr"/>
              <a:r>
                <a:rPr lang="en-US">
                  <a:solidFill>
                    <a:schemeClr val="tx1"/>
                  </a:solidFill>
                  <a:latin typeface="FreeSans" panose="020B0504020202020204" pitchFamily="34" charset="-128"/>
                  <a:ea typeface="FreeSans" panose="020B0504020202020204" pitchFamily="34" charset="-128"/>
                  <a:cs typeface="FreeSans" panose="020B0504020202020204" pitchFamily="34" charset="-128"/>
                </a:rPr>
                <a:t>10 km</a:t>
              </a:r>
              <a:endParaRPr lang="id-ID">
                <a:solidFill>
                  <a:schemeClr val="tx1"/>
                </a:solidFill>
                <a:latin typeface="FreeSans" panose="020B0504020202020204" pitchFamily="34" charset="-128"/>
                <a:ea typeface="FreeSans" panose="020B0504020202020204" pitchFamily="34" charset="-128"/>
                <a:cs typeface="FreeSans" panose="020B0504020202020204" pitchFamily="34" charset="-128"/>
              </a:endParaRPr>
            </a:p>
          </p:txBody>
        </p:sp>
      </p:grpSp>
      <p:grpSp>
        <p:nvGrpSpPr>
          <p:cNvPr id="22" name="Group 21"/>
          <p:cNvGrpSpPr/>
          <p:nvPr/>
        </p:nvGrpSpPr>
        <p:grpSpPr>
          <a:xfrm>
            <a:off x="4553041" y="4121905"/>
            <a:ext cx="4263168" cy="2262424"/>
            <a:chOff x="4481089" y="3822699"/>
            <a:chExt cx="4625679" cy="2444789"/>
          </a:xfrm>
        </p:grpSpPr>
        <p:pic>
          <p:nvPicPr>
            <p:cNvPr id="1028" name="Picture 4" descr="C:\Users\HP PAVILION\Downloads\15km.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34768" y="3822699"/>
              <a:ext cx="4572000" cy="24447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81089" y="5704747"/>
              <a:ext cx="1243856" cy="24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FreeSans" panose="020B0504020202020204" pitchFamily="34" charset="-128"/>
                  <a:ea typeface="FreeSans" panose="020B0504020202020204" pitchFamily="34" charset="-128"/>
                  <a:cs typeface="FreeSans" panose="020B0504020202020204" pitchFamily="34" charset="-128"/>
                </a:rPr>
                <a:t>Cloud Top Height : </a:t>
              </a:r>
            </a:p>
            <a:p>
              <a:pPr algn="ctr"/>
              <a:r>
                <a:rPr lang="en-US">
                  <a:solidFill>
                    <a:schemeClr val="tx1"/>
                  </a:solidFill>
                  <a:latin typeface="FreeSans" panose="020B0504020202020204" pitchFamily="34" charset="-128"/>
                  <a:ea typeface="FreeSans" panose="020B0504020202020204" pitchFamily="34" charset="-128"/>
                  <a:cs typeface="FreeSans" panose="020B0504020202020204" pitchFamily="34" charset="-128"/>
                </a:rPr>
                <a:t>15 km</a:t>
              </a:r>
              <a:endParaRPr lang="id-ID">
                <a:solidFill>
                  <a:schemeClr val="tx1"/>
                </a:solidFill>
                <a:latin typeface="FreeSans" panose="020B0504020202020204" pitchFamily="34" charset="-128"/>
                <a:ea typeface="FreeSans" panose="020B0504020202020204" pitchFamily="34" charset="-128"/>
                <a:cs typeface="FreeSans" panose="020B0504020202020204" pitchFamily="34" charset="-128"/>
              </a:endParaRPr>
            </a:p>
          </p:txBody>
        </p:sp>
      </p:grpSp>
      <p:grpSp>
        <p:nvGrpSpPr>
          <p:cNvPr id="24" name="Group 23"/>
          <p:cNvGrpSpPr/>
          <p:nvPr/>
        </p:nvGrpSpPr>
        <p:grpSpPr>
          <a:xfrm>
            <a:off x="4283968" y="947852"/>
            <a:ext cx="4320480" cy="3057211"/>
            <a:chOff x="3970824" y="933122"/>
            <a:chExt cx="4032048" cy="2940374"/>
          </a:xfrm>
        </p:grpSpPr>
        <p:pic>
          <p:nvPicPr>
            <p:cNvPr id="3074" name="Picture 2" descr="Hasil gambar untuk earth&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a:off x="5241647" y="1112271"/>
              <a:ext cx="1490402" cy="40320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sil gambar untuk satellite icon&quo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17720" y="933122"/>
              <a:ext cx="338256" cy="3382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3076" idx="2"/>
              <a:endCxn id="3074" idx="3"/>
            </p:cNvCxnSpPr>
            <p:nvPr/>
          </p:nvCxnSpPr>
          <p:spPr>
            <a:xfrm>
              <a:off x="5986848" y="1271378"/>
              <a:ext cx="0" cy="11117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076" idx="2"/>
              <a:endCxn id="25" idx="0"/>
            </p:cNvCxnSpPr>
            <p:nvPr/>
          </p:nvCxnSpPr>
          <p:spPr>
            <a:xfrm flipH="1">
              <a:off x="5194585" y="1271378"/>
              <a:ext cx="792263" cy="1215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5101" y="2380787"/>
              <a:ext cx="317716" cy="369332"/>
            </a:xfrm>
            <a:prstGeom prst="rect">
              <a:avLst/>
            </a:prstGeom>
            <a:noFill/>
          </p:spPr>
          <p:txBody>
            <a:bodyPr wrap="none" rtlCol="0">
              <a:spAutoFit/>
            </a:bodyPr>
            <a:lstStyle/>
            <a:p>
              <a:r>
                <a:rPr lang="en-US"/>
                <a:t>A</a:t>
              </a:r>
              <a:endParaRPr lang="id-ID"/>
            </a:p>
          </p:txBody>
        </p:sp>
        <p:sp>
          <p:nvSpPr>
            <p:cNvPr id="25" name="TextBox 24"/>
            <p:cNvSpPr txBox="1"/>
            <p:nvPr/>
          </p:nvSpPr>
          <p:spPr>
            <a:xfrm>
              <a:off x="5035727" y="2487019"/>
              <a:ext cx="317716" cy="369332"/>
            </a:xfrm>
            <a:prstGeom prst="rect">
              <a:avLst/>
            </a:prstGeom>
            <a:noFill/>
          </p:spPr>
          <p:txBody>
            <a:bodyPr wrap="none" rtlCol="0">
              <a:spAutoFit/>
            </a:bodyPr>
            <a:lstStyle/>
            <a:p>
              <a:r>
                <a:rPr lang="en-US"/>
                <a:t>B</a:t>
              </a:r>
              <a:endParaRPr lang="id-ID"/>
            </a:p>
          </p:txBody>
        </p:sp>
        <p:sp>
          <p:nvSpPr>
            <p:cNvPr id="19" name="Freeform 18"/>
            <p:cNvSpPr/>
            <p:nvPr/>
          </p:nvSpPr>
          <p:spPr>
            <a:xfrm rot="20705967">
              <a:off x="5387919" y="2107892"/>
              <a:ext cx="180867" cy="291799"/>
            </a:xfrm>
            <a:custGeom>
              <a:avLst/>
              <a:gdLst>
                <a:gd name="connsiteX0" fmla="*/ 438150 w 1250950"/>
                <a:gd name="connsiteY0" fmla="*/ 927100 h 927100"/>
                <a:gd name="connsiteX1" fmla="*/ 1060450 w 1250950"/>
                <a:gd name="connsiteY1" fmla="*/ 927100 h 927100"/>
                <a:gd name="connsiteX2" fmla="*/ 1130300 w 1250950"/>
                <a:gd name="connsiteY2" fmla="*/ 787400 h 927100"/>
                <a:gd name="connsiteX3" fmla="*/ 1130300 w 1250950"/>
                <a:gd name="connsiteY3" fmla="*/ 787400 h 927100"/>
                <a:gd name="connsiteX4" fmla="*/ 1009650 w 1250950"/>
                <a:gd name="connsiteY4" fmla="*/ 692150 h 927100"/>
                <a:gd name="connsiteX5" fmla="*/ 1041400 w 1250950"/>
                <a:gd name="connsiteY5" fmla="*/ 615950 h 927100"/>
                <a:gd name="connsiteX6" fmla="*/ 1111250 w 1250950"/>
                <a:gd name="connsiteY6" fmla="*/ 558800 h 927100"/>
                <a:gd name="connsiteX7" fmla="*/ 1193800 w 1250950"/>
                <a:gd name="connsiteY7" fmla="*/ 457200 h 927100"/>
                <a:gd name="connsiteX8" fmla="*/ 1130300 w 1250950"/>
                <a:gd name="connsiteY8" fmla="*/ 393700 h 927100"/>
                <a:gd name="connsiteX9" fmla="*/ 1066800 w 1250950"/>
                <a:gd name="connsiteY9" fmla="*/ 387350 h 927100"/>
                <a:gd name="connsiteX10" fmla="*/ 1035050 w 1250950"/>
                <a:gd name="connsiteY10" fmla="*/ 190500 h 927100"/>
                <a:gd name="connsiteX11" fmla="*/ 1250950 w 1250950"/>
                <a:gd name="connsiteY11" fmla="*/ 158750 h 927100"/>
                <a:gd name="connsiteX12" fmla="*/ 1117600 w 1250950"/>
                <a:gd name="connsiteY12" fmla="*/ 0 h 927100"/>
                <a:gd name="connsiteX13" fmla="*/ 901700 w 1250950"/>
                <a:gd name="connsiteY13" fmla="*/ 19050 h 927100"/>
                <a:gd name="connsiteX14" fmla="*/ 812800 w 1250950"/>
                <a:gd name="connsiteY14" fmla="*/ 25400 h 927100"/>
                <a:gd name="connsiteX15" fmla="*/ 355600 w 1250950"/>
                <a:gd name="connsiteY15" fmla="*/ 25400 h 927100"/>
                <a:gd name="connsiteX16" fmla="*/ 0 w 1250950"/>
                <a:gd name="connsiteY16" fmla="*/ 107950 h 927100"/>
                <a:gd name="connsiteX17" fmla="*/ 107950 w 1250950"/>
                <a:gd name="connsiteY17" fmla="*/ 228600 h 927100"/>
                <a:gd name="connsiteX18" fmla="*/ 336550 w 1250950"/>
                <a:gd name="connsiteY18" fmla="*/ 260350 h 927100"/>
                <a:gd name="connsiteX19" fmla="*/ 584200 w 1250950"/>
                <a:gd name="connsiteY19" fmla="*/ 292100 h 927100"/>
                <a:gd name="connsiteX20" fmla="*/ 615950 w 1250950"/>
                <a:gd name="connsiteY20" fmla="*/ 368300 h 927100"/>
                <a:gd name="connsiteX21" fmla="*/ 508000 w 1250950"/>
                <a:gd name="connsiteY21" fmla="*/ 457200 h 927100"/>
                <a:gd name="connsiteX22" fmla="*/ 463550 w 1250950"/>
                <a:gd name="connsiteY22" fmla="*/ 476250 h 927100"/>
                <a:gd name="connsiteX23" fmla="*/ 520700 w 1250950"/>
                <a:gd name="connsiteY23" fmla="*/ 558800 h 927100"/>
                <a:gd name="connsiteX24" fmla="*/ 571500 w 1250950"/>
                <a:gd name="connsiteY24" fmla="*/ 736600 h 927100"/>
                <a:gd name="connsiteX25" fmla="*/ 514350 w 1250950"/>
                <a:gd name="connsiteY25" fmla="*/ 768350 h 927100"/>
                <a:gd name="connsiteX26" fmla="*/ 444500 w 1250950"/>
                <a:gd name="connsiteY26" fmla="*/ 844550 h 927100"/>
                <a:gd name="connsiteX27" fmla="*/ 438150 w 1250950"/>
                <a:gd name="connsiteY27" fmla="*/ 92710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50950" h="927100">
                  <a:moveTo>
                    <a:pt x="438150" y="927100"/>
                  </a:moveTo>
                  <a:lnTo>
                    <a:pt x="1060450" y="927100"/>
                  </a:lnTo>
                  <a:lnTo>
                    <a:pt x="1130300" y="787400"/>
                  </a:lnTo>
                  <a:lnTo>
                    <a:pt x="1130300" y="787400"/>
                  </a:lnTo>
                  <a:lnTo>
                    <a:pt x="1009650" y="692150"/>
                  </a:lnTo>
                  <a:lnTo>
                    <a:pt x="1041400" y="615950"/>
                  </a:lnTo>
                  <a:lnTo>
                    <a:pt x="1111250" y="558800"/>
                  </a:lnTo>
                  <a:lnTo>
                    <a:pt x="1193800" y="457200"/>
                  </a:lnTo>
                  <a:lnTo>
                    <a:pt x="1130300" y="393700"/>
                  </a:lnTo>
                  <a:lnTo>
                    <a:pt x="1066800" y="387350"/>
                  </a:lnTo>
                  <a:lnTo>
                    <a:pt x="1035050" y="190500"/>
                  </a:lnTo>
                  <a:lnTo>
                    <a:pt x="1250950" y="158750"/>
                  </a:lnTo>
                  <a:lnTo>
                    <a:pt x="1117600" y="0"/>
                  </a:lnTo>
                  <a:lnTo>
                    <a:pt x="901700" y="19050"/>
                  </a:lnTo>
                  <a:cubicBezTo>
                    <a:pt x="829775" y="26242"/>
                    <a:pt x="859472" y="25400"/>
                    <a:pt x="812800" y="25400"/>
                  </a:cubicBezTo>
                  <a:lnTo>
                    <a:pt x="355600" y="25400"/>
                  </a:lnTo>
                  <a:lnTo>
                    <a:pt x="0" y="107950"/>
                  </a:lnTo>
                  <a:lnTo>
                    <a:pt x="107950" y="228600"/>
                  </a:lnTo>
                  <a:lnTo>
                    <a:pt x="336550" y="260350"/>
                  </a:lnTo>
                  <a:lnTo>
                    <a:pt x="584200" y="292100"/>
                  </a:lnTo>
                  <a:lnTo>
                    <a:pt x="615950" y="368300"/>
                  </a:lnTo>
                  <a:lnTo>
                    <a:pt x="508000" y="457200"/>
                  </a:lnTo>
                  <a:lnTo>
                    <a:pt x="463550" y="476250"/>
                  </a:lnTo>
                  <a:cubicBezTo>
                    <a:pt x="511214" y="551151"/>
                    <a:pt x="488485" y="526585"/>
                    <a:pt x="520700" y="558800"/>
                  </a:cubicBezTo>
                  <a:lnTo>
                    <a:pt x="571500" y="736600"/>
                  </a:lnTo>
                  <a:lnTo>
                    <a:pt x="514350" y="768350"/>
                  </a:lnTo>
                  <a:lnTo>
                    <a:pt x="444500" y="844550"/>
                  </a:lnTo>
                  <a:lnTo>
                    <a:pt x="438150" y="927100"/>
                  </a:lnTo>
                  <a:close/>
                </a:path>
              </a:pathLst>
            </a:cu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1" name="TextBox 20"/>
          <p:cNvSpPr txBox="1"/>
          <p:nvPr/>
        </p:nvSpPr>
        <p:spPr>
          <a:xfrm>
            <a:off x="439088" y="1656022"/>
            <a:ext cx="4307589" cy="1754326"/>
          </a:xfrm>
          <a:prstGeom prst="rect">
            <a:avLst/>
          </a:prstGeom>
          <a:solidFill>
            <a:schemeClr val="bg1">
              <a:lumMod val="85000"/>
            </a:schemeClr>
          </a:solidFill>
        </p:spPr>
        <p:txBody>
          <a:bodyPr wrap="none" rtlCol="0">
            <a:spAutoFit/>
          </a:bodyPr>
          <a:lstStyle/>
          <a:p>
            <a:r>
              <a:rPr lang="en-US">
                <a:latin typeface="FreeSans" panose="020B0504020202020204" pitchFamily="34" charset="-128"/>
                <a:ea typeface="FreeSans" panose="020B0504020202020204" pitchFamily="34" charset="-128"/>
                <a:cs typeface="FreeSans" panose="020B0504020202020204" pitchFamily="34" charset="-128"/>
              </a:rPr>
              <a:t>A : Apparent Top Cloud Location</a:t>
            </a:r>
          </a:p>
          <a:p>
            <a:r>
              <a:rPr lang="en-US">
                <a:latin typeface="FreeSans" panose="020B0504020202020204" pitchFamily="34" charset="-128"/>
                <a:ea typeface="FreeSans" panose="020B0504020202020204" pitchFamily="34" charset="-128"/>
                <a:cs typeface="FreeSans" panose="020B0504020202020204" pitchFamily="34" charset="-128"/>
              </a:rPr>
              <a:t>B : Actual Top Cloud Location</a:t>
            </a:r>
          </a:p>
          <a:p>
            <a:r>
              <a:rPr lang="en-US">
                <a:latin typeface="FreeSans" panose="020B0504020202020204" pitchFamily="34" charset="-128"/>
                <a:ea typeface="FreeSans" panose="020B0504020202020204" pitchFamily="34" charset="-128"/>
                <a:cs typeface="FreeSans" panose="020B0504020202020204" pitchFamily="34" charset="-128"/>
              </a:rPr>
              <a:t>Distance A-B : Parallax</a:t>
            </a:r>
          </a:p>
          <a:p>
            <a:r>
              <a:rPr lang="en-US">
                <a:latin typeface="FreeSans" panose="020B0504020202020204" pitchFamily="34" charset="-128"/>
                <a:ea typeface="FreeSans" panose="020B0504020202020204" pitchFamily="34" charset="-128"/>
                <a:cs typeface="FreeSans" panose="020B0504020202020204" pitchFamily="34" charset="-128"/>
              </a:rPr>
              <a:t>Depends on :</a:t>
            </a:r>
          </a:p>
          <a:p>
            <a:pPr marL="285750" indent="-285750">
              <a:buFontTx/>
              <a:buChar char="-"/>
            </a:pPr>
            <a:r>
              <a:rPr lang="en-US">
                <a:latin typeface="FreeSans" panose="020B0504020202020204" pitchFamily="34" charset="-128"/>
                <a:ea typeface="FreeSans" panose="020B0504020202020204" pitchFamily="34" charset="-128"/>
                <a:cs typeface="FreeSans" panose="020B0504020202020204" pitchFamily="34" charset="-128"/>
              </a:rPr>
              <a:t>Cloud top height</a:t>
            </a:r>
          </a:p>
          <a:p>
            <a:pPr marL="285750" indent="-285750">
              <a:buFontTx/>
              <a:buChar char="-"/>
            </a:pPr>
            <a:r>
              <a:rPr lang="en-US">
                <a:latin typeface="FreeSans" panose="020B0504020202020204" pitchFamily="34" charset="-128"/>
                <a:ea typeface="FreeSans" panose="020B0504020202020204" pitchFamily="34" charset="-128"/>
                <a:cs typeface="FreeSans" panose="020B0504020202020204" pitchFamily="34" charset="-128"/>
              </a:rPr>
              <a:t>Cloud distance from subsatellite point</a:t>
            </a:r>
            <a:endParaRPr lang="id-ID">
              <a:latin typeface="FreeSans" panose="020B0504020202020204" pitchFamily="34" charset="-128"/>
              <a:ea typeface="FreeSans" panose="020B0504020202020204" pitchFamily="34" charset="-128"/>
              <a:cs typeface="FreeSans" panose="020B0504020202020204" pitchFamily="34" charset="-128"/>
            </a:endParaRPr>
          </a:p>
        </p:txBody>
      </p:sp>
      <p:sp>
        <p:nvSpPr>
          <p:cNvPr id="2" name="TextBox 1"/>
          <p:cNvSpPr txBox="1"/>
          <p:nvPr/>
        </p:nvSpPr>
        <p:spPr>
          <a:xfrm>
            <a:off x="3433704" y="4789799"/>
            <a:ext cx="849913" cy="430887"/>
          </a:xfrm>
          <a:prstGeom prst="rect">
            <a:avLst/>
          </a:prstGeom>
          <a:noFill/>
        </p:spPr>
        <p:txBody>
          <a:bodyPr wrap="none" rtlCol="0">
            <a:spAutoFit/>
          </a:bodyPr>
          <a:lstStyle/>
          <a:p>
            <a:pPr algn="ctr"/>
            <a:r>
              <a:rPr lang="en-US" sz="1100"/>
              <a:t>Himawari-8</a:t>
            </a:r>
          </a:p>
          <a:p>
            <a:pPr algn="ctr"/>
            <a:r>
              <a:rPr lang="en-US" sz="1100"/>
              <a:t>140.7 E</a:t>
            </a:r>
            <a:endParaRPr lang="id-ID" sz="1100"/>
          </a:p>
        </p:txBody>
      </p:sp>
      <p:sp>
        <p:nvSpPr>
          <p:cNvPr id="20" name="TextBox 19"/>
          <p:cNvSpPr txBox="1"/>
          <p:nvPr/>
        </p:nvSpPr>
        <p:spPr>
          <a:xfrm>
            <a:off x="7746233" y="4787997"/>
            <a:ext cx="849913" cy="430887"/>
          </a:xfrm>
          <a:prstGeom prst="rect">
            <a:avLst/>
          </a:prstGeom>
          <a:noFill/>
        </p:spPr>
        <p:txBody>
          <a:bodyPr wrap="none" rtlCol="0">
            <a:spAutoFit/>
          </a:bodyPr>
          <a:lstStyle/>
          <a:p>
            <a:pPr algn="ctr"/>
            <a:r>
              <a:rPr lang="en-US" sz="1100"/>
              <a:t>Himawari-8</a:t>
            </a:r>
          </a:p>
          <a:p>
            <a:pPr algn="ctr"/>
            <a:r>
              <a:rPr lang="en-US" sz="1100"/>
              <a:t>140.7 E</a:t>
            </a:r>
            <a:endParaRPr lang="id-ID" sz="1100"/>
          </a:p>
        </p:txBody>
      </p:sp>
    </p:spTree>
    <p:extLst>
      <p:ext uri="{BB962C8B-B14F-4D97-AF65-F5344CB8AC3E}">
        <p14:creationId xmlns:p14="http://schemas.microsoft.com/office/powerpoint/2010/main" val="98530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14</a:t>
            </a:fld>
            <a:endParaRPr lang="id-ID"/>
          </a:p>
        </p:txBody>
      </p:sp>
      <p:sp>
        <p:nvSpPr>
          <p:cNvPr id="4" name="Title 3"/>
          <p:cNvSpPr>
            <a:spLocks noGrp="1"/>
          </p:cNvSpPr>
          <p:nvPr>
            <p:ph type="title"/>
          </p:nvPr>
        </p:nvSpPr>
        <p:spPr/>
        <p:txBody>
          <a:bodyPr/>
          <a:lstStyle/>
          <a:p>
            <a:r>
              <a:rPr lang="en-US"/>
              <a:t>Diurnal Circulation</a:t>
            </a:r>
            <a:endParaRPr lang="id-ID"/>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613" y="4459014"/>
            <a:ext cx="5400600" cy="190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3691213" y="2492062"/>
            <a:ext cx="2209999" cy="1892666"/>
            <a:chOff x="107504" y="4365104"/>
            <a:chExt cx="2209999" cy="1892666"/>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365104"/>
              <a:ext cx="2209999" cy="189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ultiply 8"/>
            <p:cNvSpPr/>
            <p:nvPr/>
          </p:nvSpPr>
          <p:spPr>
            <a:xfrm>
              <a:off x="1212503" y="5157192"/>
              <a:ext cx="216024" cy="21602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206" y="764904"/>
            <a:ext cx="270116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2206" y="2637112"/>
            <a:ext cx="270116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2206" y="4509120"/>
            <a:ext cx="270116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067757" y="2165060"/>
            <a:ext cx="736740" cy="369332"/>
          </a:xfrm>
          <a:prstGeom prst="rect">
            <a:avLst/>
          </a:prstGeom>
          <a:solidFill>
            <a:schemeClr val="bg1"/>
          </a:solidFill>
        </p:spPr>
        <p:txBody>
          <a:bodyPr wrap="none" rtlCol="0">
            <a:spAutoFit/>
          </a:bodyPr>
          <a:lstStyle/>
          <a:p>
            <a:r>
              <a:rPr lang="en-US" b="1">
                <a:solidFill>
                  <a:srgbClr val="C00000"/>
                </a:solidFill>
              </a:rPr>
              <a:t>Day-1</a:t>
            </a:r>
            <a:endParaRPr lang="id-ID" b="1">
              <a:solidFill>
                <a:srgbClr val="C00000"/>
              </a:solidFill>
            </a:endParaRPr>
          </a:p>
        </p:txBody>
      </p:sp>
      <p:sp>
        <p:nvSpPr>
          <p:cNvPr id="17" name="TextBox 16"/>
          <p:cNvSpPr txBox="1"/>
          <p:nvPr/>
        </p:nvSpPr>
        <p:spPr>
          <a:xfrm>
            <a:off x="6067757" y="4029225"/>
            <a:ext cx="736740" cy="369332"/>
          </a:xfrm>
          <a:prstGeom prst="rect">
            <a:avLst/>
          </a:prstGeom>
          <a:solidFill>
            <a:schemeClr val="bg1"/>
          </a:solidFill>
        </p:spPr>
        <p:txBody>
          <a:bodyPr wrap="none" rtlCol="0">
            <a:spAutoFit/>
          </a:bodyPr>
          <a:lstStyle/>
          <a:p>
            <a:r>
              <a:rPr lang="en-US" b="1">
                <a:solidFill>
                  <a:srgbClr val="C00000"/>
                </a:solidFill>
              </a:rPr>
              <a:t>Day-2</a:t>
            </a:r>
            <a:endParaRPr lang="id-ID" b="1">
              <a:solidFill>
                <a:srgbClr val="C00000"/>
              </a:solidFill>
            </a:endParaRPr>
          </a:p>
        </p:txBody>
      </p:sp>
      <p:sp>
        <p:nvSpPr>
          <p:cNvPr id="18" name="TextBox 17"/>
          <p:cNvSpPr txBox="1"/>
          <p:nvPr/>
        </p:nvSpPr>
        <p:spPr>
          <a:xfrm>
            <a:off x="6067757" y="5877272"/>
            <a:ext cx="736740" cy="369332"/>
          </a:xfrm>
          <a:prstGeom prst="rect">
            <a:avLst/>
          </a:prstGeom>
          <a:solidFill>
            <a:schemeClr val="bg1"/>
          </a:solidFill>
        </p:spPr>
        <p:txBody>
          <a:bodyPr wrap="none" rtlCol="0">
            <a:spAutoFit/>
          </a:bodyPr>
          <a:lstStyle/>
          <a:p>
            <a:r>
              <a:rPr lang="en-US" b="1">
                <a:solidFill>
                  <a:srgbClr val="C00000"/>
                </a:solidFill>
              </a:rPr>
              <a:t>Day-3</a:t>
            </a:r>
            <a:endParaRPr lang="id-ID" b="1">
              <a:solidFill>
                <a:srgbClr val="C00000"/>
              </a:solidFill>
            </a:endParaRPr>
          </a:p>
        </p:txBody>
      </p:sp>
      <p:sp>
        <p:nvSpPr>
          <p:cNvPr id="19" name="TextBox 18"/>
          <p:cNvSpPr txBox="1"/>
          <p:nvPr/>
        </p:nvSpPr>
        <p:spPr>
          <a:xfrm>
            <a:off x="539552" y="1564895"/>
            <a:ext cx="2952328" cy="1754326"/>
          </a:xfrm>
          <a:prstGeom prst="rect">
            <a:avLst/>
          </a:prstGeom>
          <a:solidFill>
            <a:schemeClr val="bg1">
              <a:lumMod val="85000"/>
            </a:schemeClr>
          </a:solidFill>
        </p:spPr>
        <p:txBody>
          <a:bodyPr wrap="square" rtlCol="0">
            <a:spAutoFit/>
          </a:bodyPr>
          <a:lstStyle/>
          <a:p>
            <a:r>
              <a:rPr lang="en-US">
                <a:latin typeface="FreeSans" panose="020B0504020202020204" pitchFamily="34" charset="-128"/>
                <a:ea typeface="FreeSans" panose="020B0504020202020204" pitchFamily="34" charset="-128"/>
                <a:cs typeface="FreeSans" panose="020B0504020202020204" pitchFamily="34" charset="-128"/>
              </a:rPr>
              <a:t>Oceanic deep convection tends to reach its maximum in the early morning and continental convection generally peaks in the late afternoon</a:t>
            </a:r>
            <a:endParaRPr lang="id-ID">
              <a:latin typeface="FreeSans" panose="020B0504020202020204" pitchFamily="34" charset="-128"/>
              <a:ea typeface="FreeSans" panose="020B0504020202020204" pitchFamily="34" charset="-128"/>
              <a:cs typeface="FreeSans" panose="020B0504020202020204" pitchFamily="34" charset="-128"/>
            </a:endParaRPr>
          </a:p>
        </p:txBody>
      </p:sp>
    </p:spTree>
    <p:extLst>
      <p:ext uri="{BB962C8B-B14F-4D97-AF65-F5344CB8AC3E}">
        <p14:creationId xmlns:p14="http://schemas.microsoft.com/office/powerpoint/2010/main" val="318250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15</a:t>
            </a:fld>
            <a:endParaRPr lang="id-ID"/>
          </a:p>
        </p:txBody>
      </p:sp>
      <p:sp>
        <p:nvSpPr>
          <p:cNvPr id="4" name="Title 3"/>
          <p:cNvSpPr>
            <a:spLocks noGrp="1"/>
          </p:cNvSpPr>
          <p:nvPr>
            <p:ph type="title"/>
          </p:nvPr>
        </p:nvSpPr>
        <p:spPr/>
        <p:txBody>
          <a:bodyPr/>
          <a:lstStyle/>
          <a:p>
            <a:r>
              <a:rPr lang="id-ID"/>
              <a:t>Heavy Rainfall</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382" y="3272309"/>
            <a:ext cx="4519613" cy="28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3"/>
          <p:cNvSpPr txBox="1">
            <a:spLocks noChangeArrowheads="1"/>
          </p:cNvSpPr>
          <p:nvPr/>
        </p:nvSpPr>
        <p:spPr bwMode="auto">
          <a:xfrm>
            <a:off x="4849045" y="6123758"/>
            <a:ext cx="4038285" cy="738664"/>
          </a:xfrm>
          <a:prstGeom prst="rect">
            <a:avLst/>
          </a:prstGeom>
          <a:solidFill>
            <a:schemeClr val="bg1">
              <a:lumMod val="85000"/>
            </a:schemeClr>
          </a:solid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a:t>
            </a:r>
            <a:r>
              <a:rPr lang="en-AU" altLang="en-US" sz="1400">
                <a:latin typeface="FreeSans" panose="020B0504020202020204" pitchFamily="34" charset="-128"/>
                <a:ea typeface="FreeSans" panose="020B0504020202020204" pitchFamily="34" charset="-128"/>
                <a:cs typeface="FreeSans" panose="020B0504020202020204" pitchFamily="34" charset="-128"/>
              </a:rPr>
              <a:t> Composite Radar Reflectivity and Himawari IR</a:t>
            </a:r>
          </a:p>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a:t>
            </a:r>
            <a:r>
              <a:rPr lang="en-AU" altLang="en-US" sz="1400">
                <a:latin typeface="FreeSans" panose="020B0504020202020204" pitchFamily="34" charset="-128"/>
                <a:ea typeface="FreeSans" panose="020B0504020202020204" pitchFamily="34" charset="-128"/>
                <a:cs typeface="FreeSans" panose="020B0504020202020204" pitchFamily="34" charset="-128"/>
              </a:rPr>
              <a:t> Stations with 24 hour precipitation &gt; 100mm</a:t>
            </a:r>
          </a:p>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a:t>
            </a:r>
            <a:r>
              <a:rPr lang="en-AU" altLang="en-US" sz="1400">
                <a:latin typeface="FreeSans" panose="020B0504020202020204" pitchFamily="34" charset="-128"/>
                <a:ea typeface="FreeSans" panose="020B0504020202020204" pitchFamily="34" charset="-128"/>
                <a:cs typeface="FreeSans" panose="020B0504020202020204" pitchFamily="34" charset="-128"/>
              </a:rPr>
              <a:t> Radiosonde 00 UTC (KI 34.6)</a:t>
            </a:r>
            <a:endParaRPr lang="en-AU" altLang="en-US" sz="1050">
              <a:latin typeface="FreeSans" panose="020B0504020202020204" pitchFamily="34" charset="-128"/>
              <a:ea typeface="FreeSans" panose="020B0504020202020204" pitchFamily="34" charset="-128"/>
              <a:cs typeface="FreeSans" panose="020B0504020202020204" pitchFamily="34" charset="-128"/>
            </a:endParaRPr>
          </a:p>
        </p:txBody>
      </p:sp>
      <p:pic>
        <p:nvPicPr>
          <p:cNvPr id="20" name="Picture 8" descr="frame_7_delay-1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3285939"/>
            <a:ext cx="4233971"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Elbow Connector 21"/>
          <p:cNvCxnSpPr/>
          <p:nvPr/>
        </p:nvCxnSpPr>
        <p:spPr>
          <a:xfrm>
            <a:off x="1979712" y="4682802"/>
            <a:ext cx="865010" cy="618406"/>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44722" y="5116542"/>
            <a:ext cx="986167" cy="461665"/>
          </a:xfrm>
          <a:prstGeom prst="rect">
            <a:avLst/>
          </a:prstGeom>
          <a:solidFill>
            <a:schemeClr val="tx1"/>
          </a:solidFill>
        </p:spPr>
        <p:txBody>
          <a:bodyPr wrap="none" rtlCol="0">
            <a:spAutoFit/>
          </a:bodyPr>
          <a:lstStyle/>
          <a:p>
            <a:r>
              <a:rPr lang="en-US" sz="1200">
                <a:solidFill>
                  <a:srgbClr val="FF0000"/>
                </a:solidFill>
                <a:latin typeface="FreeSans" panose="020B0504020202020204" pitchFamily="34" charset="-128"/>
                <a:ea typeface="FreeSans" panose="020B0504020202020204" pitchFamily="34" charset="-128"/>
                <a:cs typeface="FreeSans" panose="020B0504020202020204" pitchFamily="34" charset="-128"/>
              </a:rPr>
              <a:t>Flash Flood</a:t>
            </a:r>
          </a:p>
          <a:p>
            <a:r>
              <a:rPr lang="en-US" sz="1200">
                <a:solidFill>
                  <a:srgbClr val="FF0000"/>
                </a:solidFill>
                <a:latin typeface="FreeSans" panose="020B0504020202020204" pitchFamily="34" charset="-128"/>
                <a:ea typeface="FreeSans" panose="020B0504020202020204" pitchFamily="34" charset="-128"/>
                <a:cs typeface="FreeSans" panose="020B0504020202020204" pitchFamily="34" charset="-128"/>
              </a:rPr>
              <a:t>location</a:t>
            </a:r>
            <a:endParaRPr lang="id-ID" sz="1200">
              <a:solidFill>
                <a:srgbClr val="FF0000"/>
              </a:solidFill>
              <a:latin typeface="FreeSans" panose="020B0504020202020204" pitchFamily="34" charset="-128"/>
              <a:ea typeface="FreeSans" panose="020B0504020202020204" pitchFamily="34" charset="-128"/>
              <a:cs typeface="FreeSans" panose="020B0504020202020204" pitchFamily="34" charset="-128"/>
            </a:endParaRPr>
          </a:p>
        </p:txBody>
      </p:sp>
      <p:sp>
        <p:nvSpPr>
          <p:cNvPr id="26" name="Rectangle 25"/>
          <p:cNvSpPr/>
          <p:nvPr/>
        </p:nvSpPr>
        <p:spPr>
          <a:xfrm>
            <a:off x="4118247" y="3285939"/>
            <a:ext cx="338554" cy="369332"/>
          </a:xfrm>
          <a:prstGeom prst="rect">
            <a:avLst/>
          </a:prstGeom>
        </p:spPr>
        <p:txBody>
          <a:bodyPr wrap="none">
            <a:spAutoFit/>
          </a:bodyPr>
          <a:lstStyle/>
          <a:p>
            <a:r>
              <a:rPr lang="en-AU"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A</a:t>
            </a:r>
            <a:endParaRPr lang="id-ID"/>
          </a:p>
        </p:txBody>
      </p:sp>
      <p:sp>
        <p:nvSpPr>
          <p:cNvPr id="27" name="Rectangle 26"/>
          <p:cNvSpPr/>
          <p:nvPr/>
        </p:nvSpPr>
        <p:spPr>
          <a:xfrm>
            <a:off x="8718053" y="3285939"/>
            <a:ext cx="338554" cy="369332"/>
          </a:xfrm>
          <a:prstGeom prst="rect">
            <a:avLst/>
          </a:prstGeom>
        </p:spPr>
        <p:txBody>
          <a:bodyPr wrap="none">
            <a:spAutoFit/>
          </a:bodyPr>
          <a:lstStyle/>
          <a:p>
            <a:r>
              <a:rPr lang="en-AU"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B</a:t>
            </a:r>
            <a:endParaRPr lang="id-ID"/>
          </a:p>
        </p:txBody>
      </p:sp>
      <p:pic>
        <p:nvPicPr>
          <p:cNvPr id="28" name="Picture 2" descr="H:\2016stuff\KMA Training 2016\KMAmissionresources\Lecture 1 Heavy Rainfall\PostPreSubmissionCaseStudies\JavaFlooding20Sept\Analysis\CILACAP0020SEPTSoundi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5624" y="621923"/>
            <a:ext cx="3217863" cy="2574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8730730" y="621923"/>
            <a:ext cx="351378" cy="369332"/>
          </a:xfrm>
          <a:prstGeom prst="rect">
            <a:avLst/>
          </a:prstGeom>
        </p:spPr>
        <p:txBody>
          <a:bodyPr wrap="none">
            <a:spAutoFit/>
          </a:bodyPr>
          <a:lstStyle/>
          <a:p>
            <a:r>
              <a:rPr lang="en-AU"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C</a:t>
            </a:r>
            <a:endParaRPr lang="id-ID"/>
          </a:p>
        </p:txBody>
      </p:sp>
      <p:sp>
        <p:nvSpPr>
          <p:cNvPr id="30" name="Rectangle 29"/>
          <p:cNvSpPr/>
          <p:nvPr/>
        </p:nvSpPr>
        <p:spPr>
          <a:xfrm>
            <a:off x="323527" y="1442522"/>
            <a:ext cx="4968554" cy="1477328"/>
          </a:xfrm>
          <a:prstGeom prst="rect">
            <a:avLst/>
          </a:prstGeom>
          <a:solidFill>
            <a:schemeClr val="bg1">
              <a:lumMod val="85000"/>
            </a:schemeClr>
          </a:solidFill>
        </p:spPr>
        <p:txBody>
          <a:bodyPr wrap="squar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Heavy rain from 20 September caused a landslide and flash flooding in parts of West Java,and it reported as the worst affected with 33 people killed, 20 missing, and over 6,000 homeless.</a:t>
            </a:r>
            <a:endParaRPr lang="id-ID">
              <a:latin typeface="FreeSans" panose="020B0504020202020204" pitchFamily="34" charset="-128"/>
              <a:ea typeface="FreeSans" panose="020B0504020202020204" pitchFamily="34" charset="-128"/>
              <a:cs typeface="FreeSans" panose="020B0504020202020204" pitchFamily="34" charset="-128"/>
            </a:endParaRPr>
          </a:p>
        </p:txBody>
      </p:sp>
    </p:spTree>
    <p:extLst>
      <p:ext uri="{BB962C8B-B14F-4D97-AF65-F5344CB8AC3E}">
        <p14:creationId xmlns:p14="http://schemas.microsoft.com/office/powerpoint/2010/main" val="335013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H:\2016stuff\KMA Training 2016\KMAmissionresources\Lecture 1 Heavy Rainfall\IndonFlooding20Sept\NWP\EC00UTCrun15UTCpptnG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092" y="1340768"/>
            <a:ext cx="40814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ACA52A7-0939-4093-9EE3-A935C80465B6}" type="slidenum">
              <a:rPr lang="id-ID" smtClean="0"/>
              <a:pPr/>
              <a:t>16</a:t>
            </a:fld>
            <a:endParaRPr lang="id-ID"/>
          </a:p>
        </p:txBody>
      </p:sp>
      <p:sp>
        <p:nvSpPr>
          <p:cNvPr id="4" name="Title 3"/>
          <p:cNvSpPr>
            <a:spLocks noGrp="1"/>
          </p:cNvSpPr>
          <p:nvPr>
            <p:ph type="title"/>
          </p:nvPr>
        </p:nvSpPr>
        <p:spPr/>
        <p:txBody>
          <a:bodyPr/>
          <a:lstStyle/>
          <a:p>
            <a:r>
              <a:rPr lang="id-ID"/>
              <a:t>Heavy Rainfall</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9795" y="1249226"/>
            <a:ext cx="3528393" cy="30779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H:\2016stuff\KMA Training 2016\KMAmissionresources\Lecture 1 Heavy Rainfall\IndonFlooding20Sept\NWPbroad\ECSTREAMPPT20SEP006.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26636" y="1360979"/>
            <a:ext cx="2208745" cy="50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909794" y="4468132"/>
            <a:ext cx="3590197" cy="2290322"/>
            <a:chOff x="4646613" y="3959225"/>
            <a:chExt cx="4497387" cy="2755900"/>
          </a:xfrm>
        </p:grpSpPr>
        <p:sp>
          <p:nvSpPr>
            <p:cNvPr id="10" name="TextBox 16"/>
            <p:cNvSpPr txBox="1">
              <a:spLocks noChangeArrowheads="1"/>
            </p:cNvSpPr>
            <p:nvPr/>
          </p:nvSpPr>
          <p:spPr bwMode="auto">
            <a:xfrm>
              <a:off x="7083226" y="4941168"/>
              <a:ext cx="1546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a:t>images courtesy BOM</a:t>
              </a:r>
            </a:p>
          </p:txBody>
        </p:sp>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13" y="3959225"/>
              <a:ext cx="4497387" cy="2755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4861" y="3997930"/>
              <a:ext cx="2401887" cy="55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3"/>
          <p:cNvSpPr txBox="1">
            <a:spLocks noChangeArrowheads="1"/>
          </p:cNvSpPr>
          <p:nvPr/>
        </p:nvSpPr>
        <p:spPr bwMode="auto">
          <a:xfrm>
            <a:off x="4794265" y="5362052"/>
            <a:ext cx="4192173" cy="738664"/>
          </a:xfrm>
          <a:prstGeom prst="rect">
            <a:avLst/>
          </a:prstGeom>
          <a:solidFill>
            <a:schemeClr val="bg1">
              <a:lumMod val="85000"/>
            </a:schemeClr>
          </a:solid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a:t>
            </a:r>
            <a:r>
              <a:rPr lang="en-AU" altLang="en-US" sz="1400">
                <a:latin typeface="FreeSans" panose="020B0504020202020204" pitchFamily="34" charset="-128"/>
                <a:ea typeface="FreeSans" panose="020B0504020202020204" pitchFamily="34" charset="-128"/>
                <a:cs typeface="FreeSans" panose="020B0504020202020204" pitchFamily="34" charset="-128"/>
              </a:rPr>
              <a:t> </a:t>
            </a:r>
            <a:r>
              <a:rPr lang="id-ID" altLang="en-US" sz="1400">
                <a:latin typeface="FreeSans" panose="020B0504020202020204" pitchFamily="34" charset="-128"/>
                <a:ea typeface="FreeSans" panose="020B0504020202020204" pitchFamily="34" charset="-128"/>
                <a:cs typeface="FreeSans" panose="020B0504020202020204" pitchFamily="34" charset="-128"/>
              </a:rPr>
              <a:t>GSMaP 24hr Accumulation</a:t>
            </a:r>
            <a:endParaRPr lang="en-AU" altLang="en-US" sz="1400">
              <a:latin typeface="FreeSans" panose="020B0504020202020204" pitchFamily="34" charset="-128"/>
              <a:ea typeface="FreeSans" panose="020B0504020202020204" pitchFamily="34" charset="-128"/>
              <a:cs typeface="FreeSans" panose="020B0504020202020204" pitchFamily="34" charset="-128"/>
            </a:endParaRPr>
          </a:p>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a:t>
            </a:r>
            <a:r>
              <a:rPr lang="en-AU" altLang="en-US" sz="1400">
                <a:latin typeface="FreeSans" panose="020B0504020202020204" pitchFamily="34" charset="-128"/>
                <a:ea typeface="FreeSans" panose="020B0504020202020204" pitchFamily="34" charset="-128"/>
                <a:cs typeface="FreeSans" panose="020B0504020202020204" pitchFamily="34" charset="-128"/>
              </a:rPr>
              <a:t> </a:t>
            </a:r>
            <a:r>
              <a:rPr lang="id-ID" altLang="en-US" sz="1400">
                <a:latin typeface="FreeSans" panose="020B0504020202020204" pitchFamily="34" charset="-128"/>
                <a:ea typeface="FreeSans" panose="020B0504020202020204" pitchFamily="34" charset="-128"/>
                <a:cs typeface="FreeSans" panose="020B0504020202020204" pitchFamily="34" charset="-128"/>
              </a:rPr>
              <a:t>EC Deterministic (Gradient wind + Precipitation)</a:t>
            </a:r>
            <a:endParaRPr lang="en-AU" altLang="en-US" sz="1400">
              <a:latin typeface="FreeSans" panose="020B0504020202020204" pitchFamily="34" charset="-128"/>
              <a:ea typeface="FreeSans" panose="020B0504020202020204" pitchFamily="34" charset="-128"/>
              <a:cs typeface="FreeSans" panose="020B0504020202020204" pitchFamily="34" charset="-128"/>
            </a:endParaRPr>
          </a:p>
          <a:p>
            <a:pPr eaLnBrk="1" fontAlgn="auto" hangingPunct="1">
              <a:spcBef>
                <a:spcPts val="0"/>
              </a:spcBef>
              <a:spcAft>
                <a:spcPts val="0"/>
              </a:spcAft>
              <a:defRPr/>
            </a:pPr>
            <a:r>
              <a:rPr lang="en-AU"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a:t>
            </a:r>
            <a:r>
              <a:rPr lang="en-AU" altLang="en-US" sz="1400">
                <a:latin typeface="FreeSans" panose="020B0504020202020204" pitchFamily="34" charset="-128"/>
                <a:ea typeface="FreeSans" panose="020B0504020202020204" pitchFamily="34" charset="-128"/>
                <a:cs typeface="FreeSans" panose="020B0504020202020204" pitchFamily="34" charset="-128"/>
              </a:rPr>
              <a:t> </a:t>
            </a:r>
            <a:r>
              <a:rPr lang="id-ID" altLang="en-US" sz="1400">
                <a:latin typeface="FreeSans" panose="020B0504020202020204" pitchFamily="34" charset="-128"/>
                <a:ea typeface="FreeSans" panose="020B0504020202020204" pitchFamily="34" charset="-128"/>
                <a:cs typeface="FreeSans" panose="020B0504020202020204" pitchFamily="34" charset="-128"/>
              </a:rPr>
              <a:t>Sig Weather Chart</a:t>
            </a:r>
            <a:endParaRPr lang="en-AU" altLang="en-US" sz="1050">
              <a:latin typeface="FreeSans" panose="020B0504020202020204" pitchFamily="34" charset="-128"/>
              <a:ea typeface="FreeSans" panose="020B0504020202020204" pitchFamily="34" charset="-128"/>
              <a:cs typeface="FreeSans" panose="020B0504020202020204" pitchFamily="34" charset="-128"/>
            </a:endParaRPr>
          </a:p>
        </p:txBody>
      </p:sp>
      <p:sp>
        <p:nvSpPr>
          <p:cNvPr id="17" name="Rectangle 16"/>
          <p:cNvSpPr/>
          <p:nvPr/>
        </p:nvSpPr>
        <p:spPr>
          <a:xfrm>
            <a:off x="4007958" y="3895611"/>
            <a:ext cx="338554" cy="369332"/>
          </a:xfrm>
          <a:prstGeom prst="rect">
            <a:avLst/>
          </a:prstGeom>
        </p:spPr>
        <p:txBody>
          <a:bodyPr wrap="none">
            <a:spAutoFit/>
          </a:bodyPr>
          <a:lstStyle/>
          <a:p>
            <a:r>
              <a:rPr lang="en-AU"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A</a:t>
            </a:r>
            <a:endParaRPr lang="id-ID"/>
          </a:p>
        </p:txBody>
      </p:sp>
      <p:sp>
        <p:nvSpPr>
          <p:cNvPr id="18" name="Rectangle 17"/>
          <p:cNvSpPr/>
          <p:nvPr/>
        </p:nvSpPr>
        <p:spPr>
          <a:xfrm>
            <a:off x="8296827" y="3797588"/>
            <a:ext cx="338554" cy="369332"/>
          </a:xfrm>
          <a:prstGeom prst="rect">
            <a:avLst/>
          </a:prstGeom>
        </p:spPr>
        <p:txBody>
          <a:bodyPr wrap="none">
            <a:spAutoFit/>
          </a:bodyPr>
          <a:lstStyle/>
          <a:p>
            <a:r>
              <a:rPr lang="id-ID"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B</a:t>
            </a:r>
            <a:endParaRPr lang="id-ID"/>
          </a:p>
        </p:txBody>
      </p:sp>
      <p:sp>
        <p:nvSpPr>
          <p:cNvPr id="19" name="Rectangle 18"/>
          <p:cNvSpPr/>
          <p:nvPr/>
        </p:nvSpPr>
        <p:spPr>
          <a:xfrm>
            <a:off x="4041546" y="6374165"/>
            <a:ext cx="351378" cy="369332"/>
          </a:xfrm>
          <a:prstGeom prst="rect">
            <a:avLst/>
          </a:prstGeom>
        </p:spPr>
        <p:txBody>
          <a:bodyPr wrap="none">
            <a:spAutoFit/>
          </a:bodyPr>
          <a:lstStyle/>
          <a:p>
            <a:r>
              <a:rPr lang="id-ID" altLang="en-US">
                <a:solidFill>
                  <a:srgbClr val="FF0000"/>
                </a:solidFill>
                <a:latin typeface="FreeSans" panose="020B0504020202020204" pitchFamily="34" charset="-128"/>
                <a:ea typeface="FreeSans" panose="020B0504020202020204" pitchFamily="34" charset="-128"/>
                <a:cs typeface="FreeSans" panose="020B0504020202020204" pitchFamily="34" charset="-128"/>
              </a:rPr>
              <a:t>C</a:t>
            </a:r>
            <a:endParaRPr lang="id-ID"/>
          </a:p>
        </p:txBody>
      </p:sp>
      <p:sp>
        <p:nvSpPr>
          <p:cNvPr id="14" name="TextBox 13"/>
          <p:cNvSpPr txBox="1"/>
          <p:nvPr/>
        </p:nvSpPr>
        <p:spPr>
          <a:xfrm>
            <a:off x="6619007" y="4251018"/>
            <a:ext cx="2136547" cy="369332"/>
          </a:xfrm>
          <a:prstGeom prst="rect">
            <a:avLst/>
          </a:prstGeom>
          <a:noFill/>
        </p:spPr>
        <p:txBody>
          <a:bodyPr wrap="none" rtlCol="0">
            <a:spAutoFit/>
          </a:bodyPr>
          <a:lstStyle/>
          <a:p>
            <a:r>
              <a:rPr lang="id-ID"/>
              <a:t>Image Courtesy BoM</a:t>
            </a:r>
          </a:p>
        </p:txBody>
      </p:sp>
      <p:sp>
        <p:nvSpPr>
          <p:cNvPr id="20" name="TextBox 19"/>
          <p:cNvSpPr txBox="1"/>
          <p:nvPr/>
        </p:nvSpPr>
        <p:spPr>
          <a:xfrm>
            <a:off x="2301170" y="1263127"/>
            <a:ext cx="2148602" cy="369332"/>
          </a:xfrm>
          <a:prstGeom prst="rect">
            <a:avLst/>
          </a:prstGeom>
          <a:noFill/>
        </p:spPr>
        <p:txBody>
          <a:bodyPr wrap="none" rtlCol="0">
            <a:spAutoFit/>
          </a:bodyPr>
          <a:lstStyle/>
          <a:p>
            <a:r>
              <a:rPr lang="id-ID"/>
              <a:t>Image Courtesy </a:t>
            </a:r>
            <a:r>
              <a:rPr lang="en-US"/>
              <a:t>JAXA</a:t>
            </a:r>
            <a:endParaRPr lang="id-ID"/>
          </a:p>
        </p:txBody>
      </p:sp>
    </p:spTree>
    <p:extLst>
      <p:ext uri="{BB962C8B-B14F-4D97-AF65-F5344CB8AC3E}">
        <p14:creationId xmlns:p14="http://schemas.microsoft.com/office/powerpoint/2010/main" val="228681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17</a:t>
            </a:fld>
            <a:endParaRPr lang="id-ID"/>
          </a:p>
        </p:txBody>
      </p:sp>
      <p:sp>
        <p:nvSpPr>
          <p:cNvPr id="4" name="Title 3"/>
          <p:cNvSpPr>
            <a:spLocks noGrp="1"/>
          </p:cNvSpPr>
          <p:nvPr>
            <p:ph type="title"/>
          </p:nvPr>
        </p:nvSpPr>
        <p:spPr/>
        <p:txBody>
          <a:bodyPr/>
          <a:lstStyle/>
          <a:p>
            <a:r>
              <a:rPr lang="id-ID"/>
              <a:t>Hail Precipitation</a:t>
            </a:r>
          </a:p>
        </p:txBody>
      </p:sp>
      <p:pic>
        <p:nvPicPr>
          <p:cNvPr id="5" name="Picture 4" descr="Hujan Es Guyur Sejumlah Wilayah di Dep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6144" y="188640"/>
            <a:ext cx="3484617" cy="19563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7"/>
          <p:cNvSpPr txBox="1"/>
          <p:nvPr/>
        </p:nvSpPr>
        <p:spPr>
          <a:xfrm>
            <a:off x="340296" y="1559694"/>
            <a:ext cx="4879776" cy="1815882"/>
          </a:xfrm>
          <a:prstGeom prst="rect">
            <a:avLst/>
          </a:prstGeom>
          <a:solidFill>
            <a:schemeClr val="bg1">
              <a:lumMod val="85000"/>
            </a:schemeClr>
          </a:solidFill>
          <a:ln>
            <a:noFill/>
          </a:ln>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1600" b="1" dirty="0">
                <a:latin typeface="FreeSans" panose="020B0504020202020204" pitchFamily="34" charset="-128"/>
                <a:ea typeface="FreeSans" panose="020B0504020202020204" pitchFamily="34" charset="-128"/>
                <a:cs typeface="FreeSans" panose="020B0504020202020204" pitchFamily="34" charset="-128"/>
              </a:rPr>
              <a:t>Hail event at South of Jakarta </a:t>
            </a:r>
          </a:p>
          <a:p>
            <a:pPr algn="ctr"/>
            <a:r>
              <a:rPr lang="id-ID" sz="1600" b="1" dirty="0">
                <a:latin typeface="FreeSans" panose="020B0504020202020204" pitchFamily="34" charset="-128"/>
                <a:ea typeface="FreeSans" panose="020B0504020202020204" pitchFamily="34" charset="-128"/>
                <a:cs typeface="FreeSans" panose="020B0504020202020204" pitchFamily="34" charset="-128"/>
              </a:rPr>
              <a:t>(01 Oct 17 09UTC)</a:t>
            </a:r>
          </a:p>
          <a:p>
            <a:r>
              <a:rPr lang="id-ID" sz="1600" dirty="0">
                <a:latin typeface="FreeSans" panose="020B0504020202020204" pitchFamily="34" charset="-128"/>
                <a:ea typeface="FreeSans" panose="020B0504020202020204" pitchFamily="34" charset="-128"/>
                <a:cs typeface="FreeSans" panose="020B0504020202020204" pitchFamily="34" charset="-128"/>
              </a:rPr>
              <a:t>GSMaP product used to locate distribution of heavy rainfall. However at the event time, only slight rain is detected over south of Jakarta.  It is a bit difficult to see small scale heavy precipitation at GSMaP due to its spatial resolution.</a:t>
            </a:r>
          </a:p>
        </p:txBody>
      </p:sp>
      <p:grpSp>
        <p:nvGrpSpPr>
          <p:cNvPr id="7" name="Group 6"/>
          <p:cNvGrpSpPr/>
          <p:nvPr/>
        </p:nvGrpSpPr>
        <p:grpSpPr>
          <a:xfrm>
            <a:off x="6100430" y="3658746"/>
            <a:ext cx="2843808" cy="2722581"/>
            <a:chOff x="6262952" y="3698157"/>
            <a:chExt cx="2402537" cy="2545062"/>
          </a:xfrm>
        </p:grpSpPr>
        <p:pic>
          <p:nvPicPr>
            <p:cNvPr id="8" name="Picture 7" descr="http://radar.bmkg.go.id/bmkg2/imageQC/TANG/SingleLayerCRefQC/zoomBlueMarble_20171001_085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62952" y="3698159"/>
              <a:ext cx="2402537" cy="2545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descr="http://radar.bmkg.go.id/bmkg2/imageQC/TANG/SingleLayerCRefQC/zoomBlueMarble_20171001_085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62952" y="3698159"/>
              <a:ext cx="1660525" cy="203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9" descr="http://radar.bmkg.go.id/bmkg2/imageQC/TANG/SingleLayerCRefQC/zoomBlueMarble_20171001_085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316417" y="3698157"/>
              <a:ext cx="349072" cy="2545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292118" y="3658747"/>
            <a:ext cx="2736304" cy="2722581"/>
            <a:chOff x="3635896" y="3678039"/>
            <a:chExt cx="2520280" cy="2520280"/>
          </a:xfrm>
        </p:grpSpPr>
        <p:pic>
          <p:nvPicPr>
            <p:cNvPr id="12" name="Picture 11" descr="Z:\HIMAWARI-8\DATA\image\Jakarta\2017\10\01\H08_EH_Jakarta_2017100109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3678039"/>
              <a:ext cx="2520280" cy="2520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Oval 12"/>
            <p:cNvSpPr/>
            <p:nvPr/>
          </p:nvSpPr>
          <p:spPr>
            <a:xfrm>
              <a:off x="4834632" y="4784452"/>
              <a:ext cx="108000" cy="1080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TextBox 11"/>
            <p:cNvSpPr txBox="1"/>
            <p:nvPr/>
          </p:nvSpPr>
          <p:spPr>
            <a:xfrm>
              <a:off x="4499992" y="4892452"/>
              <a:ext cx="771750" cy="338554"/>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600" dirty="0">
                  <a:ln w="3175" cmpd="sng">
                    <a:solidFill>
                      <a:schemeClr val="bg1"/>
                    </a:solidFill>
                    <a:prstDash val="solid"/>
                  </a:ln>
                  <a:solidFill>
                    <a:srgbClr val="FFFFFF"/>
                  </a:solidFill>
                  <a:effectLst>
                    <a:outerShdw blurRad="63500" dir="3600000" algn="tl" rotWithShape="0">
                      <a:srgbClr val="000000">
                        <a:alpha val="70000"/>
                      </a:srgbClr>
                    </a:outerShdw>
                  </a:effectLst>
                </a:rPr>
                <a:t>Jakarta</a:t>
              </a:r>
            </a:p>
          </p:txBody>
        </p:sp>
      </p:grpSp>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3658747"/>
            <a:ext cx="3053832" cy="27225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008281" y="2636912"/>
            <a:ext cx="2832827" cy="738664"/>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GSMaP NRT</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Himawari-8 B13 (IR Enhanced)</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 </a:t>
            </a:r>
            <a:r>
              <a:rPr lang="en-US" sz="1400">
                <a:latin typeface="FreeSans" panose="020B0504020202020204" pitchFamily="34" charset="-128"/>
                <a:ea typeface="FreeSans" panose="020B0504020202020204" pitchFamily="34" charset="-128"/>
                <a:cs typeface="FreeSans" panose="020B0504020202020204" pitchFamily="34" charset="-128"/>
              </a:rPr>
              <a:t>C-Band Radar Reflectivity</a:t>
            </a:r>
            <a:endParaRPr lang="id-ID" sz="1400">
              <a:latin typeface="FreeSans" panose="020B0504020202020204" pitchFamily="34" charset="-128"/>
              <a:ea typeface="FreeSans" panose="020B0504020202020204" pitchFamily="34" charset="-128"/>
              <a:cs typeface="FreeSans" panose="020B0504020202020204" pitchFamily="34" charset="-128"/>
            </a:endParaRPr>
          </a:p>
        </p:txBody>
      </p:sp>
      <p:sp>
        <p:nvSpPr>
          <p:cNvPr id="20" name="Rectangle 19"/>
          <p:cNvSpPr/>
          <p:nvPr/>
        </p:nvSpPr>
        <p:spPr>
          <a:xfrm>
            <a:off x="467544" y="5805264"/>
            <a:ext cx="338554" cy="369332"/>
          </a:xfrm>
          <a:prstGeom prst="rect">
            <a:avLst/>
          </a:prstGeom>
        </p:spPr>
        <p:txBody>
          <a:bodyPr wrap="none">
            <a:spAutoFit/>
          </a:bodyPr>
          <a:lstStyle/>
          <a:p>
            <a:r>
              <a:rPr lang="en-US">
                <a:solidFill>
                  <a:srgbClr val="FF0000"/>
                </a:solidFill>
                <a:latin typeface="FreeSans" panose="020B0504020202020204" pitchFamily="34" charset="-128"/>
                <a:ea typeface="FreeSans" panose="020B0504020202020204" pitchFamily="34" charset="-128"/>
                <a:cs typeface="FreeSans" panose="020B0504020202020204" pitchFamily="34" charset="-128"/>
              </a:rPr>
              <a:t>A</a:t>
            </a:r>
            <a:endParaRPr lang="id-ID"/>
          </a:p>
        </p:txBody>
      </p:sp>
      <p:sp>
        <p:nvSpPr>
          <p:cNvPr id="21" name="Rectangle 20"/>
          <p:cNvSpPr/>
          <p:nvPr/>
        </p:nvSpPr>
        <p:spPr>
          <a:xfrm>
            <a:off x="3292118" y="5962052"/>
            <a:ext cx="338554" cy="369332"/>
          </a:xfrm>
          <a:prstGeom prst="rect">
            <a:avLst/>
          </a:prstGeom>
        </p:spPr>
        <p:txBody>
          <a:bodyPr wrap="none">
            <a:spAutoFit/>
          </a:bodyPr>
          <a:lstStyle/>
          <a:p>
            <a:r>
              <a:rPr lang="en-US">
                <a:solidFill>
                  <a:srgbClr val="FF0000"/>
                </a:solidFill>
                <a:latin typeface="FreeSans" panose="020B0504020202020204" pitchFamily="34" charset="-128"/>
                <a:ea typeface="FreeSans" panose="020B0504020202020204" pitchFamily="34" charset="-128"/>
                <a:cs typeface="FreeSans" panose="020B0504020202020204" pitchFamily="34" charset="-128"/>
              </a:rPr>
              <a:t>B</a:t>
            </a:r>
            <a:endParaRPr lang="id-ID"/>
          </a:p>
        </p:txBody>
      </p:sp>
      <p:sp>
        <p:nvSpPr>
          <p:cNvPr id="22" name="Rectangle 21"/>
          <p:cNvSpPr/>
          <p:nvPr/>
        </p:nvSpPr>
        <p:spPr>
          <a:xfrm>
            <a:off x="6088339" y="5961381"/>
            <a:ext cx="351378" cy="369332"/>
          </a:xfrm>
          <a:prstGeom prst="rect">
            <a:avLst/>
          </a:prstGeom>
        </p:spPr>
        <p:txBody>
          <a:bodyPr wrap="none">
            <a:spAutoFit/>
          </a:bodyPr>
          <a:lstStyle/>
          <a:p>
            <a:r>
              <a:rPr lang="en-US">
                <a:solidFill>
                  <a:srgbClr val="FF0000"/>
                </a:solidFill>
                <a:latin typeface="FreeSans" panose="020B0504020202020204" pitchFamily="34" charset="-128"/>
                <a:ea typeface="FreeSans" panose="020B0504020202020204" pitchFamily="34" charset="-128"/>
                <a:cs typeface="FreeSans" panose="020B0504020202020204" pitchFamily="34" charset="-128"/>
              </a:rPr>
              <a:t>C</a:t>
            </a:r>
            <a:endParaRPr lang="id-ID"/>
          </a:p>
        </p:txBody>
      </p:sp>
    </p:spTree>
    <p:extLst>
      <p:ext uri="{BB962C8B-B14F-4D97-AF65-F5344CB8AC3E}">
        <p14:creationId xmlns:p14="http://schemas.microsoft.com/office/powerpoint/2010/main" val="3406689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18</a:t>
            </a:fld>
            <a:endParaRPr lang="id-ID"/>
          </a:p>
        </p:txBody>
      </p:sp>
      <p:sp>
        <p:nvSpPr>
          <p:cNvPr id="4" name="Title 3"/>
          <p:cNvSpPr>
            <a:spLocks noGrp="1"/>
          </p:cNvSpPr>
          <p:nvPr>
            <p:ph type="title"/>
          </p:nvPr>
        </p:nvSpPr>
        <p:spPr/>
        <p:txBody>
          <a:bodyPr/>
          <a:lstStyle/>
          <a:p>
            <a:r>
              <a:rPr lang="id-ID"/>
              <a:t>Hail Precipitation</a:t>
            </a:r>
          </a:p>
        </p:txBody>
      </p:sp>
      <p:pic>
        <p:nvPicPr>
          <p:cNvPr id="3074" name="Picture 2" descr="C:\Users\HP PAVILION\Documents\ImagerSatelit\Image\H08_ET_Jakarta_20171001_0830.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7504"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P PAVILION\Documents\ImagerSatelit\Image\H08_ET_Jakarta_20171001_073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P PAVILION\Documents\ImagerSatelit\Image\H08_ET_Jakarta_20171001_08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504"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P PAVILION\Documents\ImagerSatelit\Image\H08_ET_Jakarta_20171001_09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592"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HP PAVILION\Documents\ImagerSatelit\Image\H08_ET_Jakarta_20171001_09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1592"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HP PAVILION\Documents\ImagerSatelit\Image\H08_ET_Jakarta_20171001_09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592" y="14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HP PAVILION\Documents\ImagerSatelit\Data\Radar_QPE_Bengkulu_20171001093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1592" y="32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HP PAVILION\Documents\ImagerSatelit\Data\Radar_QPE_Bengkulu_2017100109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8764" y="321050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HP PAVILION\Documents\ImagerSatelit\Data\Radar_QPE_Bengkulu_20171001083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1592" y="32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HP PAVILION\Documents\ImagerSatelit\Data\Radar_QPE_Bengkulu_2017100108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19584" y="321277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HP PAVILION\Documents\ImagerSatelit\Data\Radar_QPE_Bengkulu_20171001073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3212776"/>
            <a:ext cx="1800000" cy="1800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Elbow Connector 16"/>
          <p:cNvCxnSpPr/>
          <p:nvPr/>
        </p:nvCxnSpPr>
        <p:spPr>
          <a:xfrm>
            <a:off x="4603754" y="4452227"/>
            <a:ext cx="865010" cy="618406"/>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68764" y="4885967"/>
            <a:ext cx="559769" cy="461665"/>
          </a:xfrm>
          <a:prstGeom prst="rect">
            <a:avLst/>
          </a:prstGeom>
          <a:solidFill>
            <a:schemeClr val="tx1"/>
          </a:solidFill>
        </p:spPr>
        <p:txBody>
          <a:bodyPr wrap="none" rtlCol="0">
            <a:spAutoFit/>
          </a:bodyPr>
          <a:lstStyle/>
          <a:p>
            <a:r>
              <a:rPr lang="id-ID" sz="1200">
                <a:solidFill>
                  <a:srgbClr val="FF0000"/>
                </a:solidFill>
                <a:latin typeface="FreeSans" panose="020B0504020202020204" pitchFamily="34" charset="-128"/>
                <a:ea typeface="FreeSans" panose="020B0504020202020204" pitchFamily="34" charset="-128"/>
                <a:cs typeface="FreeSans" panose="020B0504020202020204" pitchFamily="34" charset="-128"/>
              </a:rPr>
              <a:t>Hail</a:t>
            </a:r>
            <a:endParaRPr lang="en-US" sz="1200">
              <a:solidFill>
                <a:srgbClr val="FF0000"/>
              </a:solidFill>
              <a:latin typeface="FreeSans" panose="020B0504020202020204" pitchFamily="34" charset="-128"/>
              <a:ea typeface="FreeSans" panose="020B0504020202020204" pitchFamily="34" charset="-128"/>
              <a:cs typeface="FreeSans" panose="020B0504020202020204" pitchFamily="34" charset="-128"/>
            </a:endParaRPr>
          </a:p>
          <a:p>
            <a:r>
              <a:rPr lang="id-ID" sz="1200">
                <a:solidFill>
                  <a:srgbClr val="FF0000"/>
                </a:solidFill>
                <a:latin typeface="FreeSans" panose="020B0504020202020204" pitchFamily="34" charset="-128"/>
                <a:ea typeface="FreeSans" panose="020B0504020202020204" pitchFamily="34" charset="-128"/>
                <a:cs typeface="FreeSans" panose="020B0504020202020204" pitchFamily="34" charset="-128"/>
              </a:rPr>
              <a:t>event</a:t>
            </a:r>
          </a:p>
        </p:txBody>
      </p:sp>
      <p:sp>
        <p:nvSpPr>
          <p:cNvPr id="19" name="TextBox 13"/>
          <p:cNvSpPr txBox="1">
            <a:spLocks noChangeArrowheads="1"/>
          </p:cNvSpPr>
          <p:nvPr/>
        </p:nvSpPr>
        <p:spPr bwMode="auto">
          <a:xfrm>
            <a:off x="6583416" y="5053185"/>
            <a:ext cx="2523448" cy="523220"/>
          </a:xfrm>
          <a:prstGeom prst="rect">
            <a:avLst/>
          </a:prstGeom>
          <a:solidFill>
            <a:schemeClr val="bg1">
              <a:lumMod val="85000"/>
            </a:schemeClr>
          </a:solid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id-ID"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Top</a:t>
            </a:r>
            <a:r>
              <a:rPr lang="en-AU" altLang="en-US" sz="1400">
                <a:latin typeface="FreeSans" panose="020B0504020202020204" pitchFamily="34" charset="-128"/>
                <a:ea typeface="FreeSans" panose="020B0504020202020204" pitchFamily="34" charset="-128"/>
                <a:cs typeface="FreeSans" panose="020B0504020202020204" pitchFamily="34" charset="-128"/>
              </a:rPr>
              <a:t> </a:t>
            </a:r>
            <a:r>
              <a:rPr lang="id-ID" altLang="en-US" sz="1400">
                <a:latin typeface="FreeSans" panose="020B0504020202020204" pitchFamily="34" charset="-128"/>
                <a:ea typeface="FreeSans" panose="020B0504020202020204" pitchFamily="34" charset="-128"/>
                <a:cs typeface="FreeSans" panose="020B0504020202020204" pitchFamily="34" charset="-128"/>
              </a:rPr>
              <a:t>Himawari 8 IR Enhanced</a:t>
            </a:r>
            <a:endParaRPr lang="en-AU" altLang="en-US" sz="1400">
              <a:latin typeface="FreeSans" panose="020B0504020202020204" pitchFamily="34" charset="-128"/>
              <a:ea typeface="FreeSans" panose="020B0504020202020204" pitchFamily="34" charset="-128"/>
              <a:cs typeface="FreeSans" panose="020B0504020202020204" pitchFamily="34" charset="-128"/>
            </a:endParaRPr>
          </a:p>
          <a:p>
            <a:pPr eaLnBrk="1" fontAlgn="auto" hangingPunct="1">
              <a:spcBef>
                <a:spcPts val="0"/>
              </a:spcBef>
              <a:spcAft>
                <a:spcPts val="0"/>
              </a:spcAft>
              <a:defRPr/>
            </a:pPr>
            <a:r>
              <a:rPr lang="id-ID" alt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Bottom</a:t>
            </a:r>
            <a:r>
              <a:rPr lang="en-AU" altLang="en-US" sz="1400">
                <a:latin typeface="FreeSans" panose="020B0504020202020204" pitchFamily="34" charset="-128"/>
                <a:ea typeface="FreeSans" panose="020B0504020202020204" pitchFamily="34" charset="-128"/>
                <a:cs typeface="FreeSans" panose="020B0504020202020204" pitchFamily="34" charset="-128"/>
              </a:rPr>
              <a:t> </a:t>
            </a:r>
            <a:r>
              <a:rPr lang="id-ID" altLang="en-US" sz="1400">
                <a:latin typeface="FreeSans" panose="020B0504020202020204" pitchFamily="34" charset="-128"/>
                <a:ea typeface="FreeSans" panose="020B0504020202020204" pitchFamily="34" charset="-128"/>
                <a:cs typeface="FreeSans" panose="020B0504020202020204" pitchFamily="34" charset="-128"/>
              </a:rPr>
              <a:t>Radar Reflectivity</a:t>
            </a:r>
            <a:endParaRPr lang="en-AU" altLang="en-US" sz="1400">
              <a:latin typeface="FreeSans" panose="020B0504020202020204" pitchFamily="34" charset="-128"/>
              <a:ea typeface="FreeSans" panose="020B0504020202020204" pitchFamily="34" charset="-128"/>
              <a:cs typeface="FreeSans" panose="020B0504020202020204" pitchFamily="34" charset="-128"/>
            </a:endParaRPr>
          </a:p>
        </p:txBody>
      </p:sp>
      <p:graphicFrame>
        <p:nvGraphicFramePr>
          <p:cNvPr id="2" name="Table 1"/>
          <p:cNvGraphicFramePr>
            <a:graphicFrameLocks noGrp="1"/>
          </p:cNvGraphicFramePr>
          <p:nvPr>
            <p:extLst>
              <p:ext uri="{D42A27DB-BD31-4B8C-83A1-F6EECF244321}">
                <p14:modId xmlns:p14="http://schemas.microsoft.com/office/powerpoint/2010/main" val="1249495130"/>
              </p:ext>
            </p:extLst>
          </p:nvPr>
        </p:nvGraphicFramePr>
        <p:xfrm>
          <a:off x="285767" y="5229200"/>
          <a:ext cx="3385825" cy="1524000"/>
        </p:xfrm>
        <a:graphic>
          <a:graphicData uri="http://schemas.openxmlformats.org/drawingml/2006/table">
            <a:tbl>
              <a:tblPr firstRow="1" bandRow="1">
                <a:tableStyleId>{6E25E649-3F16-4E02-A733-19D2CDBF48F0}</a:tableStyleId>
              </a:tblPr>
              <a:tblGrid>
                <a:gridCol w="1585625">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tblGrid>
              <a:tr h="302400">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Category</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dBZ</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mm/hr</a:t>
                      </a:r>
                    </a:p>
                  </a:txBody>
                  <a:tcPr/>
                </a:tc>
                <a:extLst>
                  <a:ext uri="{0D108BD9-81ED-4DB2-BD59-A6C34878D82A}">
                    <a16:rowId xmlns:a16="http://schemas.microsoft.com/office/drawing/2014/main" val="10000"/>
                  </a:ext>
                </a:extLst>
              </a:tr>
              <a:tr h="302400">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Slight Rain</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30-38</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1-5</a:t>
                      </a:r>
                    </a:p>
                  </a:txBody>
                  <a:tcPr/>
                </a:tc>
                <a:extLst>
                  <a:ext uri="{0D108BD9-81ED-4DB2-BD59-A6C34878D82A}">
                    <a16:rowId xmlns:a16="http://schemas.microsoft.com/office/drawing/2014/main" val="10001"/>
                  </a:ext>
                </a:extLst>
              </a:tr>
              <a:tr h="302400">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Mod Rain</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38-48</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5-10</a:t>
                      </a:r>
                    </a:p>
                  </a:txBody>
                  <a:tcPr/>
                </a:tc>
                <a:extLst>
                  <a:ext uri="{0D108BD9-81ED-4DB2-BD59-A6C34878D82A}">
                    <a16:rowId xmlns:a16="http://schemas.microsoft.com/office/drawing/2014/main" val="10002"/>
                  </a:ext>
                </a:extLst>
              </a:tr>
              <a:tr h="302400">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Heavy Rain</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48-58</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10-20</a:t>
                      </a:r>
                    </a:p>
                  </a:txBody>
                  <a:tcPr/>
                </a:tc>
                <a:extLst>
                  <a:ext uri="{0D108BD9-81ED-4DB2-BD59-A6C34878D82A}">
                    <a16:rowId xmlns:a16="http://schemas.microsoft.com/office/drawing/2014/main" val="10003"/>
                  </a:ext>
                </a:extLst>
              </a:tr>
              <a:tr h="302400">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Very heavy Rain</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&gt;58</a:t>
                      </a:r>
                    </a:p>
                  </a:txBody>
                  <a:tcPr/>
                </a:tc>
                <a:tc>
                  <a:txBody>
                    <a:bodyPr/>
                    <a:lstStyle/>
                    <a:p>
                      <a:r>
                        <a:rPr lang="id-ID" sz="1400">
                          <a:latin typeface="FreeSans" panose="020B0504020202020204" pitchFamily="34" charset="-128"/>
                          <a:ea typeface="FreeSans" panose="020B0504020202020204" pitchFamily="34" charset="-128"/>
                          <a:cs typeface="FreeSans" panose="020B0504020202020204" pitchFamily="34" charset="-128"/>
                        </a:rPr>
                        <a:t>&gt;20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28474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19</a:t>
            </a:fld>
            <a:endParaRPr lang="id-ID"/>
          </a:p>
        </p:txBody>
      </p:sp>
      <p:sp>
        <p:nvSpPr>
          <p:cNvPr id="4" name="Title 3"/>
          <p:cNvSpPr>
            <a:spLocks noGrp="1"/>
          </p:cNvSpPr>
          <p:nvPr>
            <p:ph type="title"/>
          </p:nvPr>
        </p:nvSpPr>
        <p:spPr/>
        <p:txBody>
          <a:bodyPr/>
          <a:lstStyle/>
          <a:p>
            <a:r>
              <a:rPr lang="id-ID"/>
              <a:t>Hail Precipitation</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28068"/>
            <a:ext cx="378163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548" y="1340768"/>
            <a:ext cx="3781630"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005064"/>
            <a:ext cx="378162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6093296"/>
            <a:ext cx="28194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012" y="3338314"/>
            <a:ext cx="27717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6548" y="4005064"/>
            <a:ext cx="378162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1360" y="6102821"/>
            <a:ext cx="15716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26232" y="1300882"/>
            <a:ext cx="1838965" cy="369332"/>
          </a:xfrm>
          <a:prstGeom prst="rect">
            <a:avLst/>
          </a:prstGeom>
          <a:solidFill>
            <a:schemeClr val="bg1"/>
          </a:solidFill>
        </p:spPr>
        <p:txBody>
          <a:bodyPr wrap="none">
            <a:spAutoFit/>
          </a:bodyPr>
          <a:lstStyle/>
          <a:p>
            <a:r>
              <a:rPr lang="id-ID">
                <a:solidFill>
                  <a:srgbClr val="FF0000"/>
                </a:solidFill>
                <a:latin typeface="FreeSans" panose="020B0504020202020204" pitchFamily="34" charset="-128"/>
                <a:ea typeface="FreeSans" panose="020B0504020202020204" pitchFamily="34" charset="-128"/>
                <a:cs typeface="FreeSans" panose="020B0504020202020204" pitchFamily="34" charset="-128"/>
              </a:rPr>
              <a:t>RGB True Color</a:t>
            </a:r>
          </a:p>
        </p:txBody>
      </p:sp>
      <p:sp>
        <p:nvSpPr>
          <p:cNvPr id="13" name="Rectangle 12"/>
          <p:cNvSpPr/>
          <p:nvPr/>
        </p:nvSpPr>
        <p:spPr>
          <a:xfrm>
            <a:off x="5423755" y="1340768"/>
            <a:ext cx="3044423" cy="369332"/>
          </a:xfrm>
          <a:prstGeom prst="rect">
            <a:avLst/>
          </a:prstGeom>
          <a:solidFill>
            <a:schemeClr val="bg1"/>
          </a:solidFill>
        </p:spPr>
        <p:txBody>
          <a:bodyPr wrap="none">
            <a:spAutoFit/>
          </a:bodyPr>
          <a:lstStyle/>
          <a:p>
            <a:r>
              <a:rPr lang="id-ID">
                <a:solidFill>
                  <a:srgbClr val="FF0000"/>
                </a:solidFill>
                <a:latin typeface="FreeSans" panose="020B0504020202020204" pitchFamily="34" charset="-128"/>
                <a:ea typeface="FreeSans" panose="020B0504020202020204" pitchFamily="34" charset="-128"/>
                <a:cs typeface="FreeSans" panose="020B0504020202020204" pitchFamily="34" charset="-128"/>
              </a:rPr>
              <a:t>RGB Day Convective Storm</a:t>
            </a:r>
          </a:p>
        </p:txBody>
      </p:sp>
      <p:sp>
        <p:nvSpPr>
          <p:cNvPr id="14" name="Rectangle 13"/>
          <p:cNvSpPr/>
          <p:nvPr/>
        </p:nvSpPr>
        <p:spPr>
          <a:xfrm>
            <a:off x="1843967" y="4005064"/>
            <a:ext cx="2621230" cy="369332"/>
          </a:xfrm>
          <a:prstGeom prst="rect">
            <a:avLst/>
          </a:prstGeom>
          <a:solidFill>
            <a:schemeClr val="bg1"/>
          </a:solidFill>
        </p:spPr>
        <p:txBody>
          <a:bodyPr wrap="none">
            <a:spAutoFit/>
          </a:bodyPr>
          <a:lstStyle/>
          <a:p>
            <a:r>
              <a:rPr lang="id-ID">
                <a:solidFill>
                  <a:srgbClr val="FF0000"/>
                </a:solidFill>
                <a:latin typeface="FreeSans" panose="020B0504020202020204" pitchFamily="34" charset="-128"/>
                <a:ea typeface="FreeSans" panose="020B0504020202020204" pitchFamily="34" charset="-128"/>
                <a:cs typeface="FreeSans" panose="020B0504020202020204" pitchFamily="34" charset="-128"/>
              </a:rPr>
              <a:t>RGB Day Microphysics</a:t>
            </a:r>
          </a:p>
        </p:txBody>
      </p:sp>
      <p:sp>
        <p:nvSpPr>
          <p:cNvPr id="15" name="Rectangle 14"/>
          <p:cNvSpPr/>
          <p:nvPr/>
        </p:nvSpPr>
        <p:spPr>
          <a:xfrm>
            <a:off x="5269866" y="4005064"/>
            <a:ext cx="3198311" cy="369332"/>
          </a:xfrm>
          <a:prstGeom prst="rect">
            <a:avLst/>
          </a:prstGeom>
          <a:solidFill>
            <a:schemeClr val="bg1"/>
          </a:solidFill>
        </p:spPr>
        <p:txBody>
          <a:bodyPr wrap="none">
            <a:spAutoFit/>
          </a:bodyPr>
          <a:lstStyle/>
          <a:p>
            <a:r>
              <a:rPr lang="id-ID">
                <a:solidFill>
                  <a:srgbClr val="FF0000"/>
                </a:solidFill>
                <a:latin typeface="FreeSans" panose="020B0504020202020204" pitchFamily="34" charset="-128"/>
                <a:ea typeface="FreeSans" panose="020B0504020202020204" pitchFamily="34" charset="-128"/>
                <a:cs typeface="FreeSans" panose="020B0504020202020204" pitchFamily="34" charset="-128"/>
              </a:rPr>
              <a:t>RGB Cloud Phase Distinction</a:t>
            </a:r>
          </a:p>
        </p:txBody>
      </p:sp>
    </p:spTree>
    <p:extLst>
      <p:ext uri="{BB962C8B-B14F-4D97-AF65-F5344CB8AC3E}">
        <p14:creationId xmlns:p14="http://schemas.microsoft.com/office/powerpoint/2010/main" val="406456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2</a:t>
            </a:fld>
            <a:endParaRPr lang="id-ID"/>
          </a:p>
        </p:txBody>
      </p:sp>
      <p:sp>
        <p:nvSpPr>
          <p:cNvPr id="4" name="Title 3"/>
          <p:cNvSpPr>
            <a:spLocks noGrp="1"/>
          </p:cNvSpPr>
          <p:nvPr>
            <p:ph type="title"/>
          </p:nvPr>
        </p:nvSpPr>
        <p:spPr/>
        <p:txBody>
          <a:bodyPr/>
          <a:lstStyle/>
          <a:p>
            <a:r>
              <a:rPr lang="en-US"/>
              <a:t>Nowcasting</a:t>
            </a:r>
            <a:endParaRPr lang="id-ID"/>
          </a:p>
        </p:txBody>
      </p:sp>
      <p:sp>
        <p:nvSpPr>
          <p:cNvPr id="5" name="Rectangle 4"/>
          <p:cNvSpPr/>
          <p:nvPr/>
        </p:nvSpPr>
        <p:spPr>
          <a:xfrm>
            <a:off x="467544" y="1628800"/>
            <a:ext cx="3480796" cy="4524315"/>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b="1">
                <a:latin typeface="FreeSans" panose="020B0504020202020204" pitchFamily="34" charset="-128"/>
                <a:ea typeface="FreeSans" panose="020B0504020202020204" pitchFamily="34" charset="-128"/>
                <a:cs typeface="FreeSans" panose="020B0504020202020204" pitchFamily="34" charset="-128"/>
              </a:rPr>
              <a:t>Definition</a:t>
            </a:r>
            <a:r>
              <a:rPr lang="en-US">
                <a:latin typeface="FreeSans" panose="020B0504020202020204" pitchFamily="34" charset="-128"/>
                <a:ea typeface="FreeSans" panose="020B0504020202020204" pitchFamily="34" charset="-128"/>
                <a:cs typeface="FreeSans" panose="020B0504020202020204" pitchFamily="34" charset="-128"/>
              </a:rPr>
              <a:t> : Forecasts obtained by extrapolation for a period of 0 to 6 hours ahead</a:t>
            </a:r>
          </a:p>
          <a:p>
            <a:pPr marL="285750" indent="-285750">
              <a:buFont typeface="Arial" panose="020B0604020202020204" pitchFamily="34" charset="0"/>
              <a:buChar char="•"/>
            </a:pPr>
            <a:r>
              <a:rPr lang="en-US" b="1">
                <a:latin typeface="FreeSans" panose="020B0504020202020204" pitchFamily="34" charset="-128"/>
                <a:ea typeface="FreeSans" panose="020B0504020202020204" pitchFamily="34" charset="-128"/>
                <a:cs typeface="FreeSans" panose="020B0504020202020204" pitchFamily="34" charset="-128"/>
              </a:rPr>
              <a:t>Tools</a:t>
            </a:r>
            <a:r>
              <a:rPr lang="en-US">
                <a:latin typeface="FreeSans" panose="020B0504020202020204" pitchFamily="34" charset="-128"/>
                <a:ea typeface="FreeSans" panose="020B0504020202020204" pitchFamily="34" charset="-128"/>
                <a:cs typeface="FreeSans" panose="020B0504020202020204" pitchFamily="34" charset="-128"/>
              </a:rPr>
              <a:t> : radar, satellite and ground observational data</a:t>
            </a:r>
          </a:p>
          <a:p>
            <a:pPr marL="285750" indent="-285750">
              <a:buFont typeface="Arial" panose="020B0604020202020204" pitchFamily="34" charset="0"/>
              <a:buChar char="•"/>
            </a:pPr>
            <a:r>
              <a:rPr lang="en-US" b="1">
                <a:latin typeface="FreeSans" panose="020B0504020202020204" pitchFamily="34" charset="-128"/>
                <a:ea typeface="FreeSans" panose="020B0504020202020204" pitchFamily="34" charset="-128"/>
                <a:cs typeface="FreeSans" panose="020B0504020202020204" pitchFamily="34" charset="-128"/>
              </a:rPr>
              <a:t>Target</a:t>
            </a:r>
            <a:r>
              <a:rPr lang="en-US">
                <a:latin typeface="FreeSans" panose="020B0504020202020204" pitchFamily="34" charset="-128"/>
                <a:ea typeface="FreeSans" panose="020B0504020202020204" pitchFamily="34" charset="-128"/>
                <a:cs typeface="FreeSans" panose="020B0504020202020204" pitchFamily="34" charset="-128"/>
              </a:rPr>
              <a:t> : small features such as individual storms</a:t>
            </a:r>
          </a:p>
          <a:p>
            <a:pPr marL="285750" indent="-285750">
              <a:buFont typeface="Arial" panose="020B0604020202020204" pitchFamily="34" charset="0"/>
              <a:buChar char="•"/>
            </a:pPr>
            <a:r>
              <a:rPr lang="en-US" b="1">
                <a:latin typeface="FreeSans" panose="020B0504020202020204" pitchFamily="34" charset="-128"/>
                <a:ea typeface="FreeSans" panose="020B0504020202020204" pitchFamily="34" charset="-128"/>
                <a:cs typeface="FreeSans" panose="020B0504020202020204" pitchFamily="34" charset="-128"/>
              </a:rPr>
              <a:t>Output</a:t>
            </a:r>
            <a:r>
              <a:rPr lang="en-US">
                <a:latin typeface="FreeSans" panose="020B0504020202020204" pitchFamily="34" charset="-128"/>
                <a:ea typeface="FreeSans" panose="020B0504020202020204" pitchFamily="34" charset="-128"/>
                <a:cs typeface="FreeSans" panose="020B0504020202020204" pitchFamily="34" charset="-128"/>
              </a:rPr>
              <a:t> : warning the public of hazardous, high-impact weather including tropical cyclones, thunderstorms and tornados which cause flash floods, lightning strikes and destructive winds</a:t>
            </a:r>
          </a:p>
          <a:p>
            <a:pPr lvl="5"/>
            <a:r>
              <a:rPr lang="en-US">
                <a:latin typeface="FreeSans" panose="020B0504020202020204" pitchFamily="34" charset="-128"/>
                <a:ea typeface="FreeSans" panose="020B0504020202020204" pitchFamily="34" charset="-128"/>
                <a:cs typeface="FreeSans" panose="020B0504020202020204" pitchFamily="34" charset="-128"/>
              </a:rPr>
              <a:t>(WMO)</a:t>
            </a:r>
          </a:p>
        </p:txBody>
      </p:sp>
      <p:pic>
        <p:nvPicPr>
          <p:cNvPr id="2050" name="Picture 2" descr="Hasil gambar untuk hujan leba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130" y="1196752"/>
            <a:ext cx="2816312" cy="1584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www.suratkabar.id/wp-content/uploads/2018/12/bmkg.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145121" y="2996952"/>
            <a:ext cx="2688299" cy="15121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96136" y="4714238"/>
            <a:ext cx="2934059" cy="15599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88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538736" cy="4525963"/>
          </a:xfrm>
        </p:spPr>
        <p:txBody>
          <a:bodyPr>
            <a:normAutofit fontScale="92500"/>
          </a:bodyPr>
          <a:lstStyle/>
          <a:p>
            <a:r>
              <a:rPr lang="en-AU" altLang="id-ID" sz="2400"/>
              <a:t>What </a:t>
            </a:r>
            <a:r>
              <a:rPr lang="id-ID" altLang="id-ID" sz="2400"/>
              <a:t>satellite </a:t>
            </a:r>
            <a:r>
              <a:rPr lang="en-AU" altLang="id-ID" sz="2400"/>
              <a:t>product do you prefer to monitor the thunderstorms</a:t>
            </a:r>
            <a:r>
              <a:rPr lang="id-ID" altLang="id-ID" sz="2400"/>
              <a:t> (heavy rain/hail)</a:t>
            </a:r>
            <a:r>
              <a:rPr lang="en-AU" altLang="id-ID" sz="2400"/>
              <a:t> over western Java</a:t>
            </a:r>
            <a:r>
              <a:rPr lang="id-ID" altLang="id-ID" sz="2400"/>
              <a:t>?</a:t>
            </a:r>
          </a:p>
          <a:p>
            <a:pPr marL="514350" indent="-514350">
              <a:buFont typeface="+mj-lt"/>
              <a:buAutoNum type="alphaLcParenR"/>
            </a:pPr>
            <a:r>
              <a:rPr lang="id-ID" altLang="id-ID" sz="2400"/>
              <a:t>IR Enhanced</a:t>
            </a:r>
          </a:p>
          <a:p>
            <a:pPr marL="514350" indent="-514350">
              <a:buFont typeface="+mj-lt"/>
              <a:buAutoNum type="alphaLcParenR"/>
            </a:pPr>
            <a:r>
              <a:rPr lang="id-ID" altLang="id-ID" sz="2400"/>
              <a:t>RGB True Color</a:t>
            </a:r>
          </a:p>
          <a:p>
            <a:pPr marL="514350" indent="-514350">
              <a:buFont typeface="+mj-lt"/>
              <a:buAutoNum type="alphaLcParenR"/>
            </a:pPr>
            <a:r>
              <a:rPr lang="id-ID" altLang="id-ID" sz="2400"/>
              <a:t>RGB Day Convective Storm</a:t>
            </a:r>
          </a:p>
          <a:p>
            <a:pPr marL="514350" indent="-514350">
              <a:buFont typeface="+mj-lt"/>
              <a:buAutoNum type="alphaLcParenR"/>
            </a:pPr>
            <a:r>
              <a:rPr lang="en-AU" altLang="id-ID" sz="2400"/>
              <a:t>RGB Day Microphysics</a:t>
            </a:r>
            <a:endParaRPr lang="id-ID" altLang="id-ID" sz="2400"/>
          </a:p>
          <a:p>
            <a:pPr marL="514350" indent="-514350">
              <a:buFont typeface="+mj-lt"/>
              <a:buAutoNum type="alphaLcParenR"/>
            </a:pPr>
            <a:r>
              <a:rPr lang="en-AU" altLang="id-ID" sz="2400"/>
              <a:t>RGB Cloud Phase Distinction</a:t>
            </a:r>
          </a:p>
          <a:p>
            <a:pPr marL="514350" indent="-514350">
              <a:buFont typeface="+mj-lt"/>
              <a:buAutoNum type="alphaLcParenR"/>
            </a:pPr>
            <a:endParaRPr lang="en-AU" altLang="id-ID" sz="2400"/>
          </a:p>
          <a:p>
            <a:pPr marL="514350" indent="-514350">
              <a:buFont typeface="+mj-lt"/>
              <a:buAutoNum type="alphaLcParenR"/>
            </a:pPr>
            <a:endParaRPr lang="en-AU" altLang="id-ID" sz="2400"/>
          </a:p>
          <a:p>
            <a:endParaRPr lang="id-ID" sz="2400"/>
          </a:p>
        </p:txBody>
      </p:sp>
      <p:sp>
        <p:nvSpPr>
          <p:cNvPr id="3" name="Slide Number Placeholder 2"/>
          <p:cNvSpPr>
            <a:spLocks noGrp="1"/>
          </p:cNvSpPr>
          <p:nvPr>
            <p:ph type="sldNum" sz="quarter" idx="12"/>
          </p:nvPr>
        </p:nvSpPr>
        <p:spPr/>
        <p:txBody>
          <a:bodyPr/>
          <a:lstStyle/>
          <a:p>
            <a:fld id="{9ACA52A7-0939-4093-9EE3-A935C80465B6}" type="slidenum">
              <a:rPr lang="id-ID" smtClean="0"/>
              <a:pPr/>
              <a:t>20</a:t>
            </a:fld>
            <a:endParaRPr lang="id-ID"/>
          </a:p>
        </p:txBody>
      </p:sp>
      <p:sp>
        <p:nvSpPr>
          <p:cNvPr id="4" name="Title 3"/>
          <p:cNvSpPr>
            <a:spLocks noGrp="1"/>
          </p:cNvSpPr>
          <p:nvPr>
            <p:ph type="title"/>
          </p:nvPr>
        </p:nvSpPr>
        <p:spPr/>
        <p:txBody>
          <a:bodyPr/>
          <a:lstStyle/>
          <a:p>
            <a:r>
              <a:rPr lang="id-ID">
                <a:solidFill>
                  <a:srgbClr val="FF0000"/>
                </a:solidFill>
              </a:rPr>
              <a:t>Socrative Question (3)</a:t>
            </a:r>
            <a:endParaRPr lang="id-ID"/>
          </a:p>
        </p:txBody>
      </p:sp>
      <p:pic>
        <p:nvPicPr>
          <p:cNvPr id="21" name="Picture 2" descr="C:\Users\HP PAVILION\Documents\ImagerSatelit\Image\H08_ET_Jakarta_20171001_083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9262" y="913420"/>
            <a:ext cx="2203218" cy="2203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HP PAVILION\Documents\ImagerSatelit\Data\Radar_QPE_Bengkulu_20171001083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908720"/>
            <a:ext cx="2212618" cy="2212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E5B0FF-337D-4525-BFCC-22BE795032DA}"/>
              </a:ext>
            </a:extLst>
          </p:cNvPr>
          <p:cNvPicPr>
            <a:picLocks noChangeAspect="1"/>
          </p:cNvPicPr>
          <p:nvPr/>
        </p:nvPicPr>
        <p:blipFill>
          <a:blip r:embed="rId4"/>
          <a:stretch>
            <a:fillRect/>
          </a:stretch>
        </p:blipFill>
        <p:spPr>
          <a:xfrm>
            <a:off x="4348942" y="3212976"/>
            <a:ext cx="4543538" cy="3148222"/>
          </a:xfrm>
          <a:prstGeom prst="rect">
            <a:avLst/>
          </a:prstGeom>
        </p:spPr>
      </p:pic>
    </p:spTree>
    <p:extLst>
      <p:ext uri="{BB962C8B-B14F-4D97-AF65-F5344CB8AC3E}">
        <p14:creationId xmlns:p14="http://schemas.microsoft.com/office/powerpoint/2010/main" val="642676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21</a:t>
            </a:fld>
            <a:endParaRPr lang="id-ID"/>
          </a:p>
        </p:txBody>
      </p:sp>
      <p:sp>
        <p:nvSpPr>
          <p:cNvPr id="4" name="Title 3"/>
          <p:cNvSpPr>
            <a:spLocks noGrp="1"/>
          </p:cNvSpPr>
          <p:nvPr>
            <p:ph type="title"/>
          </p:nvPr>
        </p:nvSpPr>
        <p:spPr/>
        <p:txBody>
          <a:bodyPr/>
          <a:lstStyle/>
          <a:p>
            <a:r>
              <a:rPr lang="en-US"/>
              <a:t>Tropical Cyclone</a:t>
            </a:r>
            <a:endParaRPr lang="id-ID"/>
          </a:p>
        </p:txBody>
      </p:sp>
      <p:pic>
        <p:nvPicPr>
          <p:cNvPr id="7" name="Content Placeholder 6" descr="Z:\HIMAWARI-8\DATA\image\Cempaka\2017\11\27\H08_SW_Cempaka_201711270610.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6084048" y="865941"/>
            <a:ext cx="2520000" cy="26115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Z:\HIMAWARI-8\DATA\image\Cempaka\2017\11\27\H08_SW_Cempaka_20171127061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84048" y="832364"/>
            <a:ext cx="2520000" cy="1396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084168" y="3573016"/>
            <a:ext cx="2519880" cy="2736304"/>
            <a:chOff x="4572000" y="2420888"/>
            <a:chExt cx="3600000" cy="3757956"/>
          </a:xfrm>
        </p:grpSpPr>
        <p:pic>
          <p:nvPicPr>
            <p:cNvPr id="9" name="Picture 8" descr="Z:\HIMAWARI-8\DATA\image\Cempaka\2017\11\27\H08_VS_Cempaka_20171127061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00" y="2467717"/>
              <a:ext cx="3600000" cy="3711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Z:\HIMAWARI-8\DATA\image\Cempaka\2017\11\27\H08_VS_Cempaka_20171127061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572000" y="2420888"/>
              <a:ext cx="3600000" cy="19189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6142686" y="3068960"/>
            <a:ext cx="317716" cy="369332"/>
          </a:xfrm>
          <a:prstGeom prst="rect">
            <a:avLst/>
          </a:prstGeom>
          <a:noFill/>
        </p:spPr>
        <p:txBody>
          <a:bodyPr wrap="none" rtlCol="0">
            <a:spAutoFit/>
          </a:bodyPr>
          <a:lstStyle/>
          <a:p>
            <a:r>
              <a:rPr lang="en-US">
                <a:solidFill>
                  <a:srgbClr val="FF0000"/>
                </a:solidFill>
              </a:rPr>
              <a:t>A</a:t>
            </a:r>
            <a:endParaRPr lang="id-ID">
              <a:solidFill>
                <a:srgbClr val="FF0000"/>
              </a:solidFill>
            </a:endParaRPr>
          </a:p>
        </p:txBody>
      </p:sp>
      <p:sp>
        <p:nvSpPr>
          <p:cNvPr id="15" name="TextBox 14"/>
          <p:cNvSpPr txBox="1"/>
          <p:nvPr/>
        </p:nvSpPr>
        <p:spPr>
          <a:xfrm>
            <a:off x="6136228" y="5877272"/>
            <a:ext cx="317716" cy="369332"/>
          </a:xfrm>
          <a:prstGeom prst="rect">
            <a:avLst/>
          </a:prstGeom>
          <a:noFill/>
        </p:spPr>
        <p:txBody>
          <a:bodyPr wrap="none" rtlCol="0">
            <a:spAutoFit/>
          </a:bodyPr>
          <a:lstStyle/>
          <a:p>
            <a:r>
              <a:rPr lang="en-US">
                <a:solidFill>
                  <a:srgbClr val="FF0000"/>
                </a:solidFill>
              </a:rPr>
              <a:t>B</a:t>
            </a:r>
            <a:endParaRPr lang="id-ID">
              <a:solidFill>
                <a:srgbClr val="FF0000"/>
              </a:solidFill>
            </a:endParaRPr>
          </a:p>
        </p:txBody>
      </p:sp>
      <p:sp>
        <p:nvSpPr>
          <p:cNvPr id="16" name="TextBox 15"/>
          <p:cNvSpPr txBox="1"/>
          <p:nvPr/>
        </p:nvSpPr>
        <p:spPr>
          <a:xfrm>
            <a:off x="3851919" y="5692606"/>
            <a:ext cx="2037737" cy="738664"/>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Himawari-8 B13 (IR)</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Himawari-8 B03 (VS)</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 </a:t>
            </a:r>
            <a:r>
              <a:rPr lang="en-US" sz="1400">
                <a:latin typeface="FreeSans" panose="020B0504020202020204" pitchFamily="34" charset="-128"/>
                <a:ea typeface="FreeSans" panose="020B0504020202020204" pitchFamily="34" charset="-128"/>
                <a:cs typeface="FreeSans" panose="020B0504020202020204" pitchFamily="34" charset="-128"/>
              </a:rPr>
              <a:t>GSMaP NRT</a:t>
            </a:r>
          </a:p>
        </p:txBody>
      </p:sp>
      <p:sp>
        <p:nvSpPr>
          <p:cNvPr id="18" name="Rectangle 17"/>
          <p:cNvSpPr/>
          <p:nvPr/>
        </p:nvSpPr>
        <p:spPr>
          <a:xfrm>
            <a:off x="539552" y="1484784"/>
            <a:ext cx="4572000" cy="2062103"/>
          </a:xfrm>
          <a:prstGeom prst="rect">
            <a:avLst/>
          </a:prstGeom>
          <a:solidFill>
            <a:schemeClr val="bg1">
              <a:lumMod val="85000"/>
            </a:schemeClr>
          </a:solidFill>
        </p:spPr>
        <p:txBody>
          <a:bodyPr>
            <a:spAutoFit/>
          </a:bodyPr>
          <a:lstStyle/>
          <a:p>
            <a:r>
              <a:rPr lang="en-US" sz="1600">
                <a:latin typeface="FreeSans" panose="020B0504020202020204" pitchFamily="34" charset="-128"/>
                <a:ea typeface="FreeSans" panose="020B0504020202020204" pitchFamily="34" charset="-128"/>
                <a:cs typeface="FreeSans" panose="020B0504020202020204" pitchFamily="34" charset="-128"/>
              </a:rPr>
              <a:t>Tropical Cyclone Cempaka was a tropical cyclone that impacted the island of Java and Bali, Indonesia in November 2017. Although it did not make landfall and only developed to a category 1 cyclone, Cempaka managed to cause 41 deaths with more than 20,000 people evacuated and around US$83.6 millions in damages</a:t>
            </a:r>
            <a:endParaRPr lang="id-ID" sz="1600">
              <a:latin typeface="FreeSans" panose="020B0504020202020204" pitchFamily="34" charset="-128"/>
              <a:ea typeface="FreeSans" panose="020B0504020202020204" pitchFamily="34" charset="-128"/>
              <a:cs typeface="FreeSans" panose="020B0504020202020204" pitchFamily="34" charset="-128"/>
            </a:endParaRPr>
          </a:p>
        </p:txBody>
      </p:sp>
      <p:pic>
        <p:nvPicPr>
          <p:cNvPr id="4098" name="Picture 2" descr="Hasil gambar untuk cempaka cyclon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67" y="3771176"/>
            <a:ext cx="3165441" cy="23740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4333" y="3392882"/>
            <a:ext cx="2459987" cy="21602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534333" y="5237378"/>
            <a:ext cx="317716" cy="369332"/>
          </a:xfrm>
          <a:prstGeom prst="rect">
            <a:avLst/>
          </a:prstGeom>
          <a:noFill/>
        </p:spPr>
        <p:txBody>
          <a:bodyPr wrap="none" rtlCol="0">
            <a:spAutoFit/>
          </a:bodyPr>
          <a:lstStyle/>
          <a:p>
            <a:r>
              <a:rPr lang="en-US">
                <a:solidFill>
                  <a:srgbClr val="FF0000"/>
                </a:solidFill>
              </a:rPr>
              <a:t>C</a:t>
            </a:r>
            <a:endParaRPr lang="id-ID">
              <a:solidFill>
                <a:srgbClr val="FF0000"/>
              </a:solidFill>
            </a:endParaRPr>
          </a:p>
        </p:txBody>
      </p:sp>
    </p:spTree>
    <p:extLst>
      <p:ext uri="{BB962C8B-B14F-4D97-AF65-F5344CB8AC3E}">
        <p14:creationId xmlns:p14="http://schemas.microsoft.com/office/powerpoint/2010/main" val="3745153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90398" y="1412776"/>
            <a:ext cx="3960440" cy="2246769"/>
          </a:xfrm>
          <a:prstGeom prst="rect">
            <a:avLst/>
          </a:prstGeom>
          <a:solidFill>
            <a:schemeClr val="bg1">
              <a:lumMod val="85000"/>
            </a:schemeClr>
          </a:solidFill>
        </p:spPr>
        <p:txBody>
          <a:bodyPr wrap="square" rtlCol="0">
            <a:spAutoFit/>
          </a:bodyPr>
          <a:lstStyle/>
          <a:p>
            <a:r>
              <a:rPr lang="en-US" sz="1400" b="1">
                <a:latin typeface="FreeSans" panose="020B0504020202020204" pitchFamily="34" charset="-128"/>
                <a:ea typeface="FreeSans" panose="020B0504020202020204" pitchFamily="34" charset="-128"/>
                <a:cs typeface="FreeSans" panose="020B0504020202020204" pitchFamily="34" charset="-128"/>
              </a:rPr>
              <a:t>GPM Satellite</a:t>
            </a:r>
          </a:p>
          <a:p>
            <a:r>
              <a:rPr lang="id-ID" sz="1400" u="sng">
                <a:latin typeface="FreeSans" panose="020B0504020202020204" pitchFamily="34" charset="-128"/>
                <a:ea typeface="FreeSans" panose="020B0504020202020204" pitchFamily="34" charset="-128"/>
                <a:cs typeface="FreeSans" panose="020B0504020202020204" pitchFamily="34" charset="-128"/>
              </a:rPr>
              <a:t>KaPr  </a:t>
            </a:r>
          </a:p>
          <a:p>
            <a:r>
              <a:rPr lang="id-ID" sz="1400">
                <a:latin typeface="FreeSans" panose="020B0504020202020204" pitchFamily="34" charset="-128"/>
                <a:ea typeface="FreeSans" panose="020B0504020202020204" pitchFamily="34" charset="-128"/>
                <a:cs typeface="FreeSans" panose="020B0504020202020204" pitchFamily="34" charset="-128"/>
              </a:rPr>
              <a:t>Target : Weak rainfall and snowfall</a:t>
            </a:r>
          </a:p>
          <a:p>
            <a:r>
              <a:rPr lang="id-ID" sz="1400">
                <a:latin typeface="FreeSans" panose="020B0504020202020204" pitchFamily="34" charset="-128"/>
                <a:ea typeface="FreeSans" panose="020B0504020202020204" pitchFamily="34" charset="-128"/>
                <a:cs typeface="FreeSans" panose="020B0504020202020204" pitchFamily="34" charset="-128"/>
              </a:rPr>
              <a:t>Swath : 125 km</a:t>
            </a:r>
          </a:p>
          <a:p>
            <a:r>
              <a:rPr lang="id-ID" sz="1400" u="sng">
                <a:latin typeface="FreeSans" panose="020B0504020202020204" pitchFamily="34" charset="-128"/>
                <a:ea typeface="FreeSans" panose="020B0504020202020204" pitchFamily="34" charset="-128"/>
                <a:cs typeface="FreeSans" panose="020B0504020202020204" pitchFamily="34" charset="-128"/>
              </a:rPr>
              <a:t>KuPr </a:t>
            </a:r>
          </a:p>
          <a:p>
            <a:r>
              <a:rPr lang="id-ID" sz="1400">
                <a:latin typeface="FreeSans" panose="020B0504020202020204" pitchFamily="34" charset="-128"/>
                <a:ea typeface="FreeSans" panose="020B0504020202020204" pitchFamily="34" charset="-128"/>
                <a:cs typeface="FreeSans" panose="020B0504020202020204" pitchFamily="34" charset="-128"/>
              </a:rPr>
              <a:t>Target : Heavier Rainfall</a:t>
            </a:r>
          </a:p>
          <a:p>
            <a:r>
              <a:rPr lang="id-ID" sz="1400">
                <a:latin typeface="FreeSans" panose="020B0504020202020204" pitchFamily="34" charset="-128"/>
                <a:ea typeface="FreeSans" panose="020B0504020202020204" pitchFamily="34" charset="-128"/>
                <a:cs typeface="FreeSans" panose="020B0504020202020204" pitchFamily="34" charset="-128"/>
              </a:rPr>
              <a:t>Swath : 245 km</a:t>
            </a:r>
          </a:p>
          <a:p>
            <a:r>
              <a:rPr lang="id-ID" sz="1400" u="sng">
                <a:latin typeface="FreeSans" panose="020B0504020202020204" pitchFamily="34" charset="-128"/>
                <a:ea typeface="FreeSans" panose="020B0504020202020204" pitchFamily="34" charset="-128"/>
                <a:cs typeface="FreeSans" panose="020B0504020202020204" pitchFamily="34" charset="-128"/>
              </a:rPr>
              <a:t>GMI  </a:t>
            </a:r>
          </a:p>
          <a:p>
            <a:r>
              <a:rPr lang="id-ID" sz="1400">
                <a:latin typeface="FreeSans" panose="020B0504020202020204" pitchFamily="34" charset="-128"/>
                <a:ea typeface="FreeSans" panose="020B0504020202020204" pitchFamily="34" charset="-128"/>
                <a:cs typeface="FreeSans" panose="020B0504020202020204" pitchFamily="34" charset="-128"/>
              </a:rPr>
              <a:t>Multi </a:t>
            </a:r>
            <a:r>
              <a:rPr lang="id-ID" sz="1400" dirty="0">
                <a:latin typeface="FreeSans" panose="020B0504020202020204" pitchFamily="34" charset="-128"/>
                <a:ea typeface="FreeSans" panose="020B0504020202020204" pitchFamily="34" charset="-128"/>
                <a:cs typeface="FreeSans" panose="020B0504020202020204" pitchFamily="34" charset="-128"/>
              </a:rPr>
              <a:t>Channels : 13 (9 TMI + 4 Channels)</a:t>
            </a:r>
          </a:p>
          <a:p>
            <a:r>
              <a:rPr lang="id-ID" sz="1400" dirty="0">
                <a:latin typeface="FreeSans" panose="020B0504020202020204" pitchFamily="34" charset="-128"/>
                <a:ea typeface="FreeSans" panose="020B0504020202020204" pitchFamily="34" charset="-128"/>
                <a:cs typeface="FreeSans" panose="020B0504020202020204" pitchFamily="34" charset="-128"/>
              </a:rPr>
              <a:t>Swath : 850 km</a:t>
            </a:r>
          </a:p>
        </p:txBody>
      </p:sp>
      <p:sp>
        <p:nvSpPr>
          <p:cNvPr id="3" name="Slide Number Placeholder 2"/>
          <p:cNvSpPr>
            <a:spLocks noGrp="1"/>
          </p:cNvSpPr>
          <p:nvPr>
            <p:ph type="sldNum" sz="quarter" idx="12"/>
          </p:nvPr>
        </p:nvSpPr>
        <p:spPr/>
        <p:txBody>
          <a:bodyPr/>
          <a:lstStyle/>
          <a:p>
            <a:fld id="{9ACA52A7-0939-4093-9EE3-A935C80465B6}" type="slidenum">
              <a:rPr lang="id-ID" smtClean="0"/>
              <a:pPr/>
              <a:t>22</a:t>
            </a:fld>
            <a:endParaRPr lang="id-ID"/>
          </a:p>
        </p:txBody>
      </p:sp>
      <p:sp>
        <p:nvSpPr>
          <p:cNvPr id="4" name="Title 3"/>
          <p:cNvSpPr>
            <a:spLocks noGrp="1"/>
          </p:cNvSpPr>
          <p:nvPr>
            <p:ph type="title"/>
          </p:nvPr>
        </p:nvSpPr>
        <p:spPr/>
        <p:txBody>
          <a:bodyPr/>
          <a:lstStyle/>
          <a:p>
            <a:r>
              <a:rPr lang="en-US"/>
              <a:t>Tropical Cyclone</a:t>
            </a:r>
            <a:endParaRPr lang="id-ID"/>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60928" y="3573016"/>
            <a:ext cx="3227803" cy="276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73016"/>
            <a:ext cx="2723898" cy="271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5292080" y="666750"/>
            <a:ext cx="3365500" cy="2761457"/>
            <a:chOff x="5292080" y="666750"/>
            <a:chExt cx="3365500" cy="2761457"/>
          </a:xfrm>
        </p:grpSpPr>
        <p:sp>
          <p:nvSpPr>
            <p:cNvPr id="25" name="Rectangle 24"/>
            <p:cNvSpPr/>
            <p:nvPr/>
          </p:nvSpPr>
          <p:spPr>
            <a:xfrm>
              <a:off x="5292080" y="666750"/>
              <a:ext cx="3365500" cy="2761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666750"/>
              <a:ext cx="3365500" cy="276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8202472" y="3040289"/>
              <a:ext cx="317716" cy="369332"/>
            </a:xfrm>
            <a:prstGeom prst="rect">
              <a:avLst/>
            </a:prstGeom>
            <a:noFill/>
          </p:spPr>
          <p:txBody>
            <a:bodyPr wrap="none" rtlCol="0">
              <a:spAutoFit/>
            </a:bodyPr>
            <a:lstStyle/>
            <a:p>
              <a:r>
                <a:rPr lang="en-US">
                  <a:solidFill>
                    <a:srgbClr val="FF0000"/>
                  </a:solidFill>
                </a:rPr>
                <a:t>A</a:t>
              </a:r>
              <a:endParaRPr lang="id-ID">
                <a:solidFill>
                  <a:srgbClr val="FF0000"/>
                </a:solidFill>
              </a:endParaRPr>
            </a:p>
          </p:txBody>
        </p:sp>
      </p:grpSp>
      <p:sp>
        <p:nvSpPr>
          <p:cNvPr id="27" name="TextBox 26"/>
          <p:cNvSpPr txBox="1"/>
          <p:nvPr/>
        </p:nvSpPr>
        <p:spPr>
          <a:xfrm>
            <a:off x="2555776" y="5922294"/>
            <a:ext cx="317716" cy="369332"/>
          </a:xfrm>
          <a:prstGeom prst="rect">
            <a:avLst/>
          </a:prstGeom>
          <a:noFill/>
        </p:spPr>
        <p:txBody>
          <a:bodyPr wrap="none" rtlCol="0">
            <a:spAutoFit/>
          </a:bodyPr>
          <a:lstStyle/>
          <a:p>
            <a:r>
              <a:rPr lang="en-US">
                <a:solidFill>
                  <a:srgbClr val="FF0000"/>
                </a:solidFill>
              </a:rPr>
              <a:t>B</a:t>
            </a:r>
            <a:endParaRPr lang="id-ID">
              <a:solidFill>
                <a:srgbClr val="FF0000"/>
              </a:solidFill>
            </a:endParaRPr>
          </a:p>
        </p:txBody>
      </p:sp>
      <p:sp>
        <p:nvSpPr>
          <p:cNvPr id="28" name="TextBox 27"/>
          <p:cNvSpPr txBox="1"/>
          <p:nvPr/>
        </p:nvSpPr>
        <p:spPr>
          <a:xfrm>
            <a:off x="5360928" y="5917512"/>
            <a:ext cx="317716" cy="369332"/>
          </a:xfrm>
          <a:prstGeom prst="rect">
            <a:avLst/>
          </a:prstGeom>
          <a:noFill/>
        </p:spPr>
        <p:txBody>
          <a:bodyPr wrap="none" rtlCol="0">
            <a:spAutoFit/>
          </a:bodyPr>
          <a:lstStyle/>
          <a:p>
            <a:r>
              <a:rPr lang="en-US">
                <a:solidFill>
                  <a:srgbClr val="FF0000"/>
                </a:solidFill>
              </a:rPr>
              <a:t>C</a:t>
            </a:r>
            <a:endParaRPr lang="id-ID">
              <a:solidFill>
                <a:srgbClr val="FF0000"/>
              </a:solidFill>
            </a:endParaRPr>
          </a:p>
        </p:txBody>
      </p:sp>
      <p:sp>
        <p:nvSpPr>
          <p:cNvPr id="29" name="TextBox 28"/>
          <p:cNvSpPr txBox="1"/>
          <p:nvPr/>
        </p:nvSpPr>
        <p:spPr>
          <a:xfrm>
            <a:off x="35496" y="5548180"/>
            <a:ext cx="2425664" cy="738664"/>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GPM (GMI)</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GPM (DPR-Ku)</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C </a:t>
            </a:r>
            <a:r>
              <a:rPr lang="en-US" sz="1400">
                <a:latin typeface="FreeSans" panose="020B0504020202020204" pitchFamily="34" charset="-128"/>
                <a:ea typeface="FreeSans" panose="020B0504020202020204" pitchFamily="34" charset="-128"/>
                <a:cs typeface="FreeSans" panose="020B0504020202020204" pitchFamily="34" charset="-128"/>
              </a:rPr>
              <a:t>C-Band Radar Reflectivity</a:t>
            </a:r>
            <a:endParaRPr lang="id-ID" sz="1400">
              <a:latin typeface="FreeSans" panose="020B0504020202020204" pitchFamily="34" charset="-128"/>
              <a:ea typeface="FreeSans" panose="020B0504020202020204" pitchFamily="34" charset="-128"/>
              <a:cs typeface="FreeSans" panose="020B0504020202020204" pitchFamily="34" charset="-128"/>
            </a:endParaRPr>
          </a:p>
        </p:txBody>
      </p:sp>
      <p:sp>
        <p:nvSpPr>
          <p:cNvPr id="14" name="Rectangle 13"/>
          <p:cNvSpPr/>
          <p:nvPr/>
        </p:nvSpPr>
        <p:spPr>
          <a:xfrm>
            <a:off x="255223" y="3933056"/>
            <a:ext cx="2044605" cy="830997"/>
          </a:xfrm>
          <a:prstGeom prst="rect">
            <a:avLst/>
          </a:prstGeom>
          <a:solidFill>
            <a:schemeClr val="bg1">
              <a:lumMod val="85000"/>
            </a:schemeClr>
          </a:solidFill>
        </p:spPr>
        <p:txBody>
          <a:bodyPr wrap="square">
            <a:spAutoFit/>
          </a:bodyPr>
          <a:lstStyle/>
          <a:p>
            <a:r>
              <a:rPr lang="id-ID" sz="1200" b="1" dirty="0">
                <a:latin typeface="FreeSans" panose="020B0504020202020204" pitchFamily="34" charset="-128"/>
                <a:ea typeface="FreeSans" panose="020B0504020202020204" pitchFamily="34" charset="-128"/>
                <a:cs typeface="FreeSans" panose="020B0504020202020204" pitchFamily="34" charset="-128"/>
              </a:rPr>
              <a:t>Near Real Time Viewer :</a:t>
            </a:r>
          </a:p>
          <a:p>
            <a:r>
              <a:rPr lang="id-ID" sz="1200" dirty="0">
                <a:latin typeface="FreeSans" panose="020B0504020202020204" pitchFamily="34" charset="-128"/>
                <a:ea typeface="FreeSans" panose="020B0504020202020204" pitchFamily="34" charset="-128"/>
                <a:cs typeface="FreeSans" panose="020B0504020202020204" pitchFamily="34" charset="-128"/>
              </a:rPr>
              <a:t>https://storm.pps.eosdis.nasa.gov/storm/cesium/GPMNRTView.html</a:t>
            </a:r>
          </a:p>
        </p:txBody>
      </p:sp>
    </p:spTree>
    <p:extLst>
      <p:ext uri="{BB962C8B-B14F-4D97-AF65-F5344CB8AC3E}">
        <p14:creationId xmlns:p14="http://schemas.microsoft.com/office/powerpoint/2010/main" val="417415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23</a:t>
            </a:fld>
            <a:endParaRPr lang="id-ID"/>
          </a:p>
        </p:txBody>
      </p:sp>
      <p:sp>
        <p:nvSpPr>
          <p:cNvPr id="4" name="Title 3"/>
          <p:cNvSpPr>
            <a:spLocks noGrp="1"/>
          </p:cNvSpPr>
          <p:nvPr>
            <p:ph type="title"/>
          </p:nvPr>
        </p:nvSpPr>
        <p:spPr/>
        <p:txBody>
          <a:bodyPr/>
          <a:lstStyle/>
          <a:p>
            <a:r>
              <a:rPr lang="en-US"/>
              <a:t>MJO Propagation</a:t>
            </a:r>
            <a:endParaRPr lang="id-ID"/>
          </a:p>
        </p:txBody>
      </p:sp>
      <p:pic>
        <p:nvPicPr>
          <p:cNvPr id="5"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0"/>
          <a:stretch/>
        </p:blipFill>
        <p:spPr bwMode="auto">
          <a:xfrm>
            <a:off x="4806176" y="1660526"/>
            <a:ext cx="3836712" cy="32806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
          <a:stretch/>
        </p:blipFill>
        <p:spPr bwMode="auto">
          <a:xfrm>
            <a:off x="390292" y="1660526"/>
            <a:ext cx="4109223" cy="32806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46430" y="908720"/>
            <a:ext cx="2315057" cy="523220"/>
          </a:xfrm>
          <a:prstGeom prst="rect">
            <a:avLst/>
          </a:prstGeom>
          <a:solidFill>
            <a:schemeClr val="bg1">
              <a:lumMod val="85000"/>
            </a:schemeClr>
          </a:solidFill>
        </p:spPr>
        <p:txBody>
          <a:bodyPr wrap="none" rtlCol="0">
            <a:spAutoFit/>
          </a:bodyPr>
          <a:lstStyle/>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A </a:t>
            </a:r>
            <a:r>
              <a:rPr lang="en-US" sz="1400">
                <a:latin typeface="FreeSans" panose="020B0504020202020204" pitchFamily="34" charset="-128"/>
                <a:ea typeface="FreeSans" panose="020B0504020202020204" pitchFamily="34" charset="-128"/>
                <a:cs typeface="FreeSans" panose="020B0504020202020204" pitchFamily="34" charset="-128"/>
              </a:rPr>
              <a:t>Himawari-8 Water Vapor</a:t>
            </a:r>
          </a:p>
          <a:p>
            <a:r>
              <a:rPr lang="en-US" sz="1400">
                <a:solidFill>
                  <a:srgbClr val="FF0000"/>
                </a:solidFill>
                <a:latin typeface="FreeSans" panose="020B0504020202020204" pitchFamily="34" charset="-128"/>
                <a:ea typeface="FreeSans" panose="020B0504020202020204" pitchFamily="34" charset="-128"/>
                <a:cs typeface="FreeSans" panose="020B0504020202020204" pitchFamily="34" charset="-128"/>
              </a:rPr>
              <a:t>B </a:t>
            </a:r>
            <a:r>
              <a:rPr lang="en-US" sz="1400">
                <a:latin typeface="FreeSans" panose="020B0504020202020204" pitchFamily="34" charset="-128"/>
                <a:ea typeface="FreeSans" panose="020B0504020202020204" pitchFamily="34" charset="-128"/>
                <a:cs typeface="FreeSans" panose="020B0504020202020204" pitchFamily="34" charset="-128"/>
              </a:rPr>
              <a:t>GSMaP NRT </a:t>
            </a:r>
          </a:p>
        </p:txBody>
      </p:sp>
      <p:sp>
        <p:nvSpPr>
          <p:cNvPr id="8" name="TextBox 7"/>
          <p:cNvSpPr txBox="1"/>
          <p:nvPr/>
        </p:nvSpPr>
        <p:spPr>
          <a:xfrm>
            <a:off x="390292" y="1660526"/>
            <a:ext cx="317716" cy="369332"/>
          </a:xfrm>
          <a:prstGeom prst="rect">
            <a:avLst/>
          </a:prstGeom>
          <a:noFill/>
        </p:spPr>
        <p:txBody>
          <a:bodyPr wrap="none" rtlCol="0">
            <a:spAutoFit/>
          </a:bodyPr>
          <a:lstStyle/>
          <a:p>
            <a:r>
              <a:rPr lang="en-US">
                <a:solidFill>
                  <a:srgbClr val="FF0000"/>
                </a:solidFill>
              </a:rPr>
              <a:t>A</a:t>
            </a:r>
            <a:endParaRPr lang="id-ID">
              <a:solidFill>
                <a:srgbClr val="FF0000"/>
              </a:solidFill>
            </a:endParaRPr>
          </a:p>
        </p:txBody>
      </p:sp>
      <p:sp>
        <p:nvSpPr>
          <p:cNvPr id="9" name="TextBox 8"/>
          <p:cNvSpPr txBox="1"/>
          <p:nvPr/>
        </p:nvSpPr>
        <p:spPr>
          <a:xfrm>
            <a:off x="4806176" y="1660526"/>
            <a:ext cx="317716" cy="369332"/>
          </a:xfrm>
          <a:prstGeom prst="rect">
            <a:avLst/>
          </a:prstGeom>
          <a:noFill/>
        </p:spPr>
        <p:txBody>
          <a:bodyPr wrap="none" rtlCol="0">
            <a:spAutoFit/>
          </a:bodyPr>
          <a:lstStyle/>
          <a:p>
            <a:r>
              <a:rPr lang="en-US">
                <a:solidFill>
                  <a:srgbClr val="FF0000"/>
                </a:solidFill>
              </a:rPr>
              <a:t>B</a:t>
            </a:r>
            <a:endParaRPr lang="id-ID">
              <a:solidFill>
                <a:srgbClr val="FF0000"/>
              </a:solidFill>
            </a:endParaRPr>
          </a:p>
        </p:txBody>
      </p:sp>
      <p:sp>
        <p:nvSpPr>
          <p:cNvPr id="10" name="Rectangle 9"/>
          <p:cNvSpPr/>
          <p:nvPr/>
        </p:nvSpPr>
        <p:spPr>
          <a:xfrm>
            <a:off x="549150" y="5157192"/>
            <a:ext cx="8093738" cy="923330"/>
          </a:xfrm>
          <a:prstGeom prst="rect">
            <a:avLst/>
          </a:prstGeom>
          <a:solidFill>
            <a:schemeClr val="bg1">
              <a:lumMod val="85000"/>
            </a:schemeClr>
          </a:solidFill>
        </p:spPr>
        <p:txBody>
          <a:bodyPr wrap="squar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Because most tropical rainfall is convective, and convective cloud tops are very cold (emitting little longwave radiation), the MJO is most obvious in the variation of brightness temperature measured by an infrared sensor.</a:t>
            </a:r>
            <a:endParaRPr lang="id-ID">
              <a:latin typeface="FreeSans" panose="020B0504020202020204" pitchFamily="34" charset="-128"/>
              <a:ea typeface="FreeSans" panose="020B0504020202020204" pitchFamily="34" charset="-128"/>
              <a:cs typeface="FreeSans" panose="020B0504020202020204" pitchFamily="34" charset="-128"/>
            </a:endParaRPr>
          </a:p>
        </p:txBody>
      </p:sp>
    </p:spTree>
    <p:extLst>
      <p:ext uri="{BB962C8B-B14F-4D97-AF65-F5344CB8AC3E}">
        <p14:creationId xmlns:p14="http://schemas.microsoft.com/office/powerpoint/2010/main" val="188160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2000">
                <a:latin typeface="FreeSans" panose="020B0504020202020204" pitchFamily="34" charset="-128"/>
                <a:ea typeface="FreeSans" panose="020B0504020202020204" pitchFamily="34" charset="-128"/>
                <a:cs typeface="FreeSans" panose="020B0504020202020204" pitchFamily="34" charset="-128"/>
              </a:rPr>
              <a:t>If radar observations are not available, doing local analysis using both infrared and visible image are helpful  to find very small convective rainfall.</a:t>
            </a:r>
          </a:p>
          <a:p>
            <a:r>
              <a:rPr lang="en-US" sz="2000">
                <a:latin typeface="FreeSans" panose="020B0504020202020204" pitchFamily="34" charset="-128"/>
                <a:ea typeface="FreeSans" panose="020B0504020202020204" pitchFamily="34" charset="-128"/>
                <a:cs typeface="FreeSans" panose="020B0504020202020204" pitchFamily="34" charset="-128"/>
              </a:rPr>
              <a:t>Carefully issuing local warning based on heavy rainfall interpretation on satellite image due to parallax error</a:t>
            </a:r>
          </a:p>
          <a:p>
            <a:r>
              <a:rPr lang="en-US" sz="2000">
                <a:latin typeface="FreeSans" panose="020B0504020202020204" pitchFamily="34" charset="-128"/>
                <a:ea typeface="FreeSans" panose="020B0504020202020204" pitchFamily="34" charset="-128"/>
                <a:cs typeface="FreeSans" panose="020B0504020202020204" pitchFamily="34" charset="-128"/>
              </a:rPr>
              <a:t>NWP products can also used for nowcasting </a:t>
            </a:r>
          </a:p>
          <a:p>
            <a:r>
              <a:rPr lang="en-US" sz="2000">
                <a:latin typeface="FreeSans" panose="020B0504020202020204" pitchFamily="34" charset="-128"/>
                <a:ea typeface="FreeSans" panose="020B0504020202020204" pitchFamily="34" charset="-128"/>
                <a:cs typeface="FreeSans" panose="020B0504020202020204" pitchFamily="34" charset="-128"/>
              </a:rPr>
              <a:t>Various rainfall estimation satellite products can be used to fullfill gap in scarce ground observations (e.g. GSMaP, IMERG). </a:t>
            </a:r>
            <a:r>
              <a:rPr lang="en-AU" altLang="en-US" sz="2000">
                <a:latin typeface="FreeSans" panose="020B0504020202020204" pitchFamily="34" charset="-128"/>
                <a:ea typeface="FreeSans" panose="020B0504020202020204" pitchFamily="34" charset="-128"/>
                <a:cs typeface="FreeSans" panose="020B0504020202020204" pitchFamily="34" charset="-128"/>
              </a:rPr>
              <a:t>Microwave satellite data was of limited use, showing only the large scale precipitation.</a:t>
            </a:r>
          </a:p>
          <a:p>
            <a:r>
              <a:rPr lang="en-AU" altLang="en-US" sz="2000">
                <a:latin typeface="FreeSans" panose="020B0504020202020204" pitchFamily="34" charset="-128"/>
                <a:ea typeface="FreeSans" panose="020B0504020202020204" pitchFamily="34" charset="-128"/>
                <a:cs typeface="FreeSans" panose="020B0504020202020204" pitchFamily="34" charset="-128"/>
              </a:rPr>
              <a:t>The development of MCS, Cyclone, and MJO, which triggering very heavy rainfall and could causing hydro meteorological hazard can be predicted using satellite</a:t>
            </a:r>
          </a:p>
          <a:p>
            <a:endParaRPr lang="en-US" sz="2000">
              <a:latin typeface="FreeSans" panose="020B0504020202020204" pitchFamily="34" charset="-128"/>
              <a:ea typeface="FreeSans" panose="020B0504020202020204" pitchFamily="34" charset="-128"/>
              <a:cs typeface="FreeSans" panose="020B0504020202020204" pitchFamily="34" charset="-128"/>
            </a:endParaRPr>
          </a:p>
          <a:p>
            <a:endParaRPr lang="en-US" sz="2000">
              <a:latin typeface="FreeSans" panose="020B0504020202020204" pitchFamily="34" charset="-128"/>
              <a:ea typeface="FreeSans" panose="020B0504020202020204" pitchFamily="34" charset="-128"/>
              <a:cs typeface="FreeSans" panose="020B0504020202020204" pitchFamily="34" charset="-128"/>
            </a:endParaRPr>
          </a:p>
          <a:p>
            <a:endParaRPr lang="en-US" sz="2000">
              <a:latin typeface="FreeSans" panose="020B0504020202020204" pitchFamily="34" charset="-128"/>
              <a:ea typeface="FreeSans" panose="020B0504020202020204" pitchFamily="34" charset="-128"/>
              <a:cs typeface="FreeSans" panose="020B0504020202020204" pitchFamily="34" charset="-128"/>
            </a:endParaRPr>
          </a:p>
          <a:p>
            <a:endParaRPr lang="id-ID" sz="2000">
              <a:latin typeface="FreeSans" panose="020B0504020202020204" pitchFamily="34" charset="-128"/>
              <a:ea typeface="FreeSans" panose="020B0504020202020204" pitchFamily="34" charset="-128"/>
              <a:cs typeface="FreeSans" panose="020B0504020202020204" pitchFamily="34" charset="-128"/>
            </a:endParaRPr>
          </a:p>
        </p:txBody>
      </p:sp>
      <p:sp>
        <p:nvSpPr>
          <p:cNvPr id="3" name="Slide Number Placeholder 2"/>
          <p:cNvSpPr>
            <a:spLocks noGrp="1"/>
          </p:cNvSpPr>
          <p:nvPr>
            <p:ph type="sldNum" sz="quarter" idx="12"/>
          </p:nvPr>
        </p:nvSpPr>
        <p:spPr>
          <a:prstGeom prst="rect">
            <a:avLst/>
          </a:prstGeom>
        </p:spPr>
        <p:txBody>
          <a:bodyPr/>
          <a:lstStyle/>
          <a:p>
            <a:fld id="{9ACA52A7-0939-4093-9EE3-A935C80465B6}" type="slidenum">
              <a:rPr lang="id-ID" smtClean="0"/>
              <a:pPr/>
              <a:t>24</a:t>
            </a:fld>
            <a:endParaRPr lang="id-ID"/>
          </a:p>
        </p:txBody>
      </p:sp>
      <p:sp>
        <p:nvSpPr>
          <p:cNvPr id="4" name="Title 3"/>
          <p:cNvSpPr>
            <a:spLocks noGrp="1"/>
          </p:cNvSpPr>
          <p:nvPr>
            <p:ph type="title"/>
          </p:nvPr>
        </p:nvSpPr>
        <p:spPr/>
        <p:txBody>
          <a:bodyPr/>
          <a:lstStyle/>
          <a:p>
            <a:r>
              <a:rPr lang="en-US"/>
              <a:t>Summary</a:t>
            </a:r>
            <a:endParaRPr lang="id-ID"/>
          </a:p>
        </p:txBody>
      </p:sp>
    </p:spTree>
    <p:extLst>
      <p:ext uri="{BB962C8B-B14F-4D97-AF65-F5344CB8AC3E}">
        <p14:creationId xmlns:p14="http://schemas.microsoft.com/office/powerpoint/2010/main" val="171721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160632" y="260648"/>
            <a:ext cx="539812" cy="365125"/>
          </a:xfrm>
        </p:spPr>
        <p:txBody>
          <a:bodyPr/>
          <a:lstStyle/>
          <a:p>
            <a:fld id="{9ACA52A7-0939-4093-9EE3-A935C80465B6}" type="slidenum">
              <a:rPr lang="id-ID" smtClean="0"/>
              <a:t>3</a:t>
            </a:fld>
            <a:endParaRPr lang="id-ID"/>
          </a:p>
        </p:txBody>
      </p:sp>
      <p:sp>
        <p:nvSpPr>
          <p:cNvPr id="4" name="Title 3"/>
          <p:cNvSpPr>
            <a:spLocks noGrp="1"/>
          </p:cNvSpPr>
          <p:nvPr>
            <p:ph type="title"/>
          </p:nvPr>
        </p:nvSpPr>
        <p:spPr/>
        <p:txBody>
          <a:bodyPr/>
          <a:lstStyle/>
          <a:p>
            <a:r>
              <a:rPr lang="id-ID"/>
              <a:t>Why Satellite?</a:t>
            </a:r>
          </a:p>
        </p:txBody>
      </p:sp>
      <p:sp>
        <p:nvSpPr>
          <p:cNvPr id="5" name="Rectangle 4"/>
          <p:cNvSpPr/>
          <p:nvPr/>
        </p:nvSpPr>
        <p:spPr>
          <a:xfrm>
            <a:off x="467544" y="1628800"/>
            <a:ext cx="3480796" cy="3970318"/>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Raingauge data are available on land only (densely populated area)</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Radar is effective tool for observe precipitation, but high cost and limited to maximum range detection (about 300km)</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Most of geostationary metorological satellite data can be accessed freely and available for global coverage with short time interval observation</a:t>
            </a:r>
          </a:p>
        </p:txBody>
      </p:sp>
      <p:pic>
        <p:nvPicPr>
          <p:cNvPr id="1028" name="Picture 4" descr="Hasil gambar untuk global observa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461" y="1049017"/>
            <a:ext cx="4168983" cy="30391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1" name="Picture 7" descr="Citra Radar  Indones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9881" y="4221088"/>
            <a:ext cx="4190563" cy="20307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49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4</a:t>
            </a:fld>
            <a:endParaRPr lang="id-ID"/>
          </a:p>
        </p:txBody>
      </p:sp>
      <p:sp>
        <p:nvSpPr>
          <p:cNvPr id="4" name="Title 3"/>
          <p:cNvSpPr>
            <a:spLocks noGrp="1"/>
          </p:cNvSpPr>
          <p:nvPr>
            <p:ph type="title"/>
          </p:nvPr>
        </p:nvSpPr>
        <p:spPr/>
        <p:txBody>
          <a:bodyPr/>
          <a:lstStyle/>
          <a:p>
            <a:r>
              <a:rPr lang="id-ID"/>
              <a:t>IR-VIS-Precipitation</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7592" y="1052737"/>
            <a:ext cx="2927979" cy="2952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7544" y="1628800"/>
            <a:ext cx="3480796" cy="3693319"/>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Satellite inferred precipitation indirectly from emitted infrared radiation and reflectance by clouds</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Higher the cloud albedo means the more droplets and/or ice crystals it contains and the deeper it tends to be.</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Lower the IR brightness temperature means higher the cloud top</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Better combine both for cirrus removal</a:t>
            </a:r>
          </a:p>
        </p:txBody>
      </p:sp>
      <p:pic>
        <p:nvPicPr>
          <p:cNvPr id="6" name="Picture 4" descr="http://satelit.bmkg.go.id/IMAGE/HIMA/H08_EH_Jakarta_08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567" y="3645024"/>
            <a:ext cx="2689844" cy="26898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41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5</a:t>
            </a:fld>
            <a:endParaRPr lang="id-ID"/>
          </a:p>
        </p:txBody>
      </p:sp>
      <p:sp>
        <p:nvSpPr>
          <p:cNvPr id="4" name="Title 3"/>
          <p:cNvSpPr>
            <a:spLocks noGrp="1"/>
          </p:cNvSpPr>
          <p:nvPr>
            <p:ph type="title"/>
          </p:nvPr>
        </p:nvSpPr>
        <p:spPr/>
        <p:txBody>
          <a:bodyPr/>
          <a:lstStyle/>
          <a:p>
            <a:r>
              <a:rPr lang="en-US"/>
              <a:t>Precipitation Estimation</a:t>
            </a:r>
            <a:endParaRPr lang="id-ID"/>
          </a:p>
        </p:txBody>
      </p:sp>
      <p:sp>
        <p:nvSpPr>
          <p:cNvPr id="6" name="Rectangle 5"/>
          <p:cNvSpPr/>
          <p:nvPr/>
        </p:nvSpPr>
        <p:spPr>
          <a:xfrm>
            <a:off x="467544" y="1628800"/>
            <a:ext cx="3480796" cy="2308324"/>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Various techniques have been developed to estimate rainfall from visible and/or infrared (IR) radiation</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Vicente et al (1998) :</a:t>
            </a:r>
          </a:p>
          <a:p>
            <a:r>
              <a:rPr lang="en-US">
                <a:latin typeface="FreeSans" panose="020B0504020202020204" pitchFamily="34" charset="-128"/>
                <a:ea typeface="FreeSans" panose="020B0504020202020204" pitchFamily="34" charset="-128"/>
                <a:cs typeface="FreeSans" panose="020B0504020202020204" pitchFamily="34" charset="-128"/>
              </a:rPr>
              <a:t>R = 1.1183 x 10</a:t>
            </a:r>
            <a:r>
              <a:rPr lang="en-US" baseline="30000">
                <a:latin typeface="FreeSans" panose="020B0504020202020204" pitchFamily="34" charset="-128"/>
                <a:ea typeface="FreeSans" panose="020B0504020202020204" pitchFamily="34" charset="-128"/>
                <a:cs typeface="FreeSans" panose="020B0504020202020204" pitchFamily="34" charset="-128"/>
              </a:rPr>
              <a:t>11</a:t>
            </a:r>
            <a:r>
              <a:rPr lang="en-US">
                <a:latin typeface="FreeSans" panose="020B0504020202020204" pitchFamily="34" charset="-128"/>
                <a:ea typeface="FreeSans" panose="020B0504020202020204" pitchFamily="34" charset="-128"/>
                <a:cs typeface="FreeSans" panose="020B0504020202020204" pitchFamily="34" charset="-128"/>
              </a:rPr>
              <a:t> x </a:t>
            </a:r>
          </a:p>
          <a:p>
            <a:r>
              <a:rPr lang="en-US">
                <a:latin typeface="FreeSans" panose="020B0504020202020204" pitchFamily="34" charset="-128"/>
                <a:ea typeface="FreeSans" panose="020B0504020202020204" pitchFamily="34" charset="-128"/>
                <a:cs typeface="FreeSans" panose="020B0504020202020204" pitchFamily="34" charset="-128"/>
              </a:rPr>
              <a:t>exp ( - 3.6382 x 10</a:t>
            </a:r>
            <a:r>
              <a:rPr lang="en-US" baseline="30000">
                <a:latin typeface="FreeSans" panose="020B0504020202020204" pitchFamily="34" charset="-128"/>
                <a:ea typeface="FreeSans" panose="020B0504020202020204" pitchFamily="34" charset="-128"/>
                <a:cs typeface="FreeSans" panose="020B0504020202020204" pitchFamily="34" charset="-128"/>
              </a:rPr>
              <a:t>-2</a:t>
            </a:r>
            <a:r>
              <a:rPr lang="en-US">
                <a:latin typeface="FreeSans" panose="020B0504020202020204" pitchFamily="34" charset="-128"/>
                <a:ea typeface="FreeSans" panose="020B0504020202020204" pitchFamily="34" charset="-128"/>
                <a:cs typeface="FreeSans" panose="020B0504020202020204" pitchFamily="34" charset="-128"/>
              </a:rPr>
              <a:t> x T</a:t>
            </a:r>
            <a:r>
              <a:rPr lang="en-US" baseline="30000">
                <a:latin typeface="FreeSans" panose="020B0504020202020204" pitchFamily="34" charset="-128"/>
                <a:ea typeface="FreeSans" panose="020B0504020202020204" pitchFamily="34" charset="-128"/>
                <a:cs typeface="FreeSans" panose="020B0504020202020204" pitchFamily="34" charset="-128"/>
              </a:rPr>
              <a:t>0.5</a:t>
            </a:r>
            <a:r>
              <a:rPr lang="en-US">
                <a:latin typeface="FreeSans" panose="020B0504020202020204" pitchFamily="34" charset="-128"/>
                <a:ea typeface="FreeSans" panose="020B0504020202020204" pitchFamily="34" charset="-128"/>
                <a:cs typeface="FreeSans" panose="020B0504020202020204" pitchFamily="34" charset="-128"/>
              </a:rPr>
              <a:t>)</a:t>
            </a:r>
          </a:p>
          <a:p>
            <a:endParaRPr lang="en-US">
              <a:latin typeface="FreeSans" panose="020B0504020202020204" pitchFamily="34" charset="-128"/>
              <a:ea typeface="FreeSans" panose="020B0504020202020204" pitchFamily="34" charset="-128"/>
              <a:cs typeface="FreeSans" panose="020B0504020202020204" pitchFamily="34" charset="-128"/>
            </a:endParaRPr>
          </a:p>
        </p:txBody>
      </p:sp>
      <p:pic>
        <p:nvPicPr>
          <p:cNvPr id="2050" name="Picture 2" descr="http://satelit.bmkg.go.id/IMAGE/HIMA/H08_RP_Indonesi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498" y="908720"/>
            <a:ext cx="4023896" cy="26825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a:xfrm>
            <a:off x="4702694" y="3779418"/>
            <a:ext cx="3617504" cy="24971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409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6</a:t>
            </a:fld>
            <a:endParaRPr lang="id-ID"/>
          </a:p>
        </p:txBody>
      </p:sp>
      <p:sp>
        <p:nvSpPr>
          <p:cNvPr id="4" name="Title 3"/>
          <p:cNvSpPr>
            <a:spLocks noGrp="1"/>
          </p:cNvSpPr>
          <p:nvPr>
            <p:ph type="title"/>
          </p:nvPr>
        </p:nvSpPr>
        <p:spPr/>
        <p:txBody>
          <a:bodyPr/>
          <a:lstStyle/>
          <a:p>
            <a:r>
              <a:rPr lang="en-US"/>
              <a:t>Precipitation Estimation</a:t>
            </a:r>
            <a:endParaRPr lang="id-ID"/>
          </a:p>
        </p:txBody>
      </p:sp>
      <p:sp>
        <p:nvSpPr>
          <p:cNvPr id="6" name="Rectangle 5"/>
          <p:cNvSpPr/>
          <p:nvPr/>
        </p:nvSpPr>
        <p:spPr>
          <a:xfrm>
            <a:off x="467544" y="1628800"/>
            <a:ext cx="3480796" cy="1754326"/>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IMERG and GSMaP are rainfall estimation based on satellite products which inferred not only from IR but also microwave radiation from polar satellites</a:t>
            </a:r>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610804"/>
            <a:ext cx="4183912" cy="2353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4149080"/>
            <a:ext cx="4176464" cy="20131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80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7</a:t>
            </a:fld>
            <a:endParaRPr lang="id-ID"/>
          </a:p>
        </p:txBody>
      </p:sp>
      <p:sp>
        <p:nvSpPr>
          <p:cNvPr id="4" name="Title 3"/>
          <p:cNvSpPr>
            <a:spLocks noGrp="1"/>
          </p:cNvSpPr>
          <p:nvPr>
            <p:ph type="title"/>
          </p:nvPr>
        </p:nvSpPr>
        <p:spPr/>
        <p:txBody>
          <a:bodyPr/>
          <a:lstStyle/>
          <a:p>
            <a:r>
              <a:rPr lang="en-US">
                <a:solidFill>
                  <a:srgbClr val="FF0000"/>
                </a:solidFill>
              </a:rPr>
              <a:t>Socrative Question (1)</a:t>
            </a:r>
            <a:endParaRPr lang="id-ID">
              <a:solidFill>
                <a:srgbClr val="FF0000"/>
              </a:solidFill>
            </a:endParaRPr>
          </a:p>
        </p:txBody>
      </p:sp>
      <p:sp>
        <p:nvSpPr>
          <p:cNvPr id="6" name="Rectangle 5"/>
          <p:cNvSpPr/>
          <p:nvPr/>
        </p:nvSpPr>
        <p:spPr>
          <a:xfrm>
            <a:off x="467544" y="1628800"/>
            <a:ext cx="3480796" cy="2862322"/>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Have you used rainfall estimation product derived from infrared/microwave satellite data?</a:t>
            </a:r>
          </a:p>
          <a:p>
            <a:pPr marL="342900" indent="-342900">
              <a:buFont typeface="+mj-lt"/>
              <a:buAutoNum type="alphaLcParenR"/>
            </a:pPr>
            <a:r>
              <a:rPr lang="en-US">
                <a:latin typeface="FreeSans" panose="020B0504020202020204" pitchFamily="34" charset="-128"/>
                <a:ea typeface="FreeSans" panose="020B0504020202020204" pitchFamily="34" charset="-128"/>
                <a:cs typeface="FreeSans" panose="020B0504020202020204" pitchFamily="34" charset="-128"/>
              </a:rPr>
              <a:t>Yes</a:t>
            </a:r>
          </a:p>
          <a:p>
            <a:pPr marL="342900" indent="-342900">
              <a:buFont typeface="+mj-lt"/>
              <a:buAutoNum type="alphaLcParenR"/>
            </a:pPr>
            <a:r>
              <a:rPr lang="en-US">
                <a:latin typeface="FreeSans" panose="020B0504020202020204" pitchFamily="34" charset="-128"/>
                <a:ea typeface="FreeSans" panose="020B0504020202020204" pitchFamily="34" charset="-128"/>
                <a:cs typeface="FreeSans" panose="020B0504020202020204" pitchFamily="34" charset="-128"/>
              </a:rPr>
              <a:t>No</a:t>
            </a:r>
          </a:p>
          <a:p>
            <a:pPr marL="342900" indent="-342900">
              <a:buFont typeface="+mj-lt"/>
              <a:buAutoNum type="alphaLcParenR"/>
            </a:pPr>
            <a:r>
              <a:rPr lang="en-US">
                <a:latin typeface="FreeSans" panose="020B0504020202020204" pitchFamily="34" charset="-128"/>
                <a:ea typeface="FreeSans" panose="020B0504020202020204" pitchFamily="34" charset="-128"/>
                <a:cs typeface="FreeSans" panose="020B0504020202020204" pitchFamily="34" charset="-128"/>
              </a:rPr>
              <a:t>I have used it, but prefer doing rainfall analysis from reflectance/brightness temperature image</a:t>
            </a:r>
          </a:p>
        </p:txBody>
      </p:sp>
      <p:pic>
        <p:nvPicPr>
          <p:cNvPr id="9" name="Picture 6" descr="http://satelit.bmkg.go.id/IMAGE/HIMA/H08_RE_Indonesia.png">
            <a:extLst>
              <a:ext uri="{FF2B5EF4-FFF2-40B4-BE49-F238E27FC236}">
                <a16:creationId xmlns:a16="http://schemas.microsoft.com/office/drawing/2014/main" id="{61843F59-BCFD-4EAC-87DB-6EA611CE2B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7594" y="1196752"/>
            <a:ext cx="3780000" cy="25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9B6102-A756-4DCD-8E56-9FCE75C8EDF3}"/>
              </a:ext>
            </a:extLst>
          </p:cNvPr>
          <p:cNvSpPr/>
          <p:nvPr/>
        </p:nvSpPr>
        <p:spPr>
          <a:xfrm>
            <a:off x="5366415" y="760057"/>
            <a:ext cx="3094117" cy="369332"/>
          </a:xfrm>
          <a:prstGeom prst="rect">
            <a:avLst/>
          </a:prstGeom>
        </p:spPr>
        <p:txBody>
          <a:bodyPr wrap="non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Rainfall Estimation Product</a:t>
            </a:r>
            <a:endParaRPr lang="en-ID"/>
          </a:p>
        </p:txBody>
      </p:sp>
      <p:pic>
        <p:nvPicPr>
          <p:cNvPr id="1026" name="Picture 2">
            <a:extLst>
              <a:ext uri="{FF2B5EF4-FFF2-40B4-BE49-F238E27FC236}">
                <a16:creationId xmlns:a16="http://schemas.microsoft.com/office/drawing/2014/main" id="{9A337758-1454-49C4-A29E-B38EB6F3B7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7360" y="4153447"/>
            <a:ext cx="3810764"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C6FF39D-EB24-4BD0-A2AD-511EF9244697}"/>
              </a:ext>
            </a:extLst>
          </p:cNvPr>
          <p:cNvSpPr/>
          <p:nvPr/>
        </p:nvSpPr>
        <p:spPr>
          <a:xfrm>
            <a:off x="5246926" y="3784115"/>
            <a:ext cx="3671198" cy="369332"/>
          </a:xfrm>
          <a:prstGeom prst="rect">
            <a:avLst/>
          </a:prstGeom>
        </p:spPr>
        <p:txBody>
          <a:bodyPr wrap="non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Brightness Temperature Infrared</a:t>
            </a:r>
            <a:endParaRPr lang="en-ID"/>
          </a:p>
        </p:txBody>
      </p:sp>
    </p:spTree>
    <p:extLst>
      <p:ext uri="{BB962C8B-B14F-4D97-AF65-F5344CB8AC3E}">
        <p14:creationId xmlns:p14="http://schemas.microsoft.com/office/powerpoint/2010/main" val="931673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CA52A7-0939-4093-9EE3-A935C80465B6}" type="slidenum">
              <a:rPr lang="id-ID" smtClean="0"/>
              <a:pPr/>
              <a:t>8</a:t>
            </a:fld>
            <a:endParaRPr lang="id-ID"/>
          </a:p>
        </p:txBody>
      </p:sp>
      <p:sp>
        <p:nvSpPr>
          <p:cNvPr id="4" name="Title 3"/>
          <p:cNvSpPr>
            <a:spLocks noGrp="1"/>
          </p:cNvSpPr>
          <p:nvPr>
            <p:ph type="title"/>
          </p:nvPr>
        </p:nvSpPr>
        <p:spPr/>
        <p:txBody>
          <a:bodyPr/>
          <a:lstStyle/>
          <a:p>
            <a:r>
              <a:rPr lang="id-ID"/>
              <a:t>Limitation</a:t>
            </a:r>
          </a:p>
        </p:txBody>
      </p:sp>
      <p:sp>
        <p:nvSpPr>
          <p:cNvPr id="5" name="Rectangle 4"/>
          <p:cNvSpPr/>
          <p:nvPr/>
        </p:nvSpPr>
        <p:spPr>
          <a:xfrm>
            <a:off x="467544" y="1628800"/>
            <a:ext cx="3480796" cy="2585323"/>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Cirrus filtering due to absency of visible imagery at night</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Short convective cloud lifetime</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Sub-grid cumulonimbus</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Slanted view for higher latitude</a:t>
            </a:r>
          </a:p>
          <a:p>
            <a:pPr marL="285750" indent="-285750">
              <a:buFont typeface="Arial" panose="020B0604020202020204" pitchFamily="34" charset="0"/>
              <a:buChar char="•"/>
            </a:pPr>
            <a:r>
              <a:rPr lang="en-US">
                <a:latin typeface="FreeSans" panose="020B0504020202020204" pitchFamily="34" charset="-128"/>
                <a:ea typeface="FreeSans" panose="020B0504020202020204" pitchFamily="34" charset="-128"/>
                <a:cs typeface="FreeSans" panose="020B0504020202020204" pitchFamily="34" charset="-128"/>
              </a:rPr>
              <a:t>Data latency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373639"/>
            <a:ext cx="5184576" cy="290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79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2890664" cy="4525963"/>
          </a:xfrm>
        </p:spPr>
        <p:txBody>
          <a:bodyPr>
            <a:normAutofit/>
          </a:bodyPr>
          <a:lstStyle/>
          <a:p>
            <a:pPr marL="0" indent="0">
              <a:buNone/>
            </a:pPr>
            <a:r>
              <a:rPr lang="en-US" sz="2000">
                <a:latin typeface="FreeSans" panose="020B0504020202020204" pitchFamily="34" charset="-128"/>
                <a:ea typeface="FreeSans" panose="020B0504020202020204" pitchFamily="34" charset="-128"/>
                <a:cs typeface="FreeSans" panose="020B0504020202020204" pitchFamily="34" charset="-128"/>
              </a:rPr>
              <a:t>Which areas </a:t>
            </a:r>
            <a:r>
              <a:rPr lang="id-ID" sz="2000">
                <a:latin typeface="FreeSans" panose="020B0504020202020204" pitchFamily="34" charset="-128"/>
                <a:ea typeface="FreeSans" panose="020B0504020202020204" pitchFamily="34" charset="-128"/>
                <a:cs typeface="FreeSans" panose="020B0504020202020204" pitchFamily="34" charset="-128"/>
              </a:rPr>
              <a:t>has the highest </a:t>
            </a:r>
            <a:r>
              <a:rPr lang="en-US" sz="2000">
                <a:latin typeface="FreeSans" panose="020B0504020202020204" pitchFamily="34" charset="-128"/>
                <a:ea typeface="FreeSans" panose="020B0504020202020204" pitchFamily="34" charset="-128"/>
                <a:cs typeface="FreeSans" panose="020B0504020202020204" pitchFamily="34" charset="-128"/>
              </a:rPr>
              <a:t>potential for heavy rainfall?</a:t>
            </a:r>
          </a:p>
          <a:p>
            <a:pPr marL="457200" indent="-457200">
              <a:buFont typeface="+mj-lt"/>
              <a:buAutoNum type="alphaLcParenR"/>
            </a:pPr>
            <a:r>
              <a:rPr lang="en-US" sz="2000">
                <a:latin typeface="FreeSans" panose="020B0504020202020204" pitchFamily="34" charset="-128"/>
                <a:ea typeface="FreeSans" panose="020B0504020202020204" pitchFamily="34" charset="-128"/>
                <a:cs typeface="FreeSans" panose="020B0504020202020204" pitchFamily="34" charset="-128"/>
              </a:rPr>
              <a:t>A</a:t>
            </a:r>
          </a:p>
          <a:p>
            <a:pPr marL="457200" indent="-457200">
              <a:buFont typeface="+mj-lt"/>
              <a:buAutoNum type="alphaLcParenR"/>
            </a:pPr>
            <a:r>
              <a:rPr lang="en-US" sz="2000">
                <a:latin typeface="FreeSans" panose="020B0504020202020204" pitchFamily="34" charset="-128"/>
                <a:ea typeface="FreeSans" panose="020B0504020202020204" pitchFamily="34" charset="-128"/>
                <a:cs typeface="FreeSans" panose="020B0504020202020204" pitchFamily="34" charset="-128"/>
              </a:rPr>
              <a:t>B</a:t>
            </a:r>
          </a:p>
          <a:p>
            <a:pPr marL="457200" indent="-457200">
              <a:buFont typeface="+mj-lt"/>
              <a:buAutoNum type="alphaLcParenR"/>
            </a:pPr>
            <a:r>
              <a:rPr lang="en-US" sz="2000">
                <a:latin typeface="FreeSans" panose="020B0504020202020204" pitchFamily="34" charset="-128"/>
                <a:ea typeface="FreeSans" panose="020B0504020202020204" pitchFamily="34" charset="-128"/>
                <a:cs typeface="FreeSans" panose="020B0504020202020204" pitchFamily="34" charset="-128"/>
              </a:rPr>
              <a:t>C</a:t>
            </a:r>
            <a:endParaRPr lang="id-ID" sz="2000">
              <a:latin typeface="FreeSans" panose="020B0504020202020204" pitchFamily="34" charset="-128"/>
              <a:ea typeface="FreeSans" panose="020B0504020202020204" pitchFamily="34" charset="-128"/>
              <a:cs typeface="FreeSans" panose="020B0504020202020204" pitchFamily="34" charset="-128"/>
            </a:endParaRPr>
          </a:p>
          <a:p>
            <a:pPr marL="457200" indent="-457200">
              <a:buFont typeface="+mj-lt"/>
              <a:buAutoNum type="alphaLcParenR"/>
            </a:pPr>
            <a:r>
              <a:rPr lang="id-ID" sz="2000">
                <a:latin typeface="FreeSans" panose="020B0504020202020204" pitchFamily="34" charset="-128"/>
                <a:ea typeface="FreeSans" panose="020B0504020202020204" pitchFamily="34" charset="-128"/>
                <a:cs typeface="FreeSans" panose="020B0504020202020204" pitchFamily="34" charset="-128"/>
              </a:rPr>
              <a:t>D</a:t>
            </a:r>
          </a:p>
          <a:p>
            <a:pPr marL="457200" indent="-457200">
              <a:buFont typeface="+mj-lt"/>
              <a:buAutoNum type="alphaLcParenR"/>
            </a:pPr>
            <a:r>
              <a:rPr lang="en-US" sz="2000">
                <a:latin typeface="FreeSans" panose="020B0504020202020204" pitchFamily="34" charset="-128"/>
                <a:ea typeface="FreeSans" panose="020B0504020202020204" pitchFamily="34" charset="-128"/>
                <a:cs typeface="FreeSans" panose="020B0504020202020204" pitchFamily="34" charset="-128"/>
              </a:rPr>
              <a:t>E</a:t>
            </a:r>
          </a:p>
          <a:p>
            <a:endParaRPr lang="en-US" sz="2000">
              <a:latin typeface="FreeSans" panose="020B0504020202020204" pitchFamily="34" charset="-128"/>
              <a:ea typeface="FreeSans" panose="020B0504020202020204" pitchFamily="34" charset="-128"/>
              <a:cs typeface="FreeSans" panose="020B0504020202020204" pitchFamily="34" charset="-128"/>
            </a:endParaRPr>
          </a:p>
          <a:p>
            <a:endParaRPr lang="id-ID" sz="2000">
              <a:latin typeface="FreeSans" panose="020B0504020202020204" pitchFamily="34" charset="-128"/>
              <a:ea typeface="FreeSans" panose="020B0504020202020204" pitchFamily="34" charset="-128"/>
              <a:cs typeface="FreeSans" panose="020B0504020202020204" pitchFamily="34" charset="-128"/>
            </a:endParaRPr>
          </a:p>
        </p:txBody>
      </p:sp>
      <p:sp>
        <p:nvSpPr>
          <p:cNvPr id="3" name="Slide Number Placeholder 2"/>
          <p:cNvSpPr>
            <a:spLocks noGrp="1"/>
          </p:cNvSpPr>
          <p:nvPr>
            <p:ph type="sldNum" sz="quarter" idx="12"/>
          </p:nvPr>
        </p:nvSpPr>
        <p:spPr/>
        <p:txBody>
          <a:bodyPr/>
          <a:lstStyle/>
          <a:p>
            <a:fld id="{9ACA52A7-0939-4093-9EE3-A935C80465B6}" type="slidenum">
              <a:rPr lang="id-ID" smtClean="0"/>
              <a:pPr/>
              <a:t>9</a:t>
            </a:fld>
            <a:endParaRPr lang="id-ID"/>
          </a:p>
        </p:txBody>
      </p:sp>
      <p:sp>
        <p:nvSpPr>
          <p:cNvPr id="4" name="Title 3"/>
          <p:cNvSpPr>
            <a:spLocks noGrp="1"/>
          </p:cNvSpPr>
          <p:nvPr>
            <p:ph type="title"/>
          </p:nvPr>
        </p:nvSpPr>
        <p:spPr/>
        <p:txBody>
          <a:bodyPr/>
          <a:lstStyle/>
          <a:p>
            <a:r>
              <a:rPr lang="id-ID">
                <a:solidFill>
                  <a:srgbClr val="FF0000"/>
                </a:solidFill>
              </a:rPr>
              <a:t>Socrative Question (2)</a:t>
            </a:r>
          </a:p>
        </p:txBody>
      </p:sp>
      <p:pic>
        <p:nvPicPr>
          <p:cNvPr id="5" name="Picture 2" descr="C:\Users\HP PAVILION\Documents\ImagerSatelit\Image\H08_EH_Yogyakar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608077"/>
            <a:ext cx="4658094" cy="4658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7118" y="2720390"/>
            <a:ext cx="317716" cy="369332"/>
          </a:xfrm>
          <a:prstGeom prst="rect">
            <a:avLst/>
          </a:prstGeom>
          <a:solidFill>
            <a:srgbClr val="FF0000"/>
          </a:solidFill>
        </p:spPr>
        <p:txBody>
          <a:bodyPr wrap="none" rtlCol="0">
            <a:spAutoFit/>
          </a:bodyPr>
          <a:lstStyle/>
          <a:p>
            <a:r>
              <a:rPr lang="id-ID">
                <a:solidFill>
                  <a:schemeClr val="bg1"/>
                </a:solidFill>
              </a:rPr>
              <a:t>A</a:t>
            </a:r>
          </a:p>
        </p:txBody>
      </p:sp>
      <p:cxnSp>
        <p:nvCxnSpPr>
          <p:cNvPr id="8" name="Straight Arrow Connector 7"/>
          <p:cNvCxnSpPr>
            <a:stCxn id="6" idx="0"/>
          </p:cNvCxnSpPr>
          <p:nvPr/>
        </p:nvCxnSpPr>
        <p:spPr>
          <a:xfrm flipV="1">
            <a:off x="4355976" y="2348880"/>
            <a:ext cx="504056" cy="37151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436096" y="4149080"/>
            <a:ext cx="317716" cy="369332"/>
          </a:xfrm>
          <a:prstGeom prst="rect">
            <a:avLst/>
          </a:prstGeom>
          <a:solidFill>
            <a:srgbClr val="FF0000"/>
          </a:solidFill>
        </p:spPr>
        <p:txBody>
          <a:bodyPr wrap="none" rtlCol="0">
            <a:spAutoFit/>
          </a:bodyPr>
          <a:lstStyle/>
          <a:p>
            <a:r>
              <a:rPr lang="id-ID">
                <a:solidFill>
                  <a:schemeClr val="bg1"/>
                </a:solidFill>
              </a:rPr>
              <a:t>B</a:t>
            </a:r>
          </a:p>
        </p:txBody>
      </p:sp>
      <p:cxnSp>
        <p:nvCxnSpPr>
          <p:cNvPr id="11" name="Straight Arrow Connector 10"/>
          <p:cNvCxnSpPr>
            <a:stCxn id="10" idx="0"/>
          </p:cNvCxnSpPr>
          <p:nvPr/>
        </p:nvCxnSpPr>
        <p:spPr>
          <a:xfrm flipV="1">
            <a:off x="5594954" y="3777570"/>
            <a:ext cx="504056" cy="37151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5436096" y="2165303"/>
            <a:ext cx="317716" cy="369332"/>
          </a:xfrm>
          <a:prstGeom prst="rect">
            <a:avLst/>
          </a:prstGeom>
          <a:solidFill>
            <a:srgbClr val="FF0000"/>
          </a:solidFill>
        </p:spPr>
        <p:txBody>
          <a:bodyPr wrap="none" rtlCol="0">
            <a:spAutoFit/>
          </a:bodyPr>
          <a:lstStyle/>
          <a:p>
            <a:r>
              <a:rPr lang="id-ID">
                <a:solidFill>
                  <a:schemeClr val="bg1"/>
                </a:solidFill>
              </a:rPr>
              <a:t>C</a:t>
            </a:r>
          </a:p>
        </p:txBody>
      </p:sp>
      <p:cxnSp>
        <p:nvCxnSpPr>
          <p:cNvPr id="13" name="Straight Arrow Connector 12"/>
          <p:cNvCxnSpPr/>
          <p:nvPr/>
        </p:nvCxnSpPr>
        <p:spPr>
          <a:xfrm>
            <a:off x="5594954" y="2534635"/>
            <a:ext cx="252028" cy="370421"/>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7452320" y="4893544"/>
            <a:ext cx="327334" cy="369332"/>
          </a:xfrm>
          <a:prstGeom prst="rect">
            <a:avLst/>
          </a:prstGeom>
          <a:solidFill>
            <a:srgbClr val="FF0000"/>
          </a:solidFill>
        </p:spPr>
        <p:txBody>
          <a:bodyPr wrap="none" rtlCol="0">
            <a:spAutoFit/>
          </a:bodyPr>
          <a:lstStyle/>
          <a:p>
            <a:r>
              <a:rPr lang="id-ID">
                <a:solidFill>
                  <a:schemeClr val="bg1"/>
                </a:solidFill>
              </a:rPr>
              <a:t>D</a:t>
            </a:r>
          </a:p>
        </p:txBody>
      </p:sp>
      <p:cxnSp>
        <p:nvCxnSpPr>
          <p:cNvPr id="17" name="Straight Arrow Connector 16"/>
          <p:cNvCxnSpPr>
            <a:stCxn id="16" idx="0"/>
          </p:cNvCxnSpPr>
          <p:nvPr/>
        </p:nvCxnSpPr>
        <p:spPr>
          <a:xfrm flipH="1" flipV="1">
            <a:off x="7164288" y="4333746"/>
            <a:ext cx="451699" cy="559798"/>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E3893A95-36AD-4A61-8228-405D1F98FE14}"/>
              </a:ext>
            </a:extLst>
          </p:cNvPr>
          <p:cNvSpPr/>
          <p:nvPr/>
        </p:nvSpPr>
        <p:spPr>
          <a:xfrm>
            <a:off x="5039761" y="1144024"/>
            <a:ext cx="2858475" cy="369332"/>
          </a:xfrm>
          <a:prstGeom prst="rect">
            <a:avLst/>
          </a:prstGeom>
        </p:spPr>
        <p:txBody>
          <a:bodyPr wrap="none">
            <a:spAutoFit/>
          </a:bodyPr>
          <a:lstStyle/>
          <a:p>
            <a:r>
              <a:rPr lang="en-US">
                <a:latin typeface="FreeSans" panose="020B0504020202020204" pitchFamily="34" charset="-128"/>
                <a:ea typeface="FreeSans" panose="020B0504020202020204" pitchFamily="34" charset="-128"/>
                <a:cs typeface="FreeSans" panose="020B0504020202020204" pitchFamily="34" charset="-128"/>
              </a:rPr>
              <a:t>Enhanced Infrared Image</a:t>
            </a:r>
            <a:endParaRPr lang="en-ID"/>
          </a:p>
        </p:txBody>
      </p:sp>
      <p:sp>
        <p:nvSpPr>
          <p:cNvPr id="15" name="TextBox 14">
            <a:extLst>
              <a:ext uri="{FF2B5EF4-FFF2-40B4-BE49-F238E27FC236}">
                <a16:creationId xmlns:a16="http://schemas.microsoft.com/office/drawing/2014/main" id="{F3AD16B3-7E24-404D-8C99-CF10DBB1FAC2}"/>
              </a:ext>
            </a:extLst>
          </p:cNvPr>
          <p:cNvSpPr txBox="1"/>
          <p:nvPr/>
        </p:nvSpPr>
        <p:spPr>
          <a:xfrm>
            <a:off x="6588380" y="3747587"/>
            <a:ext cx="296876" cy="369332"/>
          </a:xfrm>
          <a:prstGeom prst="rect">
            <a:avLst/>
          </a:prstGeom>
          <a:solidFill>
            <a:srgbClr val="FF0000"/>
          </a:solidFill>
        </p:spPr>
        <p:txBody>
          <a:bodyPr wrap="none" rtlCol="0">
            <a:spAutoFit/>
          </a:bodyPr>
          <a:lstStyle/>
          <a:p>
            <a:r>
              <a:rPr lang="en-US">
                <a:solidFill>
                  <a:schemeClr val="bg1"/>
                </a:solidFill>
              </a:rPr>
              <a:t>E</a:t>
            </a:r>
            <a:endParaRPr lang="id-ID">
              <a:solidFill>
                <a:schemeClr val="bg1"/>
              </a:solidFill>
            </a:endParaRPr>
          </a:p>
        </p:txBody>
      </p:sp>
      <p:cxnSp>
        <p:nvCxnSpPr>
          <p:cNvPr id="18" name="Straight Arrow Connector 17">
            <a:extLst>
              <a:ext uri="{FF2B5EF4-FFF2-40B4-BE49-F238E27FC236}">
                <a16:creationId xmlns:a16="http://schemas.microsoft.com/office/drawing/2014/main" id="{F2EF9C12-31DC-4C14-A8CD-911F77B2EC74}"/>
              </a:ext>
            </a:extLst>
          </p:cNvPr>
          <p:cNvCxnSpPr>
            <a:stCxn id="15" idx="0"/>
          </p:cNvCxnSpPr>
          <p:nvPr/>
        </p:nvCxnSpPr>
        <p:spPr>
          <a:xfrm flipH="1" flipV="1">
            <a:off x="6300349" y="3187789"/>
            <a:ext cx="436469" cy="559798"/>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1641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10148</TotalTime>
  <Words>1161</Words>
  <Application>Microsoft Office PowerPoint</Application>
  <PresentationFormat>On-screen Show (4:3)</PresentationFormat>
  <Paragraphs>240</Paragraphs>
  <Slides>24</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FreeSans</vt:lpstr>
      <vt:lpstr>Office Theme</vt:lpstr>
      <vt:lpstr>PowerPoint Presentation</vt:lpstr>
      <vt:lpstr>Nowcasting</vt:lpstr>
      <vt:lpstr>Why Satellite?</vt:lpstr>
      <vt:lpstr>IR-VIS-Precipitation</vt:lpstr>
      <vt:lpstr>Precipitation Estimation</vt:lpstr>
      <vt:lpstr>Precipitation Estimation</vt:lpstr>
      <vt:lpstr>Socrative Question (1)</vt:lpstr>
      <vt:lpstr>Limitation</vt:lpstr>
      <vt:lpstr>Socrative Question (2)</vt:lpstr>
      <vt:lpstr>Convective Cloud</vt:lpstr>
      <vt:lpstr>Local Convective Cloud</vt:lpstr>
      <vt:lpstr>Satellite Parallax Correction</vt:lpstr>
      <vt:lpstr>Satellite Parallax Correction</vt:lpstr>
      <vt:lpstr>Diurnal Circulation</vt:lpstr>
      <vt:lpstr>Heavy Rainfall</vt:lpstr>
      <vt:lpstr>Heavy Rainfall</vt:lpstr>
      <vt:lpstr>Hail Precipitation</vt:lpstr>
      <vt:lpstr>Hail Precipitation</vt:lpstr>
      <vt:lpstr>Hail Precipitation</vt:lpstr>
      <vt:lpstr>Socrative Question (3)</vt:lpstr>
      <vt:lpstr>Tropical Cyclone</vt:lpstr>
      <vt:lpstr>Tropical Cyclone</vt:lpstr>
      <vt:lpstr>MJO Propagation</vt:lpstr>
      <vt:lpstr>Summary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Sub Bidang Pengelolaan Satelit Cuaca Hingga Tahun 2026</dc:title>
  <dc:creator>HP PAVILION</dc:creator>
  <cp:lastModifiedBy>satelit</cp:lastModifiedBy>
  <cp:revision>255</cp:revision>
  <dcterms:created xsi:type="dcterms:W3CDTF">2017-07-19T09:36:18Z</dcterms:created>
  <dcterms:modified xsi:type="dcterms:W3CDTF">2019-12-01T11:21:17Z</dcterms:modified>
</cp:coreProperties>
</file>