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66" r:id="rId2"/>
    <p:sldId id="274" r:id="rId3"/>
    <p:sldId id="289" r:id="rId4"/>
    <p:sldId id="412" r:id="rId5"/>
    <p:sldId id="305" r:id="rId6"/>
    <p:sldId id="314" r:id="rId7"/>
    <p:sldId id="316" r:id="rId8"/>
    <p:sldId id="307" r:id="rId9"/>
    <p:sldId id="413" r:id="rId10"/>
    <p:sldId id="416" r:id="rId11"/>
    <p:sldId id="417" r:id="rId12"/>
    <p:sldId id="418" r:id="rId13"/>
    <p:sldId id="292" r:id="rId14"/>
    <p:sldId id="293" r:id="rId15"/>
    <p:sldId id="414" r:id="rId16"/>
    <p:sldId id="419" r:id="rId17"/>
    <p:sldId id="420" r:id="rId18"/>
    <p:sldId id="421" r:id="rId19"/>
    <p:sldId id="318" r:id="rId20"/>
    <p:sldId id="311" r:id="rId21"/>
    <p:sldId id="415" r:id="rId22"/>
    <p:sldId id="288" r:id="rId23"/>
    <p:sldId id="285" r:id="rId24"/>
    <p:sldId id="286" r:id="rId25"/>
    <p:sldId id="276" r:id="rId26"/>
    <p:sldId id="361" r:id="rId27"/>
    <p:sldId id="304"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9" d="100"/>
          <a:sy n="89" d="100"/>
        </p:scale>
        <p:origin x="138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A9F138-AE4C-47B3-A0ED-82DF4F7F59DB}" type="datetimeFigureOut">
              <a:rPr lang="en-AU" smtClean="0"/>
              <a:t>30/11/2019</a:t>
            </a:fld>
            <a:endParaRPr lang="en-AU"/>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A2572D-5988-4FFD-867C-43E5EFBB0D94}" type="slidenum">
              <a:rPr lang="en-AU" smtClean="0"/>
              <a:t>‹#›</a:t>
            </a:fld>
            <a:endParaRPr lang="en-AU"/>
          </a:p>
        </p:txBody>
      </p:sp>
    </p:spTree>
    <p:extLst>
      <p:ext uri="{BB962C8B-B14F-4D97-AF65-F5344CB8AC3E}">
        <p14:creationId xmlns:p14="http://schemas.microsoft.com/office/powerpoint/2010/main" val="773420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36600" indent="-280988" eaLnBrk="0" hangingPunct="0">
              <a:spcBef>
                <a:spcPct val="30000"/>
              </a:spcBef>
              <a:defRPr sz="1200">
                <a:solidFill>
                  <a:schemeClr val="tx1"/>
                </a:solidFill>
                <a:latin typeface="Calibri" panose="020F0502020204030204" pitchFamily="34" charset="0"/>
              </a:defRPr>
            </a:lvl2pPr>
            <a:lvl3pPr marL="1138238" indent="-222250" eaLnBrk="0" hangingPunct="0">
              <a:spcBef>
                <a:spcPct val="30000"/>
              </a:spcBef>
              <a:defRPr sz="1200">
                <a:solidFill>
                  <a:schemeClr val="tx1"/>
                </a:solidFill>
                <a:latin typeface="Calibri" panose="020F0502020204030204" pitchFamily="34" charset="0"/>
              </a:defRPr>
            </a:lvl3pPr>
            <a:lvl4pPr marL="1595438" indent="-222250" eaLnBrk="0" hangingPunct="0">
              <a:spcBef>
                <a:spcPct val="30000"/>
              </a:spcBef>
              <a:defRPr sz="1200">
                <a:solidFill>
                  <a:schemeClr val="tx1"/>
                </a:solidFill>
                <a:latin typeface="Calibri" panose="020F0502020204030204" pitchFamily="34" charset="0"/>
              </a:defRPr>
            </a:lvl4pPr>
            <a:lvl5pPr marL="2052638" indent="-222250" eaLnBrk="0" hangingPunct="0">
              <a:spcBef>
                <a:spcPct val="30000"/>
              </a:spcBef>
              <a:defRPr sz="1200">
                <a:solidFill>
                  <a:schemeClr val="tx1"/>
                </a:solidFill>
                <a:latin typeface="Calibri" panose="020F0502020204030204" pitchFamily="34" charset="0"/>
              </a:defRPr>
            </a:lvl5pPr>
            <a:lvl6pPr marL="2509838" indent="-222250" eaLnBrk="0" fontAlgn="base" hangingPunct="0">
              <a:spcBef>
                <a:spcPct val="30000"/>
              </a:spcBef>
              <a:spcAft>
                <a:spcPct val="0"/>
              </a:spcAft>
              <a:defRPr sz="1200">
                <a:solidFill>
                  <a:schemeClr val="tx1"/>
                </a:solidFill>
                <a:latin typeface="Calibri" panose="020F0502020204030204" pitchFamily="34" charset="0"/>
              </a:defRPr>
            </a:lvl6pPr>
            <a:lvl7pPr marL="2967038" indent="-222250" eaLnBrk="0" fontAlgn="base" hangingPunct="0">
              <a:spcBef>
                <a:spcPct val="30000"/>
              </a:spcBef>
              <a:spcAft>
                <a:spcPct val="0"/>
              </a:spcAft>
              <a:defRPr sz="1200">
                <a:solidFill>
                  <a:schemeClr val="tx1"/>
                </a:solidFill>
                <a:latin typeface="Calibri" panose="020F0502020204030204" pitchFamily="34" charset="0"/>
              </a:defRPr>
            </a:lvl7pPr>
            <a:lvl8pPr marL="3424238" indent="-222250" eaLnBrk="0" fontAlgn="base" hangingPunct="0">
              <a:spcBef>
                <a:spcPct val="30000"/>
              </a:spcBef>
              <a:spcAft>
                <a:spcPct val="0"/>
              </a:spcAft>
              <a:defRPr sz="1200">
                <a:solidFill>
                  <a:schemeClr val="tx1"/>
                </a:solidFill>
                <a:latin typeface="Calibri" panose="020F0502020204030204" pitchFamily="34" charset="0"/>
              </a:defRPr>
            </a:lvl8pPr>
            <a:lvl9pPr marL="3881438" indent="-22225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170A12E3-33F9-41A3-822D-B249D729C30A}" type="slidenum">
              <a:rPr lang="en-AU" altLang="en-US" sz="1300"/>
              <a:pPr eaLnBrk="1" hangingPunct="1">
                <a:spcBef>
                  <a:spcPct val="0"/>
                </a:spcBef>
              </a:pPr>
              <a:t>8</a:t>
            </a:fld>
            <a:endParaRPr lang="en-AU" altLang="en-US" sz="1300"/>
          </a:p>
        </p:txBody>
      </p:sp>
      <p:sp>
        <p:nvSpPr>
          <p:cNvPr id="79875" name="Rectangle 2"/>
          <p:cNvSpPr>
            <a:spLocks noGrp="1" noRot="1" noChangeAspect="1" noChangeArrowheads="1" noTextEdit="1"/>
          </p:cNvSpPr>
          <p:nvPr>
            <p:ph type="sldImg"/>
          </p:nvPr>
        </p:nvSpPr>
        <p:spPr bwMode="auto">
          <a:xfrm>
            <a:off x="1166813" y="892175"/>
            <a:ext cx="4776787" cy="3582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6" name="Rectangle 3"/>
          <p:cNvSpPr>
            <a:spLocks noGrp="1" noChangeArrowheads="1"/>
          </p:cNvSpPr>
          <p:nvPr>
            <p:ph type="body" idx="1"/>
          </p:nvPr>
        </p:nvSpPr>
        <p:spPr bwMode="auto">
          <a:xfrm>
            <a:off x="949325" y="4876800"/>
            <a:ext cx="5200650" cy="4629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837" tIns="46094" rIns="93837" bIns="46094" numCol="1" anchor="t" anchorCtr="0" compatLnSpc="1">
            <a:prstTxWarp prst="textNoShape">
              <a:avLst/>
            </a:prstTxWarp>
          </a:bodyPr>
          <a:lstStyle/>
          <a:p>
            <a:pPr defTabSz="754063">
              <a:spcBef>
                <a:spcPct val="0"/>
              </a:spcBef>
            </a:pPr>
            <a:endParaRPr lang="en-AU" altLang="en-US"/>
          </a:p>
        </p:txBody>
      </p:sp>
    </p:spTree>
    <p:extLst>
      <p:ext uri="{BB962C8B-B14F-4D97-AF65-F5344CB8AC3E}">
        <p14:creationId xmlns:p14="http://schemas.microsoft.com/office/powerpoint/2010/main" val="4035950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ChangeArrowheads="1" noTextEdit="1"/>
          </p:cNvSpPr>
          <p:nvPr>
            <p:ph type="sldImg"/>
          </p:nvPr>
        </p:nvSpPr>
        <p:spPr>
          <a:ln/>
        </p:spPr>
      </p:sp>
      <p:sp>
        <p:nvSpPr>
          <p:cNvPr id="83971" name="Notes Placeholder 2"/>
          <p:cNvSpPr>
            <a:spLocks noGrp="1" noChangeArrowheads="1"/>
          </p:cNvSpPr>
          <p:nvPr>
            <p:ph type="body" idx="1"/>
          </p:nvPr>
        </p:nvSpPr>
        <p:spPr>
          <a:noFill/>
        </p:spPr>
        <p:txBody>
          <a:bodyPr/>
          <a:lstStyle/>
          <a:p>
            <a:r>
              <a:rPr lang="en-AU" altLang="en-US">
                <a:latin typeface="Arial" panose="020B0604020202020204" pitchFamily="34" charset="0"/>
              </a:rPr>
              <a:t>https://physics.stackexchange.com/questions/25917/parallax-cloud-displacement-angular-distance-from-geostationary-satellite</a:t>
            </a:r>
          </a:p>
        </p:txBody>
      </p:sp>
      <p:sp>
        <p:nvSpPr>
          <p:cNvPr id="83972" name="Slide Number Placeholder 3"/>
          <p:cNvSpPr>
            <a:spLocks noGrp="1"/>
          </p:cNvSpPr>
          <p:nvPr>
            <p:ph type="sldNum" sz="quarter" idx="5"/>
          </p:nvPr>
        </p:nvSpPr>
        <p:spPr>
          <a:noFill/>
        </p:spPr>
        <p:txBody>
          <a:bodyPr/>
          <a:lstStyle>
            <a:lvl1pPr defTabSz="954088">
              <a:spcBef>
                <a:spcPct val="30000"/>
              </a:spcBef>
              <a:defRPr sz="1200">
                <a:solidFill>
                  <a:schemeClr val="tx1"/>
                </a:solidFill>
                <a:latin typeface="Arial" panose="020B0604020202020204" pitchFamily="34" charset="0"/>
              </a:defRPr>
            </a:lvl1pPr>
            <a:lvl2pPr marL="717550" indent="-274638" defTabSz="954088">
              <a:spcBef>
                <a:spcPct val="30000"/>
              </a:spcBef>
              <a:defRPr sz="1200">
                <a:solidFill>
                  <a:schemeClr val="tx1"/>
                </a:solidFill>
                <a:latin typeface="Arial" panose="020B0604020202020204" pitchFamily="34" charset="0"/>
              </a:defRPr>
            </a:lvl2pPr>
            <a:lvl3pPr marL="1103313" indent="-220663" defTabSz="954088">
              <a:spcBef>
                <a:spcPct val="30000"/>
              </a:spcBef>
              <a:defRPr sz="1200">
                <a:solidFill>
                  <a:schemeClr val="tx1"/>
                </a:solidFill>
                <a:latin typeface="Arial" panose="020B0604020202020204" pitchFamily="34" charset="0"/>
              </a:defRPr>
            </a:lvl3pPr>
            <a:lvl4pPr marL="1544638" indent="-220663" defTabSz="954088">
              <a:spcBef>
                <a:spcPct val="30000"/>
              </a:spcBef>
              <a:defRPr sz="1200">
                <a:solidFill>
                  <a:schemeClr val="tx1"/>
                </a:solidFill>
                <a:latin typeface="Arial" panose="020B0604020202020204" pitchFamily="34" charset="0"/>
              </a:defRPr>
            </a:lvl4pPr>
            <a:lvl5pPr marL="1987550" indent="-220663" defTabSz="954088">
              <a:spcBef>
                <a:spcPct val="30000"/>
              </a:spcBef>
              <a:defRPr sz="1200">
                <a:solidFill>
                  <a:schemeClr val="tx1"/>
                </a:solidFill>
                <a:latin typeface="Arial" panose="020B0604020202020204" pitchFamily="34" charset="0"/>
              </a:defRPr>
            </a:lvl5pPr>
            <a:lvl6pPr marL="2444750" indent="-220663" defTabSz="954088" eaLnBrk="0" fontAlgn="base" hangingPunct="0">
              <a:spcBef>
                <a:spcPct val="30000"/>
              </a:spcBef>
              <a:spcAft>
                <a:spcPct val="0"/>
              </a:spcAft>
              <a:defRPr sz="1200">
                <a:solidFill>
                  <a:schemeClr val="tx1"/>
                </a:solidFill>
                <a:latin typeface="Arial" panose="020B0604020202020204" pitchFamily="34" charset="0"/>
              </a:defRPr>
            </a:lvl6pPr>
            <a:lvl7pPr marL="2901950" indent="-220663" defTabSz="954088" eaLnBrk="0" fontAlgn="base" hangingPunct="0">
              <a:spcBef>
                <a:spcPct val="30000"/>
              </a:spcBef>
              <a:spcAft>
                <a:spcPct val="0"/>
              </a:spcAft>
              <a:defRPr sz="1200">
                <a:solidFill>
                  <a:schemeClr val="tx1"/>
                </a:solidFill>
                <a:latin typeface="Arial" panose="020B0604020202020204" pitchFamily="34" charset="0"/>
              </a:defRPr>
            </a:lvl7pPr>
            <a:lvl8pPr marL="3359150" indent="-220663" defTabSz="954088" eaLnBrk="0" fontAlgn="base" hangingPunct="0">
              <a:spcBef>
                <a:spcPct val="30000"/>
              </a:spcBef>
              <a:spcAft>
                <a:spcPct val="0"/>
              </a:spcAft>
              <a:defRPr sz="1200">
                <a:solidFill>
                  <a:schemeClr val="tx1"/>
                </a:solidFill>
                <a:latin typeface="Arial" panose="020B0604020202020204" pitchFamily="34" charset="0"/>
              </a:defRPr>
            </a:lvl8pPr>
            <a:lvl9pPr marL="3816350" indent="-220663" defTabSz="9540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59D9A9B-B04D-4E93-8722-090787B1FA30}" type="slidenum">
              <a:rPr lang="en-AU" altLang="en-US" sz="1300" smtClean="0"/>
              <a:pPr>
                <a:spcBef>
                  <a:spcPct val="0"/>
                </a:spcBef>
              </a:pPr>
              <a:t>25</a:t>
            </a:fld>
            <a:endParaRPr lang="en-AU" altLang="en-US" sz="1300"/>
          </a:p>
        </p:txBody>
      </p:sp>
    </p:spTree>
    <p:extLst>
      <p:ext uri="{BB962C8B-B14F-4D97-AF65-F5344CB8AC3E}">
        <p14:creationId xmlns:p14="http://schemas.microsoft.com/office/powerpoint/2010/main" val="1852329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1BFA881-520B-42E9-993C-AD57D414AFE0}" type="datetimeFigureOut">
              <a:rPr lang="en-AU" smtClean="0"/>
              <a:t>30/11/2019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D47C665-9DDD-483A-9F60-18E0EAB23CB8}" type="slidenum">
              <a:rPr lang="en-AU" smtClean="0"/>
              <a:t>‹#›</a:t>
            </a:fld>
            <a:endParaRPr lang="en-AU"/>
          </a:p>
        </p:txBody>
      </p:sp>
    </p:spTree>
    <p:extLst>
      <p:ext uri="{BB962C8B-B14F-4D97-AF65-F5344CB8AC3E}">
        <p14:creationId xmlns:p14="http://schemas.microsoft.com/office/powerpoint/2010/main" val="444994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BFA881-520B-42E9-993C-AD57D414AFE0}" type="datetimeFigureOut">
              <a:rPr lang="en-AU" smtClean="0"/>
              <a:t>30/11/2019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D47C665-9DDD-483A-9F60-18E0EAB23CB8}" type="slidenum">
              <a:rPr lang="en-AU" smtClean="0"/>
              <a:t>‹#›</a:t>
            </a:fld>
            <a:endParaRPr lang="en-AU"/>
          </a:p>
        </p:txBody>
      </p:sp>
    </p:spTree>
    <p:extLst>
      <p:ext uri="{BB962C8B-B14F-4D97-AF65-F5344CB8AC3E}">
        <p14:creationId xmlns:p14="http://schemas.microsoft.com/office/powerpoint/2010/main" val="4063837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BFA881-520B-42E9-993C-AD57D414AFE0}" type="datetimeFigureOut">
              <a:rPr lang="en-AU" smtClean="0"/>
              <a:t>30/11/2019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D47C665-9DDD-483A-9F60-18E0EAB23CB8}" type="slidenum">
              <a:rPr lang="en-AU" smtClean="0"/>
              <a:t>‹#›</a:t>
            </a:fld>
            <a:endParaRPr lang="en-AU"/>
          </a:p>
        </p:txBody>
      </p:sp>
    </p:spTree>
    <p:extLst>
      <p:ext uri="{BB962C8B-B14F-4D97-AF65-F5344CB8AC3E}">
        <p14:creationId xmlns:p14="http://schemas.microsoft.com/office/powerpoint/2010/main" val="3619823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BFA881-520B-42E9-993C-AD57D414AFE0}" type="datetimeFigureOut">
              <a:rPr lang="en-AU" smtClean="0"/>
              <a:t>30/11/2019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D47C665-9DDD-483A-9F60-18E0EAB23CB8}" type="slidenum">
              <a:rPr lang="en-AU" smtClean="0"/>
              <a:t>‹#›</a:t>
            </a:fld>
            <a:endParaRPr lang="en-AU"/>
          </a:p>
        </p:txBody>
      </p:sp>
    </p:spTree>
    <p:extLst>
      <p:ext uri="{BB962C8B-B14F-4D97-AF65-F5344CB8AC3E}">
        <p14:creationId xmlns:p14="http://schemas.microsoft.com/office/powerpoint/2010/main" val="1952530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1BFA881-520B-42E9-993C-AD57D414AFE0}" type="datetimeFigureOut">
              <a:rPr lang="en-AU" smtClean="0"/>
              <a:t>30/11/2019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D47C665-9DDD-483A-9F60-18E0EAB23CB8}" type="slidenum">
              <a:rPr lang="en-AU" smtClean="0"/>
              <a:t>‹#›</a:t>
            </a:fld>
            <a:endParaRPr lang="en-AU"/>
          </a:p>
        </p:txBody>
      </p:sp>
    </p:spTree>
    <p:extLst>
      <p:ext uri="{BB962C8B-B14F-4D97-AF65-F5344CB8AC3E}">
        <p14:creationId xmlns:p14="http://schemas.microsoft.com/office/powerpoint/2010/main" val="4216904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1BFA881-520B-42E9-993C-AD57D414AFE0}" type="datetimeFigureOut">
              <a:rPr lang="en-AU" smtClean="0"/>
              <a:t>30/11/2019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D47C665-9DDD-483A-9F60-18E0EAB23CB8}" type="slidenum">
              <a:rPr lang="en-AU" smtClean="0"/>
              <a:t>‹#›</a:t>
            </a:fld>
            <a:endParaRPr lang="en-AU"/>
          </a:p>
        </p:txBody>
      </p:sp>
    </p:spTree>
    <p:extLst>
      <p:ext uri="{BB962C8B-B14F-4D97-AF65-F5344CB8AC3E}">
        <p14:creationId xmlns:p14="http://schemas.microsoft.com/office/powerpoint/2010/main" val="3336315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1BFA881-520B-42E9-993C-AD57D414AFE0}" type="datetimeFigureOut">
              <a:rPr lang="en-AU" smtClean="0"/>
              <a:t>30/11/2019</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FD47C665-9DDD-483A-9F60-18E0EAB23CB8}" type="slidenum">
              <a:rPr lang="en-AU" smtClean="0"/>
              <a:t>‹#›</a:t>
            </a:fld>
            <a:endParaRPr lang="en-AU"/>
          </a:p>
        </p:txBody>
      </p:sp>
    </p:spTree>
    <p:extLst>
      <p:ext uri="{BB962C8B-B14F-4D97-AF65-F5344CB8AC3E}">
        <p14:creationId xmlns:p14="http://schemas.microsoft.com/office/powerpoint/2010/main" val="2928624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1BFA881-520B-42E9-993C-AD57D414AFE0}" type="datetimeFigureOut">
              <a:rPr lang="en-AU" smtClean="0"/>
              <a:t>30/11/2019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FD47C665-9DDD-483A-9F60-18E0EAB23CB8}" type="slidenum">
              <a:rPr lang="en-AU" smtClean="0"/>
              <a:t>‹#›</a:t>
            </a:fld>
            <a:endParaRPr lang="en-AU"/>
          </a:p>
        </p:txBody>
      </p:sp>
    </p:spTree>
    <p:extLst>
      <p:ext uri="{BB962C8B-B14F-4D97-AF65-F5344CB8AC3E}">
        <p14:creationId xmlns:p14="http://schemas.microsoft.com/office/powerpoint/2010/main" val="3216407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BFA881-520B-42E9-993C-AD57D414AFE0}" type="datetimeFigureOut">
              <a:rPr lang="en-AU" smtClean="0"/>
              <a:t>30/11/2019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FD47C665-9DDD-483A-9F60-18E0EAB23CB8}" type="slidenum">
              <a:rPr lang="en-AU" smtClean="0"/>
              <a:t>‹#›</a:t>
            </a:fld>
            <a:endParaRPr lang="en-AU"/>
          </a:p>
        </p:txBody>
      </p:sp>
    </p:spTree>
    <p:extLst>
      <p:ext uri="{BB962C8B-B14F-4D97-AF65-F5344CB8AC3E}">
        <p14:creationId xmlns:p14="http://schemas.microsoft.com/office/powerpoint/2010/main" val="297359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1BFA881-520B-42E9-993C-AD57D414AFE0}" type="datetimeFigureOut">
              <a:rPr lang="en-AU" smtClean="0"/>
              <a:t>30/11/2019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D47C665-9DDD-483A-9F60-18E0EAB23CB8}" type="slidenum">
              <a:rPr lang="en-AU" smtClean="0"/>
              <a:t>‹#›</a:t>
            </a:fld>
            <a:endParaRPr lang="en-AU"/>
          </a:p>
        </p:txBody>
      </p:sp>
    </p:spTree>
    <p:extLst>
      <p:ext uri="{BB962C8B-B14F-4D97-AF65-F5344CB8AC3E}">
        <p14:creationId xmlns:p14="http://schemas.microsoft.com/office/powerpoint/2010/main" val="3799321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1BFA881-520B-42E9-993C-AD57D414AFE0}" type="datetimeFigureOut">
              <a:rPr lang="en-AU" smtClean="0"/>
              <a:t>30/11/2019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D47C665-9DDD-483A-9F60-18E0EAB23CB8}" type="slidenum">
              <a:rPr lang="en-AU" smtClean="0"/>
              <a:t>‹#›</a:t>
            </a:fld>
            <a:endParaRPr lang="en-AU"/>
          </a:p>
        </p:txBody>
      </p:sp>
    </p:spTree>
    <p:extLst>
      <p:ext uri="{BB962C8B-B14F-4D97-AF65-F5344CB8AC3E}">
        <p14:creationId xmlns:p14="http://schemas.microsoft.com/office/powerpoint/2010/main" val="1141968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BFA881-520B-42E9-993C-AD57D414AFE0}" type="datetimeFigureOut">
              <a:rPr lang="en-AU" smtClean="0"/>
              <a:t>30/11/2019</a:t>
            </a:fld>
            <a:endParaRPr lang="en-A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47C665-9DDD-483A-9F60-18E0EAB23CB8}" type="slidenum">
              <a:rPr lang="en-AU" smtClean="0"/>
              <a:t>‹#›</a:t>
            </a:fld>
            <a:endParaRPr lang="en-AU"/>
          </a:p>
        </p:txBody>
      </p:sp>
    </p:spTree>
    <p:extLst>
      <p:ext uri="{BB962C8B-B14F-4D97-AF65-F5344CB8AC3E}">
        <p14:creationId xmlns:p14="http://schemas.microsoft.com/office/powerpoint/2010/main" val="23594897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3.emf"/><Relationship Id="rId7" Type="http://schemas.openxmlformats.org/officeDocument/2006/relationships/image" Target="../media/image47.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emf"/></Relationships>
</file>

<file path=ppt/slides/_rels/slide11.xml.rels><?xml version="1.0" encoding="UTF-8" standalone="yes"?>
<Relationships xmlns="http://schemas.openxmlformats.org/package/2006/relationships"><Relationship Id="rId3" Type="http://schemas.openxmlformats.org/officeDocument/2006/relationships/image" Target="../media/image48.emf"/><Relationship Id="rId7" Type="http://schemas.openxmlformats.org/officeDocument/2006/relationships/image" Target="../media/image47.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9.emf"/></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0.emf"/><Relationship Id="rId7" Type="http://schemas.openxmlformats.org/officeDocument/2006/relationships/image" Target="../media/image4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52.emf"/><Relationship Id="rId4" Type="http://schemas.openxmlformats.org/officeDocument/2006/relationships/image" Target="../media/image51.emf"/></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22.jpeg"/><Relationship Id="rId7" Type="http://schemas.openxmlformats.org/officeDocument/2006/relationships/image" Target="../media/image71.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jpeg"/></Relationships>
</file>

<file path=ppt/slides/_rels/slide2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jpeg"/></Relationships>
</file>

<file path=ppt/slides/_rels/slide24.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jpeg"/><Relationship Id="rId7" Type="http://schemas.openxmlformats.org/officeDocument/2006/relationships/image" Target="../media/image26.jpeg"/><Relationship Id="rId12" Type="http://schemas.openxmlformats.org/officeDocument/2006/relationships/image" Target="../media/image31.jpeg"/><Relationship Id="rId2" Type="http://schemas.openxmlformats.org/officeDocument/2006/relationships/image" Target="../media/image21.jpeg"/><Relationship Id="rId16"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eg"/><Relationship Id="rId15" Type="http://schemas.openxmlformats.org/officeDocument/2006/relationships/image" Target="../media/image34.jpeg"/><Relationship Id="rId10" Type="http://schemas.openxmlformats.org/officeDocument/2006/relationships/image" Target="../media/image29.png"/><Relationship Id="rId4" Type="http://schemas.openxmlformats.org/officeDocument/2006/relationships/image" Target="../media/image23.jpeg"/><Relationship Id="rId9" Type="http://schemas.openxmlformats.org/officeDocument/2006/relationships/image" Target="../media/image28.png"/><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jpeg"/><Relationship Id="rId7"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jpeg"/><Relationship Id="rId10" Type="http://schemas.openxmlformats.org/officeDocument/2006/relationships/image" Target="../media/image42.png"/><Relationship Id="rId4" Type="http://schemas.openxmlformats.org/officeDocument/2006/relationships/image" Target="../media/image36.jpeg"/><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6"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223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2"/>
          <p:cNvSpPr>
            <a:spLocks noGrp="1" noChangeArrowheads="1"/>
          </p:cNvSpPr>
          <p:nvPr>
            <p:ph type="ctrTitle"/>
          </p:nvPr>
        </p:nvSpPr>
        <p:spPr>
          <a:xfrm>
            <a:off x="0" y="2239963"/>
            <a:ext cx="9144000" cy="680218"/>
          </a:xfrm>
        </p:spPr>
        <p:txBody>
          <a:bodyPr anchor="ctr" anchorCtr="0">
            <a:normAutofit fontScale="90000"/>
          </a:bodyPr>
          <a:lstStyle/>
          <a:p>
            <a:r>
              <a:rPr lang="en-US" sz="2800" b="1" dirty="0">
                <a:latin typeface="+mn-lt"/>
              </a:rPr>
              <a:t>Introduction to now-casting using satellite data and products</a:t>
            </a:r>
            <a:endParaRPr lang="en-AU" sz="2800" b="1" dirty="0">
              <a:latin typeface="+mn-lt"/>
            </a:endParaRPr>
          </a:p>
        </p:txBody>
      </p:sp>
      <p:sp>
        <p:nvSpPr>
          <p:cNvPr id="4113" name="TextBox 1"/>
          <p:cNvSpPr txBox="1">
            <a:spLocks noChangeArrowheads="1"/>
          </p:cNvSpPr>
          <p:nvPr/>
        </p:nvSpPr>
        <p:spPr bwMode="auto">
          <a:xfrm>
            <a:off x="0" y="6145836"/>
            <a:ext cx="91440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en-AU" altLang="en-US" sz="2400" dirty="0">
                <a:latin typeface="+mn-lt"/>
                <a:cs typeface="Arial" charset="0"/>
              </a:rPr>
              <a:t>Dean Narramore</a:t>
            </a:r>
          </a:p>
          <a:p>
            <a:pPr algn="ctr" eaLnBrk="1" hangingPunct="1">
              <a:spcBef>
                <a:spcPct val="0"/>
              </a:spcBef>
              <a:buFontTx/>
              <a:buNone/>
              <a:defRPr/>
            </a:pPr>
            <a:r>
              <a:rPr lang="en-AU" altLang="en-US" sz="1400" dirty="0">
                <a:latin typeface="+mn-lt"/>
                <a:cs typeface="Arial" charset="0"/>
              </a:rPr>
              <a:t>Extreme Weather Desk Bureau of Meteorology</a:t>
            </a:r>
          </a:p>
        </p:txBody>
      </p:sp>
      <p:pic>
        <p:nvPicPr>
          <p:cNvPr id="2" name="Picture 1">
            <a:extLst>
              <a:ext uri="{FF2B5EF4-FFF2-40B4-BE49-F238E27FC236}">
                <a16:creationId xmlns:a16="http://schemas.microsoft.com/office/drawing/2014/main" id="{28E2900D-64AB-46E6-B616-48DC717BEC11}"/>
              </a:ext>
            </a:extLst>
          </p:cNvPr>
          <p:cNvPicPr>
            <a:picLocks noChangeAspect="1"/>
          </p:cNvPicPr>
          <p:nvPr/>
        </p:nvPicPr>
        <p:blipFill>
          <a:blip r:embed="rId4"/>
          <a:stretch>
            <a:fillRect/>
          </a:stretch>
        </p:blipFill>
        <p:spPr>
          <a:xfrm>
            <a:off x="205594" y="3780032"/>
            <a:ext cx="2798664" cy="2365804"/>
          </a:xfrm>
          <a:prstGeom prst="rect">
            <a:avLst/>
          </a:prstGeom>
        </p:spPr>
      </p:pic>
      <p:pic>
        <p:nvPicPr>
          <p:cNvPr id="3" name="Picture 2">
            <a:extLst>
              <a:ext uri="{FF2B5EF4-FFF2-40B4-BE49-F238E27FC236}">
                <a16:creationId xmlns:a16="http://schemas.microsoft.com/office/drawing/2014/main" id="{00CE8AFA-83CC-4B27-9C63-AA57FA78EFCE}"/>
              </a:ext>
            </a:extLst>
          </p:cNvPr>
          <p:cNvPicPr>
            <a:picLocks noChangeAspect="1"/>
          </p:cNvPicPr>
          <p:nvPr/>
        </p:nvPicPr>
        <p:blipFill>
          <a:blip r:embed="rId5"/>
          <a:stretch>
            <a:fillRect/>
          </a:stretch>
        </p:blipFill>
        <p:spPr>
          <a:xfrm>
            <a:off x="3109271" y="3783740"/>
            <a:ext cx="2657618" cy="2332705"/>
          </a:xfrm>
          <a:prstGeom prst="rect">
            <a:avLst/>
          </a:prstGeom>
        </p:spPr>
      </p:pic>
      <p:pic>
        <p:nvPicPr>
          <p:cNvPr id="4" name="Picture 3">
            <a:extLst>
              <a:ext uri="{FF2B5EF4-FFF2-40B4-BE49-F238E27FC236}">
                <a16:creationId xmlns:a16="http://schemas.microsoft.com/office/drawing/2014/main" id="{85281CCC-ECE1-4FAD-BBB3-AE125D403EEB}"/>
              </a:ext>
            </a:extLst>
          </p:cNvPr>
          <p:cNvPicPr>
            <a:picLocks noChangeAspect="1"/>
          </p:cNvPicPr>
          <p:nvPr/>
        </p:nvPicPr>
        <p:blipFill>
          <a:blip r:embed="rId6"/>
          <a:stretch>
            <a:fillRect/>
          </a:stretch>
        </p:blipFill>
        <p:spPr>
          <a:xfrm>
            <a:off x="5871902" y="3789407"/>
            <a:ext cx="2941466" cy="2321373"/>
          </a:xfrm>
          <a:prstGeom prst="rect">
            <a:avLst/>
          </a:prstGeom>
        </p:spPr>
      </p:pic>
      <p:sp>
        <p:nvSpPr>
          <p:cNvPr id="5" name="TextBox 4">
            <a:extLst>
              <a:ext uri="{FF2B5EF4-FFF2-40B4-BE49-F238E27FC236}">
                <a16:creationId xmlns:a16="http://schemas.microsoft.com/office/drawing/2014/main" id="{95569163-434E-48E9-BF6D-5E84700AF99A}"/>
              </a:ext>
            </a:extLst>
          </p:cNvPr>
          <p:cNvSpPr txBox="1"/>
          <p:nvPr/>
        </p:nvSpPr>
        <p:spPr>
          <a:xfrm>
            <a:off x="2097559" y="3036845"/>
            <a:ext cx="4681041" cy="461665"/>
          </a:xfrm>
          <a:prstGeom prst="rect">
            <a:avLst/>
          </a:prstGeom>
          <a:noFill/>
        </p:spPr>
        <p:txBody>
          <a:bodyPr wrap="square" rtlCol="0">
            <a:spAutoFit/>
          </a:bodyPr>
          <a:lstStyle/>
          <a:p>
            <a:pPr algn="ctr"/>
            <a:r>
              <a:rPr lang="en-AU" sz="2400" dirty="0"/>
              <a:t>Thunderstorm examples </a:t>
            </a:r>
          </a:p>
        </p:txBody>
      </p:sp>
    </p:spTree>
    <p:extLst>
      <p:ext uri="{BB962C8B-B14F-4D97-AF65-F5344CB8AC3E}">
        <p14:creationId xmlns:p14="http://schemas.microsoft.com/office/powerpoint/2010/main" val="14666031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3"/>
          <a:stretch>
            <a:fillRect/>
          </a:stretch>
        </p:blipFill>
        <p:spPr>
          <a:xfrm>
            <a:off x="1286194" y="3477205"/>
            <a:ext cx="3459502" cy="3364937"/>
          </a:xfrm>
          <a:prstGeom prst="rect">
            <a:avLst/>
          </a:prstGeom>
        </p:spPr>
      </p:pic>
      <p:pic>
        <p:nvPicPr>
          <p:cNvPr id="13" name="Picture 12"/>
          <p:cNvPicPr>
            <a:picLocks noChangeAspect="1"/>
          </p:cNvPicPr>
          <p:nvPr/>
        </p:nvPicPr>
        <p:blipFill>
          <a:blip r:embed="rId3"/>
          <a:stretch>
            <a:fillRect/>
          </a:stretch>
        </p:blipFill>
        <p:spPr>
          <a:xfrm>
            <a:off x="4926882" y="3457379"/>
            <a:ext cx="3472794" cy="3377866"/>
          </a:xfrm>
          <a:prstGeom prst="rect">
            <a:avLst/>
          </a:prstGeom>
        </p:spPr>
      </p:pic>
      <p:pic>
        <p:nvPicPr>
          <p:cNvPr id="4" name="Picture 3"/>
          <p:cNvPicPr>
            <a:picLocks noChangeAspect="1"/>
          </p:cNvPicPr>
          <p:nvPr/>
        </p:nvPicPr>
        <p:blipFill>
          <a:blip r:embed="rId4"/>
          <a:stretch>
            <a:fillRect/>
          </a:stretch>
        </p:blipFill>
        <p:spPr>
          <a:xfrm>
            <a:off x="4926882" y="10513"/>
            <a:ext cx="3449461" cy="3368634"/>
          </a:xfrm>
          <a:prstGeom prst="rect">
            <a:avLst/>
          </a:prstGeom>
        </p:spPr>
      </p:pic>
      <p:sp>
        <p:nvSpPr>
          <p:cNvPr id="2" name="Title 1"/>
          <p:cNvSpPr>
            <a:spLocks noGrp="1"/>
          </p:cNvSpPr>
          <p:nvPr>
            <p:ph type="title"/>
          </p:nvPr>
        </p:nvSpPr>
        <p:spPr>
          <a:xfrm>
            <a:off x="457201" y="485114"/>
            <a:ext cx="3983188" cy="2434282"/>
          </a:xfrm>
          <a:solidFill>
            <a:schemeClr val="bg1"/>
          </a:solidFill>
        </p:spPr>
        <p:txBody>
          <a:bodyPr>
            <a:normAutofit fontScale="90000"/>
          </a:bodyPr>
          <a:lstStyle/>
          <a:p>
            <a:pPr algn="ctr"/>
            <a:r>
              <a:rPr lang="en-AU" sz="3100" b="1" dirty="0" smtClean="0">
                <a:latin typeface="+mn-lt"/>
              </a:rPr>
              <a:t>Kimberley  thunderstorms. Early </a:t>
            </a:r>
            <a:r>
              <a:rPr lang="en-AU" sz="3100" b="1" dirty="0">
                <a:latin typeface="+mn-lt"/>
              </a:rPr>
              <a:t>stages: the "clumping" of cumulus cloud in Himawari-8 satellite data</a:t>
            </a:r>
            <a:br>
              <a:rPr lang="en-AU" sz="3100" b="1" dirty="0">
                <a:latin typeface="+mn-lt"/>
              </a:rPr>
            </a:br>
            <a:r>
              <a:rPr lang="en-AU" altLang="en-US" sz="2000" dirty="0">
                <a:latin typeface="+mn-lt"/>
              </a:rPr>
              <a:t>4</a:t>
            </a:r>
            <a:r>
              <a:rPr lang="en-AU" altLang="en-US" sz="2000" baseline="30000" dirty="0">
                <a:latin typeface="+mn-lt"/>
              </a:rPr>
              <a:t>th</a:t>
            </a:r>
            <a:r>
              <a:rPr lang="en-AU" altLang="en-US" sz="2000" dirty="0">
                <a:latin typeface="+mn-lt"/>
              </a:rPr>
              <a:t> November 2019, </a:t>
            </a:r>
            <a:br>
              <a:rPr lang="en-AU" altLang="en-US" sz="2000" dirty="0">
                <a:latin typeface="+mn-lt"/>
              </a:rPr>
            </a:br>
            <a:r>
              <a:rPr lang="en-AU" altLang="en-US" sz="2700" b="1" dirty="0">
                <a:solidFill>
                  <a:srgbClr val="FF0000"/>
                </a:solidFill>
                <a:latin typeface="+mn-lt"/>
              </a:rPr>
              <a:t>from 04 to 0420UTC</a:t>
            </a:r>
            <a:endParaRPr lang="en-AU" sz="2700" b="1" dirty="0">
              <a:solidFill>
                <a:srgbClr val="FF0000"/>
              </a:solidFill>
              <a:latin typeface="+mn-lt"/>
            </a:endParaRPr>
          </a:p>
        </p:txBody>
      </p:sp>
      <p:sp>
        <p:nvSpPr>
          <p:cNvPr id="6" name="TextBox 5"/>
          <p:cNvSpPr txBox="1"/>
          <p:nvPr/>
        </p:nvSpPr>
        <p:spPr>
          <a:xfrm>
            <a:off x="4915387" y="3451130"/>
            <a:ext cx="3460957" cy="400110"/>
          </a:xfrm>
          <a:prstGeom prst="rect">
            <a:avLst/>
          </a:prstGeom>
          <a:solidFill>
            <a:schemeClr val="bg1"/>
          </a:solidFill>
        </p:spPr>
        <p:txBody>
          <a:bodyPr wrap="square" rtlCol="0">
            <a:spAutoFit/>
          </a:bodyPr>
          <a:lstStyle/>
          <a:p>
            <a:pPr algn="ctr"/>
            <a:r>
              <a:rPr lang="en-AU" sz="2000" b="1" dirty="0">
                <a:solidFill>
                  <a:srgbClr val="FF0000"/>
                </a:solidFill>
              </a:rPr>
              <a:t>Sandwich Product (Vis and IR)</a:t>
            </a:r>
          </a:p>
        </p:txBody>
      </p:sp>
      <p:sp>
        <p:nvSpPr>
          <p:cNvPr id="14" name="TextBox 13"/>
          <p:cNvSpPr txBox="1"/>
          <p:nvPr/>
        </p:nvSpPr>
        <p:spPr>
          <a:xfrm>
            <a:off x="5097622" y="-3084"/>
            <a:ext cx="3140224" cy="400110"/>
          </a:xfrm>
          <a:prstGeom prst="rect">
            <a:avLst/>
          </a:prstGeom>
          <a:solidFill>
            <a:schemeClr val="bg1"/>
          </a:solidFill>
        </p:spPr>
        <p:txBody>
          <a:bodyPr wrap="square" rtlCol="0">
            <a:spAutoFit/>
          </a:bodyPr>
          <a:lstStyle/>
          <a:p>
            <a:pPr algn="ctr"/>
            <a:r>
              <a:rPr lang="en-AU" sz="2000" dirty="0"/>
              <a:t>Visible channel and RADAR</a:t>
            </a:r>
          </a:p>
        </p:txBody>
      </p:sp>
      <p:sp>
        <p:nvSpPr>
          <p:cNvPr id="15" name="TextBox 14"/>
          <p:cNvSpPr txBox="1"/>
          <p:nvPr/>
        </p:nvSpPr>
        <p:spPr>
          <a:xfrm>
            <a:off x="966209" y="3465144"/>
            <a:ext cx="3866212" cy="400110"/>
          </a:xfrm>
          <a:prstGeom prst="rect">
            <a:avLst/>
          </a:prstGeom>
          <a:solidFill>
            <a:schemeClr val="bg1"/>
          </a:solidFill>
        </p:spPr>
        <p:txBody>
          <a:bodyPr wrap="square" rtlCol="0">
            <a:spAutoFit/>
          </a:bodyPr>
          <a:lstStyle/>
          <a:p>
            <a:pPr algn="ctr"/>
            <a:r>
              <a:rPr lang="en-AU" sz="2000" dirty="0"/>
              <a:t>Sandwich Product and Lightning</a:t>
            </a:r>
          </a:p>
        </p:txBody>
      </p:sp>
      <p:pic>
        <p:nvPicPr>
          <p:cNvPr id="16"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flipV="1">
            <a:off x="7570540" y="5124477"/>
            <a:ext cx="2510871" cy="265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8492435" y="6512851"/>
            <a:ext cx="665567" cy="369332"/>
          </a:xfrm>
          <a:prstGeom prst="rect">
            <a:avLst/>
          </a:prstGeom>
          <a:solidFill>
            <a:schemeClr val="bg1"/>
          </a:solidFill>
        </p:spPr>
        <p:txBody>
          <a:bodyPr wrap="none">
            <a:spAutoFit/>
          </a:bodyPr>
          <a:lstStyle/>
          <a:p>
            <a:r>
              <a:rPr lang="en-AU" altLang="en-US" dirty="0">
                <a:cs typeface="Arial" charset="0"/>
              </a:rPr>
              <a:t>-20C </a:t>
            </a:r>
            <a:endParaRPr lang="en-AU" dirty="0"/>
          </a:p>
        </p:txBody>
      </p:sp>
      <p:sp>
        <p:nvSpPr>
          <p:cNvPr id="12" name="Rectangle 11"/>
          <p:cNvSpPr/>
          <p:nvPr/>
        </p:nvSpPr>
        <p:spPr>
          <a:xfrm>
            <a:off x="8492435" y="3632647"/>
            <a:ext cx="665567" cy="369332"/>
          </a:xfrm>
          <a:prstGeom prst="rect">
            <a:avLst/>
          </a:prstGeom>
          <a:solidFill>
            <a:schemeClr val="bg1"/>
          </a:solidFill>
        </p:spPr>
        <p:txBody>
          <a:bodyPr wrap="none">
            <a:spAutoFit/>
          </a:bodyPr>
          <a:lstStyle/>
          <a:p>
            <a:r>
              <a:rPr lang="en-AU" altLang="en-US" dirty="0">
                <a:cs typeface="Arial" charset="0"/>
              </a:rPr>
              <a:t>-80C </a:t>
            </a:r>
            <a:endParaRPr lang="en-AU" dirty="0"/>
          </a:p>
        </p:txBody>
      </p:sp>
      <p:sp>
        <p:nvSpPr>
          <p:cNvPr id="20" name="Rectangle 19"/>
          <p:cNvSpPr/>
          <p:nvPr/>
        </p:nvSpPr>
        <p:spPr>
          <a:xfrm>
            <a:off x="8503349" y="2966408"/>
            <a:ext cx="641009" cy="369332"/>
          </a:xfrm>
          <a:prstGeom prst="rect">
            <a:avLst/>
          </a:prstGeom>
          <a:solidFill>
            <a:schemeClr val="bg1"/>
          </a:solidFill>
        </p:spPr>
        <p:txBody>
          <a:bodyPr wrap="none">
            <a:spAutoFit/>
          </a:bodyPr>
          <a:lstStyle/>
          <a:p>
            <a:r>
              <a:rPr lang="en-AU" altLang="en-US" dirty="0">
                <a:cs typeface="Arial" charset="0"/>
              </a:rPr>
              <a:t>Light</a:t>
            </a:r>
            <a:endParaRPr lang="en-AU" dirty="0"/>
          </a:p>
        </p:txBody>
      </p:sp>
      <p:pic>
        <p:nvPicPr>
          <p:cNvPr id="17" name="Picture 16"/>
          <p:cNvPicPr>
            <a:picLocks noChangeAspect="1"/>
          </p:cNvPicPr>
          <p:nvPr/>
        </p:nvPicPr>
        <p:blipFill>
          <a:blip r:embed="rId6"/>
          <a:stretch>
            <a:fillRect/>
          </a:stretch>
        </p:blipFill>
        <p:spPr>
          <a:xfrm rot="16200000">
            <a:off x="7679704" y="1691782"/>
            <a:ext cx="2245971" cy="312450"/>
          </a:xfrm>
          <a:prstGeom prst="rect">
            <a:avLst/>
          </a:prstGeom>
        </p:spPr>
      </p:pic>
      <p:sp>
        <p:nvSpPr>
          <p:cNvPr id="22" name="Rectangle 21"/>
          <p:cNvSpPr/>
          <p:nvPr/>
        </p:nvSpPr>
        <p:spPr>
          <a:xfrm>
            <a:off x="8422264" y="69093"/>
            <a:ext cx="760849" cy="646331"/>
          </a:xfrm>
          <a:prstGeom prst="rect">
            <a:avLst/>
          </a:prstGeom>
          <a:solidFill>
            <a:schemeClr val="bg1"/>
          </a:solidFill>
        </p:spPr>
        <p:txBody>
          <a:bodyPr wrap="none">
            <a:spAutoFit/>
          </a:bodyPr>
          <a:lstStyle/>
          <a:p>
            <a:pPr algn="ctr"/>
            <a:r>
              <a:rPr lang="en-AU" altLang="en-US" dirty="0">
                <a:cs typeface="Arial" charset="0"/>
              </a:rPr>
              <a:t>Heavy</a:t>
            </a:r>
          </a:p>
          <a:p>
            <a:pPr algn="ctr"/>
            <a:r>
              <a:rPr lang="en-AU" altLang="en-US" dirty="0" err="1">
                <a:cs typeface="Arial" charset="0"/>
              </a:rPr>
              <a:t>pptn</a:t>
            </a:r>
            <a:endParaRPr lang="en-AU" altLang="en-US" dirty="0">
              <a:cs typeface="Arial" charset="0"/>
            </a:endParaRPr>
          </a:p>
        </p:txBody>
      </p:sp>
      <p:pic>
        <p:nvPicPr>
          <p:cNvPr id="18" name="Picture 17"/>
          <p:cNvPicPr>
            <a:picLocks noChangeAspect="1"/>
          </p:cNvPicPr>
          <p:nvPr/>
        </p:nvPicPr>
        <p:blipFill>
          <a:blip r:embed="rId7"/>
          <a:stretch>
            <a:fillRect/>
          </a:stretch>
        </p:blipFill>
        <p:spPr>
          <a:xfrm>
            <a:off x="74920" y="4781598"/>
            <a:ext cx="1150452" cy="749018"/>
          </a:xfrm>
          <a:prstGeom prst="rect">
            <a:avLst/>
          </a:prstGeom>
        </p:spPr>
      </p:pic>
      <p:sp>
        <p:nvSpPr>
          <p:cNvPr id="19" name="Rectangle 18"/>
          <p:cNvSpPr/>
          <p:nvPr/>
        </p:nvSpPr>
        <p:spPr>
          <a:xfrm>
            <a:off x="162197" y="4403308"/>
            <a:ext cx="1060931" cy="369332"/>
          </a:xfrm>
          <a:prstGeom prst="rect">
            <a:avLst/>
          </a:prstGeom>
        </p:spPr>
        <p:txBody>
          <a:bodyPr wrap="none">
            <a:spAutoFit/>
          </a:bodyPr>
          <a:lstStyle/>
          <a:p>
            <a:r>
              <a:rPr lang="en-US" altLang="en-US" dirty="0">
                <a:solidFill>
                  <a:srgbClr val="000000"/>
                </a:solidFill>
                <a:cs typeface="Arial" charset="0"/>
              </a:rPr>
              <a:t>IR10.4 BT</a:t>
            </a:r>
            <a:endParaRPr lang="en-AU" dirty="0"/>
          </a:p>
        </p:txBody>
      </p:sp>
      <p:sp>
        <p:nvSpPr>
          <p:cNvPr id="23" name="Rectangle 22"/>
          <p:cNvSpPr/>
          <p:nvPr/>
        </p:nvSpPr>
        <p:spPr>
          <a:xfrm>
            <a:off x="302170" y="5548533"/>
            <a:ext cx="780983" cy="369332"/>
          </a:xfrm>
          <a:prstGeom prst="rect">
            <a:avLst/>
          </a:prstGeom>
        </p:spPr>
        <p:txBody>
          <a:bodyPr wrap="none">
            <a:spAutoFit/>
          </a:bodyPr>
          <a:lstStyle/>
          <a:p>
            <a:r>
              <a:rPr lang="en-US" altLang="en-US" dirty="0">
                <a:solidFill>
                  <a:srgbClr val="000000"/>
                </a:solidFill>
                <a:cs typeface="Arial" charset="0"/>
              </a:rPr>
              <a:t>HR Vis</a:t>
            </a:r>
            <a:endParaRPr lang="en-AU" dirty="0"/>
          </a:p>
        </p:txBody>
      </p:sp>
      <p:sp>
        <p:nvSpPr>
          <p:cNvPr id="24" name="Content Placeholder 2"/>
          <p:cNvSpPr>
            <a:spLocks noGrp="1"/>
          </p:cNvSpPr>
          <p:nvPr>
            <p:ph idx="1"/>
          </p:nvPr>
        </p:nvSpPr>
        <p:spPr>
          <a:xfrm>
            <a:off x="-22016" y="0"/>
            <a:ext cx="4497592" cy="485114"/>
          </a:xfrm>
        </p:spPr>
        <p:txBody>
          <a:bodyPr>
            <a:normAutofit/>
          </a:bodyPr>
          <a:lstStyle/>
          <a:p>
            <a:pPr marL="0" indent="0" algn="ctr">
              <a:buNone/>
            </a:pPr>
            <a:r>
              <a:rPr lang="en-AU" sz="1200" dirty="0"/>
              <a:t>Satellite </a:t>
            </a:r>
            <a:r>
              <a:rPr lang="en-AU" sz="1200" dirty="0" smtClean="0"/>
              <a:t>images courtesy </a:t>
            </a:r>
            <a:r>
              <a:rPr lang="en-AU" sz="1200" dirty="0"/>
              <a:t>JMA/BOM, Lightning data courtesy </a:t>
            </a:r>
            <a:r>
              <a:rPr lang="en-AU" sz="1200" dirty="0" err="1"/>
              <a:t>WeatherZone</a:t>
            </a:r>
            <a:endParaRPr lang="en-AU" sz="1200" dirty="0"/>
          </a:p>
        </p:txBody>
      </p:sp>
    </p:spTree>
    <p:extLst>
      <p:ext uri="{BB962C8B-B14F-4D97-AF65-F5344CB8AC3E}">
        <p14:creationId xmlns:p14="http://schemas.microsoft.com/office/powerpoint/2010/main" val="10792194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a:blip r:embed="rId3"/>
          <a:stretch>
            <a:fillRect/>
          </a:stretch>
        </p:blipFill>
        <p:spPr>
          <a:xfrm>
            <a:off x="1292482" y="3491647"/>
            <a:ext cx="3460957" cy="3366353"/>
          </a:xfrm>
          <a:prstGeom prst="rect">
            <a:avLst/>
          </a:prstGeom>
        </p:spPr>
      </p:pic>
      <p:pic>
        <p:nvPicPr>
          <p:cNvPr id="7" name="Picture 6"/>
          <p:cNvPicPr>
            <a:picLocks noChangeAspect="1"/>
          </p:cNvPicPr>
          <p:nvPr/>
        </p:nvPicPr>
        <p:blipFill>
          <a:blip r:embed="rId3"/>
          <a:stretch>
            <a:fillRect/>
          </a:stretch>
        </p:blipFill>
        <p:spPr>
          <a:xfrm>
            <a:off x="4909025" y="3471952"/>
            <a:ext cx="3460957" cy="3366353"/>
          </a:xfrm>
          <a:prstGeom prst="rect">
            <a:avLst/>
          </a:prstGeom>
        </p:spPr>
      </p:pic>
      <p:pic>
        <p:nvPicPr>
          <p:cNvPr id="5" name="Picture 4"/>
          <p:cNvPicPr>
            <a:picLocks noChangeAspect="1"/>
          </p:cNvPicPr>
          <p:nvPr/>
        </p:nvPicPr>
        <p:blipFill>
          <a:blip r:embed="rId4"/>
          <a:stretch>
            <a:fillRect/>
          </a:stretch>
        </p:blipFill>
        <p:spPr>
          <a:xfrm>
            <a:off x="4920520" y="16410"/>
            <a:ext cx="3452290" cy="3371397"/>
          </a:xfrm>
          <a:prstGeom prst="rect">
            <a:avLst/>
          </a:prstGeom>
        </p:spPr>
      </p:pic>
      <p:sp>
        <p:nvSpPr>
          <p:cNvPr id="2" name="Title 1"/>
          <p:cNvSpPr>
            <a:spLocks noGrp="1"/>
          </p:cNvSpPr>
          <p:nvPr>
            <p:ph type="title"/>
          </p:nvPr>
        </p:nvSpPr>
        <p:spPr>
          <a:xfrm>
            <a:off x="457201" y="485114"/>
            <a:ext cx="3983188" cy="2434282"/>
          </a:xfrm>
          <a:solidFill>
            <a:schemeClr val="bg1"/>
          </a:solidFill>
        </p:spPr>
        <p:txBody>
          <a:bodyPr>
            <a:normAutofit/>
          </a:bodyPr>
          <a:lstStyle/>
          <a:p>
            <a:pPr algn="ctr"/>
            <a:r>
              <a:rPr lang="en-AU" sz="2800" b="1" dirty="0" smtClean="0">
                <a:latin typeface="+mn-lt"/>
              </a:rPr>
              <a:t>Kimberley </a:t>
            </a:r>
            <a:r>
              <a:rPr lang="en-AU" sz="2800" b="1" dirty="0" smtClean="0">
                <a:latin typeface="+mn-lt"/>
              </a:rPr>
              <a:t>thunderstorms:</a:t>
            </a:r>
            <a:br>
              <a:rPr lang="en-AU" sz="2800" b="1" dirty="0" smtClean="0">
                <a:latin typeface="+mn-lt"/>
              </a:rPr>
            </a:br>
            <a:r>
              <a:rPr lang="en-AU" sz="2800" b="1" dirty="0" smtClean="0">
                <a:latin typeface="+mn-lt"/>
              </a:rPr>
              <a:t>RADAR </a:t>
            </a:r>
            <a:r>
              <a:rPr lang="en-AU" sz="2800" b="1" dirty="0">
                <a:latin typeface="+mn-lt"/>
              </a:rPr>
              <a:t>signals detected</a:t>
            </a:r>
            <a:br>
              <a:rPr lang="en-AU" sz="2800" b="1" dirty="0">
                <a:latin typeface="+mn-lt"/>
              </a:rPr>
            </a:br>
            <a:r>
              <a:rPr lang="en-AU" altLang="en-US" sz="2000" dirty="0">
                <a:latin typeface="+mn-lt"/>
              </a:rPr>
              <a:t>4</a:t>
            </a:r>
            <a:r>
              <a:rPr lang="en-AU" altLang="en-US" sz="2000" baseline="30000" dirty="0">
                <a:latin typeface="+mn-lt"/>
              </a:rPr>
              <a:t>th</a:t>
            </a:r>
            <a:r>
              <a:rPr lang="en-AU" altLang="en-US" sz="2000" dirty="0">
                <a:latin typeface="+mn-lt"/>
              </a:rPr>
              <a:t> November 2019, </a:t>
            </a:r>
            <a:br>
              <a:rPr lang="en-AU" altLang="en-US" sz="2000" dirty="0">
                <a:latin typeface="+mn-lt"/>
              </a:rPr>
            </a:br>
            <a:r>
              <a:rPr lang="en-AU" altLang="en-US" sz="2400" b="1" dirty="0">
                <a:solidFill>
                  <a:srgbClr val="FF0000"/>
                </a:solidFill>
                <a:latin typeface="+mn-lt"/>
              </a:rPr>
              <a:t>from 0430UTC</a:t>
            </a:r>
            <a:endParaRPr lang="en-AU" sz="2400" b="1" dirty="0">
              <a:solidFill>
                <a:srgbClr val="FF0000"/>
              </a:solidFill>
              <a:latin typeface="+mn-lt"/>
            </a:endParaRPr>
          </a:p>
        </p:txBody>
      </p:sp>
      <p:sp>
        <p:nvSpPr>
          <p:cNvPr id="6" name="TextBox 5"/>
          <p:cNvSpPr txBox="1"/>
          <p:nvPr/>
        </p:nvSpPr>
        <p:spPr>
          <a:xfrm>
            <a:off x="4909025" y="3450579"/>
            <a:ext cx="3460957" cy="400110"/>
          </a:xfrm>
          <a:prstGeom prst="rect">
            <a:avLst/>
          </a:prstGeom>
          <a:solidFill>
            <a:schemeClr val="bg1"/>
          </a:solidFill>
        </p:spPr>
        <p:txBody>
          <a:bodyPr wrap="square" rtlCol="0">
            <a:spAutoFit/>
          </a:bodyPr>
          <a:lstStyle/>
          <a:p>
            <a:pPr algn="ctr"/>
            <a:r>
              <a:rPr lang="en-AU" sz="2000" b="1" dirty="0">
                <a:solidFill>
                  <a:srgbClr val="FF0000"/>
                </a:solidFill>
              </a:rPr>
              <a:t>Sandwich Product (Vis and IR)</a:t>
            </a:r>
          </a:p>
        </p:txBody>
      </p:sp>
      <p:sp>
        <p:nvSpPr>
          <p:cNvPr id="14" name="TextBox 13"/>
          <p:cNvSpPr txBox="1"/>
          <p:nvPr/>
        </p:nvSpPr>
        <p:spPr>
          <a:xfrm>
            <a:off x="5091260" y="-3635"/>
            <a:ext cx="3140224" cy="400110"/>
          </a:xfrm>
          <a:prstGeom prst="rect">
            <a:avLst/>
          </a:prstGeom>
          <a:solidFill>
            <a:schemeClr val="bg1"/>
          </a:solidFill>
        </p:spPr>
        <p:txBody>
          <a:bodyPr wrap="square" rtlCol="0">
            <a:spAutoFit/>
          </a:bodyPr>
          <a:lstStyle/>
          <a:p>
            <a:pPr algn="ctr"/>
            <a:r>
              <a:rPr lang="en-AU" sz="2000" dirty="0"/>
              <a:t>Visible channel and RADAR</a:t>
            </a:r>
          </a:p>
        </p:txBody>
      </p:sp>
      <p:sp>
        <p:nvSpPr>
          <p:cNvPr id="15" name="TextBox 14"/>
          <p:cNvSpPr txBox="1"/>
          <p:nvPr/>
        </p:nvSpPr>
        <p:spPr>
          <a:xfrm>
            <a:off x="959847" y="3464593"/>
            <a:ext cx="3866212" cy="400110"/>
          </a:xfrm>
          <a:prstGeom prst="rect">
            <a:avLst/>
          </a:prstGeom>
          <a:solidFill>
            <a:schemeClr val="bg1"/>
          </a:solidFill>
        </p:spPr>
        <p:txBody>
          <a:bodyPr wrap="square" rtlCol="0">
            <a:spAutoFit/>
          </a:bodyPr>
          <a:lstStyle/>
          <a:p>
            <a:pPr algn="ctr"/>
            <a:r>
              <a:rPr lang="en-AU" sz="2000" dirty="0"/>
              <a:t>Sandwich Product and Lightning</a:t>
            </a:r>
          </a:p>
        </p:txBody>
      </p:sp>
      <p:pic>
        <p:nvPicPr>
          <p:cNvPr id="16"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flipV="1">
            <a:off x="7564178" y="5123926"/>
            <a:ext cx="2510871" cy="265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8486073" y="6512300"/>
            <a:ext cx="665567" cy="369332"/>
          </a:xfrm>
          <a:prstGeom prst="rect">
            <a:avLst/>
          </a:prstGeom>
          <a:solidFill>
            <a:schemeClr val="bg1"/>
          </a:solidFill>
        </p:spPr>
        <p:txBody>
          <a:bodyPr wrap="none">
            <a:spAutoFit/>
          </a:bodyPr>
          <a:lstStyle/>
          <a:p>
            <a:r>
              <a:rPr lang="en-AU" altLang="en-US" dirty="0">
                <a:cs typeface="Arial" charset="0"/>
              </a:rPr>
              <a:t>-20C </a:t>
            </a:r>
            <a:endParaRPr lang="en-AU" dirty="0"/>
          </a:p>
        </p:txBody>
      </p:sp>
      <p:sp>
        <p:nvSpPr>
          <p:cNvPr id="12" name="Rectangle 11"/>
          <p:cNvSpPr/>
          <p:nvPr/>
        </p:nvSpPr>
        <p:spPr>
          <a:xfrm>
            <a:off x="8486073" y="3632096"/>
            <a:ext cx="665567" cy="369332"/>
          </a:xfrm>
          <a:prstGeom prst="rect">
            <a:avLst/>
          </a:prstGeom>
          <a:solidFill>
            <a:schemeClr val="bg1"/>
          </a:solidFill>
        </p:spPr>
        <p:txBody>
          <a:bodyPr wrap="none">
            <a:spAutoFit/>
          </a:bodyPr>
          <a:lstStyle/>
          <a:p>
            <a:r>
              <a:rPr lang="en-AU" altLang="en-US" dirty="0">
                <a:cs typeface="Arial" charset="0"/>
              </a:rPr>
              <a:t>-80C </a:t>
            </a:r>
            <a:endParaRPr lang="en-AU" dirty="0"/>
          </a:p>
        </p:txBody>
      </p:sp>
      <p:sp>
        <p:nvSpPr>
          <p:cNvPr id="20" name="Rectangle 19"/>
          <p:cNvSpPr/>
          <p:nvPr/>
        </p:nvSpPr>
        <p:spPr>
          <a:xfrm>
            <a:off x="8496987" y="2965857"/>
            <a:ext cx="641009" cy="369332"/>
          </a:xfrm>
          <a:prstGeom prst="rect">
            <a:avLst/>
          </a:prstGeom>
          <a:solidFill>
            <a:schemeClr val="bg1"/>
          </a:solidFill>
        </p:spPr>
        <p:txBody>
          <a:bodyPr wrap="none">
            <a:spAutoFit/>
          </a:bodyPr>
          <a:lstStyle/>
          <a:p>
            <a:r>
              <a:rPr lang="en-AU" altLang="en-US" dirty="0">
                <a:cs typeface="Arial" charset="0"/>
              </a:rPr>
              <a:t>Light</a:t>
            </a:r>
            <a:endParaRPr lang="en-AU" dirty="0"/>
          </a:p>
        </p:txBody>
      </p:sp>
      <p:pic>
        <p:nvPicPr>
          <p:cNvPr id="17" name="Picture 16"/>
          <p:cNvPicPr>
            <a:picLocks noChangeAspect="1"/>
          </p:cNvPicPr>
          <p:nvPr/>
        </p:nvPicPr>
        <p:blipFill>
          <a:blip r:embed="rId6"/>
          <a:stretch>
            <a:fillRect/>
          </a:stretch>
        </p:blipFill>
        <p:spPr>
          <a:xfrm rot="16200000">
            <a:off x="7673342" y="1691231"/>
            <a:ext cx="2245971" cy="312450"/>
          </a:xfrm>
          <a:prstGeom prst="rect">
            <a:avLst/>
          </a:prstGeom>
        </p:spPr>
      </p:pic>
      <p:sp>
        <p:nvSpPr>
          <p:cNvPr id="22" name="Rectangle 21"/>
          <p:cNvSpPr/>
          <p:nvPr/>
        </p:nvSpPr>
        <p:spPr>
          <a:xfrm>
            <a:off x="8415902" y="68542"/>
            <a:ext cx="760849" cy="646331"/>
          </a:xfrm>
          <a:prstGeom prst="rect">
            <a:avLst/>
          </a:prstGeom>
          <a:solidFill>
            <a:schemeClr val="bg1"/>
          </a:solidFill>
        </p:spPr>
        <p:txBody>
          <a:bodyPr wrap="none">
            <a:spAutoFit/>
          </a:bodyPr>
          <a:lstStyle/>
          <a:p>
            <a:pPr algn="ctr"/>
            <a:r>
              <a:rPr lang="en-AU" altLang="en-US" dirty="0">
                <a:cs typeface="Arial" charset="0"/>
              </a:rPr>
              <a:t>Heavy</a:t>
            </a:r>
          </a:p>
          <a:p>
            <a:pPr algn="ctr"/>
            <a:r>
              <a:rPr lang="en-AU" altLang="en-US" dirty="0" err="1">
                <a:cs typeface="Arial" charset="0"/>
              </a:rPr>
              <a:t>pptn</a:t>
            </a:r>
            <a:endParaRPr lang="en-AU" altLang="en-US" dirty="0">
              <a:cs typeface="Arial" charset="0"/>
            </a:endParaRPr>
          </a:p>
        </p:txBody>
      </p:sp>
      <p:pic>
        <p:nvPicPr>
          <p:cNvPr id="18" name="Picture 17"/>
          <p:cNvPicPr>
            <a:picLocks noChangeAspect="1"/>
          </p:cNvPicPr>
          <p:nvPr/>
        </p:nvPicPr>
        <p:blipFill>
          <a:blip r:embed="rId7"/>
          <a:stretch>
            <a:fillRect/>
          </a:stretch>
        </p:blipFill>
        <p:spPr>
          <a:xfrm>
            <a:off x="74920" y="4781598"/>
            <a:ext cx="1150452" cy="749018"/>
          </a:xfrm>
          <a:prstGeom prst="rect">
            <a:avLst/>
          </a:prstGeom>
        </p:spPr>
      </p:pic>
      <p:sp>
        <p:nvSpPr>
          <p:cNvPr id="19" name="Rectangle 18"/>
          <p:cNvSpPr/>
          <p:nvPr/>
        </p:nvSpPr>
        <p:spPr>
          <a:xfrm>
            <a:off x="162197" y="4403308"/>
            <a:ext cx="1060931" cy="369332"/>
          </a:xfrm>
          <a:prstGeom prst="rect">
            <a:avLst/>
          </a:prstGeom>
        </p:spPr>
        <p:txBody>
          <a:bodyPr wrap="none">
            <a:spAutoFit/>
          </a:bodyPr>
          <a:lstStyle/>
          <a:p>
            <a:r>
              <a:rPr lang="en-US" altLang="en-US" dirty="0">
                <a:solidFill>
                  <a:srgbClr val="000000"/>
                </a:solidFill>
                <a:cs typeface="Arial" charset="0"/>
              </a:rPr>
              <a:t>IR10.4 BT</a:t>
            </a:r>
            <a:endParaRPr lang="en-AU" dirty="0"/>
          </a:p>
        </p:txBody>
      </p:sp>
      <p:sp>
        <p:nvSpPr>
          <p:cNvPr id="21" name="Rectangle 20"/>
          <p:cNvSpPr/>
          <p:nvPr/>
        </p:nvSpPr>
        <p:spPr>
          <a:xfrm>
            <a:off x="302170" y="5548533"/>
            <a:ext cx="780983" cy="369332"/>
          </a:xfrm>
          <a:prstGeom prst="rect">
            <a:avLst/>
          </a:prstGeom>
        </p:spPr>
        <p:txBody>
          <a:bodyPr wrap="none">
            <a:spAutoFit/>
          </a:bodyPr>
          <a:lstStyle/>
          <a:p>
            <a:r>
              <a:rPr lang="en-US" altLang="en-US" dirty="0">
                <a:solidFill>
                  <a:srgbClr val="000000"/>
                </a:solidFill>
                <a:cs typeface="Arial" charset="0"/>
              </a:rPr>
              <a:t>HR Vis</a:t>
            </a:r>
            <a:endParaRPr lang="en-AU" dirty="0"/>
          </a:p>
        </p:txBody>
      </p:sp>
      <p:sp>
        <p:nvSpPr>
          <p:cNvPr id="24" name="Content Placeholder 2"/>
          <p:cNvSpPr>
            <a:spLocks noGrp="1"/>
          </p:cNvSpPr>
          <p:nvPr>
            <p:ph idx="1"/>
          </p:nvPr>
        </p:nvSpPr>
        <p:spPr>
          <a:xfrm>
            <a:off x="-22016" y="0"/>
            <a:ext cx="4497592" cy="485114"/>
          </a:xfrm>
        </p:spPr>
        <p:txBody>
          <a:bodyPr>
            <a:normAutofit/>
          </a:bodyPr>
          <a:lstStyle/>
          <a:p>
            <a:pPr marL="0" indent="0" algn="ctr">
              <a:buNone/>
            </a:pPr>
            <a:r>
              <a:rPr lang="en-AU" sz="1200" dirty="0"/>
              <a:t>Satellite </a:t>
            </a:r>
            <a:r>
              <a:rPr lang="en-AU" sz="1200" dirty="0" smtClean="0"/>
              <a:t>images courtesy </a:t>
            </a:r>
            <a:r>
              <a:rPr lang="en-AU" sz="1200" dirty="0"/>
              <a:t>JMA/BOM, Lightning data courtesy </a:t>
            </a:r>
            <a:r>
              <a:rPr lang="en-AU" sz="1200" dirty="0" err="1"/>
              <a:t>WeatherZone</a:t>
            </a:r>
            <a:endParaRPr lang="en-AU" sz="1200" dirty="0"/>
          </a:p>
        </p:txBody>
      </p:sp>
    </p:spTree>
    <p:extLst>
      <p:ext uri="{BB962C8B-B14F-4D97-AF65-F5344CB8AC3E}">
        <p14:creationId xmlns:p14="http://schemas.microsoft.com/office/powerpoint/2010/main" val="31760327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3"/>
          <a:stretch>
            <a:fillRect/>
          </a:stretch>
        </p:blipFill>
        <p:spPr>
          <a:xfrm>
            <a:off x="4892135" y="3471431"/>
            <a:ext cx="3448832" cy="3368020"/>
          </a:xfrm>
          <a:prstGeom prst="rect">
            <a:avLst/>
          </a:prstGeom>
        </p:spPr>
      </p:pic>
      <p:pic>
        <p:nvPicPr>
          <p:cNvPr id="8" name="Picture 7"/>
          <p:cNvPicPr>
            <a:picLocks noChangeAspect="1"/>
          </p:cNvPicPr>
          <p:nvPr/>
        </p:nvPicPr>
        <p:blipFill>
          <a:blip r:embed="rId4"/>
          <a:stretch>
            <a:fillRect/>
          </a:stretch>
        </p:blipFill>
        <p:spPr>
          <a:xfrm>
            <a:off x="4895747" y="8914"/>
            <a:ext cx="3435005" cy="3354517"/>
          </a:xfrm>
          <a:prstGeom prst="rect">
            <a:avLst/>
          </a:prstGeom>
        </p:spPr>
      </p:pic>
      <p:pic>
        <p:nvPicPr>
          <p:cNvPr id="4" name="Picture 3"/>
          <p:cNvPicPr>
            <a:picLocks noChangeAspect="1"/>
          </p:cNvPicPr>
          <p:nvPr/>
        </p:nvPicPr>
        <p:blipFill>
          <a:blip r:embed="rId5"/>
          <a:stretch>
            <a:fillRect/>
          </a:stretch>
        </p:blipFill>
        <p:spPr>
          <a:xfrm>
            <a:off x="1285552" y="3454214"/>
            <a:ext cx="3462083" cy="3367448"/>
          </a:xfrm>
          <a:prstGeom prst="rect">
            <a:avLst/>
          </a:prstGeom>
        </p:spPr>
      </p:pic>
      <p:sp>
        <p:nvSpPr>
          <p:cNvPr id="2" name="Title 1"/>
          <p:cNvSpPr>
            <a:spLocks noGrp="1"/>
          </p:cNvSpPr>
          <p:nvPr>
            <p:ph type="title"/>
          </p:nvPr>
        </p:nvSpPr>
        <p:spPr>
          <a:xfrm>
            <a:off x="457201" y="485114"/>
            <a:ext cx="3983188" cy="2434282"/>
          </a:xfrm>
          <a:solidFill>
            <a:schemeClr val="bg1"/>
          </a:solidFill>
        </p:spPr>
        <p:txBody>
          <a:bodyPr>
            <a:normAutofit/>
          </a:bodyPr>
          <a:lstStyle/>
          <a:p>
            <a:pPr algn="ctr"/>
            <a:r>
              <a:rPr lang="en-AU" sz="2800" b="1" dirty="0" smtClean="0">
                <a:latin typeface="+mn-lt"/>
              </a:rPr>
              <a:t>Kimberley thunderstorms:</a:t>
            </a:r>
            <a:br>
              <a:rPr lang="en-AU" sz="2800" b="1" dirty="0" smtClean="0">
                <a:latin typeface="+mn-lt"/>
              </a:rPr>
            </a:br>
            <a:r>
              <a:rPr lang="en-AU" sz="2800" b="1" dirty="0" smtClean="0">
                <a:latin typeface="+mn-lt"/>
              </a:rPr>
              <a:t>First </a:t>
            </a:r>
            <a:r>
              <a:rPr lang="en-AU" sz="2800" b="1" dirty="0">
                <a:latin typeface="+mn-lt"/>
              </a:rPr>
              <a:t>Lightning detected</a:t>
            </a:r>
            <a:br>
              <a:rPr lang="en-AU" sz="2800" b="1" dirty="0">
                <a:latin typeface="+mn-lt"/>
              </a:rPr>
            </a:br>
            <a:r>
              <a:rPr lang="en-AU" altLang="en-US" sz="2000" dirty="0">
                <a:latin typeface="+mn-lt"/>
              </a:rPr>
              <a:t>4</a:t>
            </a:r>
            <a:r>
              <a:rPr lang="en-AU" altLang="en-US" sz="2000" baseline="30000" dirty="0">
                <a:latin typeface="+mn-lt"/>
              </a:rPr>
              <a:t>th</a:t>
            </a:r>
            <a:r>
              <a:rPr lang="en-AU" altLang="en-US" sz="2000" dirty="0">
                <a:latin typeface="+mn-lt"/>
              </a:rPr>
              <a:t> November 2019, </a:t>
            </a:r>
            <a:br>
              <a:rPr lang="en-AU" altLang="en-US" sz="2000" dirty="0">
                <a:latin typeface="+mn-lt"/>
              </a:rPr>
            </a:br>
            <a:r>
              <a:rPr lang="en-AU" altLang="en-US" sz="2400" b="1" dirty="0">
                <a:solidFill>
                  <a:srgbClr val="FF0000"/>
                </a:solidFill>
                <a:latin typeface="+mn-lt"/>
              </a:rPr>
              <a:t>from 0540UTC</a:t>
            </a:r>
            <a:endParaRPr lang="en-AU" sz="2400" b="1" dirty="0">
              <a:solidFill>
                <a:srgbClr val="FF0000"/>
              </a:solidFill>
              <a:latin typeface="+mn-lt"/>
            </a:endParaRPr>
          </a:p>
        </p:txBody>
      </p:sp>
      <p:sp>
        <p:nvSpPr>
          <p:cNvPr id="3" name="Content Placeholder 2"/>
          <p:cNvSpPr>
            <a:spLocks noGrp="1"/>
          </p:cNvSpPr>
          <p:nvPr>
            <p:ph idx="1"/>
          </p:nvPr>
        </p:nvSpPr>
        <p:spPr>
          <a:xfrm>
            <a:off x="-22016" y="0"/>
            <a:ext cx="4497592" cy="485114"/>
          </a:xfrm>
        </p:spPr>
        <p:txBody>
          <a:bodyPr>
            <a:normAutofit/>
          </a:bodyPr>
          <a:lstStyle/>
          <a:p>
            <a:pPr marL="0" indent="0" algn="ctr">
              <a:buNone/>
            </a:pPr>
            <a:r>
              <a:rPr lang="en-AU" sz="1200" dirty="0"/>
              <a:t>Satellite </a:t>
            </a:r>
            <a:r>
              <a:rPr lang="en-AU" sz="1200" dirty="0" smtClean="0"/>
              <a:t>images courtesy </a:t>
            </a:r>
            <a:r>
              <a:rPr lang="en-AU" sz="1200" dirty="0"/>
              <a:t>JMA/BOM, Lightning data courtesy </a:t>
            </a:r>
            <a:r>
              <a:rPr lang="en-AU" sz="1200" dirty="0" err="1"/>
              <a:t>WeatherZone</a:t>
            </a:r>
            <a:endParaRPr lang="en-AU" sz="1200" dirty="0"/>
          </a:p>
        </p:txBody>
      </p:sp>
      <p:sp>
        <p:nvSpPr>
          <p:cNvPr id="6" name="TextBox 5"/>
          <p:cNvSpPr txBox="1"/>
          <p:nvPr/>
        </p:nvSpPr>
        <p:spPr>
          <a:xfrm>
            <a:off x="4892135" y="3438210"/>
            <a:ext cx="3460957" cy="400110"/>
          </a:xfrm>
          <a:prstGeom prst="rect">
            <a:avLst/>
          </a:prstGeom>
          <a:solidFill>
            <a:schemeClr val="bg1"/>
          </a:solidFill>
        </p:spPr>
        <p:txBody>
          <a:bodyPr wrap="square" rtlCol="0">
            <a:spAutoFit/>
          </a:bodyPr>
          <a:lstStyle/>
          <a:p>
            <a:pPr algn="ctr"/>
            <a:r>
              <a:rPr lang="en-AU" sz="2000" b="1" dirty="0">
                <a:solidFill>
                  <a:srgbClr val="FF0000"/>
                </a:solidFill>
              </a:rPr>
              <a:t>Sandwich Product (Vis and IR)</a:t>
            </a:r>
          </a:p>
        </p:txBody>
      </p:sp>
      <p:sp>
        <p:nvSpPr>
          <p:cNvPr id="14" name="TextBox 13"/>
          <p:cNvSpPr txBox="1"/>
          <p:nvPr/>
        </p:nvSpPr>
        <p:spPr>
          <a:xfrm>
            <a:off x="5074370" y="-16004"/>
            <a:ext cx="3140224" cy="400110"/>
          </a:xfrm>
          <a:prstGeom prst="rect">
            <a:avLst/>
          </a:prstGeom>
          <a:solidFill>
            <a:schemeClr val="bg1"/>
          </a:solidFill>
        </p:spPr>
        <p:txBody>
          <a:bodyPr wrap="square" rtlCol="0">
            <a:spAutoFit/>
          </a:bodyPr>
          <a:lstStyle/>
          <a:p>
            <a:pPr algn="ctr"/>
            <a:r>
              <a:rPr lang="en-AU" sz="2000" dirty="0"/>
              <a:t>Visible channel and RADAR</a:t>
            </a:r>
          </a:p>
        </p:txBody>
      </p:sp>
      <p:sp>
        <p:nvSpPr>
          <p:cNvPr id="15" name="TextBox 14"/>
          <p:cNvSpPr txBox="1"/>
          <p:nvPr/>
        </p:nvSpPr>
        <p:spPr>
          <a:xfrm>
            <a:off x="942957" y="3452224"/>
            <a:ext cx="3866212" cy="400110"/>
          </a:xfrm>
          <a:prstGeom prst="rect">
            <a:avLst/>
          </a:prstGeom>
          <a:solidFill>
            <a:schemeClr val="bg1"/>
          </a:solidFill>
        </p:spPr>
        <p:txBody>
          <a:bodyPr wrap="square" rtlCol="0">
            <a:spAutoFit/>
          </a:bodyPr>
          <a:lstStyle/>
          <a:p>
            <a:pPr algn="ctr"/>
            <a:r>
              <a:rPr lang="en-AU" sz="2000" dirty="0"/>
              <a:t>Sandwich Product and Lightning</a:t>
            </a:r>
          </a:p>
        </p:txBody>
      </p:sp>
      <p:pic>
        <p:nvPicPr>
          <p:cNvPr id="16"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flipV="1">
            <a:off x="7547288" y="5111557"/>
            <a:ext cx="2510871" cy="265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8469183" y="6499931"/>
            <a:ext cx="665567" cy="369332"/>
          </a:xfrm>
          <a:prstGeom prst="rect">
            <a:avLst/>
          </a:prstGeom>
          <a:solidFill>
            <a:schemeClr val="bg1"/>
          </a:solidFill>
        </p:spPr>
        <p:txBody>
          <a:bodyPr wrap="none">
            <a:spAutoFit/>
          </a:bodyPr>
          <a:lstStyle/>
          <a:p>
            <a:r>
              <a:rPr lang="en-AU" altLang="en-US" dirty="0">
                <a:cs typeface="Arial" charset="0"/>
              </a:rPr>
              <a:t>-20C </a:t>
            </a:r>
            <a:endParaRPr lang="en-AU" dirty="0"/>
          </a:p>
        </p:txBody>
      </p:sp>
      <p:sp>
        <p:nvSpPr>
          <p:cNvPr id="12" name="Rectangle 11"/>
          <p:cNvSpPr/>
          <p:nvPr/>
        </p:nvSpPr>
        <p:spPr>
          <a:xfrm>
            <a:off x="8469183" y="3619727"/>
            <a:ext cx="665567" cy="369332"/>
          </a:xfrm>
          <a:prstGeom prst="rect">
            <a:avLst/>
          </a:prstGeom>
          <a:solidFill>
            <a:schemeClr val="bg1"/>
          </a:solidFill>
        </p:spPr>
        <p:txBody>
          <a:bodyPr wrap="none">
            <a:spAutoFit/>
          </a:bodyPr>
          <a:lstStyle/>
          <a:p>
            <a:r>
              <a:rPr lang="en-AU" altLang="en-US" dirty="0">
                <a:cs typeface="Arial" charset="0"/>
              </a:rPr>
              <a:t>-80C </a:t>
            </a:r>
            <a:endParaRPr lang="en-AU" dirty="0"/>
          </a:p>
        </p:txBody>
      </p:sp>
      <p:sp>
        <p:nvSpPr>
          <p:cNvPr id="20" name="Rectangle 19"/>
          <p:cNvSpPr/>
          <p:nvPr/>
        </p:nvSpPr>
        <p:spPr>
          <a:xfrm>
            <a:off x="8480097" y="2953488"/>
            <a:ext cx="641009" cy="369332"/>
          </a:xfrm>
          <a:prstGeom prst="rect">
            <a:avLst/>
          </a:prstGeom>
          <a:solidFill>
            <a:schemeClr val="bg1"/>
          </a:solidFill>
        </p:spPr>
        <p:txBody>
          <a:bodyPr wrap="none">
            <a:spAutoFit/>
          </a:bodyPr>
          <a:lstStyle/>
          <a:p>
            <a:r>
              <a:rPr lang="en-AU" altLang="en-US" dirty="0">
                <a:cs typeface="Arial" charset="0"/>
              </a:rPr>
              <a:t>Light</a:t>
            </a:r>
            <a:endParaRPr lang="en-AU" dirty="0"/>
          </a:p>
        </p:txBody>
      </p:sp>
      <p:pic>
        <p:nvPicPr>
          <p:cNvPr id="17" name="Picture 16"/>
          <p:cNvPicPr>
            <a:picLocks noChangeAspect="1"/>
          </p:cNvPicPr>
          <p:nvPr/>
        </p:nvPicPr>
        <p:blipFill>
          <a:blip r:embed="rId7"/>
          <a:stretch>
            <a:fillRect/>
          </a:stretch>
        </p:blipFill>
        <p:spPr>
          <a:xfrm rot="16200000">
            <a:off x="7656452" y="1678862"/>
            <a:ext cx="2245971" cy="312450"/>
          </a:xfrm>
          <a:prstGeom prst="rect">
            <a:avLst/>
          </a:prstGeom>
        </p:spPr>
      </p:pic>
      <p:sp>
        <p:nvSpPr>
          <p:cNvPr id="22" name="Rectangle 21"/>
          <p:cNvSpPr/>
          <p:nvPr/>
        </p:nvSpPr>
        <p:spPr>
          <a:xfrm>
            <a:off x="8399012" y="56173"/>
            <a:ext cx="760849" cy="646331"/>
          </a:xfrm>
          <a:prstGeom prst="rect">
            <a:avLst/>
          </a:prstGeom>
          <a:solidFill>
            <a:schemeClr val="bg1"/>
          </a:solidFill>
        </p:spPr>
        <p:txBody>
          <a:bodyPr wrap="none">
            <a:spAutoFit/>
          </a:bodyPr>
          <a:lstStyle/>
          <a:p>
            <a:pPr algn="ctr"/>
            <a:r>
              <a:rPr lang="en-AU" altLang="en-US" dirty="0">
                <a:cs typeface="Arial" charset="0"/>
              </a:rPr>
              <a:t>Heavy</a:t>
            </a:r>
          </a:p>
          <a:p>
            <a:pPr algn="ctr"/>
            <a:r>
              <a:rPr lang="en-AU" altLang="en-US" dirty="0" err="1">
                <a:cs typeface="Arial" charset="0"/>
              </a:rPr>
              <a:t>pptn</a:t>
            </a:r>
            <a:endParaRPr lang="en-AU" altLang="en-US" dirty="0">
              <a:cs typeface="Arial" charset="0"/>
            </a:endParaRPr>
          </a:p>
        </p:txBody>
      </p:sp>
      <p:pic>
        <p:nvPicPr>
          <p:cNvPr id="18" name="Picture 17"/>
          <p:cNvPicPr>
            <a:picLocks noChangeAspect="1"/>
          </p:cNvPicPr>
          <p:nvPr/>
        </p:nvPicPr>
        <p:blipFill>
          <a:blip r:embed="rId8"/>
          <a:stretch>
            <a:fillRect/>
          </a:stretch>
        </p:blipFill>
        <p:spPr>
          <a:xfrm>
            <a:off x="74920" y="4781598"/>
            <a:ext cx="1150452" cy="749018"/>
          </a:xfrm>
          <a:prstGeom prst="rect">
            <a:avLst/>
          </a:prstGeom>
        </p:spPr>
      </p:pic>
      <p:sp>
        <p:nvSpPr>
          <p:cNvPr id="19" name="Rectangle 18"/>
          <p:cNvSpPr/>
          <p:nvPr/>
        </p:nvSpPr>
        <p:spPr>
          <a:xfrm>
            <a:off x="162197" y="4403308"/>
            <a:ext cx="1060931" cy="369332"/>
          </a:xfrm>
          <a:prstGeom prst="rect">
            <a:avLst/>
          </a:prstGeom>
        </p:spPr>
        <p:txBody>
          <a:bodyPr wrap="none">
            <a:spAutoFit/>
          </a:bodyPr>
          <a:lstStyle/>
          <a:p>
            <a:r>
              <a:rPr lang="en-US" altLang="en-US" dirty="0">
                <a:solidFill>
                  <a:srgbClr val="000000"/>
                </a:solidFill>
                <a:cs typeface="Arial" charset="0"/>
              </a:rPr>
              <a:t>IR10.4 BT</a:t>
            </a:r>
            <a:endParaRPr lang="en-AU" dirty="0"/>
          </a:p>
        </p:txBody>
      </p:sp>
      <p:sp>
        <p:nvSpPr>
          <p:cNvPr id="21" name="Rectangle 20"/>
          <p:cNvSpPr/>
          <p:nvPr/>
        </p:nvSpPr>
        <p:spPr>
          <a:xfrm>
            <a:off x="302170" y="5548533"/>
            <a:ext cx="780983" cy="369332"/>
          </a:xfrm>
          <a:prstGeom prst="rect">
            <a:avLst/>
          </a:prstGeom>
        </p:spPr>
        <p:txBody>
          <a:bodyPr wrap="none">
            <a:spAutoFit/>
          </a:bodyPr>
          <a:lstStyle/>
          <a:p>
            <a:r>
              <a:rPr lang="en-US" altLang="en-US" dirty="0">
                <a:solidFill>
                  <a:srgbClr val="000000"/>
                </a:solidFill>
                <a:cs typeface="Arial" charset="0"/>
              </a:rPr>
              <a:t>HR Vis</a:t>
            </a:r>
            <a:endParaRPr lang="en-AU" dirty="0"/>
          </a:p>
        </p:txBody>
      </p:sp>
    </p:spTree>
    <p:extLst>
      <p:ext uri="{BB962C8B-B14F-4D97-AF65-F5344CB8AC3E}">
        <p14:creationId xmlns:p14="http://schemas.microsoft.com/office/powerpoint/2010/main" val="30304811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6"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8" name="Picture 4"/>
          <p:cNvPicPr>
            <a:picLocks noChangeAspect="1"/>
          </p:cNvPicPr>
          <p:nvPr/>
        </p:nvPicPr>
        <p:blipFill>
          <a:blip r:embed="rId3">
            <a:extLst>
              <a:ext uri="{28A0092B-C50C-407E-A947-70E740481C1C}">
                <a14:useLocalDpi xmlns:a14="http://schemas.microsoft.com/office/drawing/2010/main" val="0"/>
              </a:ext>
            </a:extLst>
          </a:blip>
          <a:srcRect l="4565" r="31883"/>
          <a:stretch>
            <a:fillRect/>
          </a:stretch>
        </p:blipFill>
        <p:spPr bwMode="auto">
          <a:xfrm>
            <a:off x="3382963" y="1689100"/>
            <a:ext cx="2352675"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2"/>
          <p:cNvPicPr>
            <a:picLocks noChangeAspect="1"/>
          </p:cNvPicPr>
          <p:nvPr/>
        </p:nvPicPr>
        <p:blipFill>
          <a:blip r:embed="rId4">
            <a:extLst>
              <a:ext uri="{28A0092B-C50C-407E-A947-70E740481C1C}">
                <a14:useLocalDpi xmlns:a14="http://schemas.microsoft.com/office/drawing/2010/main" val="0"/>
              </a:ext>
            </a:extLst>
          </a:blip>
          <a:srcRect r="34048"/>
          <a:stretch>
            <a:fillRect/>
          </a:stretch>
        </p:blipFill>
        <p:spPr bwMode="auto">
          <a:xfrm>
            <a:off x="738188" y="1689100"/>
            <a:ext cx="2343150"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Box 4"/>
          <p:cNvSpPr txBox="1">
            <a:spLocks noChangeArrowheads="1"/>
          </p:cNvSpPr>
          <p:nvPr/>
        </p:nvSpPr>
        <p:spPr bwMode="auto">
          <a:xfrm>
            <a:off x="0" y="347663"/>
            <a:ext cx="9144000" cy="11382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algn="ctr">
              <a:spcBef>
                <a:spcPct val="0"/>
              </a:spcBef>
              <a:buFontTx/>
              <a:buNone/>
            </a:pPr>
            <a:r>
              <a:rPr lang="en-AU" altLang="en-US" sz="2800" b="1" dirty="0">
                <a:latin typeface="+mn-lt"/>
              </a:rPr>
              <a:t>Storm relative </a:t>
            </a:r>
            <a:r>
              <a:rPr lang="en-AU" altLang="en-US" sz="2800" b="1" dirty="0" smtClean="0">
                <a:latin typeface="+mn-lt"/>
              </a:rPr>
              <a:t>animation: western Top End, Australia</a:t>
            </a:r>
            <a:endParaRPr lang="en-AU" altLang="en-US" sz="2000" dirty="0">
              <a:latin typeface="+mn-lt"/>
            </a:endParaRPr>
          </a:p>
          <a:p>
            <a:pPr algn="ctr">
              <a:spcBef>
                <a:spcPct val="0"/>
              </a:spcBef>
              <a:buFontTx/>
              <a:buNone/>
            </a:pPr>
            <a:r>
              <a:rPr lang="en-AU" altLang="en-US" sz="2000" dirty="0">
                <a:latin typeface="+mn-lt"/>
              </a:rPr>
              <a:t>10 FPS Rocking animations of storms developing over the northwest Top End, Australia </a:t>
            </a:r>
          </a:p>
          <a:p>
            <a:pPr algn="ctr">
              <a:spcBef>
                <a:spcPct val="0"/>
              </a:spcBef>
              <a:buFontTx/>
              <a:buNone/>
            </a:pPr>
            <a:r>
              <a:rPr lang="en-AU" altLang="en-US" sz="2000" dirty="0">
                <a:latin typeface="+mn-lt"/>
              </a:rPr>
              <a:t>0400 to 0820UTC 6</a:t>
            </a:r>
            <a:r>
              <a:rPr lang="en-AU" altLang="en-US" sz="2000" baseline="30000" dirty="0">
                <a:latin typeface="+mn-lt"/>
              </a:rPr>
              <a:t>th</a:t>
            </a:r>
            <a:r>
              <a:rPr lang="en-AU" altLang="en-US" sz="2000" dirty="0">
                <a:latin typeface="+mn-lt"/>
              </a:rPr>
              <a:t> December 2018 using the RAMMB/CIRA SLIDER functionality</a:t>
            </a:r>
          </a:p>
        </p:txBody>
      </p:sp>
      <p:sp>
        <p:nvSpPr>
          <p:cNvPr id="45061" name="TextBox 5"/>
          <p:cNvSpPr txBox="1">
            <a:spLocks noChangeArrowheads="1"/>
          </p:cNvSpPr>
          <p:nvPr/>
        </p:nvSpPr>
        <p:spPr bwMode="auto">
          <a:xfrm>
            <a:off x="5726113" y="6569075"/>
            <a:ext cx="34258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algn="ctr">
              <a:spcBef>
                <a:spcPct val="0"/>
              </a:spcBef>
              <a:buFontTx/>
              <a:buNone/>
            </a:pPr>
            <a:r>
              <a:rPr lang="en-AU" altLang="en-US" sz="1200">
                <a:latin typeface="+mn-lt"/>
              </a:rPr>
              <a:t>satellite animations courtesy JMA / CIRA RAMMB</a:t>
            </a:r>
          </a:p>
        </p:txBody>
      </p:sp>
      <p:sp>
        <p:nvSpPr>
          <p:cNvPr id="45062" name="TextBox 8"/>
          <p:cNvSpPr txBox="1">
            <a:spLocks noChangeArrowheads="1"/>
          </p:cNvSpPr>
          <p:nvPr/>
        </p:nvSpPr>
        <p:spPr bwMode="auto">
          <a:xfrm>
            <a:off x="2619375" y="5657850"/>
            <a:ext cx="3590925" cy="7080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algn="ctr" eaLnBrk="1" hangingPunct="1">
              <a:spcBef>
                <a:spcPct val="0"/>
              </a:spcBef>
              <a:buFontTx/>
              <a:buNone/>
            </a:pPr>
            <a:r>
              <a:rPr lang="en-AU" altLang="en-US" sz="2000" b="1">
                <a:solidFill>
                  <a:srgbClr val="FF0000"/>
                </a:solidFill>
                <a:latin typeface="+mn-lt"/>
              </a:rPr>
              <a:t>Storm propagating into a local convergence area, (a line of Cu)</a:t>
            </a:r>
          </a:p>
        </p:txBody>
      </p:sp>
      <p:sp>
        <p:nvSpPr>
          <p:cNvPr id="45063" name="TextBox 10"/>
          <p:cNvSpPr txBox="1">
            <a:spLocks noChangeArrowheads="1"/>
          </p:cNvSpPr>
          <p:nvPr/>
        </p:nvSpPr>
        <p:spPr bwMode="auto">
          <a:xfrm>
            <a:off x="1425575" y="2508250"/>
            <a:ext cx="877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a:spcBef>
                <a:spcPct val="0"/>
              </a:spcBef>
              <a:buFontTx/>
              <a:buNone/>
            </a:pPr>
            <a:r>
              <a:rPr lang="en-AU" altLang="en-US" sz="1800" b="1">
                <a:solidFill>
                  <a:schemeClr val="bg1"/>
                </a:solidFill>
                <a:latin typeface="+mn-lt"/>
              </a:rPr>
              <a:t>Darwin</a:t>
            </a:r>
          </a:p>
        </p:txBody>
      </p:sp>
      <p:sp>
        <p:nvSpPr>
          <p:cNvPr id="45064" name="TextBox 3"/>
          <p:cNvSpPr txBox="1">
            <a:spLocks noChangeArrowheads="1"/>
          </p:cNvSpPr>
          <p:nvPr/>
        </p:nvSpPr>
        <p:spPr bwMode="auto">
          <a:xfrm>
            <a:off x="738188" y="5232400"/>
            <a:ext cx="7727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a:spcBef>
                <a:spcPct val="0"/>
              </a:spcBef>
              <a:buFontTx/>
              <a:buNone/>
            </a:pPr>
            <a:r>
              <a:rPr lang="en-AU" altLang="en-US" sz="1800">
                <a:latin typeface="+mn-lt"/>
              </a:rPr>
              <a:t>        0550UTC                            0700UTC                          0820UTC</a:t>
            </a:r>
          </a:p>
        </p:txBody>
      </p:sp>
      <p:pic>
        <p:nvPicPr>
          <p:cNvPr id="45065" name="Picture 5"/>
          <p:cNvPicPr>
            <a:picLocks noChangeAspect="1"/>
          </p:cNvPicPr>
          <p:nvPr/>
        </p:nvPicPr>
        <p:blipFill>
          <a:blip r:embed="rId5">
            <a:extLst>
              <a:ext uri="{28A0092B-C50C-407E-A947-70E740481C1C}">
                <a14:useLocalDpi xmlns:a14="http://schemas.microsoft.com/office/drawing/2010/main" val="0"/>
              </a:ext>
            </a:extLst>
          </a:blip>
          <a:srcRect l="13910"/>
          <a:stretch>
            <a:fillRect/>
          </a:stretch>
        </p:blipFill>
        <p:spPr bwMode="auto">
          <a:xfrm>
            <a:off x="6122988" y="1693863"/>
            <a:ext cx="2343150" cy="35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rot="1949343">
            <a:off x="3829050" y="3195638"/>
            <a:ext cx="1363663" cy="6111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19" name="Oval 18"/>
          <p:cNvSpPr/>
          <p:nvPr/>
        </p:nvSpPr>
        <p:spPr>
          <a:xfrm rot="18654582">
            <a:off x="4406107" y="1769269"/>
            <a:ext cx="865187" cy="4730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45068" name="TextBox 8"/>
          <p:cNvSpPr txBox="1">
            <a:spLocks noChangeArrowheads="1"/>
          </p:cNvSpPr>
          <p:nvPr/>
        </p:nvSpPr>
        <p:spPr bwMode="auto">
          <a:xfrm>
            <a:off x="2820073" y="2315252"/>
            <a:ext cx="3590925" cy="7080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algn="ctr" eaLnBrk="1" hangingPunct="1">
              <a:spcBef>
                <a:spcPct val="0"/>
              </a:spcBef>
              <a:buFontTx/>
              <a:buNone/>
            </a:pPr>
            <a:r>
              <a:rPr lang="en-AU" altLang="en-US" sz="2000" b="1" dirty="0">
                <a:solidFill>
                  <a:srgbClr val="FF0000"/>
                </a:solidFill>
                <a:latin typeface="+mn-lt"/>
              </a:rPr>
              <a:t>Storm propagating along the </a:t>
            </a:r>
            <a:r>
              <a:rPr lang="en-AU" altLang="en-US" sz="2000" b="1" dirty="0" err="1">
                <a:solidFill>
                  <a:srgbClr val="FF0000"/>
                </a:solidFill>
                <a:latin typeface="+mn-lt"/>
              </a:rPr>
              <a:t>seabreeze</a:t>
            </a:r>
            <a:r>
              <a:rPr lang="en-AU" altLang="en-US" sz="2000" b="1" dirty="0">
                <a:solidFill>
                  <a:srgbClr val="FF0000"/>
                </a:solidFill>
                <a:latin typeface="+mn-lt"/>
              </a:rPr>
              <a:t> front boundary</a:t>
            </a:r>
          </a:p>
        </p:txBody>
      </p:sp>
      <p:sp>
        <p:nvSpPr>
          <p:cNvPr id="21" name="Oval 20"/>
          <p:cNvSpPr/>
          <p:nvPr/>
        </p:nvSpPr>
        <p:spPr>
          <a:xfrm rot="18327894">
            <a:off x="5782469" y="3388519"/>
            <a:ext cx="2419350" cy="7477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45071" name="TextBox 8"/>
          <p:cNvSpPr txBox="1">
            <a:spLocks noChangeArrowheads="1"/>
          </p:cNvSpPr>
          <p:nvPr/>
        </p:nvSpPr>
        <p:spPr bwMode="auto">
          <a:xfrm>
            <a:off x="6864874" y="1415629"/>
            <a:ext cx="2265362" cy="13223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algn="ctr" eaLnBrk="1" hangingPunct="1">
              <a:spcBef>
                <a:spcPct val="0"/>
              </a:spcBef>
              <a:buFontTx/>
              <a:buNone/>
            </a:pPr>
            <a:r>
              <a:rPr lang="en-AU" altLang="en-US" sz="2000" b="1" dirty="0">
                <a:solidFill>
                  <a:srgbClr val="FF0000"/>
                </a:solidFill>
                <a:latin typeface="+mn-lt"/>
              </a:rPr>
              <a:t>Storms weakening as they encounter the </a:t>
            </a:r>
            <a:r>
              <a:rPr lang="en-AU" altLang="en-US" sz="2000" b="1" dirty="0" err="1">
                <a:solidFill>
                  <a:srgbClr val="FF0000"/>
                </a:solidFill>
                <a:latin typeface="+mn-lt"/>
              </a:rPr>
              <a:t>seabreeze</a:t>
            </a:r>
            <a:r>
              <a:rPr lang="en-AU" altLang="en-US" sz="2000" b="1" dirty="0">
                <a:solidFill>
                  <a:srgbClr val="FF0000"/>
                </a:solidFill>
                <a:latin typeface="+mn-lt"/>
              </a:rPr>
              <a:t> boundary</a:t>
            </a:r>
          </a:p>
        </p:txBody>
      </p:sp>
    </p:spTree>
    <p:extLst>
      <p:ext uri="{BB962C8B-B14F-4D97-AF65-F5344CB8AC3E}">
        <p14:creationId xmlns:p14="http://schemas.microsoft.com/office/powerpoint/2010/main" val="20252155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457200" y="211138"/>
            <a:ext cx="8229600" cy="782637"/>
          </a:xfrm>
        </p:spPr>
        <p:txBody>
          <a:bodyPr/>
          <a:lstStyle/>
          <a:p>
            <a:pPr algn="ctr"/>
            <a:r>
              <a:rPr lang="en-US" altLang="en-US" sz="2800" b="1" dirty="0">
                <a:latin typeface="+mn-lt"/>
              </a:rPr>
              <a:t>System centric vs earth centric animation</a:t>
            </a:r>
          </a:p>
        </p:txBody>
      </p:sp>
      <p:sp>
        <p:nvSpPr>
          <p:cNvPr id="50179" name="Content Placeholder 2"/>
          <p:cNvSpPr>
            <a:spLocks noGrp="1"/>
          </p:cNvSpPr>
          <p:nvPr>
            <p:ph idx="1"/>
          </p:nvPr>
        </p:nvSpPr>
        <p:spPr>
          <a:xfrm>
            <a:off x="457200" y="1101725"/>
            <a:ext cx="8229600" cy="5545138"/>
          </a:xfrm>
        </p:spPr>
        <p:txBody>
          <a:bodyPr>
            <a:normAutofit lnSpcReduction="10000"/>
          </a:bodyPr>
          <a:lstStyle/>
          <a:p>
            <a:pPr marL="457200" indent="-457200">
              <a:lnSpc>
                <a:spcPct val="100000"/>
              </a:lnSpc>
              <a:spcBef>
                <a:spcPct val="0"/>
              </a:spcBef>
              <a:spcAft>
                <a:spcPts val="1200"/>
              </a:spcAft>
              <a:buFont typeface="+mj-lt"/>
              <a:buAutoNum type="arabicPeriod"/>
              <a:defRPr/>
            </a:pPr>
            <a:r>
              <a:rPr lang="en-US" altLang="en-US" sz="2400" dirty="0"/>
              <a:t>System (storm) vs earth centric. System centric. Can do System Centric in SLIDER (NT storms example)</a:t>
            </a:r>
          </a:p>
          <a:p>
            <a:pPr marL="457200" indent="-457200">
              <a:lnSpc>
                <a:spcPct val="100000"/>
              </a:lnSpc>
              <a:spcBef>
                <a:spcPct val="0"/>
              </a:spcBef>
              <a:spcAft>
                <a:spcPts val="1200"/>
              </a:spcAft>
              <a:buFont typeface="+mj-lt"/>
              <a:buAutoNum type="arabicPeriod"/>
              <a:defRPr/>
            </a:pPr>
            <a:r>
              <a:rPr lang="en-US" altLang="en-US" sz="2400" dirty="0"/>
              <a:t>Can monitor rotation of the storm better, without the additional "translational" component of storm movement.</a:t>
            </a:r>
          </a:p>
          <a:p>
            <a:pPr marL="457200" indent="-457200">
              <a:lnSpc>
                <a:spcPct val="100000"/>
              </a:lnSpc>
              <a:spcBef>
                <a:spcPct val="0"/>
              </a:spcBef>
              <a:spcAft>
                <a:spcPts val="1200"/>
              </a:spcAft>
              <a:buFont typeface="+mj-lt"/>
              <a:buAutoNum type="arabicPeriod"/>
              <a:defRPr/>
            </a:pPr>
            <a:r>
              <a:rPr lang="en-US" altLang="en-US" sz="2400" dirty="0"/>
              <a:t>Can monitor the inflow of environmental air (and the source of this) into the storm and also the outflow from the system into the environment, without the additional "translational" component of storm movement.</a:t>
            </a:r>
          </a:p>
          <a:p>
            <a:pPr marL="457200" indent="-457200">
              <a:lnSpc>
                <a:spcPct val="100000"/>
              </a:lnSpc>
              <a:spcBef>
                <a:spcPct val="0"/>
              </a:spcBef>
              <a:spcAft>
                <a:spcPts val="1200"/>
              </a:spcAft>
              <a:buFont typeface="+mj-lt"/>
              <a:buAutoNum type="arabicPeriod"/>
              <a:defRPr/>
            </a:pPr>
            <a:r>
              <a:rPr lang="en-US" altLang="en-US" sz="2400" dirty="0"/>
              <a:t>Can resolve the shear associated with the storms development, without the additional "translational" component of storm movement.</a:t>
            </a:r>
          </a:p>
          <a:p>
            <a:pPr marL="457200" indent="-457200">
              <a:lnSpc>
                <a:spcPct val="100000"/>
              </a:lnSpc>
              <a:spcBef>
                <a:spcPct val="0"/>
              </a:spcBef>
              <a:spcAft>
                <a:spcPts val="1200"/>
              </a:spcAft>
              <a:buFont typeface="+mj-lt"/>
              <a:buAutoNum type="arabicPeriod"/>
              <a:defRPr/>
            </a:pPr>
            <a:r>
              <a:rPr lang="en-US" altLang="en-US" sz="2400" dirty="0"/>
              <a:t>Can resolve the interaction between storms , without the additional "translational" component of storm movement. </a:t>
            </a:r>
          </a:p>
          <a:p>
            <a:pPr marL="0" indent="0">
              <a:spcBef>
                <a:spcPct val="0"/>
              </a:spcBef>
              <a:buFontTx/>
              <a:buNone/>
              <a:defRPr/>
            </a:pPr>
            <a:endParaRPr lang="en-US" altLang="en-US" sz="2000" dirty="0"/>
          </a:p>
          <a:p>
            <a:pPr marL="0" indent="0">
              <a:spcBef>
                <a:spcPct val="0"/>
              </a:spcBef>
              <a:buFontTx/>
              <a:buNone/>
              <a:defRPr/>
            </a:pPr>
            <a:endParaRPr lang="en-US" altLang="en-US" sz="2000" dirty="0"/>
          </a:p>
        </p:txBody>
      </p:sp>
    </p:spTree>
    <p:extLst>
      <p:ext uri="{BB962C8B-B14F-4D97-AF65-F5344CB8AC3E}">
        <p14:creationId xmlns:p14="http://schemas.microsoft.com/office/powerpoint/2010/main" val="2833145233"/>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826EA-3E00-48EF-9342-D028FED25449}"/>
              </a:ext>
            </a:extLst>
          </p:cNvPr>
          <p:cNvSpPr>
            <a:spLocks noGrp="1"/>
          </p:cNvSpPr>
          <p:nvPr>
            <p:ph type="title"/>
          </p:nvPr>
        </p:nvSpPr>
        <p:spPr/>
        <p:txBody>
          <a:bodyPr/>
          <a:lstStyle/>
          <a:p>
            <a:r>
              <a:rPr lang="en-AU" dirty="0"/>
              <a:t>Socrative Question 3</a:t>
            </a:r>
          </a:p>
        </p:txBody>
      </p:sp>
      <p:sp>
        <p:nvSpPr>
          <p:cNvPr id="3" name="Content Placeholder 2">
            <a:extLst>
              <a:ext uri="{FF2B5EF4-FFF2-40B4-BE49-F238E27FC236}">
                <a16:creationId xmlns:a16="http://schemas.microsoft.com/office/drawing/2014/main" id="{CDB12843-8BF5-4A37-9086-0260522E4C2B}"/>
              </a:ext>
            </a:extLst>
          </p:cNvPr>
          <p:cNvSpPr>
            <a:spLocks noGrp="1"/>
          </p:cNvSpPr>
          <p:nvPr>
            <p:ph idx="1"/>
          </p:nvPr>
        </p:nvSpPr>
        <p:spPr/>
        <p:txBody>
          <a:bodyPr>
            <a:normAutofit/>
          </a:bodyPr>
          <a:lstStyle/>
          <a:p>
            <a:endParaRPr lang="en-AU" dirty="0"/>
          </a:p>
        </p:txBody>
      </p:sp>
    </p:spTree>
    <p:extLst>
      <p:ext uri="{BB962C8B-B14F-4D97-AF65-F5344CB8AC3E}">
        <p14:creationId xmlns:p14="http://schemas.microsoft.com/office/powerpoint/2010/main" val="8016332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4900" y="3914775"/>
            <a:ext cx="3551238"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990600"/>
            <a:ext cx="3529012" cy="2849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6" name="Picture 3" descr="G:\1ABodoZeschkeDataFiles\2017stuff\Himawari8stuff2017\CaseStudies2017\KoreaStorms18June2017\SandwichMidlat\SandwichMidlat0100BC02to07UTC011.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0250" y="3935413"/>
            <a:ext cx="4327525" cy="288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2" descr="G:\1ABodoZeschkeDataFiles\2017stuff\Himawari8stuff2017\CaseStudies2017\KoreaStorms18June2017\SandwichMidlat\SandwichMidlat0100BC02to07UTC010.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0250" y="984250"/>
            <a:ext cx="4321175"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itle 1"/>
          <p:cNvSpPr>
            <a:spLocks noGrp="1"/>
          </p:cNvSpPr>
          <p:nvPr>
            <p:ph type="title"/>
          </p:nvPr>
        </p:nvSpPr>
        <p:spPr>
          <a:xfrm>
            <a:off x="0" y="-7938"/>
            <a:ext cx="9144000" cy="1143001"/>
          </a:xfrm>
        </p:spPr>
        <p:txBody>
          <a:bodyPr/>
          <a:lstStyle/>
          <a:p>
            <a:pPr algn="ctr"/>
            <a:r>
              <a:rPr lang="en-AU" altLang="en-US" sz="2000" b="1" dirty="0" smtClean="0">
                <a:latin typeface="+mn-lt"/>
              </a:rPr>
              <a:t>Korea thunderstorms: cumulus </a:t>
            </a:r>
            <a:r>
              <a:rPr lang="en-AU" altLang="en-US" sz="2000" b="1" dirty="0" smtClean="0">
                <a:latin typeface="+mn-lt"/>
              </a:rPr>
              <a:t>develops in satellite imagery; cumulus clumping: </a:t>
            </a:r>
            <a:r>
              <a:rPr lang="en-AU" altLang="en-US" sz="2800" b="1" dirty="0" smtClean="0">
                <a:latin typeface="+mn-lt"/>
              </a:rPr>
              <a:t/>
            </a:r>
            <a:br>
              <a:rPr lang="en-AU" altLang="en-US" sz="2800" b="1" dirty="0" smtClean="0">
                <a:latin typeface="+mn-lt"/>
              </a:rPr>
            </a:br>
            <a:r>
              <a:rPr lang="en-AU" altLang="en-US" sz="2000" dirty="0" smtClean="0">
                <a:latin typeface="+mn-lt"/>
              </a:rPr>
              <a:t>0340-0350UTC (1240-1250KST) </a:t>
            </a:r>
          </a:p>
        </p:txBody>
      </p:sp>
      <p:sp>
        <p:nvSpPr>
          <p:cNvPr id="23559" name="TextBox 3"/>
          <p:cNvSpPr txBox="1">
            <a:spLocks noChangeArrowheads="1"/>
          </p:cNvSpPr>
          <p:nvPr/>
        </p:nvSpPr>
        <p:spPr bwMode="auto">
          <a:xfrm>
            <a:off x="7235825" y="522288"/>
            <a:ext cx="1908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AU" altLang="en-US" sz="1200">
                <a:latin typeface="+mn-lt"/>
              </a:rPr>
              <a:t>satellite images courtesy JMA/BOM</a:t>
            </a:r>
          </a:p>
        </p:txBody>
      </p:sp>
      <p:sp>
        <p:nvSpPr>
          <p:cNvPr id="23560" name="TextBox 3"/>
          <p:cNvSpPr txBox="1">
            <a:spLocks noChangeArrowheads="1"/>
          </p:cNvSpPr>
          <p:nvPr/>
        </p:nvSpPr>
        <p:spPr bwMode="auto">
          <a:xfrm>
            <a:off x="90488" y="568325"/>
            <a:ext cx="1620837"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AU" altLang="en-US" sz="1200">
                <a:latin typeface="+mn-lt"/>
              </a:rPr>
              <a:t>RADAR images courtesy Korea Meteorological Administration (KMA)</a:t>
            </a:r>
          </a:p>
        </p:txBody>
      </p:sp>
    </p:spTree>
    <p:extLst>
      <p:ext uri="{BB962C8B-B14F-4D97-AF65-F5344CB8AC3E}">
        <p14:creationId xmlns:p14="http://schemas.microsoft.com/office/powerpoint/2010/main" val="29755700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1888" y="1025525"/>
            <a:ext cx="3511550" cy="2849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31888" y="3959225"/>
            <a:ext cx="3532187"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itle 1"/>
          <p:cNvSpPr>
            <a:spLocks noGrp="1"/>
          </p:cNvSpPr>
          <p:nvPr>
            <p:ph type="title"/>
          </p:nvPr>
        </p:nvSpPr>
        <p:spPr>
          <a:xfrm>
            <a:off x="0" y="-7938"/>
            <a:ext cx="9144000" cy="1143001"/>
          </a:xfrm>
        </p:spPr>
        <p:txBody>
          <a:bodyPr/>
          <a:lstStyle/>
          <a:p>
            <a:pPr algn="ctr"/>
            <a:r>
              <a:rPr lang="en-AU" altLang="en-US" sz="2000" b="1" dirty="0" smtClean="0">
                <a:latin typeface="+mn-lt"/>
              </a:rPr>
              <a:t>Korea thunderstorms: first </a:t>
            </a:r>
            <a:r>
              <a:rPr lang="en-AU" altLang="en-US" sz="2000" b="1" dirty="0" smtClean="0">
                <a:latin typeface="+mn-lt"/>
              </a:rPr>
              <a:t>lightning strikes recorded: </a:t>
            </a:r>
            <a:br>
              <a:rPr lang="en-AU" altLang="en-US" sz="2000" b="1" dirty="0" smtClean="0">
                <a:latin typeface="+mn-lt"/>
              </a:rPr>
            </a:br>
            <a:r>
              <a:rPr lang="en-AU" altLang="en-US" sz="2000" dirty="0" smtClean="0">
                <a:latin typeface="+mn-lt"/>
              </a:rPr>
              <a:t>0550-0600UTC (1450-1500KST) </a:t>
            </a:r>
          </a:p>
        </p:txBody>
      </p:sp>
      <p:pic>
        <p:nvPicPr>
          <p:cNvPr id="24581" name="Picture 2" descr="G:\1ABodoZeschkeDataFiles\2017stuff\Himawari8stuff2017\CaseStudies2017\KoreaStorms18June2017\SandwichMidlat\SandwichMidlat0100BC02to07UTC022.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042988"/>
            <a:ext cx="4321175"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3" descr="G:\1ABodoZeschkeDataFiles\2017stuff\Himawari8stuff2017\CaseStudies2017\KoreaStorms18June2017\SandwichMidlat\SandwichMidlat0100BC02to07UTC023.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959225"/>
            <a:ext cx="4321175"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TextBox 3"/>
          <p:cNvSpPr txBox="1">
            <a:spLocks noChangeArrowheads="1"/>
          </p:cNvSpPr>
          <p:nvPr/>
        </p:nvSpPr>
        <p:spPr bwMode="auto">
          <a:xfrm>
            <a:off x="7235825" y="193675"/>
            <a:ext cx="1908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AU" altLang="en-US" sz="1200" dirty="0">
                <a:latin typeface="+mn-lt"/>
              </a:rPr>
              <a:t>satellite images courtesy JMA/BOM</a:t>
            </a:r>
          </a:p>
        </p:txBody>
      </p:sp>
      <p:sp>
        <p:nvSpPr>
          <p:cNvPr id="24584" name="TextBox 3"/>
          <p:cNvSpPr txBox="1">
            <a:spLocks noChangeArrowheads="1"/>
          </p:cNvSpPr>
          <p:nvPr/>
        </p:nvSpPr>
        <p:spPr bwMode="auto">
          <a:xfrm>
            <a:off x="0" y="9525"/>
            <a:ext cx="1619250"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AU" altLang="en-US" sz="1200">
                <a:latin typeface="+mn-lt"/>
              </a:rPr>
              <a:t>RADAR images courtesy Korea Meteorological Administration (KMA)</a:t>
            </a:r>
          </a:p>
        </p:txBody>
      </p:sp>
    </p:spTree>
    <p:extLst>
      <p:ext uri="{BB962C8B-B14F-4D97-AF65-F5344CB8AC3E}">
        <p14:creationId xmlns:p14="http://schemas.microsoft.com/office/powerpoint/2010/main" val="42793034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628650" y="215105"/>
            <a:ext cx="7886700" cy="1325563"/>
          </a:xfrm>
        </p:spPr>
        <p:txBody>
          <a:bodyPr>
            <a:normAutofit/>
          </a:bodyPr>
          <a:lstStyle/>
          <a:p>
            <a:pPr algn="ctr"/>
            <a:r>
              <a:rPr lang="en-AU" altLang="en-US" sz="2800" b="1" dirty="0" smtClean="0">
                <a:latin typeface="+mn-lt"/>
              </a:rPr>
              <a:t>Overview </a:t>
            </a:r>
            <a:r>
              <a:rPr lang="en-AU" altLang="en-US" sz="2800" b="1" dirty="0" smtClean="0">
                <a:latin typeface="+mn-lt"/>
              </a:rPr>
              <a:t>of a Thunderstorm event, north Australia</a:t>
            </a:r>
            <a:br>
              <a:rPr lang="en-AU" altLang="en-US" sz="2800" b="1" dirty="0" smtClean="0">
                <a:latin typeface="+mn-lt"/>
              </a:rPr>
            </a:br>
            <a:r>
              <a:rPr lang="en-AU" altLang="en-US" sz="2000" dirty="0" smtClean="0">
                <a:latin typeface="+mn-lt"/>
              </a:rPr>
              <a:t>Enhanced </a:t>
            </a:r>
            <a:r>
              <a:rPr lang="en-AU" altLang="en-US" sz="2000" dirty="0" smtClean="0">
                <a:latin typeface="+mn-lt"/>
              </a:rPr>
              <a:t>Infrared / Sandwich product and 10 minute lightning data</a:t>
            </a:r>
            <a:br>
              <a:rPr lang="en-AU" altLang="en-US" sz="2000" dirty="0" smtClean="0">
                <a:latin typeface="+mn-lt"/>
              </a:rPr>
            </a:br>
            <a:r>
              <a:rPr lang="en-AU" altLang="en-US" sz="2000" dirty="0" smtClean="0">
                <a:latin typeface="+mn-lt"/>
              </a:rPr>
              <a:t>at 1620UTC and 2140UTC, 14</a:t>
            </a:r>
            <a:r>
              <a:rPr lang="en-AU" altLang="en-US" sz="2000" baseline="30000" dirty="0" smtClean="0">
                <a:latin typeface="+mn-lt"/>
              </a:rPr>
              <a:t>th</a:t>
            </a:r>
            <a:r>
              <a:rPr lang="en-AU" altLang="en-US" sz="2000" dirty="0" smtClean="0">
                <a:latin typeface="+mn-lt"/>
              </a:rPr>
              <a:t> December and 0450UTC 15</a:t>
            </a:r>
            <a:r>
              <a:rPr lang="en-AU" altLang="en-US" sz="2000" baseline="30000" dirty="0" smtClean="0">
                <a:latin typeface="+mn-lt"/>
              </a:rPr>
              <a:t>th</a:t>
            </a:r>
            <a:r>
              <a:rPr lang="en-AU" altLang="en-US" sz="2000" dirty="0" smtClean="0">
                <a:latin typeface="+mn-lt"/>
              </a:rPr>
              <a:t> December</a:t>
            </a:r>
          </a:p>
        </p:txBody>
      </p:sp>
      <p:sp>
        <p:nvSpPr>
          <p:cNvPr id="16387" name="Content Placeholder 2"/>
          <p:cNvSpPr>
            <a:spLocks noGrp="1"/>
          </p:cNvSpPr>
          <p:nvPr>
            <p:ph idx="1"/>
          </p:nvPr>
        </p:nvSpPr>
        <p:spPr/>
        <p:txBody>
          <a:bodyPr/>
          <a:lstStyle/>
          <a:p>
            <a:endParaRPr lang="en-AU" altLang="en-US" smtClean="0"/>
          </a:p>
        </p:txBody>
      </p:sp>
      <p:pic>
        <p:nvPicPr>
          <p:cNvPr id="163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2288" y="1557338"/>
            <a:ext cx="3071812" cy="501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a:stCxn id="16393" idx="0"/>
          </p:cNvCxnSpPr>
          <p:nvPr/>
        </p:nvCxnSpPr>
        <p:spPr>
          <a:xfrm flipH="1" flipV="1">
            <a:off x="4148138" y="4149725"/>
            <a:ext cx="212725" cy="935038"/>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6390" name="Picture 3"/>
          <p:cNvPicPr>
            <a:picLocks noChangeAspect="1" noChangeArrowheads="1"/>
          </p:cNvPicPr>
          <p:nvPr/>
        </p:nvPicPr>
        <p:blipFill>
          <a:blip r:embed="rId3">
            <a:extLst>
              <a:ext uri="{28A0092B-C50C-407E-A947-70E740481C1C}">
                <a14:useLocalDpi xmlns:a14="http://schemas.microsoft.com/office/drawing/2010/main" val="0"/>
              </a:ext>
            </a:extLst>
          </a:blip>
          <a:srcRect r="19041"/>
          <a:stretch>
            <a:fillRect/>
          </a:stretch>
        </p:blipFill>
        <p:spPr bwMode="auto">
          <a:xfrm>
            <a:off x="6072188" y="1557338"/>
            <a:ext cx="3071812" cy="501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3300" y="1557338"/>
            <a:ext cx="1790700" cy="39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a:xfrm flipH="1" flipV="1">
            <a:off x="7608888" y="2565400"/>
            <a:ext cx="390525" cy="26543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393" name="TextBox 4"/>
          <p:cNvSpPr txBox="1">
            <a:spLocks noChangeArrowheads="1"/>
          </p:cNvSpPr>
          <p:nvPr/>
        </p:nvSpPr>
        <p:spPr bwMode="auto">
          <a:xfrm>
            <a:off x="3351213" y="5084763"/>
            <a:ext cx="2020887"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AU" altLang="en-US" sz="1800" b="1">
                <a:solidFill>
                  <a:srgbClr val="0000CC"/>
                </a:solidFill>
                <a:latin typeface="+mn-lt"/>
              </a:rPr>
              <a:t>YKAL 45.8mm from 2116 to 0100UTC</a:t>
            </a:r>
          </a:p>
          <a:p>
            <a:pPr algn="ctr" eaLnBrk="1" hangingPunct="1">
              <a:spcBef>
                <a:spcPct val="0"/>
              </a:spcBef>
              <a:buFontTx/>
              <a:buNone/>
            </a:pPr>
            <a:r>
              <a:rPr lang="en-AU" altLang="en-US" sz="1800" b="1">
                <a:solidFill>
                  <a:srgbClr val="FF0000"/>
                </a:solidFill>
                <a:latin typeface="+mn-lt"/>
              </a:rPr>
              <a:t>110/20kt gust 31kt</a:t>
            </a:r>
          </a:p>
          <a:p>
            <a:pPr algn="ctr" eaLnBrk="1" hangingPunct="1">
              <a:spcBef>
                <a:spcPct val="0"/>
              </a:spcBef>
              <a:buFontTx/>
              <a:buNone/>
            </a:pPr>
            <a:r>
              <a:rPr lang="en-AU" altLang="en-US" sz="1800" b="1">
                <a:solidFill>
                  <a:srgbClr val="FF0000"/>
                </a:solidFill>
                <a:latin typeface="+mn-lt"/>
              </a:rPr>
              <a:t>at 2100UTC</a:t>
            </a:r>
          </a:p>
        </p:txBody>
      </p:sp>
      <p:sp>
        <p:nvSpPr>
          <p:cNvPr id="16394" name="TextBox 8"/>
          <p:cNvSpPr txBox="1">
            <a:spLocks noChangeArrowheads="1"/>
          </p:cNvSpPr>
          <p:nvPr/>
        </p:nvSpPr>
        <p:spPr bwMode="auto">
          <a:xfrm>
            <a:off x="7019925" y="5224463"/>
            <a:ext cx="2022475" cy="9223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AU" altLang="en-US" sz="1800" b="1">
                <a:latin typeface="+mn-lt"/>
              </a:rPr>
              <a:t>Gustfront separating from deep convection</a:t>
            </a:r>
          </a:p>
        </p:txBody>
      </p:sp>
      <p:pic>
        <p:nvPicPr>
          <p:cNvPr id="16395" name="Picture 5"/>
          <p:cNvPicPr>
            <a:picLocks noChangeAspect="1" noChangeArrowheads="1"/>
          </p:cNvPicPr>
          <p:nvPr/>
        </p:nvPicPr>
        <p:blipFill>
          <a:blip r:embed="rId5">
            <a:extLst>
              <a:ext uri="{28A0092B-C50C-407E-A947-70E740481C1C}">
                <a14:useLocalDpi xmlns:a14="http://schemas.microsoft.com/office/drawing/2010/main" val="0"/>
              </a:ext>
            </a:extLst>
          </a:blip>
          <a:srcRect r="6487"/>
          <a:stretch>
            <a:fillRect/>
          </a:stretch>
        </p:blipFill>
        <p:spPr bwMode="auto">
          <a:xfrm>
            <a:off x="36513" y="1546225"/>
            <a:ext cx="3071812" cy="501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96" name="TextBox 6"/>
          <p:cNvSpPr txBox="1">
            <a:spLocks noChangeArrowheads="1"/>
          </p:cNvSpPr>
          <p:nvPr/>
        </p:nvSpPr>
        <p:spPr bwMode="auto">
          <a:xfrm>
            <a:off x="0" y="1546225"/>
            <a:ext cx="1031875"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AU" altLang="en-US" sz="1800" b="1">
                <a:latin typeface="+mn-lt"/>
              </a:rPr>
              <a:t>1640UTC</a:t>
            </a:r>
          </a:p>
          <a:p>
            <a:pPr algn="ctr" eaLnBrk="1" hangingPunct="1">
              <a:spcBef>
                <a:spcPct val="0"/>
              </a:spcBef>
              <a:buFontTx/>
              <a:buNone/>
            </a:pPr>
            <a:r>
              <a:rPr lang="en-AU" altLang="en-US" sz="1800" b="1">
                <a:latin typeface="+mn-lt"/>
              </a:rPr>
              <a:t>14</a:t>
            </a:r>
            <a:r>
              <a:rPr lang="en-AU" altLang="en-US" sz="1800" b="1" baseline="30000">
                <a:latin typeface="+mn-lt"/>
              </a:rPr>
              <a:t>th</a:t>
            </a:r>
            <a:r>
              <a:rPr lang="en-AU" altLang="en-US" sz="1800" b="1">
                <a:latin typeface="+mn-lt"/>
              </a:rPr>
              <a:t> Dec</a:t>
            </a:r>
          </a:p>
        </p:txBody>
      </p:sp>
      <p:sp>
        <p:nvSpPr>
          <p:cNvPr id="16397" name="TextBox 14"/>
          <p:cNvSpPr txBox="1">
            <a:spLocks noChangeArrowheads="1"/>
          </p:cNvSpPr>
          <p:nvPr/>
        </p:nvSpPr>
        <p:spPr bwMode="auto">
          <a:xfrm>
            <a:off x="3108325" y="1546225"/>
            <a:ext cx="1031875"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AU" altLang="en-US" sz="1800" b="1">
                <a:latin typeface="+mn-lt"/>
              </a:rPr>
              <a:t>2140UTC</a:t>
            </a:r>
          </a:p>
          <a:p>
            <a:pPr algn="ctr" eaLnBrk="1" hangingPunct="1">
              <a:spcBef>
                <a:spcPct val="0"/>
              </a:spcBef>
              <a:buFontTx/>
              <a:buNone/>
            </a:pPr>
            <a:r>
              <a:rPr lang="en-AU" altLang="en-US" sz="1800" b="1">
                <a:latin typeface="+mn-lt"/>
              </a:rPr>
              <a:t>14</a:t>
            </a:r>
            <a:r>
              <a:rPr lang="en-AU" altLang="en-US" sz="1800" b="1" baseline="30000">
                <a:latin typeface="+mn-lt"/>
              </a:rPr>
              <a:t>th</a:t>
            </a:r>
            <a:r>
              <a:rPr lang="en-AU" altLang="en-US" sz="1800" b="1">
                <a:latin typeface="+mn-lt"/>
              </a:rPr>
              <a:t> Dec</a:t>
            </a:r>
          </a:p>
        </p:txBody>
      </p:sp>
      <p:sp>
        <p:nvSpPr>
          <p:cNvPr id="16398" name="TextBox 15"/>
          <p:cNvSpPr txBox="1">
            <a:spLocks noChangeArrowheads="1"/>
          </p:cNvSpPr>
          <p:nvPr/>
        </p:nvSpPr>
        <p:spPr bwMode="auto">
          <a:xfrm>
            <a:off x="6070600" y="1546225"/>
            <a:ext cx="1033463"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AU" altLang="en-US" sz="1800" b="1">
                <a:latin typeface="+mn-lt"/>
              </a:rPr>
              <a:t>0450UTC</a:t>
            </a:r>
          </a:p>
          <a:p>
            <a:pPr algn="ctr" eaLnBrk="1" hangingPunct="1">
              <a:spcBef>
                <a:spcPct val="0"/>
              </a:spcBef>
              <a:buFontTx/>
              <a:buNone/>
            </a:pPr>
            <a:r>
              <a:rPr lang="en-AU" altLang="en-US" sz="1800" b="1">
                <a:latin typeface="+mn-lt"/>
              </a:rPr>
              <a:t>15</a:t>
            </a:r>
            <a:r>
              <a:rPr lang="en-AU" altLang="en-US" sz="1800" b="1" baseline="30000">
                <a:latin typeface="+mn-lt"/>
              </a:rPr>
              <a:t>th</a:t>
            </a:r>
            <a:r>
              <a:rPr lang="en-AU" altLang="en-US" sz="1800" b="1">
                <a:latin typeface="+mn-lt"/>
              </a:rPr>
              <a:t> Dec</a:t>
            </a:r>
          </a:p>
        </p:txBody>
      </p:sp>
      <p:sp>
        <p:nvSpPr>
          <p:cNvPr id="16399" name="TextBox 8"/>
          <p:cNvSpPr txBox="1">
            <a:spLocks noChangeArrowheads="1"/>
          </p:cNvSpPr>
          <p:nvPr/>
        </p:nvSpPr>
        <p:spPr bwMode="auto">
          <a:xfrm>
            <a:off x="1403350" y="2492375"/>
            <a:ext cx="169545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AU" altLang="en-US" sz="1800" b="1">
                <a:latin typeface="+mn-lt"/>
              </a:rPr>
              <a:t>Storm outflow</a:t>
            </a:r>
          </a:p>
        </p:txBody>
      </p:sp>
      <p:cxnSp>
        <p:nvCxnSpPr>
          <p:cNvPr id="16" name="Straight Arrow Connector 15"/>
          <p:cNvCxnSpPr/>
          <p:nvPr/>
        </p:nvCxnSpPr>
        <p:spPr>
          <a:xfrm>
            <a:off x="2251075" y="2862263"/>
            <a:ext cx="233363" cy="121285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7"/>
          <p:cNvSpPr>
            <a:spLocks noChangeArrowheads="1"/>
          </p:cNvSpPr>
          <p:nvPr/>
        </p:nvSpPr>
        <p:spPr bwMode="auto">
          <a:xfrm>
            <a:off x="5119500" y="32563"/>
            <a:ext cx="4024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ko-KR" sz="1200" dirty="0" smtClean="0">
                <a:latin typeface="+mn-lt"/>
                <a:ea typeface="Gulim" panose="020B0600000101010101" pitchFamily="34" charset="-127"/>
              </a:rPr>
              <a:t>images </a:t>
            </a:r>
            <a:r>
              <a:rPr lang="en-AU" altLang="ko-KR" sz="1200" dirty="0">
                <a:latin typeface="+mn-lt"/>
                <a:ea typeface="Gulim" panose="020B0600000101010101" pitchFamily="34" charset="-127"/>
              </a:rPr>
              <a:t>courtesy JMA/BOM, lightning data from </a:t>
            </a:r>
            <a:r>
              <a:rPr lang="en-AU" altLang="ko-KR" sz="1200" dirty="0" err="1">
                <a:latin typeface="+mn-lt"/>
                <a:ea typeface="Gulim" panose="020B0600000101010101" pitchFamily="34" charset="-127"/>
              </a:rPr>
              <a:t>WeatherZone</a:t>
            </a:r>
            <a:endParaRPr lang="en-AU" altLang="en-US" sz="1200" dirty="0">
              <a:latin typeface="+mn-lt"/>
              <a:ea typeface="Gulim" panose="020B0600000101010101" pitchFamily="34" charset="-127"/>
            </a:endParaRPr>
          </a:p>
        </p:txBody>
      </p:sp>
    </p:spTree>
    <p:extLst>
      <p:ext uri="{BB962C8B-B14F-4D97-AF65-F5344CB8AC3E}">
        <p14:creationId xmlns:p14="http://schemas.microsoft.com/office/powerpoint/2010/main" val="9411317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endParaRPr lang="en-AU" altLang="en-US"/>
          </a:p>
        </p:txBody>
      </p:sp>
      <p:sp>
        <p:nvSpPr>
          <p:cNvPr id="35843" name="Content Placeholder 2"/>
          <p:cNvSpPr>
            <a:spLocks noGrp="1"/>
          </p:cNvSpPr>
          <p:nvPr>
            <p:ph idx="1"/>
          </p:nvPr>
        </p:nvSpPr>
        <p:spPr/>
        <p:txBody>
          <a:bodyPr/>
          <a:lstStyle/>
          <a:p>
            <a:endParaRPr lang="en-AU" altLang="en-US"/>
          </a:p>
        </p:txBody>
      </p:sp>
      <p:pic>
        <p:nvPicPr>
          <p:cNvPr id="358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84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845" name="Title 1"/>
          <p:cNvSpPr txBox="1">
            <a:spLocks/>
          </p:cNvSpPr>
          <p:nvPr/>
        </p:nvSpPr>
        <p:spPr bwMode="auto">
          <a:xfrm>
            <a:off x="0" y="188913"/>
            <a:ext cx="9144000" cy="936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AU" altLang="en-US" sz="2800" b="1" dirty="0" smtClean="0"/>
              <a:t>RGB </a:t>
            </a:r>
            <a:r>
              <a:rPr lang="en-AU" altLang="en-US" sz="2800" b="1" dirty="0"/>
              <a:t>products examined during night time</a:t>
            </a:r>
            <a:br>
              <a:rPr lang="en-AU" altLang="en-US" sz="2800" b="1" dirty="0"/>
            </a:br>
            <a:r>
              <a:rPr lang="en-AU" altLang="en-US" sz="2000" dirty="0"/>
              <a:t>(trial of the animations from 15 to 20UTC)</a:t>
            </a:r>
            <a:endParaRPr lang="en-AU" altLang="en-US" sz="2800" b="1" dirty="0">
              <a:solidFill>
                <a:srgbClr val="FF0000"/>
              </a:solidFill>
            </a:endParaRPr>
          </a:p>
        </p:txBody>
      </p:sp>
      <p:sp>
        <p:nvSpPr>
          <p:cNvPr id="35846" name="TextBox 3"/>
          <p:cNvSpPr txBox="1">
            <a:spLocks noChangeArrowheads="1"/>
          </p:cNvSpPr>
          <p:nvPr/>
        </p:nvSpPr>
        <p:spPr bwMode="auto">
          <a:xfrm>
            <a:off x="1306513" y="692150"/>
            <a:ext cx="6530975"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2400" b="1" dirty="0">
                <a:solidFill>
                  <a:srgbClr val="FF0000"/>
                </a:solidFill>
              </a:rPr>
              <a:t>Question: What RGB composite(s) do you prefer ?</a:t>
            </a:r>
          </a:p>
        </p:txBody>
      </p:sp>
      <p:sp>
        <p:nvSpPr>
          <p:cNvPr id="35847" name="TextBox 6"/>
          <p:cNvSpPr txBox="1">
            <a:spLocks noChangeArrowheads="1"/>
          </p:cNvSpPr>
          <p:nvPr/>
        </p:nvSpPr>
        <p:spPr bwMode="auto">
          <a:xfrm>
            <a:off x="7596188" y="1700213"/>
            <a:ext cx="8032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600" b="1">
                <a:solidFill>
                  <a:srgbClr val="FFFF00"/>
                </a:solidFill>
              </a:rPr>
              <a:t>Darwin</a:t>
            </a:r>
          </a:p>
        </p:txBody>
      </p:sp>
    </p:spTree>
    <p:extLst>
      <p:ext uri="{BB962C8B-B14F-4D97-AF65-F5344CB8AC3E}">
        <p14:creationId xmlns:p14="http://schemas.microsoft.com/office/powerpoint/2010/main" val="33010512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8" name="Title 1"/>
          <p:cNvSpPr>
            <a:spLocks noGrp="1"/>
          </p:cNvSpPr>
          <p:nvPr>
            <p:ph type="title"/>
          </p:nvPr>
        </p:nvSpPr>
        <p:spPr>
          <a:xfrm>
            <a:off x="628648" y="385704"/>
            <a:ext cx="4865753" cy="1325563"/>
          </a:xfrm>
        </p:spPr>
        <p:txBody>
          <a:bodyPr>
            <a:normAutofit/>
          </a:bodyPr>
          <a:lstStyle/>
          <a:p>
            <a:pPr eaLnBrk="1" hangingPunct="1"/>
            <a:r>
              <a:rPr lang="en-AU" altLang="en-US" b="1" dirty="0">
                <a:latin typeface="+mn-lt"/>
              </a:rPr>
              <a:t>Content</a:t>
            </a:r>
          </a:p>
        </p:txBody>
      </p:sp>
      <p:sp>
        <p:nvSpPr>
          <p:cNvPr id="6149" name="Content Placeholder 2"/>
          <p:cNvSpPr>
            <a:spLocks noGrp="1"/>
          </p:cNvSpPr>
          <p:nvPr>
            <p:ph idx="1"/>
          </p:nvPr>
        </p:nvSpPr>
        <p:spPr>
          <a:xfrm>
            <a:off x="628648" y="1775502"/>
            <a:ext cx="4865753" cy="4696794"/>
          </a:xfrm>
        </p:spPr>
        <p:txBody>
          <a:bodyPr>
            <a:noAutofit/>
          </a:bodyPr>
          <a:lstStyle/>
          <a:p>
            <a:pPr>
              <a:spcBef>
                <a:spcPct val="0"/>
              </a:spcBef>
              <a:spcAft>
                <a:spcPts val="600"/>
              </a:spcAft>
            </a:pPr>
            <a:r>
              <a:rPr lang="en-AU" altLang="en-US" sz="2000" dirty="0" smtClean="0"/>
              <a:t>Satellite </a:t>
            </a:r>
            <a:r>
              <a:rPr lang="en-AU" altLang="en-US" sz="2000" dirty="0"/>
              <a:t>products for monitoring convection. What do you use?</a:t>
            </a:r>
          </a:p>
          <a:p>
            <a:pPr marL="0" indent="0">
              <a:spcBef>
                <a:spcPct val="0"/>
              </a:spcBef>
              <a:spcAft>
                <a:spcPts val="600"/>
              </a:spcAft>
              <a:buNone/>
            </a:pPr>
            <a:endParaRPr lang="en-AU" altLang="en-US" sz="2000" dirty="0"/>
          </a:p>
          <a:p>
            <a:pPr>
              <a:spcBef>
                <a:spcPct val="0"/>
              </a:spcBef>
              <a:spcAft>
                <a:spcPts val="600"/>
              </a:spcAft>
            </a:pPr>
            <a:r>
              <a:rPr lang="en-AU" altLang="en-US" sz="2000" dirty="0"/>
              <a:t>How useful is satellite data in the lead up to thunderstorm development?</a:t>
            </a:r>
          </a:p>
          <a:p>
            <a:pPr marL="0" indent="0">
              <a:spcBef>
                <a:spcPct val="0"/>
              </a:spcBef>
              <a:spcAft>
                <a:spcPts val="600"/>
              </a:spcAft>
              <a:buNone/>
            </a:pPr>
            <a:endParaRPr lang="en-AU" altLang="en-US" sz="2000" dirty="0"/>
          </a:p>
          <a:p>
            <a:pPr>
              <a:spcBef>
                <a:spcPct val="0"/>
              </a:spcBef>
              <a:spcAft>
                <a:spcPts val="600"/>
              </a:spcAft>
            </a:pPr>
            <a:r>
              <a:rPr lang="en-AU" altLang="en-US" sz="2000" dirty="0"/>
              <a:t>Examples of using satellite data in identifying thunderstorms and where they might form.</a:t>
            </a:r>
          </a:p>
          <a:p>
            <a:pPr>
              <a:spcBef>
                <a:spcPct val="0"/>
              </a:spcBef>
              <a:spcAft>
                <a:spcPts val="600"/>
              </a:spcAft>
            </a:pPr>
            <a:endParaRPr lang="en-AU" altLang="en-US" sz="2000" dirty="0"/>
          </a:p>
          <a:p>
            <a:pPr>
              <a:spcBef>
                <a:spcPct val="0"/>
              </a:spcBef>
              <a:spcAft>
                <a:spcPts val="600"/>
              </a:spcAft>
            </a:pPr>
            <a:r>
              <a:rPr lang="en-AU" altLang="en-US" sz="2000" dirty="0"/>
              <a:t>Can we identify where the first storm will form, using satellite data?  </a:t>
            </a:r>
          </a:p>
          <a:p>
            <a:pPr marL="0" indent="0">
              <a:spcBef>
                <a:spcPct val="0"/>
              </a:spcBef>
              <a:spcAft>
                <a:spcPts val="600"/>
              </a:spcAft>
              <a:buNone/>
            </a:pPr>
            <a:endParaRPr lang="en-AU" altLang="en-US" sz="2000" dirty="0"/>
          </a:p>
          <a:p>
            <a:pPr>
              <a:spcBef>
                <a:spcPct val="0"/>
              </a:spcBef>
              <a:spcAft>
                <a:spcPts val="600"/>
              </a:spcAft>
            </a:pPr>
            <a:r>
              <a:rPr lang="en-AU" altLang="en-US" sz="2000" dirty="0"/>
              <a:t>Satellite surprise.  </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964186" y="662635"/>
            <a:ext cx="2996717" cy="224753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11" descr="logo.eps"/>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964186" y="4028161"/>
            <a:ext cx="2996717" cy="21735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5960497"/>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10" name="TextovéPole 9"/>
          <p:cNvSpPr txBox="1">
            <a:spLocks noChangeArrowheads="1"/>
          </p:cNvSpPr>
          <p:nvPr/>
        </p:nvSpPr>
        <p:spPr bwMode="auto">
          <a:xfrm>
            <a:off x="403225" y="3438525"/>
            <a:ext cx="35194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algn="ctr" eaLnBrk="1" hangingPunct="1">
              <a:spcBef>
                <a:spcPct val="0"/>
              </a:spcBef>
              <a:buFontTx/>
              <a:buNone/>
              <a:defRPr/>
            </a:pPr>
            <a:r>
              <a:rPr lang="en-US" altLang="en-US" sz="2000" dirty="0">
                <a:solidFill>
                  <a:srgbClr val="000000"/>
                </a:solidFill>
                <a:latin typeface="+mn-lt"/>
                <a:cs typeface="Arial" charset="0"/>
              </a:rPr>
              <a:t>Bottom layer (“background”):   </a:t>
            </a:r>
            <a:r>
              <a:rPr lang="en-US" altLang="en-US" sz="2000" dirty="0" err="1">
                <a:solidFill>
                  <a:srgbClr val="000000"/>
                </a:solidFill>
                <a:latin typeface="+mn-lt"/>
                <a:cs typeface="Arial" charset="0"/>
              </a:rPr>
              <a:t>Airmass</a:t>
            </a:r>
            <a:r>
              <a:rPr lang="en-US" altLang="en-US" sz="2000" dirty="0">
                <a:solidFill>
                  <a:srgbClr val="000000"/>
                </a:solidFill>
                <a:latin typeface="+mn-lt"/>
                <a:cs typeface="Arial" charset="0"/>
              </a:rPr>
              <a:t> RGB (</a:t>
            </a:r>
            <a:r>
              <a:rPr lang="en-US" altLang="en-US" sz="2000" dirty="0" err="1">
                <a:solidFill>
                  <a:srgbClr val="000000"/>
                </a:solidFill>
                <a:latin typeface="+mn-lt"/>
                <a:cs typeface="Arial" charset="0"/>
              </a:rPr>
              <a:t>midlat</a:t>
            </a:r>
            <a:r>
              <a:rPr lang="en-US" altLang="en-US" sz="2000" dirty="0">
                <a:solidFill>
                  <a:srgbClr val="000000"/>
                </a:solidFill>
                <a:latin typeface="+mn-lt"/>
                <a:cs typeface="Arial" charset="0"/>
              </a:rPr>
              <a:t> tuned)</a:t>
            </a:r>
          </a:p>
        </p:txBody>
      </p:sp>
      <p:sp>
        <p:nvSpPr>
          <p:cNvPr id="33811" name="TextovéPole 10"/>
          <p:cNvSpPr txBox="1">
            <a:spLocks noChangeArrowheads="1"/>
          </p:cNvSpPr>
          <p:nvPr/>
        </p:nvSpPr>
        <p:spPr bwMode="auto">
          <a:xfrm>
            <a:off x="492125" y="2370138"/>
            <a:ext cx="3543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eaLnBrk="1" hangingPunct="1">
              <a:spcBef>
                <a:spcPct val="0"/>
              </a:spcBef>
              <a:buFontTx/>
              <a:buNone/>
              <a:defRPr/>
            </a:pPr>
            <a:r>
              <a:rPr lang="en-US" altLang="en-US" sz="2000" dirty="0">
                <a:solidFill>
                  <a:srgbClr val="000000"/>
                </a:solidFill>
                <a:latin typeface="+mn-lt"/>
                <a:cs typeface="Arial" charset="0"/>
              </a:rPr>
              <a:t>Mid layer: IR10.4 BT </a:t>
            </a:r>
            <a:r>
              <a:rPr lang="en-US" altLang="en-US" sz="2000" dirty="0" err="1">
                <a:solidFill>
                  <a:srgbClr val="000000"/>
                </a:solidFill>
                <a:latin typeface="+mn-lt"/>
                <a:cs typeface="Arial" charset="0"/>
              </a:rPr>
              <a:t>midlat</a:t>
            </a:r>
            <a:r>
              <a:rPr lang="en-US" altLang="en-US" sz="2000" dirty="0">
                <a:solidFill>
                  <a:srgbClr val="000000"/>
                </a:solidFill>
                <a:latin typeface="+mn-lt"/>
                <a:cs typeface="Arial" charset="0"/>
              </a:rPr>
              <a:t> scale</a:t>
            </a:r>
          </a:p>
        </p:txBody>
      </p:sp>
      <p:sp>
        <p:nvSpPr>
          <p:cNvPr id="33812" name="TextovéPole 11"/>
          <p:cNvSpPr txBox="1">
            <a:spLocks noChangeArrowheads="1"/>
          </p:cNvSpPr>
          <p:nvPr/>
        </p:nvSpPr>
        <p:spPr bwMode="auto">
          <a:xfrm>
            <a:off x="447675" y="4813300"/>
            <a:ext cx="3413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algn="ctr" eaLnBrk="1" hangingPunct="1">
              <a:spcBef>
                <a:spcPct val="0"/>
              </a:spcBef>
              <a:buFontTx/>
              <a:buNone/>
              <a:defRPr/>
            </a:pPr>
            <a:r>
              <a:rPr lang="en-US" altLang="en-US" sz="2000" b="1" dirty="0">
                <a:latin typeface="+mn-lt"/>
                <a:cs typeface="Arial" charset="0"/>
              </a:rPr>
              <a:t>Blending options – applied to the upper layer</a:t>
            </a:r>
          </a:p>
        </p:txBody>
      </p:sp>
      <p:sp>
        <p:nvSpPr>
          <p:cNvPr id="33795" name="TextovéPole 10"/>
          <p:cNvSpPr txBox="1">
            <a:spLocks noChangeArrowheads="1"/>
          </p:cNvSpPr>
          <p:nvPr/>
        </p:nvSpPr>
        <p:spPr bwMode="auto">
          <a:xfrm>
            <a:off x="-23813" y="6592888"/>
            <a:ext cx="3155951"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algn="ctr" eaLnBrk="1" hangingPunct="1">
              <a:spcBef>
                <a:spcPct val="0"/>
              </a:spcBef>
              <a:buFontTx/>
              <a:buNone/>
              <a:defRPr/>
            </a:pPr>
            <a:r>
              <a:rPr lang="en-US" altLang="en-US" sz="1200" dirty="0">
                <a:solidFill>
                  <a:srgbClr val="000000"/>
                </a:solidFill>
                <a:latin typeface="+mn-lt"/>
                <a:cs typeface="Arial" charset="0"/>
              </a:rPr>
              <a:t>satellite images courtesy JMA/BOM</a:t>
            </a:r>
            <a:endParaRPr lang="cs-CZ" altLang="en-US" sz="1200" dirty="0">
              <a:solidFill>
                <a:srgbClr val="000000"/>
              </a:solidFill>
              <a:latin typeface="+mn-lt"/>
              <a:cs typeface="Arial" charset="0"/>
            </a:endParaRPr>
          </a:p>
        </p:txBody>
      </p:sp>
      <p:sp>
        <p:nvSpPr>
          <p:cNvPr id="33796" name="Title 13"/>
          <p:cNvSpPr>
            <a:spLocks noGrp="1"/>
          </p:cNvSpPr>
          <p:nvPr>
            <p:ph type="title" idx="4294967295"/>
          </p:nvPr>
        </p:nvSpPr>
        <p:spPr>
          <a:xfrm>
            <a:off x="-6350" y="115888"/>
            <a:ext cx="9150350" cy="1027112"/>
          </a:xfrm>
        </p:spPr>
        <p:txBody>
          <a:bodyPr>
            <a:normAutofit/>
          </a:bodyPr>
          <a:lstStyle/>
          <a:p>
            <a:pPr algn="ctr">
              <a:defRPr/>
            </a:pPr>
            <a:r>
              <a:rPr lang="en-AU" altLang="en-US" sz="2800" b="1" dirty="0">
                <a:latin typeface="+mn-lt"/>
              </a:rPr>
              <a:t>Example 4: "</a:t>
            </a:r>
            <a:r>
              <a:rPr lang="en-AU" altLang="en-US" sz="2800" b="1" dirty="0" err="1">
                <a:latin typeface="+mn-lt"/>
              </a:rPr>
              <a:t>Airmass</a:t>
            </a:r>
            <a:r>
              <a:rPr lang="en-AU" altLang="en-US" sz="2800" b="1" dirty="0">
                <a:latin typeface="+mn-lt"/>
              </a:rPr>
              <a:t> RGB Sandwich Product" </a:t>
            </a:r>
            <a:r>
              <a:rPr lang="en-AU" altLang="en-US" sz="2000" dirty="0">
                <a:latin typeface="+mn-lt"/>
              </a:rPr>
              <a:t>(</a:t>
            </a:r>
            <a:r>
              <a:rPr lang="en-AU" altLang="en-US" sz="2000" dirty="0" err="1">
                <a:latin typeface="+mn-lt"/>
              </a:rPr>
              <a:t>HansPeter</a:t>
            </a:r>
            <a:r>
              <a:rPr lang="en-AU" altLang="en-US" sz="2000" dirty="0">
                <a:latin typeface="+mn-lt"/>
              </a:rPr>
              <a:t> </a:t>
            </a:r>
            <a:r>
              <a:rPr lang="en-AU" altLang="en-US" sz="2000" dirty="0" err="1">
                <a:latin typeface="+mn-lt"/>
              </a:rPr>
              <a:t>Roesli</a:t>
            </a:r>
            <a:r>
              <a:rPr lang="en-AU" altLang="en-US" sz="2000" dirty="0">
                <a:latin typeface="+mn-lt"/>
              </a:rPr>
              <a:t>)</a:t>
            </a:r>
            <a:br>
              <a:rPr lang="en-AU" altLang="en-US" sz="2000" dirty="0">
                <a:latin typeface="+mn-lt"/>
              </a:rPr>
            </a:br>
            <a:r>
              <a:rPr lang="en-AU" altLang="en-US" sz="2000" dirty="0">
                <a:latin typeface="+mn-lt"/>
              </a:rPr>
              <a:t>Modification by BOM staff, including Operational Forecasters and </a:t>
            </a:r>
            <a:r>
              <a:rPr lang="en-AU" altLang="en-US" sz="2000" dirty="0" err="1">
                <a:latin typeface="+mn-lt"/>
              </a:rPr>
              <a:t>B.Zeschke</a:t>
            </a:r>
            <a:endParaRPr lang="en-AU" altLang="en-US" sz="2000" dirty="0">
              <a:latin typeface="+mn-lt"/>
            </a:endParaRPr>
          </a:p>
        </p:txBody>
      </p:sp>
      <p:sp>
        <p:nvSpPr>
          <p:cNvPr id="33797" name="Rectangle 3"/>
          <p:cNvSpPr>
            <a:spLocks noChangeArrowheads="1"/>
          </p:cNvSpPr>
          <p:nvPr/>
        </p:nvSpPr>
        <p:spPr bwMode="auto">
          <a:xfrm>
            <a:off x="4419600" y="3179763"/>
            <a:ext cx="442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algn="ctr" eaLnBrk="1" hangingPunct="1">
              <a:spcBef>
                <a:spcPct val="0"/>
              </a:spcBef>
              <a:buFontTx/>
              <a:buNone/>
              <a:defRPr/>
            </a:pPr>
            <a:r>
              <a:rPr lang="en-US" altLang="en-US" sz="2000" dirty="0">
                <a:latin typeface="+mn-lt"/>
                <a:cs typeface="Arial" charset="0"/>
              </a:rPr>
              <a:t>Upper and mid layer opacity set to 50%</a:t>
            </a:r>
          </a:p>
        </p:txBody>
      </p:sp>
      <p:grpSp>
        <p:nvGrpSpPr>
          <p:cNvPr id="28680" name="Group 1"/>
          <p:cNvGrpSpPr>
            <a:grpSpLocks/>
          </p:cNvGrpSpPr>
          <p:nvPr/>
        </p:nvGrpSpPr>
        <p:grpSpPr bwMode="auto">
          <a:xfrm>
            <a:off x="4475163" y="1446213"/>
            <a:ext cx="4344987" cy="1574800"/>
            <a:chOff x="4440833" y="986129"/>
            <a:chExt cx="4344608" cy="1574217"/>
          </a:xfrm>
        </p:grpSpPr>
        <p:pic>
          <p:nvPicPr>
            <p:cNvPr id="28695"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9974" y="1834859"/>
              <a:ext cx="3781799" cy="400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96"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7532" y="986129"/>
              <a:ext cx="3781799" cy="400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3"/>
            <p:cNvSpPr txBox="1">
              <a:spLocks noChangeArrowheads="1"/>
            </p:cNvSpPr>
            <p:nvPr/>
          </p:nvSpPr>
          <p:spPr bwMode="auto">
            <a:xfrm>
              <a:off x="4445595" y="1374922"/>
              <a:ext cx="4339846" cy="3380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eaLnBrk="1" hangingPunct="1">
                <a:spcBef>
                  <a:spcPct val="0"/>
                </a:spcBef>
                <a:buFontTx/>
                <a:buNone/>
                <a:defRPr/>
              </a:pPr>
              <a:r>
                <a:rPr lang="en-AU" altLang="en-US" sz="1600" dirty="0">
                  <a:latin typeface="+mn-lt"/>
                  <a:cs typeface="Arial" charset="0"/>
                </a:rPr>
                <a:t>-20C                                Tropical                            -80C</a:t>
              </a:r>
            </a:p>
          </p:txBody>
        </p:sp>
        <p:sp>
          <p:nvSpPr>
            <p:cNvPr id="25" name="TextBox 3"/>
            <p:cNvSpPr txBox="1">
              <a:spLocks noChangeArrowheads="1"/>
            </p:cNvSpPr>
            <p:nvPr/>
          </p:nvSpPr>
          <p:spPr bwMode="auto">
            <a:xfrm>
              <a:off x="4440833" y="2222333"/>
              <a:ext cx="4339846" cy="3380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eaLnBrk="1" hangingPunct="1">
                <a:spcBef>
                  <a:spcPct val="0"/>
                </a:spcBef>
                <a:buFontTx/>
                <a:buNone/>
                <a:defRPr/>
              </a:pPr>
              <a:r>
                <a:rPr lang="en-AU" altLang="en-US" sz="1600" dirty="0">
                  <a:latin typeface="+mn-lt"/>
                  <a:cs typeface="Arial" charset="0"/>
                </a:rPr>
                <a:t>-20C                          Mid-latitude                         -70C</a:t>
              </a:r>
            </a:p>
          </p:txBody>
        </p:sp>
      </p:grpSp>
      <p:sp>
        <p:nvSpPr>
          <p:cNvPr id="28681" name="TextBox 1"/>
          <p:cNvSpPr txBox="1">
            <a:spLocks noChangeArrowheads="1"/>
          </p:cNvSpPr>
          <p:nvPr/>
        </p:nvSpPr>
        <p:spPr bwMode="auto">
          <a:xfrm>
            <a:off x="4419600" y="2035175"/>
            <a:ext cx="44688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200"/>
              <a:t>scale as adapted from Australian Bureau of Meteorology forecasters </a:t>
            </a:r>
          </a:p>
        </p:txBody>
      </p:sp>
      <p:sp>
        <p:nvSpPr>
          <p:cNvPr id="22" name="TextovéPole 10"/>
          <p:cNvSpPr txBox="1">
            <a:spLocks noChangeArrowheads="1"/>
          </p:cNvSpPr>
          <p:nvPr/>
        </p:nvSpPr>
        <p:spPr bwMode="auto">
          <a:xfrm>
            <a:off x="541338" y="1125538"/>
            <a:ext cx="36464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eaLnBrk="1" hangingPunct="1">
              <a:spcBef>
                <a:spcPct val="0"/>
              </a:spcBef>
              <a:buFontTx/>
              <a:buNone/>
              <a:defRPr/>
            </a:pPr>
            <a:r>
              <a:rPr lang="en-US" altLang="en-US" sz="2000" dirty="0">
                <a:solidFill>
                  <a:srgbClr val="000000"/>
                </a:solidFill>
                <a:latin typeface="+mn-lt"/>
                <a:cs typeface="Arial" charset="0"/>
              </a:rPr>
              <a:t>Top layer: IR10.4 BT tropical scale</a:t>
            </a:r>
          </a:p>
        </p:txBody>
      </p:sp>
      <p:sp>
        <p:nvSpPr>
          <p:cNvPr id="28683" name="TextBox 2"/>
          <p:cNvSpPr txBox="1">
            <a:spLocks noChangeArrowheads="1"/>
          </p:cNvSpPr>
          <p:nvPr/>
        </p:nvSpPr>
        <p:spPr bwMode="auto">
          <a:xfrm>
            <a:off x="4130675" y="3744913"/>
            <a:ext cx="4933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800"/>
              <a:t>               </a:t>
            </a:r>
            <a:r>
              <a:rPr lang="en-AU" altLang="en-US" sz="1800" b="1"/>
              <a:t>Before</a:t>
            </a:r>
            <a:r>
              <a:rPr lang="en-AU" altLang="en-US" sz="1800"/>
              <a:t>                                      </a:t>
            </a:r>
            <a:r>
              <a:rPr lang="en-AU" altLang="en-US" sz="1800" b="1"/>
              <a:t>After</a:t>
            </a:r>
          </a:p>
        </p:txBody>
      </p:sp>
      <p:pic>
        <p:nvPicPr>
          <p:cNvPr id="28684" name="Picture 9" descr="G:\1ABodoZeschkeDataFiles\2017stuff\RegionalFocusGroupMeetings2017\December2017\NTstorms15Dec17\AirmassRGB\AirmassRGB12UTCto6UTC045.jpeg"/>
          <p:cNvPicPr>
            <a:picLocks noChangeAspect="1" noChangeArrowheads="1"/>
          </p:cNvPicPr>
          <p:nvPr/>
        </p:nvPicPr>
        <p:blipFill>
          <a:blip r:embed="rId3" cstate="print">
            <a:extLst>
              <a:ext uri="{28A0092B-C50C-407E-A947-70E740481C1C}">
                <a14:useLocalDpi xmlns:a14="http://schemas.microsoft.com/office/drawing/2010/main" val="0"/>
              </a:ext>
            </a:extLst>
          </a:blip>
          <a:srcRect l="24358" r="24304"/>
          <a:stretch>
            <a:fillRect/>
          </a:stretch>
        </p:blipFill>
        <p:spPr bwMode="auto">
          <a:xfrm>
            <a:off x="4130675" y="4110038"/>
            <a:ext cx="2417763"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8" descr="G:\1ABodoZeschkeDataFiles\2017stuff\RegionalFocusGroupMeetings2017\December2017\NTstorms15Dec17\AirmassRGBEnhIRtropmidlat\AirmassRGBEnhIRtropmidlat045.jpeg"/>
          <p:cNvPicPr>
            <a:picLocks noChangeAspect="1" noChangeArrowheads="1"/>
          </p:cNvPicPr>
          <p:nvPr/>
        </p:nvPicPr>
        <p:blipFill>
          <a:blip r:embed="rId4" cstate="print">
            <a:extLst>
              <a:ext uri="{28A0092B-C50C-407E-A947-70E740481C1C}">
                <a14:useLocalDpi xmlns:a14="http://schemas.microsoft.com/office/drawing/2010/main" val="0"/>
              </a:ext>
            </a:extLst>
          </a:blip>
          <a:srcRect l="24503" r="24416"/>
          <a:stretch>
            <a:fillRect/>
          </a:stretch>
        </p:blipFill>
        <p:spPr bwMode="auto">
          <a:xfrm>
            <a:off x="6650038" y="4114800"/>
            <a:ext cx="2414587" cy="233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314" y="595600"/>
            <a:ext cx="2876400" cy="2348806"/>
          </a:xfrm>
          <a:prstGeom prst="rect">
            <a:avLst/>
          </a:prstGeom>
          <a:noFill/>
          <a:ln w="9525">
            <a:solidFill>
              <a:schemeClr val="tx1"/>
            </a:solidFill>
            <a:miter lim="800000"/>
            <a:headEnd/>
            <a:tailEnd/>
          </a:ln>
          <a:scene3d>
            <a:camera prst="perspectiveRelaxed" fov="1200000">
              <a:rot lat="18450000" lon="4218000" rev="17664000"/>
            </a:camera>
            <a:lightRig rig="threePt" dir="t"/>
          </a:scene3d>
          <a:extLst>
            <a:ext uri="{909E8E84-426E-40DD-AFC4-6F175D3DCCD1}">
              <a14:hiddenFill xmlns:a14="http://schemas.microsoft.com/office/drawing/2010/main">
                <a:solidFill>
                  <a:schemeClr val="accent1"/>
                </a:solidFill>
              </a14:hiddenFill>
            </a:ext>
          </a:extLst>
        </p:spPr>
      </p:pic>
      <p:pic>
        <p:nvPicPr>
          <p:cNvPr id="8704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314" y="1875478"/>
            <a:ext cx="2876079" cy="2348223"/>
          </a:xfrm>
          <a:prstGeom prst="rect">
            <a:avLst/>
          </a:prstGeom>
          <a:noFill/>
          <a:ln w="9525">
            <a:solidFill>
              <a:schemeClr val="tx1"/>
            </a:solidFill>
            <a:miter lim="800000"/>
            <a:headEnd/>
            <a:tailEnd/>
          </a:ln>
          <a:scene3d>
            <a:camera prst="perspectiveRelaxed" fov="1200000">
              <a:rot lat="18450000" lon="4218000" rev="17664000"/>
            </a:camera>
            <a:lightRig rig="threePt" dir="t"/>
          </a:scene3d>
          <a:extLst>
            <a:ext uri="{909E8E84-426E-40DD-AFC4-6F175D3DCCD1}">
              <a14:hiddenFill xmlns:a14="http://schemas.microsoft.com/office/drawing/2010/main">
                <a:solidFill>
                  <a:schemeClr val="accent1"/>
                </a:solidFill>
              </a14:hiddenFill>
            </a:ext>
          </a:extLst>
        </p:spPr>
      </p:pic>
      <p:pic>
        <p:nvPicPr>
          <p:cNvPr id="8704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562" y="3260155"/>
            <a:ext cx="2876400" cy="2269108"/>
          </a:xfrm>
          <a:prstGeom prst="rect">
            <a:avLst/>
          </a:prstGeom>
          <a:noFill/>
          <a:ln>
            <a:noFill/>
          </a:ln>
          <a:scene3d>
            <a:camera prst="perspectiveRelaxed" fov="1200000">
              <a:rot lat="18450000" lon="4218000" rev="17664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704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0591" y="4764088"/>
            <a:ext cx="2876400" cy="2199878"/>
          </a:xfrm>
          <a:prstGeom prst="rect">
            <a:avLst/>
          </a:prstGeom>
          <a:noFill/>
          <a:ln>
            <a:noFill/>
          </a:ln>
          <a:scene3d>
            <a:camera prst="perspectiveRelaxed" fov="1200000">
              <a:rot lat="18449992" lon="4217998" rev="17663987"/>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808" name="Šipka dolů 7"/>
          <p:cNvSpPr>
            <a:spLocks noChangeArrowheads="1"/>
          </p:cNvSpPr>
          <p:nvPr/>
        </p:nvSpPr>
        <p:spPr bwMode="auto">
          <a:xfrm>
            <a:off x="3900488" y="1676400"/>
            <a:ext cx="269875" cy="1006475"/>
          </a:xfrm>
          <a:prstGeom prst="downArrow">
            <a:avLst>
              <a:gd name="adj1" fmla="val 50000"/>
              <a:gd name="adj2" fmla="val 101298"/>
            </a:avLst>
          </a:prstGeom>
          <a:solidFill>
            <a:srgbClr val="FF0000"/>
          </a:solidFill>
          <a:ln w="9525" algn="ctr">
            <a:solidFill>
              <a:srgbClr val="FF0000"/>
            </a:solidFill>
            <a:round/>
            <a:headEnd/>
            <a:tailEnd/>
          </a:ln>
        </p:spPr>
        <p:txBody>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eaLnBrk="1" hangingPunct="1">
              <a:spcBef>
                <a:spcPct val="0"/>
              </a:spcBef>
              <a:buFontTx/>
              <a:buNone/>
              <a:defRPr/>
            </a:pPr>
            <a:endParaRPr lang="en-US" altLang="en-US" sz="2000">
              <a:solidFill>
                <a:srgbClr val="FFCC66"/>
              </a:solidFill>
              <a:latin typeface="+mn-lt"/>
              <a:cs typeface="Arial" charset="0"/>
            </a:endParaRPr>
          </a:p>
        </p:txBody>
      </p:sp>
      <p:sp>
        <p:nvSpPr>
          <p:cNvPr id="33809" name="Šipka dolů 7"/>
          <p:cNvSpPr>
            <a:spLocks noChangeArrowheads="1"/>
          </p:cNvSpPr>
          <p:nvPr/>
        </p:nvSpPr>
        <p:spPr bwMode="auto">
          <a:xfrm>
            <a:off x="357188" y="2173288"/>
            <a:ext cx="269875" cy="1006475"/>
          </a:xfrm>
          <a:prstGeom prst="downArrow">
            <a:avLst>
              <a:gd name="adj1" fmla="val 50000"/>
              <a:gd name="adj2" fmla="val 101298"/>
            </a:avLst>
          </a:prstGeom>
          <a:solidFill>
            <a:srgbClr val="FF0000"/>
          </a:solidFill>
          <a:ln w="9525" algn="ctr">
            <a:solidFill>
              <a:srgbClr val="FF0000"/>
            </a:solidFill>
            <a:round/>
            <a:headEnd/>
            <a:tailEnd/>
          </a:ln>
        </p:spPr>
        <p:txBody>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eaLnBrk="1" hangingPunct="1">
              <a:spcBef>
                <a:spcPct val="0"/>
              </a:spcBef>
              <a:buFontTx/>
              <a:buNone/>
              <a:defRPr/>
            </a:pPr>
            <a:endParaRPr lang="en-US" altLang="en-US" sz="2000">
              <a:solidFill>
                <a:srgbClr val="FFCC66"/>
              </a:solidFill>
              <a:latin typeface="+mn-lt"/>
              <a:cs typeface="Arial" charset="0"/>
            </a:endParaRPr>
          </a:p>
        </p:txBody>
      </p:sp>
      <p:sp>
        <p:nvSpPr>
          <p:cNvPr id="33" name="Šipka dolů 7"/>
          <p:cNvSpPr>
            <a:spLocks noChangeArrowheads="1"/>
          </p:cNvSpPr>
          <p:nvPr/>
        </p:nvSpPr>
        <p:spPr bwMode="auto">
          <a:xfrm>
            <a:off x="3860800" y="2987675"/>
            <a:ext cx="269875" cy="1006475"/>
          </a:xfrm>
          <a:prstGeom prst="downArrow">
            <a:avLst>
              <a:gd name="adj1" fmla="val 50000"/>
              <a:gd name="adj2" fmla="val 101298"/>
            </a:avLst>
          </a:prstGeom>
          <a:solidFill>
            <a:srgbClr val="FF0000"/>
          </a:solidFill>
          <a:ln w="9525" algn="ctr">
            <a:solidFill>
              <a:srgbClr val="FF0000"/>
            </a:solidFill>
            <a:round/>
            <a:headEnd/>
            <a:tailEnd/>
          </a:ln>
        </p:spPr>
        <p:txBody>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eaLnBrk="1" hangingPunct="1">
              <a:spcBef>
                <a:spcPct val="0"/>
              </a:spcBef>
              <a:buFontTx/>
              <a:buNone/>
              <a:defRPr/>
            </a:pPr>
            <a:endParaRPr lang="en-US" altLang="en-US" sz="2000">
              <a:solidFill>
                <a:srgbClr val="FFCC66"/>
              </a:solidFill>
              <a:latin typeface="+mn-lt"/>
              <a:cs typeface="Arial" charset="0"/>
            </a:endParaRPr>
          </a:p>
        </p:txBody>
      </p:sp>
      <p:sp>
        <p:nvSpPr>
          <p:cNvPr id="34" name="Šipka dolů 7"/>
          <p:cNvSpPr>
            <a:spLocks noChangeArrowheads="1"/>
          </p:cNvSpPr>
          <p:nvPr/>
        </p:nvSpPr>
        <p:spPr bwMode="auto">
          <a:xfrm>
            <a:off x="317500" y="3484563"/>
            <a:ext cx="269875" cy="1006475"/>
          </a:xfrm>
          <a:prstGeom prst="downArrow">
            <a:avLst>
              <a:gd name="adj1" fmla="val 50000"/>
              <a:gd name="adj2" fmla="val 101298"/>
            </a:avLst>
          </a:prstGeom>
          <a:solidFill>
            <a:srgbClr val="FF0000"/>
          </a:solidFill>
          <a:ln w="9525" algn="ctr">
            <a:solidFill>
              <a:srgbClr val="FF0000"/>
            </a:solidFill>
            <a:round/>
            <a:headEnd/>
            <a:tailEnd/>
          </a:ln>
        </p:spPr>
        <p:txBody>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eaLnBrk="1" hangingPunct="1">
              <a:spcBef>
                <a:spcPct val="0"/>
              </a:spcBef>
              <a:buFontTx/>
              <a:buNone/>
              <a:defRPr/>
            </a:pPr>
            <a:endParaRPr lang="en-US" altLang="en-US" sz="2000">
              <a:solidFill>
                <a:srgbClr val="FFCC66"/>
              </a:solidFill>
              <a:latin typeface="+mn-lt"/>
              <a:cs typeface="Arial" charset="0"/>
            </a:endParaRPr>
          </a:p>
        </p:txBody>
      </p:sp>
      <p:sp>
        <p:nvSpPr>
          <p:cNvPr id="28694" name="Rectangle 7"/>
          <p:cNvSpPr>
            <a:spLocks noChangeArrowheads="1"/>
          </p:cNvSpPr>
          <p:nvPr/>
        </p:nvSpPr>
        <p:spPr bwMode="auto">
          <a:xfrm>
            <a:off x="7267575" y="1588"/>
            <a:ext cx="18764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ko-KR" sz="1200">
                <a:ea typeface="Gulim" panose="020B0600000101010101" pitchFamily="34" charset="-127"/>
              </a:rPr>
              <a:t>images courtesy JMA/BOM</a:t>
            </a:r>
            <a:endParaRPr lang="en-AU" altLang="en-US" sz="1200">
              <a:ea typeface="Gulim" panose="020B0600000101010101" pitchFamily="34" charset="-127"/>
            </a:endParaRPr>
          </a:p>
        </p:txBody>
      </p:sp>
    </p:spTree>
    <p:extLst>
      <p:ext uri="{BB962C8B-B14F-4D97-AF65-F5344CB8AC3E}">
        <p14:creationId xmlns:p14="http://schemas.microsoft.com/office/powerpoint/2010/main" val="11529713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F1C38-E0B1-4FAA-A2C7-C6803238F11F}"/>
              </a:ext>
            </a:extLst>
          </p:cNvPr>
          <p:cNvSpPr>
            <a:spLocks noGrp="1"/>
          </p:cNvSpPr>
          <p:nvPr>
            <p:ph type="title"/>
          </p:nvPr>
        </p:nvSpPr>
        <p:spPr/>
        <p:txBody>
          <a:bodyPr/>
          <a:lstStyle/>
          <a:p>
            <a:r>
              <a:rPr lang="en-AU" dirty="0"/>
              <a:t>Socrative Question 4 </a:t>
            </a:r>
          </a:p>
        </p:txBody>
      </p:sp>
      <p:sp>
        <p:nvSpPr>
          <p:cNvPr id="3" name="Content Placeholder 2">
            <a:extLst>
              <a:ext uri="{FF2B5EF4-FFF2-40B4-BE49-F238E27FC236}">
                <a16:creationId xmlns:a16="http://schemas.microsoft.com/office/drawing/2014/main" id="{05E5AAF1-E448-4424-88EE-A4E26A2925DC}"/>
              </a:ext>
            </a:extLst>
          </p:cNvPr>
          <p:cNvSpPr>
            <a:spLocks noGrp="1"/>
          </p:cNvSpPr>
          <p:nvPr>
            <p:ph idx="1"/>
          </p:nvPr>
        </p:nvSpPr>
        <p:spPr/>
        <p:txBody>
          <a:bodyPr>
            <a:normAutofit/>
          </a:bodyPr>
          <a:lstStyle/>
          <a:p>
            <a:pPr marL="0" indent="0">
              <a:buNone/>
            </a:pPr>
            <a:endParaRPr lang="en-AU" dirty="0"/>
          </a:p>
        </p:txBody>
      </p:sp>
    </p:spTree>
    <p:extLst>
      <p:ext uri="{BB962C8B-B14F-4D97-AF65-F5344CB8AC3E}">
        <p14:creationId xmlns:p14="http://schemas.microsoft.com/office/powerpoint/2010/main" val="42413460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3"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Title 1"/>
          <p:cNvSpPr>
            <a:spLocks noGrp="1"/>
          </p:cNvSpPr>
          <p:nvPr>
            <p:ph type="title"/>
          </p:nvPr>
        </p:nvSpPr>
        <p:spPr>
          <a:xfrm>
            <a:off x="-19050" y="0"/>
            <a:ext cx="9163050" cy="1143000"/>
          </a:xfrm>
        </p:spPr>
        <p:txBody>
          <a:bodyPr/>
          <a:lstStyle/>
          <a:p>
            <a:pPr algn="ctr"/>
            <a:r>
              <a:rPr lang="en-AU" altLang="en-US" sz="2800" b="1" dirty="0">
                <a:latin typeface="+mn-lt"/>
              </a:rPr>
              <a:t>Storm-Top Features</a:t>
            </a:r>
          </a:p>
        </p:txBody>
      </p:sp>
      <p:pic>
        <p:nvPicPr>
          <p:cNvPr id="106500" name="Picture 4" descr="O:\_ 20130620 new\elevated cold ring\sandwich HRV - IR10.8-BT\201306201702_sandwich HRV and IR10.8-BT.png"/>
          <p:cNvPicPr>
            <a:picLocks noChangeAspect="1" noChangeArrowheads="1"/>
          </p:cNvPicPr>
          <p:nvPr/>
        </p:nvPicPr>
        <p:blipFill>
          <a:blip r:embed="rId3">
            <a:extLst>
              <a:ext uri="{28A0092B-C50C-407E-A947-70E740481C1C}">
                <a14:useLocalDpi xmlns:a14="http://schemas.microsoft.com/office/drawing/2010/main" val="0"/>
              </a:ext>
            </a:extLst>
          </a:blip>
          <a:srcRect l="35085" t="31007" r="29156" b="35422"/>
          <a:stretch>
            <a:fillRect/>
          </a:stretch>
        </p:blipFill>
        <p:spPr bwMode="auto">
          <a:xfrm>
            <a:off x="2355850" y="874713"/>
            <a:ext cx="2057400" cy="14366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6501" name="TextBox 8"/>
          <p:cNvSpPr txBox="1">
            <a:spLocks noChangeArrowheads="1"/>
          </p:cNvSpPr>
          <p:nvPr/>
        </p:nvSpPr>
        <p:spPr bwMode="auto">
          <a:xfrm>
            <a:off x="2330450" y="2311400"/>
            <a:ext cx="210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800">
                <a:latin typeface="Arial" panose="020B0604020202020204" pitchFamily="34" charset="0"/>
              </a:rPr>
              <a:t>Pancake formation</a:t>
            </a:r>
          </a:p>
        </p:txBody>
      </p:sp>
      <p:sp>
        <p:nvSpPr>
          <p:cNvPr id="106502" name="TextBox 11"/>
          <p:cNvSpPr txBox="1">
            <a:spLocks noChangeArrowheads="1"/>
          </p:cNvSpPr>
          <p:nvPr/>
        </p:nvSpPr>
        <p:spPr bwMode="auto">
          <a:xfrm>
            <a:off x="193675" y="2311400"/>
            <a:ext cx="1941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800">
                <a:latin typeface="Arial" panose="020B0604020202020204" pitchFamily="34" charset="0"/>
              </a:rPr>
              <a:t>Overshooting top</a:t>
            </a:r>
          </a:p>
        </p:txBody>
      </p:sp>
      <p:sp>
        <p:nvSpPr>
          <p:cNvPr id="106503" name="TextBox 13"/>
          <p:cNvSpPr txBox="1">
            <a:spLocks noChangeArrowheads="1"/>
          </p:cNvSpPr>
          <p:nvPr/>
        </p:nvSpPr>
        <p:spPr bwMode="auto">
          <a:xfrm>
            <a:off x="4767263" y="2325688"/>
            <a:ext cx="16335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800">
                <a:latin typeface="Arial" panose="020B0604020202020204" pitchFamily="34" charset="0"/>
              </a:rPr>
              <a:t>Gravity waves</a:t>
            </a:r>
          </a:p>
        </p:txBody>
      </p:sp>
      <p:pic>
        <p:nvPicPr>
          <p:cNvPr id="106504" name="Picture 4"/>
          <p:cNvPicPr>
            <a:picLocks noChangeAspect="1" noChangeArrowheads="1"/>
          </p:cNvPicPr>
          <p:nvPr/>
        </p:nvPicPr>
        <p:blipFill>
          <a:blip r:embed="rId4">
            <a:extLst>
              <a:ext uri="{28A0092B-C50C-407E-A947-70E740481C1C}">
                <a14:useLocalDpi xmlns:a14="http://schemas.microsoft.com/office/drawing/2010/main" val="0"/>
              </a:ext>
            </a:extLst>
          </a:blip>
          <a:srcRect l="38219" t="30936" r="6691" b="7050"/>
          <a:stretch>
            <a:fillRect/>
          </a:stretch>
        </p:blipFill>
        <p:spPr bwMode="auto">
          <a:xfrm>
            <a:off x="4672013" y="871538"/>
            <a:ext cx="1916112" cy="1439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505" name="Picture 5"/>
          <p:cNvPicPr>
            <a:picLocks noChangeAspect="1" noChangeArrowheads="1"/>
          </p:cNvPicPr>
          <p:nvPr/>
        </p:nvPicPr>
        <p:blipFill>
          <a:blip r:embed="rId5">
            <a:extLst>
              <a:ext uri="{28A0092B-C50C-407E-A947-70E740481C1C}">
                <a14:useLocalDpi xmlns:a14="http://schemas.microsoft.com/office/drawing/2010/main" val="0"/>
              </a:ext>
            </a:extLst>
          </a:blip>
          <a:srcRect l="20084" t="16528" r="15646" b="31816"/>
          <a:stretch>
            <a:fillRect/>
          </a:stretch>
        </p:blipFill>
        <p:spPr bwMode="auto">
          <a:xfrm>
            <a:off x="6781800" y="871538"/>
            <a:ext cx="1920875" cy="1439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6506" name="Rectangle 1"/>
          <p:cNvSpPr>
            <a:spLocks noChangeArrowheads="1"/>
          </p:cNvSpPr>
          <p:nvPr/>
        </p:nvSpPr>
        <p:spPr bwMode="auto">
          <a:xfrm>
            <a:off x="7008813" y="2303463"/>
            <a:ext cx="1466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800">
                <a:latin typeface="Arial" panose="020B0604020202020204" pitchFamily="34" charset="0"/>
              </a:rPr>
              <a:t>Radial cirrus</a:t>
            </a:r>
          </a:p>
        </p:txBody>
      </p:sp>
      <p:pic>
        <p:nvPicPr>
          <p:cNvPr id="106507" name="Picture 2"/>
          <p:cNvPicPr>
            <a:picLocks noChangeAspect="1" noChangeArrowheads="1"/>
          </p:cNvPicPr>
          <p:nvPr/>
        </p:nvPicPr>
        <p:blipFill>
          <a:blip r:embed="rId6">
            <a:extLst>
              <a:ext uri="{28A0092B-C50C-407E-A947-70E740481C1C}">
                <a14:useLocalDpi xmlns:a14="http://schemas.microsoft.com/office/drawing/2010/main" val="0"/>
              </a:ext>
            </a:extLst>
          </a:blip>
          <a:srcRect l="8070"/>
          <a:stretch>
            <a:fillRect/>
          </a:stretch>
        </p:blipFill>
        <p:spPr bwMode="auto">
          <a:xfrm>
            <a:off x="328613" y="900113"/>
            <a:ext cx="1670050" cy="1411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508" name="Picture 3"/>
          <p:cNvPicPr>
            <a:picLocks noChangeAspect="1" noChangeArrowheads="1"/>
          </p:cNvPicPr>
          <p:nvPr/>
        </p:nvPicPr>
        <p:blipFill>
          <a:blip r:embed="rId7">
            <a:extLst>
              <a:ext uri="{28A0092B-C50C-407E-A947-70E740481C1C}">
                <a14:useLocalDpi xmlns:a14="http://schemas.microsoft.com/office/drawing/2010/main" val="0"/>
              </a:ext>
            </a:extLst>
          </a:blip>
          <a:srcRect l="38815" t="29802" r="19122" b="22829"/>
          <a:stretch>
            <a:fillRect/>
          </a:stretch>
        </p:blipFill>
        <p:spPr bwMode="auto">
          <a:xfrm>
            <a:off x="906463" y="2879725"/>
            <a:ext cx="1827212" cy="1452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6509" name="TextBox 11"/>
          <p:cNvSpPr txBox="1">
            <a:spLocks noChangeArrowheads="1"/>
          </p:cNvSpPr>
          <p:nvPr/>
        </p:nvSpPr>
        <p:spPr bwMode="auto">
          <a:xfrm>
            <a:off x="1163638" y="4322763"/>
            <a:ext cx="13128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800">
                <a:latin typeface="Arial" panose="020B0604020202020204" pitchFamily="34" charset="0"/>
              </a:rPr>
              <a:t> Ship wake</a:t>
            </a:r>
          </a:p>
        </p:txBody>
      </p:sp>
      <p:pic>
        <p:nvPicPr>
          <p:cNvPr id="106510" name="Picture 8" descr="200606251345_MSG1-IR108BT_terminolog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00800" y="2843213"/>
            <a:ext cx="1812925"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11" name="Picture 2"/>
          <p:cNvPicPr>
            <a:picLocks noChangeAspect="1" noChangeArrowheads="1"/>
          </p:cNvPicPr>
          <p:nvPr/>
        </p:nvPicPr>
        <p:blipFill>
          <a:blip r:embed="rId9">
            <a:extLst>
              <a:ext uri="{28A0092B-C50C-407E-A947-70E740481C1C}">
                <a14:useLocalDpi xmlns:a14="http://schemas.microsoft.com/office/drawing/2010/main" val="0"/>
              </a:ext>
            </a:extLst>
          </a:blip>
          <a:srcRect b="25687"/>
          <a:stretch>
            <a:fillRect/>
          </a:stretch>
        </p:blipFill>
        <p:spPr bwMode="auto">
          <a:xfrm>
            <a:off x="3811588" y="2871788"/>
            <a:ext cx="1530350"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12" name="TextBox 4"/>
          <p:cNvSpPr txBox="1">
            <a:spLocks noChangeArrowheads="1"/>
          </p:cNvSpPr>
          <p:nvPr/>
        </p:nvSpPr>
        <p:spPr bwMode="auto">
          <a:xfrm>
            <a:off x="6018213" y="4322763"/>
            <a:ext cx="2568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800">
                <a:latin typeface="Arial" panose="020B0604020202020204" pitchFamily="34" charset="0"/>
              </a:rPr>
              <a:t>Cold ring shaped storm</a:t>
            </a:r>
          </a:p>
        </p:txBody>
      </p:sp>
      <p:sp>
        <p:nvSpPr>
          <p:cNvPr id="106513" name="TextBox 6"/>
          <p:cNvSpPr txBox="1">
            <a:spLocks noChangeArrowheads="1"/>
          </p:cNvSpPr>
          <p:nvPr/>
        </p:nvSpPr>
        <p:spPr bwMode="auto">
          <a:xfrm>
            <a:off x="3395663" y="4322763"/>
            <a:ext cx="23637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800">
                <a:latin typeface="Arial" panose="020B0604020202020204" pitchFamily="34" charset="0"/>
              </a:rPr>
              <a:t>Cold U-shaped storm</a:t>
            </a:r>
          </a:p>
        </p:txBody>
      </p:sp>
      <p:pic>
        <p:nvPicPr>
          <p:cNvPr id="106514" name="Picture 3"/>
          <p:cNvPicPr>
            <a:picLocks noChangeAspect="1" noChangeArrowheads="1"/>
          </p:cNvPicPr>
          <p:nvPr/>
        </p:nvPicPr>
        <p:blipFill>
          <a:blip r:embed="rId10">
            <a:extLst>
              <a:ext uri="{28A0092B-C50C-407E-A947-70E740481C1C}">
                <a14:useLocalDpi xmlns:a14="http://schemas.microsoft.com/office/drawing/2010/main" val="0"/>
              </a:ext>
            </a:extLst>
          </a:blip>
          <a:srcRect l="12204" t="12721" r="6163"/>
          <a:stretch>
            <a:fillRect/>
          </a:stretch>
        </p:blipFill>
        <p:spPr bwMode="auto">
          <a:xfrm>
            <a:off x="4657725" y="4910138"/>
            <a:ext cx="1828800" cy="15478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6515" name="Picture 2"/>
          <p:cNvPicPr>
            <a:picLocks noChangeAspect="1" noChangeArrowheads="1"/>
          </p:cNvPicPr>
          <p:nvPr/>
        </p:nvPicPr>
        <p:blipFill>
          <a:blip r:embed="rId11">
            <a:extLst>
              <a:ext uri="{28A0092B-C50C-407E-A947-70E740481C1C}">
                <a14:useLocalDpi xmlns:a14="http://schemas.microsoft.com/office/drawing/2010/main" val="0"/>
              </a:ext>
            </a:extLst>
          </a:blip>
          <a:srcRect t="11925" r="53833" b="8176"/>
          <a:stretch>
            <a:fillRect/>
          </a:stretch>
        </p:blipFill>
        <p:spPr bwMode="auto">
          <a:xfrm>
            <a:off x="2590800" y="4910138"/>
            <a:ext cx="1985963" cy="159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6516" name="TextBox 11"/>
          <p:cNvSpPr txBox="1">
            <a:spLocks noChangeArrowheads="1"/>
          </p:cNvSpPr>
          <p:nvPr/>
        </p:nvSpPr>
        <p:spPr bwMode="auto">
          <a:xfrm>
            <a:off x="906463" y="5454650"/>
            <a:ext cx="1685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800">
                <a:latin typeface="Arial" panose="020B0604020202020204" pitchFamily="34" charset="0"/>
              </a:rPr>
              <a:t>Jumping cirrus</a:t>
            </a:r>
          </a:p>
        </p:txBody>
      </p:sp>
      <p:sp>
        <p:nvSpPr>
          <p:cNvPr id="106517" name="TextBox 11"/>
          <p:cNvSpPr txBox="1">
            <a:spLocks noChangeArrowheads="1"/>
          </p:cNvSpPr>
          <p:nvPr/>
        </p:nvSpPr>
        <p:spPr bwMode="auto">
          <a:xfrm>
            <a:off x="6523038" y="5314950"/>
            <a:ext cx="17827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800">
                <a:latin typeface="Arial" panose="020B0604020202020204" pitchFamily="34" charset="0"/>
              </a:rPr>
              <a:t>Above anvil cirrus plume</a:t>
            </a:r>
          </a:p>
        </p:txBody>
      </p:sp>
    </p:spTree>
    <p:extLst>
      <p:ext uri="{BB962C8B-B14F-4D97-AF65-F5344CB8AC3E}">
        <p14:creationId xmlns:p14="http://schemas.microsoft.com/office/powerpoint/2010/main" val="15471590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3"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17" descr="G:\1ABodoZeschkeDataFiles\2017stuff\RegionalFocusGroupMeetings2017\August2017\SingaporeConvection28thJune17\RADARareaTropSandwichProduct-170400VIS\SandwichProductVIS-170400BC-20IR02to09UTC037.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1213" y="530225"/>
            <a:ext cx="4516437"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16" descr="G:\1ABodoZeschkeDataFiles\2017stuff\RegionalFocusGroupMeetings2017\August2017\SingaporeConvection28thJune17\RADARareaTropSandwichProduct\SandwichProduct95%VIS-20IRRADARarea02to09UTC037.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7563" y="3844925"/>
            <a:ext cx="4516437"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2" descr="G:\1ABodoZeschkeDataFiles\2017stuff\Himawari8stuff2017\CaseStudies2017\SingaporeConvection28thJune17\RADAR\1620.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43300"/>
            <a:ext cx="45720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itle 1"/>
          <p:cNvSpPr>
            <a:spLocks noGrp="1"/>
          </p:cNvSpPr>
          <p:nvPr>
            <p:ph type="title"/>
          </p:nvPr>
        </p:nvSpPr>
        <p:spPr>
          <a:xfrm>
            <a:off x="457200" y="274638"/>
            <a:ext cx="3970338" cy="1425575"/>
          </a:xfrm>
        </p:spPr>
        <p:txBody>
          <a:bodyPr/>
          <a:lstStyle/>
          <a:p>
            <a:pPr algn="ctr"/>
            <a:r>
              <a:rPr lang="en-AU" altLang="en-US" sz="2800" b="1" dirty="0">
                <a:latin typeface="+mn-lt"/>
              </a:rPr>
              <a:t>Singapore thunderstorm event, 28</a:t>
            </a:r>
            <a:r>
              <a:rPr lang="en-AU" altLang="en-US" sz="2800" b="1" baseline="30000" dirty="0">
                <a:latin typeface="+mn-lt"/>
              </a:rPr>
              <a:t>th</a:t>
            </a:r>
            <a:r>
              <a:rPr lang="en-AU" altLang="en-US" sz="2800" b="1" dirty="0">
                <a:latin typeface="+mn-lt"/>
              </a:rPr>
              <a:t> June 2017</a:t>
            </a:r>
            <a:br>
              <a:rPr lang="en-AU" altLang="en-US" sz="2800" b="1" dirty="0">
                <a:latin typeface="+mn-lt"/>
              </a:rPr>
            </a:br>
            <a:r>
              <a:rPr lang="en-AU" altLang="en-US" sz="2000" dirty="0">
                <a:latin typeface="+mn-lt"/>
              </a:rPr>
              <a:t>at the time 16:20 LST, 0810UTC</a:t>
            </a:r>
          </a:p>
        </p:txBody>
      </p:sp>
      <p:sp>
        <p:nvSpPr>
          <p:cNvPr id="12295" name="Content Placeholder 2"/>
          <p:cNvSpPr>
            <a:spLocks noGrp="1"/>
          </p:cNvSpPr>
          <p:nvPr>
            <p:ph idx="1"/>
          </p:nvPr>
        </p:nvSpPr>
        <p:spPr>
          <a:xfrm>
            <a:off x="468313" y="1800225"/>
            <a:ext cx="3897312" cy="749300"/>
          </a:xfrm>
        </p:spPr>
        <p:txBody>
          <a:bodyPr/>
          <a:lstStyle/>
          <a:p>
            <a:pPr marL="0" indent="0" algn="ctr">
              <a:buFontTx/>
              <a:buNone/>
            </a:pPr>
            <a:r>
              <a:rPr lang="en-AU" altLang="en-US" sz="2000"/>
              <a:t>Comparing RADAR, Himawari-8 satellite and lightning data.</a:t>
            </a:r>
          </a:p>
        </p:txBody>
      </p:sp>
      <p:sp>
        <p:nvSpPr>
          <p:cNvPr id="12296" name="Content Placeholder 2"/>
          <p:cNvSpPr txBox="1">
            <a:spLocks/>
          </p:cNvSpPr>
          <p:nvPr/>
        </p:nvSpPr>
        <p:spPr bwMode="auto">
          <a:xfrm>
            <a:off x="336550" y="3238500"/>
            <a:ext cx="38989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600">
                <a:solidFill>
                  <a:schemeClr val="tx1"/>
                </a:solidFill>
                <a:latin typeface="Calibri" panose="020F0502020204030204" pitchFamily="34" charset="0"/>
              </a:defRPr>
            </a:lvl1pPr>
            <a:lvl2pPr marL="742950" indent="-285750" eaLnBrk="0" hangingPunct="0">
              <a:spcBef>
                <a:spcPct val="20000"/>
              </a:spcBef>
              <a:buChar char="–"/>
              <a:defRPr sz="3600">
                <a:solidFill>
                  <a:schemeClr val="tx1"/>
                </a:solidFill>
                <a:latin typeface="Calibri" panose="020F0502020204030204" pitchFamily="34" charset="0"/>
              </a:defRPr>
            </a:lvl2pPr>
            <a:lvl3pPr marL="1143000" indent="-228600" eaLnBrk="0" hangingPunct="0">
              <a:spcBef>
                <a:spcPct val="20000"/>
              </a:spcBef>
              <a:buChar char="•"/>
              <a:defRPr sz="3600">
                <a:solidFill>
                  <a:schemeClr val="tx1"/>
                </a:solidFill>
                <a:latin typeface="Calibri" panose="020F0502020204030204" pitchFamily="34" charset="0"/>
              </a:defRPr>
            </a:lvl3pPr>
            <a:lvl4pPr marL="1600200" indent="-228600" eaLnBrk="0" hangingPunct="0">
              <a:spcBef>
                <a:spcPct val="20000"/>
              </a:spcBef>
              <a:buChar char="–"/>
              <a:defRPr sz="3600">
                <a:solidFill>
                  <a:schemeClr val="tx1"/>
                </a:solidFill>
                <a:latin typeface="Calibri" panose="020F0502020204030204" pitchFamily="34" charset="0"/>
              </a:defRPr>
            </a:lvl4pPr>
            <a:lvl5pPr marL="2057400" indent="-228600" eaLnBrk="0" hangingPunct="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algn="ctr" eaLnBrk="1" hangingPunct="1">
              <a:buFontTx/>
              <a:buNone/>
            </a:pPr>
            <a:r>
              <a:rPr lang="en-AU" altLang="en-US" sz="1200"/>
              <a:t>RADAR data courtesy NEA Singapore</a:t>
            </a:r>
          </a:p>
        </p:txBody>
      </p:sp>
      <p:sp>
        <p:nvSpPr>
          <p:cNvPr id="12297" name="Content Placeholder 2"/>
          <p:cNvSpPr txBox="1">
            <a:spLocks/>
          </p:cNvSpPr>
          <p:nvPr/>
        </p:nvSpPr>
        <p:spPr bwMode="auto">
          <a:xfrm>
            <a:off x="4611688" y="144463"/>
            <a:ext cx="4532312"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600">
                <a:solidFill>
                  <a:schemeClr val="tx1"/>
                </a:solidFill>
                <a:latin typeface="Calibri" panose="020F0502020204030204" pitchFamily="34" charset="0"/>
              </a:defRPr>
            </a:lvl1pPr>
            <a:lvl2pPr marL="742950" indent="-285750" eaLnBrk="0" hangingPunct="0">
              <a:spcBef>
                <a:spcPct val="20000"/>
              </a:spcBef>
              <a:buChar char="–"/>
              <a:defRPr sz="3600">
                <a:solidFill>
                  <a:schemeClr val="tx1"/>
                </a:solidFill>
                <a:latin typeface="Calibri" panose="020F0502020204030204" pitchFamily="34" charset="0"/>
              </a:defRPr>
            </a:lvl2pPr>
            <a:lvl3pPr marL="1143000" indent="-228600" eaLnBrk="0" hangingPunct="0">
              <a:spcBef>
                <a:spcPct val="20000"/>
              </a:spcBef>
              <a:buChar char="•"/>
              <a:defRPr sz="3600">
                <a:solidFill>
                  <a:schemeClr val="tx1"/>
                </a:solidFill>
                <a:latin typeface="Calibri" panose="020F0502020204030204" pitchFamily="34" charset="0"/>
              </a:defRPr>
            </a:lvl3pPr>
            <a:lvl4pPr marL="1600200" indent="-228600" eaLnBrk="0" hangingPunct="0">
              <a:spcBef>
                <a:spcPct val="20000"/>
              </a:spcBef>
              <a:buChar char="–"/>
              <a:defRPr sz="3600">
                <a:solidFill>
                  <a:schemeClr val="tx1"/>
                </a:solidFill>
                <a:latin typeface="Calibri" panose="020F0502020204030204" pitchFamily="34" charset="0"/>
              </a:defRPr>
            </a:lvl4pPr>
            <a:lvl5pPr marL="2057400" indent="-228600" eaLnBrk="0" hangingPunct="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algn="ctr" eaLnBrk="1" hangingPunct="1">
              <a:lnSpc>
                <a:spcPct val="80000"/>
              </a:lnSpc>
              <a:buFontTx/>
              <a:buNone/>
            </a:pPr>
            <a:r>
              <a:rPr lang="en-AU" altLang="en-US" sz="1600" b="1"/>
              <a:t>Modified Tropical Sandwich Product </a:t>
            </a:r>
          </a:p>
          <a:p>
            <a:pPr algn="ctr" eaLnBrk="1" hangingPunct="1">
              <a:lnSpc>
                <a:spcPct val="80000"/>
              </a:lnSpc>
              <a:buFontTx/>
              <a:buNone/>
            </a:pPr>
            <a:r>
              <a:rPr lang="en-AU" altLang="en-US" sz="1100"/>
              <a:t>(vis brightness -170, contrast 400)</a:t>
            </a:r>
          </a:p>
        </p:txBody>
      </p:sp>
      <p:sp>
        <p:nvSpPr>
          <p:cNvPr id="12298" name="Content Placeholder 2"/>
          <p:cNvSpPr txBox="1">
            <a:spLocks/>
          </p:cNvSpPr>
          <p:nvPr/>
        </p:nvSpPr>
        <p:spPr bwMode="auto">
          <a:xfrm>
            <a:off x="4603750" y="3613150"/>
            <a:ext cx="45339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600">
                <a:solidFill>
                  <a:schemeClr val="tx1"/>
                </a:solidFill>
                <a:latin typeface="Calibri" panose="020F0502020204030204" pitchFamily="34" charset="0"/>
              </a:defRPr>
            </a:lvl1pPr>
            <a:lvl2pPr marL="742950" indent="-285750" eaLnBrk="0" hangingPunct="0">
              <a:spcBef>
                <a:spcPct val="20000"/>
              </a:spcBef>
              <a:buChar char="–"/>
              <a:defRPr sz="3600">
                <a:solidFill>
                  <a:schemeClr val="tx1"/>
                </a:solidFill>
                <a:latin typeface="Calibri" panose="020F0502020204030204" pitchFamily="34" charset="0"/>
              </a:defRPr>
            </a:lvl2pPr>
            <a:lvl3pPr marL="1143000" indent="-228600" eaLnBrk="0" hangingPunct="0">
              <a:spcBef>
                <a:spcPct val="20000"/>
              </a:spcBef>
              <a:buChar char="•"/>
              <a:defRPr sz="3600">
                <a:solidFill>
                  <a:schemeClr val="tx1"/>
                </a:solidFill>
                <a:latin typeface="Calibri" panose="020F0502020204030204" pitchFamily="34" charset="0"/>
              </a:defRPr>
            </a:lvl3pPr>
            <a:lvl4pPr marL="1600200" indent="-228600" eaLnBrk="0" hangingPunct="0">
              <a:spcBef>
                <a:spcPct val="20000"/>
              </a:spcBef>
              <a:buChar char="–"/>
              <a:defRPr sz="3600">
                <a:solidFill>
                  <a:schemeClr val="tx1"/>
                </a:solidFill>
                <a:latin typeface="Calibri" panose="020F0502020204030204" pitchFamily="34" charset="0"/>
              </a:defRPr>
            </a:lvl4pPr>
            <a:lvl5pPr marL="2057400" indent="-228600" eaLnBrk="0" hangingPunct="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algn="ctr" eaLnBrk="1" hangingPunct="1">
              <a:lnSpc>
                <a:spcPct val="80000"/>
              </a:lnSpc>
              <a:buFontTx/>
              <a:buNone/>
            </a:pPr>
            <a:r>
              <a:rPr lang="en-AU" altLang="en-US" sz="1600" b="1"/>
              <a:t>Tropical Sandwich Product</a:t>
            </a:r>
            <a:endParaRPr lang="en-AU" altLang="en-US" sz="1100"/>
          </a:p>
        </p:txBody>
      </p:sp>
      <p:pic>
        <p:nvPicPr>
          <p:cNvPr id="1229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6713" y="2565400"/>
            <a:ext cx="2935287" cy="56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311150" y="6524625"/>
            <a:ext cx="863600" cy="0"/>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sp>
        <p:nvSpPr>
          <p:cNvPr id="12301" name="TextBox 5"/>
          <p:cNvSpPr txBox="1">
            <a:spLocks noChangeArrowheads="1"/>
          </p:cNvSpPr>
          <p:nvPr/>
        </p:nvSpPr>
        <p:spPr bwMode="auto">
          <a:xfrm>
            <a:off x="315913" y="6218238"/>
            <a:ext cx="858837"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600">
                <a:solidFill>
                  <a:schemeClr val="tx1"/>
                </a:solidFill>
                <a:latin typeface="Calibri" panose="020F0502020204030204" pitchFamily="34" charset="0"/>
              </a:defRPr>
            </a:lvl1pPr>
            <a:lvl2pPr marL="742950" indent="-285750" eaLnBrk="0" hangingPunct="0">
              <a:spcBef>
                <a:spcPct val="20000"/>
              </a:spcBef>
              <a:buChar char="–"/>
              <a:defRPr sz="3600">
                <a:solidFill>
                  <a:schemeClr val="tx1"/>
                </a:solidFill>
                <a:latin typeface="Calibri" panose="020F0502020204030204" pitchFamily="34" charset="0"/>
              </a:defRPr>
            </a:lvl2pPr>
            <a:lvl3pPr marL="1143000" indent="-228600" eaLnBrk="0" hangingPunct="0">
              <a:spcBef>
                <a:spcPct val="20000"/>
              </a:spcBef>
              <a:buChar char="•"/>
              <a:defRPr sz="3600">
                <a:solidFill>
                  <a:schemeClr val="tx1"/>
                </a:solidFill>
                <a:latin typeface="Calibri" panose="020F0502020204030204" pitchFamily="34" charset="0"/>
              </a:defRPr>
            </a:lvl3pPr>
            <a:lvl4pPr marL="1600200" indent="-228600" eaLnBrk="0" hangingPunct="0">
              <a:spcBef>
                <a:spcPct val="20000"/>
              </a:spcBef>
              <a:buChar char="–"/>
              <a:defRPr sz="3600">
                <a:solidFill>
                  <a:schemeClr val="tx1"/>
                </a:solidFill>
                <a:latin typeface="Calibri" panose="020F0502020204030204" pitchFamily="34" charset="0"/>
              </a:defRPr>
            </a:lvl4pPr>
            <a:lvl5pPr marL="2057400" indent="-228600" eaLnBrk="0" hangingPunct="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algn="ctr" eaLnBrk="1" hangingPunct="1">
              <a:spcBef>
                <a:spcPct val="0"/>
              </a:spcBef>
              <a:buFontTx/>
              <a:buNone/>
            </a:pPr>
            <a:r>
              <a:rPr lang="en-AU" altLang="en-US" sz="1400" b="1">
                <a:latin typeface="Arial" panose="020B0604020202020204" pitchFamily="34" charset="0"/>
              </a:rPr>
              <a:t>20km</a:t>
            </a:r>
          </a:p>
        </p:txBody>
      </p:sp>
      <p:sp>
        <p:nvSpPr>
          <p:cNvPr id="12302" name="Content Placeholder 2"/>
          <p:cNvSpPr txBox="1">
            <a:spLocks/>
          </p:cNvSpPr>
          <p:nvPr/>
        </p:nvSpPr>
        <p:spPr bwMode="auto">
          <a:xfrm>
            <a:off x="0" y="0"/>
            <a:ext cx="4611688"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600">
                <a:solidFill>
                  <a:schemeClr val="tx1"/>
                </a:solidFill>
                <a:latin typeface="Calibri" panose="020F0502020204030204" pitchFamily="34" charset="0"/>
              </a:defRPr>
            </a:lvl1pPr>
            <a:lvl2pPr marL="742950" indent="-285750" eaLnBrk="0" hangingPunct="0">
              <a:spcBef>
                <a:spcPct val="20000"/>
              </a:spcBef>
              <a:buChar char="–"/>
              <a:defRPr sz="3600">
                <a:solidFill>
                  <a:schemeClr val="tx1"/>
                </a:solidFill>
                <a:latin typeface="Calibri" panose="020F0502020204030204" pitchFamily="34" charset="0"/>
              </a:defRPr>
            </a:lvl2pPr>
            <a:lvl3pPr marL="1143000" indent="-228600" eaLnBrk="0" hangingPunct="0">
              <a:spcBef>
                <a:spcPct val="20000"/>
              </a:spcBef>
              <a:buChar char="•"/>
              <a:defRPr sz="3600">
                <a:solidFill>
                  <a:schemeClr val="tx1"/>
                </a:solidFill>
                <a:latin typeface="Calibri" panose="020F0502020204030204" pitchFamily="34" charset="0"/>
              </a:defRPr>
            </a:lvl3pPr>
            <a:lvl4pPr marL="1600200" indent="-228600" eaLnBrk="0" hangingPunct="0">
              <a:spcBef>
                <a:spcPct val="20000"/>
              </a:spcBef>
              <a:buChar char="–"/>
              <a:defRPr sz="3600">
                <a:solidFill>
                  <a:schemeClr val="tx1"/>
                </a:solidFill>
                <a:latin typeface="Calibri" panose="020F0502020204030204" pitchFamily="34" charset="0"/>
              </a:defRPr>
            </a:lvl4pPr>
            <a:lvl5pPr marL="2057400" indent="-228600" eaLnBrk="0" hangingPunct="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algn="ctr" eaLnBrk="1" hangingPunct="1">
              <a:buFontTx/>
              <a:buNone/>
            </a:pPr>
            <a:r>
              <a:rPr lang="en-AU" altLang="en-US" sz="1200"/>
              <a:t>satellite data courtesy BOM/JMA, lightning data from Weather Zone</a:t>
            </a:r>
          </a:p>
        </p:txBody>
      </p:sp>
    </p:spTree>
    <p:extLst>
      <p:ext uri="{BB962C8B-B14F-4D97-AF65-F5344CB8AC3E}">
        <p14:creationId xmlns:p14="http://schemas.microsoft.com/office/powerpoint/2010/main" val="40885573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3"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17" descr="G:\1ABodoZeschkeDataFiles\2017stuff\RegionalFocusGroupMeetings2017\August2017\SingaporeConvection28thJune17\RADARareaTropSandwichProduct-170400VIS\SandwichProductVIS-170400BC-20IR02to09UTC037.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1213" y="530225"/>
            <a:ext cx="4516437"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16" descr="G:\1ABodoZeschkeDataFiles\2017stuff\RegionalFocusGroupMeetings2017\August2017\SingaporeConvection28thJune17\RADARareaTropSandwichProduct\SandwichProduct95%VIS-20IRRADARarea02to09UTC037.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7563" y="3844925"/>
            <a:ext cx="4516437"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2" descr="G:\1ABodoZeschkeDataFiles\2017stuff\Himawari8stuff2017\CaseStudies2017\SingaporeConvection28thJune17\RADAR\1620.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43300"/>
            <a:ext cx="45720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itle 1"/>
          <p:cNvSpPr>
            <a:spLocks noGrp="1"/>
          </p:cNvSpPr>
          <p:nvPr>
            <p:ph type="title"/>
          </p:nvPr>
        </p:nvSpPr>
        <p:spPr>
          <a:xfrm>
            <a:off x="457200" y="274638"/>
            <a:ext cx="3970338" cy="1425575"/>
          </a:xfrm>
        </p:spPr>
        <p:txBody>
          <a:bodyPr/>
          <a:lstStyle/>
          <a:p>
            <a:r>
              <a:rPr lang="en-AU" altLang="en-US" sz="2800" b="1"/>
              <a:t>Singapore thunderstorm event, 28</a:t>
            </a:r>
            <a:r>
              <a:rPr lang="en-AU" altLang="en-US" sz="2800" b="1" baseline="30000"/>
              <a:t>th</a:t>
            </a:r>
            <a:r>
              <a:rPr lang="en-AU" altLang="en-US" sz="2800" b="1"/>
              <a:t> June 2017</a:t>
            </a:r>
            <a:br>
              <a:rPr lang="en-AU" altLang="en-US" sz="2800" b="1"/>
            </a:br>
            <a:r>
              <a:rPr lang="en-AU" altLang="en-US" sz="2000"/>
              <a:t>at the time 16:20 LST, 0820UTC</a:t>
            </a:r>
          </a:p>
        </p:txBody>
      </p:sp>
      <p:sp>
        <p:nvSpPr>
          <p:cNvPr id="13319" name="Content Placeholder 2"/>
          <p:cNvSpPr>
            <a:spLocks noGrp="1"/>
          </p:cNvSpPr>
          <p:nvPr>
            <p:ph idx="1"/>
          </p:nvPr>
        </p:nvSpPr>
        <p:spPr>
          <a:xfrm>
            <a:off x="468313" y="1800225"/>
            <a:ext cx="3897312" cy="749300"/>
          </a:xfrm>
        </p:spPr>
        <p:txBody>
          <a:bodyPr/>
          <a:lstStyle/>
          <a:p>
            <a:pPr marL="0" indent="0" algn="ctr">
              <a:buFontTx/>
              <a:buNone/>
            </a:pPr>
            <a:r>
              <a:rPr lang="en-AU" altLang="en-US" sz="2000"/>
              <a:t>Comparing RADAR, Himawari-8 satellite and lightning data.</a:t>
            </a:r>
          </a:p>
        </p:txBody>
      </p:sp>
      <p:sp>
        <p:nvSpPr>
          <p:cNvPr id="13320" name="Content Placeholder 2"/>
          <p:cNvSpPr txBox="1">
            <a:spLocks/>
          </p:cNvSpPr>
          <p:nvPr/>
        </p:nvSpPr>
        <p:spPr bwMode="auto">
          <a:xfrm>
            <a:off x="336550" y="3238500"/>
            <a:ext cx="38989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600">
                <a:solidFill>
                  <a:schemeClr val="tx1"/>
                </a:solidFill>
                <a:latin typeface="Calibri" panose="020F0502020204030204" pitchFamily="34" charset="0"/>
              </a:defRPr>
            </a:lvl1pPr>
            <a:lvl2pPr marL="742950" indent="-285750" eaLnBrk="0" hangingPunct="0">
              <a:spcBef>
                <a:spcPct val="20000"/>
              </a:spcBef>
              <a:buChar char="–"/>
              <a:defRPr sz="3600">
                <a:solidFill>
                  <a:schemeClr val="tx1"/>
                </a:solidFill>
                <a:latin typeface="Calibri" panose="020F0502020204030204" pitchFamily="34" charset="0"/>
              </a:defRPr>
            </a:lvl2pPr>
            <a:lvl3pPr marL="1143000" indent="-228600" eaLnBrk="0" hangingPunct="0">
              <a:spcBef>
                <a:spcPct val="20000"/>
              </a:spcBef>
              <a:buChar char="•"/>
              <a:defRPr sz="3600">
                <a:solidFill>
                  <a:schemeClr val="tx1"/>
                </a:solidFill>
                <a:latin typeface="Calibri" panose="020F0502020204030204" pitchFamily="34" charset="0"/>
              </a:defRPr>
            </a:lvl3pPr>
            <a:lvl4pPr marL="1600200" indent="-228600" eaLnBrk="0" hangingPunct="0">
              <a:spcBef>
                <a:spcPct val="20000"/>
              </a:spcBef>
              <a:buChar char="–"/>
              <a:defRPr sz="3600">
                <a:solidFill>
                  <a:schemeClr val="tx1"/>
                </a:solidFill>
                <a:latin typeface="Calibri" panose="020F0502020204030204" pitchFamily="34" charset="0"/>
              </a:defRPr>
            </a:lvl4pPr>
            <a:lvl5pPr marL="2057400" indent="-228600" eaLnBrk="0" hangingPunct="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algn="ctr" eaLnBrk="1" hangingPunct="1">
              <a:buFontTx/>
              <a:buNone/>
            </a:pPr>
            <a:r>
              <a:rPr lang="en-AU" altLang="en-US" sz="1200"/>
              <a:t>RADAR and precipitation data courtesy NEA Singapore</a:t>
            </a:r>
          </a:p>
        </p:txBody>
      </p:sp>
      <p:sp>
        <p:nvSpPr>
          <p:cNvPr id="13321" name="Content Placeholder 2"/>
          <p:cNvSpPr txBox="1">
            <a:spLocks/>
          </p:cNvSpPr>
          <p:nvPr/>
        </p:nvSpPr>
        <p:spPr bwMode="auto">
          <a:xfrm>
            <a:off x="4611688" y="144463"/>
            <a:ext cx="4532312"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600">
                <a:solidFill>
                  <a:schemeClr val="tx1"/>
                </a:solidFill>
                <a:latin typeface="Calibri" panose="020F0502020204030204" pitchFamily="34" charset="0"/>
              </a:defRPr>
            </a:lvl1pPr>
            <a:lvl2pPr marL="742950" indent="-285750" eaLnBrk="0" hangingPunct="0">
              <a:spcBef>
                <a:spcPct val="20000"/>
              </a:spcBef>
              <a:buChar char="–"/>
              <a:defRPr sz="3600">
                <a:solidFill>
                  <a:schemeClr val="tx1"/>
                </a:solidFill>
                <a:latin typeface="Calibri" panose="020F0502020204030204" pitchFamily="34" charset="0"/>
              </a:defRPr>
            </a:lvl2pPr>
            <a:lvl3pPr marL="1143000" indent="-228600" eaLnBrk="0" hangingPunct="0">
              <a:spcBef>
                <a:spcPct val="20000"/>
              </a:spcBef>
              <a:buChar char="•"/>
              <a:defRPr sz="3600">
                <a:solidFill>
                  <a:schemeClr val="tx1"/>
                </a:solidFill>
                <a:latin typeface="Calibri" panose="020F0502020204030204" pitchFamily="34" charset="0"/>
              </a:defRPr>
            </a:lvl3pPr>
            <a:lvl4pPr marL="1600200" indent="-228600" eaLnBrk="0" hangingPunct="0">
              <a:spcBef>
                <a:spcPct val="20000"/>
              </a:spcBef>
              <a:buChar char="–"/>
              <a:defRPr sz="3600">
                <a:solidFill>
                  <a:schemeClr val="tx1"/>
                </a:solidFill>
                <a:latin typeface="Calibri" panose="020F0502020204030204" pitchFamily="34" charset="0"/>
              </a:defRPr>
            </a:lvl4pPr>
            <a:lvl5pPr marL="2057400" indent="-228600" eaLnBrk="0" hangingPunct="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algn="ctr" eaLnBrk="1" hangingPunct="1">
              <a:lnSpc>
                <a:spcPct val="80000"/>
              </a:lnSpc>
              <a:buFontTx/>
              <a:buNone/>
            </a:pPr>
            <a:r>
              <a:rPr lang="en-AU" altLang="en-US" sz="1600" b="1"/>
              <a:t>Modified Tropical Sandwich Product </a:t>
            </a:r>
          </a:p>
          <a:p>
            <a:pPr algn="ctr" eaLnBrk="1" hangingPunct="1">
              <a:lnSpc>
                <a:spcPct val="80000"/>
              </a:lnSpc>
              <a:buFontTx/>
              <a:buNone/>
            </a:pPr>
            <a:r>
              <a:rPr lang="en-AU" altLang="en-US" sz="1100"/>
              <a:t>(vis brightness -170, contrast 400)</a:t>
            </a:r>
          </a:p>
        </p:txBody>
      </p:sp>
      <p:sp>
        <p:nvSpPr>
          <p:cNvPr id="13322" name="Content Placeholder 2"/>
          <p:cNvSpPr txBox="1">
            <a:spLocks/>
          </p:cNvSpPr>
          <p:nvPr/>
        </p:nvSpPr>
        <p:spPr bwMode="auto">
          <a:xfrm>
            <a:off x="4603750" y="3613150"/>
            <a:ext cx="45339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600">
                <a:solidFill>
                  <a:schemeClr val="tx1"/>
                </a:solidFill>
                <a:latin typeface="Calibri" panose="020F0502020204030204" pitchFamily="34" charset="0"/>
              </a:defRPr>
            </a:lvl1pPr>
            <a:lvl2pPr marL="742950" indent="-285750" eaLnBrk="0" hangingPunct="0">
              <a:spcBef>
                <a:spcPct val="20000"/>
              </a:spcBef>
              <a:buChar char="–"/>
              <a:defRPr sz="3600">
                <a:solidFill>
                  <a:schemeClr val="tx1"/>
                </a:solidFill>
                <a:latin typeface="Calibri" panose="020F0502020204030204" pitchFamily="34" charset="0"/>
              </a:defRPr>
            </a:lvl2pPr>
            <a:lvl3pPr marL="1143000" indent="-228600" eaLnBrk="0" hangingPunct="0">
              <a:spcBef>
                <a:spcPct val="20000"/>
              </a:spcBef>
              <a:buChar char="•"/>
              <a:defRPr sz="3600">
                <a:solidFill>
                  <a:schemeClr val="tx1"/>
                </a:solidFill>
                <a:latin typeface="Calibri" panose="020F0502020204030204" pitchFamily="34" charset="0"/>
              </a:defRPr>
            </a:lvl3pPr>
            <a:lvl4pPr marL="1600200" indent="-228600" eaLnBrk="0" hangingPunct="0">
              <a:spcBef>
                <a:spcPct val="20000"/>
              </a:spcBef>
              <a:buChar char="–"/>
              <a:defRPr sz="3600">
                <a:solidFill>
                  <a:schemeClr val="tx1"/>
                </a:solidFill>
                <a:latin typeface="Calibri" panose="020F0502020204030204" pitchFamily="34" charset="0"/>
              </a:defRPr>
            </a:lvl4pPr>
            <a:lvl5pPr marL="2057400" indent="-228600" eaLnBrk="0" hangingPunct="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algn="ctr" eaLnBrk="1" hangingPunct="1">
              <a:lnSpc>
                <a:spcPct val="80000"/>
              </a:lnSpc>
              <a:buFontTx/>
              <a:buNone/>
            </a:pPr>
            <a:r>
              <a:rPr lang="en-AU" altLang="en-US" sz="1600" b="1"/>
              <a:t>Tropical Sandwich Product</a:t>
            </a:r>
            <a:endParaRPr lang="en-AU" altLang="en-US" sz="1100"/>
          </a:p>
        </p:txBody>
      </p:sp>
      <p:pic>
        <p:nvPicPr>
          <p:cNvPr id="1332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6713" y="2565400"/>
            <a:ext cx="2935287" cy="56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311150" y="6524625"/>
            <a:ext cx="863600" cy="0"/>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sp>
        <p:nvSpPr>
          <p:cNvPr id="13325" name="TextBox 5"/>
          <p:cNvSpPr txBox="1">
            <a:spLocks noChangeArrowheads="1"/>
          </p:cNvSpPr>
          <p:nvPr/>
        </p:nvSpPr>
        <p:spPr bwMode="auto">
          <a:xfrm>
            <a:off x="315913" y="6218238"/>
            <a:ext cx="858837"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600">
                <a:solidFill>
                  <a:schemeClr val="tx1"/>
                </a:solidFill>
                <a:latin typeface="Calibri" panose="020F0502020204030204" pitchFamily="34" charset="0"/>
              </a:defRPr>
            </a:lvl1pPr>
            <a:lvl2pPr marL="742950" indent="-285750" eaLnBrk="0" hangingPunct="0">
              <a:spcBef>
                <a:spcPct val="20000"/>
              </a:spcBef>
              <a:buChar char="–"/>
              <a:defRPr sz="3600">
                <a:solidFill>
                  <a:schemeClr val="tx1"/>
                </a:solidFill>
                <a:latin typeface="Calibri" panose="020F0502020204030204" pitchFamily="34" charset="0"/>
              </a:defRPr>
            </a:lvl2pPr>
            <a:lvl3pPr marL="1143000" indent="-228600" eaLnBrk="0" hangingPunct="0">
              <a:spcBef>
                <a:spcPct val="20000"/>
              </a:spcBef>
              <a:buChar char="•"/>
              <a:defRPr sz="3600">
                <a:solidFill>
                  <a:schemeClr val="tx1"/>
                </a:solidFill>
                <a:latin typeface="Calibri" panose="020F0502020204030204" pitchFamily="34" charset="0"/>
              </a:defRPr>
            </a:lvl3pPr>
            <a:lvl4pPr marL="1600200" indent="-228600" eaLnBrk="0" hangingPunct="0">
              <a:spcBef>
                <a:spcPct val="20000"/>
              </a:spcBef>
              <a:buChar char="–"/>
              <a:defRPr sz="3600">
                <a:solidFill>
                  <a:schemeClr val="tx1"/>
                </a:solidFill>
                <a:latin typeface="Calibri" panose="020F0502020204030204" pitchFamily="34" charset="0"/>
              </a:defRPr>
            </a:lvl4pPr>
            <a:lvl5pPr marL="2057400" indent="-228600" eaLnBrk="0" hangingPunct="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algn="ctr" eaLnBrk="1" hangingPunct="1">
              <a:spcBef>
                <a:spcPct val="0"/>
              </a:spcBef>
              <a:buFontTx/>
              <a:buNone/>
            </a:pPr>
            <a:r>
              <a:rPr lang="en-AU" altLang="en-US" sz="1400" b="1">
                <a:latin typeface="Arial" panose="020B0604020202020204" pitchFamily="34" charset="0"/>
              </a:rPr>
              <a:t>20km</a:t>
            </a:r>
          </a:p>
        </p:txBody>
      </p:sp>
      <p:sp>
        <p:nvSpPr>
          <p:cNvPr id="13326" name="Content Placeholder 2"/>
          <p:cNvSpPr txBox="1">
            <a:spLocks/>
          </p:cNvSpPr>
          <p:nvPr/>
        </p:nvSpPr>
        <p:spPr bwMode="auto">
          <a:xfrm>
            <a:off x="0" y="0"/>
            <a:ext cx="4611688"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600">
                <a:solidFill>
                  <a:schemeClr val="tx1"/>
                </a:solidFill>
                <a:latin typeface="Calibri" panose="020F0502020204030204" pitchFamily="34" charset="0"/>
              </a:defRPr>
            </a:lvl1pPr>
            <a:lvl2pPr marL="742950" indent="-285750" eaLnBrk="0" hangingPunct="0">
              <a:spcBef>
                <a:spcPct val="20000"/>
              </a:spcBef>
              <a:buChar char="–"/>
              <a:defRPr sz="3600">
                <a:solidFill>
                  <a:schemeClr val="tx1"/>
                </a:solidFill>
                <a:latin typeface="Calibri" panose="020F0502020204030204" pitchFamily="34" charset="0"/>
              </a:defRPr>
            </a:lvl2pPr>
            <a:lvl3pPr marL="1143000" indent="-228600" eaLnBrk="0" hangingPunct="0">
              <a:spcBef>
                <a:spcPct val="20000"/>
              </a:spcBef>
              <a:buChar char="•"/>
              <a:defRPr sz="3600">
                <a:solidFill>
                  <a:schemeClr val="tx1"/>
                </a:solidFill>
                <a:latin typeface="Calibri" panose="020F0502020204030204" pitchFamily="34" charset="0"/>
              </a:defRPr>
            </a:lvl3pPr>
            <a:lvl4pPr marL="1600200" indent="-228600" eaLnBrk="0" hangingPunct="0">
              <a:spcBef>
                <a:spcPct val="20000"/>
              </a:spcBef>
              <a:buChar char="–"/>
              <a:defRPr sz="3600">
                <a:solidFill>
                  <a:schemeClr val="tx1"/>
                </a:solidFill>
                <a:latin typeface="Calibri" panose="020F0502020204030204" pitchFamily="34" charset="0"/>
              </a:defRPr>
            </a:lvl4pPr>
            <a:lvl5pPr marL="2057400" indent="-228600" eaLnBrk="0" hangingPunct="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algn="ctr" eaLnBrk="1" hangingPunct="1">
              <a:buFontTx/>
              <a:buNone/>
            </a:pPr>
            <a:r>
              <a:rPr lang="en-AU" altLang="en-US" sz="1200"/>
              <a:t>satellite data courtesy BOM/JMA, lightning data from Weather Zone</a:t>
            </a:r>
          </a:p>
        </p:txBody>
      </p:sp>
      <p:sp>
        <p:nvSpPr>
          <p:cNvPr id="2" name="Rectangle 1"/>
          <p:cNvSpPr/>
          <p:nvPr/>
        </p:nvSpPr>
        <p:spPr>
          <a:xfrm>
            <a:off x="744538" y="4629150"/>
            <a:ext cx="2359025" cy="15144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3" name="TextBox 2"/>
          <p:cNvSpPr txBox="1"/>
          <p:nvPr/>
        </p:nvSpPr>
        <p:spPr>
          <a:xfrm>
            <a:off x="298450" y="263525"/>
            <a:ext cx="4217988" cy="338138"/>
          </a:xfrm>
          <a:prstGeom prst="rect">
            <a:avLst/>
          </a:prstGeom>
          <a:solidFill>
            <a:schemeClr val="bg1"/>
          </a:solidFill>
        </p:spPr>
        <p:txBody>
          <a:bodyPr>
            <a:spAutoFit/>
          </a:bodyPr>
          <a:lstStyle/>
          <a:p>
            <a:pPr algn="ctr">
              <a:defRPr/>
            </a:pPr>
            <a:r>
              <a:rPr lang="en-AU" sz="1600" b="1" dirty="0">
                <a:latin typeface="+mn-lt"/>
                <a:cs typeface="Arial" charset="0"/>
              </a:rPr>
              <a:t>24 hour precipitation (mm)</a:t>
            </a:r>
            <a:endParaRPr lang="en-AU" sz="1200" dirty="0">
              <a:latin typeface="+mn-lt"/>
              <a:cs typeface="Arial" charset="0"/>
            </a:endParaRPr>
          </a:p>
        </p:txBody>
      </p:sp>
      <p:pic>
        <p:nvPicPr>
          <p:cNvPr id="1332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450" y="603250"/>
            <a:ext cx="4217988" cy="2635250"/>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1770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3" descr="mainpag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Title 1"/>
          <p:cNvSpPr>
            <a:spLocks noGrp="1" noChangeArrowheads="1"/>
          </p:cNvSpPr>
          <p:nvPr>
            <p:ph type="title"/>
          </p:nvPr>
        </p:nvSpPr>
        <p:spPr>
          <a:xfrm>
            <a:off x="0" y="82550"/>
            <a:ext cx="9144000" cy="698500"/>
          </a:xfrm>
        </p:spPr>
        <p:txBody>
          <a:bodyPr/>
          <a:lstStyle/>
          <a:p>
            <a:pPr algn="ctr"/>
            <a:r>
              <a:rPr lang="en-AU" altLang="en-US" sz="2800" b="1" dirty="0">
                <a:latin typeface="+mn-lt"/>
              </a:rPr>
              <a:t>Explaining the Parallax error</a:t>
            </a:r>
          </a:p>
        </p:txBody>
      </p:sp>
      <p:sp>
        <p:nvSpPr>
          <p:cNvPr id="25606" name="Rectangle 1">
            <a:extLst>
              <a:ext uri="{FF2B5EF4-FFF2-40B4-BE49-F238E27FC236}">
                <a16:creationId xmlns:a16="http://schemas.microsoft.com/office/drawing/2014/main" id="{F5880FAD-C290-426F-9369-1E210FE07674}"/>
              </a:ext>
            </a:extLst>
          </p:cNvPr>
          <p:cNvSpPr>
            <a:spLocks noChangeArrowheads="1"/>
          </p:cNvSpPr>
          <p:nvPr/>
        </p:nvSpPr>
        <p:spPr bwMode="auto">
          <a:xfrm>
            <a:off x="5229225" y="3160713"/>
            <a:ext cx="3914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AU" altLang="en-US" sz="1200" dirty="0">
                <a:latin typeface="+mn-lt"/>
              </a:rPr>
              <a:t>from http://www-das.uwyo.edu/~geerts/cwx/notes/chap02/parallax.html</a:t>
            </a:r>
          </a:p>
        </p:txBody>
      </p:sp>
      <p:pic>
        <p:nvPicPr>
          <p:cNvPr id="82949" name="Picture 2" descr="http://weather.uwyo.edu/upperair/images/2017062800.48698.skewt.parc.gif"/>
          <p:cNvPicPr>
            <a:picLocks noChangeAspect="1" noChangeArrowheads="1"/>
          </p:cNvPicPr>
          <p:nvPr/>
        </p:nvPicPr>
        <p:blipFill>
          <a:blip r:embed="rId4">
            <a:extLst>
              <a:ext uri="{28A0092B-C50C-407E-A947-70E740481C1C}">
                <a14:useLocalDpi xmlns:a14="http://schemas.microsoft.com/office/drawing/2010/main" val="0"/>
              </a:ext>
            </a:extLst>
          </a:blip>
          <a:srcRect r="11275"/>
          <a:stretch>
            <a:fillRect/>
          </a:stretch>
        </p:blipFill>
        <p:spPr bwMode="auto">
          <a:xfrm>
            <a:off x="5630863" y="3659188"/>
            <a:ext cx="3190875" cy="287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a:extLst>
              <a:ext uri="{FF2B5EF4-FFF2-40B4-BE49-F238E27FC236}">
                <a16:creationId xmlns:a16="http://schemas.microsoft.com/office/drawing/2014/main" id="{6C19F4C2-1AB9-401E-BEC7-38890F2FC442}"/>
              </a:ext>
            </a:extLst>
          </p:cNvPr>
          <p:cNvGraphicFramePr>
            <a:graphicFrameLocks noGrp="1"/>
          </p:cNvGraphicFramePr>
          <p:nvPr/>
        </p:nvGraphicFramePr>
        <p:xfrm>
          <a:off x="461963" y="3648075"/>
          <a:ext cx="4897437" cy="2865438"/>
        </p:xfrm>
        <a:graphic>
          <a:graphicData uri="http://schemas.openxmlformats.org/drawingml/2006/table">
            <a:tbl>
              <a:tblPr firstRow="1" bandRow="1">
                <a:tableStyleId>{5940675A-B579-460E-94D1-54222C63F5DA}</a:tableStyleId>
              </a:tblPr>
              <a:tblGrid>
                <a:gridCol w="2716211">
                  <a:extLst>
                    <a:ext uri="{9D8B030D-6E8A-4147-A177-3AD203B41FA5}">
                      <a16:colId xmlns:a16="http://schemas.microsoft.com/office/drawing/2014/main" val="20000"/>
                    </a:ext>
                  </a:extLst>
                </a:gridCol>
                <a:gridCol w="2181226">
                  <a:extLst>
                    <a:ext uri="{9D8B030D-6E8A-4147-A177-3AD203B41FA5}">
                      <a16:colId xmlns:a16="http://schemas.microsoft.com/office/drawing/2014/main" val="20001"/>
                    </a:ext>
                  </a:extLst>
                </a:gridCol>
              </a:tblGrid>
              <a:tr h="396284">
                <a:tc>
                  <a:txBody>
                    <a:bodyPr/>
                    <a:lstStyle/>
                    <a:p>
                      <a:pPr algn="ctr"/>
                      <a:r>
                        <a:rPr lang="en-AU" sz="2000" dirty="0"/>
                        <a:t>Singapore location</a:t>
                      </a:r>
                    </a:p>
                  </a:txBody>
                  <a:tcPr marT="45725" marB="4572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2000" dirty="0"/>
                        <a:t>1.35° N, 103.82° E</a:t>
                      </a:r>
                    </a:p>
                  </a:txBody>
                  <a:tcPr marT="45725" marB="45725"/>
                </a:tc>
                <a:extLst>
                  <a:ext uri="{0D108BD9-81ED-4DB2-BD59-A6C34878D82A}">
                    <a16:rowId xmlns:a16="http://schemas.microsoft.com/office/drawing/2014/main" val="10000"/>
                  </a:ext>
                </a:extLst>
              </a:tr>
              <a:tr h="396284">
                <a:tc>
                  <a:txBody>
                    <a:bodyPr/>
                    <a:lstStyle/>
                    <a:p>
                      <a:pPr algn="ctr"/>
                      <a:r>
                        <a:rPr lang="en-AU" sz="2000" dirty="0"/>
                        <a:t>Himawari-8 sub-satellite</a:t>
                      </a:r>
                    </a:p>
                  </a:txBody>
                  <a:tcPr marT="45725" marB="4572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2000" dirty="0">
                          <a:latin typeface="+mn-lt"/>
                        </a:rPr>
                        <a:t>0, 140.7E</a:t>
                      </a:r>
                    </a:p>
                  </a:txBody>
                  <a:tcPr marT="45725" marB="45725"/>
                </a:tc>
                <a:extLst>
                  <a:ext uri="{0D108BD9-81ED-4DB2-BD59-A6C34878D82A}">
                    <a16:rowId xmlns:a16="http://schemas.microsoft.com/office/drawing/2014/main" val="10001"/>
                  </a:ext>
                </a:extLst>
              </a:tr>
              <a:tr h="701118">
                <a:tc>
                  <a:txBody>
                    <a:bodyPr/>
                    <a:lstStyle/>
                    <a:p>
                      <a:pPr algn="ctr"/>
                      <a:r>
                        <a:rPr lang="en-AU" sz="2000" dirty="0"/>
                        <a:t>Distance from</a:t>
                      </a:r>
                      <a:r>
                        <a:rPr lang="en-AU" sz="2000" baseline="0" dirty="0"/>
                        <a:t> sub-satellite point</a:t>
                      </a:r>
                      <a:endParaRPr lang="en-AU" sz="2000" dirty="0"/>
                    </a:p>
                  </a:txBody>
                  <a:tcPr marT="45725" marB="45725"/>
                </a:tc>
                <a:tc>
                  <a:txBody>
                    <a:bodyPr/>
                    <a:lstStyle/>
                    <a:p>
                      <a:pPr algn="ctr"/>
                      <a:r>
                        <a:rPr lang="en-AU" sz="2000" dirty="0"/>
                        <a:t>~37 degrees</a:t>
                      </a:r>
                    </a:p>
                  </a:txBody>
                  <a:tcPr marT="45725" marB="45725"/>
                </a:tc>
                <a:extLst>
                  <a:ext uri="{0D108BD9-81ED-4DB2-BD59-A6C34878D82A}">
                    <a16:rowId xmlns:a16="http://schemas.microsoft.com/office/drawing/2014/main" val="10002"/>
                  </a:ext>
                </a:extLst>
              </a:tr>
              <a:tr h="396284">
                <a:tc>
                  <a:txBody>
                    <a:bodyPr/>
                    <a:lstStyle/>
                    <a:p>
                      <a:pPr algn="ctr"/>
                      <a:r>
                        <a:rPr lang="en-AU" sz="2000" dirty="0"/>
                        <a:t>Normalise cloud offset</a:t>
                      </a:r>
                    </a:p>
                  </a:txBody>
                  <a:tcPr marT="45725" marB="4572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2000" dirty="0">
                          <a:latin typeface="+mn-lt"/>
                        </a:rPr>
                        <a:t>~ 0.8 to 0.9</a:t>
                      </a:r>
                    </a:p>
                  </a:txBody>
                  <a:tcPr marT="45725" marB="45725"/>
                </a:tc>
                <a:extLst>
                  <a:ext uri="{0D108BD9-81ED-4DB2-BD59-A6C34878D82A}">
                    <a16:rowId xmlns:a16="http://schemas.microsoft.com/office/drawing/2014/main" val="10003"/>
                  </a:ext>
                </a:extLst>
              </a:tr>
              <a:tr h="396284">
                <a:tc>
                  <a:txBody>
                    <a:bodyPr/>
                    <a:lstStyle/>
                    <a:p>
                      <a:pPr algn="ctr"/>
                      <a:r>
                        <a:rPr lang="en-AU" sz="2000" dirty="0" err="1"/>
                        <a:t>Stormtop</a:t>
                      </a:r>
                      <a:r>
                        <a:rPr lang="en-AU" sz="2000" baseline="0" dirty="0"/>
                        <a:t> height</a:t>
                      </a:r>
                      <a:endParaRPr lang="en-AU" sz="2000" dirty="0"/>
                    </a:p>
                  </a:txBody>
                  <a:tcPr marT="45725" marB="45725"/>
                </a:tc>
                <a:tc>
                  <a:txBody>
                    <a:bodyPr/>
                    <a:lstStyle/>
                    <a:p>
                      <a:pPr algn="ctr"/>
                      <a:r>
                        <a:rPr lang="en-AU" sz="2000" dirty="0"/>
                        <a:t>~14km (</a:t>
                      </a:r>
                      <a:r>
                        <a:rPr lang="en-AU" sz="2000" dirty="0" err="1"/>
                        <a:t>Tbb</a:t>
                      </a:r>
                      <a:r>
                        <a:rPr lang="en-AU" sz="2000" dirty="0"/>
                        <a:t> ~-65C)</a:t>
                      </a:r>
                    </a:p>
                  </a:txBody>
                  <a:tcPr marT="45725" marB="45725"/>
                </a:tc>
                <a:extLst>
                  <a:ext uri="{0D108BD9-81ED-4DB2-BD59-A6C34878D82A}">
                    <a16:rowId xmlns:a16="http://schemas.microsoft.com/office/drawing/2014/main" val="10004"/>
                  </a:ext>
                </a:extLst>
              </a:tr>
              <a:tr h="579184">
                <a:tc>
                  <a:txBody>
                    <a:bodyPr/>
                    <a:lstStyle/>
                    <a:p>
                      <a:pPr algn="ctr"/>
                      <a:r>
                        <a:rPr lang="en-AU" sz="2000" dirty="0"/>
                        <a:t>Offset </a:t>
                      </a:r>
                    </a:p>
                  </a:txBody>
                  <a:tcPr marT="45725" marB="45725"/>
                </a:tc>
                <a:tc>
                  <a:txBody>
                    <a:bodyPr/>
                    <a:lstStyle/>
                    <a:p>
                      <a:pPr algn="ctr"/>
                      <a:r>
                        <a:rPr lang="en-AU" sz="2000" dirty="0"/>
                        <a:t>~12 km</a:t>
                      </a:r>
                      <a:r>
                        <a:rPr lang="en-AU" sz="2000" baseline="0" dirty="0"/>
                        <a:t> </a:t>
                      </a:r>
                      <a:r>
                        <a:rPr lang="en-AU" sz="1200" baseline="0" dirty="0"/>
                        <a:t>away from (to west) of sub-satellite point</a:t>
                      </a:r>
                      <a:endParaRPr lang="en-AU" sz="1200" dirty="0"/>
                    </a:p>
                  </a:txBody>
                  <a:tcPr marT="45725" marB="45725"/>
                </a:tc>
                <a:extLst>
                  <a:ext uri="{0D108BD9-81ED-4DB2-BD59-A6C34878D82A}">
                    <a16:rowId xmlns:a16="http://schemas.microsoft.com/office/drawing/2014/main" val="10005"/>
                  </a:ext>
                </a:extLst>
              </a:tr>
            </a:tbl>
          </a:graphicData>
        </a:graphic>
      </p:graphicFrame>
      <p:sp>
        <p:nvSpPr>
          <p:cNvPr id="8" name="Rectangle 1">
            <a:extLst>
              <a:ext uri="{FF2B5EF4-FFF2-40B4-BE49-F238E27FC236}">
                <a16:creationId xmlns:a16="http://schemas.microsoft.com/office/drawing/2014/main" id="{386B978C-056C-4E22-B729-6A275ACC84EA}"/>
              </a:ext>
            </a:extLst>
          </p:cNvPr>
          <p:cNvSpPr>
            <a:spLocks noChangeArrowheads="1"/>
          </p:cNvSpPr>
          <p:nvPr/>
        </p:nvSpPr>
        <p:spPr bwMode="auto">
          <a:xfrm>
            <a:off x="6007100" y="6532563"/>
            <a:ext cx="24384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AU" altLang="en-US" sz="1200" dirty="0">
                <a:latin typeface="+mn-lt"/>
              </a:rPr>
              <a:t>image from University of Wyoming</a:t>
            </a:r>
          </a:p>
        </p:txBody>
      </p:sp>
      <p:grpSp>
        <p:nvGrpSpPr>
          <p:cNvPr id="82974" name="Group 11"/>
          <p:cNvGrpSpPr>
            <a:grpSpLocks/>
          </p:cNvGrpSpPr>
          <p:nvPr/>
        </p:nvGrpSpPr>
        <p:grpSpPr bwMode="auto">
          <a:xfrm>
            <a:off x="5605463" y="847725"/>
            <a:ext cx="3162300" cy="2295525"/>
            <a:chOff x="2659063" y="819150"/>
            <a:chExt cx="3162300" cy="2295525"/>
          </a:xfrm>
        </p:grpSpPr>
        <p:pic>
          <p:nvPicPr>
            <p:cNvPr id="82979" name="Picture 6"/>
            <p:cNvPicPr>
              <a:picLocks noChangeAspect="1" noChangeArrowheads="1"/>
            </p:cNvPicPr>
            <p:nvPr/>
          </p:nvPicPr>
          <p:blipFill>
            <a:blip r:embed="rId5">
              <a:extLst>
                <a:ext uri="{28A0092B-C50C-407E-A947-70E740481C1C}">
                  <a14:useLocalDpi xmlns:a14="http://schemas.microsoft.com/office/drawing/2010/main" val="0"/>
                </a:ext>
              </a:extLst>
            </a:blip>
            <a:srcRect l="31676" t="25803" r="30656" b="23286"/>
            <a:stretch>
              <a:fillRect/>
            </a:stretch>
          </p:blipFill>
          <p:spPr bwMode="auto">
            <a:xfrm>
              <a:off x="2659063" y="819150"/>
              <a:ext cx="3162300" cy="229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a:extLst>
                <a:ext uri="{FF2B5EF4-FFF2-40B4-BE49-F238E27FC236}">
                  <a16:creationId xmlns:a16="http://schemas.microsoft.com/office/drawing/2014/main" id="{95C80E23-618E-4960-A029-5A2DF9EC0312}"/>
                </a:ext>
              </a:extLst>
            </p:cNvPr>
            <p:cNvCxnSpPr/>
            <p:nvPr/>
          </p:nvCxnSpPr>
          <p:spPr>
            <a:xfrm flipV="1">
              <a:off x="4352925" y="2171700"/>
              <a:ext cx="0" cy="5429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A8574A2-3A0A-4129-A8C7-538FD968FE7D}"/>
                </a:ext>
              </a:extLst>
            </p:cNvPr>
            <p:cNvCxnSpPr/>
            <p:nvPr/>
          </p:nvCxnSpPr>
          <p:spPr>
            <a:xfrm flipH="1" flipV="1">
              <a:off x="3305175" y="2171700"/>
              <a:ext cx="1047750"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cxnSp>
        <p:nvCxnSpPr>
          <p:cNvPr id="4" name="Straight Connector 3">
            <a:extLst>
              <a:ext uri="{FF2B5EF4-FFF2-40B4-BE49-F238E27FC236}">
                <a16:creationId xmlns:a16="http://schemas.microsoft.com/office/drawing/2014/main" id="{BCD00E8A-0AA0-47A6-84AC-B4460E9D3FB7}"/>
              </a:ext>
            </a:extLst>
          </p:cNvPr>
          <p:cNvCxnSpPr/>
          <p:nvPr/>
        </p:nvCxnSpPr>
        <p:spPr>
          <a:xfrm flipV="1">
            <a:off x="5915025" y="4310063"/>
            <a:ext cx="1209675" cy="121443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BCE42CD-2DDA-4995-859C-A50D53163AB8}"/>
              </a:ext>
            </a:extLst>
          </p:cNvPr>
          <p:cNvCxnSpPr/>
          <p:nvPr/>
        </p:nvCxnSpPr>
        <p:spPr>
          <a:xfrm>
            <a:off x="5915025" y="4310063"/>
            <a:ext cx="1209675"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8297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588" y="661988"/>
            <a:ext cx="5410200" cy="2665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
            <a:extLst>
              <a:ext uri="{FF2B5EF4-FFF2-40B4-BE49-F238E27FC236}">
                <a16:creationId xmlns:a16="http://schemas.microsoft.com/office/drawing/2014/main" id="{61FEBD36-7747-43F5-AD3C-B3698C49E682}"/>
              </a:ext>
            </a:extLst>
          </p:cNvPr>
          <p:cNvSpPr>
            <a:spLocks noChangeArrowheads="1"/>
          </p:cNvSpPr>
          <p:nvPr/>
        </p:nvSpPr>
        <p:spPr bwMode="auto">
          <a:xfrm>
            <a:off x="128588" y="3313113"/>
            <a:ext cx="5410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AU" altLang="en-US" sz="1200" dirty="0">
                <a:latin typeface="+mn-lt"/>
              </a:rPr>
              <a:t>image modified from Satellite Liaison Blog submission by </a:t>
            </a:r>
            <a:r>
              <a:rPr lang="en-AU" altLang="en-US" sz="1200" dirty="0" err="1">
                <a:latin typeface="+mn-lt"/>
              </a:rPr>
              <a:t>B.Line</a:t>
            </a:r>
            <a:endParaRPr lang="en-AU" altLang="en-US" sz="1200" dirty="0">
              <a:latin typeface="+mn-lt"/>
            </a:endParaRPr>
          </a:p>
        </p:txBody>
      </p:sp>
    </p:spTree>
    <p:extLst>
      <p:ext uri="{BB962C8B-B14F-4D97-AF65-F5344CB8AC3E}">
        <p14:creationId xmlns:p14="http://schemas.microsoft.com/office/powerpoint/2010/main" val="2606885645"/>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63" y="-82550"/>
            <a:ext cx="9356726" cy="702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11" descr="logo.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39738"/>
            <a:ext cx="13462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itle 1"/>
          <p:cNvSpPr>
            <a:spLocks noGrp="1"/>
          </p:cNvSpPr>
          <p:nvPr>
            <p:ph type="title"/>
          </p:nvPr>
        </p:nvSpPr>
        <p:spPr>
          <a:xfrm>
            <a:off x="0" y="692150"/>
            <a:ext cx="9144000" cy="909638"/>
          </a:xfrm>
        </p:spPr>
        <p:txBody>
          <a:bodyPr/>
          <a:lstStyle/>
          <a:p>
            <a:pPr algn="ctr" eaLnBrk="1" hangingPunct="1"/>
            <a:r>
              <a:rPr lang="en-AU" altLang="en-US" sz="2800" b="1" dirty="0"/>
              <a:t>Summary</a:t>
            </a:r>
          </a:p>
        </p:txBody>
      </p:sp>
      <p:sp>
        <p:nvSpPr>
          <p:cNvPr id="8197" name="Content Placeholder 2"/>
          <p:cNvSpPr>
            <a:spLocks noGrp="1"/>
          </p:cNvSpPr>
          <p:nvPr>
            <p:ph idx="1"/>
          </p:nvPr>
        </p:nvSpPr>
        <p:spPr>
          <a:xfrm>
            <a:off x="858837" y="2192338"/>
            <a:ext cx="7426325" cy="3973512"/>
          </a:xfrm>
        </p:spPr>
        <p:txBody>
          <a:bodyPr>
            <a:normAutofit/>
          </a:bodyPr>
          <a:lstStyle/>
          <a:p>
            <a:pPr>
              <a:spcBef>
                <a:spcPct val="0"/>
              </a:spcBef>
              <a:spcAft>
                <a:spcPts val="600"/>
              </a:spcAft>
            </a:pPr>
            <a:r>
              <a:rPr lang="en-AU" altLang="en-US" sz="2400" dirty="0"/>
              <a:t>So many possibilities when looking at satellite data and all the channels.</a:t>
            </a:r>
          </a:p>
          <a:p>
            <a:pPr>
              <a:spcBef>
                <a:spcPct val="0"/>
              </a:spcBef>
              <a:spcAft>
                <a:spcPts val="600"/>
              </a:spcAft>
            </a:pPr>
            <a:r>
              <a:rPr lang="en-AU" altLang="en-US" sz="2400" dirty="0"/>
              <a:t>Visible satellite images are a powerful tool in identifying where thunderstorms will form in real time.</a:t>
            </a:r>
          </a:p>
          <a:p>
            <a:pPr>
              <a:spcBef>
                <a:spcPct val="0"/>
              </a:spcBef>
              <a:spcAft>
                <a:spcPts val="600"/>
              </a:spcAft>
            </a:pPr>
            <a:r>
              <a:rPr lang="en-AU" altLang="en-US" sz="2400" dirty="0"/>
              <a:t>Sandwich products are useful in identifying storm details especially storm tops and were the strongest updraughts are occurring.</a:t>
            </a:r>
          </a:p>
          <a:p>
            <a:pPr>
              <a:spcBef>
                <a:spcPct val="0"/>
              </a:spcBef>
              <a:spcAft>
                <a:spcPts val="600"/>
              </a:spcAft>
            </a:pPr>
            <a:r>
              <a:rPr lang="en-AU" altLang="en-US" sz="2400" dirty="0"/>
              <a:t>Animations are awesome </a:t>
            </a:r>
          </a:p>
          <a:p>
            <a:pPr>
              <a:spcBef>
                <a:spcPct val="0"/>
              </a:spcBef>
              <a:spcAft>
                <a:spcPts val="600"/>
              </a:spcAft>
            </a:pPr>
            <a:r>
              <a:rPr lang="en-AU" altLang="en-US" sz="2400" dirty="0"/>
              <a:t>RGB can tell us so much   </a:t>
            </a:r>
          </a:p>
        </p:txBody>
      </p:sp>
    </p:spTree>
    <p:extLst>
      <p:ext uri="{BB962C8B-B14F-4D97-AF65-F5344CB8AC3E}">
        <p14:creationId xmlns:p14="http://schemas.microsoft.com/office/powerpoint/2010/main" val="3766050250"/>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3" descr="mainpage1.jpg"/>
          <p:cNvPicPr>
            <a:picLocks noChangeAspect="1"/>
          </p:cNvPicPr>
          <p:nvPr/>
        </p:nvPicPr>
        <p:blipFill rotWithShape="1">
          <a:blip r:embed="rId2">
            <a:extLst>
              <a:ext uri="{28A0092B-C50C-407E-A947-70E740481C1C}">
                <a14:useLocalDpi xmlns:a14="http://schemas.microsoft.com/office/drawing/2010/main" val="0"/>
              </a:ext>
            </a:extLst>
          </a:blip>
          <a:srcRect b="5893"/>
          <a:stretch/>
        </p:blipFill>
        <p:spPr bwMode="auto">
          <a:xfrm>
            <a:off x="0" y="404665"/>
            <a:ext cx="9144000" cy="648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1"/>
          <p:cNvSpPr>
            <a:spLocks noGrp="1"/>
          </p:cNvSpPr>
          <p:nvPr>
            <p:ph type="ctrTitle"/>
          </p:nvPr>
        </p:nvSpPr>
        <p:spPr>
          <a:xfrm>
            <a:off x="287524" y="2535503"/>
            <a:ext cx="8568952" cy="620911"/>
          </a:xfrm>
          <a:solidFill>
            <a:schemeClr val="bg1"/>
          </a:solidFill>
        </p:spPr>
        <p:txBody>
          <a:bodyPr>
            <a:normAutofit/>
          </a:bodyPr>
          <a:lstStyle/>
          <a:p>
            <a:r>
              <a:rPr lang="en-AU" altLang="en-US" sz="3200" b="1" dirty="0"/>
              <a:t>The End</a:t>
            </a:r>
          </a:p>
        </p:txBody>
      </p:sp>
      <p:sp>
        <p:nvSpPr>
          <p:cNvPr id="2052" name="Subtitle 2"/>
          <p:cNvSpPr>
            <a:spLocks noGrp="1"/>
          </p:cNvSpPr>
          <p:nvPr>
            <p:ph type="subTitle" idx="1"/>
          </p:nvPr>
        </p:nvSpPr>
        <p:spPr>
          <a:xfrm>
            <a:off x="539750" y="5013176"/>
            <a:ext cx="8064500" cy="1344468"/>
          </a:xfrm>
        </p:spPr>
        <p:txBody>
          <a:bodyPr>
            <a:noAutofit/>
          </a:bodyPr>
          <a:lstStyle/>
          <a:p>
            <a:pPr eaLnBrk="1" hangingPunct="1"/>
            <a:r>
              <a:rPr lang="en-AU" altLang="en-US" sz="2000" dirty="0">
                <a:solidFill>
                  <a:schemeClr val="tx1"/>
                </a:solidFill>
              </a:rPr>
              <a:t>Dean Narramore </a:t>
            </a:r>
            <a:br>
              <a:rPr lang="en-AU" altLang="en-US" sz="2000" dirty="0">
                <a:solidFill>
                  <a:schemeClr val="tx1"/>
                </a:solidFill>
              </a:rPr>
            </a:br>
            <a:r>
              <a:rPr lang="en-AU" altLang="en-US" sz="2000" dirty="0">
                <a:solidFill>
                  <a:schemeClr val="tx1"/>
                </a:solidFill>
              </a:rPr>
              <a:t>Extreme Weather Desk Bureau of Meteorology</a:t>
            </a:r>
            <a:br>
              <a:rPr lang="en-AU" altLang="en-US" sz="2000" dirty="0">
                <a:solidFill>
                  <a:schemeClr val="tx1"/>
                </a:solidFill>
              </a:rPr>
            </a:br>
            <a:r>
              <a:rPr lang="en-AU" altLang="en-US" sz="2000" dirty="0">
                <a:solidFill>
                  <a:schemeClr val="tx1"/>
                </a:solidFill>
              </a:rPr>
              <a:t>Australia</a:t>
            </a:r>
          </a:p>
        </p:txBody>
      </p:sp>
      <p:pic>
        <p:nvPicPr>
          <p:cNvPr id="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223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p:cNvSpPr txBox="1">
            <a:spLocks/>
          </p:cNvSpPr>
          <p:nvPr/>
        </p:nvSpPr>
        <p:spPr>
          <a:xfrm>
            <a:off x="539750" y="3930929"/>
            <a:ext cx="8064500" cy="48148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AU" altLang="en-US" sz="2000" dirty="0">
              <a:solidFill>
                <a:schemeClr val="tx1"/>
              </a:solidFill>
            </a:endParaRPr>
          </a:p>
        </p:txBody>
      </p:sp>
    </p:spTree>
    <p:extLst>
      <p:ext uri="{BB962C8B-B14F-4D97-AF65-F5344CB8AC3E}">
        <p14:creationId xmlns:p14="http://schemas.microsoft.com/office/powerpoint/2010/main" val="38978316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13"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p:nvSpPr>
        <p:spPr>
          <a:xfrm>
            <a:off x="204788" y="4332288"/>
            <a:ext cx="8669337" cy="240506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3" name="Rectangle 2"/>
          <p:cNvSpPr/>
          <p:nvPr/>
        </p:nvSpPr>
        <p:spPr>
          <a:xfrm>
            <a:off x="222250" y="1052513"/>
            <a:ext cx="5991225" cy="28479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pic>
        <p:nvPicPr>
          <p:cNvPr id="105477"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2938" y="1412875"/>
            <a:ext cx="2803525" cy="166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47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492250"/>
            <a:ext cx="2808288" cy="158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5479" name="Title 1"/>
          <p:cNvSpPr>
            <a:spLocks noGrp="1"/>
          </p:cNvSpPr>
          <p:nvPr>
            <p:ph type="title"/>
          </p:nvPr>
        </p:nvSpPr>
        <p:spPr>
          <a:xfrm>
            <a:off x="0" y="114300"/>
            <a:ext cx="9144000" cy="1011238"/>
          </a:xfrm>
        </p:spPr>
        <p:txBody>
          <a:bodyPr/>
          <a:lstStyle/>
          <a:p>
            <a:pPr algn="ctr" eaLnBrk="1" hangingPunct="1"/>
            <a:r>
              <a:rPr lang="en-AU" altLang="en-US" sz="2800" b="1" dirty="0">
                <a:latin typeface="+mn-lt"/>
              </a:rPr>
              <a:t>Using Himawari-8 data to analyse convective development</a:t>
            </a:r>
          </a:p>
        </p:txBody>
      </p:sp>
      <p:sp>
        <p:nvSpPr>
          <p:cNvPr id="105480" name="TextBox 8"/>
          <p:cNvSpPr txBox="1">
            <a:spLocks noChangeArrowheads="1"/>
          </p:cNvSpPr>
          <p:nvPr/>
        </p:nvSpPr>
        <p:spPr bwMode="auto">
          <a:xfrm>
            <a:off x="3173413" y="3135313"/>
            <a:ext cx="2801937"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AU" altLang="en-US" sz="2000"/>
              <a:t>Broadscale setting – Airmass RGB</a:t>
            </a:r>
          </a:p>
        </p:txBody>
      </p:sp>
      <p:sp>
        <p:nvSpPr>
          <p:cNvPr id="105481" name="TextBox 8"/>
          <p:cNvSpPr txBox="1">
            <a:spLocks noChangeArrowheads="1"/>
          </p:cNvSpPr>
          <p:nvPr/>
        </p:nvSpPr>
        <p:spPr bwMode="auto">
          <a:xfrm>
            <a:off x="323850" y="3135313"/>
            <a:ext cx="2808288"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AU" altLang="en-US" sz="2000"/>
              <a:t>Overview: Visible / Enhanced IR / Sandwich</a:t>
            </a:r>
          </a:p>
        </p:txBody>
      </p:sp>
      <p:sp>
        <p:nvSpPr>
          <p:cNvPr id="105482" name="TextBox 8"/>
          <p:cNvSpPr txBox="1">
            <a:spLocks noChangeArrowheads="1"/>
          </p:cNvSpPr>
          <p:nvPr/>
        </p:nvSpPr>
        <p:spPr bwMode="auto">
          <a:xfrm>
            <a:off x="142875" y="5205413"/>
            <a:ext cx="20605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2000"/>
              <a:t>Sandwich product</a:t>
            </a:r>
          </a:p>
        </p:txBody>
      </p:sp>
      <p:sp>
        <p:nvSpPr>
          <p:cNvPr id="105483" name="TextBox 8"/>
          <p:cNvSpPr txBox="1">
            <a:spLocks noChangeArrowheads="1"/>
          </p:cNvSpPr>
          <p:nvPr/>
        </p:nvSpPr>
        <p:spPr bwMode="auto">
          <a:xfrm>
            <a:off x="2281238" y="5756275"/>
            <a:ext cx="1935162"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AU" altLang="en-US" sz="2000"/>
              <a:t>Day Convective RGB</a:t>
            </a:r>
          </a:p>
        </p:txBody>
      </p:sp>
      <p:pic>
        <p:nvPicPr>
          <p:cNvPr id="10548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1238" y="4648200"/>
            <a:ext cx="1935162" cy="110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48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2250" y="4116388"/>
            <a:ext cx="1914525" cy="1089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48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9550" y="5589588"/>
            <a:ext cx="1927225" cy="110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487" name="Picture 8" descr="http://cdn.qldstorms.com/wp-content/uploads/2015/12/nsw-20151216.jpe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19288" y="2282825"/>
            <a:ext cx="1044575" cy="80645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Down Arrow 1"/>
          <p:cNvSpPr/>
          <p:nvPr/>
        </p:nvSpPr>
        <p:spPr>
          <a:xfrm>
            <a:off x="2203450" y="3900488"/>
            <a:ext cx="476250" cy="4318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20" name="Down Arrow 19"/>
          <p:cNvSpPr/>
          <p:nvPr/>
        </p:nvSpPr>
        <p:spPr>
          <a:xfrm>
            <a:off x="4138613" y="3900488"/>
            <a:ext cx="477837" cy="4318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22" name="Down Arrow 21"/>
          <p:cNvSpPr/>
          <p:nvPr/>
        </p:nvSpPr>
        <p:spPr>
          <a:xfrm rot="10800000">
            <a:off x="7391400" y="3919538"/>
            <a:ext cx="477838" cy="4318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105491" name="Content Placeholder 2"/>
          <p:cNvSpPr txBox="1">
            <a:spLocks/>
          </p:cNvSpPr>
          <p:nvPr/>
        </p:nvSpPr>
        <p:spPr bwMode="auto">
          <a:xfrm>
            <a:off x="6978650" y="6553200"/>
            <a:ext cx="2209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AU" altLang="en-US" sz="1200"/>
              <a:t>Images courtesy BOM/JMA</a:t>
            </a:r>
          </a:p>
        </p:txBody>
      </p:sp>
      <p:sp>
        <p:nvSpPr>
          <p:cNvPr id="4" name="Rectangle 3"/>
          <p:cNvSpPr/>
          <p:nvPr/>
        </p:nvSpPr>
        <p:spPr>
          <a:xfrm>
            <a:off x="142875" y="4038600"/>
            <a:ext cx="4200525" cy="26987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26" name="Rectangle 25"/>
          <p:cNvSpPr/>
          <p:nvPr/>
        </p:nvSpPr>
        <p:spPr>
          <a:xfrm>
            <a:off x="4405313" y="4572000"/>
            <a:ext cx="4443412" cy="19510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27" name="Rectangle 26"/>
          <p:cNvSpPr/>
          <p:nvPr/>
        </p:nvSpPr>
        <p:spPr>
          <a:xfrm>
            <a:off x="6451600" y="1038225"/>
            <a:ext cx="2422525" cy="2847975"/>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105495" name="TextBox 9"/>
          <p:cNvSpPr txBox="1">
            <a:spLocks noChangeArrowheads="1"/>
          </p:cNvSpPr>
          <p:nvPr/>
        </p:nvSpPr>
        <p:spPr bwMode="auto">
          <a:xfrm>
            <a:off x="6451600" y="2827338"/>
            <a:ext cx="2397125"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AU" altLang="en-US" sz="2000"/>
              <a:t>Alerting (machine learning) algorithms (COTAC)</a:t>
            </a:r>
          </a:p>
        </p:txBody>
      </p:sp>
      <p:pic>
        <p:nvPicPr>
          <p:cNvPr id="105496" name="Picture 2" descr="FI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08750" y="1423988"/>
            <a:ext cx="2287588" cy="126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p:cNvSpPr/>
          <p:nvPr/>
        </p:nvSpPr>
        <p:spPr>
          <a:xfrm>
            <a:off x="6451600" y="1038225"/>
            <a:ext cx="2422525" cy="28622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pic>
        <p:nvPicPr>
          <p:cNvPr id="105498" name="Picture 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487863" y="4668838"/>
            <a:ext cx="191452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99" name="TextBox 9"/>
          <p:cNvSpPr txBox="1">
            <a:spLocks noChangeArrowheads="1"/>
          </p:cNvSpPr>
          <p:nvPr/>
        </p:nvSpPr>
        <p:spPr bwMode="auto">
          <a:xfrm>
            <a:off x="4433888" y="5743575"/>
            <a:ext cx="2017712"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AU" altLang="en-US" sz="2000"/>
              <a:t>Monitoring tool </a:t>
            </a:r>
          </a:p>
          <a:p>
            <a:pPr algn="ctr" eaLnBrk="1" hangingPunct="1">
              <a:spcBef>
                <a:spcPct val="0"/>
              </a:spcBef>
              <a:buFontTx/>
              <a:buNone/>
            </a:pPr>
            <a:r>
              <a:rPr lang="en-AU" altLang="en-US" sz="2000"/>
              <a:t>(IR-WV)</a:t>
            </a:r>
          </a:p>
        </p:txBody>
      </p:sp>
      <p:pic>
        <p:nvPicPr>
          <p:cNvPr id="105500" name="Picture 8"/>
          <p:cNvPicPr>
            <a:picLocks noChangeAspect="1" noChangeArrowheads="1"/>
          </p:cNvPicPr>
          <p:nvPr/>
        </p:nvPicPr>
        <p:blipFill>
          <a:blip r:embed="rId11">
            <a:extLst>
              <a:ext uri="{28A0092B-C50C-407E-A947-70E740481C1C}">
                <a14:useLocalDpi xmlns:a14="http://schemas.microsoft.com/office/drawing/2010/main" val="0"/>
              </a:ext>
            </a:extLst>
          </a:blip>
          <a:srcRect t="1678"/>
          <a:stretch>
            <a:fillRect/>
          </a:stretch>
        </p:blipFill>
        <p:spPr bwMode="auto">
          <a:xfrm>
            <a:off x="6770688" y="4591050"/>
            <a:ext cx="1841500" cy="12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501" name="TextBox 14"/>
          <p:cNvSpPr txBox="1">
            <a:spLocks noChangeArrowheads="1"/>
          </p:cNvSpPr>
          <p:nvPr/>
        </p:nvSpPr>
        <p:spPr bwMode="auto">
          <a:xfrm>
            <a:off x="6611938" y="5743575"/>
            <a:ext cx="2184400"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AU" altLang="en-US" sz="2000"/>
              <a:t>Severe Storm Algorithms</a:t>
            </a:r>
          </a:p>
        </p:txBody>
      </p:sp>
    </p:spTree>
    <p:extLst>
      <p:ext uri="{BB962C8B-B14F-4D97-AF65-F5344CB8AC3E}">
        <p14:creationId xmlns:p14="http://schemas.microsoft.com/office/powerpoint/2010/main" val="7036505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8B89F-C84C-419E-A14E-24A7E8C7738C}"/>
              </a:ext>
            </a:extLst>
          </p:cNvPr>
          <p:cNvSpPr>
            <a:spLocks noGrp="1"/>
          </p:cNvSpPr>
          <p:nvPr>
            <p:ph type="title"/>
          </p:nvPr>
        </p:nvSpPr>
        <p:spPr/>
        <p:txBody>
          <a:bodyPr/>
          <a:lstStyle/>
          <a:p>
            <a:r>
              <a:rPr lang="en-AU" dirty="0"/>
              <a:t>Socrative Question 1</a:t>
            </a:r>
          </a:p>
        </p:txBody>
      </p:sp>
      <p:sp>
        <p:nvSpPr>
          <p:cNvPr id="3" name="Content Placeholder 2">
            <a:extLst>
              <a:ext uri="{FF2B5EF4-FFF2-40B4-BE49-F238E27FC236}">
                <a16:creationId xmlns:a16="http://schemas.microsoft.com/office/drawing/2014/main" id="{9EEE885E-D1DE-4F08-8327-E1EB977FB0EB}"/>
              </a:ext>
            </a:extLst>
          </p:cNvPr>
          <p:cNvSpPr>
            <a:spLocks noGrp="1"/>
          </p:cNvSpPr>
          <p:nvPr>
            <p:ph idx="1"/>
          </p:nvPr>
        </p:nvSpPr>
        <p:spPr>
          <a:xfrm>
            <a:off x="628650" y="1825624"/>
            <a:ext cx="7886700" cy="4667249"/>
          </a:xfrm>
        </p:spPr>
        <p:txBody>
          <a:bodyPr>
            <a:normAutofit/>
          </a:bodyPr>
          <a:lstStyle/>
          <a:p>
            <a:pPr marL="0" indent="0" fontAlgn="base" hangingPunct="0">
              <a:buNone/>
            </a:pPr>
            <a:endParaRPr lang="en-AU" dirty="0"/>
          </a:p>
        </p:txBody>
      </p:sp>
    </p:spTree>
    <p:extLst>
      <p:ext uri="{BB962C8B-B14F-4D97-AF65-F5344CB8AC3E}">
        <p14:creationId xmlns:p14="http://schemas.microsoft.com/office/powerpoint/2010/main" val="35940751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47234" y="151948"/>
            <a:ext cx="8539566" cy="793449"/>
          </a:xfrm>
        </p:spPr>
        <p:txBody>
          <a:bodyPr>
            <a:normAutofit/>
          </a:bodyPr>
          <a:lstStyle/>
          <a:p>
            <a:pPr algn="ctr"/>
            <a:r>
              <a:rPr lang="en-AU" sz="2800" b="1" dirty="0">
                <a:latin typeface="+mn-lt"/>
              </a:rPr>
              <a:t>One Thunderstorm. Same Time. Multiple channels.</a:t>
            </a:r>
          </a:p>
        </p:txBody>
      </p:sp>
      <p:pic>
        <p:nvPicPr>
          <p:cNvPr id="3" name="Picture 2">
            <a:extLst>
              <a:ext uri="{FF2B5EF4-FFF2-40B4-BE49-F238E27FC236}">
                <a16:creationId xmlns:a16="http://schemas.microsoft.com/office/drawing/2014/main" id="{C7549F1C-1D3E-48F9-9400-757B1D1FD2DD}"/>
              </a:ext>
            </a:extLst>
          </p:cNvPr>
          <p:cNvPicPr>
            <a:picLocks noChangeAspect="1"/>
          </p:cNvPicPr>
          <p:nvPr/>
        </p:nvPicPr>
        <p:blipFill>
          <a:blip r:embed="rId3"/>
          <a:stretch>
            <a:fillRect/>
          </a:stretch>
        </p:blipFill>
        <p:spPr>
          <a:xfrm>
            <a:off x="89117" y="1044645"/>
            <a:ext cx="4311482" cy="2350074"/>
          </a:xfrm>
          <a:prstGeom prst="rect">
            <a:avLst/>
          </a:prstGeom>
        </p:spPr>
      </p:pic>
      <p:pic>
        <p:nvPicPr>
          <p:cNvPr id="5" name="Picture 4">
            <a:extLst>
              <a:ext uri="{FF2B5EF4-FFF2-40B4-BE49-F238E27FC236}">
                <a16:creationId xmlns:a16="http://schemas.microsoft.com/office/drawing/2014/main" id="{6ED72549-81DC-4D41-B3DB-765DAAFC9003}"/>
              </a:ext>
            </a:extLst>
          </p:cNvPr>
          <p:cNvPicPr>
            <a:picLocks noChangeAspect="1"/>
          </p:cNvPicPr>
          <p:nvPr/>
        </p:nvPicPr>
        <p:blipFill>
          <a:blip r:embed="rId4"/>
          <a:stretch>
            <a:fillRect/>
          </a:stretch>
        </p:blipFill>
        <p:spPr>
          <a:xfrm>
            <a:off x="4526225" y="1027105"/>
            <a:ext cx="4528659" cy="2367614"/>
          </a:xfrm>
          <a:prstGeom prst="rect">
            <a:avLst/>
          </a:prstGeom>
        </p:spPr>
      </p:pic>
      <p:pic>
        <p:nvPicPr>
          <p:cNvPr id="6" name="Picture 5">
            <a:extLst>
              <a:ext uri="{FF2B5EF4-FFF2-40B4-BE49-F238E27FC236}">
                <a16:creationId xmlns:a16="http://schemas.microsoft.com/office/drawing/2014/main" id="{B51BBEBD-D63C-42EB-AC52-35402FB6A537}"/>
              </a:ext>
            </a:extLst>
          </p:cNvPr>
          <p:cNvPicPr>
            <a:picLocks noChangeAspect="1"/>
          </p:cNvPicPr>
          <p:nvPr/>
        </p:nvPicPr>
        <p:blipFill>
          <a:blip r:embed="rId5"/>
          <a:stretch>
            <a:fillRect/>
          </a:stretch>
        </p:blipFill>
        <p:spPr>
          <a:xfrm>
            <a:off x="87247" y="3733601"/>
            <a:ext cx="4338284" cy="2394286"/>
          </a:xfrm>
          <a:prstGeom prst="rect">
            <a:avLst/>
          </a:prstGeom>
        </p:spPr>
      </p:pic>
      <p:pic>
        <p:nvPicPr>
          <p:cNvPr id="8" name="Picture 7">
            <a:extLst>
              <a:ext uri="{FF2B5EF4-FFF2-40B4-BE49-F238E27FC236}">
                <a16:creationId xmlns:a16="http://schemas.microsoft.com/office/drawing/2014/main" id="{A9BC945F-E899-4011-9152-08B8668C4DFF}"/>
              </a:ext>
            </a:extLst>
          </p:cNvPr>
          <p:cNvPicPr>
            <a:picLocks noChangeAspect="1"/>
          </p:cNvPicPr>
          <p:nvPr/>
        </p:nvPicPr>
        <p:blipFill>
          <a:blip r:embed="rId6"/>
          <a:stretch>
            <a:fillRect/>
          </a:stretch>
        </p:blipFill>
        <p:spPr>
          <a:xfrm>
            <a:off x="4482406" y="3733601"/>
            <a:ext cx="4574347" cy="2394286"/>
          </a:xfrm>
          <a:prstGeom prst="rect">
            <a:avLst/>
          </a:prstGeom>
        </p:spPr>
      </p:pic>
      <p:sp>
        <p:nvSpPr>
          <p:cNvPr id="9" name="Rectangle 7"/>
          <p:cNvSpPr>
            <a:spLocks noChangeArrowheads="1"/>
          </p:cNvSpPr>
          <p:nvPr/>
        </p:nvSpPr>
        <p:spPr bwMode="auto">
          <a:xfrm>
            <a:off x="7267575" y="1588"/>
            <a:ext cx="18764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ko-KR" sz="1200" dirty="0">
                <a:ea typeface="Gulim" panose="020B0600000101010101" pitchFamily="34" charset="-127"/>
              </a:rPr>
              <a:t>images courtesy JMA/BOM</a:t>
            </a:r>
            <a:endParaRPr lang="en-AU" altLang="en-US" sz="1200" dirty="0">
              <a:ea typeface="Gulim" panose="020B0600000101010101" pitchFamily="34" charset="-127"/>
            </a:endParaRPr>
          </a:p>
        </p:txBody>
      </p:sp>
    </p:spTree>
    <p:extLst>
      <p:ext uri="{BB962C8B-B14F-4D97-AF65-F5344CB8AC3E}">
        <p14:creationId xmlns:p14="http://schemas.microsoft.com/office/powerpoint/2010/main" val="14209433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6"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10" descr="G:\1ABodoZeschkeDataFiles\2017stuff\RegionalFocusGroupMeetings2017\December2017\NTstorms15Dec17\TropicalAirmassRGB\TropicalAirmassRGB045.jpeg"/>
          <p:cNvPicPr>
            <a:picLocks noChangeAspect="1" noChangeArrowheads="1"/>
          </p:cNvPicPr>
          <p:nvPr/>
        </p:nvPicPr>
        <p:blipFill>
          <a:blip r:embed="rId3">
            <a:extLst>
              <a:ext uri="{28A0092B-C50C-407E-A947-70E740481C1C}">
                <a14:useLocalDpi xmlns:a14="http://schemas.microsoft.com/office/drawing/2010/main" val="0"/>
              </a:ext>
            </a:extLst>
          </a:blip>
          <a:srcRect l="24303" r="24358"/>
          <a:stretch>
            <a:fillRect/>
          </a:stretch>
        </p:blipFill>
        <p:spPr bwMode="auto">
          <a:xfrm>
            <a:off x="3162300" y="3840163"/>
            <a:ext cx="288925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9" descr="G:\1ABodoZeschkeDataFiles\2017stuff\RegionalFocusGroupMeetings2017\December2017\NTstorms15Dec17\AirmassRGB\AirmassRGB12UTCto6UTC045.jpeg"/>
          <p:cNvPicPr>
            <a:picLocks noChangeAspect="1" noChangeArrowheads="1"/>
          </p:cNvPicPr>
          <p:nvPr/>
        </p:nvPicPr>
        <p:blipFill>
          <a:blip r:embed="rId4">
            <a:extLst>
              <a:ext uri="{28A0092B-C50C-407E-A947-70E740481C1C}">
                <a14:useLocalDpi xmlns:a14="http://schemas.microsoft.com/office/drawing/2010/main" val="0"/>
              </a:ext>
            </a:extLst>
          </a:blip>
          <a:srcRect l="24358" r="24304"/>
          <a:stretch>
            <a:fillRect/>
          </a:stretch>
        </p:blipFill>
        <p:spPr bwMode="auto">
          <a:xfrm>
            <a:off x="168275" y="3857626"/>
            <a:ext cx="2870200" cy="276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8" descr="G:\1ABodoZeschkeDataFiles\2017stuff\RegionalFocusGroupMeetings2017\December2017\NTstorms15Dec17\AirmassRGBEnhIRtropmidlat\AirmassRGBEnhIRtropmidlat045.jpeg"/>
          <p:cNvPicPr>
            <a:picLocks noChangeAspect="1" noChangeArrowheads="1"/>
          </p:cNvPicPr>
          <p:nvPr/>
        </p:nvPicPr>
        <p:blipFill>
          <a:blip r:embed="rId5">
            <a:extLst>
              <a:ext uri="{28A0092B-C50C-407E-A947-70E740481C1C}">
                <a14:useLocalDpi xmlns:a14="http://schemas.microsoft.com/office/drawing/2010/main" val="0"/>
              </a:ext>
            </a:extLst>
          </a:blip>
          <a:srcRect l="24503" r="24416"/>
          <a:stretch>
            <a:fillRect/>
          </a:stretch>
        </p:blipFill>
        <p:spPr bwMode="auto">
          <a:xfrm>
            <a:off x="6153150" y="3860800"/>
            <a:ext cx="2886075"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7" descr="G:\1ABodoZeschkeDataFiles\2017stuff\RegionalFocusGroupMeetings2017\December2017\NTstorms15Dec17\NightMicroMurataShimizu\NightMicroRGBmidlatMurataShimizu12to00UTC045.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338" y="1158875"/>
            <a:ext cx="2889250"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3" descr="G:\1ABodoZeschkeDataFiles\2017stuff\RegionalFocusGroupMeetings2017\December2017\NTstorms15Dec17\NightMicroBOMtropical\NightMicroRGBBOMTropical12to00UTC045.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3150" y="1136650"/>
            <a:ext cx="2886075" cy="263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2" descr="G:\1ABodoZeschkeDataFiles\2017stuff\RegionalFocusGroupMeetings2017\December2017\NTstorms15Dec17\TropicalSandwichEnhIR\EnhancedIRandSandwich045.jpeg"/>
          <p:cNvPicPr>
            <a:picLocks noChangeAspect="1" noChangeArrowheads="1"/>
          </p:cNvPicPr>
          <p:nvPr/>
        </p:nvPicPr>
        <p:blipFill>
          <a:blip r:embed="rId8">
            <a:extLst>
              <a:ext uri="{28A0092B-C50C-407E-A947-70E740481C1C}">
                <a14:useLocalDpi xmlns:a14="http://schemas.microsoft.com/office/drawing/2010/main" val="0"/>
              </a:ext>
            </a:extLst>
          </a:blip>
          <a:srcRect l="13126" r="13132" b="4446"/>
          <a:stretch>
            <a:fillRect/>
          </a:stretch>
        </p:blipFill>
        <p:spPr bwMode="auto">
          <a:xfrm>
            <a:off x="117475" y="1225550"/>
            <a:ext cx="3073400"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3" name="Title 1"/>
          <p:cNvSpPr>
            <a:spLocks noGrp="1"/>
          </p:cNvSpPr>
          <p:nvPr>
            <p:ph type="title"/>
          </p:nvPr>
        </p:nvSpPr>
        <p:spPr>
          <a:xfrm>
            <a:off x="0" y="189504"/>
            <a:ext cx="9252488" cy="936625"/>
          </a:xfrm>
        </p:spPr>
        <p:txBody>
          <a:bodyPr>
            <a:normAutofit fontScale="90000"/>
          </a:bodyPr>
          <a:lstStyle/>
          <a:p>
            <a:r>
              <a:rPr lang="en-AU" altLang="en-US" sz="2800" b="1" dirty="0">
                <a:latin typeface="+mn-lt"/>
              </a:rPr>
              <a:t>Another example of multiple channels, one storm, this time at night. RGB products examined during the night time.</a:t>
            </a:r>
            <a:br>
              <a:rPr lang="en-AU" altLang="en-US" sz="2800" b="1" dirty="0">
                <a:latin typeface="+mn-lt"/>
              </a:rPr>
            </a:br>
            <a:r>
              <a:rPr lang="en-AU" altLang="en-US" sz="2000" dirty="0">
                <a:latin typeface="+mn-lt"/>
              </a:rPr>
              <a:t>(situation at 1930UTC, 14</a:t>
            </a:r>
            <a:r>
              <a:rPr lang="en-AU" altLang="en-US" sz="2000" baseline="30000" dirty="0">
                <a:latin typeface="+mn-lt"/>
              </a:rPr>
              <a:t>th</a:t>
            </a:r>
            <a:r>
              <a:rPr lang="en-AU" altLang="en-US" sz="2000" dirty="0">
                <a:latin typeface="+mn-lt"/>
              </a:rPr>
              <a:t> December) </a:t>
            </a:r>
          </a:p>
        </p:txBody>
      </p:sp>
      <p:sp>
        <p:nvSpPr>
          <p:cNvPr id="31754" name="TextBox 1"/>
          <p:cNvSpPr txBox="1">
            <a:spLocks noChangeArrowheads="1"/>
          </p:cNvSpPr>
          <p:nvPr/>
        </p:nvSpPr>
        <p:spPr bwMode="auto">
          <a:xfrm>
            <a:off x="117475" y="1158875"/>
            <a:ext cx="2268538"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800"/>
              <a:t>Enhanced IR (Tropical)</a:t>
            </a:r>
          </a:p>
        </p:txBody>
      </p:sp>
      <p:sp>
        <p:nvSpPr>
          <p:cNvPr id="31755" name="TextBox 10"/>
          <p:cNvSpPr txBox="1">
            <a:spLocks noChangeArrowheads="1"/>
          </p:cNvSpPr>
          <p:nvPr/>
        </p:nvSpPr>
        <p:spPr bwMode="auto">
          <a:xfrm>
            <a:off x="3240088" y="1146175"/>
            <a:ext cx="254317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800"/>
              <a:t>Night Micro RGB (Midlat)</a:t>
            </a:r>
          </a:p>
        </p:txBody>
      </p:sp>
      <p:sp>
        <p:nvSpPr>
          <p:cNvPr id="31756" name="TextBox 11"/>
          <p:cNvSpPr txBox="1">
            <a:spLocks noChangeArrowheads="1"/>
          </p:cNvSpPr>
          <p:nvPr/>
        </p:nvSpPr>
        <p:spPr bwMode="auto">
          <a:xfrm>
            <a:off x="6153150" y="1119188"/>
            <a:ext cx="2662238"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800"/>
              <a:t>Night Micro RGB (Tropical)</a:t>
            </a:r>
          </a:p>
        </p:txBody>
      </p:sp>
      <p:sp>
        <p:nvSpPr>
          <p:cNvPr id="31757" name="TextBox 12"/>
          <p:cNvSpPr txBox="1">
            <a:spLocks noChangeArrowheads="1"/>
          </p:cNvSpPr>
          <p:nvPr/>
        </p:nvSpPr>
        <p:spPr bwMode="auto">
          <a:xfrm>
            <a:off x="3179763" y="3816350"/>
            <a:ext cx="2297112"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800"/>
              <a:t>Airmass RGB (Tropical)</a:t>
            </a:r>
          </a:p>
        </p:txBody>
      </p:sp>
      <p:sp>
        <p:nvSpPr>
          <p:cNvPr id="31758" name="TextBox 13"/>
          <p:cNvSpPr txBox="1">
            <a:spLocks noChangeArrowheads="1"/>
          </p:cNvSpPr>
          <p:nvPr/>
        </p:nvSpPr>
        <p:spPr bwMode="auto">
          <a:xfrm>
            <a:off x="179388" y="3802063"/>
            <a:ext cx="1423987"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800"/>
              <a:t>Airmass RGB</a:t>
            </a:r>
          </a:p>
        </p:txBody>
      </p:sp>
      <p:sp>
        <p:nvSpPr>
          <p:cNvPr id="31759" name="TextBox 14"/>
          <p:cNvSpPr txBox="1">
            <a:spLocks noChangeArrowheads="1"/>
          </p:cNvSpPr>
          <p:nvPr/>
        </p:nvSpPr>
        <p:spPr bwMode="auto">
          <a:xfrm>
            <a:off x="6045200" y="3802063"/>
            <a:ext cx="29940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800"/>
              <a:t>Airmass RGB and enhanced IR</a:t>
            </a:r>
          </a:p>
        </p:txBody>
      </p:sp>
      <p:sp>
        <p:nvSpPr>
          <p:cNvPr id="31760" name="Rectangle 7"/>
          <p:cNvSpPr>
            <a:spLocks noChangeArrowheads="1"/>
          </p:cNvSpPr>
          <p:nvPr/>
        </p:nvSpPr>
        <p:spPr bwMode="auto">
          <a:xfrm>
            <a:off x="7267575" y="1588"/>
            <a:ext cx="18764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ko-KR" sz="1200" dirty="0">
                <a:ea typeface="Gulim" panose="020B0600000101010101" pitchFamily="34" charset="-127"/>
              </a:rPr>
              <a:t>images courtesy JMA/BOM</a:t>
            </a:r>
            <a:endParaRPr lang="en-AU" altLang="en-US" sz="1200" dirty="0">
              <a:ea typeface="Gulim" panose="020B0600000101010101" pitchFamily="34" charset="-127"/>
            </a:endParaRPr>
          </a:p>
        </p:txBody>
      </p:sp>
      <p:sp>
        <p:nvSpPr>
          <p:cNvPr id="31761" name="TextBox 16"/>
          <p:cNvSpPr txBox="1">
            <a:spLocks noChangeArrowheads="1"/>
          </p:cNvSpPr>
          <p:nvPr/>
        </p:nvSpPr>
        <p:spPr bwMode="auto">
          <a:xfrm>
            <a:off x="4787900" y="4365625"/>
            <a:ext cx="8032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600" b="1">
                <a:solidFill>
                  <a:srgbClr val="FFFF00"/>
                </a:solidFill>
              </a:rPr>
              <a:t>Darwin</a:t>
            </a:r>
          </a:p>
        </p:txBody>
      </p:sp>
    </p:spTree>
    <p:extLst>
      <p:ext uri="{BB962C8B-B14F-4D97-AF65-F5344CB8AC3E}">
        <p14:creationId xmlns:p14="http://schemas.microsoft.com/office/powerpoint/2010/main" val="2091101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0" descr="G:\1ABodoZeschkeDataFiles\2017stuff\RegionalFocusGroupMeetings2017\December2017\NTstorms15Dec17\TropicalAirmassRGB\TropicalAirmassRGB045.jpeg"/>
          <p:cNvPicPr>
            <a:picLocks noChangeAspect="1" noChangeArrowheads="1"/>
          </p:cNvPicPr>
          <p:nvPr/>
        </p:nvPicPr>
        <p:blipFill>
          <a:blip r:embed="rId2">
            <a:extLst>
              <a:ext uri="{28A0092B-C50C-407E-A947-70E740481C1C}">
                <a14:useLocalDpi xmlns:a14="http://schemas.microsoft.com/office/drawing/2010/main" val="0"/>
              </a:ext>
            </a:extLst>
          </a:blip>
          <a:srcRect l="24303" r="24358"/>
          <a:stretch>
            <a:fillRect/>
          </a:stretch>
        </p:blipFill>
        <p:spPr bwMode="auto">
          <a:xfrm>
            <a:off x="3162300" y="3840163"/>
            <a:ext cx="288925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9" descr="G:\1ABodoZeschkeDataFiles\2017stuff\RegionalFocusGroupMeetings2017\December2017\NTstorms15Dec17\AirmassRGB\AirmassRGB12UTCto6UTC045.jpeg"/>
          <p:cNvPicPr>
            <a:picLocks noChangeAspect="1" noChangeArrowheads="1"/>
          </p:cNvPicPr>
          <p:nvPr/>
        </p:nvPicPr>
        <p:blipFill>
          <a:blip r:embed="rId3">
            <a:extLst>
              <a:ext uri="{28A0092B-C50C-407E-A947-70E740481C1C}">
                <a14:useLocalDpi xmlns:a14="http://schemas.microsoft.com/office/drawing/2010/main" val="0"/>
              </a:ext>
            </a:extLst>
          </a:blip>
          <a:srcRect l="24358" r="24304"/>
          <a:stretch>
            <a:fillRect/>
          </a:stretch>
        </p:blipFill>
        <p:spPr bwMode="auto">
          <a:xfrm>
            <a:off x="174625" y="3802063"/>
            <a:ext cx="2870200" cy="276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8" descr="G:\1ABodoZeschkeDataFiles\2017stuff\RegionalFocusGroupMeetings2017\December2017\NTstorms15Dec17\AirmassRGBEnhIRtropmidlat\AirmassRGBEnhIRtropmidlat045.jpeg"/>
          <p:cNvPicPr>
            <a:picLocks noChangeAspect="1" noChangeArrowheads="1"/>
          </p:cNvPicPr>
          <p:nvPr/>
        </p:nvPicPr>
        <p:blipFill>
          <a:blip r:embed="rId4">
            <a:extLst>
              <a:ext uri="{28A0092B-C50C-407E-A947-70E740481C1C}">
                <a14:useLocalDpi xmlns:a14="http://schemas.microsoft.com/office/drawing/2010/main" val="0"/>
              </a:ext>
            </a:extLst>
          </a:blip>
          <a:srcRect l="24503" r="24416"/>
          <a:stretch>
            <a:fillRect/>
          </a:stretch>
        </p:blipFill>
        <p:spPr bwMode="auto">
          <a:xfrm>
            <a:off x="6153150" y="3860800"/>
            <a:ext cx="2886075"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7" descr="G:\1ABodoZeschkeDataFiles\2017stuff\RegionalFocusGroupMeetings2017\December2017\NTstorms15Dec17\NightMicroMurataShimizu\NightMicroRGBmidlatMurataShimizu12to00UTC045.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8338" y="1158875"/>
            <a:ext cx="2889250"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3" descr="G:\1ABodoZeschkeDataFiles\2017stuff\RegionalFocusGroupMeetings2017\December2017\NTstorms15Dec17\NightMicroBOMtropical\NightMicroRGBBOMTropical12to00UTC045.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3150" y="1136650"/>
            <a:ext cx="2886075" cy="263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2" descr="G:\1ABodoZeschkeDataFiles\2017stuff\RegionalFocusGroupMeetings2017\December2017\NTstorms15Dec17\TropicalSandwichEnhIR\EnhancedIRandSandwich045.jpeg"/>
          <p:cNvPicPr>
            <a:picLocks noChangeAspect="1" noChangeArrowheads="1"/>
          </p:cNvPicPr>
          <p:nvPr/>
        </p:nvPicPr>
        <p:blipFill>
          <a:blip r:embed="rId7">
            <a:extLst>
              <a:ext uri="{28A0092B-C50C-407E-A947-70E740481C1C}">
                <a14:useLocalDpi xmlns:a14="http://schemas.microsoft.com/office/drawing/2010/main" val="0"/>
              </a:ext>
            </a:extLst>
          </a:blip>
          <a:srcRect l="13126" r="13132" b="4446"/>
          <a:stretch>
            <a:fillRect/>
          </a:stretch>
        </p:blipFill>
        <p:spPr bwMode="auto">
          <a:xfrm>
            <a:off x="109538" y="1171575"/>
            <a:ext cx="3073400"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0" name="Title 1"/>
          <p:cNvSpPr>
            <a:spLocks noGrp="1"/>
          </p:cNvSpPr>
          <p:nvPr>
            <p:ph type="title"/>
          </p:nvPr>
        </p:nvSpPr>
        <p:spPr>
          <a:xfrm>
            <a:off x="0" y="188913"/>
            <a:ext cx="9144000" cy="936625"/>
          </a:xfrm>
        </p:spPr>
        <p:txBody>
          <a:bodyPr/>
          <a:lstStyle/>
          <a:p>
            <a:pPr algn="ctr"/>
            <a:r>
              <a:rPr lang="en-AU" altLang="en-US" sz="2800" b="1" dirty="0">
                <a:latin typeface="+mn-lt"/>
              </a:rPr>
              <a:t>Summary: RGB products examined during the night time</a:t>
            </a:r>
            <a:br>
              <a:rPr lang="en-AU" altLang="en-US" sz="2800" b="1" dirty="0">
                <a:latin typeface="+mn-lt"/>
              </a:rPr>
            </a:br>
            <a:r>
              <a:rPr lang="en-AU" altLang="en-US" sz="2000" dirty="0">
                <a:latin typeface="+mn-lt"/>
              </a:rPr>
              <a:t>(situation at 1930UTC) </a:t>
            </a:r>
          </a:p>
        </p:txBody>
      </p:sp>
      <p:sp>
        <p:nvSpPr>
          <p:cNvPr id="33801" name="TextBox 1"/>
          <p:cNvSpPr txBox="1">
            <a:spLocks noChangeArrowheads="1"/>
          </p:cNvSpPr>
          <p:nvPr/>
        </p:nvSpPr>
        <p:spPr bwMode="auto">
          <a:xfrm>
            <a:off x="117475" y="1158875"/>
            <a:ext cx="2268538"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800"/>
              <a:t>Enhanced IR (Tropical)</a:t>
            </a:r>
          </a:p>
        </p:txBody>
      </p:sp>
      <p:sp>
        <p:nvSpPr>
          <p:cNvPr id="33802" name="TextBox 10"/>
          <p:cNvSpPr txBox="1">
            <a:spLocks noChangeArrowheads="1"/>
          </p:cNvSpPr>
          <p:nvPr/>
        </p:nvSpPr>
        <p:spPr bwMode="auto">
          <a:xfrm>
            <a:off x="3240088" y="1146175"/>
            <a:ext cx="254317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800"/>
              <a:t>Night Micro RGB (Midlat)</a:t>
            </a:r>
          </a:p>
        </p:txBody>
      </p:sp>
      <p:sp>
        <p:nvSpPr>
          <p:cNvPr id="33803" name="TextBox 11"/>
          <p:cNvSpPr txBox="1">
            <a:spLocks noChangeArrowheads="1"/>
          </p:cNvSpPr>
          <p:nvPr/>
        </p:nvSpPr>
        <p:spPr bwMode="auto">
          <a:xfrm>
            <a:off x="6153150" y="1119188"/>
            <a:ext cx="2662238"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800"/>
              <a:t>Night Micro RGB (Tropical)</a:t>
            </a:r>
          </a:p>
        </p:txBody>
      </p:sp>
      <p:sp>
        <p:nvSpPr>
          <p:cNvPr id="33804" name="TextBox 12"/>
          <p:cNvSpPr txBox="1">
            <a:spLocks noChangeArrowheads="1"/>
          </p:cNvSpPr>
          <p:nvPr/>
        </p:nvSpPr>
        <p:spPr bwMode="auto">
          <a:xfrm>
            <a:off x="3179763" y="3816350"/>
            <a:ext cx="2297112"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800"/>
              <a:t>Airmass RGB (Tropical)</a:t>
            </a:r>
          </a:p>
        </p:txBody>
      </p:sp>
      <p:sp>
        <p:nvSpPr>
          <p:cNvPr id="33805" name="TextBox 13"/>
          <p:cNvSpPr txBox="1">
            <a:spLocks noChangeArrowheads="1"/>
          </p:cNvSpPr>
          <p:nvPr/>
        </p:nvSpPr>
        <p:spPr bwMode="auto">
          <a:xfrm>
            <a:off x="179388" y="3802063"/>
            <a:ext cx="1423987"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800"/>
              <a:t>Airmass RGB</a:t>
            </a:r>
          </a:p>
        </p:txBody>
      </p:sp>
      <p:sp>
        <p:nvSpPr>
          <p:cNvPr id="33806" name="TextBox 14"/>
          <p:cNvSpPr txBox="1">
            <a:spLocks noChangeArrowheads="1"/>
          </p:cNvSpPr>
          <p:nvPr/>
        </p:nvSpPr>
        <p:spPr bwMode="auto">
          <a:xfrm>
            <a:off x="6045200" y="3802063"/>
            <a:ext cx="29940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800"/>
              <a:t>Airmass RGB and enhanced IR</a:t>
            </a:r>
          </a:p>
        </p:txBody>
      </p:sp>
      <p:cxnSp>
        <p:nvCxnSpPr>
          <p:cNvPr id="15" name="Straight Arrow Connector 14"/>
          <p:cNvCxnSpPr>
            <a:stCxn id="33808" idx="0"/>
          </p:cNvCxnSpPr>
          <p:nvPr/>
        </p:nvCxnSpPr>
        <p:spPr>
          <a:xfrm flipH="1" flipV="1">
            <a:off x="7827963" y="3217863"/>
            <a:ext cx="311150" cy="574675"/>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3380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40613" y="3792538"/>
            <a:ext cx="139700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809"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80063" y="1171575"/>
            <a:ext cx="1397000" cy="87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Straight Arrow Connector 17"/>
          <p:cNvCxnSpPr>
            <a:stCxn id="33809" idx="2"/>
          </p:cNvCxnSpPr>
          <p:nvPr/>
        </p:nvCxnSpPr>
        <p:spPr>
          <a:xfrm>
            <a:off x="6278563" y="2047875"/>
            <a:ext cx="596900" cy="1457325"/>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3811" name="TextBox 21"/>
          <p:cNvSpPr txBox="1">
            <a:spLocks noChangeArrowheads="1"/>
          </p:cNvSpPr>
          <p:nvPr/>
        </p:nvSpPr>
        <p:spPr bwMode="auto">
          <a:xfrm>
            <a:off x="5319713" y="5753100"/>
            <a:ext cx="1666875"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AU" altLang="en-US" sz="1600" b="1"/>
              <a:t>Stormtops best defined</a:t>
            </a:r>
          </a:p>
        </p:txBody>
      </p:sp>
      <p:cxnSp>
        <p:nvCxnSpPr>
          <p:cNvPr id="23" name="Straight Arrow Connector 22"/>
          <p:cNvCxnSpPr>
            <a:stCxn id="33811" idx="0"/>
          </p:cNvCxnSpPr>
          <p:nvPr/>
        </p:nvCxnSpPr>
        <p:spPr>
          <a:xfrm flipV="1">
            <a:off x="6153150" y="4941888"/>
            <a:ext cx="1082675" cy="811212"/>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33813"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27313" y="1489075"/>
            <a:ext cx="1409700" cy="93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6" name="Straight Arrow Connector 25"/>
          <p:cNvCxnSpPr>
            <a:stCxn id="33813" idx="3"/>
          </p:cNvCxnSpPr>
          <p:nvPr/>
        </p:nvCxnSpPr>
        <p:spPr>
          <a:xfrm>
            <a:off x="4037013" y="1958975"/>
            <a:ext cx="1543050" cy="606425"/>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33815" name="Picture 4" descr="G:\1ABodoZeschkeDataFiles\2017stuff\RegionalFocusGroupMeetings2017\December2017\NTstorms15Dec17\WVmoistregion20UTC.JPG"/>
          <p:cNvPicPr>
            <a:picLocks noChangeAspect="1" noChangeArrowheads="1"/>
          </p:cNvPicPr>
          <p:nvPr/>
        </p:nvPicPr>
        <p:blipFill>
          <a:blip r:embed="rId11">
            <a:extLst>
              <a:ext uri="{28A0092B-C50C-407E-A947-70E740481C1C}">
                <a14:useLocalDpi xmlns:a14="http://schemas.microsoft.com/office/drawing/2010/main" val="0"/>
              </a:ext>
            </a:extLst>
          </a:blip>
          <a:srcRect l="66681" t="23322" r="5106" b="2760"/>
          <a:stretch>
            <a:fillRect/>
          </a:stretch>
        </p:blipFill>
        <p:spPr bwMode="auto">
          <a:xfrm>
            <a:off x="2590800" y="2982913"/>
            <a:ext cx="1298575"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6" name="Picture 5" descr="G:\1ABodoZeschkeDataFiles\2017stuff\RegionalFocusGroupMeetings2017\December2017\NTstorms15Dec17\WVdryregion20UTC.JPG"/>
          <p:cNvPicPr>
            <a:picLocks noChangeAspect="1" noChangeArrowheads="1"/>
          </p:cNvPicPr>
          <p:nvPr/>
        </p:nvPicPr>
        <p:blipFill>
          <a:blip r:embed="rId12" cstate="print">
            <a:extLst>
              <a:ext uri="{28A0092B-C50C-407E-A947-70E740481C1C}">
                <a14:useLocalDpi xmlns:a14="http://schemas.microsoft.com/office/drawing/2010/main" val="0"/>
              </a:ext>
            </a:extLst>
          </a:blip>
          <a:srcRect l="66711" t="22810" r="5276" b="2693"/>
          <a:stretch>
            <a:fillRect/>
          </a:stretch>
        </p:blipFill>
        <p:spPr bwMode="auto">
          <a:xfrm>
            <a:off x="0" y="2841625"/>
            <a:ext cx="1292225"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7"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75" y="4462463"/>
            <a:ext cx="1919288" cy="39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818"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16150" y="4589463"/>
            <a:ext cx="1935163"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4" name="Straight Arrow Connector 33"/>
          <p:cNvCxnSpPr>
            <a:stCxn id="33818" idx="2"/>
          </p:cNvCxnSpPr>
          <p:nvPr/>
        </p:nvCxnSpPr>
        <p:spPr>
          <a:xfrm flipH="1">
            <a:off x="1074738" y="4973638"/>
            <a:ext cx="2108200" cy="407987"/>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33817" idx="2"/>
          </p:cNvCxnSpPr>
          <p:nvPr/>
        </p:nvCxnSpPr>
        <p:spPr>
          <a:xfrm flipH="1">
            <a:off x="862013" y="4852988"/>
            <a:ext cx="93662" cy="879475"/>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3821" name="Picture 6" descr="G:\1ABodoZeschkeDataFiles\2017stuff\RegionalFocusGroupMeetings2017\December2017\NTstorms15Dec17\WVdryregion20UTCACCESSR.JPG"/>
          <p:cNvPicPr>
            <a:picLocks noChangeAspect="1" noChangeArrowheads="1"/>
          </p:cNvPicPr>
          <p:nvPr/>
        </p:nvPicPr>
        <p:blipFill>
          <a:blip r:embed="rId15">
            <a:extLst>
              <a:ext uri="{28A0092B-C50C-407E-A947-70E740481C1C}">
                <a14:useLocalDpi xmlns:a14="http://schemas.microsoft.com/office/drawing/2010/main" val="0"/>
              </a:ext>
            </a:extLst>
          </a:blip>
          <a:srcRect l="62917" t="22675" r="2443" b="3574"/>
          <a:stretch>
            <a:fillRect/>
          </a:stretch>
        </p:blipFill>
        <p:spPr bwMode="auto">
          <a:xfrm>
            <a:off x="1276350" y="2822575"/>
            <a:ext cx="1319213"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2" name="Picture 7" descr="G:\1ABodoZeschkeDataFiles\2017stuff\RegionalFocusGroupMeetings2017\December2017\NTstorms15Dec17\WVmoistregion20UTCACCESSR.JPG"/>
          <p:cNvPicPr>
            <a:picLocks noChangeAspect="1" noChangeArrowheads="1"/>
          </p:cNvPicPr>
          <p:nvPr/>
        </p:nvPicPr>
        <p:blipFill>
          <a:blip r:embed="rId16" cstate="print">
            <a:extLst>
              <a:ext uri="{28A0092B-C50C-407E-A947-70E740481C1C}">
                <a14:useLocalDpi xmlns:a14="http://schemas.microsoft.com/office/drawing/2010/main" val="0"/>
              </a:ext>
            </a:extLst>
          </a:blip>
          <a:srcRect l="63008" t="22520" r="1344" b="2162"/>
          <a:stretch>
            <a:fillRect/>
          </a:stretch>
        </p:blipFill>
        <p:spPr bwMode="auto">
          <a:xfrm>
            <a:off x="3889375" y="2973388"/>
            <a:ext cx="1336675" cy="163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23" name="Rectangle 7"/>
          <p:cNvSpPr>
            <a:spLocks noChangeArrowheads="1"/>
          </p:cNvSpPr>
          <p:nvPr/>
        </p:nvSpPr>
        <p:spPr bwMode="auto">
          <a:xfrm>
            <a:off x="7267575" y="1588"/>
            <a:ext cx="18764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ko-KR" sz="1200">
                <a:ea typeface="Gulim" panose="020B0600000101010101" pitchFamily="34" charset="-127"/>
              </a:rPr>
              <a:t>images courtesy JMA/BOM</a:t>
            </a:r>
            <a:endParaRPr lang="en-AU" altLang="en-US" sz="1200">
              <a:ea typeface="Gulim" panose="020B0600000101010101" pitchFamily="34" charset="-127"/>
            </a:endParaRPr>
          </a:p>
        </p:txBody>
      </p:sp>
    </p:spTree>
    <p:extLst>
      <p:ext uri="{BB962C8B-B14F-4D97-AF65-F5344CB8AC3E}">
        <p14:creationId xmlns:p14="http://schemas.microsoft.com/office/powerpoint/2010/main" val="134827014"/>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6" descr="mainpag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2" descr="Full Dis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203575"/>
            <a:ext cx="2863850"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2"/>
          <p:cNvSpPr>
            <a:spLocks noGrp="1" noChangeArrowheads="1"/>
          </p:cNvSpPr>
          <p:nvPr>
            <p:ph type="title" idx="4294967295"/>
          </p:nvPr>
        </p:nvSpPr>
        <p:spPr>
          <a:xfrm>
            <a:off x="7938" y="157163"/>
            <a:ext cx="9136062" cy="501650"/>
          </a:xfrm>
        </p:spPr>
        <p:txBody>
          <a:bodyPr/>
          <a:lstStyle/>
          <a:p>
            <a:pPr algn="ctr" eaLnBrk="1" hangingPunct="1"/>
            <a:r>
              <a:rPr lang="en-AU" altLang="en-US" sz="2800" b="1" dirty="0">
                <a:solidFill>
                  <a:srgbClr val="000000"/>
                </a:solidFill>
                <a:latin typeface="+mn-lt"/>
              </a:rPr>
              <a:t>The Airmass RGB</a:t>
            </a:r>
          </a:p>
        </p:txBody>
      </p:sp>
      <p:sp>
        <p:nvSpPr>
          <p:cNvPr id="24581" name="Text Box 8"/>
          <p:cNvSpPr txBox="1">
            <a:spLocks noChangeArrowheads="1"/>
          </p:cNvSpPr>
          <p:nvPr/>
        </p:nvSpPr>
        <p:spPr bwMode="auto">
          <a:xfrm>
            <a:off x="398463" y="6318250"/>
            <a:ext cx="3768725"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8373" tIns="39187" rIns="78373" bIns="39187">
            <a:spAutoFit/>
          </a:bodyPr>
          <a:lstStyle>
            <a:lvl1pPr defTabSz="784225"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84225"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84225"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84225"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84225"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84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84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84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84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AU" altLang="en-US" sz="2000" b="1">
                <a:latin typeface="Arial" panose="020B0604020202020204" pitchFamily="34" charset="0"/>
              </a:rPr>
              <a:t>Colour interpretation palette</a:t>
            </a:r>
          </a:p>
        </p:txBody>
      </p:sp>
      <p:sp>
        <p:nvSpPr>
          <p:cNvPr id="24582" name="Rectangle 7"/>
          <p:cNvSpPr>
            <a:spLocks noChangeArrowheads="1"/>
          </p:cNvSpPr>
          <p:nvPr/>
        </p:nvSpPr>
        <p:spPr bwMode="auto">
          <a:xfrm>
            <a:off x="6931025" y="0"/>
            <a:ext cx="2220913"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ko-KR" sz="1200">
                <a:ea typeface="Gulim" panose="020B0600000101010101" pitchFamily="34" charset="-127"/>
              </a:rPr>
              <a:t>images courtesy JMA / Eumetsat</a:t>
            </a:r>
            <a:endParaRPr lang="en-AU" altLang="en-US" sz="1200">
              <a:ea typeface="Gulim" panose="020B0600000101010101" pitchFamily="34" charset="-127"/>
            </a:endParaRPr>
          </a:p>
        </p:txBody>
      </p:sp>
      <p:sp>
        <p:nvSpPr>
          <p:cNvPr id="24583" name="AutoShape 11"/>
          <p:cNvSpPr>
            <a:spLocks noChangeArrowheads="1"/>
          </p:cNvSpPr>
          <p:nvPr/>
        </p:nvSpPr>
        <p:spPr bwMode="auto">
          <a:xfrm rot="5400000">
            <a:off x="3685382" y="2709069"/>
            <a:ext cx="1397000" cy="14239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rgbClr val="FFFF00"/>
          </a:solidFill>
          <a:ln w="635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4584" name="Text Box 6"/>
          <p:cNvSpPr txBox="1">
            <a:spLocks noChangeArrowheads="1"/>
          </p:cNvSpPr>
          <p:nvPr/>
        </p:nvSpPr>
        <p:spPr bwMode="auto">
          <a:xfrm>
            <a:off x="749300" y="3006725"/>
            <a:ext cx="2706688" cy="38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8373" tIns="39187" rIns="78373" bIns="39187">
            <a:spAutoFit/>
          </a:bodyPr>
          <a:lstStyle>
            <a:lvl1pPr defTabSz="784225"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84225"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84225"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84225"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84225"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84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84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84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84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AU" altLang="en-US" sz="2000" b="1">
                <a:latin typeface="Arial" panose="020B0604020202020204" pitchFamily="34" charset="0"/>
              </a:rPr>
              <a:t>Himawari-8 channels</a:t>
            </a:r>
          </a:p>
        </p:txBody>
      </p:sp>
      <p:pic>
        <p:nvPicPr>
          <p:cNvPr id="24585" name="Picture 8" descr="http://www.jma.go.jp/jma/jma-eng/satellite/materials/Himawari89/Himawari89_large.jpg"/>
          <p:cNvPicPr>
            <a:picLocks noChangeAspect="1" noChangeArrowheads="1"/>
          </p:cNvPicPr>
          <p:nvPr/>
        </p:nvPicPr>
        <p:blipFill>
          <a:blip r:embed="rId5">
            <a:extLst>
              <a:ext uri="{28A0092B-C50C-407E-A947-70E740481C1C}">
                <a14:useLocalDpi xmlns:a14="http://schemas.microsoft.com/office/drawing/2010/main" val="0"/>
              </a:ext>
            </a:extLst>
          </a:blip>
          <a:srcRect l="-702" r="2"/>
          <a:stretch>
            <a:fillRect/>
          </a:stretch>
        </p:blipFill>
        <p:spPr bwMode="auto">
          <a:xfrm>
            <a:off x="312738" y="676275"/>
            <a:ext cx="3268662"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a14:hiddenLine>
            </a:ext>
          </a:extLst>
        </p:spPr>
      </p:pic>
      <p:pic>
        <p:nvPicPr>
          <p:cNvPr id="24586" name="Picture 2"/>
          <p:cNvPicPr>
            <a:picLocks noChangeAspect="1" noChangeArrowheads="1"/>
          </p:cNvPicPr>
          <p:nvPr/>
        </p:nvPicPr>
        <p:blipFill>
          <a:blip r:embed="rId6">
            <a:extLst>
              <a:ext uri="{28A0092B-C50C-407E-A947-70E740481C1C}">
                <a14:useLocalDpi xmlns:a14="http://schemas.microsoft.com/office/drawing/2010/main" val="0"/>
              </a:ext>
            </a:extLst>
          </a:blip>
          <a:srcRect l="50006"/>
          <a:stretch>
            <a:fillRect/>
          </a:stretch>
        </p:blipFill>
        <p:spPr bwMode="auto">
          <a:xfrm>
            <a:off x="930275" y="4883150"/>
            <a:ext cx="27051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7" name="Picture 2"/>
          <p:cNvPicPr>
            <a:picLocks noChangeAspect="1" noChangeArrowheads="1"/>
          </p:cNvPicPr>
          <p:nvPr/>
        </p:nvPicPr>
        <p:blipFill>
          <a:blip r:embed="rId6">
            <a:extLst>
              <a:ext uri="{28A0092B-C50C-407E-A947-70E740481C1C}">
                <a14:useLocalDpi xmlns:a14="http://schemas.microsoft.com/office/drawing/2010/main" val="0"/>
              </a:ext>
            </a:extLst>
          </a:blip>
          <a:srcRect r="50000"/>
          <a:stretch>
            <a:fillRect/>
          </a:stretch>
        </p:blipFill>
        <p:spPr bwMode="auto">
          <a:xfrm>
            <a:off x="822325" y="3421063"/>
            <a:ext cx="2813050"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8" name="Text Box 6"/>
          <p:cNvSpPr txBox="1">
            <a:spLocks noChangeArrowheads="1"/>
          </p:cNvSpPr>
          <p:nvPr/>
        </p:nvSpPr>
        <p:spPr bwMode="auto">
          <a:xfrm>
            <a:off x="3663950" y="2198688"/>
            <a:ext cx="5508625"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8373" tIns="39187" rIns="78373" bIns="39187">
            <a:spAutoFit/>
          </a:bodyPr>
          <a:lstStyle>
            <a:lvl1pPr defTabSz="784225"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84225"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84225"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84225"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84225"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84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84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84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84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AU" altLang="en-US" sz="2100" b="1">
                <a:solidFill>
                  <a:srgbClr val="FF0000"/>
                </a:solidFill>
                <a:latin typeface="Arial" panose="020B0604020202020204" pitchFamily="34" charset="0"/>
              </a:rPr>
              <a:t>CHANNEL COMBINATION </a:t>
            </a:r>
            <a:r>
              <a:rPr lang="en-AU" altLang="en-US" sz="1800" b="1">
                <a:solidFill>
                  <a:srgbClr val="FF0000"/>
                </a:solidFill>
                <a:latin typeface="Arial" panose="020B0604020202020204" pitchFamily="34" charset="0"/>
              </a:rPr>
              <a:t>(BOM/JMA recipe)</a:t>
            </a:r>
          </a:p>
        </p:txBody>
      </p:sp>
      <p:graphicFrame>
        <p:nvGraphicFramePr>
          <p:cNvPr id="19" name="Table 18"/>
          <p:cNvGraphicFramePr>
            <a:graphicFrameLocks noGrp="1"/>
          </p:cNvGraphicFramePr>
          <p:nvPr/>
        </p:nvGraphicFramePr>
        <p:xfrm>
          <a:off x="4167188" y="700088"/>
          <a:ext cx="4503737" cy="1482724"/>
        </p:xfrm>
        <a:graphic>
          <a:graphicData uri="http://schemas.openxmlformats.org/drawingml/2006/table">
            <a:tbl>
              <a:tblPr firstRow="1" bandRow="1">
                <a:tableStyleId>{5C22544A-7EE6-4342-B048-85BDC9FD1C3A}</a:tableStyleId>
              </a:tblPr>
              <a:tblGrid>
                <a:gridCol w="1844779">
                  <a:extLst>
                    <a:ext uri="{9D8B030D-6E8A-4147-A177-3AD203B41FA5}">
                      <a16:colId xmlns:a16="http://schemas.microsoft.com/office/drawing/2014/main" val="20000"/>
                    </a:ext>
                  </a:extLst>
                </a:gridCol>
                <a:gridCol w="1656011">
                  <a:extLst>
                    <a:ext uri="{9D8B030D-6E8A-4147-A177-3AD203B41FA5}">
                      <a16:colId xmlns:a16="http://schemas.microsoft.com/office/drawing/2014/main" val="20001"/>
                    </a:ext>
                  </a:extLst>
                </a:gridCol>
                <a:gridCol w="1002947">
                  <a:extLst>
                    <a:ext uri="{9D8B030D-6E8A-4147-A177-3AD203B41FA5}">
                      <a16:colId xmlns:a16="http://schemas.microsoft.com/office/drawing/2014/main" val="20002"/>
                    </a:ext>
                  </a:extLst>
                </a:gridCol>
              </a:tblGrid>
              <a:tr h="369748">
                <a:tc>
                  <a:txBody>
                    <a:bodyPr/>
                    <a:lstStyle/>
                    <a:p>
                      <a:pPr algn="ctr"/>
                      <a:r>
                        <a:rPr lang="en-AU" sz="1700" dirty="0">
                          <a:solidFill>
                            <a:schemeClr val="bg1"/>
                          </a:solidFill>
                        </a:rPr>
                        <a:t>Airmass RGB</a:t>
                      </a:r>
                    </a:p>
                  </a:txBody>
                  <a:tcPr marL="91430" marR="91430" marT="45738" marB="457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700" dirty="0">
                          <a:solidFill>
                            <a:schemeClr val="bg1"/>
                          </a:solidFill>
                        </a:rPr>
                        <a:t>Range</a:t>
                      </a:r>
                    </a:p>
                  </a:txBody>
                  <a:tcPr marL="91430" marR="91430" marT="45738" marB="457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700" dirty="0">
                          <a:solidFill>
                            <a:schemeClr val="bg1"/>
                          </a:solidFill>
                        </a:rPr>
                        <a:t>Gamma</a:t>
                      </a:r>
                    </a:p>
                  </a:txBody>
                  <a:tcPr marL="91430" marR="91430" marT="45738" marB="457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992">
                <a:tc>
                  <a:txBody>
                    <a:bodyPr/>
                    <a:lstStyle/>
                    <a:p>
                      <a:r>
                        <a:rPr lang="en-AU" sz="1800" b="1" dirty="0">
                          <a:solidFill>
                            <a:srgbClr val="FF0000"/>
                          </a:solidFill>
                        </a:rPr>
                        <a:t>6.2 – 7.3 micron</a:t>
                      </a:r>
                    </a:p>
                  </a:txBody>
                  <a:tcPr marL="91430" marR="91430" marT="45738" marB="457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800" b="1" dirty="0">
                          <a:solidFill>
                            <a:srgbClr val="FF0000"/>
                          </a:solidFill>
                        </a:rPr>
                        <a:t>-26.2</a:t>
                      </a:r>
                      <a:r>
                        <a:rPr lang="en-AU" sz="1800" b="1" baseline="0" dirty="0">
                          <a:solidFill>
                            <a:srgbClr val="FF0000"/>
                          </a:solidFill>
                        </a:rPr>
                        <a:t> to 0.6</a:t>
                      </a:r>
                      <a:endParaRPr lang="en-AU" sz="1800" b="1" dirty="0">
                        <a:solidFill>
                          <a:srgbClr val="FF0000"/>
                        </a:solidFill>
                      </a:endParaRPr>
                    </a:p>
                  </a:txBody>
                  <a:tcPr marL="91430" marR="91430" marT="45738" marB="457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800" b="1" dirty="0">
                          <a:solidFill>
                            <a:srgbClr val="FF0000"/>
                          </a:solidFill>
                        </a:rPr>
                        <a:t>1.0</a:t>
                      </a:r>
                    </a:p>
                  </a:txBody>
                  <a:tcPr marL="91430" marR="91430" marT="45738" marB="457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992">
                <a:tc>
                  <a:txBody>
                    <a:bodyPr/>
                    <a:lstStyle/>
                    <a:p>
                      <a:r>
                        <a:rPr lang="en-AU" sz="1800" b="1" dirty="0">
                          <a:solidFill>
                            <a:srgbClr val="008000"/>
                          </a:solidFill>
                        </a:rPr>
                        <a:t>9.6 - 10.4</a:t>
                      </a:r>
                      <a:r>
                        <a:rPr lang="en-AU" sz="1800" b="1" baseline="0" dirty="0">
                          <a:solidFill>
                            <a:srgbClr val="008000"/>
                          </a:solidFill>
                        </a:rPr>
                        <a:t> micron</a:t>
                      </a:r>
                      <a:endParaRPr lang="en-AU" sz="1800" b="1" dirty="0">
                        <a:solidFill>
                          <a:srgbClr val="008000"/>
                        </a:solidFill>
                      </a:endParaRPr>
                    </a:p>
                  </a:txBody>
                  <a:tcPr marL="91430" marR="91430" marT="45738" marB="457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800" b="1" dirty="0">
                          <a:solidFill>
                            <a:srgbClr val="008000"/>
                          </a:solidFill>
                        </a:rPr>
                        <a:t>-43.2</a:t>
                      </a:r>
                      <a:r>
                        <a:rPr lang="en-AU" sz="1800" b="1" baseline="0" dirty="0">
                          <a:solidFill>
                            <a:srgbClr val="008000"/>
                          </a:solidFill>
                        </a:rPr>
                        <a:t> to 6.7</a:t>
                      </a:r>
                      <a:endParaRPr lang="en-AU" sz="1800" b="1" dirty="0">
                        <a:solidFill>
                          <a:srgbClr val="008000"/>
                        </a:solidFill>
                      </a:endParaRPr>
                    </a:p>
                  </a:txBody>
                  <a:tcPr marL="91430" marR="91430" marT="45738" marB="457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800" b="1" dirty="0">
                          <a:solidFill>
                            <a:srgbClr val="008000"/>
                          </a:solidFill>
                        </a:rPr>
                        <a:t>1.0</a:t>
                      </a:r>
                    </a:p>
                  </a:txBody>
                  <a:tcPr marL="91430" marR="91430" marT="45738" marB="457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992">
                <a:tc>
                  <a:txBody>
                    <a:bodyPr/>
                    <a:lstStyle/>
                    <a:p>
                      <a:r>
                        <a:rPr lang="en-AU" sz="1800" b="1" dirty="0">
                          <a:solidFill>
                            <a:srgbClr val="0000FF"/>
                          </a:solidFill>
                        </a:rPr>
                        <a:t>6.2</a:t>
                      </a:r>
                      <a:r>
                        <a:rPr lang="en-AU" sz="1800" b="1" baseline="0" dirty="0">
                          <a:solidFill>
                            <a:srgbClr val="0000FF"/>
                          </a:solidFill>
                        </a:rPr>
                        <a:t> micron</a:t>
                      </a:r>
                      <a:endParaRPr lang="en-AU" sz="1800" b="1" dirty="0">
                        <a:solidFill>
                          <a:srgbClr val="0000FF"/>
                        </a:solidFill>
                      </a:endParaRPr>
                    </a:p>
                  </a:txBody>
                  <a:tcPr marL="91430" marR="91430" marT="45738" marB="457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800" b="1" dirty="0">
                          <a:solidFill>
                            <a:srgbClr val="0000FF"/>
                          </a:solidFill>
                        </a:rPr>
                        <a:t>243.9 to 208.5</a:t>
                      </a:r>
                    </a:p>
                  </a:txBody>
                  <a:tcPr marL="91430" marR="91430" marT="45738" marB="457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800" b="1" dirty="0">
                          <a:solidFill>
                            <a:srgbClr val="0000FF"/>
                          </a:solidFill>
                        </a:rPr>
                        <a:t>1.0</a:t>
                      </a:r>
                    </a:p>
                  </a:txBody>
                  <a:tcPr marL="91430" marR="91430" marT="45738" marB="457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4611" name="Text Box 10"/>
          <p:cNvSpPr txBox="1">
            <a:spLocks noChangeArrowheads="1"/>
          </p:cNvSpPr>
          <p:nvPr/>
        </p:nvSpPr>
        <p:spPr bwMode="auto">
          <a:xfrm>
            <a:off x="4572000" y="6116638"/>
            <a:ext cx="3940175"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8373" tIns="39187" rIns="78373" bIns="39187">
            <a:spAutoFit/>
          </a:bodyPr>
          <a:lstStyle>
            <a:lvl1pPr defTabSz="784225"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84225"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84225"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84225"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84225"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84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84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84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84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AU" altLang="en-US" sz="2100" b="1">
                <a:solidFill>
                  <a:srgbClr val="000000"/>
                </a:solidFill>
                <a:latin typeface="Arial" panose="020B0604020202020204" pitchFamily="34" charset="0"/>
              </a:rPr>
              <a:t>Himawari-8 RGB Composite</a:t>
            </a:r>
          </a:p>
        </p:txBody>
      </p:sp>
      <p:pic>
        <p:nvPicPr>
          <p:cNvPr id="24612" name="Picture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48538" y="3430588"/>
            <a:ext cx="18034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a:stCxn id="24612" idx="1"/>
          </p:cNvCxnSpPr>
          <p:nvPr/>
        </p:nvCxnSpPr>
        <p:spPr>
          <a:xfrm flipH="1">
            <a:off x="6931025" y="3640138"/>
            <a:ext cx="417513" cy="29368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4614" name="Picture 3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19513" y="5519738"/>
            <a:ext cx="1854200" cy="40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Straight Arrow Connector 19"/>
          <p:cNvCxnSpPr/>
          <p:nvPr/>
        </p:nvCxnSpPr>
        <p:spPr>
          <a:xfrm>
            <a:off x="5573713" y="5722938"/>
            <a:ext cx="635000" cy="2857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4616" name="Picture 3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23138" y="5645150"/>
            <a:ext cx="1803400" cy="39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2" name="Straight Arrow Connector 21"/>
          <p:cNvCxnSpPr/>
          <p:nvPr/>
        </p:nvCxnSpPr>
        <p:spPr>
          <a:xfrm flipH="1" flipV="1">
            <a:off x="7083425" y="5378450"/>
            <a:ext cx="265113" cy="2667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4618" name="Picture 3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95713" y="4224338"/>
            <a:ext cx="1778000" cy="57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5" name="Straight Arrow Connector 24"/>
          <p:cNvCxnSpPr>
            <a:stCxn id="24618" idx="3"/>
          </p:cNvCxnSpPr>
          <p:nvPr/>
        </p:nvCxnSpPr>
        <p:spPr>
          <a:xfrm flipV="1">
            <a:off x="5573713" y="4365625"/>
            <a:ext cx="496887" cy="14446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490129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AD37C-9D50-44E5-A53F-07AD18029A0B}"/>
              </a:ext>
            </a:extLst>
          </p:cNvPr>
          <p:cNvSpPr>
            <a:spLocks noGrp="1"/>
          </p:cNvSpPr>
          <p:nvPr>
            <p:ph type="title"/>
          </p:nvPr>
        </p:nvSpPr>
        <p:spPr/>
        <p:txBody>
          <a:bodyPr/>
          <a:lstStyle/>
          <a:p>
            <a:r>
              <a:rPr lang="en-AU" dirty="0"/>
              <a:t>Socrative Question 2 </a:t>
            </a:r>
          </a:p>
        </p:txBody>
      </p:sp>
      <p:sp>
        <p:nvSpPr>
          <p:cNvPr id="3" name="Content Placeholder 2">
            <a:extLst>
              <a:ext uri="{FF2B5EF4-FFF2-40B4-BE49-F238E27FC236}">
                <a16:creationId xmlns:a16="http://schemas.microsoft.com/office/drawing/2014/main" id="{5FD2A1A2-4B02-4F46-8921-4FA0BF68B01E}"/>
              </a:ext>
            </a:extLst>
          </p:cNvPr>
          <p:cNvSpPr>
            <a:spLocks noGrp="1"/>
          </p:cNvSpPr>
          <p:nvPr>
            <p:ph idx="1"/>
          </p:nvPr>
        </p:nvSpPr>
        <p:spPr/>
        <p:txBody>
          <a:bodyPr>
            <a:normAutofit/>
          </a:bodyPr>
          <a:lstStyle/>
          <a:p>
            <a:pPr marL="0" indent="0">
              <a:buNone/>
            </a:pPr>
            <a:endParaRPr lang="en-AU" dirty="0"/>
          </a:p>
        </p:txBody>
      </p:sp>
    </p:spTree>
    <p:extLst>
      <p:ext uri="{BB962C8B-B14F-4D97-AF65-F5344CB8AC3E}">
        <p14:creationId xmlns:p14="http://schemas.microsoft.com/office/powerpoint/2010/main" val="23956903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1082</Words>
  <Application>Microsoft Office PowerPoint</Application>
  <PresentationFormat>On-screen Show (4:3)</PresentationFormat>
  <Paragraphs>205</Paragraphs>
  <Slides>27</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Gulim</vt:lpstr>
      <vt:lpstr>Arial</vt:lpstr>
      <vt:lpstr>Calibri</vt:lpstr>
      <vt:lpstr>Calibri Light</vt:lpstr>
      <vt:lpstr>Office Theme</vt:lpstr>
      <vt:lpstr>Introduction to now-casting using satellite data and products</vt:lpstr>
      <vt:lpstr>Content</vt:lpstr>
      <vt:lpstr>Using Himawari-8 data to analyse convective development</vt:lpstr>
      <vt:lpstr>Socrative Question 1</vt:lpstr>
      <vt:lpstr>One Thunderstorm. Same Time. Multiple channels.</vt:lpstr>
      <vt:lpstr>Another example of multiple channels, one storm, this time at night. RGB products examined during the night time. (situation at 1930UTC, 14th December) </vt:lpstr>
      <vt:lpstr>Summary: RGB products examined during the night time (situation at 1930UTC) </vt:lpstr>
      <vt:lpstr>The Airmass RGB</vt:lpstr>
      <vt:lpstr>Socrative Question 2 </vt:lpstr>
      <vt:lpstr>Kimberley  thunderstorms. Early stages: the "clumping" of cumulus cloud in Himawari-8 satellite data 4th November 2019,  from 04 to 0420UTC</vt:lpstr>
      <vt:lpstr>Kimberley thunderstorms: RADAR signals detected 4th November 2019,  from 0430UTC</vt:lpstr>
      <vt:lpstr>Kimberley thunderstorms: First Lightning detected 4th November 2019,  from 0540UTC</vt:lpstr>
      <vt:lpstr>PowerPoint Presentation</vt:lpstr>
      <vt:lpstr>System centric vs earth centric animation</vt:lpstr>
      <vt:lpstr>Socrative Question 3</vt:lpstr>
      <vt:lpstr>Korea thunderstorms: cumulus develops in satellite imagery; cumulus clumping:  0340-0350UTC (1240-1250KST) </vt:lpstr>
      <vt:lpstr>Korea thunderstorms: first lightning strikes recorded:  0550-0600UTC (1450-1500KST) </vt:lpstr>
      <vt:lpstr>Overview of a Thunderstorm event, north Australia Enhanced Infrared / Sandwich product and 10 minute lightning data at 1620UTC and 2140UTC, 14th December and 0450UTC 15th December</vt:lpstr>
      <vt:lpstr>PowerPoint Presentation</vt:lpstr>
      <vt:lpstr>Example 4: "Airmass RGB Sandwich Product" (HansPeter Roesli) Modification by BOM staff, including Operational Forecasters and B.Zeschke</vt:lpstr>
      <vt:lpstr>Socrative Question 4 </vt:lpstr>
      <vt:lpstr>Storm-Top Features</vt:lpstr>
      <vt:lpstr>Singapore thunderstorm event, 28th June 2017 at the time 16:20 LST, 0810UTC</vt:lpstr>
      <vt:lpstr>Singapore thunderstorm event, 28th June 2017 at the time 16:20 LST, 0820UTC</vt:lpstr>
      <vt:lpstr>Explaining the Parallax error</vt:lpstr>
      <vt:lpstr>Summary</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now-casting using satellite data and products</dc:title>
  <dc:creator>Dean Narramore</dc:creator>
  <cp:lastModifiedBy>Bodo Zeschke</cp:lastModifiedBy>
  <cp:revision>12</cp:revision>
  <dcterms:created xsi:type="dcterms:W3CDTF">2019-11-28T08:29:37Z</dcterms:created>
  <dcterms:modified xsi:type="dcterms:W3CDTF">2019-11-30T04:16:15Z</dcterms:modified>
</cp:coreProperties>
</file>