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4" r:id="rId2"/>
    <p:sldId id="549" r:id="rId3"/>
    <p:sldId id="551" r:id="rId4"/>
    <p:sldId id="360" r:id="rId5"/>
    <p:sldId id="554" r:id="rId6"/>
    <p:sldId id="555" r:id="rId7"/>
    <p:sldId id="563" r:id="rId8"/>
    <p:sldId id="556" r:id="rId9"/>
    <p:sldId id="557" r:id="rId10"/>
    <p:sldId id="361" r:id="rId11"/>
    <p:sldId id="550" r:id="rId12"/>
    <p:sldId id="562" r:id="rId13"/>
    <p:sldId id="575" r:id="rId14"/>
    <p:sldId id="561" r:id="rId15"/>
    <p:sldId id="560" r:id="rId16"/>
    <p:sldId id="559" r:id="rId17"/>
    <p:sldId id="558" r:id="rId18"/>
    <p:sldId id="564" r:id="rId19"/>
    <p:sldId id="565" r:id="rId20"/>
    <p:sldId id="572" r:id="rId21"/>
    <p:sldId id="568" r:id="rId22"/>
    <p:sldId id="573" r:id="rId23"/>
    <p:sldId id="574" r:id="rId24"/>
    <p:sldId id="569" r:id="rId25"/>
    <p:sldId id="530" r:id="rId26"/>
    <p:sldId id="311" r:id="rId27"/>
    <p:sldId id="531" r:id="rId28"/>
    <p:sldId id="529" r:id="rId29"/>
    <p:sldId id="521" r:id="rId30"/>
    <p:sldId id="536" r:id="rId3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CC6600"/>
    <a:srgbClr val="D2A000"/>
    <a:srgbClr val="008000"/>
    <a:srgbClr val="00FF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9793" autoAdjust="0"/>
  </p:normalViewPr>
  <p:slideViewPr>
    <p:cSldViewPr>
      <p:cViewPr varScale="1">
        <p:scale>
          <a:sx n="77" d="100"/>
          <a:sy n="77" d="100"/>
        </p:scale>
        <p:origin x="1128" y="78"/>
      </p:cViewPr>
      <p:guideLst>
        <p:guide orient="horz" pos="2160"/>
        <p:guide pos="2880"/>
      </p:guideLst>
    </p:cSldViewPr>
  </p:slideViewPr>
  <p:notesTextViewPr>
    <p:cViewPr>
      <p:scale>
        <a:sx n="3" d="2"/>
        <a:sy n="3" d="2"/>
      </p:scale>
      <p:origin x="0" y="0"/>
    </p:cViewPr>
  </p:notesTextViewPr>
  <p:sorterViewPr>
    <p:cViewPr>
      <p:scale>
        <a:sx n="100" d="100"/>
        <a:sy n="100" d="100"/>
      </p:scale>
      <p:origin x="0" y="-35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AU"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5DCC0C69-2FA4-4842-9858-5B05031F0195}" type="datetimeFigureOut">
              <a:rPr lang="en-AU" smtClean="0"/>
              <a:t>29/11/2019</a:t>
            </a:fld>
            <a:endParaRPr lang="en-AU"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AU"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AU"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A928D26-3E64-4AC6-A0A9-F5A34652A40C}" type="slidenum">
              <a:rPr lang="en-AU" smtClean="0"/>
              <a:t>‹#›</a:t>
            </a:fld>
            <a:endParaRPr lang="en-AU" dirty="0"/>
          </a:p>
        </p:txBody>
      </p:sp>
    </p:spTree>
    <p:extLst>
      <p:ext uri="{BB962C8B-B14F-4D97-AF65-F5344CB8AC3E}">
        <p14:creationId xmlns:p14="http://schemas.microsoft.com/office/powerpoint/2010/main" val="133099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rl.navy.mil/WindSat/pdfs/TGRS04_WindSat_Gaiser.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oi.org/10.1109/JSTARS.2015.2416514" TargetMode="External"/><Relationship Id="rId5" Type="http://schemas.openxmlformats.org/officeDocument/2006/relationships/hyperlink" Target="https://doi.org/10.1109/TGRS.2009.2027012" TargetMode="External"/><Relationship Id="rId4" Type="http://schemas.openxmlformats.org/officeDocument/2006/relationships/hyperlink" Target="http://www.remss.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Joshua.Cossuth@nrlmry.navy.mi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fnmoc.navy.mil/tcweb/cgi-bin/tc_home.cgi" TargetMode="External"/><Relationship Id="rId5" Type="http://schemas.openxmlformats.org/officeDocument/2006/relationships/hyperlink" Target="https://www.nrlmry.navy.mil/TC/tc18/SHEM/95S.INVEST/windbarbs/oscat/1km/" TargetMode="External"/><Relationship Id="rId4" Type="http://schemas.openxmlformats.org/officeDocument/2006/relationships/hyperlink" Target="https://www.nrlmry.navy.mil/TC/tc18/SHEM/95S.INVEST/wind-speed-shaded/oscat/1k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Joshua.Cossuth@nrlmry.navy.mi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fnmoc.navy.mil/tcweb/cgi-bin/tc_home.cgi" TargetMode="External"/><Relationship Id="rId5" Type="http://schemas.openxmlformats.org/officeDocument/2006/relationships/hyperlink" Target="https://www.nrlmry.navy.mil/TC/tc18/SHEM/95S.INVEST/windbarbs/oscat/1km/" TargetMode="External"/><Relationship Id="rId4" Type="http://schemas.openxmlformats.org/officeDocument/2006/relationships/hyperlink" Target="https://www.nrlmry.navy.mil/TC/tc18/SHEM/95S.INVEST/wind-speed-shaded/oscat/1k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Joshua.Cossuth@nrlmry.navy.mi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nmoc.navy.mil/tcweb/cgi-bin/tc_home.cgi" TargetMode="External"/><Relationship Id="rId5" Type="http://schemas.openxmlformats.org/officeDocument/2006/relationships/hyperlink" Target="https://www.nrlmry.navy.mil/TC/tc18/SHEM/95S.INVEST/windbarbs/oscat/1km/" TargetMode="External"/><Relationship Id="rId4" Type="http://schemas.openxmlformats.org/officeDocument/2006/relationships/hyperlink" Target="https://www.nrlmry.navy.mil/TC/tc18/SHEM/95S.INVEST/wind-speed-shaded/oscat/1k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rlmry.navy.mil/tc-bin/tc_home2.cgi?ACTIVES=19-SHEM-01P.RITA,19-WPAC-29W.KAMMURI,19-IO-90A.INVEST,19-SHEM-91S.INVEST,19-WPAC-95W.INVEST,19-WPAC-96W.INVEST&amp;PHOT=yes&amp;ATCF_BASIN=wp&amp;AGE=Latest&amp;SIZE=full&amp;NAV=tc&amp;ATCF_YR=2019&amp;ATCF_FILE=/SATPRODUCTS/kauai_data/www/atcf_web/public_html/image_archives/2019/wp292019.19112812.gif&amp;CURRENT_ATCF_FILE=/SATPRODUCTS/kauai_data/www/atcf_web/public_html/image_archives/2019/wp292019.19112812.gif&amp;CURRENT=20191129.0430.hm8.x.ir1km_bw.29WKAMMURI.70kts-979mb-146N-1382E.100pc.jpg&amp;CURRENT_ATCF=wp292019.19112812.gif&amp;ATCF_NAME=wp292019&amp;ATCF_DIR=/SATPRODUCTS/kauai_data/www/atcf_web/public_html/image_archives/2019&amp;MO=NOV&amp;BASIN=WPAC&amp;STYLE=tables&amp;YEAR=2019&amp;YR=19&amp;STORM_NAME=29W.KAMMURI&amp;ARCHIVE=active&amp;AREA=pacific/southern_hemisphere&amp;PRODUCT=ir&amp;DIR=/SATPRODUCTS/TC/tc19/WPAC/29W.KAMMURI/ir/geo/1km_bw&amp;TYPE=ir&amp;PROD=ir&amp;SUB_PROD=geo&amp;SUB_SUB_PROD=1km_b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Why: more sensors now sending output in real time</a:t>
            </a:r>
          </a:p>
          <a:p>
            <a:r>
              <a:rPr lang="en-AU" dirty="0"/>
              <a:t>Issues: access to data and presentation</a:t>
            </a:r>
          </a:p>
          <a:p>
            <a:r>
              <a:rPr lang="en-AU" dirty="0"/>
              <a:t>Show </a:t>
            </a:r>
            <a:r>
              <a:rPr lang="en-AU" dirty="0" err="1"/>
              <a:t>knmi</a:t>
            </a:r>
            <a:r>
              <a:rPr lang="en-AU" dirty="0"/>
              <a:t> website; </a:t>
            </a:r>
            <a:r>
              <a:rPr lang="en-AU" dirty="0" err="1"/>
              <a:t>manati</a:t>
            </a:r>
            <a:r>
              <a:rPr lang="en-AU" dirty="0"/>
              <a:t> website; </a:t>
            </a:r>
            <a:r>
              <a:rPr lang="en-AU" dirty="0" err="1"/>
              <a:t>VisWx</a:t>
            </a:r>
            <a:r>
              <a:rPr lang="en-AU" dirty="0"/>
              <a:t> displays </a:t>
            </a:r>
          </a:p>
          <a:p>
            <a:endParaRPr lang="en-AU" dirty="0"/>
          </a:p>
          <a:p>
            <a:r>
              <a:rPr lang="en-AU" dirty="0"/>
              <a:t>Socrative: </a:t>
            </a:r>
          </a:p>
          <a:p>
            <a:r>
              <a:rPr lang="en-AU" dirty="0"/>
              <a:t>Survey 1: Who are you? TC forecaster; other forecaster; manager of forecast operational; research; satellite systems; other</a:t>
            </a:r>
          </a:p>
          <a:p>
            <a:r>
              <a:rPr lang="en-AU" dirty="0"/>
              <a:t>Survey 2: Have you heard of ASCAT; SCATSAT; </a:t>
            </a:r>
            <a:r>
              <a:rPr lang="en-AU" dirty="0" err="1"/>
              <a:t>Windsat</a:t>
            </a:r>
            <a:r>
              <a:rPr lang="en-AU" dirty="0"/>
              <a:t>; HY-2B; CFOSAT?</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a:t>
            </a:fld>
            <a:endParaRPr lang="en-AU" dirty="0"/>
          </a:p>
        </p:txBody>
      </p:sp>
    </p:spTree>
    <p:extLst>
      <p:ext uri="{BB962C8B-B14F-4D97-AF65-F5344CB8AC3E}">
        <p14:creationId xmlns:p14="http://schemas.microsoft.com/office/powerpoint/2010/main" val="4112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11</a:t>
            </a:fld>
            <a:endParaRPr lang="en-AU" dirty="0"/>
          </a:p>
        </p:txBody>
      </p:sp>
    </p:spTree>
    <p:extLst>
      <p:ext uri="{BB962C8B-B14F-4D97-AF65-F5344CB8AC3E}">
        <p14:creationId xmlns:p14="http://schemas.microsoft.com/office/powerpoint/2010/main" val="209152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ASCATA 29 0007</a:t>
            </a:r>
          </a:p>
          <a:p>
            <a:r>
              <a:rPr lang="en-AU" dirty="0"/>
              <a:t>ASCATB 0120</a:t>
            </a:r>
          </a:p>
          <a:p>
            <a:r>
              <a:rPr lang="en-AU" dirty="0"/>
              <a:t>ASCATC 0047</a:t>
            </a:r>
          </a:p>
          <a:p>
            <a:r>
              <a:rPr lang="en-AU" dirty="0"/>
              <a:t>SCATSATA 2319</a:t>
            </a:r>
          </a:p>
          <a:p>
            <a:r>
              <a:rPr lang="en-AU" dirty="0"/>
              <a:t>CFOSAT 28/2200</a:t>
            </a:r>
          </a:p>
          <a:p>
            <a:endParaRPr lang="en-AU" dirty="0"/>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12</a:t>
            </a:fld>
            <a:endParaRPr lang="en-AU" dirty="0"/>
          </a:p>
        </p:txBody>
      </p:sp>
    </p:spTree>
    <p:extLst>
      <p:ext uri="{BB962C8B-B14F-4D97-AF65-F5344CB8AC3E}">
        <p14:creationId xmlns:p14="http://schemas.microsoft.com/office/powerpoint/2010/main" val="1056407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ASCATA 29 0007</a:t>
            </a:r>
          </a:p>
          <a:p>
            <a:r>
              <a:rPr lang="en-AU" dirty="0"/>
              <a:t>ASCATB 0120</a:t>
            </a:r>
          </a:p>
          <a:p>
            <a:r>
              <a:rPr lang="en-AU" dirty="0"/>
              <a:t>ASCATC 0047</a:t>
            </a:r>
          </a:p>
          <a:p>
            <a:r>
              <a:rPr lang="en-AU" dirty="0"/>
              <a:t>SCATSATA 2319</a:t>
            </a:r>
          </a:p>
          <a:p>
            <a:r>
              <a:rPr lang="en-AU" dirty="0"/>
              <a:t>CFOSAT 28/2200</a:t>
            </a:r>
          </a:p>
          <a:p>
            <a:r>
              <a:rPr lang="en-AU" dirty="0"/>
              <a:t>ADT: 3.5 50kn</a:t>
            </a:r>
          </a:p>
          <a:p>
            <a:r>
              <a:rPr lang="en-AU" dirty="0"/>
              <a:t>SATCON: 55kn</a:t>
            </a:r>
          </a:p>
          <a:p>
            <a:r>
              <a:rPr lang="en-AU" dirty="0"/>
              <a:t>JMA: 80kn</a:t>
            </a:r>
          </a:p>
          <a:p>
            <a:r>
              <a:rPr lang="en-AU" dirty="0"/>
              <a:t>JTWC 65kn</a:t>
            </a:r>
          </a:p>
          <a:p>
            <a:endParaRPr lang="en-AU" dirty="0"/>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13</a:t>
            </a:fld>
            <a:endParaRPr lang="en-AU" dirty="0"/>
          </a:p>
        </p:txBody>
      </p:sp>
    </p:spTree>
    <p:extLst>
      <p:ext uri="{BB962C8B-B14F-4D97-AF65-F5344CB8AC3E}">
        <p14:creationId xmlns:p14="http://schemas.microsoft.com/office/powerpoint/2010/main" val="382497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charset="0"/>
              </a:rPr>
              <a:t>https://weather.msfc.nasa.gov/sport/survey/windSat/WindSat_Reference_Guide.pdf</a:t>
            </a:r>
          </a:p>
          <a:p>
            <a:pPr eaLnBrk="1" hangingPunct="1"/>
            <a:r>
              <a:rPr lang="en-US" altLang="en-US" dirty="0">
                <a:latin typeface="Arial" charset="0"/>
              </a:rPr>
              <a:t>http://www.remss.com/missions/windsat/</a:t>
            </a:r>
          </a:p>
          <a:p>
            <a:pPr eaLnBrk="1" hangingPunct="1"/>
            <a:endParaRPr lang="en-US" altLang="en-US" dirty="0">
              <a:latin typeface="Arial" charset="0"/>
            </a:endParaRPr>
          </a:p>
          <a:p>
            <a:r>
              <a:rPr lang="en-US" sz="1200" b="0" i="0" kern="1200" dirty="0">
                <a:solidFill>
                  <a:schemeClr val="tx1"/>
                </a:solidFill>
                <a:effectLst/>
                <a:latin typeface="Calibri" pitchFamily="34" charset="0"/>
                <a:ea typeface="ＭＳ Ｐゴシック" pitchFamily="34" charset="-128"/>
                <a:cs typeface="+mn-cs"/>
              </a:rPr>
              <a:t>The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Polarimetric Radiometer was developed by the Naval Research Laboratory (NRL) Remote Sensing Division and the Naval Center for Space Technology for the U.S. Navy and the National Polar-orbiting Operational Environmental Satellite System (NPOESS) Integrated Program Office (IPO).  It was launched on January 6, 2003 aboard the Department of Defense Coriolis satellite.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was meant to demonstrate the capabilities of a fully polarimetric radiometer to measure the ocean surface wind vector from space. Prior to launch, the only instrument capable of measuring ocean wind vectors were </a:t>
            </a:r>
            <a:r>
              <a:rPr lang="en-US" sz="1200" b="0" i="0" kern="1200" dirty="0" err="1">
                <a:solidFill>
                  <a:schemeClr val="tx1"/>
                </a:solidFill>
                <a:effectLst/>
                <a:latin typeface="Calibri" pitchFamily="34" charset="0"/>
                <a:ea typeface="ＭＳ Ｐゴシック" pitchFamily="34" charset="-128"/>
                <a:cs typeface="+mn-cs"/>
              </a:rPr>
              <a:t>scatterometers</a:t>
            </a:r>
            <a:r>
              <a:rPr lang="en-US" sz="1200" b="0" i="0" kern="1200" dirty="0">
                <a:solidFill>
                  <a:schemeClr val="tx1"/>
                </a:solidFill>
                <a:effectLst/>
                <a:latin typeface="Calibri" pitchFamily="34" charset="0"/>
                <a:ea typeface="ＭＳ Ｐゴシック" pitchFamily="34" charset="-128"/>
                <a:cs typeface="+mn-cs"/>
              </a:rPr>
              <a:t> (active microwave sensors).  In addition to wind speed and direction, the instrument can also measure sea surface temperature, soil moisture, ice and snow characteristics, water vapor, cloud liquid water, and rain rate.</a:t>
            </a:r>
          </a:p>
          <a:p>
            <a:r>
              <a:rPr lang="en-US" sz="1200" b="1" i="0" kern="1200" dirty="0">
                <a:solidFill>
                  <a:schemeClr val="tx1"/>
                </a:solidFill>
                <a:effectLst/>
                <a:latin typeface="Calibri" pitchFamily="34" charset="0"/>
                <a:ea typeface="ＭＳ Ｐゴシック" pitchFamily="34" charset="-128"/>
                <a:cs typeface="+mn-cs"/>
              </a:rPr>
              <a:t>Instrument Description</a:t>
            </a:r>
          </a:p>
          <a:p>
            <a:r>
              <a:rPr lang="en-US" sz="1200" b="0" i="0" kern="1200" dirty="0">
                <a:solidFill>
                  <a:schemeClr val="tx1"/>
                </a:solidFill>
                <a:effectLst/>
                <a:latin typeface="Calibri" pitchFamily="34" charset="0"/>
                <a:ea typeface="ＭＳ Ｐゴシック" pitchFamily="34" charset="-128"/>
                <a:cs typeface="+mn-cs"/>
              </a:rPr>
              <a:t>For a detailed description of the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instrument, see </a:t>
            </a:r>
            <a:r>
              <a:rPr lang="en-US" sz="1200" b="0" i="0" kern="1200" dirty="0" err="1">
                <a:solidFill>
                  <a:schemeClr val="tx1"/>
                </a:solidFill>
                <a:effectLst/>
                <a:latin typeface="Calibri" pitchFamily="34" charset="0"/>
                <a:ea typeface="ＭＳ Ｐゴシック" pitchFamily="34" charset="-128"/>
                <a:cs typeface="+mn-cs"/>
              </a:rPr>
              <a:t>P.Gaiser</a:t>
            </a:r>
            <a:r>
              <a:rPr lang="en-US" sz="1200" b="0" i="0" kern="1200" dirty="0">
                <a:solidFill>
                  <a:schemeClr val="tx1"/>
                </a:solidFill>
                <a:effectLst/>
                <a:latin typeface="Calibri" pitchFamily="34" charset="0"/>
                <a:ea typeface="ＭＳ Ｐゴシック" pitchFamily="34" charset="-128"/>
                <a:cs typeface="+mn-cs"/>
              </a:rPr>
              <a:t>, "</a:t>
            </a:r>
            <a:r>
              <a:rPr lang="en-US" sz="1200" b="0" i="0" u="none" strike="noStrike" kern="1200" dirty="0">
                <a:solidFill>
                  <a:schemeClr val="tx1"/>
                </a:solidFill>
                <a:effectLst/>
                <a:latin typeface="Calibri" pitchFamily="34" charset="0"/>
                <a:ea typeface="ＭＳ Ｐゴシック" pitchFamily="34" charset="-128"/>
                <a:cs typeface="+mn-cs"/>
                <a:hlinkClick r:id="rId3"/>
              </a:rPr>
              <a:t>The </a:t>
            </a:r>
            <a:r>
              <a:rPr lang="en-US" sz="1200" b="0" i="0" u="none" strike="noStrike" kern="1200" dirty="0" err="1">
                <a:solidFill>
                  <a:schemeClr val="tx1"/>
                </a:solidFill>
                <a:effectLst/>
                <a:latin typeface="Calibri" pitchFamily="34" charset="0"/>
                <a:ea typeface="ＭＳ Ｐゴシック" pitchFamily="34" charset="-128"/>
                <a:cs typeface="+mn-cs"/>
                <a:hlinkClick r:id="rId3"/>
              </a:rPr>
              <a:t>WindSat</a:t>
            </a:r>
            <a:r>
              <a:rPr lang="en-US" sz="1200" b="0" i="0" u="none" strike="noStrike" kern="1200" dirty="0">
                <a:solidFill>
                  <a:schemeClr val="tx1"/>
                </a:solidFill>
                <a:effectLst/>
                <a:latin typeface="Calibri" pitchFamily="34" charset="0"/>
                <a:ea typeface="ＭＳ Ｐゴシック" pitchFamily="34" charset="-128"/>
                <a:cs typeface="+mn-cs"/>
                <a:hlinkClick r:id="rId3"/>
              </a:rPr>
              <a:t> Spaceborne Polarimetric Microwave Radiometer:  Sensor Description and Early Orbit Performance</a:t>
            </a:r>
            <a:r>
              <a:rPr lang="en-US" sz="1200" b="0" i="0" kern="1200" dirty="0">
                <a:solidFill>
                  <a:schemeClr val="tx1"/>
                </a:solidFill>
                <a:effectLst/>
                <a:latin typeface="Calibri" pitchFamily="34" charset="0"/>
                <a:ea typeface="ＭＳ Ｐゴシック" pitchFamily="34" charset="-128"/>
                <a:cs typeface="+mn-cs"/>
              </a:rPr>
              <a:t>".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operates on the Coriolis satellite which is in a near-polar orbit.  The local ascending node time is maintained at 6pm.  This means the instrument passes over the equator at 6pm as it travels from south to north and at your location is measuring the surface near this time depending on your latitude.</a:t>
            </a:r>
          </a:p>
          <a:p>
            <a:r>
              <a:rPr lang="en-US" sz="1200" b="0" i="0" kern="1200" dirty="0">
                <a:solidFill>
                  <a:schemeClr val="tx1"/>
                </a:solidFill>
                <a:effectLst/>
                <a:latin typeface="Calibri" pitchFamily="34" charset="0"/>
                <a:ea typeface="ＭＳ Ｐゴシック" pitchFamily="34" charset="-128"/>
                <a:cs typeface="+mn-cs"/>
              </a:rPr>
              <a:t>The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radiometer is well-calibrated and contains the lower frequency channels required for SST retrievals. The radiometer operates in 5 discrete channels: 6.8, 10.7, 18.7, 23.8 and 37.0 GHz.  All are fully </a:t>
            </a:r>
            <a:r>
              <a:rPr lang="en-US" sz="1200" b="0" i="0" kern="1200" dirty="0" err="1">
                <a:solidFill>
                  <a:schemeClr val="tx1"/>
                </a:solidFill>
                <a:effectLst/>
                <a:latin typeface="Calibri" pitchFamily="34" charset="0"/>
                <a:ea typeface="ＭＳ Ｐゴシック" pitchFamily="34" charset="-128"/>
                <a:cs typeface="+mn-cs"/>
              </a:rPr>
              <a:t>polarimeteric</a:t>
            </a:r>
            <a:r>
              <a:rPr lang="en-US" sz="1200" b="0" i="0" kern="1200" dirty="0">
                <a:solidFill>
                  <a:schemeClr val="tx1"/>
                </a:solidFill>
                <a:effectLst/>
                <a:latin typeface="Calibri" pitchFamily="34" charset="0"/>
                <a:ea typeface="ＭＳ Ｐゴシック" pitchFamily="34" charset="-128"/>
                <a:cs typeface="+mn-cs"/>
              </a:rPr>
              <a:t> except the 6.8 and 23.8 GHz channels that have only dual polarization. Table 1 summarizes the channel details.  The feedhorns of each frequency channel trace out different arcs along the scan, therefore the Earth Incidence Angles (EIA) are different for each frequency band. Unlike previous radiometers, the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sensor takes observations during both the forward and aft looking scans. This makes the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geometry of the earth view swath quite different and significantly more complicated to work with than the other passive microwave sensors. The RSS </a:t>
            </a:r>
            <a:r>
              <a:rPr lang="en-US" sz="1200" b="0" i="0" kern="1200" dirty="0" err="1">
                <a:solidFill>
                  <a:schemeClr val="tx1"/>
                </a:solidFill>
                <a:effectLst/>
                <a:latin typeface="Calibri" pitchFamily="34" charset="0"/>
                <a:ea typeface="ＭＳ Ｐゴシック" pitchFamily="34" charset="-128"/>
                <a:cs typeface="+mn-cs"/>
              </a:rPr>
              <a:t>WindSat</a:t>
            </a:r>
            <a:r>
              <a:rPr lang="en-US" sz="1200" b="0" i="0" kern="1200" dirty="0">
                <a:solidFill>
                  <a:schemeClr val="tx1"/>
                </a:solidFill>
                <a:effectLst/>
                <a:latin typeface="Calibri" pitchFamily="34" charset="0"/>
                <a:ea typeface="ＭＳ Ｐゴシック" pitchFamily="34" charset="-128"/>
                <a:cs typeface="+mn-cs"/>
              </a:rPr>
              <a:t> products are the only dataset available that uses both the fore and aft look directions.  By using both directions, we obtain a wider swath and more complicated swath geometry as is visible in the browse images.</a:t>
            </a:r>
          </a:p>
          <a:p>
            <a:endParaRPr lang="en-US" sz="1200" b="0" i="0" kern="1200" dirty="0">
              <a:solidFill>
                <a:schemeClr val="tx1"/>
              </a:solidFill>
              <a:effectLst/>
              <a:latin typeface="Calibri" pitchFamily="34" charset="0"/>
              <a:ea typeface="ＭＳ Ｐゴシック" pitchFamily="34" charset="-128"/>
              <a:cs typeface="+mn-cs"/>
            </a:endParaRPr>
          </a:p>
          <a:p>
            <a:r>
              <a:rPr lang="en-US" sz="1200" b="0" i="0" kern="1200" dirty="0">
                <a:solidFill>
                  <a:schemeClr val="tx1"/>
                </a:solidFill>
                <a:effectLst/>
                <a:latin typeface="Calibri" pitchFamily="34" charset="0"/>
                <a:ea typeface="ＭＳ Ｐゴシック" pitchFamily="34" charset="-128"/>
                <a:cs typeface="+mn-cs"/>
              </a:rPr>
              <a:t>Thomas Meissner 29 Jan 2019</a:t>
            </a:r>
          </a:p>
          <a:p>
            <a:r>
              <a:rPr lang="en-US" sz="1200" b="1" kern="1200" dirty="0">
                <a:solidFill>
                  <a:schemeClr val="tx1"/>
                </a:solidFill>
                <a:effectLst/>
                <a:latin typeface="Calibri" pitchFamily="34" charset="0"/>
                <a:ea typeface="ＭＳ Ｐゴシック" pitchFamily="34" charset="-128"/>
                <a:cs typeface="+mn-cs"/>
              </a:rPr>
              <a:t>Radiometers (</a:t>
            </a:r>
            <a:r>
              <a:rPr lang="en-US" sz="1200" b="1" kern="1200" dirty="0" err="1">
                <a:solidFill>
                  <a:schemeClr val="tx1"/>
                </a:solidFill>
                <a:effectLst/>
                <a:latin typeface="Calibri" pitchFamily="34" charset="0"/>
                <a:ea typeface="ＭＳ Ｐゴシック" pitchFamily="34" charset="-128"/>
                <a:cs typeface="+mn-cs"/>
              </a:rPr>
              <a:t>WindSat</a:t>
            </a:r>
            <a:r>
              <a:rPr lang="en-US" sz="1200" b="1" kern="1200" dirty="0">
                <a:solidFill>
                  <a:schemeClr val="tx1"/>
                </a:solidFill>
                <a:effectLst/>
                <a:latin typeface="Calibri" pitchFamily="34" charset="0"/>
                <a:ea typeface="ＭＳ Ｐゴシック" pitchFamily="34" charset="-128"/>
                <a:cs typeface="+mn-cs"/>
              </a:rPr>
              <a:t> and AMSR2), slides 9/10: </a:t>
            </a:r>
            <a:r>
              <a:rPr lang="en-US" sz="1200" kern="1200" dirty="0">
                <a:solidFill>
                  <a:schemeClr val="tx1"/>
                </a:solidFill>
                <a:effectLst/>
                <a:latin typeface="Calibri" pitchFamily="34" charset="0"/>
                <a:ea typeface="ＭＳ Ｐゴシック" pitchFamily="34" charset="-128"/>
                <a:cs typeface="+mn-cs"/>
              </a:rPr>
              <a:t>Thanks but as the data is not available in real time I've just mentioned that this might improve!</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The standard rain-free radiometer wind speed algorithms break down quickly already in light rain, due to increased atmospheric attenuation. The wind speeds become indeed (much) too high.</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However, there are </a:t>
            </a:r>
            <a:r>
              <a:rPr lang="en-US" sz="1200" b="1" kern="1200" dirty="0">
                <a:solidFill>
                  <a:schemeClr val="tx1"/>
                </a:solidFill>
                <a:effectLst/>
                <a:latin typeface="Calibri" pitchFamily="34" charset="0"/>
                <a:ea typeface="ＭＳ Ｐゴシック" pitchFamily="34" charset="-128"/>
                <a:cs typeface="+mn-cs"/>
              </a:rPr>
              <a:t>All-Weather radiometer wind speed algorithms</a:t>
            </a:r>
            <a:r>
              <a:rPr lang="en-US" sz="1200" kern="1200" dirty="0">
                <a:solidFill>
                  <a:schemeClr val="tx1"/>
                </a:solidFill>
                <a:effectLst/>
                <a:latin typeface="Calibri" pitchFamily="34" charset="0"/>
                <a:ea typeface="ＭＳ Ｐゴシック" pitchFamily="34" charset="-128"/>
                <a:cs typeface="+mn-cs"/>
              </a:rPr>
              <a:t> that are specifically trained in rainy conditions. They use a combination of the lowest two bands (C/X band) to mitigate the rain. Similar, than in the scatterometer case, that works to some extent (moderate rain, gale force winds). For </a:t>
            </a:r>
            <a:r>
              <a:rPr lang="en-US" sz="1200" kern="1200" dirty="0" err="1">
                <a:solidFill>
                  <a:schemeClr val="tx1"/>
                </a:solidFill>
                <a:effectLst/>
                <a:latin typeface="Calibri" pitchFamily="34" charset="0"/>
                <a:ea typeface="ＭＳ Ｐゴシック" pitchFamily="34" charset="-128"/>
                <a:cs typeface="+mn-cs"/>
              </a:rPr>
              <a:t>WindSat</a:t>
            </a:r>
            <a:r>
              <a:rPr lang="en-US" sz="1200" kern="1200" dirty="0">
                <a:solidFill>
                  <a:schemeClr val="tx1"/>
                </a:solidFill>
                <a:effectLst/>
                <a:latin typeface="Calibri" pitchFamily="34" charset="0"/>
                <a:ea typeface="ＭＳ Ｐゴシック" pitchFamily="34" charset="-128"/>
                <a:cs typeface="+mn-cs"/>
              </a:rPr>
              <a:t>, the All-Weather data are on our web site </a:t>
            </a:r>
            <a:r>
              <a:rPr lang="en-US" sz="1200" u="sng" kern="1200" dirty="0">
                <a:solidFill>
                  <a:schemeClr val="tx1"/>
                </a:solidFill>
                <a:effectLst/>
                <a:latin typeface="Calibri" pitchFamily="34" charset="0"/>
                <a:ea typeface="ＭＳ Ｐゴシック" pitchFamily="34" charset="-128"/>
                <a:cs typeface="+mn-cs"/>
                <a:hlinkClick r:id="rId4"/>
              </a:rPr>
              <a:t>www.remss.com</a:t>
            </a:r>
            <a:r>
              <a:rPr lang="en-US" sz="1200" kern="1200" dirty="0">
                <a:solidFill>
                  <a:schemeClr val="tx1"/>
                </a:solidFill>
                <a:effectLst/>
                <a:latin typeface="Calibri" pitchFamily="34" charset="0"/>
                <a:ea typeface="ＭＳ Ｐゴシック" pitchFamily="34" charset="-128"/>
                <a:cs typeface="+mn-cs"/>
              </a:rPr>
              <a:t> (paper reference Meissner and Wentz, IEEE TGRS 2009, </a:t>
            </a:r>
            <a:r>
              <a:rPr lang="en-US" sz="1200" u="sng" kern="1200" dirty="0">
                <a:solidFill>
                  <a:schemeClr val="tx1"/>
                </a:solidFill>
                <a:effectLst/>
                <a:latin typeface="Calibri" pitchFamily="34" charset="0"/>
                <a:ea typeface="ＭＳ Ｐゴシック" pitchFamily="34" charset="-128"/>
                <a:cs typeface="+mn-cs"/>
                <a:hlinkClick r:id="rId5"/>
              </a:rPr>
              <a:t>https://doi.org/10.1109/TGRS.2009.2027012</a:t>
            </a:r>
            <a:r>
              <a:rPr lang="en-US" sz="1200" kern="1200" dirty="0">
                <a:solidFill>
                  <a:schemeClr val="tx1"/>
                </a:solidFill>
                <a:effectLst/>
                <a:latin typeface="Calibri" pitchFamily="34" charset="0"/>
                <a:ea typeface="ＭＳ Ｐゴシック" pitchFamily="34" charset="-128"/>
                <a:cs typeface="+mn-cs"/>
              </a:rPr>
              <a:t>.)</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For AMSR2, there is a Russian/French paper, </a:t>
            </a:r>
            <a:r>
              <a:rPr lang="en-US" sz="1200" kern="1200" dirty="0" err="1">
                <a:solidFill>
                  <a:schemeClr val="tx1"/>
                </a:solidFill>
                <a:effectLst/>
                <a:latin typeface="Calibri" pitchFamily="34" charset="0"/>
                <a:ea typeface="ＭＳ Ｐゴシック" pitchFamily="34" charset="-128"/>
                <a:cs typeface="+mn-cs"/>
              </a:rPr>
              <a:t>Zabolotskikh</a:t>
            </a:r>
            <a:r>
              <a:rPr lang="en-US" sz="1200" kern="1200" dirty="0">
                <a:solidFill>
                  <a:schemeClr val="tx1"/>
                </a:solidFill>
                <a:effectLst/>
                <a:latin typeface="Calibri" pitchFamily="34" charset="0"/>
                <a:ea typeface="ＭＳ Ｐゴシック" pitchFamily="34" charset="-128"/>
                <a:cs typeface="+mn-cs"/>
              </a:rPr>
              <a:t>, E., L. </a:t>
            </a:r>
            <a:r>
              <a:rPr lang="en-US" sz="1200" kern="1200" dirty="0" err="1">
                <a:solidFill>
                  <a:schemeClr val="tx1"/>
                </a:solidFill>
                <a:effectLst/>
                <a:latin typeface="Calibri" pitchFamily="34" charset="0"/>
                <a:ea typeface="ＭＳ Ｐゴシック" pitchFamily="34" charset="-128"/>
                <a:cs typeface="+mn-cs"/>
              </a:rPr>
              <a:t>Mitnik</a:t>
            </a:r>
            <a:r>
              <a:rPr lang="en-US" sz="1200" kern="1200" dirty="0">
                <a:solidFill>
                  <a:schemeClr val="tx1"/>
                </a:solidFill>
                <a:effectLst/>
                <a:latin typeface="Calibri" pitchFamily="34" charset="0"/>
                <a:ea typeface="ＭＳ Ｐゴシック" pitchFamily="34" charset="-128"/>
                <a:cs typeface="+mn-cs"/>
              </a:rPr>
              <a:t>, N. </a:t>
            </a:r>
            <a:r>
              <a:rPr lang="en-US" sz="1200" kern="1200" dirty="0" err="1">
                <a:solidFill>
                  <a:schemeClr val="tx1"/>
                </a:solidFill>
                <a:effectLst/>
                <a:latin typeface="Calibri" pitchFamily="34" charset="0"/>
                <a:ea typeface="ＭＳ Ｐゴシック" pitchFamily="34" charset="-128"/>
                <a:cs typeface="+mn-cs"/>
              </a:rPr>
              <a:t>Reul</a:t>
            </a:r>
            <a:r>
              <a:rPr lang="en-US" sz="1200" kern="1200" dirty="0">
                <a:solidFill>
                  <a:schemeClr val="tx1"/>
                </a:solidFill>
                <a:effectLst/>
                <a:latin typeface="Calibri" pitchFamily="34" charset="0"/>
                <a:ea typeface="ＭＳ Ｐゴシック" pitchFamily="34" charset="-128"/>
                <a:cs typeface="+mn-cs"/>
              </a:rPr>
              <a:t>, and B. </a:t>
            </a:r>
            <a:r>
              <a:rPr lang="en-US" sz="1200" kern="1200" dirty="0" err="1">
                <a:solidFill>
                  <a:schemeClr val="tx1"/>
                </a:solidFill>
                <a:effectLst/>
                <a:latin typeface="Calibri" pitchFamily="34" charset="0"/>
                <a:ea typeface="ＭＳ Ｐゴシック" pitchFamily="34" charset="-128"/>
                <a:cs typeface="+mn-cs"/>
              </a:rPr>
              <a:t>Chapron</a:t>
            </a:r>
            <a:r>
              <a:rPr lang="en-US" sz="1200" kern="1200" dirty="0">
                <a:solidFill>
                  <a:schemeClr val="tx1"/>
                </a:solidFill>
                <a:effectLst/>
                <a:latin typeface="Calibri" pitchFamily="34" charset="0"/>
                <a:ea typeface="ＭＳ Ｐゴシック" pitchFamily="34" charset="-128"/>
                <a:cs typeface="+mn-cs"/>
              </a:rPr>
              <a:t>, 2015, IEEE J. Sel. Top. Appl. Earth Obs. Remote Sens, </a:t>
            </a:r>
            <a:r>
              <a:rPr lang="en-US" sz="1200" kern="1200" dirty="0" err="1">
                <a:solidFill>
                  <a:schemeClr val="tx1"/>
                </a:solidFill>
                <a:effectLst/>
                <a:latin typeface="Calibri" pitchFamily="34" charset="0"/>
                <a:ea typeface="ＭＳ Ｐゴシック" pitchFamily="34" charset="-128"/>
                <a:cs typeface="+mn-cs"/>
              </a:rPr>
              <a:t>doi</a:t>
            </a:r>
            <a:r>
              <a:rPr lang="en-US" sz="1200" kern="1200" dirty="0">
                <a:solidFill>
                  <a:schemeClr val="tx1"/>
                </a:solidFill>
                <a:effectLst/>
                <a:latin typeface="Calibri" pitchFamily="34" charset="0"/>
                <a:ea typeface="ＭＳ Ｐゴシック" pitchFamily="34" charset="-128"/>
                <a:cs typeface="+mn-cs"/>
              </a:rPr>
              <a:t>: </a:t>
            </a:r>
            <a:r>
              <a:rPr lang="en-US" sz="1200" u="sng" kern="1200" dirty="0">
                <a:solidFill>
                  <a:schemeClr val="tx1"/>
                </a:solidFill>
                <a:effectLst/>
                <a:latin typeface="Calibri" pitchFamily="34" charset="0"/>
                <a:ea typeface="ＭＳ Ｐゴシック" pitchFamily="34" charset="-128"/>
                <a:cs typeface="+mn-cs"/>
                <a:hlinkClick r:id="rId6"/>
              </a:rPr>
              <a:t>https://doi.org/10.1109/JSTARS.2015.2416514</a:t>
            </a:r>
            <a:r>
              <a:rPr lang="en-US" sz="1200" kern="1200" dirty="0">
                <a:solidFill>
                  <a:schemeClr val="tx1"/>
                </a:solidFill>
                <a:effectLst/>
                <a:latin typeface="Calibri" pitchFamily="34" charset="0"/>
                <a:ea typeface="ＭＳ Ｐゴシック" pitchFamily="34" charset="-128"/>
                <a:cs typeface="+mn-cs"/>
              </a:rPr>
              <a:t>.) I think the data are distributed by IFREMER, but probably not in real-time.</a:t>
            </a:r>
            <a:endParaRPr lang="en-AU" sz="1200" kern="1200" dirty="0">
              <a:solidFill>
                <a:schemeClr val="tx1"/>
              </a:solidFill>
              <a:effectLst/>
              <a:latin typeface="Calibri" pitchFamily="34" charset="0"/>
              <a:ea typeface="ＭＳ Ｐゴシック" pitchFamily="34" charset="-128"/>
              <a:cs typeface="+mn-cs"/>
            </a:endParaRPr>
          </a:p>
          <a:p>
            <a:endParaRPr lang="en-US" sz="1200" b="0" i="0" kern="1200" dirty="0">
              <a:solidFill>
                <a:schemeClr val="tx1"/>
              </a:solidFill>
              <a:effectLst/>
              <a:latin typeface="Calibri" pitchFamily="34" charset="0"/>
              <a:ea typeface="ＭＳ Ｐゴシック" pitchFamily="34" charset="-128"/>
              <a:cs typeface="+mn-cs"/>
            </a:endParaRPr>
          </a:p>
          <a:p>
            <a:pPr eaLnBrk="1" hangingPunct="1"/>
            <a:endParaRPr lang="en-US" altLang="en-US" dirty="0">
              <a:latin typeface="Arial" charset="0"/>
            </a:endParaRP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14</a:t>
            </a:fld>
            <a:endParaRPr lang="en-AU" dirty="0"/>
          </a:p>
        </p:txBody>
      </p:sp>
    </p:spTree>
    <p:extLst>
      <p:ext uri="{BB962C8B-B14F-4D97-AF65-F5344CB8AC3E}">
        <p14:creationId xmlns:p14="http://schemas.microsoft.com/office/powerpoint/2010/main" val="387715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charset="0"/>
              </a:rPr>
              <a:t>http://www.remss.com/missions/amsr/</a:t>
            </a: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15</a:t>
            </a:fld>
            <a:endParaRPr lang="en-AU" dirty="0"/>
          </a:p>
        </p:txBody>
      </p:sp>
    </p:spTree>
    <p:extLst>
      <p:ext uri="{BB962C8B-B14F-4D97-AF65-F5344CB8AC3E}">
        <p14:creationId xmlns:p14="http://schemas.microsoft.com/office/powerpoint/2010/main" val="59415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itchFamily="34" charset="0"/>
                <a:ea typeface="ＭＳ Ｐゴシック" pitchFamily="34" charset="-128"/>
                <a:cs typeface="+mn-cs"/>
              </a:rPr>
              <a:t>Soil Moisture and Ocean Salinity (SMOS) ESA launched 2009</a:t>
            </a:r>
          </a:p>
          <a:p>
            <a:r>
              <a:rPr lang="en-US" sz="1200" b="1" kern="1200" dirty="0">
                <a:solidFill>
                  <a:schemeClr val="tx1"/>
                </a:solidFill>
                <a:effectLst/>
                <a:latin typeface="Calibri" pitchFamily="34" charset="0"/>
                <a:ea typeface="ＭＳ Ｐゴシック" pitchFamily="34" charset="-128"/>
                <a:cs typeface="+mn-cs"/>
              </a:rPr>
              <a:t>Soil Moisture Active Passive (SMAP) NASA launched 2015</a:t>
            </a:r>
          </a:p>
          <a:p>
            <a:r>
              <a:rPr lang="en-US" sz="1200" b="1" kern="1200" dirty="0">
                <a:solidFill>
                  <a:schemeClr val="tx1"/>
                </a:solidFill>
                <a:effectLst/>
                <a:latin typeface="Calibri" pitchFamily="34" charset="0"/>
                <a:ea typeface="ＭＳ Ｐゴシック" pitchFamily="34" charset="-128"/>
                <a:cs typeface="+mn-cs"/>
              </a:rPr>
              <a:t>SMAP http://www.remss.com/missions/smap/winds/</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http://images.remss.com/smap/smap_data_daily.html</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https://journals.ametsoc.org/doi/pdf/10.1175/BAMS-D-15-00291.1</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40km resolution 1000km swathe</a:t>
            </a:r>
          </a:p>
          <a:p>
            <a:endParaRPr lang="en-US" sz="1200" b="1" kern="1200" dirty="0">
              <a:solidFill>
                <a:schemeClr val="tx1"/>
              </a:solidFill>
              <a:effectLst/>
              <a:latin typeface="Calibri" pitchFamily="34" charset="0"/>
              <a:ea typeface="ＭＳ Ｐゴシック" pitchFamily="34" charset="-128"/>
              <a:cs typeface="+mn-cs"/>
            </a:endParaRP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From:</a:t>
            </a:r>
            <a:r>
              <a:rPr lang="en-US" sz="1200" kern="1200" dirty="0">
                <a:solidFill>
                  <a:schemeClr val="tx1"/>
                </a:solidFill>
                <a:effectLst/>
                <a:latin typeface="Calibri" pitchFamily="34" charset="0"/>
                <a:ea typeface="ＭＳ Ｐゴシック" pitchFamily="34" charset="-128"/>
                <a:cs typeface="+mn-cs"/>
              </a:rPr>
              <a:t> </a:t>
            </a:r>
            <a:r>
              <a:rPr lang="en-US" sz="1200" kern="1200" dirty="0" err="1">
                <a:solidFill>
                  <a:schemeClr val="tx1"/>
                </a:solidFill>
                <a:effectLst/>
                <a:latin typeface="Calibri" pitchFamily="34" charset="0"/>
                <a:ea typeface="ＭＳ Ｐゴシック" pitchFamily="34" charset="-128"/>
                <a:cs typeface="+mn-cs"/>
              </a:rPr>
              <a:t>Cossuth</a:t>
            </a:r>
            <a:r>
              <a:rPr lang="en-US" sz="1200" kern="1200" dirty="0">
                <a:solidFill>
                  <a:schemeClr val="tx1"/>
                </a:solidFill>
                <a:effectLst/>
                <a:latin typeface="Calibri" pitchFamily="34" charset="0"/>
                <a:ea typeface="ＭＳ Ｐゴシック" pitchFamily="34" charset="-128"/>
                <a:cs typeface="+mn-cs"/>
              </a:rPr>
              <a:t>, Dr. Joshua [</a:t>
            </a:r>
            <a:r>
              <a:rPr lang="en-US" sz="1200" u="sng" kern="1200" dirty="0">
                <a:solidFill>
                  <a:schemeClr val="tx1"/>
                </a:solidFill>
                <a:effectLst/>
                <a:latin typeface="Calibri" pitchFamily="34" charset="0"/>
                <a:ea typeface="ＭＳ Ｐゴシック" pitchFamily="34" charset="-128"/>
                <a:cs typeface="+mn-cs"/>
                <a:hlinkClick r:id="rId3"/>
              </a:rPr>
              <a:t>mailto:Joshua.Cossuth@nrlmry.navy.mil</a:t>
            </a:r>
            <a:r>
              <a:rPr lang="en-US" sz="1200" kern="1200" dirty="0">
                <a:solidFill>
                  <a:schemeClr val="tx1"/>
                </a:solidFill>
                <a:effectLst/>
                <a:latin typeface="Calibri" pitchFamily="34" charset="0"/>
                <a:ea typeface="ＭＳ Ｐゴシック" pitchFamily="34" charset="-128"/>
                <a:cs typeface="+mn-cs"/>
              </a:rPr>
              <a:t>] </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Sent:</a:t>
            </a:r>
            <a:r>
              <a:rPr lang="en-US" sz="1200" kern="1200" dirty="0">
                <a:solidFill>
                  <a:schemeClr val="tx1"/>
                </a:solidFill>
                <a:effectLst/>
                <a:latin typeface="Calibri" pitchFamily="34" charset="0"/>
                <a:ea typeface="ＭＳ Ｐゴシック" pitchFamily="34" charset="-128"/>
                <a:cs typeface="+mn-cs"/>
              </a:rPr>
              <a:t> Tuesday, 28 November 2017 10:57 PM</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To:</a:t>
            </a:r>
            <a:r>
              <a:rPr lang="en-US" sz="1200" kern="1200" dirty="0">
                <a:solidFill>
                  <a:schemeClr val="tx1"/>
                </a:solidFill>
                <a:effectLst/>
                <a:latin typeface="Calibri" pitchFamily="34" charset="0"/>
                <a:ea typeface="ＭＳ Ｐゴシック" pitchFamily="34" charset="-128"/>
                <a:cs typeface="+mn-cs"/>
              </a:rPr>
              <a:t> Andrew Burton</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Cc:</a:t>
            </a:r>
            <a:r>
              <a:rPr lang="en-US" sz="1200" kern="1200" dirty="0">
                <a:solidFill>
                  <a:schemeClr val="tx1"/>
                </a:solidFill>
                <a:effectLst/>
                <a:latin typeface="Calibri" pitchFamily="34" charset="0"/>
                <a:ea typeface="ＭＳ Ｐゴシック" pitchFamily="34" charset="-128"/>
                <a:cs typeface="+mn-cs"/>
              </a:rPr>
              <a:t> Joe Courtney; Vikash Prasad</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Subject:</a:t>
            </a:r>
            <a:r>
              <a:rPr lang="en-US" sz="1200" kern="1200" dirty="0">
                <a:solidFill>
                  <a:schemeClr val="tx1"/>
                </a:solidFill>
                <a:effectLst/>
                <a:latin typeface="Calibri" pitchFamily="34" charset="0"/>
                <a:ea typeface="ＭＳ Ｐゴシック" pitchFamily="34" charset="-128"/>
                <a:cs typeface="+mn-cs"/>
              </a:rPr>
              <a:t> RE: SMAP and SCATSAT on NRL TC Page? [SEC=UNCLASSIFIED]</a:t>
            </a:r>
            <a:endParaRPr lang="en-AU" sz="1600" kern="1200" dirty="0">
              <a:solidFill>
                <a:schemeClr val="tx1"/>
              </a:solidFill>
              <a:effectLst/>
              <a:latin typeface="Calibri" pitchFamily="34" charset="0"/>
              <a:ea typeface="ＭＳ Ｐゴシック" pitchFamily="34" charset="-128"/>
              <a:cs typeface="+mn-cs"/>
            </a:endParaRPr>
          </a:p>
          <a:p>
            <a:r>
              <a:rPr lang="en-AU" sz="1200" kern="1200" dirty="0">
                <a:solidFill>
                  <a:schemeClr val="tx1"/>
                </a:solidFill>
                <a:effectLst/>
                <a:latin typeface="Calibri" pitchFamily="34" charset="0"/>
                <a:ea typeface="ＭＳ Ｐゴシック" pitchFamily="34" charset="-128"/>
                <a:cs typeface="+mn-cs"/>
              </a:rPr>
              <a:t> </a:t>
            </a:r>
          </a:p>
          <a:p>
            <a:r>
              <a:rPr lang="en-US" sz="1200" kern="1200" dirty="0">
                <a:solidFill>
                  <a:schemeClr val="tx1"/>
                </a:solidFill>
                <a:effectLst/>
                <a:latin typeface="Calibri" pitchFamily="34" charset="0"/>
                <a:ea typeface="ＭＳ Ｐゴシック" pitchFamily="34" charset="-128"/>
                <a:cs typeface="+mn-cs"/>
              </a:rPr>
              <a:t>Hi Andrew,</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Great to hear from you - hope all is going well with you, Joe, et al!</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Yes, we are in the process of adding SCATSAT, SMAP, and SMOS winds to NRL TC web’s real-time stream. We are experiencing delays in transitioning new sensors since we right in the thick of shifting all our processing to a new software system. In the next year, we hope to have a parallel TC web running in open source python and a new web interface. However, for now, that means incremental progress since any new data will be only supported in our new processing.</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Here are some comments on the status of these sensors:</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SCATSAT:</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have a real-time feed set-up through KNMI.</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A scalar wind product is generated in real-time – see the “ScatSat-1 OSCAT” option when you hover your cursor over the </a:t>
            </a:r>
            <a:r>
              <a:rPr lang="en-US" sz="1200" kern="1200" dirty="0" err="1">
                <a:solidFill>
                  <a:schemeClr val="tx1"/>
                </a:solidFill>
                <a:effectLst/>
                <a:latin typeface="Calibri" pitchFamily="34" charset="0"/>
                <a:ea typeface="ＭＳ Ｐゴシック" pitchFamily="34" charset="-128"/>
                <a:cs typeface="+mn-cs"/>
              </a:rPr>
              <a:t>WindVectors</a:t>
            </a:r>
            <a:r>
              <a:rPr lang="en-US" sz="1200" kern="1200" dirty="0">
                <a:solidFill>
                  <a:schemeClr val="tx1"/>
                </a:solidFill>
                <a:effectLst/>
                <a:latin typeface="Calibri" pitchFamily="34" charset="0"/>
                <a:ea typeface="ＭＳ Ｐゴシック" pitchFamily="34" charset="-128"/>
                <a:cs typeface="+mn-cs"/>
              </a:rPr>
              <a:t> button.</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Here’s a sample folder if you’d like to skip the webpage:</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4"/>
              </a:rPr>
              <a:t>https://www.nrlmry.navy.mil/TC/tc18/SHEM/95S.INVEST/wind-speed-shaded/oscat/1km/</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We’re still debugging our new vector product (currently just a blank map), but they will replace the scalar product when ready:</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5"/>
              </a:rPr>
              <a:t>https://www.nrlmry.navy.mil/TC/tc18/SHEM/95S.INVEST/windbarbs/oscat/1km/</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If you have access to the FNMOC TC page (I believe it is public, but perhaps not), their SCATSAT vector products using the old processing is under the “OSCAT” link:</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6"/>
              </a:rPr>
              <a:t>https://www.fnmoc.navy.mil/tcweb/cgi-bin/tc_home.cgi</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SMAP:</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have a feed from REMSS, but as you noted the latency is not great.</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are also acquiring the 1.4 GHz brightness temperature feed directly from NASA JPL and may try their alternative wind product. </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There are discussions between NASA/REMSS/CIRA/NRL to improve that latency to ~2-3 hours. Still a work in progress, but it is making forward movement. This depends on NASA setting up resources to improve their product processing time (I believe their data downlink is not the issue). Not sure if the timing will help your current TC season though.</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SMOS:</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Similar movement between NRL/CIRA/REMSS and ESA has started toward acquiring near-</a:t>
            </a:r>
            <a:r>
              <a:rPr lang="en-US" sz="1200" kern="1200" dirty="0" err="1">
                <a:solidFill>
                  <a:schemeClr val="tx1"/>
                </a:solidFill>
                <a:effectLst/>
                <a:latin typeface="Calibri" pitchFamily="34" charset="0"/>
                <a:ea typeface="ＭＳ Ｐゴシック" pitchFamily="34" charset="-128"/>
                <a:cs typeface="+mn-cs"/>
              </a:rPr>
              <a:t>realtime</a:t>
            </a:r>
            <a:r>
              <a:rPr lang="en-US" sz="1200" kern="1200" dirty="0">
                <a:solidFill>
                  <a:schemeClr val="tx1"/>
                </a:solidFill>
                <a:effectLst/>
                <a:latin typeface="Calibri" pitchFamily="34" charset="0"/>
                <a:ea typeface="ＭＳ Ｐゴシック" pitchFamily="34" charset="-128"/>
                <a:cs typeface="+mn-cs"/>
              </a:rPr>
              <a:t> SMOS data and creating similar analyses to SMAP (similar frequency). Preliminary for now, but promising.</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Otherwise, I tried the other usual suspects for wind products (NOAA NESDIS, etc.) and couldn’t locate other alternatives at the moment.</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Our SCATSAT updates should happen fairly soon. When we get better SMAP/SMOS progress, I’ll try to send an update.</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Sorry for the long e-mail – hope it was useful!</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-Josh</a:t>
            </a:r>
            <a:endParaRPr lang="en-AU" sz="1200" kern="1200" dirty="0">
              <a:solidFill>
                <a:schemeClr val="tx1"/>
              </a:solidFill>
              <a:effectLst/>
              <a:latin typeface="Calibri" pitchFamily="34" charset="0"/>
              <a:ea typeface="ＭＳ Ｐゴシック" pitchFamily="34" charset="-128"/>
              <a:cs typeface="+mn-cs"/>
            </a:endParaRPr>
          </a:p>
          <a:p>
            <a:pPr defTabSz="914400" eaLnBrk="1" fontAlgn="base" hangingPunct="1">
              <a:spcBef>
                <a:spcPct val="0"/>
              </a:spcBef>
              <a:spcAft>
                <a:spcPct val="0"/>
              </a:spcAft>
              <a:buFontTx/>
              <a:buNone/>
            </a:pPr>
            <a:endParaRPr lang="en-AU" altLang="en-US" dirty="0">
              <a:solidFill>
                <a:schemeClr val="tx1"/>
              </a:solidFill>
            </a:endParaRP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16</a:t>
            </a:fld>
            <a:endParaRPr lang="en-AU" dirty="0"/>
          </a:p>
        </p:txBody>
      </p:sp>
    </p:spTree>
    <p:extLst>
      <p:ext uri="{BB962C8B-B14F-4D97-AF65-F5344CB8AC3E}">
        <p14:creationId xmlns:p14="http://schemas.microsoft.com/office/powerpoint/2010/main" val="1869639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http://www.smosstorm.org/</a:t>
            </a:r>
          </a:p>
          <a:p>
            <a:endParaRPr lang="en-US" sz="1200" b="1" kern="1200" dirty="0">
              <a:solidFill>
                <a:schemeClr val="tx1"/>
              </a:solidFill>
              <a:effectLst/>
              <a:latin typeface="Calibri" pitchFamily="34" charset="0"/>
              <a:ea typeface="ＭＳ Ｐゴシック" pitchFamily="34" charset="-128"/>
              <a:cs typeface="+mn-cs"/>
            </a:endParaRP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Soil Moisture and Ocean Salinity (SMOS) ESA launched 2009</a:t>
            </a:r>
          </a:p>
          <a:p>
            <a:r>
              <a:rPr lang="en-US" sz="1200" b="1" kern="1200" dirty="0">
                <a:solidFill>
                  <a:schemeClr val="tx1"/>
                </a:solidFill>
                <a:effectLst/>
                <a:latin typeface="Calibri" pitchFamily="34" charset="0"/>
                <a:ea typeface="ＭＳ Ｐゴシック" pitchFamily="34" charset="-128"/>
                <a:cs typeface="+mn-cs"/>
              </a:rPr>
              <a:t>Soil Moisture Active Passive (SMAP) NASA launched 2015</a:t>
            </a:r>
          </a:p>
          <a:p>
            <a:r>
              <a:rPr lang="en-US" sz="1200" b="1" kern="1200" dirty="0">
                <a:solidFill>
                  <a:schemeClr val="tx1"/>
                </a:solidFill>
                <a:effectLst/>
                <a:latin typeface="Calibri" pitchFamily="34" charset="0"/>
                <a:ea typeface="ＭＳ Ｐゴシック" pitchFamily="34" charset="-128"/>
                <a:cs typeface="+mn-cs"/>
              </a:rPr>
              <a:t>SMAP http://www.remss.com/missions/smap/winds/</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http://images.remss.com/smap/smap_data_daily.html</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https://journals.ametsoc.org/doi/pdf/10.1175/BAMS-D-15-00291.1</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40km resolution 1000km swathe</a:t>
            </a:r>
          </a:p>
          <a:p>
            <a:endParaRPr lang="en-US" sz="1200" b="1" kern="1200" dirty="0">
              <a:solidFill>
                <a:schemeClr val="tx1"/>
              </a:solidFill>
              <a:effectLst/>
              <a:latin typeface="Calibri" pitchFamily="34" charset="0"/>
              <a:ea typeface="ＭＳ Ｐゴシック" pitchFamily="34" charset="-128"/>
              <a:cs typeface="+mn-cs"/>
            </a:endParaRP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From:</a:t>
            </a:r>
            <a:r>
              <a:rPr lang="en-US" sz="1200" kern="1200" dirty="0">
                <a:solidFill>
                  <a:schemeClr val="tx1"/>
                </a:solidFill>
                <a:effectLst/>
                <a:latin typeface="Calibri" pitchFamily="34" charset="0"/>
                <a:ea typeface="ＭＳ Ｐゴシック" pitchFamily="34" charset="-128"/>
                <a:cs typeface="+mn-cs"/>
              </a:rPr>
              <a:t> </a:t>
            </a:r>
            <a:r>
              <a:rPr lang="en-US" sz="1200" kern="1200" dirty="0" err="1">
                <a:solidFill>
                  <a:schemeClr val="tx1"/>
                </a:solidFill>
                <a:effectLst/>
                <a:latin typeface="Calibri" pitchFamily="34" charset="0"/>
                <a:ea typeface="ＭＳ Ｐゴシック" pitchFamily="34" charset="-128"/>
                <a:cs typeface="+mn-cs"/>
              </a:rPr>
              <a:t>Cossuth</a:t>
            </a:r>
            <a:r>
              <a:rPr lang="en-US" sz="1200" kern="1200" dirty="0">
                <a:solidFill>
                  <a:schemeClr val="tx1"/>
                </a:solidFill>
                <a:effectLst/>
                <a:latin typeface="Calibri" pitchFamily="34" charset="0"/>
                <a:ea typeface="ＭＳ Ｐゴシック" pitchFamily="34" charset="-128"/>
                <a:cs typeface="+mn-cs"/>
              </a:rPr>
              <a:t>, Dr. Joshua [</a:t>
            </a:r>
            <a:r>
              <a:rPr lang="en-US" sz="1200" u="sng" kern="1200" dirty="0">
                <a:solidFill>
                  <a:schemeClr val="tx1"/>
                </a:solidFill>
                <a:effectLst/>
                <a:latin typeface="Calibri" pitchFamily="34" charset="0"/>
                <a:ea typeface="ＭＳ Ｐゴシック" pitchFamily="34" charset="-128"/>
                <a:cs typeface="+mn-cs"/>
                <a:hlinkClick r:id="rId3"/>
              </a:rPr>
              <a:t>mailto:Joshua.Cossuth@nrlmry.navy.mil</a:t>
            </a:r>
            <a:r>
              <a:rPr lang="en-US" sz="1200" kern="1200" dirty="0">
                <a:solidFill>
                  <a:schemeClr val="tx1"/>
                </a:solidFill>
                <a:effectLst/>
                <a:latin typeface="Calibri" pitchFamily="34" charset="0"/>
                <a:ea typeface="ＭＳ Ｐゴシック" pitchFamily="34" charset="-128"/>
                <a:cs typeface="+mn-cs"/>
              </a:rPr>
              <a:t>] </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Sent:</a:t>
            </a:r>
            <a:r>
              <a:rPr lang="en-US" sz="1200" kern="1200" dirty="0">
                <a:solidFill>
                  <a:schemeClr val="tx1"/>
                </a:solidFill>
                <a:effectLst/>
                <a:latin typeface="Calibri" pitchFamily="34" charset="0"/>
                <a:ea typeface="ＭＳ Ｐゴシック" pitchFamily="34" charset="-128"/>
                <a:cs typeface="+mn-cs"/>
              </a:rPr>
              <a:t> Tuesday, 28 November 2017 10:57 PM</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To:</a:t>
            </a:r>
            <a:r>
              <a:rPr lang="en-US" sz="1200" kern="1200" dirty="0">
                <a:solidFill>
                  <a:schemeClr val="tx1"/>
                </a:solidFill>
                <a:effectLst/>
                <a:latin typeface="Calibri" pitchFamily="34" charset="0"/>
                <a:ea typeface="ＭＳ Ｐゴシック" pitchFamily="34" charset="-128"/>
                <a:cs typeface="+mn-cs"/>
              </a:rPr>
              <a:t> Andrew Burton</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Cc:</a:t>
            </a:r>
            <a:r>
              <a:rPr lang="en-US" sz="1200" kern="1200" dirty="0">
                <a:solidFill>
                  <a:schemeClr val="tx1"/>
                </a:solidFill>
                <a:effectLst/>
                <a:latin typeface="Calibri" pitchFamily="34" charset="0"/>
                <a:ea typeface="ＭＳ Ｐゴシック" pitchFamily="34" charset="-128"/>
                <a:cs typeface="+mn-cs"/>
              </a:rPr>
              <a:t> Joe Courtney; Vikash Prasad</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Subject:</a:t>
            </a:r>
            <a:r>
              <a:rPr lang="en-US" sz="1200" kern="1200" dirty="0">
                <a:solidFill>
                  <a:schemeClr val="tx1"/>
                </a:solidFill>
                <a:effectLst/>
                <a:latin typeface="Calibri" pitchFamily="34" charset="0"/>
                <a:ea typeface="ＭＳ Ｐゴシック" pitchFamily="34" charset="-128"/>
                <a:cs typeface="+mn-cs"/>
              </a:rPr>
              <a:t> RE: SMAP and SCATSAT on NRL TC Page? [SEC=UNCLASSIFIED]</a:t>
            </a:r>
            <a:endParaRPr lang="en-AU" sz="1600" kern="1200" dirty="0">
              <a:solidFill>
                <a:schemeClr val="tx1"/>
              </a:solidFill>
              <a:effectLst/>
              <a:latin typeface="Calibri" pitchFamily="34" charset="0"/>
              <a:ea typeface="ＭＳ Ｐゴシック" pitchFamily="34" charset="-128"/>
              <a:cs typeface="+mn-cs"/>
            </a:endParaRPr>
          </a:p>
          <a:p>
            <a:r>
              <a:rPr lang="en-AU" sz="1200" kern="1200" dirty="0">
                <a:solidFill>
                  <a:schemeClr val="tx1"/>
                </a:solidFill>
                <a:effectLst/>
                <a:latin typeface="Calibri" pitchFamily="34" charset="0"/>
                <a:ea typeface="ＭＳ Ｐゴシック" pitchFamily="34" charset="-128"/>
                <a:cs typeface="+mn-cs"/>
              </a:rPr>
              <a:t> </a:t>
            </a:r>
          </a:p>
          <a:p>
            <a:r>
              <a:rPr lang="en-US" sz="1200" kern="1200" dirty="0">
                <a:solidFill>
                  <a:schemeClr val="tx1"/>
                </a:solidFill>
                <a:effectLst/>
                <a:latin typeface="Calibri" pitchFamily="34" charset="0"/>
                <a:ea typeface="ＭＳ Ｐゴシック" pitchFamily="34" charset="-128"/>
                <a:cs typeface="+mn-cs"/>
              </a:rPr>
              <a:t>Hi Andrew,</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Great to hear from you - hope all is going well with you, Joe, et al!</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Yes, we are in the process of adding SCATSAT, SMAP, and SMOS winds to NRL TC web’s real-time stream. We are experiencing delays in transitioning new sensors since we right in the thick of shifting all our processing to a new software system. In the next year, we hope to have a parallel TC web running in open source python and a new web interface. However, for now, that means incremental progress since any new data will be only supported in our new processing.</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Here are some comments on the status of these sensors:</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SCATSAT:</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have a real-time feed set-up through KNMI.</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A scalar wind product is generated in real-time – see the “ScatSat-1 OSCAT” option when you hover your cursor over the </a:t>
            </a:r>
            <a:r>
              <a:rPr lang="en-US" sz="1200" kern="1200" dirty="0" err="1">
                <a:solidFill>
                  <a:schemeClr val="tx1"/>
                </a:solidFill>
                <a:effectLst/>
                <a:latin typeface="Calibri" pitchFamily="34" charset="0"/>
                <a:ea typeface="ＭＳ Ｐゴシック" pitchFamily="34" charset="-128"/>
                <a:cs typeface="+mn-cs"/>
              </a:rPr>
              <a:t>WindVectors</a:t>
            </a:r>
            <a:r>
              <a:rPr lang="en-US" sz="1200" kern="1200" dirty="0">
                <a:solidFill>
                  <a:schemeClr val="tx1"/>
                </a:solidFill>
                <a:effectLst/>
                <a:latin typeface="Calibri" pitchFamily="34" charset="0"/>
                <a:ea typeface="ＭＳ Ｐゴシック" pitchFamily="34" charset="-128"/>
                <a:cs typeface="+mn-cs"/>
              </a:rPr>
              <a:t> button.</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Here’s a sample folder if you’d like to skip the webpage:</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4"/>
              </a:rPr>
              <a:t>https://www.nrlmry.navy.mil/TC/tc18/SHEM/95S.INVEST/wind-speed-shaded/oscat/1km/</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We’re still debugging our new vector product (currently just a blank map), but they will replace the scalar product when ready:</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5"/>
              </a:rPr>
              <a:t>https://www.nrlmry.navy.mil/TC/tc18/SHEM/95S.INVEST/windbarbs/oscat/1km/</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If you have access to the FNMOC TC page (I believe it is public, but perhaps not), their SCATSAT vector products using the old processing is under the “OSCAT” link:</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6"/>
              </a:rPr>
              <a:t>https://www.fnmoc.navy.mil/tcweb/cgi-bin/tc_home.cgi</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SMAP:</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have a feed from REMSS, but as you noted the latency is not great.</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are also acquiring the 1.4 GHz brightness temperature feed directly from NASA JPL and may try their alternative wind product. </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There are discussions between NASA/REMSS/CIRA/NRL to improve that latency to ~2-3 hours. Still a work in progress, but it is making forward movement. This depends on NASA setting up resources to improve their product processing time (I believe their data downlink is not the issue). Not sure if the timing will help your current TC season though.</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SMOS:</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Similar movement between NRL/CIRA/REMSS and ESA has started toward acquiring near-</a:t>
            </a:r>
            <a:r>
              <a:rPr lang="en-US" sz="1200" kern="1200" dirty="0" err="1">
                <a:solidFill>
                  <a:schemeClr val="tx1"/>
                </a:solidFill>
                <a:effectLst/>
                <a:latin typeface="Calibri" pitchFamily="34" charset="0"/>
                <a:ea typeface="ＭＳ Ｐゴシック" pitchFamily="34" charset="-128"/>
                <a:cs typeface="+mn-cs"/>
              </a:rPr>
              <a:t>realtime</a:t>
            </a:r>
            <a:r>
              <a:rPr lang="en-US" sz="1200" kern="1200" dirty="0">
                <a:solidFill>
                  <a:schemeClr val="tx1"/>
                </a:solidFill>
                <a:effectLst/>
                <a:latin typeface="Calibri" pitchFamily="34" charset="0"/>
                <a:ea typeface="ＭＳ Ｐゴシック" pitchFamily="34" charset="-128"/>
                <a:cs typeface="+mn-cs"/>
              </a:rPr>
              <a:t> SMOS data and creating similar analyses to SMAP (similar frequency). Preliminary for now, but promising.</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Otherwise, I tried the other usual suspects for wind products (NOAA NESDIS, etc.) and couldn’t locate other alternatives at the moment.</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Our SCATSAT updates should happen fairly soon. When we get better SMAP/SMOS progress, I’ll try to send an update.</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Sorry for the long e-mail – hope it was useful!</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-Josh</a:t>
            </a:r>
            <a:endParaRPr lang="en-AU" sz="1200" kern="1200" dirty="0">
              <a:solidFill>
                <a:schemeClr val="tx1"/>
              </a:solidFill>
              <a:effectLst/>
              <a:latin typeface="Calibri" pitchFamily="34" charset="0"/>
              <a:ea typeface="ＭＳ Ｐゴシック" pitchFamily="34" charset="-128"/>
              <a:cs typeface="+mn-cs"/>
            </a:endParaRPr>
          </a:p>
          <a:p>
            <a:pPr defTabSz="914400" eaLnBrk="1" fontAlgn="base" hangingPunct="1">
              <a:spcBef>
                <a:spcPct val="0"/>
              </a:spcBef>
              <a:spcAft>
                <a:spcPct val="0"/>
              </a:spcAft>
              <a:buFontTx/>
              <a:buNone/>
            </a:pPr>
            <a:endParaRPr lang="en-AU" altLang="en-US" dirty="0">
              <a:solidFill>
                <a:schemeClr val="tx1"/>
              </a:solidFill>
            </a:endParaRP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17</a:t>
            </a:fld>
            <a:endParaRPr lang="en-AU" dirty="0"/>
          </a:p>
        </p:txBody>
      </p:sp>
    </p:spTree>
    <p:extLst>
      <p:ext uri="{BB962C8B-B14F-4D97-AF65-F5344CB8AC3E}">
        <p14:creationId xmlns:p14="http://schemas.microsoft.com/office/powerpoint/2010/main" val="578887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itchFamily="34" charset="0"/>
                <a:ea typeface="ＭＳ Ｐゴシック" pitchFamily="34" charset="-128"/>
                <a:cs typeface="+mn-cs"/>
              </a:rPr>
              <a:t>SMAP resolves higher winds being a </a:t>
            </a:r>
            <a:r>
              <a:rPr lang="en-AU" sz="1200" b="1" kern="1200" dirty="0">
                <a:solidFill>
                  <a:schemeClr val="tx1"/>
                </a:solidFill>
                <a:effectLst/>
                <a:latin typeface="Calibri" pitchFamily="34" charset="0"/>
                <a:ea typeface="ＭＳ Ｐゴシック" pitchFamily="34" charset="-128"/>
                <a:cs typeface="+mn-cs"/>
              </a:rPr>
              <a:t>L-band radiometers are sensitive to sea foam at high winds. Its signal (foam emission) keeps increasing linearly with wind speed and shows no sign of saturation even in very high winds (similar to C-band SFMR radiometer). Accuracy is ~10%.</a:t>
            </a:r>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SMAP http://www.remss.com/missions/smap/winds/</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http://images.remss.com/smap/smap_data_daily.html</a:t>
            </a: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https://journals.ametsoc.org/doi/pdf/10.1175/BAMS-D-15-00291.1</a:t>
            </a:r>
          </a:p>
          <a:p>
            <a:endParaRPr lang="en-US" sz="1200" b="1" kern="1200" dirty="0">
              <a:solidFill>
                <a:schemeClr val="tx1"/>
              </a:solidFill>
              <a:effectLst/>
              <a:latin typeface="Calibri" pitchFamily="34" charset="0"/>
              <a:ea typeface="ＭＳ Ｐゴシック" pitchFamily="34" charset="-128"/>
              <a:cs typeface="+mn-cs"/>
            </a:endParaRPr>
          </a:p>
          <a:p>
            <a:endParaRPr lang="en-US" sz="1200" b="1" kern="1200" dirty="0">
              <a:solidFill>
                <a:schemeClr val="tx1"/>
              </a:solidFill>
              <a:effectLst/>
              <a:latin typeface="Calibri" pitchFamily="34" charset="0"/>
              <a:ea typeface="ＭＳ Ｐゴシック" pitchFamily="34" charset="-128"/>
              <a:cs typeface="+mn-cs"/>
            </a:endParaRPr>
          </a:p>
          <a:p>
            <a:endParaRPr lang="en-US" sz="1200" b="1" kern="1200" dirty="0">
              <a:solidFill>
                <a:schemeClr val="tx1"/>
              </a:solidFill>
              <a:effectLst/>
              <a:latin typeface="Calibri" pitchFamily="34" charset="0"/>
              <a:ea typeface="ＭＳ Ｐゴシック" pitchFamily="34" charset="-128"/>
              <a:cs typeface="+mn-cs"/>
            </a:endParaRPr>
          </a:p>
          <a:p>
            <a:r>
              <a:rPr lang="en-US" sz="1200" b="1" kern="1200" dirty="0">
                <a:solidFill>
                  <a:schemeClr val="tx1"/>
                </a:solidFill>
                <a:effectLst/>
                <a:latin typeface="Calibri" pitchFamily="34" charset="0"/>
                <a:ea typeface="ＭＳ Ｐゴシック" pitchFamily="34" charset="-128"/>
                <a:cs typeface="+mn-cs"/>
              </a:rPr>
              <a:t>From:</a:t>
            </a:r>
            <a:r>
              <a:rPr lang="en-US" sz="1200" kern="1200" dirty="0">
                <a:solidFill>
                  <a:schemeClr val="tx1"/>
                </a:solidFill>
                <a:effectLst/>
                <a:latin typeface="Calibri" pitchFamily="34" charset="0"/>
                <a:ea typeface="ＭＳ Ｐゴシック" pitchFamily="34" charset="-128"/>
                <a:cs typeface="+mn-cs"/>
              </a:rPr>
              <a:t> </a:t>
            </a:r>
            <a:r>
              <a:rPr lang="en-US" sz="1200" kern="1200" dirty="0" err="1">
                <a:solidFill>
                  <a:schemeClr val="tx1"/>
                </a:solidFill>
                <a:effectLst/>
                <a:latin typeface="Calibri" pitchFamily="34" charset="0"/>
                <a:ea typeface="ＭＳ Ｐゴシック" pitchFamily="34" charset="-128"/>
                <a:cs typeface="+mn-cs"/>
              </a:rPr>
              <a:t>Cossuth</a:t>
            </a:r>
            <a:r>
              <a:rPr lang="en-US" sz="1200" kern="1200" dirty="0">
                <a:solidFill>
                  <a:schemeClr val="tx1"/>
                </a:solidFill>
                <a:effectLst/>
                <a:latin typeface="Calibri" pitchFamily="34" charset="0"/>
                <a:ea typeface="ＭＳ Ｐゴシック" pitchFamily="34" charset="-128"/>
                <a:cs typeface="+mn-cs"/>
              </a:rPr>
              <a:t>, Dr. Joshua [</a:t>
            </a:r>
            <a:r>
              <a:rPr lang="en-US" sz="1200" u="sng" kern="1200" dirty="0">
                <a:solidFill>
                  <a:schemeClr val="tx1"/>
                </a:solidFill>
                <a:effectLst/>
                <a:latin typeface="Calibri" pitchFamily="34" charset="0"/>
                <a:ea typeface="ＭＳ Ｐゴシック" pitchFamily="34" charset="-128"/>
                <a:cs typeface="+mn-cs"/>
                <a:hlinkClick r:id="rId3"/>
              </a:rPr>
              <a:t>mailto:Joshua.Cossuth@nrlmry.navy.mil</a:t>
            </a:r>
            <a:r>
              <a:rPr lang="en-US" sz="1200" kern="1200" dirty="0">
                <a:solidFill>
                  <a:schemeClr val="tx1"/>
                </a:solidFill>
                <a:effectLst/>
                <a:latin typeface="Calibri" pitchFamily="34" charset="0"/>
                <a:ea typeface="ＭＳ Ｐゴシック" pitchFamily="34" charset="-128"/>
                <a:cs typeface="+mn-cs"/>
              </a:rPr>
              <a:t>] </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Sent:</a:t>
            </a:r>
            <a:r>
              <a:rPr lang="en-US" sz="1200" kern="1200" dirty="0">
                <a:solidFill>
                  <a:schemeClr val="tx1"/>
                </a:solidFill>
                <a:effectLst/>
                <a:latin typeface="Calibri" pitchFamily="34" charset="0"/>
                <a:ea typeface="ＭＳ Ｐゴシック" pitchFamily="34" charset="-128"/>
                <a:cs typeface="+mn-cs"/>
              </a:rPr>
              <a:t> Tuesday, 28 November 2017 10:57 PM</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To:</a:t>
            </a:r>
            <a:r>
              <a:rPr lang="en-US" sz="1200" kern="1200" dirty="0">
                <a:solidFill>
                  <a:schemeClr val="tx1"/>
                </a:solidFill>
                <a:effectLst/>
                <a:latin typeface="Calibri" pitchFamily="34" charset="0"/>
                <a:ea typeface="ＭＳ Ｐゴシック" pitchFamily="34" charset="-128"/>
                <a:cs typeface="+mn-cs"/>
              </a:rPr>
              <a:t> Andrew Burton</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Cc:</a:t>
            </a:r>
            <a:r>
              <a:rPr lang="en-US" sz="1200" kern="1200" dirty="0">
                <a:solidFill>
                  <a:schemeClr val="tx1"/>
                </a:solidFill>
                <a:effectLst/>
                <a:latin typeface="Calibri" pitchFamily="34" charset="0"/>
                <a:ea typeface="ＭＳ Ｐゴシック" pitchFamily="34" charset="-128"/>
                <a:cs typeface="+mn-cs"/>
              </a:rPr>
              <a:t> Joe Courtney; Vikash Prasad</a:t>
            </a:r>
            <a:br>
              <a:rPr lang="en-US" sz="1200" kern="1200" dirty="0">
                <a:solidFill>
                  <a:schemeClr val="tx1"/>
                </a:solidFill>
                <a:effectLst/>
                <a:latin typeface="Calibri" pitchFamily="34" charset="0"/>
                <a:ea typeface="ＭＳ Ｐゴシック" pitchFamily="34" charset="-128"/>
                <a:cs typeface="+mn-cs"/>
              </a:rPr>
            </a:br>
            <a:r>
              <a:rPr lang="en-US" sz="1200" b="1" kern="1200" dirty="0">
                <a:solidFill>
                  <a:schemeClr val="tx1"/>
                </a:solidFill>
                <a:effectLst/>
                <a:latin typeface="Calibri" pitchFamily="34" charset="0"/>
                <a:ea typeface="ＭＳ Ｐゴシック" pitchFamily="34" charset="-128"/>
                <a:cs typeface="+mn-cs"/>
              </a:rPr>
              <a:t>Subject:</a:t>
            </a:r>
            <a:r>
              <a:rPr lang="en-US" sz="1200" kern="1200" dirty="0">
                <a:solidFill>
                  <a:schemeClr val="tx1"/>
                </a:solidFill>
                <a:effectLst/>
                <a:latin typeface="Calibri" pitchFamily="34" charset="0"/>
                <a:ea typeface="ＭＳ Ｐゴシック" pitchFamily="34" charset="-128"/>
                <a:cs typeface="+mn-cs"/>
              </a:rPr>
              <a:t> RE: SMAP and SCATSAT on NRL TC Page? [SEC=UNCLASSIFIED]</a:t>
            </a:r>
            <a:endParaRPr lang="en-AU" sz="1600" kern="1200" dirty="0">
              <a:solidFill>
                <a:schemeClr val="tx1"/>
              </a:solidFill>
              <a:effectLst/>
              <a:latin typeface="Calibri" pitchFamily="34" charset="0"/>
              <a:ea typeface="ＭＳ Ｐゴシック" pitchFamily="34" charset="-128"/>
              <a:cs typeface="+mn-cs"/>
            </a:endParaRPr>
          </a:p>
          <a:p>
            <a:r>
              <a:rPr lang="en-AU" sz="1200" kern="1200" dirty="0">
                <a:solidFill>
                  <a:schemeClr val="tx1"/>
                </a:solidFill>
                <a:effectLst/>
                <a:latin typeface="Calibri" pitchFamily="34" charset="0"/>
                <a:ea typeface="ＭＳ Ｐゴシック" pitchFamily="34" charset="-128"/>
                <a:cs typeface="+mn-cs"/>
              </a:rPr>
              <a:t> </a:t>
            </a:r>
          </a:p>
          <a:p>
            <a:r>
              <a:rPr lang="en-US" sz="1200" kern="1200" dirty="0">
                <a:solidFill>
                  <a:schemeClr val="tx1"/>
                </a:solidFill>
                <a:effectLst/>
                <a:latin typeface="Calibri" pitchFamily="34" charset="0"/>
                <a:ea typeface="ＭＳ Ｐゴシック" pitchFamily="34" charset="-128"/>
                <a:cs typeface="+mn-cs"/>
              </a:rPr>
              <a:t>Hi Andrew,</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Great to hear from you - hope all is going well with you, Joe, et al!</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Yes, we are in the process of adding SCATSAT, SMAP, and SMOS winds to NRL TC web’s real-time stream. We are experiencing delays in transitioning new sensors since we right in the thick of shifting all our processing to a new software system. In the next year, we hope to have a parallel TC web running in open source python and a new web interface. However, for now, that means incremental progress since any new data will be only supported in our new processing.</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Here are some comments on the status of these sensors:</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SCATSAT:</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have a real-time feed set-up through KNMI.</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A scalar wind product is generated in real-time – see the “ScatSat-1 OSCAT” option when you hover your cursor over the </a:t>
            </a:r>
            <a:r>
              <a:rPr lang="en-US" sz="1200" kern="1200" dirty="0" err="1">
                <a:solidFill>
                  <a:schemeClr val="tx1"/>
                </a:solidFill>
                <a:effectLst/>
                <a:latin typeface="Calibri" pitchFamily="34" charset="0"/>
                <a:ea typeface="ＭＳ Ｐゴシック" pitchFamily="34" charset="-128"/>
                <a:cs typeface="+mn-cs"/>
              </a:rPr>
              <a:t>WindVectors</a:t>
            </a:r>
            <a:r>
              <a:rPr lang="en-US" sz="1200" kern="1200" dirty="0">
                <a:solidFill>
                  <a:schemeClr val="tx1"/>
                </a:solidFill>
                <a:effectLst/>
                <a:latin typeface="Calibri" pitchFamily="34" charset="0"/>
                <a:ea typeface="ＭＳ Ｐゴシック" pitchFamily="34" charset="-128"/>
                <a:cs typeface="+mn-cs"/>
              </a:rPr>
              <a:t> button.</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Here’s a sample folder if you’d like to skip the webpage:</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4"/>
              </a:rPr>
              <a:t>https://www.nrlmry.navy.mil/TC/tc18/SHEM/95S.INVEST/wind-speed-shaded/oscat/1km/</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We’re still debugging our new vector product (currently just a blank map), but they will replace the scalar product when ready:</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5"/>
              </a:rPr>
              <a:t>https://www.nrlmry.navy.mil/TC/tc18/SHEM/95S.INVEST/windbarbs/oscat/1km/</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If you have access to the FNMOC TC page (I believe it is public, but perhaps not), their SCATSAT vector products using the old processing is under the “OSCAT” link:</a:t>
            </a:r>
            <a:endParaRPr lang="en-AU" sz="1200" kern="1200" dirty="0">
              <a:solidFill>
                <a:schemeClr val="tx1"/>
              </a:solidFill>
              <a:effectLst/>
              <a:latin typeface="Calibri" pitchFamily="34" charset="0"/>
              <a:ea typeface="ＭＳ Ｐゴシック" pitchFamily="34" charset="-128"/>
              <a:cs typeface="+mn-cs"/>
            </a:endParaRPr>
          </a:p>
          <a:p>
            <a:pPr lvl="1"/>
            <a:r>
              <a:rPr lang="en-US" sz="1200" u="sng" kern="1200" dirty="0">
                <a:solidFill>
                  <a:schemeClr val="tx1"/>
                </a:solidFill>
                <a:effectLst/>
                <a:latin typeface="Calibri" pitchFamily="34" charset="0"/>
                <a:ea typeface="ＭＳ Ｐゴシック" pitchFamily="34" charset="-128"/>
                <a:cs typeface="+mn-cs"/>
                <a:hlinkClick r:id="rId6"/>
              </a:rPr>
              <a:t>https://www.fnmoc.navy.mil/tcweb/cgi-bin/tc_home.cgi</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SMAP:</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have a feed from REMSS, but as you noted the latency is not great.</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We are also acquiring the 1.4 GHz brightness temperature feed directly from NASA JPL and may try their alternative wind product. </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There are discussions between NASA/REMSS/CIRA/NRL to improve that latency to ~2-3 hours. Still a work in progress, but it is making forward movement. This depends on NASA setting up resources to improve their product processing time (I believe their data downlink is not the issue). Not sure if the timing will help your current TC season though.</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SMOS:</a:t>
            </a:r>
            <a:endParaRPr lang="en-AU" sz="1200" kern="1200" dirty="0">
              <a:solidFill>
                <a:schemeClr val="tx1"/>
              </a:solidFill>
              <a:effectLst/>
              <a:latin typeface="Calibri" pitchFamily="34" charset="0"/>
              <a:ea typeface="ＭＳ Ｐゴシック" pitchFamily="34" charset="-128"/>
              <a:cs typeface="+mn-cs"/>
            </a:endParaRPr>
          </a:p>
          <a:p>
            <a:pPr lvl="0"/>
            <a:r>
              <a:rPr lang="en-US" sz="1200" kern="1200" dirty="0">
                <a:solidFill>
                  <a:schemeClr val="tx1"/>
                </a:solidFill>
                <a:effectLst/>
                <a:latin typeface="Calibri" pitchFamily="34" charset="0"/>
                <a:ea typeface="ＭＳ Ｐゴシック" pitchFamily="34" charset="-128"/>
                <a:cs typeface="+mn-cs"/>
              </a:rPr>
              <a:t>Similar movement between NRL/CIRA/REMSS and ESA has started toward acquiring near-</a:t>
            </a:r>
            <a:r>
              <a:rPr lang="en-US" sz="1200" kern="1200" dirty="0" err="1">
                <a:solidFill>
                  <a:schemeClr val="tx1"/>
                </a:solidFill>
                <a:effectLst/>
                <a:latin typeface="Calibri" pitchFamily="34" charset="0"/>
                <a:ea typeface="ＭＳ Ｐゴシック" pitchFamily="34" charset="-128"/>
                <a:cs typeface="+mn-cs"/>
              </a:rPr>
              <a:t>realtime</a:t>
            </a:r>
            <a:r>
              <a:rPr lang="en-US" sz="1200" kern="1200" dirty="0">
                <a:solidFill>
                  <a:schemeClr val="tx1"/>
                </a:solidFill>
                <a:effectLst/>
                <a:latin typeface="Calibri" pitchFamily="34" charset="0"/>
                <a:ea typeface="ＭＳ Ｐゴシック" pitchFamily="34" charset="-128"/>
                <a:cs typeface="+mn-cs"/>
              </a:rPr>
              <a:t> SMOS data and creating similar analyses to SMAP (similar frequency). Preliminary for now, but promising.</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Otherwise, I tried the other usual suspects for wind products (NOAA NESDIS, etc.) and couldn’t locate other alternatives at the moment.</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Our SCATSAT updates should happen fairly soon. When we get better SMAP/SMOS progress, I’ll try to send an update.</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 </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Sorry for the long e-mail – hope it was useful!</a:t>
            </a:r>
            <a:endParaRPr lang="en-AU" sz="1200" kern="1200" dirty="0">
              <a:solidFill>
                <a:schemeClr val="tx1"/>
              </a:solidFill>
              <a:effectLst/>
              <a:latin typeface="Calibri" pitchFamily="34" charset="0"/>
              <a:ea typeface="ＭＳ Ｐゴシック" pitchFamily="34" charset="-128"/>
              <a:cs typeface="+mn-cs"/>
            </a:endParaRPr>
          </a:p>
          <a:p>
            <a:r>
              <a:rPr lang="en-US" sz="1200" kern="1200" dirty="0">
                <a:solidFill>
                  <a:schemeClr val="tx1"/>
                </a:solidFill>
                <a:effectLst/>
                <a:latin typeface="Calibri" pitchFamily="34" charset="0"/>
                <a:ea typeface="ＭＳ Ｐゴシック" pitchFamily="34" charset="-128"/>
                <a:cs typeface="+mn-cs"/>
              </a:rPr>
              <a:t>-Josh</a:t>
            </a:r>
            <a:endParaRPr lang="en-AU" sz="1200" kern="1200" dirty="0">
              <a:solidFill>
                <a:schemeClr val="tx1"/>
              </a:solidFill>
              <a:effectLst/>
              <a:latin typeface="Calibri" pitchFamily="34" charset="0"/>
              <a:ea typeface="ＭＳ Ｐゴシック" pitchFamily="34" charset="-128"/>
              <a:cs typeface="+mn-cs"/>
            </a:endParaRPr>
          </a:p>
          <a:p>
            <a:pPr defTabSz="914400" eaLnBrk="1" fontAlgn="base" hangingPunct="1">
              <a:spcBef>
                <a:spcPct val="0"/>
              </a:spcBef>
              <a:spcAft>
                <a:spcPct val="0"/>
              </a:spcAft>
              <a:buFontTx/>
              <a:buNone/>
            </a:pPr>
            <a:endParaRPr lang="en-AU" altLang="en-US" dirty="0">
              <a:solidFill>
                <a:schemeClr val="tx1"/>
              </a:solidFill>
            </a:endParaRP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18</a:t>
            </a:fld>
            <a:endParaRPr lang="en-AU" dirty="0"/>
          </a:p>
        </p:txBody>
      </p:sp>
    </p:spTree>
    <p:extLst>
      <p:ext uri="{BB962C8B-B14F-4D97-AF65-F5344CB8AC3E}">
        <p14:creationId xmlns:p14="http://schemas.microsoft.com/office/powerpoint/2010/main" val="3768968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19</a:t>
            </a:fld>
            <a:endParaRPr lang="en-AU" dirty="0"/>
          </a:p>
        </p:txBody>
      </p:sp>
    </p:spTree>
    <p:extLst>
      <p:ext uri="{BB962C8B-B14F-4D97-AF65-F5344CB8AC3E}">
        <p14:creationId xmlns:p14="http://schemas.microsoft.com/office/powerpoint/2010/main" val="2063181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None/>
            </a:pPr>
            <a:r>
              <a:rPr lang="en-GB" sz="1200" spc="-1" dirty="0">
                <a:solidFill>
                  <a:schemeClr val="tx1"/>
                </a:solidFill>
                <a:uFill>
                  <a:solidFill>
                    <a:srgbClr val="FFFFFF"/>
                  </a:solidFill>
                </a:uFill>
                <a:latin typeface="Arial"/>
              </a:rPr>
              <a:t>SAR potential operational use</a:t>
            </a:r>
          </a:p>
          <a:p>
            <a:pPr marL="195955" indent="-195629">
              <a:spcAft>
                <a:spcPts val="600"/>
              </a:spcAft>
              <a:buClr>
                <a:srgbClr val="000000"/>
              </a:buClr>
              <a:buSzPct val="45000"/>
              <a:buFont typeface="Wingdings" charset="2"/>
              <a:buChar char=""/>
            </a:pPr>
            <a:r>
              <a:rPr lang="en-GB" sz="1200" spc="-1" dirty="0">
                <a:solidFill>
                  <a:schemeClr val="tx1"/>
                </a:solidFill>
                <a:uFill>
                  <a:solidFill>
                    <a:srgbClr val="FFFFFF"/>
                  </a:solidFill>
                </a:uFill>
                <a:latin typeface="Arial"/>
                <a:ea typeface="Arial"/>
              </a:rPr>
              <a:t>There is no international strategy to maximize acquisitions over TCs.</a:t>
            </a:r>
          </a:p>
          <a:p>
            <a:pPr marL="195955" indent="-195629">
              <a:spcAft>
                <a:spcPts val="600"/>
              </a:spcAft>
              <a:buClr>
                <a:srgbClr val="000000"/>
              </a:buClr>
              <a:buSzPct val="45000"/>
              <a:buFont typeface="Wingdings" charset="2"/>
              <a:buChar char=""/>
            </a:pPr>
            <a:r>
              <a:rPr lang="en-GB" sz="1200" spc="-1" dirty="0">
                <a:solidFill>
                  <a:schemeClr val="tx1"/>
                </a:solidFill>
                <a:uFill>
                  <a:solidFill>
                    <a:srgbClr val="FFFFFF"/>
                  </a:solidFill>
                </a:uFill>
                <a:latin typeface="Arial"/>
                <a:ea typeface="Arial"/>
              </a:rPr>
              <a:t>Requires international efforts to go from “experiments” to “operational services”.</a:t>
            </a:r>
            <a:endParaRPr lang="en-GB" sz="1200" spc="-1" dirty="0">
              <a:solidFill>
                <a:schemeClr val="tx1"/>
              </a:solidFill>
              <a:uFill>
                <a:solidFill>
                  <a:srgbClr val="FFFFFF"/>
                </a:solidFill>
              </a:u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C-Band Synthetic Aperture Radar The C-Band Synthetic Aperture Radar (SAR) systems are the only active microwave sensors able to observe ocean surface night and day and through clouds at high resolution (50 m) with a wide coverage (400 km swath). This unique combination opens perspectives to characterize the inner core storm structures, such as, the eye-wall and radius of maximum wind speed, and the rain band locations. High resolution also allows measurements in coastal areas without any land contamination. Since the launch of the first satellite SAR mission SEASAT in 1978, the application of SAR for ocean surface wind retrieval has become mature for moderate wind speeds (</a:t>
            </a:r>
            <a:r>
              <a:rPr lang="en-AU" dirty="0" err="1"/>
              <a:t>Monaldo</a:t>
            </a:r>
            <a:r>
              <a:rPr lang="en-AU" dirty="0"/>
              <a:t> et al., 2003; </a:t>
            </a:r>
            <a:r>
              <a:rPr lang="en-AU" dirty="0" err="1"/>
              <a:t>Dagestad</a:t>
            </a:r>
            <a:r>
              <a:rPr lang="en-AU" dirty="0"/>
              <a:t> et al., 2012), with noticeable efforts for hurricane monitoring (Gonzales et al. 1982; </a:t>
            </a:r>
            <a:r>
              <a:rPr lang="en-AU" dirty="0" err="1"/>
              <a:t>Katsaros</a:t>
            </a:r>
            <a:r>
              <a:rPr lang="en-AU" dirty="0"/>
              <a:t> et al., 2000). Up to very recently, and as for scatterometer missions, most of the SAR were only operating in co-polarization (antenna emits in V or H polarization and receives in H or V polarization). SAR wind measurement principle is thus very similar to </a:t>
            </a:r>
            <a:r>
              <a:rPr lang="en-AU" dirty="0" err="1"/>
              <a:t>scatterometers</a:t>
            </a:r>
            <a:r>
              <a:rPr lang="en-AU" dirty="0"/>
              <a:t>. It relies on the sensitivity of the backscattered intensity from the ocean sea surface to the ocean surface wind speed and direction. Consequently, SAR suffers from the same limitation for extreme winds: a decrease in sensitivity for winds higher than 35 ms-1 . Yet, several improvements and new methodologies have been seen in recent years. Radarsat-2 (launched in 2007 by the Canadian Space Agency) pioneered the capabilities to measure the signal both in co-polarization and </a:t>
            </a:r>
            <a:r>
              <a:rPr lang="en-AU" dirty="0" err="1"/>
              <a:t>crosspolarization</a:t>
            </a:r>
            <a:r>
              <a:rPr lang="en-AU" dirty="0"/>
              <a:t> (antenna emits in V polarization and receives in H; or vice versa). In particular, the 5.1.7 higher sensitivity (with no apparent saturation) of the cross-polarization (</a:t>
            </a:r>
            <a:r>
              <a:rPr lang="en-AU" dirty="0" err="1"/>
              <a:t>w.r.t.</a:t>
            </a:r>
            <a:r>
              <a:rPr lang="en-AU" dirty="0"/>
              <a:t> to co-polarization) to the ocean surface wind speed for extreme winds enables to improve the wind speed accuracy in TCs (Zhang et al., 2012; </a:t>
            </a:r>
            <a:r>
              <a:rPr lang="en-AU" dirty="0" err="1"/>
              <a:t>Horstmann</a:t>
            </a:r>
            <a:r>
              <a:rPr lang="en-AU" dirty="0"/>
              <a:t> et al., 2015; Hwang et al., 2015). Thanks to the space component of Copernicus (the European Union's Earth Observation Programme), a constellation mission consisting of two SARs is now operational since April 2014 for Sentinel-1A and April 2016 for Sentinel-1B. The extension of Sentinel-1 mission is already planned and agreed by the European Commission and the ESA with Sentinel-1C and -1D. They will ensure the continuity of Copernicus service at least until the end of 2030. As it was the case with Radarsat-2, the Sentinel-1 SARs can acquire simultaneously over the same area in both </a:t>
            </a:r>
            <a:r>
              <a:rPr lang="en-AU" dirty="0" err="1"/>
              <a:t>coand</a:t>
            </a:r>
            <a:r>
              <a:rPr lang="en-AU" dirty="0"/>
              <a:t> cross- polarizations. </a:t>
            </a:r>
            <a:r>
              <a:rPr lang="en-AU" dirty="0" err="1"/>
              <a:t>Mouche</a:t>
            </a:r>
            <a:r>
              <a:rPr lang="en-AU" dirty="0"/>
              <a:t> et al. (2017) focused on the quality assessment of the new cross-polarization channel and its possible benefits for extreme wind measurements. They propose to combine both co- and cross- polarizations to measure ocean surface wind vector at 3-km resolution over TCs. When compared to SMAP radiometer measurements, very consistent results have been obtained with bias and RMS respectively lower than 3.5 and 5.0 ms-1 for wind speeds larger than 30 ms-1 (</a:t>
            </a:r>
            <a:r>
              <a:rPr lang="en-AU" dirty="0" err="1"/>
              <a:t>Mouche</a:t>
            </a:r>
            <a:r>
              <a:rPr lang="en-AU" dirty="0"/>
              <a:t> et al. 2017). At the same resolution (40 km), the linear relationship found between L-band ocean surface roughness brightness temperature and C-band cross-polarized backscattering over extreme winds explains the similar performances of the two different sensors (Zhao et al. 2018). Figure 5.1.4. shows a comparison between Sentinel-1 SAR and SMAP radiometer ocean surface wind speed retrieved in the case of Typhoon Lionrock (2016/08/27) as obtained (a) with SAR using the two polarization channels at 3-km resolution and (b) SMAP radiometer wind speed from the RSS algorithm (Meissner et al., 2017). As observed, typical parameters such as TC eye diameter or radius of maximum wind can only be accurately derived from high resolution products. Recent work has also shown the capability of Sentinel-1 to measure wind speeds up to 75 ms-1 over Irma the 7th of September 2017 in close agreement with SFMR (Stepped Frequency Microwave Radiometer) airborne measurements (</a:t>
            </a:r>
            <a:r>
              <a:rPr lang="en-AU" dirty="0" err="1"/>
              <a:t>Mouche</a:t>
            </a:r>
            <a:r>
              <a:rPr lang="en-AU" dirty="0"/>
              <a:t> et al. 2018). Finally, the analysis of backscattered signal can also provide information on the wind rolls alignments in the TC (Foster et al., 2004). The differing sensitivity between contemporaneous co- and cross-polarized SAR signals is thus the main advantage of new SAR missions to infer local information about the TC structure. To first order and because of its high-resolution capabilities, SAR measurements can thus accurately document the ocean surface response in and around TC eyes. However, at C-Band and at high resolution, the impact of rain in case of extreme wind is still uncertain with possible increase or decrease of the backscattered signal. 5.1.8 Figure 5.1.1: Wind speed as obtained (a) with SAR using the two polarization channels at 3-km resolution, (b) at 40 km 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ltLang="en-US" dirty="0">
              <a:solidFill>
                <a:schemeClr val="tx1"/>
              </a:solidFill>
            </a:endParaRP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20</a:t>
            </a:fld>
            <a:endParaRPr lang="en-AU" dirty="0"/>
          </a:p>
        </p:txBody>
      </p:sp>
    </p:spTree>
    <p:extLst>
      <p:ext uri="{BB962C8B-B14F-4D97-AF65-F5344CB8AC3E}">
        <p14:creationId xmlns:p14="http://schemas.microsoft.com/office/powerpoint/2010/main" val="283829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sz="1200" b="1" dirty="0"/>
              <a:t>Where is the centre?</a:t>
            </a:r>
            <a:br>
              <a:rPr lang="en-AU" altLang="en-US" sz="1200" b="1" dirty="0"/>
            </a:br>
            <a:r>
              <a:rPr lang="en-AU" altLang="en-US" sz="1200" b="1" dirty="0"/>
              <a:t>How strong is it?</a:t>
            </a:r>
            <a:br>
              <a:rPr lang="en-AU" altLang="en-US" sz="1200" b="1" dirty="0"/>
            </a:br>
            <a:r>
              <a:rPr lang="en-AU" altLang="en-US" sz="1200" b="1" dirty="0"/>
              <a:t>How far do gales extend?</a:t>
            </a:r>
            <a:endParaRPr lang="en-AU" sz="1200" dirty="0">
              <a:hlinkClick r:id="rId3"/>
            </a:endParaRPr>
          </a:p>
          <a:p>
            <a:endParaRPr lang="en-AU" sz="1200" dirty="0">
              <a:hlinkClick r:id="rId3"/>
            </a:endParaRPr>
          </a:p>
          <a:p>
            <a:endParaRPr lang="en-AU" sz="1200" dirty="0">
              <a:hlinkClick r:id="rId3"/>
            </a:endParaRPr>
          </a:p>
          <a:p>
            <a:endParaRPr lang="en-AU" sz="1200" dirty="0">
              <a:hlinkClick r:id="rId3"/>
            </a:endParaRPr>
          </a:p>
          <a:p>
            <a:r>
              <a:rPr lang="en-AU" sz="1200" dirty="0">
                <a:hlinkClick r:id="rId3"/>
              </a:rPr>
              <a:t>https://www.nrlmry.navy.mil/tc-bin/tc_home2.cgi?ACTIVES=19-SHEM-01P.RITA,19-WPAC-29W.KAMMURI,19-IO-90A.INVEST,19-SHEM-91S.INVEST,19-WPAC-95W.INVEST,19-WPAC-96W.INVEST&amp;PHOT=yes&amp;ATCF_BASIN=wp&amp;AGE=Latest&amp;SIZE=full&amp;NAV=tc&amp;ATCF_YR=2019&amp;ATCF_FILE=/SATPRODUCTS/kauai_data/www/atcf_web/public_html/image_archives/2019/wp292019.19112812.gif&amp;CURRENT_ATCF_FILE=/SATPRODUCTS/kauai_data/www/atcf_web/public_html/image_archives/2019/wp292019.19112812.gif&amp;CURRENT=20191129.0430.hm8.x.ir1km_bw.29WKAMMURI.70kts-979mb-146N-1382E.100pc.jpg&amp;CURRENT_ATCF=wp292019.19112812.gif&amp;ATCF_NAME=wp292019&amp;ATCF_DIR=/SATPRODUCTS/kauai_data/www/atcf_web/public_html/image_archives/2019&amp;MO=NOV&amp;BASIN=WPAC&amp;STYLE=tables&amp;YEAR=2019&amp;YR=19&amp;STORM_NAME=29W.KAMMURI&amp;ARCHIVE=active&amp;AREA=pacific/southern_hemisphere&amp;PRODUCT=ir&amp;DIR=/SATPRODUCTS/TC/tc19/WPAC/29W.KAMMURI/ir/geo/1km_bw&amp;TYPE=ir&amp;PROD=ir&amp;SUB_PROD=geo&amp;SUB_SUB_PROD=1km_bw</a:t>
            </a:r>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2</a:t>
            </a:fld>
            <a:endParaRPr lang="en-AU" dirty="0"/>
          </a:p>
        </p:txBody>
      </p:sp>
    </p:spTree>
    <p:extLst>
      <p:ext uri="{BB962C8B-B14F-4D97-AF65-F5344CB8AC3E}">
        <p14:creationId xmlns:p14="http://schemas.microsoft.com/office/powerpoint/2010/main" val="3061692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fontAlgn="base" hangingPunct="1">
              <a:spcBef>
                <a:spcPct val="0"/>
              </a:spcBef>
              <a:spcAft>
                <a:spcPct val="0"/>
              </a:spcAft>
              <a:buFontTx/>
              <a:buNone/>
            </a:pPr>
            <a:r>
              <a:rPr lang="en-AU" dirty="0"/>
              <a:t>https://journals.ametsoc.org/doi/full/10.1175/JAMC-D-16-0375.1</a:t>
            </a:r>
          </a:p>
          <a:p>
            <a:pPr defTabSz="914400" eaLnBrk="1" fontAlgn="base" hangingPunct="1">
              <a:spcBef>
                <a:spcPct val="0"/>
              </a:spcBef>
              <a:spcAft>
                <a:spcPct val="0"/>
              </a:spcAft>
              <a:buFontTx/>
              <a:buNone/>
            </a:pPr>
            <a:r>
              <a:rPr lang="en-AU" dirty="0"/>
              <a:t>Global Navigation Satellite System-reflectometry (GNSS-R) is a remote sensing technique that uses navigation signals—specifically, those that reflect from a surface—opportunistically for science applications (</a:t>
            </a:r>
            <a:r>
              <a:rPr lang="en-AU" dirty="0" err="1"/>
              <a:t>Zavorotny</a:t>
            </a:r>
            <a:r>
              <a:rPr lang="en-AU" dirty="0"/>
              <a:t> et al. 2014). The Cyclone Global Navigation Satellite System (CYGNSS) mission employs a constellation of eight microsatellites, each with a 4-channel GNSSR radar receiver capable of measuring Global Positioning System (GPS) L1 signals scattered from the surface (</a:t>
            </a:r>
            <a:r>
              <a:rPr lang="en-AU" dirty="0" err="1"/>
              <a:t>Ruf</a:t>
            </a:r>
            <a:r>
              <a:rPr lang="en-AU" dirty="0"/>
              <a:t> et al. 2016a,b; 2018). CYGNSS provides frequent observations of </a:t>
            </a:r>
            <a:r>
              <a:rPr lang="en-AU" dirty="0" err="1"/>
              <a:t>nearsurface</a:t>
            </a:r>
            <a:r>
              <a:rPr lang="en-AU" dirty="0"/>
              <a:t> ocean wind speed in all precipitating conditions and represents the first science-driven GNSS-R satellite mission. 5.1.9 Figure 5.1.2: A CYGNSS overpass of Hurricane Florence on 11 September 2018. Left: In </a:t>
            </a:r>
            <a:r>
              <a:rPr lang="en-AU" dirty="0" err="1"/>
              <a:t>color</a:t>
            </a:r>
            <a:r>
              <a:rPr lang="en-AU" dirty="0"/>
              <a:t>, CYGNSS young seas limited fetch (YSLF) wind speed. A dashed-cross line denotes the best track </a:t>
            </a:r>
            <a:r>
              <a:rPr lang="en-AU" dirty="0" err="1"/>
              <a:t>center</a:t>
            </a:r>
            <a:r>
              <a:rPr lang="en-AU" dirty="0"/>
              <a:t> location, with the red dots denoting the interpolated </a:t>
            </a:r>
            <a:r>
              <a:rPr lang="en-AU" dirty="0" err="1"/>
              <a:t>center</a:t>
            </a:r>
            <a:r>
              <a:rPr lang="en-AU" dirty="0"/>
              <a:t> position at the CYGNSS coverage time for this plot. Middle: CYGNSS YSLF wind speed, again in knots, but projected in storm centric coordinates, with the closest-in-time best track wind radii estimates visualized for comparison. Right: An example of a CYGNSS parametric model retrieval in the SE quadrant. Contrasting the large swaths provided from </a:t>
            </a:r>
            <a:r>
              <a:rPr lang="en-AU" dirty="0" err="1"/>
              <a:t>scatterometers</a:t>
            </a:r>
            <a:r>
              <a:rPr lang="en-AU" dirty="0"/>
              <a:t> and radiometers, CYGNSS delivers wind speed observations via collections of tracks across the ocean surface (See Figure 5.1.5) (CYGNSS, 2017; </a:t>
            </a:r>
            <a:r>
              <a:rPr lang="en-AU" dirty="0" err="1"/>
              <a:t>Ruf</a:t>
            </a:r>
            <a:r>
              <a:rPr lang="en-AU" dirty="0"/>
              <a:t> and </a:t>
            </a:r>
            <a:r>
              <a:rPr lang="en-AU" dirty="0" err="1"/>
              <a:t>Balasubramaniam</a:t>
            </a:r>
            <a:r>
              <a:rPr lang="en-AU" dirty="0"/>
              <a:t>, 2018; </a:t>
            </a:r>
            <a:r>
              <a:rPr lang="en-AU" dirty="0" err="1"/>
              <a:t>Ruf</a:t>
            </a:r>
            <a:r>
              <a:rPr lang="en-AU" dirty="0"/>
              <a:t> et al., 2018) The sampling properties of the CYGNSS constellation are a function of the orbit properties of the spacecraft and GPS satellites, and are therefore a function of latitude, and time and space window choices (</a:t>
            </a:r>
            <a:r>
              <a:rPr lang="en-AU" dirty="0" err="1"/>
              <a:t>BussyVirat</a:t>
            </a:r>
            <a:r>
              <a:rPr lang="en-AU" dirty="0"/>
              <a:t> et al., 2018). Morris and </a:t>
            </a:r>
            <a:r>
              <a:rPr lang="en-AU" dirty="0" err="1"/>
              <a:t>Ruf</a:t>
            </a:r>
            <a:r>
              <a:rPr lang="en-AU" dirty="0"/>
              <a:t> (2017a,b) developed methods that objectively estimate TC intensity, wind radii, radius of maximum wind speed, and integrated kinetic energy from simulated CYGNSS level-2 wind speed estimates. Morris and </a:t>
            </a:r>
            <a:r>
              <a:rPr lang="en-AU" dirty="0" err="1"/>
              <a:t>Ruf’s</a:t>
            </a:r>
            <a:r>
              <a:rPr lang="en-AU" dirty="0"/>
              <a:t> parametric model algorithm smartly interpolates across tracks of CYGNSS observations through a storm, leading to objective estimates of TC metrics. Using the best-track datasets as validation, these methods are applied and validated using the first set of CYGNSS TC observations (Morris, 2018; Chu et al., 2002; </a:t>
            </a:r>
            <a:r>
              <a:rPr lang="en-AU" dirty="0" err="1"/>
              <a:t>Landsea</a:t>
            </a:r>
            <a:r>
              <a:rPr lang="en-AU" dirty="0"/>
              <a:t> and Franklin, 2013). Figure 5.1.5 shows a preliminary example of a CYGNSS storm overpass, with the resulting parametric model retrieval. In the example shown in Figure 5.1.5, Hurricane Florence is not completely sampled, but where there are observations, objective estimates of TC metrics are possible. Notably, CYGNSS wind speed estimates capture the storm structure asymmetry documented in the closest best-track analysis. The methods developed in Morris and </a:t>
            </a:r>
            <a:r>
              <a:rPr lang="en-AU" dirty="0" err="1"/>
              <a:t>Ruf</a:t>
            </a:r>
            <a:r>
              <a:rPr lang="en-AU" dirty="0"/>
              <a:t> (2017b) are currently being applied to on-orbit data, with one retrieval example shown in Figure 5.</a:t>
            </a:r>
            <a:endParaRPr lang="en-AU" altLang="en-US" dirty="0">
              <a:solidFill>
                <a:schemeClr val="tx1"/>
              </a:solidFill>
            </a:endParaRP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21</a:t>
            </a:fld>
            <a:endParaRPr lang="en-AU" dirty="0"/>
          </a:p>
        </p:txBody>
      </p:sp>
    </p:spTree>
    <p:extLst>
      <p:ext uri="{BB962C8B-B14F-4D97-AF65-F5344CB8AC3E}">
        <p14:creationId xmlns:p14="http://schemas.microsoft.com/office/powerpoint/2010/main" val="203182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22</a:t>
            </a:fld>
            <a:endParaRPr lang="en-AU" dirty="0"/>
          </a:p>
        </p:txBody>
      </p:sp>
    </p:spTree>
    <p:extLst>
      <p:ext uri="{BB962C8B-B14F-4D97-AF65-F5344CB8AC3E}">
        <p14:creationId xmlns:p14="http://schemas.microsoft.com/office/powerpoint/2010/main" val="3828190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23</a:t>
            </a:fld>
            <a:endParaRPr lang="en-AU" dirty="0"/>
          </a:p>
        </p:txBody>
      </p:sp>
    </p:spTree>
    <p:extLst>
      <p:ext uri="{BB962C8B-B14F-4D97-AF65-F5344CB8AC3E}">
        <p14:creationId xmlns:p14="http://schemas.microsoft.com/office/powerpoint/2010/main" val="3327315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24</a:t>
            </a:fld>
            <a:endParaRPr lang="en-AU" dirty="0"/>
          </a:p>
        </p:txBody>
      </p:sp>
    </p:spTree>
    <p:extLst>
      <p:ext uri="{BB962C8B-B14F-4D97-AF65-F5344CB8AC3E}">
        <p14:creationId xmlns:p14="http://schemas.microsoft.com/office/powerpoint/2010/main" val="369658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58FCAE5-CB46-4EAB-8950-E2A006B606E6}" type="slidenum">
              <a:rPr lang="en-AU" altLang="en-US" smtClean="0"/>
              <a:pPr eaLnBrk="1" hangingPunct="1"/>
              <a:t>25</a:t>
            </a:fld>
            <a:endParaRPr lang="en-AU"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defTabSz="914400" eaLnBrk="1" fontAlgn="base" hangingPunct="1">
              <a:spcBef>
                <a:spcPct val="0"/>
              </a:spcBef>
              <a:spcAft>
                <a:spcPct val="0"/>
              </a:spcAft>
              <a:buFontTx/>
              <a:buNone/>
            </a:pPr>
            <a:r>
              <a:rPr lang="en-AU" altLang="en-US" dirty="0">
                <a:solidFill>
                  <a:schemeClr val="tx1"/>
                </a:solidFill>
              </a:rPr>
              <a:t>https://directory.eoportal.org/web/eoportal/satellite-missions/content/-/article/tropics</a:t>
            </a:r>
          </a:p>
          <a:p>
            <a:pPr defTabSz="914400" eaLnBrk="1" fontAlgn="base" hangingPunct="1">
              <a:spcBef>
                <a:spcPct val="0"/>
              </a:spcBef>
              <a:spcAft>
                <a:spcPct val="0"/>
              </a:spcAft>
              <a:buFontTx/>
              <a:buNone/>
            </a:pPr>
            <a:endParaRPr lang="en-AU" altLang="en-US" dirty="0">
              <a:solidFill>
                <a:schemeClr val="tx1"/>
              </a:solidFill>
            </a:endParaRPr>
          </a:p>
          <a:p>
            <a:pPr defTabSz="914400" eaLnBrk="1" fontAlgn="base" hangingPunct="1">
              <a:spcBef>
                <a:spcPct val="0"/>
              </a:spcBef>
              <a:spcAft>
                <a:spcPct val="0"/>
              </a:spcAft>
              <a:buFontTx/>
              <a:buNone/>
            </a:pPr>
            <a:r>
              <a:rPr lang="en-AU" sz="1200" b="1" i="0" kern="1200" dirty="0">
                <a:solidFill>
                  <a:schemeClr val="tx1"/>
                </a:solidFill>
                <a:effectLst/>
                <a:latin typeface="Calibri" pitchFamily="34" charset="0"/>
                <a:ea typeface="ＭＳ Ｐゴシック" pitchFamily="34" charset="-128"/>
                <a:cs typeface="+mn-cs"/>
              </a:rPr>
              <a:t> A constellation of identical 3U CubeSats provide sounding (left CubeSat has a temperature profile of a simulated TC (Tropical Cyclone) from a NWP (Numerical Weather Prediction) model and 12-channel radiometric imagery (</a:t>
            </a:r>
            <a:r>
              <a:rPr lang="en-AU" sz="1200" b="1" i="0" kern="1200" dirty="0" err="1">
                <a:solidFill>
                  <a:schemeClr val="tx1"/>
                </a:solidFill>
                <a:effectLst/>
                <a:latin typeface="Calibri" pitchFamily="34" charset="0"/>
                <a:ea typeface="ＭＳ Ｐゴシック" pitchFamily="34" charset="-128"/>
                <a:cs typeface="+mn-cs"/>
              </a:rPr>
              <a:t>center</a:t>
            </a:r>
            <a:r>
              <a:rPr lang="en-AU" sz="1200" b="1" i="0" kern="1200" dirty="0">
                <a:solidFill>
                  <a:schemeClr val="tx1"/>
                </a:solidFill>
                <a:effectLst/>
                <a:latin typeface="Calibri" pitchFamily="34" charset="0"/>
                <a:ea typeface="ＭＳ Ｐゴシック" pitchFamily="34" charset="-128"/>
                <a:cs typeface="+mn-cs"/>
              </a:rPr>
              <a:t> CubeSat has simulated radiances from NWP model and radiative transfer model and the near right CubeSat has a single channel radiance image of a TC) with 30-minute median revisit rate to meet most PATH requirements</a:t>
            </a:r>
            <a:endParaRPr lang="en-AU" altLang="en-US" dirty="0">
              <a:solidFill>
                <a:schemeClr val="tx1"/>
              </a:solidFill>
            </a:endParaRPr>
          </a:p>
        </p:txBody>
      </p:sp>
    </p:spTree>
    <p:extLst>
      <p:ext uri="{BB962C8B-B14F-4D97-AF65-F5344CB8AC3E}">
        <p14:creationId xmlns:p14="http://schemas.microsoft.com/office/powerpoint/2010/main" val="890665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1" dirty="0" err="1"/>
              <a:t>With</a:t>
            </a:r>
            <a:r>
              <a:rPr lang="fr-FR" sz="1200" b="1" dirty="0"/>
              <a:t> </a:t>
            </a:r>
            <a:r>
              <a:rPr lang="fr-FR" sz="1200" b="1" dirty="0" err="1"/>
              <a:t>combined</a:t>
            </a:r>
            <a:r>
              <a:rPr lang="fr-FR" sz="1200" b="1" dirty="0"/>
              <a:t> L -(50 km)+ C- (10km) CIMR </a:t>
            </a:r>
            <a:r>
              <a:rPr lang="fr-FR" sz="1200" b="1" dirty="0" err="1"/>
              <a:t>shall</a:t>
            </a:r>
            <a:r>
              <a:rPr lang="fr-FR" sz="1200" b="1" dirty="0"/>
              <a:t> have excellent </a:t>
            </a:r>
            <a:r>
              <a:rPr lang="fr-FR" sz="1200" b="1" dirty="0" err="1"/>
              <a:t>capabilities</a:t>
            </a:r>
            <a:r>
              <a:rPr lang="fr-FR" sz="1200" b="1" dirty="0"/>
              <a:t> for high surface </a:t>
            </a:r>
            <a:r>
              <a:rPr lang="fr-FR" sz="1200" b="1" dirty="0" err="1"/>
              <a:t>wind</a:t>
            </a:r>
            <a:r>
              <a:rPr lang="fr-FR" sz="1200" b="1" dirty="0"/>
              <a:t> speed </a:t>
            </a:r>
            <a:r>
              <a:rPr lang="fr-FR" sz="1200" b="1" dirty="0" err="1"/>
              <a:t>retrievals</a:t>
            </a:r>
            <a:r>
              <a:rPr lang="fr-FR" sz="1200" b="1" dirty="0"/>
              <a:t> of </a:t>
            </a:r>
            <a:r>
              <a:rPr lang="fr-FR" sz="1200" b="1" dirty="0" err="1"/>
              <a:t>both</a:t>
            </a:r>
            <a:r>
              <a:rPr lang="fr-FR" sz="1200" b="1" dirty="0"/>
              <a:t> the </a:t>
            </a:r>
            <a:r>
              <a:rPr lang="fr-FR" sz="1200" b="1" dirty="0" err="1"/>
              <a:t>outer</a:t>
            </a:r>
            <a:r>
              <a:rPr lang="fr-FR" sz="1200" b="1" dirty="0"/>
              <a:t> and </a:t>
            </a:r>
            <a:r>
              <a:rPr lang="fr-FR" sz="1200" b="1" dirty="0" err="1"/>
              <a:t>inner</a:t>
            </a:r>
            <a:r>
              <a:rPr lang="fr-FR" sz="1200" b="1" dirty="0"/>
              <a:t> </a:t>
            </a:r>
            <a:r>
              <a:rPr lang="fr-FR" sz="1200" b="1" dirty="0" err="1"/>
              <a:t>core</a:t>
            </a:r>
            <a:r>
              <a:rPr lang="fr-FR" sz="1200" b="1" dirty="0"/>
              <a:t> TC </a:t>
            </a:r>
            <a:r>
              <a:rPr lang="fr-FR" sz="1200" b="1" dirty="0" err="1"/>
              <a:t>wind</a:t>
            </a:r>
            <a:r>
              <a:rPr lang="fr-FR" sz="1200" b="1" dirty="0"/>
              <a:t> structure</a:t>
            </a:r>
          </a:p>
          <a:p>
            <a:endParaRPr lang="en-AU" dirty="0"/>
          </a:p>
        </p:txBody>
      </p:sp>
      <p:sp>
        <p:nvSpPr>
          <p:cNvPr id="4" name="Slide Number Placeholder 3"/>
          <p:cNvSpPr>
            <a:spLocks noGrp="1"/>
          </p:cNvSpPr>
          <p:nvPr>
            <p:ph type="sldNum" sz="quarter" idx="5"/>
          </p:nvPr>
        </p:nvSpPr>
        <p:spPr/>
        <p:txBody>
          <a:bodyPr/>
          <a:lstStyle/>
          <a:p>
            <a:pPr>
              <a:defRPr/>
            </a:pPr>
            <a:fld id="{6C374A92-3F5D-4A52-995E-B771ECF0F53B}" type="slidenum">
              <a:rPr lang="en-AU" altLang="en-US" smtClean="0"/>
              <a:pPr>
                <a:defRPr/>
              </a:pPr>
              <a:t>26</a:t>
            </a:fld>
            <a:endParaRPr lang="en-AU" altLang="en-US"/>
          </a:p>
        </p:txBody>
      </p:sp>
    </p:spTree>
    <p:extLst>
      <p:ext uri="{BB962C8B-B14F-4D97-AF65-F5344CB8AC3E}">
        <p14:creationId xmlns:p14="http://schemas.microsoft.com/office/powerpoint/2010/main" val="2032868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*target in SH upon request</a:t>
            </a:r>
          </a:p>
          <a:p>
            <a:endParaRPr lang="en-AU" dirty="0"/>
          </a:p>
        </p:txBody>
      </p:sp>
      <p:sp>
        <p:nvSpPr>
          <p:cNvPr id="4" name="Slide Number Placeholder 3"/>
          <p:cNvSpPr>
            <a:spLocks noGrp="1"/>
          </p:cNvSpPr>
          <p:nvPr>
            <p:ph type="sldNum" sz="quarter" idx="5"/>
          </p:nvPr>
        </p:nvSpPr>
        <p:spPr/>
        <p:txBody>
          <a:bodyPr/>
          <a:lstStyle/>
          <a:p>
            <a:pPr>
              <a:defRPr/>
            </a:pPr>
            <a:fld id="{6C374A92-3F5D-4A52-995E-B771ECF0F53B}" type="slidenum">
              <a:rPr lang="en-AU" altLang="en-US" smtClean="0"/>
              <a:pPr>
                <a:defRPr/>
              </a:pPr>
              <a:t>27</a:t>
            </a:fld>
            <a:endParaRPr lang="en-AU" altLang="en-US"/>
          </a:p>
        </p:txBody>
      </p:sp>
    </p:spTree>
    <p:extLst>
      <p:ext uri="{BB962C8B-B14F-4D97-AF65-F5344CB8AC3E}">
        <p14:creationId xmlns:p14="http://schemas.microsoft.com/office/powerpoint/2010/main" val="253340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58FCAE5-CB46-4EAB-8950-E2A006B606E6}" type="slidenum">
              <a:rPr lang="en-AU" altLang="en-US" smtClean="0"/>
              <a:pPr eaLnBrk="1" hangingPunct="1"/>
              <a:t>28</a:t>
            </a:fld>
            <a:endParaRPr lang="en-AU"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defTabSz="914400" eaLnBrk="1" fontAlgn="base" hangingPunct="1">
              <a:spcBef>
                <a:spcPct val="0"/>
              </a:spcBef>
              <a:spcAft>
                <a:spcPct val="0"/>
              </a:spcAft>
              <a:buFontTx/>
              <a:buNone/>
            </a:pPr>
            <a:r>
              <a:rPr lang="en-AU" dirty="0"/>
              <a:t>https://journals.ametsoc.org/doi/full/10.1175/JAMC-D-16-0375.1</a:t>
            </a:r>
          </a:p>
          <a:p>
            <a:pPr defTabSz="914400" eaLnBrk="1" fontAlgn="base" hangingPunct="1">
              <a:spcBef>
                <a:spcPct val="0"/>
              </a:spcBef>
              <a:spcAft>
                <a:spcPct val="0"/>
              </a:spcAft>
              <a:buFontTx/>
              <a:buNone/>
            </a:pPr>
            <a:r>
              <a:rPr lang="en-AU" dirty="0"/>
              <a:t>Global Navigation Satellite System-reflectometry (GNSS-R) is a remote sensing technique that uses navigation signals—specifically, those that reflect from a surface—opportunistically for science applications (</a:t>
            </a:r>
            <a:r>
              <a:rPr lang="en-AU" dirty="0" err="1"/>
              <a:t>Zavorotny</a:t>
            </a:r>
            <a:r>
              <a:rPr lang="en-AU" dirty="0"/>
              <a:t> et al. 2014). The Cyclone Global Navigation Satellite System (CYGNSS) mission employs a constellation of eight microsatellites, each with a 4-channel GNSSR radar receiver capable of measuring Global Positioning System (GPS) L1 signals scattered from the surface (</a:t>
            </a:r>
            <a:r>
              <a:rPr lang="en-AU" dirty="0" err="1"/>
              <a:t>Ruf</a:t>
            </a:r>
            <a:r>
              <a:rPr lang="en-AU" dirty="0"/>
              <a:t> et al. 2016a,b; 2018). CYGNSS provides frequent observations of </a:t>
            </a:r>
            <a:r>
              <a:rPr lang="en-AU" dirty="0" err="1"/>
              <a:t>nearsurface</a:t>
            </a:r>
            <a:r>
              <a:rPr lang="en-AU" dirty="0"/>
              <a:t> ocean wind speed in all precipitating conditions and represents the first science-driven GNSS-R satellite mission. 5.1.9 Figure 5.1.2: A CYGNSS overpass of Hurricane Florence on 11 September 2018. Left: In </a:t>
            </a:r>
            <a:r>
              <a:rPr lang="en-AU" dirty="0" err="1"/>
              <a:t>color</a:t>
            </a:r>
            <a:r>
              <a:rPr lang="en-AU" dirty="0"/>
              <a:t>, CYGNSS young seas limited fetch (YSLF) wind speed. A dashed-cross line denotes the best track </a:t>
            </a:r>
            <a:r>
              <a:rPr lang="en-AU" dirty="0" err="1"/>
              <a:t>center</a:t>
            </a:r>
            <a:r>
              <a:rPr lang="en-AU" dirty="0"/>
              <a:t> location, with the red dots denoting the interpolated </a:t>
            </a:r>
            <a:r>
              <a:rPr lang="en-AU" dirty="0" err="1"/>
              <a:t>center</a:t>
            </a:r>
            <a:r>
              <a:rPr lang="en-AU" dirty="0"/>
              <a:t> position at the CYGNSS coverage time for this plot. Middle: CYGNSS YSLF wind speed, again in knots, but projected in storm centric coordinates, with the closest-in-time best track wind radii estimates visualized for comparison. Right: An example of a CYGNSS parametric model retrieval in the SE quadrant. Contrasting the large swaths provided from </a:t>
            </a:r>
            <a:r>
              <a:rPr lang="en-AU" dirty="0" err="1"/>
              <a:t>scatterometers</a:t>
            </a:r>
            <a:r>
              <a:rPr lang="en-AU" dirty="0"/>
              <a:t> and radiometers, CYGNSS delivers wind speed observations via collections of tracks across the ocean surface (See Figure 5.1.5) (CYGNSS, 2017; </a:t>
            </a:r>
            <a:r>
              <a:rPr lang="en-AU" dirty="0" err="1"/>
              <a:t>Ruf</a:t>
            </a:r>
            <a:r>
              <a:rPr lang="en-AU" dirty="0"/>
              <a:t> and </a:t>
            </a:r>
            <a:r>
              <a:rPr lang="en-AU" dirty="0" err="1"/>
              <a:t>Balasubramaniam</a:t>
            </a:r>
            <a:r>
              <a:rPr lang="en-AU" dirty="0"/>
              <a:t>, 2018; </a:t>
            </a:r>
            <a:r>
              <a:rPr lang="en-AU" dirty="0" err="1"/>
              <a:t>Ruf</a:t>
            </a:r>
            <a:r>
              <a:rPr lang="en-AU" dirty="0"/>
              <a:t> et al., 2018) The sampling properties of the CYGNSS constellation are a function of the orbit properties of the spacecraft and GPS satellites, and are therefore a function of latitude, and time and space window choices (</a:t>
            </a:r>
            <a:r>
              <a:rPr lang="en-AU" dirty="0" err="1"/>
              <a:t>BussyVirat</a:t>
            </a:r>
            <a:r>
              <a:rPr lang="en-AU" dirty="0"/>
              <a:t> et al., 2018). Morris and </a:t>
            </a:r>
            <a:r>
              <a:rPr lang="en-AU" dirty="0" err="1"/>
              <a:t>Ruf</a:t>
            </a:r>
            <a:r>
              <a:rPr lang="en-AU" dirty="0"/>
              <a:t> (2017a,b) developed methods that objectively estimate TC intensity, wind radii, radius of maximum wind speed, and integrated kinetic energy from simulated CYGNSS level-2 wind speed estimates. Morris and </a:t>
            </a:r>
            <a:r>
              <a:rPr lang="en-AU" dirty="0" err="1"/>
              <a:t>Ruf’s</a:t>
            </a:r>
            <a:r>
              <a:rPr lang="en-AU" dirty="0"/>
              <a:t> parametric model algorithm smartly interpolates across tracks of CYGNSS observations through a storm, leading to objective estimates of TC metrics. Using the best-track datasets as validation, these methods are applied and validated using the first set of CYGNSS TC observations (Morris, 2018; Chu et al., 2002; </a:t>
            </a:r>
            <a:r>
              <a:rPr lang="en-AU" dirty="0" err="1"/>
              <a:t>Landsea</a:t>
            </a:r>
            <a:r>
              <a:rPr lang="en-AU" dirty="0"/>
              <a:t> and Franklin, 2013). Figure 5.1.5 shows a preliminary example of a CYGNSS storm overpass, with the resulting parametric model retrieval. In the example shown in Figure 5.1.5, Hurricane Florence is not completely sampled, but where there are observations, objective estimates of TC metrics are possible. Notably, CYGNSS wind speed estimates capture the storm structure asymmetry documented in the closest best-track analysis. The methods developed in Morris and </a:t>
            </a:r>
            <a:r>
              <a:rPr lang="en-AU" dirty="0" err="1"/>
              <a:t>Ruf</a:t>
            </a:r>
            <a:r>
              <a:rPr lang="en-AU" dirty="0"/>
              <a:t> (2017b) are currently being applied to on-orbit data, with one retrieval example shown in Figure 5.</a:t>
            </a:r>
            <a:endParaRPr lang="en-AU" altLang="en-US" dirty="0">
              <a:solidFill>
                <a:schemeClr val="tx1"/>
              </a:solidFill>
            </a:endParaRPr>
          </a:p>
        </p:txBody>
      </p:sp>
    </p:spTree>
    <p:extLst>
      <p:ext uri="{BB962C8B-B14F-4D97-AF65-F5344CB8AC3E}">
        <p14:creationId xmlns:p14="http://schemas.microsoft.com/office/powerpoint/2010/main" val="2961896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58FCAE5-CB46-4EAB-8950-E2A006B606E6}" type="slidenum">
              <a:rPr lang="en-AU" altLang="en-US" smtClean="0"/>
              <a:pPr eaLnBrk="1" hangingPunct="1"/>
              <a:t>29</a:t>
            </a:fld>
            <a:endParaRPr lang="en-AU"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algn="l"/>
            <a:r>
              <a:rPr lang="en-US" sz="1200" kern="1200" dirty="0">
                <a:solidFill>
                  <a:srgbClr val="FFFF00"/>
                </a:solidFill>
                <a:latin typeface="Calibri" pitchFamily="34" charset="0"/>
                <a:ea typeface="ＭＳ Ｐゴシック" pitchFamily="34" charset="-128"/>
                <a:cs typeface="+mn-cs"/>
              </a:rPr>
              <a:t>Preliminary Example: Hurricane Florence, 11-Sep-2018, ~ 21 UTC</a:t>
            </a:r>
          </a:p>
          <a:p>
            <a:pPr algn="l"/>
            <a:endParaRPr lang="en-US" sz="1200" kern="1200" dirty="0">
              <a:solidFill>
                <a:srgbClr val="FFFF00"/>
              </a:solidFill>
              <a:latin typeface="Calibri" pitchFamily="34" charset="0"/>
              <a:ea typeface="ＭＳ Ｐゴシック" pitchFamily="34" charset="-128"/>
              <a:cs typeface="+mn-cs"/>
            </a:endParaRPr>
          </a:p>
          <a:p>
            <a:pPr algn="l"/>
            <a:r>
              <a:rPr lang="en-US" sz="1200" kern="1200" dirty="0">
                <a:solidFill>
                  <a:srgbClr val="FFFF00"/>
                </a:solidFill>
                <a:latin typeface="Calibri" pitchFamily="34" charset="0"/>
                <a:ea typeface="ＭＳ Ｐゴシック" pitchFamily="34" charset="-128"/>
                <a:cs typeface="+mn-cs"/>
              </a:rPr>
              <a:t>https://www.nasa.gov/larc/eight-little-satellites-to-take-a-new-look-into-hurricanes</a:t>
            </a:r>
          </a:p>
          <a:p>
            <a:pPr algn="l"/>
            <a:endParaRPr lang="en-US" sz="1200" kern="1200" dirty="0">
              <a:solidFill>
                <a:srgbClr val="FFFF00"/>
              </a:solidFill>
              <a:latin typeface="Calibri" pitchFamily="34" charset="0"/>
              <a:ea typeface="ＭＳ Ｐゴシック" pitchFamily="34" charset="-128"/>
              <a:cs typeface="+mn-cs"/>
            </a:endParaRPr>
          </a:p>
          <a:p>
            <a:pPr defTabSz="914400" eaLnBrk="1" fontAlgn="base" hangingPunct="1">
              <a:spcBef>
                <a:spcPct val="0"/>
              </a:spcBef>
              <a:spcAft>
                <a:spcPct val="0"/>
              </a:spcAft>
              <a:buFontTx/>
              <a:buNone/>
            </a:pPr>
            <a:endParaRPr lang="en-AU" altLang="en-US" dirty="0">
              <a:solidFill>
                <a:schemeClr val="tx1"/>
              </a:solidFill>
            </a:endParaRPr>
          </a:p>
        </p:txBody>
      </p:sp>
    </p:spTree>
    <p:extLst>
      <p:ext uri="{BB962C8B-B14F-4D97-AF65-F5344CB8AC3E}">
        <p14:creationId xmlns:p14="http://schemas.microsoft.com/office/powerpoint/2010/main" val="3363796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58FCAE5-CB46-4EAB-8950-E2A006B606E6}" type="slidenum">
              <a:rPr lang="en-AU" altLang="en-US" smtClean="0"/>
              <a:pPr eaLnBrk="1" hangingPunct="1"/>
              <a:t>30</a:t>
            </a:fld>
            <a:endParaRPr lang="en-AU"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defTabSz="914400" eaLnBrk="1" fontAlgn="base" hangingPunct="1">
              <a:spcBef>
                <a:spcPct val="0"/>
              </a:spcBef>
              <a:spcAft>
                <a:spcPct val="0"/>
              </a:spcAft>
              <a:buFontTx/>
              <a:buNone/>
            </a:pPr>
            <a:endParaRPr lang="en-AU" altLang="en-US" dirty="0">
              <a:solidFill>
                <a:schemeClr val="tx1"/>
              </a:solidFill>
            </a:endParaRPr>
          </a:p>
        </p:txBody>
      </p:sp>
    </p:spTree>
    <p:extLst>
      <p:ext uri="{BB962C8B-B14F-4D97-AF65-F5344CB8AC3E}">
        <p14:creationId xmlns:p14="http://schemas.microsoft.com/office/powerpoint/2010/main" val="26493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3</a:t>
            </a:fld>
            <a:endParaRPr lang="en-AU" dirty="0"/>
          </a:p>
        </p:txBody>
      </p:sp>
    </p:spTree>
    <p:extLst>
      <p:ext uri="{BB962C8B-B14F-4D97-AF65-F5344CB8AC3E}">
        <p14:creationId xmlns:p14="http://schemas.microsoft.com/office/powerpoint/2010/main" val="346788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5</a:t>
            </a:fld>
            <a:endParaRPr lang="en-AU" dirty="0"/>
          </a:p>
        </p:txBody>
      </p:sp>
    </p:spTree>
    <p:extLst>
      <p:ext uri="{BB962C8B-B14F-4D97-AF65-F5344CB8AC3E}">
        <p14:creationId xmlns:p14="http://schemas.microsoft.com/office/powerpoint/2010/main" val="144066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err="1">
                <a:latin typeface="Arial" charset="0"/>
              </a:rPr>
              <a:t>Ascat</a:t>
            </a:r>
            <a:endParaRPr lang="en-US" altLang="en-US" dirty="0">
              <a:latin typeface="Arial" charset="0"/>
            </a:endParaRPr>
          </a:p>
          <a:p>
            <a:pPr eaLnBrk="1" hangingPunct="1"/>
            <a:r>
              <a:rPr lang="en-US" altLang="en-US" dirty="0">
                <a:latin typeface="Arial" charset="0"/>
              </a:rPr>
              <a:t>By measuring the roughness of the ocean surface the surface winds can be estimated. There are three useful satellite instruments for estimating surfaces winds. In order of usefulness for TC operations:</a:t>
            </a:r>
          </a:p>
          <a:p>
            <a:pPr eaLnBrk="1" hangingPunct="1"/>
            <a:r>
              <a:rPr lang="en-US" altLang="en-US" dirty="0">
                <a:latin typeface="Arial" charset="0"/>
              </a:rPr>
              <a:t>1. </a:t>
            </a:r>
            <a:r>
              <a:rPr lang="en-US" altLang="en-US" dirty="0" err="1">
                <a:latin typeface="Arial" charset="0"/>
              </a:rPr>
              <a:t>Ascat</a:t>
            </a:r>
            <a:r>
              <a:rPr lang="en-US" altLang="en-US" dirty="0">
                <a:latin typeface="Arial" charset="0"/>
              </a:rPr>
              <a:t> aboard the EUMETSAT METOP-A and B satellites. </a:t>
            </a:r>
            <a:r>
              <a:rPr lang="en-US" altLang="en-US" dirty="0" err="1">
                <a:latin typeface="Arial" charset="0"/>
              </a:rPr>
              <a:t>Ascat</a:t>
            </a:r>
            <a:r>
              <a:rPr lang="en-US" altLang="en-US" dirty="0">
                <a:latin typeface="Arial" charset="0"/>
              </a:rPr>
              <a:t> uses lower frequencies (C-Band) than the </a:t>
            </a:r>
            <a:r>
              <a:rPr lang="en-US" altLang="en-US" dirty="0" err="1">
                <a:latin typeface="Arial" charset="0"/>
              </a:rPr>
              <a:t>QScat</a:t>
            </a:r>
            <a:r>
              <a:rPr lang="en-US" altLang="en-US" dirty="0">
                <a:latin typeface="Arial" charset="0"/>
              </a:rPr>
              <a:t> or </a:t>
            </a:r>
            <a:r>
              <a:rPr lang="en-US" altLang="en-US" dirty="0" err="1">
                <a:latin typeface="Arial" charset="0"/>
              </a:rPr>
              <a:t>OceanSat</a:t>
            </a:r>
            <a:r>
              <a:rPr lang="en-US" altLang="en-US" dirty="0">
                <a:latin typeface="Arial" charset="0"/>
              </a:rPr>
              <a:t> which reduces the sensitivity to heavy rain – important for TC situations. Will be available through IDV.</a:t>
            </a:r>
          </a:p>
          <a:p>
            <a:pPr eaLnBrk="1" hangingPunct="1"/>
            <a:r>
              <a:rPr lang="en-US" altLang="en-US" dirty="0">
                <a:latin typeface="Arial" charset="0"/>
              </a:rPr>
              <a:t>See: http://manati.orbit.nesdis.noaa.gov/datasets/ASCATData.php/</a:t>
            </a:r>
          </a:p>
          <a:p>
            <a:pPr eaLnBrk="1" hangingPunct="1"/>
            <a:r>
              <a:rPr lang="en-US" altLang="en-US" dirty="0">
                <a:latin typeface="Arial" charset="0"/>
              </a:rPr>
              <a:t>2. </a:t>
            </a:r>
            <a:r>
              <a:rPr lang="en-US" altLang="en-US" dirty="0" err="1">
                <a:latin typeface="Arial" charset="0"/>
              </a:rPr>
              <a:t>Oceansat</a:t>
            </a:r>
            <a:r>
              <a:rPr lang="en-US" altLang="en-US" dirty="0">
                <a:latin typeface="Arial" charset="0"/>
              </a:rPr>
              <a:t>. Similar to </a:t>
            </a:r>
            <a:r>
              <a:rPr lang="en-US" altLang="en-US" dirty="0" err="1">
                <a:latin typeface="Arial" charset="0"/>
              </a:rPr>
              <a:t>QScat</a:t>
            </a:r>
            <a:r>
              <a:rPr lang="en-US" altLang="en-US" dirty="0">
                <a:latin typeface="Arial" charset="0"/>
              </a:rPr>
              <a:t> has broader swathe then </a:t>
            </a:r>
            <a:r>
              <a:rPr lang="en-US" altLang="en-US" dirty="0" err="1">
                <a:latin typeface="Arial" charset="0"/>
              </a:rPr>
              <a:t>Ascat</a:t>
            </a:r>
            <a:r>
              <a:rPr lang="en-US" altLang="en-US" dirty="0">
                <a:latin typeface="Arial" charset="0"/>
              </a:rPr>
              <a:t> but more </a:t>
            </a:r>
            <a:r>
              <a:rPr lang="en-US" altLang="en-US" dirty="0" err="1">
                <a:latin typeface="Arial" charset="0"/>
              </a:rPr>
              <a:t>sensiftive</a:t>
            </a:r>
            <a:r>
              <a:rPr lang="en-US" altLang="en-US" dirty="0">
                <a:latin typeface="Arial" charset="0"/>
              </a:rPr>
              <a:t> to heavy rain and also suffers from degradation at the edge of the swathe. Currently only available on KNMI web site.</a:t>
            </a:r>
          </a:p>
          <a:p>
            <a:pPr eaLnBrk="1" hangingPunct="1"/>
            <a:r>
              <a:rPr lang="en-US" altLang="en-US" dirty="0">
                <a:latin typeface="Arial" charset="0"/>
              </a:rPr>
              <a:t>3. </a:t>
            </a:r>
            <a:r>
              <a:rPr lang="en-US" altLang="en-US" dirty="0" err="1">
                <a:latin typeface="Arial" charset="0"/>
              </a:rPr>
              <a:t>Windsat</a:t>
            </a:r>
            <a:r>
              <a:rPr lang="en-US" altLang="en-US" dirty="0">
                <a:latin typeface="Arial" charset="0"/>
              </a:rPr>
              <a:t>: very sensitive to heavy rain so more useful for periphery of TCs. Available through NRL TC page (and hence on local microwave viewer). </a:t>
            </a:r>
          </a:p>
          <a:p>
            <a:pPr eaLnBrk="1" hangingPunct="1"/>
            <a:r>
              <a:rPr lang="en-US" altLang="en-US" dirty="0">
                <a:latin typeface="Arial" charset="0"/>
              </a:rPr>
              <a:t>For the times when the </a:t>
            </a:r>
            <a:r>
              <a:rPr lang="en-US" altLang="en-US" dirty="0" err="1">
                <a:latin typeface="Arial" charset="0"/>
              </a:rPr>
              <a:t>Ascat</a:t>
            </a:r>
            <a:r>
              <a:rPr lang="en-US" altLang="en-US" dirty="0">
                <a:latin typeface="Arial" charset="0"/>
              </a:rPr>
              <a:t> captures the circulation, it is another tool by which to locate the centre. </a:t>
            </a:r>
          </a:p>
          <a:p>
            <a:pPr eaLnBrk="1" hangingPunct="1"/>
            <a:r>
              <a:rPr lang="en-US" altLang="en-US" dirty="0">
                <a:latin typeface="Arial" charset="0"/>
              </a:rPr>
              <a:t>To help determine the centre, trace streamlines to identify the focal point. In this case for TC Koji in 2012, the centre was reasonably well defined. However, near the centre some wind barbs were in the wrong direction even though the wind speed may be reasonable. Sometimes these are easy to identify as the direction is 180degrees out. This occurs as there are multiple possible solutions and the automated method may choose the wrong one especially near the centre. Sometimes It is easier to look further away from the centre.</a:t>
            </a: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6</a:t>
            </a:fld>
            <a:endParaRPr lang="en-AU" dirty="0"/>
          </a:p>
        </p:txBody>
      </p:sp>
    </p:spTree>
    <p:extLst>
      <p:ext uri="{BB962C8B-B14F-4D97-AF65-F5344CB8AC3E}">
        <p14:creationId xmlns:p14="http://schemas.microsoft.com/office/powerpoint/2010/main" val="84738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7</a:t>
            </a:fld>
            <a:endParaRPr lang="en-AU" dirty="0"/>
          </a:p>
        </p:txBody>
      </p:sp>
    </p:spTree>
    <p:extLst>
      <p:ext uri="{BB962C8B-B14F-4D97-AF65-F5344CB8AC3E}">
        <p14:creationId xmlns:p14="http://schemas.microsoft.com/office/powerpoint/2010/main" val="175490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charset="0"/>
              </a:rPr>
              <a:t>https://www.google.com/url?sa=i&amp;source=imgres&amp;cd=&amp;cad=rja&amp;uact=8&amp;ved=2ahUKEwiXraaAgJXgAhVXfH0KHeKDDvYQjRx6BAgBEAU&amp;url=https%3A%2F%2Fdirectory.eoportal.org%2Fweb%2Feoportal%2Fsatellite-missions%2Fs%2Fscatsat-1&amp;psig=AOvVaw2EdfayTur8EabWJQLDUM3U&amp;ust=1548920326568281</a:t>
            </a:r>
          </a:p>
          <a:p>
            <a:pPr eaLnBrk="1" hangingPunct="1"/>
            <a:endParaRPr lang="en-US" altLang="en-US" dirty="0">
              <a:latin typeface="Arial" charset="0"/>
            </a:endParaRPr>
          </a:p>
          <a:p>
            <a:pPr eaLnBrk="1" hangingPunct="1"/>
            <a:r>
              <a:rPr lang="en-US" altLang="en-US" dirty="0">
                <a:latin typeface="Arial" charset="0"/>
              </a:rPr>
              <a:t>Example Kelvin</a:t>
            </a:r>
          </a:p>
          <a:p>
            <a:pPr eaLnBrk="1" hangingPunct="1"/>
            <a:r>
              <a:rPr lang="en-US" altLang="en-US" dirty="0">
                <a:latin typeface="Arial" charset="0"/>
              </a:rPr>
              <a:t>http://projects.knmi.nl/scatterometer/publications/pdf/osisaf_cdop2_ss3_pum_scatsat1_winds.pdf</a:t>
            </a:r>
          </a:p>
          <a:p>
            <a:pPr eaLnBrk="1" hangingPunct="1"/>
            <a:endParaRPr lang="en-US" altLang="en-US" dirty="0">
              <a:latin typeface="Arial" charset="0"/>
            </a:endParaRPr>
          </a:p>
          <a:p>
            <a:pPr eaLnBrk="1" hangingPunct="1"/>
            <a:r>
              <a:rPr lang="en-AU" dirty="0"/>
              <a:t>ScatSat-1 is a continuity mission for the Oceansat-2 scatterometer, which provided useful ocean vector wind observations used in, among others, oceanography, Numerical Weather Prediction (NWP) and nowcasting. ScatSat-1 carries the Ku-band OSCAT scatterometer which is similar to the one flown onboard Oceansat-2, with some enhanced features based on lessons learnt. The spacecraft is in a </a:t>
            </a:r>
            <a:r>
              <a:rPr lang="en-AU" dirty="0" err="1"/>
              <a:t>sunsynchronous</a:t>
            </a:r>
            <a:r>
              <a:rPr lang="en-AU" dirty="0"/>
              <a:t> orbit of 720 km altitude with an inclination of 98.1°. ScatSat-1 was launched on September 26th, 2016. The local time of Equator crossing was 9:20. Since then, the local time of Equator crossing is slowly drifting towards a time which will be approximately 8:00 at the end. In May 2018, the local time of Equator crossing was approximately 8:45. This is still very close to that of </a:t>
            </a:r>
            <a:r>
              <a:rPr lang="en-AU" dirty="0" err="1"/>
              <a:t>Metop</a:t>
            </a:r>
            <a:r>
              <a:rPr lang="en-AU" dirty="0"/>
              <a:t>-A and </a:t>
            </a:r>
            <a:r>
              <a:rPr lang="en-AU" dirty="0" err="1"/>
              <a:t>Metop</a:t>
            </a:r>
            <a:r>
              <a:rPr lang="en-AU" dirty="0"/>
              <a:t>-B (9:30) and as such it allows cross-calibration with ASCAT. For detailed information on the OSCAT instrument and data we refer to [6] and [7]. A brief description is given below. The OSCAT instrument is a conically scanning pencil-beam scatterometer, as depicted in figure 1. It uses a 1-meter dish antenna rotating at 20 rpm with two “spot” beams of about 25 km × 55 km size on the ground, a horizontal polarisation beam (HH) and a vertical polarisation beam (VV) at incidence angles of 49º and 58º respectively. The beams sweep the surface in a circular pattern as depicted in Figure 1. Note that the egg-shaped beam footprints are divided into slices by applying a modulated chirp signal. Due to the conical scanning, a Wind Vector Cell (WVC) is generally viewed when looking forward (fore) and a second time when looking aft. As such, up to four measurement classes (called “beam” here) emerge: HH fore, HH aft, VV fore, and VV aft, in each WVC. The 1800-km-wide swath covers 90% of the ocean surface in 24 hours which is substantially higher than side-looking </a:t>
            </a:r>
            <a:r>
              <a:rPr lang="en-AU" dirty="0" err="1"/>
              <a:t>scatterometers</a:t>
            </a:r>
            <a:r>
              <a:rPr lang="en-AU" dirty="0"/>
              <a:t> like ERS, NSCAT and ASCAT. </a:t>
            </a:r>
            <a:endParaRPr lang="en-US" altLang="en-US" dirty="0">
              <a:latin typeface="Arial" charset="0"/>
            </a:endParaRPr>
          </a:p>
          <a:p>
            <a:pPr eaLnBrk="1" hangingPunct="1"/>
            <a:r>
              <a:rPr lang="en-AU" dirty="0"/>
              <a:t>The OSCAT scatterometer operates at a Ku-band radar frequency (13.5 GHz corresponding to ~2 cm wavelength). The atmosphere is not transparent at these wavelengths and in particular rain is detrimental for wind computation. In fact, moderate and heavy rain cause bogus wind retrievals of 15- 20 m/s wind speed which need to be eliminated by a Quality Control (QC) step. Wind-rain discrimination is easiest to manage in the sweet swath, but still performs acceptably in nadir and outer swath.</a:t>
            </a:r>
            <a:endParaRPr lang="en-US" altLang="en-US" dirty="0">
              <a:latin typeface="Arial" charset="0"/>
            </a:endParaRP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8</a:t>
            </a:fld>
            <a:endParaRPr lang="en-AU" dirty="0"/>
          </a:p>
        </p:txBody>
      </p:sp>
    </p:spTree>
    <p:extLst>
      <p:ext uri="{BB962C8B-B14F-4D97-AF65-F5344CB8AC3E}">
        <p14:creationId xmlns:p14="http://schemas.microsoft.com/office/powerpoint/2010/main" val="214330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charset="0"/>
              </a:rPr>
              <a:t>Example Kelvin</a:t>
            </a:r>
          </a:p>
          <a:p>
            <a:pPr eaLnBrk="1" hangingPunct="1"/>
            <a:r>
              <a:rPr lang="en-US" altLang="en-US" dirty="0">
                <a:latin typeface="Arial" charset="0"/>
              </a:rPr>
              <a:t>http://projects.knmi.nl/scatterometer/publications/pdf/osisaf_cdop2_ss3_pum_scatsat1_winds.pdf</a:t>
            </a:r>
          </a:p>
          <a:p>
            <a:pPr eaLnBrk="1" hangingPunct="1"/>
            <a:endParaRPr lang="en-US" altLang="en-US" dirty="0">
              <a:latin typeface="Arial" charset="0"/>
            </a:endParaRPr>
          </a:p>
          <a:p>
            <a:pPr eaLnBrk="1" hangingPunct="1"/>
            <a:r>
              <a:rPr lang="en-US" altLang="en-US" dirty="0">
                <a:latin typeface="Arial" charset="0"/>
              </a:rPr>
              <a:t>Riley SCATSAT</a:t>
            </a:r>
          </a:p>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9</a:t>
            </a:fld>
            <a:endParaRPr lang="en-AU" dirty="0"/>
          </a:p>
        </p:txBody>
      </p:sp>
    </p:spTree>
    <p:extLst>
      <p:ext uri="{BB962C8B-B14F-4D97-AF65-F5344CB8AC3E}">
        <p14:creationId xmlns:p14="http://schemas.microsoft.com/office/powerpoint/2010/main" val="2531110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928D26-3E64-4AC6-A0A9-F5A34652A40C}" type="slidenum">
              <a:rPr lang="en-AU" smtClean="0"/>
              <a:t>10</a:t>
            </a:fld>
            <a:endParaRPr lang="en-AU" dirty="0"/>
          </a:p>
        </p:txBody>
      </p:sp>
    </p:spTree>
    <p:extLst>
      <p:ext uri="{BB962C8B-B14F-4D97-AF65-F5344CB8AC3E}">
        <p14:creationId xmlns:p14="http://schemas.microsoft.com/office/powerpoint/2010/main" val="172434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315198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102460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321506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83726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156084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3093781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207675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353969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3954506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3299916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538DE-800E-496D-92BD-63AF4C293CD7}" type="datetimeFigureOut">
              <a:rPr lang="en-AU" smtClean="0"/>
              <a:t>29/11/2019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4CBE4E0C-AD2B-40FC-9F9E-4CC3114F2FAE}" type="slidenum">
              <a:rPr lang="en-AU" smtClean="0"/>
              <a:t>‹#›</a:t>
            </a:fld>
            <a:endParaRPr lang="en-AU" dirty="0"/>
          </a:p>
        </p:txBody>
      </p:sp>
    </p:spTree>
    <p:extLst>
      <p:ext uri="{BB962C8B-B14F-4D97-AF65-F5344CB8AC3E}">
        <p14:creationId xmlns:p14="http://schemas.microsoft.com/office/powerpoint/2010/main" val="175620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538DE-800E-496D-92BD-63AF4C293CD7}" type="datetimeFigureOut">
              <a:rPr lang="en-AU" smtClean="0"/>
              <a:t>29/11/2019</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E4E0C-AD2B-40FC-9F9E-4CC3114F2FAE}" type="slidenum">
              <a:rPr lang="en-AU" smtClean="0"/>
              <a:t>‹#›</a:t>
            </a:fld>
            <a:endParaRPr lang="en-AU" dirty="0"/>
          </a:p>
        </p:txBody>
      </p:sp>
    </p:spTree>
    <p:extLst>
      <p:ext uri="{BB962C8B-B14F-4D97-AF65-F5344CB8AC3E}">
        <p14:creationId xmlns:p14="http://schemas.microsoft.com/office/powerpoint/2010/main" val="1017529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projects.knmi.nl/scatterometer/tile_prod/tile_app.cgi" TargetMode="External"/><Relationship Id="rId4" Type="http://schemas.openxmlformats.org/officeDocument/2006/relationships/hyperlink" Target="https://www.wmo-sat.info/oscar/instruments/view/91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projects.knmi.nl/scatterometer/tile_prod/tile_app.cgi" TargetMode="External"/><Relationship Id="rId4" Type="http://schemas.openxmlformats.org/officeDocument/2006/relationships/hyperlink" Target="https://www.wmo-sat.info/oscar/satellites/view/545"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hyperlink" Target="https://www.nrlmry.navy.mil/tc-bin/tc_home2.cgi" TargetMode="External"/><Relationship Id="rId3" Type="http://schemas.openxmlformats.org/officeDocument/2006/relationships/image" Target="../media/image4.png"/><Relationship Id="rId7" Type="http://schemas.openxmlformats.org/officeDocument/2006/relationships/hyperlink" Target="https://manati.star.nesdis.noaa.gov/datasets/WindSATData.ph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nrlmry.navy.mil/tc-bin/tc_home2.cgi?AGE=Prev&amp;ACTIVES=19-SHEM-01P.RITA,19-WPAC-29W.KAMMURI,19-IO-90A.INVEST,19-SHEM-91S.INVEST,19-WPAC-95W.INVEST,19-WPAC-96W.INVEST&amp;PHOT=yes&amp;ATCF_BASIN=wp&amp;SIZE=Full&amp;NAV=tc&amp;ATCF_YR=2019&amp;ATCF_FILE=/SATPRODUCTS/kauai_data/www/atcf_web/public_html/image_archives/2019/wp292019.19112818.gif&amp;CURRENT_ATCF_FILE=/SATPRODUCTS/kauai_data/www/atcf_web/public_html/image_archives/2019/wp292019.19112818.gif&amp;CURRENT=20191126.2055.windsat.WINDSAT_6GHz_IRWS.wind.29WKAMMURI.3067_073pc_50kts-989mb_115N_1435E_sft20191126_1800.jpg&amp;CURRENT_ATCF=wp292019.19112818.gif&amp;ATCF_NAME=wp292019&amp;ATCF_DIR=/SATPRODUCTS/kauai_data/www/atcf_web/public_html/image_archives/2019&amp;MO=NOV&amp;BASIN=WPAC&amp;STYLE=tables&amp;YEAR=2019&amp;YR=19&amp;STORM_NAME=29W.KAMMURI&amp;ARCHIVE=active&amp;AREA=pacific/southern_hemisphere&amp;AID_DIR=/SATPRODUCTS/kauai_data/www/pacific/western/tropics/microvap/dmsp&amp;DIR=/SATPRODUCTS/TC/tc19/WPAC/29W.KAMMURI/windsat/6ghz_wind&amp;TYPE=windsat&amp;PROD=6ghz_wind&amp;SUB_PROD=2degreeticks" TargetMode="External"/><Relationship Id="rId5" Type="http://schemas.openxmlformats.org/officeDocument/2006/relationships/hyperlink" Target="https://manati.star.nesdis.noaa.gov/windsat_images/windsat_storm/storm_id_image_new/2015/windsat15061001_01_ASHOBAA_as.png" TargetMode="External"/><Relationship Id="rId4" Type="http://schemas.openxmlformats.org/officeDocument/2006/relationships/image" Target="../media/image33.pn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manati.star.nesdis.noaa.gov/datasets/GCOM2Data.php" TargetMode="External"/><Relationship Id="rId4" Type="http://schemas.openxmlformats.org/officeDocument/2006/relationships/hyperlink" Target="https://manati.star.nesdis.noaa.gov/gcom_images/cur/wdsp/zooms/WMBds62.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www.remss.com/missions/smap/wind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www.smosstorm.org/" TargetMode="Externa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images.remss.com/figures/announcements/smap-wspd-v1-release/Fig5a_winston.jpg" TargetMode="External"/><Relationship Id="rId5" Type="http://schemas.openxmlformats.org/officeDocument/2006/relationships/hyperlink" Target="https://journals.ametsoc.org/doi/10.1175/BAMS-D-16-0052.1" TargetMode="Externa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hyperlink" Target="http://images.remss.com/smap/smap_data_daily.html" TargetMode="External"/><Relationship Id="rId3" Type="http://schemas.openxmlformats.org/officeDocument/2006/relationships/image" Target="../media/image4.png"/><Relationship Id="rId7" Type="http://schemas.openxmlformats.org/officeDocument/2006/relationships/hyperlink" Target="https://www.nrlmry.navy.mil/tc-bin/tc_home2.cg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manati.star.nesdis.noaa.gov/datasets/SMAPData.php"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nrlmry.navy.mil/TC.html"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wmo.int/pages/prog/arep/wwrp/tmr/documents/IWTC-9_Subtopic_5-1.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hyperlink" Target="https://directory.eoportal.org/web/eoportal/satellite-missions/content/-/article/tropic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wmo.int/pages/prog/arep/wwrp/tmr/documents/T5.2_ppt.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orldview.earthdata/"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journals.ametsoc.org/doi/full/10.1175/JAMC-D-16-0375.1"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nrlmry.navy.mil/TC.htm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hyperlink" Target="worldview.earthdata.nasa.gov"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hyperlink" Target="https://www.meted.ucar.edu/training_module.php?id=1093#.XElBfteWa7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nrlmry.navy.mil/tc-bin/tc_home2.cgi" TargetMode="External"/><Relationship Id="rId5" Type="http://schemas.openxmlformats.org/officeDocument/2006/relationships/hyperlink" Target="http://projects.knmi.nl/scatterometer/tile_prod/tile_app.cgi" TargetMode="External"/><Relationship Id="rId4" Type="http://schemas.openxmlformats.org/officeDocument/2006/relationships/hyperlink" Target="http://manati.orbit.nesdis.noaa.gov/datasets/ASCATData.php" TargetMode="Externa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hyperlink" Target="https://manati.star.nesdis.noaa.gov/datasets/ASCATData.php?parname=stor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tropic.ssec.wisc.edu/real-time/archerOnline/web/index.shtml" TargetMode="External"/><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tropic.ssec.wisc.edu/real-time/archerOnline/cyclones/2019_29W/web/summaryTabl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directory.eoportal.org/web/eoportal/satellite-missions/s/scatsat-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manati.star.nesdis.noaa.gov/datasets/ASCATData.php" TargetMode="External"/><Relationship Id="rId3" Type="http://schemas.openxmlformats.org/officeDocument/2006/relationships/image" Target="../media/image4.png"/><Relationship Id="rId7" Type="http://schemas.openxmlformats.org/officeDocument/2006/relationships/hyperlink" Target="https://www.fnmoc.navy.mil/tcweb/cgi-bin/tc_home.cg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projects.knmi.nl/scatterometer/tile_prod/tile_app.cgi" TargetMode="External"/><Relationship Id="rId5" Type="http://schemas.openxmlformats.org/officeDocument/2006/relationships/image" Target="../media/image22.png"/><Relationship Id="rId10" Type="http://schemas.openxmlformats.org/officeDocument/2006/relationships/image" Target="../media/image24.jpeg"/><Relationship Id="rId4" Type="http://schemas.openxmlformats.org/officeDocument/2006/relationships/image" Target="../media/image21.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3" descr="mainpage1.jpg"/>
          <p:cNvPicPr>
            <a:picLocks noChangeAspect="1"/>
          </p:cNvPicPr>
          <p:nvPr/>
        </p:nvPicPr>
        <p:blipFill rotWithShape="1">
          <a:blip r:embed="rId3">
            <a:extLst>
              <a:ext uri="{28A0092B-C50C-407E-A947-70E740481C1C}">
                <a14:useLocalDpi xmlns:a14="http://schemas.microsoft.com/office/drawing/2010/main" val="0"/>
              </a:ext>
            </a:extLst>
          </a:blip>
          <a:srcRect b="5893"/>
          <a:stretch/>
        </p:blipFill>
        <p:spPr bwMode="auto">
          <a:xfrm>
            <a:off x="-2061" y="270109"/>
            <a:ext cx="9144000"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285463" y="2221738"/>
            <a:ext cx="8568952" cy="1949932"/>
          </a:xfrm>
          <a:solidFill>
            <a:schemeClr val="bg1"/>
          </a:solidFill>
        </p:spPr>
        <p:txBody>
          <a:bodyPr>
            <a:normAutofit fontScale="90000"/>
          </a:bodyPr>
          <a:lstStyle/>
          <a:p>
            <a:r>
              <a:rPr lang="en-AU" dirty="0"/>
              <a:t>Tropical Cyclone applications of current and emerging </a:t>
            </a:r>
            <a:r>
              <a:rPr lang="en-AU" dirty="0" err="1"/>
              <a:t>scatterometers</a:t>
            </a:r>
            <a:r>
              <a:rPr lang="en-AU" dirty="0"/>
              <a:t> and radiometers</a:t>
            </a:r>
            <a:endParaRPr lang="en-AU" altLang="en-US" sz="3200" b="1" dirty="0"/>
          </a:p>
        </p:txBody>
      </p:sp>
      <p:sp>
        <p:nvSpPr>
          <p:cNvPr id="2052" name="Subtitle 2"/>
          <p:cNvSpPr>
            <a:spLocks noGrp="1"/>
          </p:cNvSpPr>
          <p:nvPr>
            <p:ph type="subTitle" idx="1"/>
          </p:nvPr>
        </p:nvSpPr>
        <p:spPr>
          <a:xfrm>
            <a:off x="971600" y="4183654"/>
            <a:ext cx="6880445" cy="1693618"/>
          </a:xfrm>
        </p:spPr>
        <p:txBody>
          <a:bodyPr>
            <a:noAutofit/>
          </a:bodyPr>
          <a:lstStyle/>
          <a:p>
            <a:pPr eaLnBrk="1" hangingPunct="1"/>
            <a:r>
              <a:rPr lang="en-AU" altLang="en-US" dirty="0">
                <a:solidFill>
                  <a:schemeClr val="tx1"/>
                </a:solidFill>
              </a:rPr>
              <a:t>Joe Courtney</a:t>
            </a:r>
          </a:p>
          <a:p>
            <a:pPr eaLnBrk="1" hangingPunct="1"/>
            <a:r>
              <a:rPr lang="en-AU" altLang="en-US" dirty="0">
                <a:solidFill>
                  <a:schemeClr val="tx1"/>
                </a:solidFill>
              </a:rPr>
              <a:t>Bureau of Meteorology Perth</a:t>
            </a:r>
          </a:p>
          <a:p>
            <a:pPr eaLnBrk="1" hangingPunct="1"/>
            <a:r>
              <a:rPr lang="en-AU" altLang="en-US" dirty="0">
                <a:solidFill>
                  <a:schemeClr val="tx1"/>
                </a:solidFill>
              </a:rPr>
              <a:t>Socrative: b.socrative.com</a:t>
            </a:r>
          </a:p>
          <a:p>
            <a:pPr eaLnBrk="1" hangingPunct="1"/>
            <a:r>
              <a:rPr lang="en-AU" altLang="en-US" dirty="0">
                <a:solidFill>
                  <a:schemeClr val="tx1"/>
                </a:solidFill>
              </a:rPr>
              <a:t>Room: AOMSUCTC</a:t>
            </a:r>
          </a:p>
        </p:txBody>
      </p:sp>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C266D97-7D8E-49A4-9D1E-95FCE5209E4B}"/>
              </a:ext>
            </a:extLst>
          </p:cNvPr>
          <p:cNvPicPr>
            <a:picLocks noChangeAspect="1"/>
          </p:cNvPicPr>
          <p:nvPr/>
        </p:nvPicPr>
        <p:blipFill>
          <a:blip r:embed="rId5"/>
          <a:stretch>
            <a:fillRect/>
          </a:stretch>
        </p:blipFill>
        <p:spPr>
          <a:xfrm>
            <a:off x="7078512" y="4493281"/>
            <a:ext cx="3037088" cy="2257548"/>
          </a:xfrm>
          <a:prstGeom prst="rect">
            <a:avLst/>
          </a:prstGeom>
        </p:spPr>
      </p:pic>
    </p:spTree>
    <p:extLst>
      <p:ext uri="{BB962C8B-B14F-4D97-AF65-F5344CB8AC3E}">
        <p14:creationId xmlns:p14="http://schemas.microsoft.com/office/powerpoint/2010/main" val="3897831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82550"/>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itle 1"/>
          <p:cNvSpPr>
            <a:spLocks noGrp="1"/>
          </p:cNvSpPr>
          <p:nvPr>
            <p:ph type="title"/>
          </p:nvPr>
        </p:nvSpPr>
        <p:spPr>
          <a:xfrm>
            <a:off x="539552" y="-55830"/>
            <a:ext cx="7340600" cy="1473468"/>
          </a:xfrm>
        </p:spPr>
        <p:txBody>
          <a:bodyPr>
            <a:normAutofit/>
          </a:bodyPr>
          <a:lstStyle/>
          <a:p>
            <a:r>
              <a:rPr lang="en-US" altLang="ko-KR" sz="2800" dirty="0">
                <a:highlight>
                  <a:srgbClr val="FFFF00"/>
                </a:highlight>
                <a:latin typeface="Arial" charset="0"/>
                <a:ea typeface="Gulim" pitchFamily="34" charset="-127"/>
                <a:cs typeface="Arial" charset="0"/>
              </a:rPr>
              <a:t>NEW</a:t>
            </a:r>
            <a:r>
              <a:rPr lang="en-US" altLang="ko-KR" sz="2800" dirty="0">
                <a:latin typeface="Arial" charset="0"/>
                <a:ea typeface="Gulim" pitchFamily="34" charset="-127"/>
                <a:cs typeface="Arial" charset="0"/>
              </a:rPr>
              <a:t> CFOSAT </a:t>
            </a:r>
            <a:r>
              <a:rPr lang="en-US" altLang="ko-KR" sz="2800" dirty="0" err="1">
                <a:latin typeface="Arial" charset="0"/>
                <a:ea typeface="Gulim" pitchFamily="34" charset="-127"/>
                <a:cs typeface="Arial" charset="0"/>
              </a:rPr>
              <a:t>SCATterometer</a:t>
            </a:r>
            <a:br>
              <a:rPr lang="en-US" altLang="ko-KR" sz="2800" dirty="0">
                <a:latin typeface="Arial" charset="0"/>
                <a:ea typeface="Gulim" pitchFamily="34" charset="-127"/>
                <a:cs typeface="Arial" charset="0"/>
              </a:rPr>
            </a:br>
            <a:br>
              <a:rPr lang="en-US" altLang="ko-KR" sz="2800" dirty="0">
                <a:latin typeface="Arial" charset="0"/>
                <a:ea typeface="Gulim" pitchFamily="34" charset="-127"/>
                <a:cs typeface="Arial" charset="0"/>
              </a:rPr>
            </a:br>
            <a:r>
              <a:rPr lang="en-US" altLang="ko-KR" sz="2000" dirty="0">
                <a:latin typeface="Arial" charset="0"/>
                <a:ea typeface="Gulim" pitchFamily="34" charset="-127"/>
                <a:cs typeface="Arial" charset="0"/>
              </a:rPr>
              <a:t>Similar characteristics to SCATSAT</a:t>
            </a:r>
            <a:endParaRPr lang="en-AU" altLang="en-US" sz="2800" b="1" dirty="0"/>
          </a:p>
        </p:txBody>
      </p:sp>
      <p:sp>
        <p:nvSpPr>
          <p:cNvPr id="6" name="Rectangle 3">
            <a:extLst>
              <a:ext uri="{FF2B5EF4-FFF2-40B4-BE49-F238E27FC236}">
                <a16:creationId xmlns:a16="http://schemas.microsoft.com/office/drawing/2014/main" id="{3E351E4B-F8EC-465C-B708-7AEA953AF7ED}"/>
              </a:ext>
            </a:extLst>
          </p:cNvPr>
          <p:cNvSpPr txBox="1">
            <a:spLocks noChangeArrowheads="1"/>
          </p:cNvSpPr>
          <p:nvPr/>
        </p:nvSpPr>
        <p:spPr>
          <a:xfrm>
            <a:off x="449450" y="1782764"/>
            <a:ext cx="8245099" cy="5084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r>
              <a:rPr lang="en-US" altLang="ko-KR" sz="2000" dirty="0">
                <a:solidFill>
                  <a:srgbClr val="010000"/>
                </a:solidFill>
                <a:latin typeface="Arial" charset="0"/>
                <a:ea typeface="Gulim" pitchFamily="34" charset="-127"/>
                <a:cs typeface="Arial" charset="0"/>
              </a:rPr>
              <a:t>Joint Chinese French Oceanography </a:t>
            </a:r>
            <a:r>
              <a:rPr lang="en-US" altLang="ko-KR" sz="2000" dirty="0" err="1">
                <a:solidFill>
                  <a:srgbClr val="010000"/>
                </a:solidFill>
                <a:latin typeface="Arial" charset="0"/>
                <a:ea typeface="Gulim" pitchFamily="34" charset="-127"/>
                <a:cs typeface="Arial" charset="0"/>
              </a:rPr>
              <a:t>SATellite</a:t>
            </a:r>
            <a:r>
              <a:rPr lang="en-US" altLang="ko-KR" sz="2000" dirty="0">
                <a:solidFill>
                  <a:srgbClr val="010000"/>
                </a:solidFill>
                <a:latin typeface="Arial" charset="0"/>
                <a:ea typeface="Gulim" pitchFamily="34" charset="-127"/>
                <a:cs typeface="Arial" charset="0"/>
              </a:rPr>
              <a:t> : CFOSAT</a:t>
            </a:r>
            <a:r>
              <a:rPr lang="en-US" altLang="ko-KR" sz="2000" dirty="0">
                <a:latin typeface="Arial" charset="0"/>
                <a:ea typeface="Gulim" pitchFamily="34" charset="-127"/>
                <a:cs typeface="Arial" charset="0"/>
              </a:rPr>
              <a:t> (2019), </a:t>
            </a:r>
          </a:p>
          <a:p>
            <a:pPr>
              <a:spcBef>
                <a:spcPts val="600"/>
              </a:spcBef>
              <a:spcAft>
                <a:spcPts val="300"/>
              </a:spcAft>
            </a:pPr>
            <a:r>
              <a:rPr lang="en-AU" sz="2000" u="sng" dirty="0">
                <a:hlinkClick r:id="rId4"/>
              </a:rPr>
              <a:t>https://www.wmo-sat.info/oscar/instruments/view/918</a:t>
            </a:r>
            <a:endParaRPr lang="en-AU" sz="2000" u="sng" dirty="0"/>
          </a:p>
          <a:p>
            <a:pPr>
              <a:spcBef>
                <a:spcPts val="600"/>
              </a:spcBef>
              <a:spcAft>
                <a:spcPts val="300"/>
              </a:spcAft>
            </a:pPr>
            <a:r>
              <a:rPr lang="en-US" altLang="ko-KR" sz="2000" dirty="0">
                <a:solidFill>
                  <a:srgbClr val="010000"/>
                </a:solidFill>
                <a:latin typeface="Arial" charset="0"/>
                <a:ea typeface="Gulim" pitchFamily="34" charset="-127"/>
                <a:cs typeface="Arial" charset="0"/>
              </a:rPr>
              <a:t>Channel: 13</a:t>
            </a:r>
            <a:r>
              <a:rPr lang="en-US" altLang="ko-KR" sz="2000" dirty="0">
                <a:latin typeface="Arial" charset="0"/>
                <a:ea typeface="Gulim" pitchFamily="34" charset="-127"/>
                <a:cs typeface="Arial" charset="0"/>
              </a:rPr>
              <a:t>.3 GHz (5cm); Ku-Band (dual-pol)</a:t>
            </a:r>
          </a:p>
          <a:p>
            <a:pPr>
              <a:spcBef>
                <a:spcPts val="600"/>
              </a:spcBef>
              <a:spcAft>
                <a:spcPts val="300"/>
              </a:spcAft>
            </a:pPr>
            <a:r>
              <a:rPr lang="en-US" altLang="ko-KR" sz="2000" dirty="0">
                <a:latin typeface="Arial" charset="0"/>
                <a:ea typeface="Gulim" pitchFamily="34" charset="-127"/>
                <a:cs typeface="Arial" charset="0"/>
              </a:rPr>
              <a:t>	two passes per day (ascending/descending)</a:t>
            </a:r>
          </a:p>
          <a:p>
            <a:pPr>
              <a:spcBef>
                <a:spcPts val="600"/>
              </a:spcBef>
              <a:spcAft>
                <a:spcPts val="300"/>
              </a:spcAft>
            </a:pPr>
            <a:r>
              <a:rPr lang="en-US" altLang="ko-KR" sz="2000" dirty="0">
                <a:latin typeface="Arial" charset="0"/>
                <a:ea typeface="Gulim" pitchFamily="34" charset="-127"/>
                <a:cs typeface="Arial" charset="0"/>
              </a:rPr>
              <a:t>Swathe 1000km</a:t>
            </a:r>
          </a:p>
          <a:p>
            <a:pPr>
              <a:spcBef>
                <a:spcPts val="600"/>
              </a:spcBef>
              <a:spcAft>
                <a:spcPts val="300"/>
              </a:spcAft>
            </a:pPr>
            <a:r>
              <a:rPr lang="en-US" altLang="ko-KR" sz="2000" dirty="0">
                <a:solidFill>
                  <a:srgbClr val="010000"/>
                </a:solidFill>
                <a:latin typeface="Arial" charset="0"/>
                <a:ea typeface="Gulim" pitchFamily="34" charset="-127"/>
                <a:cs typeface="Arial" charset="0"/>
              </a:rPr>
              <a:t>Resolution: </a:t>
            </a:r>
            <a:r>
              <a:rPr lang="en-US" altLang="ko-KR" sz="2000" dirty="0">
                <a:latin typeface="Arial" charset="0"/>
                <a:ea typeface="Gulim" pitchFamily="34" charset="-127"/>
                <a:cs typeface="Arial" charset="0"/>
              </a:rPr>
              <a:t>25-50km</a:t>
            </a:r>
          </a:p>
          <a:p>
            <a:pPr>
              <a:spcBef>
                <a:spcPts val="600"/>
              </a:spcBef>
              <a:spcAft>
                <a:spcPts val="300"/>
              </a:spcAft>
            </a:pPr>
            <a:r>
              <a:rPr lang="en-US" altLang="ko-KR" sz="2000" dirty="0">
                <a:solidFill>
                  <a:srgbClr val="010000"/>
                </a:solidFill>
                <a:latin typeface="Arial" charset="0"/>
                <a:ea typeface="Gulim" pitchFamily="34" charset="-127"/>
                <a:cs typeface="Arial" charset="0"/>
              </a:rPr>
              <a:t>TC applications:</a:t>
            </a:r>
          </a:p>
          <a:p>
            <a:pPr>
              <a:spcBef>
                <a:spcPts val="600"/>
              </a:spcBef>
            </a:pPr>
            <a:r>
              <a:rPr lang="en-US" altLang="ko-KR" sz="2000" dirty="0">
                <a:latin typeface="Arial" charset="0"/>
                <a:ea typeface="Gulim" pitchFamily="34" charset="-127"/>
                <a:cs typeface="Arial" charset="0"/>
              </a:rPr>
              <a:t>Lack of coverage in tropics an issue</a:t>
            </a:r>
          </a:p>
          <a:p>
            <a:pPr>
              <a:spcBef>
                <a:spcPts val="600"/>
              </a:spcBef>
            </a:pPr>
            <a:r>
              <a:rPr lang="en-US" altLang="ko-KR" sz="2000" dirty="0">
                <a:latin typeface="Arial" charset="0"/>
                <a:ea typeface="Gulim" pitchFamily="34" charset="-127"/>
                <a:cs typeface="Arial" charset="0"/>
              </a:rPr>
              <a:t>Good for gale radii and positioning</a:t>
            </a:r>
          </a:p>
          <a:p>
            <a:r>
              <a:rPr lang="en-AU" sz="2000" dirty="0">
                <a:latin typeface="Arial" charset="0"/>
                <a:ea typeface="Gulim" pitchFamily="34" charset="-127"/>
                <a:cs typeface="Arial" charset="0"/>
              </a:rPr>
              <a:t>intensity not so great </a:t>
            </a:r>
            <a:r>
              <a:rPr lang="en-AU" sz="2000" dirty="0" err="1">
                <a:latin typeface="Arial" charset="0"/>
                <a:ea typeface="Gulim" pitchFamily="34" charset="-127"/>
                <a:cs typeface="Arial" charset="0"/>
              </a:rPr>
              <a:t>esp</a:t>
            </a:r>
            <a:r>
              <a:rPr lang="en-AU" sz="2000" dirty="0">
                <a:latin typeface="Arial" charset="0"/>
                <a:ea typeface="Gulim" pitchFamily="34" charset="-127"/>
                <a:cs typeface="Arial" charset="0"/>
              </a:rPr>
              <a:t> &gt;~50kn</a:t>
            </a:r>
          </a:p>
          <a:p>
            <a:pPr>
              <a:spcBef>
                <a:spcPts val="600"/>
              </a:spcBef>
            </a:pPr>
            <a:r>
              <a:rPr lang="en-US" altLang="ko-KR" sz="2000" dirty="0">
                <a:latin typeface="Arial" charset="0"/>
                <a:ea typeface="Gulim" pitchFamily="34" charset="-127"/>
                <a:cs typeface="Arial" charset="0"/>
              </a:rPr>
              <a:t>Available:</a:t>
            </a:r>
          </a:p>
          <a:p>
            <a:pPr marL="0" indent="0">
              <a:spcBef>
                <a:spcPts val="0"/>
              </a:spcBef>
              <a:buNone/>
            </a:pPr>
            <a:r>
              <a:rPr lang="en-US" altLang="ko-KR" sz="2000" dirty="0">
                <a:latin typeface="Arial" charset="0"/>
                <a:ea typeface="Gulim" pitchFamily="34" charset="-127"/>
                <a:cs typeface="Arial" charset="0"/>
              </a:rPr>
              <a:t>     KNMI </a:t>
            </a:r>
            <a:r>
              <a:rPr lang="en-US" altLang="ko-KR" sz="2000" dirty="0">
                <a:latin typeface="Arial" charset="0"/>
                <a:ea typeface="Gulim" pitchFamily="34" charset="-127"/>
                <a:cs typeface="Arial" charset="0"/>
                <a:hlinkClick r:id="rId5"/>
              </a:rPr>
              <a:t>http://projects.knmi.nl/scatterometer/tile_prod/tile_app.cgi</a:t>
            </a:r>
            <a:endParaRPr lang="en-US" altLang="ko-KR" sz="2000" dirty="0">
              <a:latin typeface="Arial" charset="0"/>
              <a:ea typeface="Gulim" pitchFamily="34" charset="-127"/>
              <a:cs typeface="Arial" charset="0"/>
            </a:endParaRPr>
          </a:p>
        </p:txBody>
      </p:sp>
      <p:pic>
        <p:nvPicPr>
          <p:cNvPr id="7" name="Picture 2" descr="Image result for cfosat">
            <a:extLst>
              <a:ext uri="{FF2B5EF4-FFF2-40B4-BE49-F238E27FC236}">
                <a16:creationId xmlns:a16="http://schemas.microsoft.com/office/drawing/2014/main" id="{1FF7CC1E-A6EB-469A-B803-10C429668B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7430" y="-118366"/>
            <a:ext cx="2307674" cy="16343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70B03D-DE76-43D3-897B-DD762EE212EF}"/>
              </a:ext>
            </a:extLst>
          </p:cNvPr>
          <p:cNvPicPr>
            <a:picLocks noChangeAspect="1"/>
          </p:cNvPicPr>
          <p:nvPr/>
        </p:nvPicPr>
        <p:blipFill>
          <a:blip r:embed="rId7"/>
          <a:stretch>
            <a:fillRect/>
          </a:stretch>
        </p:blipFill>
        <p:spPr>
          <a:xfrm>
            <a:off x="6732240" y="2204864"/>
            <a:ext cx="2518122" cy="531347"/>
          </a:xfrm>
          <a:prstGeom prst="rect">
            <a:avLst/>
          </a:prstGeom>
        </p:spPr>
      </p:pic>
    </p:spTree>
    <p:extLst>
      <p:ext uri="{BB962C8B-B14F-4D97-AF65-F5344CB8AC3E}">
        <p14:creationId xmlns:p14="http://schemas.microsoft.com/office/powerpoint/2010/main" val="3766050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blinds(horizontal)">
                                      <p:cBhvr>
                                        <p:cTn id="40" dur="500"/>
                                        <p:tgtEl>
                                          <p:spTgt spid="6">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blinds(horizontal)">
                                      <p:cBhvr>
                                        <p:cTn id="45" dur="500"/>
                                        <p:tgtEl>
                                          <p:spTgt spid="6">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
                                            <p:txEl>
                                              <p:pRg st="9" end="9"/>
                                            </p:txEl>
                                          </p:spTgt>
                                        </p:tgtEl>
                                        <p:attrNameLst>
                                          <p:attrName>style.visibility</p:attrName>
                                        </p:attrNameLst>
                                      </p:cBhvr>
                                      <p:to>
                                        <p:strVal val="visible"/>
                                      </p:to>
                                    </p:set>
                                    <p:animEffect transition="in" filter="blinds(horizontal)">
                                      <p:cBhvr>
                                        <p:cTn id="50" dur="500"/>
                                        <p:tgtEl>
                                          <p:spTgt spid="6">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xEl>
                                              <p:pRg st="10" end="10"/>
                                            </p:txEl>
                                          </p:spTgt>
                                        </p:tgtEl>
                                        <p:attrNameLst>
                                          <p:attrName>style.visibility</p:attrName>
                                        </p:attrNameLst>
                                      </p:cBhvr>
                                      <p:to>
                                        <p:strVal val="visible"/>
                                      </p:to>
                                    </p:set>
                                    <p:animEffect transition="in" filter="blinds(horizontal)">
                                      <p:cBhvr>
                                        <p:cTn id="55" dur="500"/>
                                        <p:tgtEl>
                                          <p:spTgt spid="6">
                                            <p:txEl>
                                              <p:pRg st="10" end="10"/>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
                                            <p:txEl>
                                              <p:pRg st="11" end="11"/>
                                            </p:txEl>
                                          </p:spTgt>
                                        </p:tgtEl>
                                        <p:attrNameLst>
                                          <p:attrName>style.visibility</p:attrName>
                                        </p:attrNameLst>
                                      </p:cBhvr>
                                      <p:to>
                                        <p:strVal val="visible"/>
                                      </p:to>
                                    </p:set>
                                    <p:animEffect transition="in" filter="blinds(horizontal)">
                                      <p:cBhvr>
                                        <p:cTn id="58"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 y="-9228"/>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itle 1"/>
          <p:cNvSpPr>
            <a:spLocks noGrp="1"/>
          </p:cNvSpPr>
          <p:nvPr>
            <p:ph type="title"/>
          </p:nvPr>
        </p:nvSpPr>
        <p:spPr>
          <a:xfrm>
            <a:off x="1691680" y="127148"/>
            <a:ext cx="6192688" cy="1507682"/>
          </a:xfrm>
        </p:spPr>
        <p:txBody>
          <a:bodyPr>
            <a:normAutofit/>
          </a:bodyPr>
          <a:lstStyle/>
          <a:p>
            <a:r>
              <a:rPr lang="en-US" altLang="ko-KR" sz="2800" dirty="0">
                <a:highlight>
                  <a:srgbClr val="FFFF00"/>
                </a:highlight>
                <a:latin typeface="Arial" charset="0"/>
                <a:ea typeface="Gulim" pitchFamily="34" charset="-127"/>
                <a:cs typeface="Arial" charset="0"/>
              </a:rPr>
              <a:t>NEW</a:t>
            </a:r>
            <a:r>
              <a:rPr lang="en-US" altLang="ko-KR" sz="2800" dirty="0">
                <a:latin typeface="Arial" charset="0"/>
                <a:ea typeface="Gulim" pitchFamily="34" charset="-127"/>
                <a:cs typeface="Arial" charset="0"/>
              </a:rPr>
              <a:t> HY-2B </a:t>
            </a:r>
            <a:r>
              <a:rPr lang="en-US" altLang="ko-KR" sz="2800" dirty="0" err="1">
                <a:latin typeface="Arial" charset="0"/>
                <a:ea typeface="Gulim" pitchFamily="34" charset="-127"/>
                <a:cs typeface="Arial" charset="0"/>
              </a:rPr>
              <a:t>SCATterometer</a:t>
            </a:r>
            <a:br>
              <a:rPr lang="en-US" altLang="ko-KR" sz="2800" dirty="0">
                <a:latin typeface="Arial" charset="0"/>
                <a:ea typeface="Gulim" pitchFamily="34" charset="-127"/>
                <a:cs typeface="Arial" charset="0"/>
              </a:rPr>
            </a:br>
            <a:br>
              <a:rPr lang="en-US" altLang="ko-KR" sz="2800" dirty="0">
                <a:latin typeface="Arial" charset="0"/>
                <a:ea typeface="Gulim" pitchFamily="34" charset="-127"/>
                <a:cs typeface="Arial" charset="0"/>
              </a:rPr>
            </a:br>
            <a:r>
              <a:rPr lang="en-US" altLang="ko-KR" sz="2000" dirty="0">
                <a:latin typeface="Arial" charset="0"/>
                <a:ea typeface="Gulim" pitchFamily="34" charset="-127"/>
                <a:cs typeface="Arial" charset="0"/>
              </a:rPr>
              <a:t>Similar characteristics to SCATSAT</a:t>
            </a:r>
            <a:endParaRPr lang="en-AU" altLang="en-US" sz="2800" b="1" dirty="0"/>
          </a:p>
        </p:txBody>
      </p:sp>
      <p:sp>
        <p:nvSpPr>
          <p:cNvPr id="6" name="Rectangle 3">
            <a:extLst>
              <a:ext uri="{FF2B5EF4-FFF2-40B4-BE49-F238E27FC236}">
                <a16:creationId xmlns:a16="http://schemas.microsoft.com/office/drawing/2014/main" id="{3E351E4B-F8EC-465C-B708-7AEA953AF7ED}"/>
              </a:ext>
            </a:extLst>
          </p:cNvPr>
          <p:cNvSpPr txBox="1">
            <a:spLocks noChangeArrowheads="1"/>
          </p:cNvSpPr>
          <p:nvPr/>
        </p:nvSpPr>
        <p:spPr>
          <a:xfrm>
            <a:off x="449450" y="1782764"/>
            <a:ext cx="8245099" cy="5084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endParaRPr lang="en-US" altLang="ko-KR" sz="1400" dirty="0">
              <a:latin typeface="Arial" charset="0"/>
              <a:ea typeface="Gulim" pitchFamily="34" charset="-127"/>
              <a:cs typeface="Arial" charset="0"/>
            </a:endParaRPr>
          </a:p>
        </p:txBody>
      </p:sp>
      <p:sp>
        <p:nvSpPr>
          <p:cNvPr id="2" name="Rectangle 1">
            <a:extLst>
              <a:ext uri="{FF2B5EF4-FFF2-40B4-BE49-F238E27FC236}">
                <a16:creationId xmlns:a16="http://schemas.microsoft.com/office/drawing/2014/main" id="{1CFC837F-0231-4C0B-BA18-4BECB3CD8EE8}"/>
              </a:ext>
            </a:extLst>
          </p:cNvPr>
          <p:cNvSpPr/>
          <p:nvPr/>
        </p:nvSpPr>
        <p:spPr>
          <a:xfrm>
            <a:off x="323528" y="1988840"/>
            <a:ext cx="9073465" cy="4824398"/>
          </a:xfrm>
          <a:prstGeom prst="rect">
            <a:avLst/>
          </a:prstGeom>
        </p:spPr>
        <p:txBody>
          <a:bodyPr wrap="square">
            <a:spAutoFit/>
          </a:bodyPr>
          <a:lstStyle/>
          <a:p>
            <a:pPr marL="342900" indent="-342900">
              <a:spcBef>
                <a:spcPts val="600"/>
              </a:spcBef>
              <a:spcAft>
                <a:spcPts val="300"/>
              </a:spcAft>
              <a:buFont typeface="Arial" panose="020B0604020202020204" pitchFamily="34" charset="0"/>
              <a:buChar char="•"/>
            </a:pPr>
            <a:r>
              <a:rPr lang="en-US" altLang="ko-KR" sz="2000" dirty="0">
                <a:solidFill>
                  <a:srgbClr val="010000"/>
                </a:solidFill>
                <a:latin typeface="Arial" charset="0"/>
                <a:ea typeface="Gulim" pitchFamily="34" charset="-127"/>
                <a:cs typeface="Arial" charset="0"/>
              </a:rPr>
              <a:t>Satellite: HY-2B</a:t>
            </a:r>
            <a:r>
              <a:rPr lang="en-US" altLang="ko-KR" sz="2000" dirty="0">
                <a:latin typeface="Arial" charset="0"/>
                <a:ea typeface="Gulim" pitchFamily="34" charset="-127"/>
                <a:cs typeface="Arial" charset="0"/>
              </a:rPr>
              <a:t> (2019), </a:t>
            </a:r>
          </a:p>
          <a:p>
            <a:pPr marL="342900" indent="-342900">
              <a:spcBef>
                <a:spcPts val="600"/>
              </a:spcBef>
              <a:spcAft>
                <a:spcPts val="300"/>
              </a:spcAft>
              <a:buFont typeface="Arial" panose="020B0604020202020204" pitchFamily="34" charset="0"/>
              <a:buChar char="•"/>
            </a:pPr>
            <a:r>
              <a:rPr lang="en-AU" sz="2000" u="sng" dirty="0">
                <a:hlinkClick r:id="rId4"/>
              </a:rPr>
              <a:t>https://www.wmo-sat.info/oscar/satellites/view/545</a:t>
            </a:r>
            <a:endParaRPr lang="en-US" altLang="ko-KR" sz="2000" dirty="0">
              <a:latin typeface="Arial" charset="0"/>
              <a:ea typeface="Gulim" pitchFamily="34" charset="-127"/>
              <a:cs typeface="Arial" charset="0"/>
            </a:endParaRPr>
          </a:p>
          <a:p>
            <a:pPr marL="342900" indent="-342900">
              <a:spcBef>
                <a:spcPts val="600"/>
              </a:spcBef>
              <a:spcAft>
                <a:spcPts val="300"/>
              </a:spcAft>
              <a:buFont typeface="Arial" panose="020B0604020202020204" pitchFamily="34" charset="0"/>
              <a:buChar char="•"/>
            </a:pPr>
            <a:r>
              <a:rPr lang="en-US" altLang="ko-KR" sz="2000" dirty="0">
                <a:solidFill>
                  <a:srgbClr val="010000"/>
                </a:solidFill>
                <a:latin typeface="Arial" charset="0"/>
                <a:ea typeface="Gulim" pitchFamily="34" charset="-127"/>
                <a:cs typeface="Arial" charset="0"/>
              </a:rPr>
              <a:t>Channel: 13</a:t>
            </a:r>
            <a:r>
              <a:rPr lang="en-US" altLang="ko-KR" sz="2000" dirty="0">
                <a:latin typeface="Arial" charset="0"/>
                <a:ea typeface="Gulim" pitchFamily="34" charset="-127"/>
                <a:cs typeface="Arial" charset="0"/>
              </a:rPr>
              <a:t>.2 GHz (5cm); Ku-Band</a:t>
            </a:r>
          </a:p>
          <a:p>
            <a:pPr marL="342900" indent="-342900">
              <a:spcBef>
                <a:spcPts val="600"/>
              </a:spcBef>
              <a:spcAft>
                <a:spcPts val="300"/>
              </a:spcAft>
              <a:buFont typeface="Arial" panose="020B0604020202020204" pitchFamily="34" charset="0"/>
              <a:buChar char="•"/>
            </a:pPr>
            <a:r>
              <a:rPr lang="en-US" altLang="ko-KR" sz="2000" dirty="0">
                <a:latin typeface="Arial" charset="0"/>
                <a:ea typeface="Gulim" pitchFamily="34" charset="-127"/>
                <a:cs typeface="Arial" charset="0"/>
              </a:rPr>
              <a:t>	two passes per day (ascending/descending)</a:t>
            </a:r>
          </a:p>
          <a:p>
            <a:pPr marL="342900" indent="-342900">
              <a:spcBef>
                <a:spcPts val="600"/>
              </a:spcBef>
              <a:spcAft>
                <a:spcPts val="300"/>
              </a:spcAft>
              <a:buFont typeface="Arial" panose="020B0604020202020204" pitchFamily="34" charset="0"/>
              <a:buChar char="•"/>
            </a:pPr>
            <a:r>
              <a:rPr lang="en-US" altLang="ko-KR" sz="2000" dirty="0">
                <a:solidFill>
                  <a:srgbClr val="010000"/>
                </a:solidFill>
                <a:latin typeface="Arial" charset="0"/>
                <a:ea typeface="Gulim" pitchFamily="34" charset="-127"/>
                <a:cs typeface="Arial" charset="0"/>
              </a:rPr>
              <a:t>Resolution: </a:t>
            </a:r>
            <a:r>
              <a:rPr lang="en-US" altLang="ko-KR" sz="2000" dirty="0">
                <a:latin typeface="Arial" charset="0"/>
                <a:ea typeface="Gulim" pitchFamily="34" charset="-127"/>
                <a:cs typeface="Arial" charset="0"/>
              </a:rPr>
              <a:t>25-50km</a:t>
            </a:r>
          </a:p>
          <a:p>
            <a:pPr marL="342900" indent="-342900">
              <a:spcBef>
                <a:spcPts val="600"/>
              </a:spcBef>
              <a:spcAft>
                <a:spcPts val="300"/>
              </a:spcAft>
              <a:buFont typeface="Arial" panose="020B0604020202020204" pitchFamily="34" charset="0"/>
              <a:buChar char="•"/>
            </a:pPr>
            <a:r>
              <a:rPr lang="en-US" altLang="ko-KR" sz="2000" dirty="0">
                <a:latin typeface="Arial" charset="0"/>
                <a:ea typeface="Gulim" pitchFamily="34" charset="-127"/>
                <a:cs typeface="Arial" charset="0"/>
              </a:rPr>
              <a:t>Swathe 1300km</a:t>
            </a:r>
          </a:p>
          <a:p>
            <a:pPr marL="342900" indent="-342900">
              <a:spcBef>
                <a:spcPts val="600"/>
              </a:spcBef>
              <a:spcAft>
                <a:spcPts val="300"/>
              </a:spcAft>
              <a:buFont typeface="Arial" panose="020B0604020202020204" pitchFamily="34" charset="0"/>
              <a:buChar char="•"/>
            </a:pPr>
            <a:r>
              <a:rPr lang="en-US" altLang="ko-KR" sz="2000" dirty="0">
                <a:solidFill>
                  <a:srgbClr val="010000"/>
                </a:solidFill>
                <a:latin typeface="Arial" charset="0"/>
                <a:ea typeface="Gulim" pitchFamily="34" charset="-127"/>
                <a:cs typeface="Arial" charset="0"/>
              </a:rPr>
              <a:t>TC applications:</a:t>
            </a:r>
          </a:p>
          <a:p>
            <a:pPr marL="342900" indent="-342900">
              <a:spcBef>
                <a:spcPts val="600"/>
              </a:spcBef>
              <a:spcAft>
                <a:spcPts val="0"/>
              </a:spcAft>
              <a:buFont typeface="Arial" panose="020B0604020202020204" pitchFamily="34" charset="0"/>
              <a:buChar char="•"/>
            </a:pPr>
            <a:r>
              <a:rPr lang="en-US" altLang="ko-KR" sz="2000" dirty="0">
                <a:latin typeface="Arial" charset="0"/>
                <a:ea typeface="Gulim" pitchFamily="34" charset="-127"/>
                <a:cs typeface="Arial" charset="0"/>
              </a:rPr>
              <a:t>Lack of coverage in tropics an issue</a:t>
            </a:r>
          </a:p>
          <a:p>
            <a:pPr marL="342900" indent="-342900">
              <a:spcBef>
                <a:spcPts val="600"/>
              </a:spcBef>
              <a:spcAft>
                <a:spcPts val="0"/>
              </a:spcAft>
              <a:buFont typeface="Arial" panose="020B0604020202020204" pitchFamily="34" charset="0"/>
              <a:buChar char="•"/>
            </a:pPr>
            <a:r>
              <a:rPr lang="en-US" altLang="ko-KR" sz="2000" dirty="0">
                <a:latin typeface="Arial" charset="0"/>
                <a:ea typeface="Gulim" pitchFamily="34" charset="-127"/>
                <a:cs typeface="Arial" charset="0"/>
              </a:rPr>
              <a:t>Good for gale radii and positioning </a:t>
            </a:r>
          </a:p>
          <a:p>
            <a:pPr marL="342900" indent="-342900">
              <a:buFont typeface="Arial" panose="020B0604020202020204" pitchFamily="34" charset="0"/>
              <a:buChar char="•"/>
            </a:pPr>
            <a:r>
              <a:rPr lang="en-AU" sz="2000" dirty="0">
                <a:latin typeface="Arial" charset="0"/>
                <a:ea typeface="Gulim" pitchFamily="34" charset="-127"/>
                <a:cs typeface="Arial" charset="0"/>
              </a:rPr>
              <a:t>intensity not so great </a:t>
            </a:r>
            <a:r>
              <a:rPr lang="en-AU" sz="2000" dirty="0" err="1">
                <a:latin typeface="Arial" charset="0"/>
                <a:ea typeface="Gulim" pitchFamily="34" charset="-127"/>
                <a:cs typeface="Arial" charset="0"/>
              </a:rPr>
              <a:t>esp</a:t>
            </a:r>
            <a:r>
              <a:rPr lang="en-AU" sz="2000" dirty="0">
                <a:latin typeface="Arial" charset="0"/>
                <a:ea typeface="Gulim" pitchFamily="34" charset="-127"/>
                <a:cs typeface="Arial" charset="0"/>
              </a:rPr>
              <a:t> &gt;~50kn</a:t>
            </a:r>
          </a:p>
          <a:p>
            <a:pPr marL="342900" indent="-342900">
              <a:spcBef>
                <a:spcPts val="600"/>
              </a:spcBef>
              <a:spcAft>
                <a:spcPts val="0"/>
              </a:spcAft>
              <a:buFont typeface="Arial" panose="020B0604020202020204" pitchFamily="34" charset="0"/>
              <a:buChar char="•"/>
            </a:pPr>
            <a:r>
              <a:rPr lang="en-US" altLang="ko-KR" sz="2000" dirty="0">
                <a:latin typeface="Arial" charset="0"/>
                <a:ea typeface="Gulim" pitchFamily="34" charset="-127"/>
                <a:cs typeface="Arial" charset="0"/>
              </a:rPr>
              <a:t>Available</a:t>
            </a:r>
          </a:p>
          <a:p>
            <a:pPr>
              <a:spcBef>
                <a:spcPts val="0"/>
              </a:spcBef>
              <a:spcAft>
                <a:spcPts val="0"/>
              </a:spcAft>
            </a:pPr>
            <a:r>
              <a:rPr lang="en-US" altLang="ko-KR" sz="2000" dirty="0">
                <a:latin typeface="Arial" charset="0"/>
                <a:ea typeface="Gulim" pitchFamily="34" charset="-127"/>
                <a:cs typeface="Arial" charset="0"/>
              </a:rPr>
              <a:t>     KNMI </a:t>
            </a:r>
            <a:r>
              <a:rPr lang="en-US" altLang="ko-KR" sz="2000" dirty="0">
                <a:latin typeface="Arial" charset="0"/>
                <a:ea typeface="Gulim" pitchFamily="34" charset="-127"/>
                <a:cs typeface="Arial" charset="0"/>
                <a:hlinkClick r:id="rId5"/>
              </a:rPr>
              <a:t>http://projects.knmi.nl/scatterometer/tile_prod/tile_app.cgi</a:t>
            </a:r>
            <a:endParaRPr lang="en-US" altLang="ko-KR" sz="2000" dirty="0">
              <a:latin typeface="Arial" charset="0"/>
              <a:ea typeface="Gulim" pitchFamily="34" charset="-127"/>
              <a:cs typeface="Arial" charset="0"/>
            </a:endParaRPr>
          </a:p>
        </p:txBody>
      </p:sp>
      <p:pic>
        <p:nvPicPr>
          <p:cNvPr id="3" name="Picture 2">
            <a:extLst>
              <a:ext uri="{FF2B5EF4-FFF2-40B4-BE49-F238E27FC236}">
                <a16:creationId xmlns:a16="http://schemas.microsoft.com/office/drawing/2014/main" id="{0FA04C86-88F1-4BEB-A4CA-1B18133320A8}"/>
              </a:ext>
            </a:extLst>
          </p:cNvPr>
          <p:cNvPicPr>
            <a:picLocks noChangeAspect="1"/>
          </p:cNvPicPr>
          <p:nvPr/>
        </p:nvPicPr>
        <p:blipFill>
          <a:blip r:embed="rId6"/>
          <a:stretch>
            <a:fillRect/>
          </a:stretch>
        </p:blipFill>
        <p:spPr>
          <a:xfrm>
            <a:off x="5977517" y="1840906"/>
            <a:ext cx="3173194" cy="669573"/>
          </a:xfrm>
          <a:prstGeom prst="rect">
            <a:avLst/>
          </a:prstGeom>
        </p:spPr>
      </p:pic>
    </p:spTree>
    <p:extLst>
      <p:ext uri="{BB962C8B-B14F-4D97-AF65-F5344CB8AC3E}">
        <p14:creationId xmlns:p14="http://schemas.microsoft.com/office/powerpoint/2010/main" val="11636344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6" y="-166688"/>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A picture containing cat, sitting, black, photo&#10;&#10;Description automatically generated">
            <a:extLst>
              <a:ext uri="{FF2B5EF4-FFF2-40B4-BE49-F238E27FC236}">
                <a16:creationId xmlns:a16="http://schemas.microsoft.com/office/drawing/2014/main" id="{74D3EC76-8460-40B8-9294-73D3C80E2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4912" y="3867639"/>
            <a:ext cx="2891184" cy="3267971"/>
          </a:xfrm>
          <a:prstGeom prst="rect">
            <a:avLst/>
          </a:prstGeom>
        </p:spPr>
      </p:pic>
      <p:pic>
        <p:nvPicPr>
          <p:cNvPr id="14" name="Picture 13" descr="A picture containing cat, indoor, looking, photo&#10;&#10;Description automatically generated">
            <a:extLst>
              <a:ext uri="{FF2B5EF4-FFF2-40B4-BE49-F238E27FC236}">
                <a16:creationId xmlns:a16="http://schemas.microsoft.com/office/drawing/2014/main" id="{735169C2-F18A-476E-877D-4DB0A2E4C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545" y="4185498"/>
            <a:ext cx="3251379" cy="2922504"/>
          </a:xfrm>
          <a:prstGeom prst="rect">
            <a:avLst/>
          </a:prstGeom>
        </p:spPr>
      </p:pic>
      <p:sp>
        <p:nvSpPr>
          <p:cNvPr id="8196" name="Title 1"/>
          <p:cNvSpPr>
            <a:spLocks noGrp="1"/>
          </p:cNvSpPr>
          <p:nvPr>
            <p:ph type="title"/>
          </p:nvPr>
        </p:nvSpPr>
        <p:spPr>
          <a:xfrm>
            <a:off x="1475656" y="110922"/>
            <a:ext cx="7426325" cy="1427325"/>
          </a:xfrm>
        </p:spPr>
        <p:txBody>
          <a:bodyPr>
            <a:normAutofit/>
          </a:bodyPr>
          <a:lstStyle/>
          <a:p>
            <a:pPr eaLnBrk="1" hangingPunct="1"/>
            <a:r>
              <a:rPr lang="en-AU" altLang="en-US" sz="2800" b="1" dirty="0"/>
              <a:t>Coverage: HY-2B, CFOSAT-SCATSAT-ASCAT A, B, C</a:t>
            </a:r>
            <a:br>
              <a:rPr lang="en-AU" altLang="en-US" sz="2800" b="1" dirty="0"/>
            </a:br>
            <a:r>
              <a:rPr lang="en-AU" altLang="en-US" sz="2800" dirty="0"/>
              <a:t>Case:  </a:t>
            </a:r>
            <a:r>
              <a:rPr lang="en-AU" altLang="en-US" sz="2800" dirty="0" err="1"/>
              <a:t>Kamuri</a:t>
            </a:r>
            <a:r>
              <a:rPr lang="en-AU" altLang="en-US" sz="2800" dirty="0"/>
              <a:t> 3h window 28/22Z to 29/0120Z </a:t>
            </a:r>
            <a:br>
              <a:rPr lang="en-AU" altLang="en-US" sz="2800" dirty="0"/>
            </a:br>
            <a:r>
              <a:rPr lang="en-AU" altLang="en-US" sz="2800" dirty="0">
                <a:highlight>
                  <a:srgbClr val="FFFF00"/>
                </a:highlight>
              </a:rPr>
              <a:t>NOW: coverage 95% guaranteed 2 daily!!!</a:t>
            </a:r>
          </a:p>
        </p:txBody>
      </p:sp>
      <p:pic>
        <p:nvPicPr>
          <p:cNvPr id="6" name="Picture 5" descr="A picture containing photo&#10;&#10;Description automatically generated">
            <a:extLst>
              <a:ext uri="{FF2B5EF4-FFF2-40B4-BE49-F238E27FC236}">
                <a16:creationId xmlns:a16="http://schemas.microsoft.com/office/drawing/2014/main" id="{53BF5C58-5B18-4202-8CE0-59C7586B91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3111" y="1509861"/>
            <a:ext cx="3316700" cy="2996467"/>
          </a:xfrm>
          <a:prstGeom prst="rect">
            <a:avLst/>
          </a:prstGeom>
        </p:spPr>
      </p:pic>
      <p:pic>
        <p:nvPicPr>
          <p:cNvPr id="8" name="Picture 7" descr="A cat with its mouth open&#10;&#10;Description automatically generated">
            <a:extLst>
              <a:ext uri="{FF2B5EF4-FFF2-40B4-BE49-F238E27FC236}">
                <a16:creationId xmlns:a16="http://schemas.microsoft.com/office/drawing/2014/main" id="{3ACA34C6-A761-449F-BD7E-F8AFDFE912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123" y="1494254"/>
            <a:ext cx="3262958" cy="2985738"/>
          </a:xfrm>
          <a:prstGeom prst="rect">
            <a:avLst/>
          </a:prstGeom>
        </p:spPr>
      </p:pic>
      <p:pic>
        <p:nvPicPr>
          <p:cNvPr id="10" name="Picture 9" descr="A picture containing cat, photo, bird, sitting&#10;&#10;Description automatically generated">
            <a:extLst>
              <a:ext uri="{FF2B5EF4-FFF2-40B4-BE49-F238E27FC236}">
                <a16:creationId xmlns:a16="http://schemas.microsoft.com/office/drawing/2014/main" id="{3E787047-00D2-4199-9782-58B0B4C4A4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1592" y="1507208"/>
            <a:ext cx="3063123" cy="2771230"/>
          </a:xfrm>
          <a:prstGeom prst="rect">
            <a:avLst/>
          </a:prstGeom>
        </p:spPr>
      </p:pic>
      <p:pic>
        <p:nvPicPr>
          <p:cNvPr id="12" name="Picture 11" descr="A picture containing cat, sitting, man&#10;&#10;Description automatically generated">
            <a:extLst>
              <a:ext uri="{FF2B5EF4-FFF2-40B4-BE49-F238E27FC236}">
                <a16:creationId xmlns:a16="http://schemas.microsoft.com/office/drawing/2014/main" id="{EC24F739-426F-4992-A951-E440275DF9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6803" y="4082108"/>
            <a:ext cx="3505543" cy="3140967"/>
          </a:xfrm>
          <a:prstGeom prst="rect">
            <a:avLst/>
          </a:prstGeom>
        </p:spPr>
      </p:pic>
      <p:sp>
        <p:nvSpPr>
          <p:cNvPr id="8197" name="Content Placeholder 2"/>
          <p:cNvSpPr>
            <a:spLocks noGrp="1"/>
          </p:cNvSpPr>
          <p:nvPr>
            <p:ph idx="1"/>
          </p:nvPr>
        </p:nvSpPr>
        <p:spPr>
          <a:xfrm>
            <a:off x="-37593" y="1617836"/>
            <a:ext cx="1368152" cy="371004"/>
          </a:xfrm>
          <a:solidFill>
            <a:srgbClr val="F8F8F8"/>
          </a:solidFill>
        </p:spPr>
        <p:txBody>
          <a:bodyPr>
            <a:normAutofit fontScale="92500" lnSpcReduction="20000"/>
          </a:bodyPr>
          <a:lstStyle/>
          <a:p>
            <a:pPr marL="0" indent="0" algn="ctr" eaLnBrk="1" hangingPunct="1">
              <a:spcBef>
                <a:spcPct val="0"/>
              </a:spcBef>
              <a:spcAft>
                <a:spcPts val="600"/>
              </a:spcAft>
              <a:buNone/>
            </a:pPr>
            <a:r>
              <a:rPr lang="en-AU" altLang="en-US" sz="2400" dirty="0"/>
              <a:t>ASCAT-A</a:t>
            </a:r>
          </a:p>
        </p:txBody>
      </p:sp>
      <p:sp>
        <p:nvSpPr>
          <p:cNvPr id="17" name="Content Placeholder 2">
            <a:extLst>
              <a:ext uri="{FF2B5EF4-FFF2-40B4-BE49-F238E27FC236}">
                <a16:creationId xmlns:a16="http://schemas.microsoft.com/office/drawing/2014/main" id="{74E438E1-1D28-4B77-B458-3728892BBF5F}"/>
              </a:ext>
            </a:extLst>
          </p:cNvPr>
          <p:cNvSpPr txBox="1">
            <a:spLocks/>
          </p:cNvSpPr>
          <p:nvPr/>
        </p:nvSpPr>
        <p:spPr>
          <a:xfrm>
            <a:off x="3290890" y="1643240"/>
            <a:ext cx="1368152" cy="371004"/>
          </a:xfrm>
          <a:prstGeom prst="rect">
            <a:avLst/>
          </a:prstGeom>
          <a:solidFill>
            <a:srgbClr val="F8F8F8"/>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ASCAT-C</a:t>
            </a:r>
          </a:p>
        </p:txBody>
      </p:sp>
      <p:sp>
        <p:nvSpPr>
          <p:cNvPr id="18" name="Content Placeholder 2">
            <a:extLst>
              <a:ext uri="{FF2B5EF4-FFF2-40B4-BE49-F238E27FC236}">
                <a16:creationId xmlns:a16="http://schemas.microsoft.com/office/drawing/2014/main" id="{025212EA-C287-41F5-A051-18EA0F9550DB}"/>
              </a:ext>
            </a:extLst>
          </p:cNvPr>
          <p:cNvSpPr txBox="1">
            <a:spLocks/>
          </p:cNvSpPr>
          <p:nvPr/>
        </p:nvSpPr>
        <p:spPr>
          <a:xfrm>
            <a:off x="6556970" y="1628800"/>
            <a:ext cx="1368152" cy="371004"/>
          </a:xfrm>
          <a:prstGeom prst="rect">
            <a:avLst/>
          </a:prstGeom>
          <a:solidFill>
            <a:srgbClr val="F8F8F8"/>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ASCAT-B</a:t>
            </a:r>
          </a:p>
        </p:txBody>
      </p:sp>
      <p:sp>
        <p:nvSpPr>
          <p:cNvPr id="19" name="Content Placeholder 2">
            <a:extLst>
              <a:ext uri="{FF2B5EF4-FFF2-40B4-BE49-F238E27FC236}">
                <a16:creationId xmlns:a16="http://schemas.microsoft.com/office/drawing/2014/main" id="{E4893E7B-AD5E-4DBA-9A5F-1799AEBAD7FF}"/>
              </a:ext>
            </a:extLst>
          </p:cNvPr>
          <p:cNvSpPr txBox="1">
            <a:spLocks/>
          </p:cNvSpPr>
          <p:nvPr/>
        </p:nvSpPr>
        <p:spPr>
          <a:xfrm>
            <a:off x="3592807" y="4343636"/>
            <a:ext cx="1368152" cy="371004"/>
          </a:xfrm>
          <a:prstGeom prst="rect">
            <a:avLst/>
          </a:prstGeom>
          <a:solidFill>
            <a:srgbClr val="F8F8F8"/>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SCATSAT</a:t>
            </a:r>
          </a:p>
        </p:txBody>
      </p:sp>
      <p:sp>
        <p:nvSpPr>
          <p:cNvPr id="20" name="Content Placeholder 2">
            <a:extLst>
              <a:ext uri="{FF2B5EF4-FFF2-40B4-BE49-F238E27FC236}">
                <a16:creationId xmlns:a16="http://schemas.microsoft.com/office/drawing/2014/main" id="{DA0CC4D0-833A-4EFD-904F-D45BDEA6BD94}"/>
              </a:ext>
            </a:extLst>
          </p:cNvPr>
          <p:cNvSpPr txBox="1">
            <a:spLocks/>
          </p:cNvSpPr>
          <p:nvPr/>
        </p:nvSpPr>
        <p:spPr>
          <a:xfrm>
            <a:off x="6556970" y="4314493"/>
            <a:ext cx="1368152" cy="371004"/>
          </a:xfrm>
          <a:prstGeom prst="rect">
            <a:avLst/>
          </a:prstGeom>
          <a:solidFill>
            <a:srgbClr val="F8F8F8"/>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CFOSAT</a:t>
            </a:r>
          </a:p>
        </p:txBody>
      </p:sp>
      <p:sp>
        <p:nvSpPr>
          <p:cNvPr id="21" name="Content Placeholder 2">
            <a:extLst>
              <a:ext uri="{FF2B5EF4-FFF2-40B4-BE49-F238E27FC236}">
                <a16:creationId xmlns:a16="http://schemas.microsoft.com/office/drawing/2014/main" id="{DAA1FA0A-4791-4552-BA8D-98C02DD4DB4E}"/>
              </a:ext>
            </a:extLst>
          </p:cNvPr>
          <p:cNvSpPr txBox="1">
            <a:spLocks/>
          </p:cNvSpPr>
          <p:nvPr/>
        </p:nvSpPr>
        <p:spPr>
          <a:xfrm>
            <a:off x="295616" y="4457289"/>
            <a:ext cx="1368152" cy="371004"/>
          </a:xfrm>
          <a:prstGeom prst="rect">
            <a:avLst/>
          </a:prstGeom>
          <a:solidFill>
            <a:srgbClr val="F8F8F8"/>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HY-2B</a:t>
            </a:r>
          </a:p>
        </p:txBody>
      </p:sp>
    </p:spTree>
    <p:extLst>
      <p:ext uri="{BB962C8B-B14F-4D97-AF65-F5344CB8AC3E}">
        <p14:creationId xmlns:p14="http://schemas.microsoft.com/office/powerpoint/2010/main" val="10806504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7">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uiExpand="1" build="p" animBg="1"/>
      <p:bldP spid="17"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6" y="-166688"/>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A picture containing cat, sitting, black, photo&#10;&#10;Description automatically generated">
            <a:extLst>
              <a:ext uri="{FF2B5EF4-FFF2-40B4-BE49-F238E27FC236}">
                <a16:creationId xmlns:a16="http://schemas.microsoft.com/office/drawing/2014/main" id="{74D3EC76-8460-40B8-9294-73D3C80E2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4912" y="3867639"/>
            <a:ext cx="2891184" cy="3267971"/>
          </a:xfrm>
          <a:prstGeom prst="rect">
            <a:avLst/>
          </a:prstGeom>
        </p:spPr>
      </p:pic>
      <p:pic>
        <p:nvPicPr>
          <p:cNvPr id="14" name="Picture 13" descr="A picture containing cat, indoor, looking, photo&#10;&#10;Description automatically generated">
            <a:extLst>
              <a:ext uri="{FF2B5EF4-FFF2-40B4-BE49-F238E27FC236}">
                <a16:creationId xmlns:a16="http://schemas.microsoft.com/office/drawing/2014/main" id="{735169C2-F18A-476E-877D-4DB0A2E4C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545" y="4185498"/>
            <a:ext cx="3251379" cy="2922504"/>
          </a:xfrm>
          <a:prstGeom prst="rect">
            <a:avLst/>
          </a:prstGeom>
        </p:spPr>
      </p:pic>
      <p:sp>
        <p:nvSpPr>
          <p:cNvPr id="8196" name="Title 1"/>
          <p:cNvSpPr>
            <a:spLocks noGrp="1"/>
          </p:cNvSpPr>
          <p:nvPr>
            <p:ph type="title"/>
          </p:nvPr>
        </p:nvSpPr>
        <p:spPr>
          <a:xfrm>
            <a:off x="1475656" y="110922"/>
            <a:ext cx="7426325" cy="1427325"/>
          </a:xfrm>
        </p:spPr>
        <p:txBody>
          <a:bodyPr>
            <a:normAutofit/>
          </a:bodyPr>
          <a:lstStyle/>
          <a:p>
            <a:pPr eaLnBrk="1" hangingPunct="1"/>
            <a:r>
              <a:rPr lang="en-AU" altLang="en-US" sz="2800" dirty="0"/>
              <a:t>Case:  </a:t>
            </a:r>
            <a:r>
              <a:rPr lang="en-AU" altLang="en-US" sz="2800" dirty="0" err="1"/>
              <a:t>Kamuri</a:t>
            </a:r>
            <a:r>
              <a:rPr lang="en-AU" altLang="en-US" sz="2800" dirty="0"/>
              <a:t> 00 UTC 29 November</a:t>
            </a:r>
            <a:br>
              <a:rPr lang="en-AU" altLang="en-US" sz="2800" dirty="0"/>
            </a:br>
            <a:r>
              <a:rPr lang="en-AU" altLang="en-US" sz="2800" dirty="0"/>
              <a:t>What is the intensity ?</a:t>
            </a:r>
            <a:br>
              <a:rPr lang="en-AU" altLang="en-US" sz="2800" dirty="0"/>
            </a:br>
            <a:r>
              <a:rPr lang="en-AU" altLang="en-US" sz="2800" dirty="0"/>
              <a:t>Refer Socrative.com </a:t>
            </a:r>
            <a:endParaRPr lang="en-AU" altLang="en-US" sz="2800" dirty="0">
              <a:highlight>
                <a:srgbClr val="FFFF00"/>
              </a:highlight>
            </a:endParaRPr>
          </a:p>
        </p:txBody>
      </p:sp>
      <p:pic>
        <p:nvPicPr>
          <p:cNvPr id="6" name="Picture 5" descr="A picture containing photo&#10;&#10;Description automatically generated">
            <a:extLst>
              <a:ext uri="{FF2B5EF4-FFF2-40B4-BE49-F238E27FC236}">
                <a16:creationId xmlns:a16="http://schemas.microsoft.com/office/drawing/2014/main" id="{53BF5C58-5B18-4202-8CE0-59C7586B91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3111" y="1509861"/>
            <a:ext cx="3316700" cy="2996467"/>
          </a:xfrm>
          <a:prstGeom prst="rect">
            <a:avLst/>
          </a:prstGeom>
        </p:spPr>
      </p:pic>
      <p:pic>
        <p:nvPicPr>
          <p:cNvPr id="8" name="Picture 7" descr="A cat with its mouth open&#10;&#10;Description automatically generated">
            <a:extLst>
              <a:ext uri="{FF2B5EF4-FFF2-40B4-BE49-F238E27FC236}">
                <a16:creationId xmlns:a16="http://schemas.microsoft.com/office/drawing/2014/main" id="{3ACA34C6-A761-449F-BD7E-F8AFDFE912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123" y="1494254"/>
            <a:ext cx="3262958" cy="2985738"/>
          </a:xfrm>
          <a:prstGeom prst="rect">
            <a:avLst/>
          </a:prstGeom>
        </p:spPr>
      </p:pic>
      <p:pic>
        <p:nvPicPr>
          <p:cNvPr id="10" name="Picture 9" descr="A picture containing cat, photo, bird, sitting&#10;&#10;Description automatically generated">
            <a:extLst>
              <a:ext uri="{FF2B5EF4-FFF2-40B4-BE49-F238E27FC236}">
                <a16:creationId xmlns:a16="http://schemas.microsoft.com/office/drawing/2014/main" id="{3E787047-00D2-4199-9782-58B0B4C4A4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1592" y="1507208"/>
            <a:ext cx="3063123" cy="2771230"/>
          </a:xfrm>
          <a:prstGeom prst="rect">
            <a:avLst/>
          </a:prstGeom>
        </p:spPr>
      </p:pic>
      <p:pic>
        <p:nvPicPr>
          <p:cNvPr id="12" name="Picture 11" descr="A picture containing cat, sitting, man&#10;&#10;Description automatically generated">
            <a:extLst>
              <a:ext uri="{FF2B5EF4-FFF2-40B4-BE49-F238E27FC236}">
                <a16:creationId xmlns:a16="http://schemas.microsoft.com/office/drawing/2014/main" id="{EC24F739-426F-4992-A951-E440275DF9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6803" y="4082108"/>
            <a:ext cx="3505543" cy="3140967"/>
          </a:xfrm>
          <a:prstGeom prst="rect">
            <a:avLst/>
          </a:prstGeom>
        </p:spPr>
      </p:pic>
      <p:sp>
        <p:nvSpPr>
          <p:cNvPr id="8197" name="Content Placeholder 2"/>
          <p:cNvSpPr>
            <a:spLocks noGrp="1"/>
          </p:cNvSpPr>
          <p:nvPr>
            <p:ph idx="1"/>
          </p:nvPr>
        </p:nvSpPr>
        <p:spPr>
          <a:xfrm>
            <a:off x="-37594" y="1617836"/>
            <a:ext cx="1820307" cy="371004"/>
          </a:xfrm>
          <a:solidFill>
            <a:srgbClr val="F8F8F8"/>
          </a:solidFill>
        </p:spPr>
        <p:txBody>
          <a:bodyPr>
            <a:normAutofit fontScale="92500" lnSpcReduction="20000"/>
          </a:bodyPr>
          <a:lstStyle/>
          <a:p>
            <a:pPr marL="0" indent="0" algn="ctr" eaLnBrk="1" hangingPunct="1">
              <a:spcBef>
                <a:spcPct val="0"/>
              </a:spcBef>
              <a:spcAft>
                <a:spcPts val="600"/>
              </a:spcAft>
              <a:buNone/>
            </a:pPr>
            <a:r>
              <a:rPr lang="en-AU" altLang="en-US" sz="2400" dirty="0"/>
              <a:t>ASCAT-A 40kn</a:t>
            </a:r>
          </a:p>
        </p:txBody>
      </p:sp>
      <p:sp>
        <p:nvSpPr>
          <p:cNvPr id="17" name="Content Placeholder 2">
            <a:extLst>
              <a:ext uri="{FF2B5EF4-FFF2-40B4-BE49-F238E27FC236}">
                <a16:creationId xmlns:a16="http://schemas.microsoft.com/office/drawing/2014/main" id="{74E438E1-1D28-4B77-B458-3728892BBF5F}"/>
              </a:ext>
            </a:extLst>
          </p:cNvPr>
          <p:cNvSpPr txBox="1">
            <a:spLocks/>
          </p:cNvSpPr>
          <p:nvPr/>
        </p:nvSpPr>
        <p:spPr>
          <a:xfrm>
            <a:off x="3290890" y="1643240"/>
            <a:ext cx="2047202" cy="371004"/>
          </a:xfrm>
          <a:prstGeom prst="rect">
            <a:avLst/>
          </a:prstGeom>
          <a:solidFill>
            <a:srgbClr val="F8F8F8"/>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ASCAT-C 40kn</a:t>
            </a:r>
          </a:p>
        </p:txBody>
      </p:sp>
      <p:sp>
        <p:nvSpPr>
          <p:cNvPr id="18" name="Content Placeholder 2">
            <a:extLst>
              <a:ext uri="{FF2B5EF4-FFF2-40B4-BE49-F238E27FC236}">
                <a16:creationId xmlns:a16="http://schemas.microsoft.com/office/drawing/2014/main" id="{025212EA-C287-41F5-A051-18EA0F9550DB}"/>
              </a:ext>
            </a:extLst>
          </p:cNvPr>
          <p:cNvSpPr txBox="1">
            <a:spLocks/>
          </p:cNvSpPr>
          <p:nvPr/>
        </p:nvSpPr>
        <p:spPr>
          <a:xfrm>
            <a:off x="6556970" y="1628800"/>
            <a:ext cx="1368152" cy="371004"/>
          </a:xfrm>
          <a:prstGeom prst="rect">
            <a:avLst/>
          </a:prstGeom>
          <a:solidFill>
            <a:srgbClr val="F8F8F8"/>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ASCAT-B</a:t>
            </a:r>
          </a:p>
        </p:txBody>
      </p:sp>
      <p:sp>
        <p:nvSpPr>
          <p:cNvPr id="19" name="Content Placeholder 2">
            <a:extLst>
              <a:ext uri="{FF2B5EF4-FFF2-40B4-BE49-F238E27FC236}">
                <a16:creationId xmlns:a16="http://schemas.microsoft.com/office/drawing/2014/main" id="{E4893E7B-AD5E-4DBA-9A5F-1799AEBAD7FF}"/>
              </a:ext>
            </a:extLst>
          </p:cNvPr>
          <p:cNvSpPr txBox="1">
            <a:spLocks/>
          </p:cNvSpPr>
          <p:nvPr/>
        </p:nvSpPr>
        <p:spPr>
          <a:xfrm>
            <a:off x="3001592" y="4343636"/>
            <a:ext cx="2378154" cy="371004"/>
          </a:xfrm>
          <a:prstGeom prst="rect">
            <a:avLst/>
          </a:prstGeom>
          <a:solidFill>
            <a:srgbClr val="F8F8F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SCATSAT 45kn</a:t>
            </a:r>
          </a:p>
        </p:txBody>
      </p:sp>
      <p:sp>
        <p:nvSpPr>
          <p:cNvPr id="20" name="Content Placeholder 2">
            <a:extLst>
              <a:ext uri="{FF2B5EF4-FFF2-40B4-BE49-F238E27FC236}">
                <a16:creationId xmlns:a16="http://schemas.microsoft.com/office/drawing/2014/main" id="{DA0CC4D0-833A-4EFD-904F-D45BDEA6BD94}"/>
              </a:ext>
            </a:extLst>
          </p:cNvPr>
          <p:cNvSpPr txBox="1">
            <a:spLocks/>
          </p:cNvSpPr>
          <p:nvPr/>
        </p:nvSpPr>
        <p:spPr>
          <a:xfrm>
            <a:off x="5796291" y="4314493"/>
            <a:ext cx="2434974" cy="371004"/>
          </a:xfrm>
          <a:prstGeom prst="rect">
            <a:avLst/>
          </a:prstGeom>
          <a:solidFill>
            <a:srgbClr val="F8F8F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CFOSAT 40kn</a:t>
            </a:r>
          </a:p>
        </p:txBody>
      </p:sp>
      <p:sp>
        <p:nvSpPr>
          <p:cNvPr id="21" name="Content Placeholder 2">
            <a:extLst>
              <a:ext uri="{FF2B5EF4-FFF2-40B4-BE49-F238E27FC236}">
                <a16:creationId xmlns:a16="http://schemas.microsoft.com/office/drawing/2014/main" id="{DAA1FA0A-4791-4552-BA8D-98C02DD4DB4E}"/>
              </a:ext>
            </a:extLst>
          </p:cNvPr>
          <p:cNvSpPr txBox="1">
            <a:spLocks/>
          </p:cNvSpPr>
          <p:nvPr/>
        </p:nvSpPr>
        <p:spPr>
          <a:xfrm>
            <a:off x="-37593" y="4457289"/>
            <a:ext cx="2165489" cy="371004"/>
          </a:xfrm>
          <a:prstGeom prst="rect">
            <a:avLst/>
          </a:prstGeom>
          <a:solidFill>
            <a:srgbClr val="F8F8F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pPr>
            <a:r>
              <a:rPr lang="en-AU" altLang="en-US" sz="2400" dirty="0"/>
              <a:t>HY-2B 40kn</a:t>
            </a:r>
          </a:p>
        </p:txBody>
      </p:sp>
    </p:spTree>
    <p:extLst>
      <p:ext uri="{BB962C8B-B14F-4D97-AF65-F5344CB8AC3E}">
        <p14:creationId xmlns:p14="http://schemas.microsoft.com/office/powerpoint/2010/main" val="7807382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7">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uiExpand="1" build="p" animBg="1"/>
      <p:bldP spid="17"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68173040-CBC3-4E87-8CE8-23C97E00DA71}"/>
              </a:ext>
            </a:extLst>
          </p:cNvPr>
          <p:cNvPicPr>
            <a:picLocks noChangeAspect="1"/>
          </p:cNvPicPr>
          <p:nvPr/>
        </p:nvPicPr>
        <p:blipFill>
          <a:blip r:embed="rId4"/>
          <a:stretch>
            <a:fillRect/>
          </a:stretch>
        </p:blipFill>
        <p:spPr>
          <a:xfrm>
            <a:off x="5724900" y="1774297"/>
            <a:ext cx="4125479" cy="3623732"/>
          </a:xfrm>
          <a:prstGeom prst="rect">
            <a:avLst/>
          </a:prstGeom>
        </p:spPr>
      </p:pic>
      <p:sp>
        <p:nvSpPr>
          <p:cNvPr id="5" name="Text Box 2">
            <a:extLst>
              <a:ext uri="{FF2B5EF4-FFF2-40B4-BE49-F238E27FC236}">
                <a16:creationId xmlns:a16="http://schemas.microsoft.com/office/drawing/2014/main" id="{1DE5A5CB-3B01-4419-8D27-5E2D2278D3BD}"/>
              </a:ext>
            </a:extLst>
          </p:cNvPr>
          <p:cNvSpPr txBox="1">
            <a:spLocks noChangeArrowheads="1"/>
          </p:cNvSpPr>
          <p:nvPr/>
        </p:nvSpPr>
        <p:spPr bwMode="auto">
          <a:xfrm>
            <a:off x="4500563" y="33575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a:solidFill>
                  <a:schemeClr val="bg1"/>
                </a:solidFill>
              </a:rPr>
              <a:t>X</a:t>
            </a:r>
          </a:p>
        </p:txBody>
      </p:sp>
      <p:sp>
        <p:nvSpPr>
          <p:cNvPr id="6" name="Rectangle 2">
            <a:extLst>
              <a:ext uri="{FF2B5EF4-FFF2-40B4-BE49-F238E27FC236}">
                <a16:creationId xmlns:a16="http://schemas.microsoft.com/office/drawing/2014/main" id="{91D4A9E2-DFFE-44A2-A203-039A83331BA3}"/>
              </a:ext>
            </a:extLst>
          </p:cNvPr>
          <p:cNvSpPr txBox="1">
            <a:spLocks noChangeArrowheads="1"/>
          </p:cNvSpPr>
          <p:nvPr/>
        </p:nvSpPr>
        <p:spPr>
          <a:xfrm>
            <a:off x="2946884" y="166052"/>
            <a:ext cx="5703404" cy="10545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b="1" dirty="0">
                <a:latin typeface="Arial" charset="0"/>
                <a:ea typeface="ＭＳ Ｐゴシック" pitchFamily="34" charset="-128"/>
                <a:cs typeface="Arial" charset="0"/>
              </a:rPr>
              <a:t>Radiometers</a:t>
            </a:r>
            <a:r>
              <a:rPr lang="en-US" altLang="en-US" sz="2800" dirty="0">
                <a:latin typeface="Arial" charset="0"/>
                <a:ea typeface="ＭＳ Ｐゴシック" pitchFamily="34" charset="-128"/>
                <a:cs typeface="Arial" charset="0"/>
              </a:rPr>
              <a:t> (passive) </a:t>
            </a:r>
            <a:br>
              <a:rPr lang="en-US" altLang="en-US" sz="2800" dirty="0">
                <a:latin typeface="Arial" charset="0"/>
                <a:ea typeface="ＭＳ Ｐゴシック" pitchFamily="34" charset="-128"/>
                <a:cs typeface="Arial" charset="0"/>
              </a:rPr>
            </a:br>
            <a:r>
              <a:rPr lang="en-US" altLang="en-US" sz="2800" dirty="0" err="1">
                <a:latin typeface="Arial" charset="0"/>
                <a:ea typeface="ＭＳ Ｐゴシック" pitchFamily="34" charset="-128"/>
                <a:cs typeface="Arial" charset="0"/>
              </a:rPr>
              <a:t>Windsat</a:t>
            </a:r>
            <a:endParaRPr lang="en-US" altLang="en-US" sz="2800" dirty="0">
              <a:latin typeface="Arial" charset="0"/>
              <a:ea typeface="ＭＳ Ｐゴシック" pitchFamily="34" charset="-128"/>
              <a:cs typeface="Arial" charset="0"/>
            </a:endParaRPr>
          </a:p>
        </p:txBody>
      </p:sp>
      <p:sp>
        <p:nvSpPr>
          <p:cNvPr id="7" name="Rectangle 6">
            <a:extLst>
              <a:ext uri="{FF2B5EF4-FFF2-40B4-BE49-F238E27FC236}">
                <a16:creationId xmlns:a16="http://schemas.microsoft.com/office/drawing/2014/main" id="{431ADD1D-08C1-4DB6-9AC9-24D668CCFA66}"/>
              </a:ext>
            </a:extLst>
          </p:cNvPr>
          <p:cNvSpPr/>
          <p:nvPr/>
        </p:nvSpPr>
        <p:spPr>
          <a:xfrm>
            <a:off x="0" y="5918403"/>
            <a:ext cx="6626268" cy="1692771"/>
          </a:xfrm>
          <a:prstGeom prst="rect">
            <a:avLst/>
          </a:prstGeom>
        </p:spPr>
        <p:txBody>
          <a:bodyPr wrap="square">
            <a:spAutoFit/>
          </a:bodyPr>
          <a:lstStyle/>
          <a:p>
            <a:pPr>
              <a:defRPr/>
            </a:pPr>
            <a:r>
              <a:rPr lang="en-AU" sz="1200" dirty="0">
                <a:solidFill>
                  <a:schemeClr val="tx1">
                    <a:lumMod val="50000"/>
                  </a:schemeClr>
                </a:solidFill>
                <a:latin typeface="Arial" pitchFamily="34" charset="0"/>
              </a:rPr>
              <a:t>Examples:1 </a:t>
            </a:r>
            <a:r>
              <a:rPr lang="en-AU" sz="1200" dirty="0" err="1">
                <a:solidFill>
                  <a:schemeClr val="tx1">
                    <a:lumMod val="50000"/>
                  </a:schemeClr>
                </a:solidFill>
                <a:latin typeface="Arial" pitchFamily="34" charset="0"/>
              </a:rPr>
              <a:t>Ashobaa</a:t>
            </a:r>
            <a:r>
              <a:rPr lang="en-AU" sz="1200" dirty="0">
                <a:solidFill>
                  <a:schemeClr val="tx1">
                    <a:lumMod val="50000"/>
                  </a:schemeClr>
                </a:solidFill>
                <a:latin typeface="Arial" pitchFamily="34" charset="0"/>
              </a:rPr>
              <a:t> Courtesy: NOAA </a:t>
            </a:r>
            <a:r>
              <a:rPr lang="en-AU" sz="800" dirty="0">
                <a:solidFill>
                  <a:schemeClr val="tx1">
                    <a:lumMod val="50000"/>
                  </a:schemeClr>
                </a:solidFill>
                <a:latin typeface="Arial" pitchFamily="34" charset="0"/>
                <a:hlinkClick r:id="rId5"/>
              </a:rPr>
              <a:t>https://manati.star.nesdis.noaa.gov/windsat_images/windsat_storm/storm_id_image_new/2015/windsat15061001_01_ASHOBAA_as.png</a:t>
            </a:r>
            <a:endParaRPr lang="en-AU" sz="800" dirty="0">
              <a:solidFill>
                <a:schemeClr val="tx1">
                  <a:lumMod val="50000"/>
                </a:schemeClr>
              </a:solidFill>
              <a:latin typeface="Arial" pitchFamily="34" charset="0"/>
            </a:endParaRPr>
          </a:p>
          <a:p>
            <a:pPr>
              <a:defRPr/>
            </a:pPr>
            <a:endParaRPr lang="en-AU" sz="800" dirty="0">
              <a:solidFill>
                <a:schemeClr val="tx1">
                  <a:lumMod val="50000"/>
                </a:schemeClr>
              </a:solidFill>
              <a:latin typeface="Arial" pitchFamily="34" charset="0"/>
            </a:endParaRPr>
          </a:p>
          <a:p>
            <a:pPr>
              <a:defRPr/>
            </a:pPr>
            <a:r>
              <a:rPr lang="en-AU" sz="1200" dirty="0">
                <a:solidFill>
                  <a:schemeClr val="tx1">
                    <a:lumMod val="50000"/>
                  </a:schemeClr>
                </a:solidFill>
              </a:rPr>
              <a:t>2. </a:t>
            </a:r>
            <a:r>
              <a:rPr lang="en-AU" sz="1200" dirty="0" err="1">
                <a:solidFill>
                  <a:schemeClr val="tx1">
                    <a:lumMod val="50000"/>
                  </a:schemeClr>
                </a:solidFill>
              </a:rPr>
              <a:t>Kammuri</a:t>
            </a:r>
            <a:r>
              <a:rPr lang="en-AU" sz="1200" dirty="0">
                <a:solidFill>
                  <a:schemeClr val="tx1">
                    <a:lumMod val="50000"/>
                  </a:schemeClr>
                </a:solidFill>
              </a:rPr>
              <a:t> courtesy NRL </a:t>
            </a:r>
            <a:r>
              <a:rPr lang="en-AU" sz="800" dirty="0">
                <a:hlinkClick r:id="rId6"/>
              </a:rPr>
              <a:t>https://www.nrlmry.navy.mil/tc-bin/tc_home2.cgi?AGE=Prev&amp;ACTIVES=19-SHEM-01P.RITA,19-WPAC-29W.KAMMURI,19-IO-90A.INVEST,19-SHEM-91S.INVEST,19-WPAC-95W.INVEST,19-WPAC-96W.INVEST&amp;PHOT=yes&amp;ATCF_BASIN=wp&amp;SIZE=Full&amp;NAV=tc&amp;ATCF_YR=2019&amp;ATCF_FILE=/SATPRODUCTS/kauai_data/www/atcf_web/public_html/image_archives/2019/wp292019.19112818.gif&amp;CURRENT_ATCF_FILE=/SATPRODUCTS/kauai_data/www/atcf_web/public_html/image_archives/2019/wp292019.19112818.gif&amp;CURRENT=20191126.2055.windsat.WINDSAT_6GHz_IRWS.wind.29WKAMMURI.3067_073pc_50kts-989mb_115N_1435E_sft20191126_1800.jpg&amp;CURRENT_ATCF=wp292019.19112818.gif&amp;ATCF_NAME=wp292019&amp;ATCF_DIR=/SATPRODUCTS/kauai_data/www/atcf_web/public_html/image_archives/2019&amp;MO=NOV&amp;BASIN=WPAC&amp;STYLE=tables&amp;YEAR=2019&amp;YR=19&amp;STORM_NAME=29W.KAMMURI&amp;ARCHIVE=active&amp;AREA=pacific/southern_hemisphere&amp;AID_DIR=/SATPRODUCTS/kauai_data/www/pacific/western/tropics/microvap/dmsp&amp;DIR=/SATPRODUCTS/TC/tc19/WPAC/29W.KAMMURI/windsat/6ghz_wind&amp;TYPE=windsat&amp;PROD=6ghz_wind&amp;SUB_PROD=2degreeticks</a:t>
            </a:r>
            <a:endParaRPr lang="en-AU" sz="800" dirty="0">
              <a:solidFill>
                <a:schemeClr val="tx1">
                  <a:lumMod val="50000"/>
                </a:schemeClr>
              </a:solidFill>
              <a:latin typeface="Arial" pitchFamily="34" charset="0"/>
            </a:endParaRPr>
          </a:p>
        </p:txBody>
      </p:sp>
      <p:sp>
        <p:nvSpPr>
          <p:cNvPr id="8" name="Text Box 4">
            <a:extLst>
              <a:ext uri="{FF2B5EF4-FFF2-40B4-BE49-F238E27FC236}">
                <a16:creationId xmlns:a16="http://schemas.microsoft.com/office/drawing/2014/main" id="{5AD3963F-160C-4224-9C69-27ABEDFC7C35}"/>
              </a:ext>
            </a:extLst>
          </p:cNvPr>
          <p:cNvSpPr txBox="1">
            <a:spLocks noChangeArrowheads="1"/>
          </p:cNvSpPr>
          <p:nvPr/>
        </p:nvSpPr>
        <p:spPr bwMode="auto">
          <a:xfrm>
            <a:off x="1893888" y="1100138"/>
            <a:ext cx="73263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1800" dirty="0">
                <a:solidFill>
                  <a:schemeClr val="tx1"/>
                </a:solidFill>
                <a:hlinkClick r:id="rId7"/>
              </a:rPr>
              <a:t>https://manati.star.nesdis.noaa.gov/datasets/WindSATData.php</a:t>
            </a:r>
            <a:endParaRPr lang="en-AU" altLang="en-US" sz="1800" dirty="0">
              <a:solidFill>
                <a:schemeClr val="tx1"/>
              </a:solidFill>
            </a:endParaRPr>
          </a:p>
        </p:txBody>
      </p:sp>
      <p:sp>
        <p:nvSpPr>
          <p:cNvPr id="9" name="Rectangle 8">
            <a:extLst>
              <a:ext uri="{FF2B5EF4-FFF2-40B4-BE49-F238E27FC236}">
                <a16:creationId xmlns:a16="http://schemas.microsoft.com/office/drawing/2014/main" id="{66D53C72-50B8-4A74-9AB2-B54D1F1FB98A}"/>
              </a:ext>
            </a:extLst>
          </p:cNvPr>
          <p:cNvSpPr/>
          <p:nvPr/>
        </p:nvSpPr>
        <p:spPr>
          <a:xfrm>
            <a:off x="201753" y="1740981"/>
            <a:ext cx="6080185" cy="4601260"/>
          </a:xfrm>
          <a:prstGeom prst="rect">
            <a:avLst/>
          </a:prstGeom>
        </p:spPr>
        <p:txBody>
          <a:bodyPr wrap="square">
            <a:spAutoFit/>
          </a:bodyPr>
          <a:lstStyle/>
          <a:p>
            <a:r>
              <a:rPr lang="en-AU" sz="2000" dirty="0"/>
              <a:t>Satellites: Coriolis (2003 extended lifetime!)</a:t>
            </a:r>
          </a:p>
          <a:p>
            <a:r>
              <a:rPr lang="en-AU" sz="2000" dirty="0">
                <a:solidFill>
                  <a:srgbClr val="010000"/>
                </a:solidFill>
              </a:rPr>
              <a:t>Channel: 6.8-37</a:t>
            </a:r>
            <a:r>
              <a:rPr lang="en-AU" sz="2000" dirty="0"/>
              <a:t> GHz </a:t>
            </a:r>
          </a:p>
          <a:p>
            <a:r>
              <a:rPr lang="en-AU" sz="2000" dirty="0">
                <a:solidFill>
                  <a:srgbClr val="010000"/>
                </a:solidFill>
              </a:rPr>
              <a:t>coverage: </a:t>
            </a:r>
            <a:r>
              <a:rPr lang="en-AU" sz="2000" dirty="0"/>
              <a:t>1000km wide (&gt;ASCAT, &lt;SCATSAT)</a:t>
            </a:r>
          </a:p>
          <a:p>
            <a:r>
              <a:rPr lang="en-AU" sz="2000" dirty="0"/>
              <a:t>	two passes per day(ascending/descending)</a:t>
            </a:r>
          </a:p>
          <a:p>
            <a:r>
              <a:rPr lang="en-AU" sz="2000" dirty="0">
                <a:solidFill>
                  <a:srgbClr val="010000"/>
                </a:solidFill>
              </a:rPr>
              <a:t>Resolution: ~</a:t>
            </a:r>
            <a:r>
              <a:rPr lang="en-AU" sz="2000" dirty="0"/>
              <a:t>25km</a:t>
            </a:r>
          </a:p>
          <a:p>
            <a:endParaRPr lang="en-AU" sz="900" dirty="0">
              <a:solidFill>
                <a:srgbClr val="010000"/>
              </a:solidFill>
            </a:endParaRPr>
          </a:p>
          <a:p>
            <a:r>
              <a:rPr lang="en-AU" sz="2000" dirty="0">
                <a:solidFill>
                  <a:srgbClr val="010000"/>
                </a:solidFill>
              </a:rPr>
              <a:t>TC applications:</a:t>
            </a:r>
          </a:p>
          <a:p>
            <a:pPr defTabSz="914400" eaLnBrk="1" hangingPunct="1">
              <a:spcBef>
                <a:spcPct val="20000"/>
              </a:spcBef>
            </a:pPr>
            <a:r>
              <a:rPr lang="en-AU" sz="2000" u="sng" dirty="0"/>
              <a:t>Overestimates</a:t>
            </a:r>
            <a:r>
              <a:rPr lang="en-AU" sz="2000" dirty="0"/>
              <a:t> winds in rain, but s</a:t>
            </a:r>
            <a:r>
              <a:rPr lang="en-AU" altLang="en-US" sz="2000" dirty="0"/>
              <a:t>olution to overcome speed in rainfall being worked on </a:t>
            </a:r>
          </a:p>
          <a:p>
            <a:r>
              <a:rPr lang="en-AU" sz="2000" dirty="0"/>
              <a:t>Not useful for intensity</a:t>
            </a:r>
          </a:p>
          <a:p>
            <a:r>
              <a:rPr lang="en-AU" sz="2000" dirty="0"/>
              <a:t>Sometimes for gale radii outside rain areas</a:t>
            </a:r>
          </a:p>
          <a:p>
            <a:r>
              <a:rPr lang="en-AU" sz="2000" dirty="0"/>
              <a:t>NOAA</a:t>
            </a:r>
            <a:r>
              <a:rPr lang="en-AU" sz="1400" dirty="0"/>
              <a:t>: </a:t>
            </a:r>
            <a:r>
              <a:rPr lang="en-AU" sz="1400" dirty="0">
                <a:hlinkClick r:id="rId7"/>
              </a:rPr>
              <a:t>https://manati.star.nesdis.noaa.gov/datasets/WindSATData.php</a:t>
            </a:r>
            <a:endParaRPr lang="en-AU" sz="1400" dirty="0"/>
          </a:p>
          <a:p>
            <a:r>
              <a:rPr lang="en-AU" sz="2000" dirty="0"/>
              <a:t>NRL: </a:t>
            </a:r>
            <a:r>
              <a:rPr lang="en-AU" sz="1400" dirty="0">
                <a:hlinkClick r:id="rId8"/>
              </a:rPr>
              <a:t>https://www.nrlmry.navy.mil/tc-bin/tc_home2.cgi</a:t>
            </a:r>
            <a:endParaRPr lang="en-AU" sz="2000" dirty="0"/>
          </a:p>
          <a:p>
            <a:endParaRPr lang="en-AU" sz="2000" dirty="0"/>
          </a:p>
          <a:p>
            <a:endParaRPr lang="en-AU" sz="2000" dirty="0"/>
          </a:p>
        </p:txBody>
      </p:sp>
      <p:pic>
        <p:nvPicPr>
          <p:cNvPr id="13314" name="Picture 2">
            <a:extLst>
              <a:ext uri="{FF2B5EF4-FFF2-40B4-BE49-F238E27FC236}">
                <a16:creationId xmlns:a16="http://schemas.microsoft.com/office/drawing/2014/main" id="{AEC0ED9C-94A9-4FEF-AC11-F9A5C31008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6552" y="3672027"/>
            <a:ext cx="3343827" cy="361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987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a:extLst>
              <a:ext uri="{FF2B5EF4-FFF2-40B4-BE49-F238E27FC236}">
                <a16:creationId xmlns:a16="http://schemas.microsoft.com/office/drawing/2014/main" id="{837C3052-EC90-4DD5-A147-27A0B634B318}"/>
              </a:ext>
            </a:extLst>
          </p:cNvPr>
          <p:cNvSpPr txBox="1">
            <a:spLocks noChangeArrowheads="1"/>
          </p:cNvSpPr>
          <p:nvPr/>
        </p:nvSpPr>
        <p:spPr bwMode="auto">
          <a:xfrm>
            <a:off x="4500563" y="33575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a:solidFill>
                  <a:schemeClr val="bg1"/>
                </a:solidFill>
              </a:rPr>
              <a:t>X</a:t>
            </a:r>
          </a:p>
        </p:txBody>
      </p:sp>
      <p:sp>
        <p:nvSpPr>
          <p:cNvPr id="5" name="Rectangle 2">
            <a:extLst>
              <a:ext uri="{FF2B5EF4-FFF2-40B4-BE49-F238E27FC236}">
                <a16:creationId xmlns:a16="http://schemas.microsoft.com/office/drawing/2014/main" id="{49C34DE0-33F4-4FC7-BC4D-4095A1A072C0}"/>
              </a:ext>
            </a:extLst>
          </p:cNvPr>
          <p:cNvSpPr txBox="1">
            <a:spLocks noChangeArrowheads="1"/>
          </p:cNvSpPr>
          <p:nvPr/>
        </p:nvSpPr>
        <p:spPr>
          <a:xfrm>
            <a:off x="2209799" y="104775"/>
            <a:ext cx="7214553" cy="14128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b="1" dirty="0">
                <a:latin typeface="Arial" charset="0"/>
                <a:ea typeface="ＭＳ Ｐゴシック" pitchFamily="34" charset="-128"/>
                <a:cs typeface="Arial" charset="0"/>
              </a:rPr>
              <a:t>AMSR2 radiometer (passive)</a:t>
            </a:r>
          </a:p>
        </p:txBody>
      </p:sp>
      <p:sp>
        <p:nvSpPr>
          <p:cNvPr id="6" name="Rectangle 9">
            <a:extLst>
              <a:ext uri="{FF2B5EF4-FFF2-40B4-BE49-F238E27FC236}">
                <a16:creationId xmlns:a16="http://schemas.microsoft.com/office/drawing/2014/main" id="{BAB88D3B-5200-40FE-ACE7-6F677901C9DB}"/>
              </a:ext>
            </a:extLst>
          </p:cNvPr>
          <p:cNvSpPr>
            <a:spLocks noChangeArrowheads="1"/>
          </p:cNvSpPr>
          <p:nvPr/>
        </p:nvSpPr>
        <p:spPr bwMode="auto">
          <a:xfrm>
            <a:off x="-12700" y="1733859"/>
            <a:ext cx="5848612" cy="4395561"/>
          </a:xfrm>
          <a:prstGeom prst="rect">
            <a:avLst/>
          </a:prstGeom>
          <a:solidFill>
            <a:schemeClr val="bg1"/>
          </a:solidFill>
          <a:ln>
            <a:noFill/>
          </a:ln>
          <a:effectLst/>
        </p:spPr>
        <p:txBody>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20000"/>
              </a:spcBef>
              <a:spcAft>
                <a:spcPct val="0"/>
              </a:spcAft>
              <a:buFontTx/>
              <a:buNone/>
            </a:pPr>
            <a:r>
              <a:rPr lang="en-AU" altLang="en-US" sz="2000" b="1" dirty="0">
                <a:solidFill>
                  <a:schemeClr val="tx1"/>
                </a:solidFill>
              </a:rPr>
              <a:t>Satellite:  </a:t>
            </a:r>
            <a:r>
              <a:rPr lang="en-AU" altLang="en-US" sz="2000" dirty="0">
                <a:solidFill>
                  <a:schemeClr val="tx1"/>
                </a:solidFill>
              </a:rPr>
              <a:t>GCOM (2012) </a:t>
            </a:r>
          </a:p>
          <a:p>
            <a:pPr defTabSz="914400" eaLnBrk="1" fontAlgn="base" hangingPunct="1">
              <a:spcBef>
                <a:spcPct val="20000"/>
              </a:spcBef>
              <a:spcAft>
                <a:spcPct val="0"/>
              </a:spcAft>
              <a:buFontTx/>
              <a:buNone/>
            </a:pPr>
            <a:r>
              <a:rPr lang="en-AU" sz="2000" dirty="0">
                <a:solidFill>
                  <a:srgbClr val="010000"/>
                </a:solidFill>
              </a:rPr>
              <a:t>Channel: 10.7-36.5GHz </a:t>
            </a:r>
          </a:p>
          <a:p>
            <a:pPr defTabSz="914400" eaLnBrk="1" fontAlgn="base" hangingPunct="1">
              <a:spcBef>
                <a:spcPct val="20000"/>
              </a:spcBef>
              <a:spcAft>
                <a:spcPct val="0"/>
              </a:spcAft>
              <a:buFontTx/>
              <a:buNone/>
            </a:pPr>
            <a:r>
              <a:rPr lang="en-AU" altLang="en-US" sz="2000" b="1" dirty="0">
                <a:solidFill>
                  <a:schemeClr val="tx1"/>
                </a:solidFill>
              </a:rPr>
              <a:t>Coverage: </a:t>
            </a:r>
            <a:r>
              <a:rPr lang="en-AU" altLang="en-US" sz="2000" dirty="0">
                <a:solidFill>
                  <a:schemeClr val="tx1"/>
                </a:solidFill>
              </a:rPr>
              <a:t>1450km (wider than ASCAT)</a:t>
            </a:r>
          </a:p>
          <a:p>
            <a:pPr defTabSz="914400" eaLnBrk="1" fontAlgn="base" hangingPunct="1">
              <a:spcBef>
                <a:spcPct val="20000"/>
              </a:spcBef>
              <a:spcAft>
                <a:spcPct val="0"/>
              </a:spcAft>
              <a:buNone/>
            </a:pPr>
            <a:r>
              <a:rPr lang="en-AU" altLang="en-US" sz="2000" dirty="0">
                <a:solidFill>
                  <a:schemeClr val="tx1"/>
                </a:solidFill>
              </a:rPr>
              <a:t>Two passes per day</a:t>
            </a:r>
          </a:p>
          <a:p>
            <a:pPr defTabSz="914400" eaLnBrk="1" fontAlgn="base" hangingPunct="1">
              <a:spcBef>
                <a:spcPct val="20000"/>
              </a:spcBef>
              <a:spcAft>
                <a:spcPct val="0"/>
              </a:spcAft>
              <a:buFontTx/>
              <a:buNone/>
            </a:pPr>
            <a:r>
              <a:rPr lang="en-AU" altLang="en-US" sz="2000" dirty="0">
                <a:solidFill>
                  <a:schemeClr val="tx1"/>
                </a:solidFill>
              </a:rPr>
              <a:t>TC applications:</a:t>
            </a:r>
          </a:p>
          <a:p>
            <a:pPr defTabSz="914400" eaLnBrk="1" fontAlgn="base" hangingPunct="1">
              <a:spcBef>
                <a:spcPct val="20000"/>
              </a:spcBef>
              <a:spcAft>
                <a:spcPct val="0"/>
              </a:spcAft>
              <a:buFontTx/>
              <a:buNone/>
            </a:pPr>
            <a:r>
              <a:rPr lang="en-AU" altLang="en-US" sz="2000" dirty="0">
                <a:solidFill>
                  <a:schemeClr val="tx1"/>
                </a:solidFill>
              </a:rPr>
              <a:t>  Can be ok for extent of gales</a:t>
            </a:r>
          </a:p>
          <a:p>
            <a:pPr defTabSz="914400" eaLnBrk="1" fontAlgn="base" hangingPunct="1">
              <a:spcBef>
                <a:spcPct val="20000"/>
              </a:spcBef>
              <a:spcAft>
                <a:spcPct val="0"/>
              </a:spcAft>
              <a:buFontTx/>
              <a:buNone/>
            </a:pPr>
            <a:r>
              <a:rPr lang="en-AU" altLang="en-US" sz="2000" dirty="0">
                <a:solidFill>
                  <a:schemeClr val="tx1"/>
                </a:solidFill>
              </a:rPr>
              <a:t>  Speed only  </a:t>
            </a:r>
          </a:p>
          <a:p>
            <a:pPr defTabSz="914400" eaLnBrk="1" fontAlgn="base" hangingPunct="1">
              <a:spcBef>
                <a:spcPct val="20000"/>
              </a:spcBef>
              <a:spcAft>
                <a:spcPct val="0"/>
              </a:spcAft>
              <a:buFontTx/>
              <a:buNone/>
            </a:pPr>
            <a:r>
              <a:rPr lang="en-AU" altLang="en-US" sz="2000" dirty="0">
                <a:solidFill>
                  <a:schemeClr val="tx1"/>
                </a:solidFill>
              </a:rPr>
              <a:t>  Availability same as </a:t>
            </a:r>
            <a:r>
              <a:rPr lang="en-AU" altLang="en-US" sz="2000" dirty="0" err="1">
                <a:solidFill>
                  <a:schemeClr val="tx1"/>
                </a:solidFill>
              </a:rPr>
              <a:t>Windsat</a:t>
            </a:r>
            <a:endParaRPr lang="en-AU" altLang="en-US" sz="2000" dirty="0">
              <a:solidFill>
                <a:schemeClr val="tx1"/>
              </a:solidFill>
            </a:endParaRPr>
          </a:p>
          <a:p>
            <a:pPr defTabSz="914400" eaLnBrk="1" fontAlgn="base" hangingPunct="1">
              <a:spcBef>
                <a:spcPct val="20000"/>
              </a:spcBef>
              <a:spcAft>
                <a:spcPct val="0"/>
              </a:spcAft>
              <a:buFontTx/>
              <a:buNone/>
            </a:pPr>
            <a:r>
              <a:rPr lang="en-AU" altLang="en-US" sz="2000" dirty="0">
                <a:solidFill>
                  <a:schemeClr val="tx1"/>
                </a:solidFill>
              </a:rPr>
              <a:t>  NOAA and NRL </a:t>
            </a:r>
          </a:p>
          <a:p>
            <a:pPr defTabSz="914400" eaLnBrk="1" fontAlgn="base" hangingPunct="1">
              <a:spcBef>
                <a:spcPct val="20000"/>
              </a:spcBef>
              <a:spcAft>
                <a:spcPct val="0"/>
              </a:spcAft>
              <a:buFontTx/>
              <a:buNone/>
            </a:pPr>
            <a:r>
              <a:rPr lang="en-AU" altLang="en-US" sz="2000" dirty="0">
                <a:solidFill>
                  <a:schemeClr val="tx1"/>
                </a:solidFill>
              </a:rPr>
              <a:t>  Solution to overcome speed in rainfall </a:t>
            </a:r>
          </a:p>
          <a:p>
            <a:pPr defTabSz="914400" eaLnBrk="1" fontAlgn="base" hangingPunct="1">
              <a:spcBef>
                <a:spcPct val="20000"/>
              </a:spcBef>
              <a:spcAft>
                <a:spcPct val="0"/>
              </a:spcAft>
              <a:buFontTx/>
              <a:buNone/>
            </a:pPr>
            <a:r>
              <a:rPr lang="en-AU" altLang="en-US" sz="2000" dirty="0">
                <a:solidFill>
                  <a:schemeClr val="tx1"/>
                </a:solidFill>
              </a:rPr>
              <a:t>  being worked on </a:t>
            </a:r>
          </a:p>
          <a:p>
            <a:pPr defTabSz="914400" eaLnBrk="1" fontAlgn="base" hangingPunct="1">
              <a:spcBef>
                <a:spcPct val="20000"/>
              </a:spcBef>
              <a:spcAft>
                <a:spcPct val="0"/>
              </a:spcAft>
              <a:buFontTx/>
              <a:buNone/>
            </a:pPr>
            <a:r>
              <a:rPr lang="en-AU" altLang="en-US" sz="2000" dirty="0">
                <a:solidFill>
                  <a:schemeClr val="tx1"/>
                </a:solidFill>
              </a:rPr>
              <a:t>ALSO SSMIS radiometer as well </a:t>
            </a:r>
          </a:p>
        </p:txBody>
      </p:sp>
      <p:sp>
        <p:nvSpPr>
          <p:cNvPr id="7" name="Rectangle 6">
            <a:extLst>
              <a:ext uri="{FF2B5EF4-FFF2-40B4-BE49-F238E27FC236}">
                <a16:creationId xmlns:a16="http://schemas.microsoft.com/office/drawing/2014/main" id="{A8BEDD80-413F-42D8-9AD8-518BE290BB04}"/>
              </a:ext>
            </a:extLst>
          </p:cNvPr>
          <p:cNvSpPr/>
          <p:nvPr/>
        </p:nvSpPr>
        <p:spPr>
          <a:xfrm>
            <a:off x="-36512" y="6081241"/>
            <a:ext cx="5306344" cy="646331"/>
          </a:xfrm>
          <a:prstGeom prst="rect">
            <a:avLst/>
          </a:prstGeom>
        </p:spPr>
        <p:txBody>
          <a:bodyPr wrap="square">
            <a:spAutoFit/>
          </a:bodyPr>
          <a:lstStyle/>
          <a:p>
            <a:pPr>
              <a:defRPr/>
            </a:pPr>
            <a:r>
              <a:rPr lang="en-AU" sz="1200" dirty="0">
                <a:solidFill>
                  <a:schemeClr val="tx1">
                    <a:lumMod val="50000"/>
                  </a:schemeClr>
                </a:solidFill>
                <a:latin typeface="Arial" pitchFamily="34" charset="0"/>
              </a:rPr>
              <a:t>Examples</a:t>
            </a:r>
            <a:r>
              <a:rPr lang="en-AU" sz="1400" dirty="0">
                <a:solidFill>
                  <a:schemeClr val="tx1">
                    <a:lumMod val="50000"/>
                  </a:schemeClr>
                </a:solidFill>
                <a:latin typeface="Arial" pitchFamily="34" charset="0"/>
              </a:rPr>
              <a:t>:  1. </a:t>
            </a:r>
            <a:r>
              <a:rPr lang="en-AU" sz="1400" dirty="0" err="1">
                <a:solidFill>
                  <a:schemeClr val="tx1">
                    <a:lumMod val="50000"/>
                  </a:schemeClr>
                </a:solidFill>
                <a:latin typeface="Arial" pitchFamily="34" charset="0"/>
              </a:rPr>
              <a:t>Kammuri</a:t>
            </a:r>
            <a:r>
              <a:rPr lang="en-AU" sz="1400" dirty="0">
                <a:solidFill>
                  <a:schemeClr val="tx1">
                    <a:lumMod val="50000"/>
                  </a:schemeClr>
                </a:solidFill>
                <a:latin typeface="Arial" pitchFamily="34" charset="0"/>
              </a:rPr>
              <a:t>  Courtesy: NOAA </a:t>
            </a:r>
            <a:r>
              <a:rPr lang="en-AU" sz="800" dirty="0">
                <a:hlinkClick r:id="rId4"/>
              </a:rPr>
              <a:t>https://manati.star.nesdis.noaa.gov/gcom_images/cur/wdsp/zooms/WMBds62.png</a:t>
            </a:r>
            <a:endParaRPr lang="en-AU" sz="800" dirty="0">
              <a:solidFill>
                <a:schemeClr val="tx1">
                  <a:lumMod val="50000"/>
                </a:schemeClr>
              </a:solidFill>
              <a:latin typeface="Arial" pitchFamily="34" charset="0"/>
            </a:endParaRPr>
          </a:p>
          <a:p>
            <a:pPr>
              <a:defRPr/>
            </a:pPr>
            <a:r>
              <a:rPr lang="en-AU" sz="1400" dirty="0">
                <a:solidFill>
                  <a:schemeClr val="tx1">
                    <a:lumMod val="50000"/>
                  </a:schemeClr>
                </a:solidFill>
                <a:latin typeface="Arial" pitchFamily="34" charset="0"/>
              </a:rPr>
              <a:t>2. </a:t>
            </a:r>
            <a:r>
              <a:rPr lang="en-AU" sz="1400" dirty="0" err="1">
                <a:solidFill>
                  <a:schemeClr val="tx1">
                    <a:lumMod val="50000"/>
                  </a:schemeClr>
                </a:solidFill>
                <a:latin typeface="Arial" pitchFamily="34" charset="0"/>
              </a:rPr>
              <a:t>Kenanga</a:t>
            </a:r>
            <a:r>
              <a:rPr lang="en-AU" sz="1400" dirty="0">
                <a:solidFill>
                  <a:schemeClr val="tx1">
                    <a:lumMod val="50000"/>
                  </a:schemeClr>
                </a:solidFill>
                <a:latin typeface="Arial" pitchFamily="34" charset="0"/>
              </a:rPr>
              <a:t> 2018 NRL </a:t>
            </a:r>
          </a:p>
        </p:txBody>
      </p:sp>
      <p:sp>
        <p:nvSpPr>
          <p:cNvPr id="8" name="Text Box 4">
            <a:extLst>
              <a:ext uri="{FF2B5EF4-FFF2-40B4-BE49-F238E27FC236}">
                <a16:creationId xmlns:a16="http://schemas.microsoft.com/office/drawing/2014/main" id="{9299558C-80EB-47E4-BE78-513D24323C1F}"/>
              </a:ext>
            </a:extLst>
          </p:cNvPr>
          <p:cNvSpPr txBox="1">
            <a:spLocks noChangeArrowheads="1"/>
          </p:cNvSpPr>
          <p:nvPr/>
        </p:nvSpPr>
        <p:spPr bwMode="auto">
          <a:xfrm>
            <a:off x="1893888" y="1100138"/>
            <a:ext cx="73263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1800" dirty="0">
                <a:solidFill>
                  <a:schemeClr val="tx1"/>
                </a:solidFill>
                <a:hlinkClick r:id="rId5"/>
              </a:rPr>
              <a:t>https://manati.star.nesdis.noaa.gov/datasets//GCOM2Data.php</a:t>
            </a:r>
            <a:endParaRPr lang="en-AU" altLang="en-US" sz="1800" dirty="0">
              <a:solidFill>
                <a:schemeClr val="tx1"/>
              </a:solidFill>
            </a:endParaRPr>
          </a:p>
        </p:txBody>
      </p:sp>
      <p:pic>
        <p:nvPicPr>
          <p:cNvPr id="2" name="Picture 1">
            <a:extLst>
              <a:ext uri="{FF2B5EF4-FFF2-40B4-BE49-F238E27FC236}">
                <a16:creationId xmlns:a16="http://schemas.microsoft.com/office/drawing/2014/main" id="{0616AD38-574A-47B2-853F-33284769A23C}"/>
              </a:ext>
            </a:extLst>
          </p:cNvPr>
          <p:cNvPicPr>
            <a:picLocks noChangeAspect="1"/>
          </p:cNvPicPr>
          <p:nvPr/>
        </p:nvPicPr>
        <p:blipFill>
          <a:blip r:embed="rId6"/>
          <a:stretch>
            <a:fillRect/>
          </a:stretch>
        </p:blipFill>
        <p:spPr>
          <a:xfrm>
            <a:off x="4706704" y="1685678"/>
            <a:ext cx="4569171" cy="4013461"/>
          </a:xfrm>
          <a:prstGeom prst="rect">
            <a:avLst/>
          </a:prstGeom>
        </p:spPr>
      </p:pic>
      <p:pic>
        <p:nvPicPr>
          <p:cNvPr id="10" name="Picture 9">
            <a:extLst>
              <a:ext uri="{FF2B5EF4-FFF2-40B4-BE49-F238E27FC236}">
                <a16:creationId xmlns:a16="http://schemas.microsoft.com/office/drawing/2014/main" id="{410EC01F-ADE5-4E1C-91C5-553A662ABA33}"/>
              </a:ext>
            </a:extLst>
          </p:cNvPr>
          <p:cNvPicPr>
            <a:picLocks noChangeAspect="1"/>
          </p:cNvPicPr>
          <p:nvPr/>
        </p:nvPicPr>
        <p:blipFill>
          <a:blip r:embed="rId7"/>
          <a:stretch>
            <a:fillRect/>
          </a:stretch>
        </p:blipFill>
        <p:spPr>
          <a:xfrm>
            <a:off x="5173991" y="2477242"/>
            <a:ext cx="4013461" cy="4013461"/>
          </a:xfrm>
          <a:prstGeom prst="rect">
            <a:avLst/>
          </a:prstGeom>
        </p:spPr>
      </p:pic>
    </p:spTree>
    <p:extLst>
      <p:ext uri="{BB962C8B-B14F-4D97-AF65-F5344CB8AC3E}">
        <p14:creationId xmlns:p14="http://schemas.microsoft.com/office/powerpoint/2010/main" val="26967501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a:extLst>
              <a:ext uri="{FF2B5EF4-FFF2-40B4-BE49-F238E27FC236}">
                <a16:creationId xmlns:a16="http://schemas.microsoft.com/office/drawing/2014/main" id="{A06A181F-A00C-40A9-9F40-63328AD9E7E3}"/>
              </a:ext>
            </a:extLst>
          </p:cNvPr>
          <p:cNvSpPr>
            <a:spLocks noGrp="1" noChangeArrowheads="1"/>
          </p:cNvSpPr>
          <p:nvPr>
            <p:ph type="title"/>
          </p:nvPr>
        </p:nvSpPr>
        <p:spPr>
          <a:xfrm>
            <a:off x="1446213" y="30163"/>
            <a:ext cx="7326312" cy="1275754"/>
          </a:xfrm>
        </p:spPr>
        <p:txBody>
          <a:bodyPr>
            <a:normAutofit fontScale="90000"/>
          </a:bodyPr>
          <a:lstStyle/>
          <a:p>
            <a:pPr eaLnBrk="1" hangingPunct="1">
              <a:defRPr/>
            </a:pPr>
            <a:r>
              <a:rPr lang="en-US" altLang="en-US" sz="3200" b="1" dirty="0">
                <a:latin typeface="Arial" charset="0"/>
                <a:ea typeface="ＭＳ Ｐゴシック" pitchFamily="34" charset="-128"/>
                <a:cs typeface="Arial" charset="0"/>
              </a:rPr>
              <a:t>L-Band Radiometers</a:t>
            </a:r>
            <a:r>
              <a:rPr lang="en-US" altLang="en-US" sz="3200" dirty="0">
                <a:latin typeface="Arial" charset="0"/>
                <a:ea typeface="ＭＳ Ｐゴシック" pitchFamily="34" charset="-128"/>
                <a:cs typeface="Arial" charset="0"/>
              </a:rPr>
              <a:t>:                              </a:t>
            </a:r>
            <a:r>
              <a:rPr lang="en-US" altLang="en-US" sz="3200" u="sng" dirty="0">
                <a:latin typeface="Arial" charset="0"/>
                <a:ea typeface="ＭＳ Ｐゴシック" pitchFamily="34" charset="-128"/>
                <a:cs typeface="Arial" charset="0"/>
              </a:rPr>
              <a:t>SMAP </a:t>
            </a:r>
            <a:r>
              <a:rPr lang="en-US" altLang="en-US" sz="3200" dirty="0">
                <a:latin typeface="Arial" charset="0"/>
                <a:ea typeface="ＭＳ Ｐゴシック" pitchFamily="34" charset="-128"/>
                <a:cs typeface="Arial" charset="0"/>
              </a:rPr>
              <a:t>(Soil Moisture Active </a:t>
            </a:r>
            <a:r>
              <a:rPr lang="en-US" altLang="en-US" sz="3200" u="sng" dirty="0">
                <a:latin typeface="Arial" charset="0"/>
                <a:ea typeface="ＭＳ Ｐゴシック" pitchFamily="34" charset="-128"/>
                <a:cs typeface="Arial" charset="0"/>
              </a:rPr>
              <a:t>Passive</a:t>
            </a:r>
            <a:r>
              <a:rPr lang="en-US" altLang="en-US" sz="3200" dirty="0">
                <a:latin typeface="Arial" charset="0"/>
                <a:ea typeface="ＭＳ Ｐゴシック" pitchFamily="34" charset="-128"/>
                <a:cs typeface="Arial" charset="0"/>
              </a:rPr>
              <a:t>)   SMOS (Soil Moisture and Ocean Salinity)</a:t>
            </a:r>
          </a:p>
        </p:txBody>
      </p:sp>
      <p:sp>
        <p:nvSpPr>
          <p:cNvPr id="5" name="Text Box 4">
            <a:extLst>
              <a:ext uri="{FF2B5EF4-FFF2-40B4-BE49-F238E27FC236}">
                <a16:creationId xmlns:a16="http://schemas.microsoft.com/office/drawing/2014/main" id="{6B0DDD46-8E27-4055-810A-8C6C25CF0BBF}"/>
              </a:ext>
            </a:extLst>
          </p:cNvPr>
          <p:cNvSpPr txBox="1">
            <a:spLocks noChangeArrowheads="1"/>
          </p:cNvSpPr>
          <p:nvPr/>
        </p:nvSpPr>
        <p:spPr bwMode="auto">
          <a:xfrm>
            <a:off x="1817688" y="1305917"/>
            <a:ext cx="732631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2000" dirty="0">
                <a:solidFill>
                  <a:schemeClr val="tx1"/>
                </a:solidFill>
                <a:hlinkClick r:id="rId4"/>
              </a:rPr>
              <a:t>http://www.remss.com/missions/smap/winds/</a:t>
            </a:r>
            <a:endParaRPr lang="en-AU" altLang="en-US" sz="2000" dirty="0">
              <a:solidFill>
                <a:schemeClr val="tx1"/>
              </a:solidFill>
            </a:endParaRPr>
          </a:p>
          <a:p>
            <a:pPr defTabSz="914400" eaLnBrk="1" fontAlgn="base" hangingPunct="1">
              <a:spcBef>
                <a:spcPct val="0"/>
              </a:spcBef>
              <a:spcAft>
                <a:spcPct val="0"/>
              </a:spcAft>
              <a:buFontTx/>
              <a:buNone/>
            </a:pPr>
            <a:endParaRPr lang="en-AU" altLang="en-US" dirty="0">
              <a:solidFill>
                <a:schemeClr val="tx1"/>
              </a:solidFill>
            </a:endParaRPr>
          </a:p>
        </p:txBody>
      </p:sp>
      <p:sp>
        <p:nvSpPr>
          <p:cNvPr id="6" name="Rectangle 8">
            <a:extLst>
              <a:ext uri="{FF2B5EF4-FFF2-40B4-BE49-F238E27FC236}">
                <a16:creationId xmlns:a16="http://schemas.microsoft.com/office/drawing/2014/main" id="{1EB27636-FC6D-4580-B59B-CBD4A48472E9}"/>
              </a:ext>
            </a:extLst>
          </p:cNvPr>
          <p:cNvSpPr>
            <a:spLocks noChangeArrowheads="1"/>
          </p:cNvSpPr>
          <p:nvPr/>
        </p:nvSpPr>
        <p:spPr bwMode="auto">
          <a:xfrm>
            <a:off x="254000" y="6440488"/>
            <a:ext cx="373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fontAlgn="base">
              <a:spcBef>
                <a:spcPct val="0"/>
              </a:spcBef>
              <a:spcAft>
                <a:spcPct val="0"/>
              </a:spcAft>
              <a:buFontTx/>
              <a:buNone/>
            </a:pPr>
            <a:endParaRPr lang="en-AU" altLang="en-US" sz="1800" dirty="0">
              <a:solidFill>
                <a:schemeClr val="tx1"/>
              </a:solidFill>
            </a:endParaRPr>
          </a:p>
        </p:txBody>
      </p:sp>
      <p:sp>
        <p:nvSpPr>
          <p:cNvPr id="7" name="Text Box 4">
            <a:extLst>
              <a:ext uri="{FF2B5EF4-FFF2-40B4-BE49-F238E27FC236}">
                <a16:creationId xmlns:a16="http://schemas.microsoft.com/office/drawing/2014/main" id="{1385CA6B-1F4E-4CBF-8ADC-AD4D76599EB6}"/>
              </a:ext>
            </a:extLst>
          </p:cNvPr>
          <p:cNvSpPr txBox="1">
            <a:spLocks noChangeArrowheads="1"/>
          </p:cNvSpPr>
          <p:nvPr/>
        </p:nvSpPr>
        <p:spPr bwMode="auto">
          <a:xfrm>
            <a:off x="1546566" y="6608059"/>
            <a:ext cx="435933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sz="1400" dirty="0"/>
              <a:t>SMAP coverage image courtesy Meissner et al.2018</a:t>
            </a:r>
            <a:endParaRPr lang="en-AU" altLang="en-US" sz="900" dirty="0">
              <a:solidFill>
                <a:schemeClr val="tx1"/>
              </a:solidFill>
            </a:endParaRPr>
          </a:p>
        </p:txBody>
      </p:sp>
      <p:sp>
        <p:nvSpPr>
          <p:cNvPr id="8" name="Text Box 4">
            <a:extLst>
              <a:ext uri="{FF2B5EF4-FFF2-40B4-BE49-F238E27FC236}">
                <a16:creationId xmlns:a16="http://schemas.microsoft.com/office/drawing/2014/main" id="{1FF00314-0B28-445A-8AD6-417C72B447D4}"/>
              </a:ext>
            </a:extLst>
          </p:cNvPr>
          <p:cNvSpPr txBox="1">
            <a:spLocks noChangeArrowheads="1"/>
          </p:cNvSpPr>
          <p:nvPr/>
        </p:nvSpPr>
        <p:spPr bwMode="auto">
          <a:xfrm>
            <a:off x="37306" y="1683635"/>
            <a:ext cx="906938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None/>
            </a:pPr>
            <a:r>
              <a:rPr lang="en-AU" dirty="0">
                <a:latin typeface="+mn-lt"/>
              </a:rPr>
              <a:t>microwave ocean emissivity (sea foam) correlates to wind speed </a:t>
            </a:r>
            <a:r>
              <a:rPr lang="en-US" dirty="0">
                <a:solidFill>
                  <a:prstClr val="black"/>
                </a:solidFill>
                <a:latin typeface="+mn-lt"/>
              </a:rPr>
              <a:t>mostly linear at high winds, no reduced sensitivity.</a:t>
            </a:r>
          </a:p>
          <a:p>
            <a:pPr defTabSz="914400" eaLnBrk="1" fontAlgn="base" hangingPunct="1">
              <a:spcBef>
                <a:spcPct val="0"/>
              </a:spcBef>
              <a:spcAft>
                <a:spcPct val="0"/>
              </a:spcAft>
              <a:buFontTx/>
              <a:buNone/>
            </a:pPr>
            <a:r>
              <a:rPr lang="en-AU" dirty="0">
                <a:latin typeface="+mn-lt"/>
              </a:rPr>
              <a:t>at L-band (21 cm) atmosphere is almost transparent so very small impacts of rain compared to C, X and Ku bands</a:t>
            </a:r>
          </a:p>
          <a:p>
            <a:pPr defTabSz="914400" eaLnBrk="1" fontAlgn="base" hangingPunct="1">
              <a:spcBef>
                <a:spcPct val="0"/>
              </a:spcBef>
              <a:spcAft>
                <a:spcPct val="0"/>
              </a:spcAft>
              <a:buNone/>
            </a:pPr>
            <a:r>
              <a:rPr lang="en-AU" dirty="0">
                <a:latin typeface="+mn-lt"/>
              </a:rPr>
              <a:t>L-Band 1.4GHz   </a:t>
            </a:r>
            <a:r>
              <a:rPr lang="en-AU" sz="1800" dirty="0" err="1">
                <a:latin typeface="+mn-lt"/>
              </a:rPr>
              <a:t>cf</a:t>
            </a:r>
            <a:r>
              <a:rPr lang="en-AU" sz="1800" dirty="0">
                <a:latin typeface="+mn-lt"/>
              </a:rPr>
              <a:t> ASCAT C-Band 5.3GHz &amp; SCATSAT Ku-band 13.5GHz</a:t>
            </a:r>
            <a:endParaRPr lang="en-AU" sz="2000" dirty="0">
              <a:latin typeface="+mn-lt"/>
            </a:endParaRPr>
          </a:p>
          <a:p>
            <a:pPr defTabSz="914400" eaLnBrk="1" fontAlgn="base" hangingPunct="1">
              <a:spcBef>
                <a:spcPct val="0"/>
              </a:spcBef>
              <a:spcAft>
                <a:spcPct val="0"/>
              </a:spcAft>
              <a:buFontTx/>
              <a:buNone/>
            </a:pPr>
            <a:r>
              <a:rPr lang="en-AU" dirty="0">
                <a:highlight>
                  <a:srgbClr val="FFFF00"/>
                </a:highlight>
                <a:latin typeface="+mn-lt"/>
              </a:rPr>
              <a:t>So can resolve high wind speeds </a:t>
            </a:r>
          </a:p>
          <a:p>
            <a:pPr defTabSz="914400" eaLnBrk="1" fontAlgn="base" hangingPunct="1">
              <a:spcBef>
                <a:spcPct val="0"/>
              </a:spcBef>
              <a:spcAft>
                <a:spcPct val="0"/>
              </a:spcAft>
              <a:buFontTx/>
              <a:buNone/>
            </a:pPr>
            <a:r>
              <a:rPr lang="en-AU" altLang="en-US" sz="2000" dirty="0">
                <a:solidFill>
                  <a:schemeClr val="tx1"/>
                </a:solidFill>
                <a:latin typeface="+mn-lt"/>
              </a:rPr>
              <a:t>Satellite: SMOS (NASA 2009); SMAP (ESA 2012) </a:t>
            </a:r>
          </a:p>
          <a:p>
            <a:pPr defTabSz="914400" eaLnBrk="1" fontAlgn="base" hangingPunct="1">
              <a:spcBef>
                <a:spcPct val="0"/>
              </a:spcBef>
              <a:spcAft>
                <a:spcPct val="0"/>
              </a:spcAft>
              <a:buFontTx/>
              <a:buNone/>
            </a:pPr>
            <a:r>
              <a:rPr lang="en-AU" altLang="en-US" sz="2000" dirty="0">
                <a:solidFill>
                  <a:schemeClr val="tx1"/>
                </a:solidFill>
                <a:latin typeface="+mn-lt"/>
              </a:rPr>
              <a:t>Coverage swathe 1000km SMAP; 1500km SMOS</a:t>
            </a:r>
          </a:p>
          <a:p>
            <a:pPr defTabSz="914400" eaLnBrk="1" fontAlgn="base" hangingPunct="1">
              <a:spcBef>
                <a:spcPct val="0"/>
              </a:spcBef>
              <a:spcAft>
                <a:spcPct val="0"/>
              </a:spcAft>
              <a:buFontTx/>
              <a:buNone/>
            </a:pPr>
            <a:r>
              <a:rPr lang="en-AU" altLang="en-US" sz="2000" dirty="0">
                <a:solidFill>
                  <a:schemeClr val="tx1"/>
                </a:solidFill>
                <a:latin typeface="+mn-lt"/>
              </a:rPr>
              <a:t>Resolution 40km (winds averaged over footprint)</a:t>
            </a:r>
          </a:p>
          <a:p>
            <a:pPr defTabSz="914400" eaLnBrk="1" fontAlgn="base" hangingPunct="1">
              <a:spcBef>
                <a:spcPct val="0"/>
              </a:spcBef>
              <a:spcAft>
                <a:spcPct val="0"/>
              </a:spcAft>
              <a:buFontTx/>
              <a:buNone/>
            </a:pPr>
            <a:endParaRPr lang="en-AU" altLang="en-US" sz="800" dirty="0">
              <a:solidFill>
                <a:schemeClr val="bg2">
                  <a:lumMod val="10000"/>
                </a:schemeClr>
              </a:solidFill>
              <a:latin typeface="+mn-lt"/>
            </a:endParaRPr>
          </a:p>
          <a:p>
            <a:pPr defTabSz="914400" eaLnBrk="1" fontAlgn="base" hangingPunct="1">
              <a:spcBef>
                <a:spcPct val="0"/>
              </a:spcBef>
              <a:spcAft>
                <a:spcPct val="0"/>
              </a:spcAft>
              <a:buFontTx/>
              <a:buNone/>
            </a:pPr>
            <a:r>
              <a:rPr lang="en-AU" altLang="en-US" sz="2000" dirty="0">
                <a:solidFill>
                  <a:schemeClr val="bg2">
                    <a:lumMod val="10000"/>
                  </a:schemeClr>
                </a:solidFill>
                <a:latin typeface="+mn-lt"/>
              </a:rPr>
              <a:t>TC applications:</a:t>
            </a:r>
          </a:p>
          <a:p>
            <a:pPr defTabSz="914400" eaLnBrk="1" fontAlgn="base" hangingPunct="1">
              <a:spcBef>
                <a:spcPct val="0"/>
              </a:spcBef>
              <a:spcAft>
                <a:spcPct val="0"/>
              </a:spcAft>
              <a:buFontTx/>
              <a:buNone/>
            </a:pPr>
            <a:r>
              <a:rPr lang="en-AU" altLang="en-US" sz="2000" dirty="0">
                <a:solidFill>
                  <a:schemeClr val="tx1"/>
                </a:solidFill>
                <a:latin typeface="+mn-lt"/>
              </a:rPr>
              <a:t>Intensity as resolves high wind speeds </a:t>
            </a:r>
          </a:p>
          <a:p>
            <a:pPr defTabSz="914400" eaLnBrk="1" fontAlgn="base" hangingPunct="1">
              <a:spcBef>
                <a:spcPct val="0"/>
              </a:spcBef>
              <a:spcAft>
                <a:spcPct val="0"/>
              </a:spcAft>
              <a:buFontTx/>
              <a:buNone/>
            </a:pPr>
            <a:r>
              <a:rPr lang="en-AU" altLang="en-US" sz="2000" dirty="0">
                <a:solidFill>
                  <a:schemeClr val="tx1"/>
                </a:solidFill>
                <a:latin typeface="+mn-lt"/>
              </a:rPr>
              <a:t>	40km resolution constraint for small RMW</a:t>
            </a:r>
          </a:p>
          <a:p>
            <a:pPr defTabSz="914400" eaLnBrk="1" fontAlgn="base" hangingPunct="1">
              <a:spcBef>
                <a:spcPct val="0"/>
              </a:spcBef>
              <a:spcAft>
                <a:spcPct val="0"/>
              </a:spcAft>
              <a:buFontTx/>
              <a:buNone/>
            </a:pPr>
            <a:r>
              <a:rPr lang="en-AU" altLang="en-US" sz="2000" dirty="0">
                <a:solidFill>
                  <a:schemeClr val="tx1"/>
                </a:solidFill>
                <a:latin typeface="+mn-lt"/>
              </a:rPr>
              <a:t>Good for gale/storm/hurricane radii</a:t>
            </a:r>
          </a:p>
          <a:p>
            <a:pPr defTabSz="914400" eaLnBrk="1" fontAlgn="base" hangingPunct="1">
              <a:spcBef>
                <a:spcPct val="0"/>
              </a:spcBef>
              <a:spcAft>
                <a:spcPct val="0"/>
              </a:spcAft>
              <a:buFontTx/>
              <a:buNone/>
            </a:pPr>
            <a:r>
              <a:rPr lang="en-AU" altLang="en-US" sz="2000" dirty="0">
                <a:solidFill>
                  <a:schemeClr val="tx1"/>
                </a:solidFill>
                <a:latin typeface="+mn-lt"/>
              </a:rPr>
              <a:t>Access for real-time an issue (SMOS N/A)</a:t>
            </a:r>
          </a:p>
        </p:txBody>
      </p:sp>
      <p:pic>
        <p:nvPicPr>
          <p:cNvPr id="9" name="Picture 8">
            <a:extLst>
              <a:ext uri="{FF2B5EF4-FFF2-40B4-BE49-F238E27FC236}">
                <a16:creationId xmlns:a16="http://schemas.microsoft.com/office/drawing/2014/main" id="{42756288-7178-4730-88E7-3F77D51B272A}"/>
              </a:ext>
            </a:extLst>
          </p:cNvPr>
          <p:cNvPicPr>
            <a:picLocks noChangeAspect="1"/>
          </p:cNvPicPr>
          <p:nvPr/>
        </p:nvPicPr>
        <p:blipFill>
          <a:blip r:embed="rId5"/>
          <a:stretch>
            <a:fillRect/>
          </a:stretch>
        </p:blipFill>
        <p:spPr>
          <a:xfrm>
            <a:off x="5844080" y="3564055"/>
            <a:ext cx="3770775" cy="3703037"/>
          </a:xfrm>
          <a:prstGeom prst="rect">
            <a:avLst/>
          </a:prstGeom>
        </p:spPr>
      </p:pic>
    </p:spTree>
    <p:extLst>
      <p:ext uri="{BB962C8B-B14F-4D97-AF65-F5344CB8AC3E}">
        <p14:creationId xmlns:p14="http://schemas.microsoft.com/office/powerpoint/2010/main" val="39466865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xEl>
                                              <p:pRg st="12" end="1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a:extLst>
              <a:ext uri="{FF2B5EF4-FFF2-40B4-BE49-F238E27FC236}">
                <a16:creationId xmlns:a16="http://schemas.microsoft.com/office/drawing/2014/main" id="{54A8BC2F-3FC9-4FCB-B778-7A9090479379}"/>
              </a:ext>
            </a:extLst>
          </p:cNvPr>
          <p:cNvSpPr>
            <a:spLocks noGrp="1" noChangeArrowheads="1"/>
          </p:cNvSpPr>
          <p:nvPr>
            <p:ph type="title"/>
          </p:nvPr>
        </p:nvSpPr>
        <p:spPr>
          <a:xfrm>
            <a:off x="1446213" y="30163"/>
            <a:ext cx="7326312" cy="1275754"/>
          </a:xfrm>
        </p:spPr>
        <p:txBody>
          <a:bodyPr>
            <a:normAutofit/>
          </a:bodyPr>
          <a:lstStyle/>
          <a:p>
            <a:pPr eaLnBrk="1" hangingPunct="1">
              <a:defRPr/>
            </a:pPr>
            <a:r>
              <a:rPr lang="en-US" altLang="en-US" sz="3200" dirty="0">
                <a:latin typeface="Arial" charset="0"/>
                <a:ea typeface="ＭＳ Ｐゴシック" pitchFamily="34" charset="-128"/>
                <a:cs typeface="Arial" charset="0"/>
              </a:rPr>
              <a:t>L-Band Radiometers: calibration</a:t>
            </a:r>
            <a:br>
              <a:rPr lang="en-US" altLang="en-US" sz="3200" dirty="0">
                <a:latin typeface="Arial" charset="0"/>
                <a:ea typeface="ＭＳ Ｐゴシック" pitchFamily="34" charset="-128"/>
                <a:cs typeface="Arial" charset="0"/>
              </a:rPr>
            </a:br>
            <a:r>
              <a:rPr lang="en-US" altLang="en-US" sz="3200" dirty="0">
                <a:latin typeface="Arial" charset="0"/>
                <a:ea typeface="ＭＳ Ｐゴシック" pitchFamily="34" charset="-128"/>
                <a:cs typeface="Arial" charset="0"/>
              </a:rPr>
              <a:t>accuracy within ~10 %</a:t>
            </a:r>
          </a:p>
        </p:txBody>
      </p:sp>
      <p:sp>
        <p:nvSpPr>
          <p:cNvPr id="5" name="Rectangle 8">
            <a:extLst>
              <a:ext uri="{FF2B5EF4-FFF2-40B4-BE49-F238E27FC236}">
                <a16:creationId xmlns:a16="http://schemas.microsoft.com/office/drawing/2014/main" id="{9D1E5289-FBAD-4662-998B-D625A9A9762E}"/>
              </a:ext>
            </a:extLst>
          </p:cNvPr>
          <p:cNvSpPr>
            <a:spLocks noChangeArrowheads="1"/>
          </p:cNvSpPr>
          <p:nvPr/>
        </p:nvSpPr>
        <p:spPr bwMode="auto">
          <a:xfrm>
            <a:off x="254000" y="6440488"/>
            <a:ext cx="373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fontAlgn="base">
              <a:spcBef>
                <a:spcPct val="0"/>
              </a:spcBef>
              <a:spcAft>
                <a:spcPct val="0"/>
              </a:spcAft>
              <a:buFontTx/>
              <a:buNone/>
            </a:pPr>
            <a:endParaRPr lang="en-AU" altLang="en-US" sz="1800" dirty="0">
              <a:solidFill>
                <a:schemeClr val="tx1"/>
              </a:solidFill>
            </a:endParaRPr>
          </a:p>
        </p:txBody>
      </p:sp>
      <p:sp>
        <p:nvSpPr>
          <p:cNvPr id="6" name="Text Box 4">
            <a:extLst>
              <a:ext uri="{FF2B5EF4-FFF2-40B4-BE49-F238E27FC236}">
                <a16:creationId xmlns:a16="http://schemas.microsoft.com/office/drawing/2014/main" id="{74E5817F-098F-4C71-9E4F-2707687EF30F}"/>
              </a:ext>
            </a:extLst>
          </p:cNvPr>
          <p:cNvSpPr txBox="1">
            <a:spLocks noChangeArrowheads="1"/>
          </p:cNvSpPr>
          <p:nvPr/>
        </p:nvSpPr>
        <p:spPr bwMode="auto">
          <a:xfrm>
            <a:off x="254000" y="1756683"/>
            <a:ext cx="420874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dirty="0"/>
              <a:t>SMAP Vs SFMR calibration</a:t>
            </a:r>
            <a:endParaRPr lang="en-AU" altLang="en-US" sz="2000" dirty="0">
              <a:solidFill>
                <a:schemeClr val="tx1"/>
              </a:solidFill>
            </a:endParaRPr>
          </a:p>
          <a:p>
            <a:pPr defTabSz="914400" eaLnBrk="1" fontAlgn="base" hangingPunct="1">
              <a:spcBef>
                <a:spcPct val="0"/>
              </a:spcBef>
              <a:spcAft>
                <a:spcPct val="0"/>
              </a:spcAft>
              <a:buFontTx/>
              <a:buNone/>
            </a:pPr>
            <a:r>
              <a:rPr lang="en-AU" altLang="en-US" sz="2000" dirty="0">
                <a:solidFill>
                  <a:schemeClr val="tx1"/>
                </a:solidFill>
              </a:rPr>
              <a:t>	</a:t>
            </a:r>
          </a:p>
        </p:txBody>
      </p:sp>
      <p:pic>
        <p:nvPicPr>
          <p:cNvPr id="7" name="Picture 6">
            <a:extLst>
              <a:ext uri="{FF2B5EF4-FFF2-40B4-BE49-F238E27FC236}">
                <a16:creationId xmlns:a16="http://schemas.microsoft.com/office/drawing/2014/main" id="{D1E4458D-F6F6-40DF-92CE-1BF72AA704A5}"/>
              </a:ext>
            </a:extLst>
          </p:cNvPr>
          <p:cNvPicPr>
            <a:picLocks noChangeAspect="1"/>
          </p:cNvPicPr>
          <p:nvPr/>
        </p:nvPicPr>
        <p:blipFill>
          <a:blip r:embed="rId4"/>
          <a:stretch>
            <a:fillRect/>
          </a:stretch>
        </p:blipFill>
        <p:spPr>
          <a:xfrm>
            <a:off x="4997885" y="3025037"/>
            <a:ext cx="4146115" cy="2988355"/>
          </a:xfrm>
          <a:prstGeom prst="rect">
            <a:avLst/>
          </a:prstGeom>
        </p:spPr>
      </p:pic>
      <p:sp>
        <p:nvSpPr>
          <p:cNvPr id="8" name="Rectangle 7">
            <a:extLst>
              <a:ext uri="{FF2B5EF4-FFF2-40B4-BE49-F238E27FC236}">
                <a16:creationId xmlns:a16="http://schemas.microsoft.com/office/drawing/2014/main" id="{05804705-E8EA-4150-AA37-8CAF4B3B3C57}"/>
              </a:ext>
            </a:extLst>
          </p:cNvPr>
          <p:cNvSpPr/>
          <p:nvPr/>
        </p:nvSpPr>
        <p:spPr>
          <a:xfrm>
            <a:off x="5539554" y="6071249"/>
            <a:ext cx="2903424" cy="646331"/>
          </a:xfrm>
          <a:prstGeom prst="rect">
            <a:avLst/>
          </a:prstGeom>
        </p:spPr>
        <p:txBody>
          <a:bodyPr wrap="none">
            <a:spAutoFit/>
          </a:bodyPr>
          <a:lstStyle/>
          <a:p>
            <a:r>
              <a:rPr lang="en-AU" dirty="0">
                <a:hlinkClick r:id="rId5"/>
              </a:rPr>
              <a:t>http://www.smosstorm.org/</a:t>
            </a:r>
            <a:endParaRPr lang="en-AU" dirty="0"/>
          </a:p>
          <a:p>
            <a:endParaRPr lang="en-AU" dirty="0"/>
          </a:p>
        </p:txBody>
      </p:sp>
      <p:sp>
        <p:nvSpPr>
          <p:cNvPr id="9" name="Text Box 4">
            <a:extLst>
              <a:ext uri="{FF2B5EF4-FFF2-40B4-BE49-F238E27FC236}">
                <a16:creationId xmlns:a16="http://schemas.microsoft.com/office/drawing/2014/main" id="{CA3AB04A-6EA6-4176-89D3-929B12ADACC5}"/>
              </a:ext>
            </a:extLst>
          </p:cNvPr>
          <p:cNvSpPr txBox="1">
            <a:spLocks noChangeArrowheads="1"/>
          </p:cNvSpPr>
          <p:nvPr/>
        </p:nvSpPr>
        <p:spPr bwMode="auto">
          <a:xfrm>
            <a:off x="5539554" y="2509888"/>
            <a:ext cx="40109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dirty="0"/>
              <a:t>SMOS Haiyan</a:t>
            </a:r>
            <a:r>
              <a:rPr lang="en-AU" altLang="en-US" sz="2000" dirty="0">
                <a:solidFill>
                  <a:schemeClr val="tx1"/>
                </a:solidFill>
              </a:rPr>
              <a:t>	</a:t>
            </a:r>
          </a:p>
        </p:txBody>
      </p:sp>
      <p:sp>
        <p:nvSpPr>
          <p:cNvPr id="10" name="Rectangle 9">
            <a:extLst>
              <a:ext uri="{FF2B5EF4-FFF2-40B4-BE49-F238E27FC236}">
                <a16:creationId xmlns:a16="http://schemas.microsoft.com/office/drawing/2014/main" id="{79CEB14C-A5D2-40E5-98B8-730F47D29EA0}"/>
              </a:ext>
            </a:extLst>
          </p:cNvPr>
          <p:cNvSpPr/>
          <p:nvPr/>
        </p:nvSpPr>
        <p:spPr>
          <a:xfrm>
            <a:off x="0" y="6270223"/>
            <a:ext cx="4572000" cy="615553"/>
          </a:xfrm>
          <a:prstGeom prst="rect">
            <a:avLst/>
          </a:prstGeom>
        </p:spPr>
        <p:txBody>
          <a:bodyPr>
            <a:spAutoFit/>
          </a:bodyPr>
          <a:lstStyle/>
          <a:p>
            <a:r>
              <a:rPr lang="en-AU" sz="1600" dirty="0"/>
              <a:t>Acknowledgement: Meissner et al IWTC-IX</a:t>
            </a:r>
          </a:p>
          <a:p>
            <a:endParaRPr lang="en-AU" dirty="0"/>
          </a:p>
        </p:txBody>
      </p:sp>
      <p:pic>
        <p:nvPicPr>
          <p:cNvPr id="11" name="Picture 10">
            <a:extLst>
              <a:ext uri="{FF2B5EF4-FFF2-40B4-BE49-F238E27FC236}">
                <a16:creationId xmlns:a16="http://schemas.microsoft.com/office/drawing/2014/main" id="{082BB1CE-815D-4E87-81A1-A5A256636D51}"/>
              </a:ext>
            </a:extLst>
          </p:cNvPr>
          <p:cNvPicPr>
            <a:picLocks noChangeAspect="1"/>
          </p:cNvPicPr>
          <p:nvPr/>
        </p:nvPicPr>
        <p:blipFill>
          <a:blip r:embed="rId6"/>
          <a:stretch>
            <a:fillRect/>
          </a:stretch>
        </p:blipFill>
        <p:spPr>
          <a:xfrm>
            <a:off x="0" y="2413045"/>
            <a:ext cx="4734838" cy="3842112"/>
          </a:xfrm>
          <a:prstGeom prst="rect">
            <a:avLst/>
          </a:prstGeom>
        </p:spPr>
      </p:pic>
    </p:spTree>
    <p:extLst>
      <p:ext uri="{BB962C8B-B14F-4D97-AF65-F5344CB8AC3E}">
        <p14:creationId xmlns:p14="http://schemas.microsoft.com/office/powerpoint/2010/main" val="1950437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54F7A3F-88D7-44BB-960A-4A33FAF88986}"/>
              </a:ext>
            </a:extLst>
          </p:cNvPr>
          <p:cNvPicPr>
            <a:picLocks noChangeAspect="1"/>
          </p:cNvPicPr>
          <p:nvPr/>
        </p:nvPicPr>
        <p:blipFill>
          <a:blip r:embed="rId4"/>
          <a:stretch>
            <a:fillRect/>
          </a:stretch>
        </p:blipFill>
        <p:spPr>
          <a:xfrm>
            <a:off x="4121063" y="1721012"/>
            <a:ext cx="5598539" cy="5598539"/>
          </a:xfrm>
          <a:prstGeom prst="rect">
            <a:avLst/>
          </a:prstGeom>
        </p:spPr>
      </p:pic>
      <p:sp>
        <p:nvSpPr>
          <p:cNvPr id="5" name="Rectangle 2">
            <a:extLst>
              <a:ext uri="{FF2B5EF4-FFF2-40B4-BE49-F238E27FC236}">
                <a16:creationId xmlns:a16="http://schemas.microsoft.com/office/drawing/2014/main" id="{AAC59B70-EB97-4DB7-90E5-68F8109635C2}"/>
              </a:ext>
            </a:extLst>
          </p:cNvPr>
          <p:cNvSpPr>
            <a:spLocks noGrp="1" noChangeArrowheads="1"/>
          </p:cNvSpPr>
          <p:nvPr>
            <p:ph type="title"/>
          </p:nvPr>
        </p:nvSpPr>
        <p:spPr>
          <a:xfrm>
            <a:off x="1446213" y="190745"/>
            <a:ext cx="6520340" cy="993775"/>
          </a:xfrm>
        </p:spPr>
        <p:txBody>
          <a:bodyPr>
            <a:normAutofit/>
          </a:bodyPr>
          <a:lstStyle/>
          <a:p>
            <a:pPr eaLnBrk="1" hangingPunct="1">
              <a:defRPr/>
            </a:pPr>
            <a:r>
              <a:rPr lang="en-US" altLang="en-US" sz="3200" dirty="0">
                <a:latin typeface="Arial" charset="0"/>
                <a:ea typeface="ＭＳ Ｐゴシック" pitchFamily="34" charset="-128"/>
                <a:cs typeface="Arial" charset="0"/>
              </a:rPr>
              <a:t>SMAP wind radii</a:t>
            </a:r>
          </a:p>
        </p:txBody>
      </p:sp>
      <p:sp>
        <p:nvSpPr>
          <p:cNvPr id="6" name="Text Box 4">
            <a:extLst>
              <a:ext uri="{FF2B5EF4-FFF2-40B4-BE49-F238E27FC236}">
                <a16:creationId xmlns:a16="http://schemas.microsoft.com/office/drawing/2014/main" id="{42A53D56-767C-4FD2-ACE9-8B1971738381}"/>
              </a:ext>
            </a:extLst>
          </p:cNvPr>
          <p:cNvSpPr txBox="1">
            <a:spLocks noChangeArrowheads="1"/>
          </p:cNvSpPr>
          <p:nvPr/>
        </p:nvSpPr>
        <p:spPr bwMode="auto">
          <a:xfrm>
            <a:off x="63267" y="1721013"/>
            <a:ext cx="578638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None/>
            </a:pPr>
            <a:r>
              <a:rPr lang="en-AU" altLang="en-US" dirty="0">
                <a:solidFill>
                  <a:schemeClr val="tx1"/>
                </a:solidFill>
              </a:rPr>
              <a:t>Excellent for R34, R48 and R64 contours</a:t>
            </a:r>
          </a:p>
          <a:p>
            <a:pPr defTabSz="914400" eaLnBrk="1" fontAlgn="base" hangingPunct="1">
              <a:spcBef>
                <a:spcPct val="0"/>
              </a:spcBef>
              <a:spcAft>
                <a:spcPct val="0"/>
              </a:spcAft>
              <a:buFontTx/>
              <a:buNone/>
            </a:pPr>
            <a:r>
              <a:rPr lang="en-AU" altLang="en-US" dirty="0">
                <a:solidFill>
                  <a:schemeClr val="tx1"/>
                </a:solidFill>
              </a:rPr>
              <a:t>Near-real time for SMAP (~3h)</a:t>
            </a:r>
          </a:p>
          <a:p>
            <a:pPr defTabSz="914400" eaLnBrk="1" fontAlgn="base" hangingPunct="1">
              <a:spcBef>
                <a:spcPct val="0"/>
              </a:spcBef>
              <a:spcAft>
                <a:spcPct val="0"/>
              </a:spcAft>
              <a:buFontTx/>
              <a:buNone/>
            </a:pPr>
            <a:endParaRPr lang="en-AU" altLang="en-US" dirty="0">
              <a:solidFill>
                <a:schemeClr val="tx1"/>
              </a:solidFill>
            </a:endParaRPr>
          </a:p>
          <a:p>
            <a:pPr defTabSz="914400" eaLnBrk="1" fontAlgn="base" hangingPunct="1">
              <a:spcBef>
                <a:spcPct val="0"/>
              </a:spcBef>
              <a:spcAft>
                <a:spcPct val="0"/>
              </a:spcAft>
              <a:buFontTx/>
              <a:buNone/>
            </a:pPr>
            <a:endParaRPr lang="en-AU" altLang="en-US" dirty="0">
              <a:solidFill>
                <a:schemeClr val="tx1"/>
              </a:solidFill>
            </a:endParaRPr>
          </a:p>
          <a:p>
            <a:pPr defTabSz="914400" eaLnBrk="1" fontAlgn="base" hangingPunct="1">
              <a:spcBef>
                <a:spcPct val="0"/>
              </a:spcBef>
              <a:spcAft>
                <a:spcPct val="0"/>
              </a:spcAft>
              <a:buFontTx/>
              <a:buNone/>
            </a:pPr>
            <a:r>
              <a:rPr lang="en-AU" altLang="en-US" dirty="0">
                <a:solidFill>
                  <a:schemeClr val="tx1"/>
                </a:solidFill>
              </a:rPr>
              <a:t>JTWC </a:t>
            </a:r>
            <a:r>
              <a:rPr lang="en-AU" altLang="en-US" dirty="0" err="1">
                <a:solidFill>
                  <a:schemeClr val="tx1"/>
                </a:solidFill>
              </a:rPr>
              <a:t>collab</a:t>
            </a:r>
            <a:r>
              <a:rPr lang="en-AU" altLang="en-US" dirty="0">
                <a:solidFill>
                  <a:schemeClr val="tx1"/>
                </a:solidFill>
              </a:rPr>
              <a:t>: file 'fixes' not 'aids'</a:t>
            </a:r>
          </a:p>
        </p:txBody>
      </p:sp>
      <p:sp>
        <p:nvSpPr>
          <p:cNvPr id="7" name="Rectangle 6">
            <a:extLst>
              <a:ext uri="{FF2B5EF4-FFF2-40B4-BE49-F238E27FC236}">
                <a16:creationId xmlns:a16="http://schemas.microsoft.com/office/drawing/2014/main" id="{D7AAA3D2-0AAC-441A-8721-9F430EC46EB1}"/>
              </a:ext>
            </a:extLst>
          </p:cNvPr>
          <p:cNvSpPr/>
          <p:nvPr/>
        </p:nvSpPr>
        <p:spPr>
          <a:xfrm>
            <a:off x="0" y="5330981"/>
            <a:ext cx="8390962" cy="615553"/>
          </a:xfrm>
          <a:prstGeom prst="rect">
            <a:avLst/>
          </a:prstGeom>
        </p:spPr>
        <p:txBody>
          <a:bodyPr wrap="square">
            <a:spAutoFit/>
          </a:bodyPr>
          <a:lstStyle/>
          <a:p>
            <a:r>
              <a:rPr lang="en-US" dirty="0"/>
              <a:t>Meissner, Ricciardulli and Wentz: </a:t>
            </a:r>
          </a:p>
          <a:p>
            <a:r>
              <a:rPr lang="en-US" sz="1600" u="sng" dirty="0">
                <a:hlinkClick r:id="rId5"/>
              </a:rPr>
              <a:t>https://journals.ametsoc.org/doi/10.1175/BAMS-D-16-0052.1</a:t>
            </a:r>
            <a:endParaRPr lang="en-AU" dirty="0"/>
          </a:p>
        </p:txBody>
      </p:sp>
      <p:sp>
        <p:nvSpPr>
          <p:cNvPr id="8" name="Rectangle 7">
            <a:extLst>
              <a:ext uri="{FF2B5EF4-FFF2-40B4-BE49-F238E27FC236}">
                <a16:creationId xmlns:a16="http://schemas.microsoft.com/office/drawing/2014/main" id="{639D2DE2-641F-4174-B471-53B47EB12B96}"/>
              </a:ext>
            </a:extLst>
          </p:cNvPr>
          <p:cNvSpPr/>
          <p:nvPr/>
        </p:nvSpPr>
        <p:spPr>
          <a:xfrm>
            <a:off x="-99571" y="6244331"/>
            <a:ext cx="7521879" cy="615553"/>
          </a:xfrm>
          <a:prstGeom prst="rect">
            <a:avLst/>
          </a:prstGeom>
        </p:spPr>
        <p:txBody>
          <a:bodyPr wrap="square">
            <a:spAutoFit/>
          </a:bodyPr>
          <a:lstStyle/>
          <a:p>
            <a:pPr defTabSz="914400" eaLnBrk="1" hangingPunct="1"/>
            <a:r>
              <a:rPr lang="en-AU" sz="2000" dirty="0"/>
              <a:t>Winston: winds of 50m/s (&gt;90kn)</a:t>
            </a:r>
          </a:p>
          <a:p>
            <a:pPr defTabSz="914400" eaLnBrk="1" hangingPunct="1"/>
            <a:r>
              <a:rPr lang="en-AU" altLang="en-US" sz="1400" dirty="0">
                <a:hlinkClick r:id="rId6"/>
              </a:rPr>
              <a:t>http://images.remss.com/figures/announcements/smap-wspd-v1-release/Fig5a_winston.jpg</a:t>
            </a:r>
            <a:endParaRPr lang="en-AU" sz="1400" dirty="0"/>
          </a:p>
        </p:txBody>
      </p:sp>
      <p:pic>
        <p:nvPicPr>
          <p:cNvPr id="9" name="Picture 8">
            <a:extLst>
              <a:ext uri="{FF2B5EF4-FFF2-40B4-BE49-F238E27FC236}">
                <a16:creationId xmlns:a16="http://schemas.microsoft.com/office/drawing/2014/main" id="{182FE191-BE32-4CDB-940E-7C055880D18D}"/>
              </a:ext>
            </a:extLst>
          </p:cNvPr>
          <p:cNvPicPr>
            <a:picLocks noChangeAspect="1"/>
          </p:cNvPicPr>
          <p:nvPr/>
        </p:nvPicPr>
        <p:blipFill>
          <a:blip r:embed="rId7"/>
          <a:stretch>
            <a:fillRect/>
          </a:stretch>
        </p:blipFill>
        <p:spPr>
          <a:xfrm>
            <a:off x="0" y="3608392"/>
            <a:ext cx="9144000" cy="637264"/>
          </a:xfrm>
          <a:prstGeom prst="rect">
            <a:avLst/>
          </a:prstGeom>
        </p:spPr>
      </p:pic>
      <p:sp>
        <p:nvSpPr>
          <p:cNvPr id="10" name="Rectangle 9">
            <a:extLst>
              <a:ext uri="{FF2B5EF4-FFF2-40B4-BE49-F238E27FC236}">
                <a16:creationId xmlns:a16="http://schemas.microsoft.com/office/drawing/2014/main" id="{BC92D1AF-52BA-49B8-8648-272B258BCDB1}"/>
              </a:ext>
            </a:extLst>
          </p:cNvPr>
          <p:cNvSpPr/>
          <p:nvPr/>
        </p:nvSpPr>
        <p:spPr>
          <a:xfrm>
            <a:off x="0" y="4280487"/>
            <a:ext cx="7521879" cy="400110"/>
          </a:xfrm>
          <a:prstGeom prst="rect">
            <a:avLst/>
          </a:prstGeom>
        </p:spPr>
        <p:txBody>
          <a:bodyPr wrap="square">
            <a:spAutoFit/>
          </a:bodyPr>
          <a:lstStyle/>
          <a:p>
            <a:pPr defTabSz="914400" eaLnBrk="1" hangingPunct="1"/>
            <a:r>
              <a:rPr lang="en-AU" sz="2000" dirty="0"/>
              <a:t>Marcus: 137 </a:t>
            </a:r>
            <a:r>
              <a:rPr lang="en-AU" sz="2000" dirty="0" err="1"/>
              <a:t>kn</a:t>
            </a:r>
            <a:endParaRPr lang="en-AU" sz="2000" dirty="0"/>
          </a:p>
        </p:txBody>
      </p:sp>
      <p:sp>
        <p:nvSpPr>
          <p:cNvPr id="11" name="Oval 10">
            <a:extLst>
              <a:ext uri="{FF2B5EF4-FFF2-40B4-BE49-F238E27FC236}">
                <a16:creationId xmlns:a16="http://schemas.microsoft.com/office/drawing/2014/main" id="{28A9B164-44D5-47BF-8C99-1EE81EF519F3}"/>
              </a:ext>
            </a:extLst>
          </p:cNvPr>
          <p:cNvSpPr/>
          <p:nvPr/>
        </p:nvSpPr>
        <p:spPr>
          <a:xfrm>
            <a:off x="3782860" y="3523631"/>
            <a:ext cx="450937" cy="288099"/>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09DBA6E2-F77F-4E70-BB95-E153E1333889}"/>
              </a:ext>
            </a:extLst>
          </p:cNvPr>
          <p:cNvSpPr/>
          <p:nvPr/>
        </p:nvSpPr>
        <p:spPr>
          <a:xfrm>
            <a:off x="5012499" y="3523631"/>
            <a:ext cx="450937" cy="288099"/>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563787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10" grpId="0"/>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 y="-9228"/>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3E351E4B-F8EC-465C-B708-7AEA953AF7ED}"/>
              </a:ext>
            </a:extLst>
          </p:cNvPr>
          <p:cNvSpPr txBox="1">
            <a:spLocks noChangeArrowheads="1"/>
          </p:cNvSpPr>
          <p:nvPr/>
        </p:nvSpPr>
        <p:spPr>
          <a:xfrm>
            <a:off x="449450" y="1782764"/>
            <a:ext cx="8245099" cy="5084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endParaRPr lang="en-US" altLang="ko-KR" sz="1400" dirty="0">
              <a:latin typeface="Arial" charset="0"/>
              <a:ea typeface="Gulim" pitchFamily="34" charset="-127"/>
              <a:cs typeface="Arial" charset="0"/>
            </a:endParaRPr>
          </a:p>
        </p:txBody>
      </p:sp>
      <p:sp>
        <p:nvSpPr>
          <p:cNvPr id="10" name="Rectangle 2">
            <a:extLst>
              <a:ext uri="{FF2B5EF4-FFF2-40B4-BE49-F238E27FC236}">
                <a16:creationId xmlns:a16="http://schemas.microsoft.com/office/drawing/2014/main" id="{ED422147-57B6-49F4-8E9E-62C7D96591D0}"/>
              </a:ext>
            </a:extLst>
          </p:cNvPr>
          <p:cNvSpPr>
            <a:spLocks noGrp="1" noChangeArrowheads="1"/>
          </p:cNvSpPr>
          <p:nvPr>
            <p:ph type="title"/>
          </p:nvPr>
        </p:nvSpPr>
        <p:spPr>
          <a:xfrm>
            <a:off x="1780697" y="190745"/>
            <a:ext cx="6520340" cy="993775"/>
          </a:xfrm>
        </p:spPr>
        <p:txBody>
          <a:bodyPr>
            <a:normAutofit/>
          </a:bodyPr>
          <a:lstStyle/>
          <a:p>
            <a:pPr eaLnBrk="1" hangingPunct="1">
              <a:defRPr/>
            </a:pPr>
            <a:r>
              <a:rPr lang="en-US" altLang="en-US" sz="3200" dirty="0">
                <a:latin typeface="Arial" charset="0"/>
                <a:ea typeface="ＭＳ Ｐゴシック" pitchFamily="34" charset="-128"/>
                <a:cs typeface="Arial" charset="0"/>
              </a:rPr>
              <a:t>SMAP availability:</a:t>
            </a:r>
          </a:p>
        </p:txBody>
      </p:sp>
      <p:sp>
        <p:nvSpPr>
          <p:cNvPr id="11" name="Rectangle 10">
            <a:extLst>
              <a:ext uri="{FF2B5EF4-FFF2-40B4-BE49-F238E27FC236}">
                <a16:creationId xmlns:a16="http://schemas.microsoft.com/office/drawing/2014/main" id="{C2A65F79-BDB3-4056-84B8-5CFB4341E39E}"/>
              </a:ext>
            </a:extLst>
          </p:cNvPr>
          <p:cNvSpPr/>
          <p:nvPr/>
        </p:nvSpPr>
        <p:spPr>
          <a:xfrm>
            <a:off x="52490" y="6504671"/>
            <a:ext cx="8390962" cy="646331"/>
          </a:xfrm>
          <a:prstGeom prst="rect">
            <a:avLst/>
          </a:prstGeom>
        </p:spPr>
        <p:txBody>
          <a:bodyPr wrap="square">
            <a:spAutoFit/>
          </a:bodyPr>
          <a:lstStyle/>
          <a:p>
            <a:r>
              <a:rPr lang="en-AU" dirty="0"/>
              <a:t>Example: Riley  2330Z, 25 January 2019</a:t>
            </a:r>
          </a:p>
          <a:p>
            <a:endParaRPr lang="en-AU" dirty="0"/>
          </a:p>
        </p:txBody>
      </p:sp>
      <p:pic>
        <p:nvPicPr>
          <p:cNvPr id="12" name="Picture 11">
            <a:extLst>
              <a:ext uri="{FF2B5EF4-FFF2-40B4-BE49-F238E27FC236}">
                <a16:creationId xmlns:a16="http://schemas.microsoft.com/office/drawing/2014/main" id="{CC80450F-15DD-422F-B3B2-5266E1E8B76B}"/>
              </a:ext>
            </a:extLst>
          </p:cNvPr>
          <p:cNvPicPr>
            <a:picLocks noChangeAspect="1"/>
          </p:cNvPicPr>
          <p:nvPr/>
        </p:nvPicPr>
        <p:blipFill>
          <a:blip r:embed="rId4"/>
          <a:stretch>
            <a:fillRect/>
          </a:stretch>
        </p:blipFill>
        <p:spPr>
          <a:xfrm>
            <a:off x="4354871" y="2549214"/>
            <a:ext cx="4946352" cy="4466246"/>
          </a:xfrm>
          <a:prstGeom prst="rect">
            <a:avLst/>
          </a:prstGeom>
        </p:spPr>
      </p:pic>
      <p:sp>
        <p:nvSpPr>
          <p:cNvPr id="13" name="Oval 12">
            <a:extLst>
              <a:ext uri="{FF2B5EF4-FFF2-40B4-BE49-F238E27FC236}">
                <a16:creationId xmlns:a16="http://schemas.microsoft.com/office/drawing/2014/main" id="{688AA21C-8D03-458E-BBE8-955DC2882359}"/>
              </a:ext>
            </a:extLst>
          </p:cNvPr>
          <p:cNvSpPr/>
          <p:nvPr/>
        </p:nvSpPr>
        <p:spPr>
          <a:xfrm>
            <a:off x="4568316" y="4598697"/>
            <a:ext cx="450937" cy="288099"/>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A0D6B298-6DB6-40DC-BD9E-C83B81ACF2DD}"/>
              </a:ext>
            </a:extLst>
          </p:cNvPr>
          <p:cNvPicPr>
            <a:picLocks noChangeAspect="1"/>
          </p:cNvPicPr>
          <p:nvPr/>
        </p:nvPicPr>
        <p:blipFill>
          <a:blip r:embed="rId5"/>
          <a:stretch>
            <a:fillRect/>
          </a:stretch>
        </p:blipFill>
        <p:spPr>
          <a:xfrm>
            <a:off x="218491" y="2950911"/>
            <a:ext cx="4079872" cy="3583671"/>
          </a:xfrm>
          <a:prstGeom prst="rect">
            <a:avLst/>
          </a:prstGeom>
        </p:spPr>
      </p:pic>
      <p:sp>
        <p:nvSpPr>
          <p:cNvPr id="7" name="Rectangle 6">
            <a:extLst>
              <a:ext uri="{FF2B5EF4-FFF2-40B4-BE49-F238E27FC236}">
                <a16:creationId xmlns:a16="http://schemas.microsoft.com/office/drawing/2014/main" id="{5A49044B-EEC5-453A-BC2D-AD373024EB2C}"/>
              </a:ext>
            </a:extLst>
          </p:cNvPr>
          <p:cNvSpPr/>
          <p:nvPr/>
        </p:nvSpPr>
        <p:spPr>
          <a:xfrm>
            <a:off x="243760" y="1417638"/>
            <a:ext cx="9100051" cy="1200329"/>
          </a:xfrm>
          <a:prstGeom prst="rect">
            <a:avLst/>
          </a:prstGeom>
        </p:spPr>
        <p:txBody>
          <a:bodyPr wrap="square">
            <a:spAutoFit/>
          </a:bodyPr>
          <a:lstStyle/>
          <a:p>
            <a:pPr marL="457200" indent="-457200">
              <a:buAutoNum type="arabicPeriod"/>
            </a:pPr>
            <a:r>
              <a:rPr lang="en-US" altLang="en-US" sz="2400" dirty="0">
                <a:latin typeface="Arial" charset="0"/>
                <a:ea typeface="ＭＳ Ｐゴシック" pitchFamily="34" charset="-128"/>
                <a:cs typeface="Arial" charset="0"/>
              </a:rPr>
              <a:t>NOAA </a:t>
            </a:r>
            <a:r>
              <a:rPr lang="en-US" altLang="en-US" sz="2400" dirty="0" err="1">
                <a:latin typeface="Arial" charset="0"/>
                <a:ea typeface="ＭＳ Ｐゴシック" pitchFamily="34" charset="-128"/>
                <a:cs typeface="Arial" charset="0"/>
              </a:rPr>
              <a:t>manati</a:t>
            </a:r>
            <a:r>
              <a:rPr lang="en-US" altLang="en-US" sz="2400" dirty="0">
                <a:latin typeface="Arial" charset="0"/>
                <a:ea typeface="ＭＳ Ｐゴシック" pitchFamily="34" charset="-128"/>
                <a:cs typeface="Arial" charset="0"/>
              </a:rPr>
              <a:t> </a:t>
            </a:r>
            <a:r>
              <a:rPr lang="en-US" dirty="0">
                <a:latin typeface="Calibri" pitchFamily="34" charset="0"/>
                <a:hlinkClick r:id="rId6"/>
              </a:rPr>
              <a:t>https://manati.star.nesdis.noaa.gov/datasets/SMAPData.php</a:t>
            </a:r>
            <a:endParaRPr lang="en-US" dirty="0">
              <a:latin typeface="Calibri" pitchFamily="34" charset="0"/>
            </a:endParaRPr>
          </a:p>
          <a:p>
            <a:pPr marL="342900" indent="-342900">
              <a:buAutoNum type="arabicPeriod"/>
            </a:pPr>
            <a:r>
              <a:rPr lang="en-US" sz="2400" dirty="0">
                <a:latin typeface="Arial" charset="0"/>
                <a:ea typeface="ＭＳ Ｐゴシック" pitchFamily="34" charset="-128"/>
                <a:cs typeface="Arial" charset="0"/>
              </a:rPr>
              <a:t>NRL</a:t>
            </a:r>
            <a:r>
              <a:rPr lang="en-US" dirty="0">
                <a:latin typeface="Calibri" pitchFamily="34" charset="0"/>
              </a:rPr>
              <a:t> </a:t>
            </a:r>
            <a:r>
              <a:rPr lang="en-US" dirty="0">
                <a:latin typeface="Calibri" pitchFamily="34" charset="0"/>
                <a:hlinkClick r:id="rId7"/>
              </a:rPr>
              <a:t>https://www.nrlmry.navy.mil/tc-bin/tc_home2.cgi</a:t>
            </a:r>
            <a:endParaRPr lang="en-US" dirty="0">
              <a:latin typeface="Calibri" pitchFamily="34" charset="0"/>
            </a:endParaRPr>
          </a:p>
          <a:p>
            <a:pPr marL="342900" indent="-342900">
              <a:buAutoNum type="arabicPeriod"/>
            </a:pPr>
            <a:r>
              <a:rPr lang="en-US" altLang="en-US" sz="2400" dirty="0">
                <a:latin typeface="Arial" charset="0"/>
                <a:ea typeface="ＭＳ Ｐゴシック" pitchFamily="34" charset="-128"/>
                <a:cs typeface="Arial" charset="0"/>
              </a:rPr>
              <a:t>REMSS (not real time though) </a:t>
            </a:r>
            <a:r>
              <a:rPr lang="en-US" dirty="0">
                <a:latin typeface="Calibri" pitchFamily="34" charset="0"/>
                <a:hlinkClick r:id="rId8"/>
              </a:rPr>
              <a:t>http://images.remss.com/smap/</a:t>
            </a:r>
            <a:endParaRPr lang="en-AU" dirty="0"/>
          </a:p>
        </p:txBody>
      </p:sp>
    </p:spTree>
    <p:extLst>
      <p:ext uri="{BB962C8B-B14F-4D97-AF65-F5344CB8AC3E}">
        <p14:creationId xmlns:p14="http://schemas.microsoft.com/office/powerpoint/2010/main" val="20941203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itle 1"/>
          <p:cNvSpPr>
            <a:spLocks noGrp="1"/>
          </p:cNvSpPr>
          <p:nvPr>
            <p:ph type="title"/>
          </p:nvPr>
        </p:nvSpPr>
        <p:spPr>
          <a:xfrm>
            <a:off x="106363" y="-15082"/>
            <a:ext cx="9144000" cy="1775768"/>
          </a:xfrm>
        </p:spPr>
        <p:txBody>
          <a:bodyPr>
            <a:normAutofit/>
          </a:bodyPr>
          <a:lstStyle/>
          <a:p>
            <a:pPr eaLnBrk="1" hangingPunct="1"/>
            <a:r>
              <a:rPr lang="en-AU" altLang="en-US" sz="3600" b="1" dirty="0"/>
              <a:t>The forecasting challenge </a:t>
            </a:r>
            <a:br>
              <a:rPr lang="en-AU" altLang="en-US" sz="2800" b="1" dirty="0"/>
            </a:br>
            <a:endParaRPr lang="en-AU" altLang="en-US" sz="2800" b="1" dirty="0"/>
          </a:p>
        </p:txBody>
      </p:sp>
      <p:sp>
        <p:nvSpPr>
          <p:cNvPr id="8197" name="Content Placeholder 2"/>
          <p:cNvSpPr>
            <a:spLocks noGrp="1"/>
          </p:cNvSpPr>
          <p:nvPr>
            <p:ph idx="1"/>
          </p:nvPr>
        </p:nvSpPr>
        <p:spPr>
          <a:xfrm>
            <a:off x="409973" y="5033459"/>
            <a:ext cx="3468545" cy="1610561"/>
          </a:xfrm>
        </p:spPr>
        <p:txBody>
          <a:bodyPr>
            <a:normAutofit/>
          </a:bodyPr>
          <a:lstStyle/>
          <a:p>
            <a:pPr marL="0" indent="0" algn="ctr" eaLnBrk="1" hangingPunct="1">
              <a:spcBef>
                <a:spcPct val="0"/>
              </a:spcBef>
              <a:spcAft>
                <a:spcPts val="600"/>
              </a:spcAft>
              <a:buNone/>
            </a:pPr>
            <a:r>
              <a:rPr lang="en-AU" altLang="en-US" sz="2800" dirty="0"/>
              <a:t>TC </a:t>
            </a:r>
            <a:r>
              <a:rPr lang="en-AU" altLang="en-US" sz="2800" dirty="0" err="1"/>
              <a:t>Kammuri</a:t>
            </a:r>
            <a:r>
              <a:rPr lang="en-AU" altLang="en-US" sz="2800" dirty="0"/>
              <a:t> </a:t>
            </a:r>
          </a:p>
          <a:p>
            <a:pPr marL="0" indent="0" algn="ctr" eaLnBrk="1" hangingPunct="1">
              <a:spcBef>
                <a:spcPct val="0"/>
              </a:spcBef>
              <a:spcAft>
                <a:spcPts val="600"/>
              </a:spcAft>
              <a:buNone/>
            </a:pPr>
            <a:r>
              <a:rPr lang="en-AU" altLang="en-US" sz="2800" dirty="0"/>
              <a:t>29 November 2019</a:t>
            </a:r>
          </a:p>
        </p:txBody>
      </p:sp>
      <p:pic>
        <p:nvPicPr>
          <p:cNvPr id="2" name="Picture 1">
            <a:extLst>
              <a:ext uri="{FF2B5EF4-FFF2-40B4-BE49-F238E27FC236}">
                <a16:creationId xmlns:a16="http://schemas.microsoft.com/office/drawing/2014/main" id="{B84B99FD-1811-40E0-B295-00DF40FFEE06}"/>
              </a:ext>
            </a:extLst>
          </p:cNvPr>
          <p:cNvPicPr>
            <a:picLocks noChangeAspect="1"/>
          </p:cNvPicPr>
          <p:nvPr/>
        </p:nvPicPr>
        <p:blipFill>
          <a:blip r:embed="rId4"/>
          <a:stretch>
            <a:fillRect/>
          </a:stretch>
        </p:blipFill>
        <p:spPr>
          <a:xfrm>
            <a:off x="4311352" y="1760686"/>
            <a:ext cx="5013176" cy="5013176"/>
          </a:xfrm>
          <a:prstGeom prst="rect">
            <a:avLst/>
          </a:prstGeom>
        </p:spPr>
      </p:pic>
      <p:sp>
        <p:nvSpPr>
          <p:cNvPr id="7" name="Rectangle 3">
            <a:extLst>
              <a:ext uri="{FF2B5EF4-FFF2-40B4-BE49-F238E27FC236}">
                <a16:creationId xmlns:a16="http://schemas.microsoft.com/office/drawing/2014/main" id="{C5474992-7A75-4146-B69F-74AA48A2D94B}"/>
              </a:ext>
            </a:extLst>
          </p:cNvPr>
          <p:cNvSpPr txBox="1">
            <a:spLocks noChangeArrowheads="1"/>
          </p:cNvSpPr>
          <p:nvPr/>
        </p:nvSpPr>
        <p:spPr bwMode="auto">
          <a:xfrm>
            <a:off x="106363" y="6418262"/>
            <a:ext cx="5874706" cy="39574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t" hangingPunct="0">
              <a:spcBef>
                <a:spcPct val="30000"/>
              </a:spcBef>
              <a:spcAft>
                <a:spcPct val="30000"/>
              </a:spcAft>
              <a:buFontTx/>
              <a:buNone/>
              <a:defRPr sz="2400" kern="1200">
                <a:solidFill>
                  <a:srgbClr val="4D4D4D"/>
                </a:solidFill>
                <a:latin typeface="Arial"/>
                <a:ea typeface="ＭＳ Ｐゴシック" charset="-128"/>
                <a:cs typeface="Arial"/>
              </a:defRPr>
            </a:lvl1pPr>
            <a:lvl2pPr marL="742950" indent="-285750" algn="l" rtl="0" eaLnBrk="0" fontAlgn="t" hangingPunct="0">
              <a:spcBef>
                <a:spcPct val="15000"/>
              </a:spcBef>
              <a:spcAft>
                <a:spcPct val="15000"/>
              </a:spcAft>
              <a:buFont typeface="Arial"/>
              <a:buChar char="•"/>
              <a:defRPr sz="2400" kern="1200">
                <a:solidFill>
                  <a:srgbClr val="4D4D4D"/>
                </a:solidFill>
                <a:latin typeface="Arial"/>
                <a:ea typeface="ＭＳ Ｐゴシック" charset="-128"/>
                <a:cs typeface="Arial"/>
              </a:defRPr>
            </a:lvl2pPr>
            <a:lvl3pPr marL="1143000" indent="-228600" algn="l" rtl="0" eaLnBrk="0" fontAlgn="t" hangingPunct="0">
              <a:spcBef>
                <a:spcPct val="15000"/>
              </a:spcBef>
              <a:spcAft>
                <a:spcPct val="15000"/>
              </a:spcAft>
              <a:buFont typeface="Lucida Grande"/>
              <a:buChar char="−"/>
              <a:defRPr sz="2400" kern="1200">
                <a:solidFill>
                  <a:srgbClr val="4D4D4D"/>
                </a:solidFill>
                <a:latin typeface="Arial"/>
                <a:ea typeface="ＭＳ Ｐゴシック" charset="-128"/>
                <a:cs typeface="Arial"/>
              </a:defRPr>
            </a:lvl3pPr>
            <a:lvl4pPr marL="1600200" indent="-228600" algn="l" rtl="0" eaLnBrk="0" fontAlgn="t" hangingPunct="0">
              <a:spcBef>
                <a:spcPct val="15000"/>
              </a:spcBef>
              <a:spcAft>
                <a:spcPct val="15000"/>
              </a:spcAft>
              <a:buChar char="–"/>
              <a:defRPr sz="2400" kern="1200">
                <a:solidFill>
                  <a:srgbClr val="4D4D4D"/>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altLang="ko-KR" sz="1400" dirty="0">
                <a:latin typeface="Arial" charset="0"/>
                <a:ea typeface="Gulim" pitchFamily="34" charset="-127"/>
                <a:cs typeface="Arial" charset="0"/>
              </a:rPr>
              <a:t>Credit: NRL </a:t>
            </a:r>
            <a:r>
              <a:rPr lang="en-AU" sz="1400" dirty="0">
                <a:hlinkClick r:id="rId5"/>
              </a:rPr>
              <a:t>https://www.nrlmry.navy.mil/TC.html</a:t>
            </a:r>
            <a:endParaRPr lang="en-US" altLang="ko-KR" sz="1400" dirty="0">
              <a:latin typeface="Arial" charset="0"/>
              <a:ea typeface="Gulim" pitchFamily="34" charset="-127"/>
              <a:cs typeface="Arial" charset="0"/>
            </a:endParaRPr>
          </a:p>
        </p:txBody>
      </p:sp>
      <p:sp>
        <p:nvSpPr>
          <p:cNvPr id="8" name="Title 1">
            <a:extLst>
              <a:ext uri="{FF2B5EF4-FFF2-40B4-BE49-F238E27FC236}">
                <a16:creationId xmlns:a16="http://schemas.microsoft.com/office/drawing/2014/main" id="{4FD197C6-412F-44BF-8C4E-B4CF3DB94CDE}"/>
              </a:ext>
            </a:extLst>
          </p:cNvPr>
          <p:cNvSpPr txBox="1">
            <a:spLocks/>
          </p:cNvSpPr>
          <p:nvPr/>
        </p:nvSpPr>
        <p:spPr>
          <a:xfrm>
            <a:off x="0" y="1727683"/>
            <a:ext cx="4355976" cy="187703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altLang="en-US" sz="3200" dirty="0"/>
              <a:t>Where is the centre?</a:t>
            </a:r>
            <a:br>
              <a:rPr lang="en-AU" altLang="en-US" sz="3200" dirty="0"/>
            </a:br>
            <a:r>
              <a:rPr lang="en-AU" altLang="en-US" sz="3200" dirty="0"/>
              <a:t>How strong is it?</a:t>
            </a:r>
            <a:br>
              <a:rPr lang="en-AU" altLang="en-US" sz="3200" dirty="0"/>
            </a:br>
            <a:r>
              <a:rPr lang="en-AU" altLang="en-US" sz="3200" dirty="0"/>
              <a:t>How far do gales extend?</a:t>
            </a:r>
          </a:p>
        </p:txBody>
      </p:sp>
    </p:spTree>
    <p:extLst>
      <p:ext uri="{BB962C8B-B14F-4D97-AF65-F5344CB8AC3E}">
        <p14:creationId xmlns:p14="http://schemas.microsoft.com/office/powerpoint/2010/main" val="122806517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 y="-9228"/>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3E351E4B-F8EC-465C-B708-7AEA953AF7ED}"/>
              </a:ext>
            </a:extLst>
          </p:cNvPr>
          <p:cNvSpPr txBox="1">
            <a:spLocks noChangeArrowheads="1"/>
          </p:cNvSpPr>
          <p:nvPr/>
        </p:nvSpPr>
        <p:spPr>
          <a:xfrm>
            <a:off x="449450" y="1782764"/>
            <a:ext cx="8245099" cy="5084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endParaRPr lang="en-US" altLang="ko-KR" sz="1400" dirty="0">
              <a:latin typeface="Arial" charset="0"/>
              <a:ea typeface="Gulim" pitchFamily="34" charset="-127"/>
              <a:cs typeface="Arial" charset="0"/>
            </a:endParaRPr>
          </a:p>
        </p:txBody>
      </p:sp>
      <p:sp>
        <p:nvSpPr>
          <p:cNvPr id="5" name="Rectangle 2">
            <a:extLst>
              <a:ext uri="{FF2B5EF4-FFF2-40B4-BE49-F238E27FC236}">
                <a16:creationId xmlns:a16="http://schemas.microsoft.com/office/drawing/2014/main" id="{2E3181BE-8805-4B0D-B2CE-F685E9C3F9C8}"/>
              </a:ext>
            </a:extLst>
          </p:cNvPr>
          <p:cNvSpPr>
            <a:spLocks noGrp="1" noChangeArrowheads="1"/>
          </p:cNvSpPr>
          <p:nvPr>
            <p:ph type="title"/>
          </p:nvPr>
        </p:nvSpPr>
        <p:spPr>
          <a:xfrm>
            <a:off x="1446213" y="30163"/>
            <a:ext cx="7326312" cy="1275754"/>
          </a:xfrm>
        </p:spPr>
        <p:txBody>
          <a:bodyPr>
            <a:normAutofit/>
          </a:bodyPr>
          <a:lstStyle/>
          <a:p>
            <a:pPr eaLnBrk="1" hangingPunct="1">
              <a:defRPr/>
            </a:pPr>
            <a:r>
              <a:rPr lang="en-US" altLang="en-US" sz="3200" b="1" dirty="0">
                <a:latin typeface="Arial" charset="0"/>
                <a:ea typeface="ＭＳ Ｐゴシック" pitchFamily="34" charset="-128"/>
                <a:cs typeface="Arial" charset="0"/>
              </a:rPr>
              <a:t>SAR</a:t>
            </a:r>
            <a:r>
              <a:rPr lang="en-US" altLang="en-US" sz="3200" dirty="0">
                <a:latin typeface="Arial" charset="0"/>
                <a:ea typeface="ＭＳ Ｐゴシック" pitchFamily="34" charset="-128"/>
                <a:cs typeface="Arial" charset="0"/>
              </a:rPr>
              <a:t> C-Band </a:t>
            </a:r>
            <a:br>
              <a:rPr lang="en-US" altLang="en-US" sz="3200" dirty="0">
                <a:latin typeface="Arial" charset="0"/>
                <a:ea typeface="ＭＳ Ｐゴシック" pitchFamily="34" charset="-128"/>
                <a:cs typeface="Arial" charset="0"/>
              </a:rPr>
            </a:br>
            <a:r>
              <a:rPr lang="en-US" altLang="en-US" sz="3200" dirty="0">
                <a:latin typeface="Arial" charset="0"/>
                <a:ea typeface="ＭＳ Ｐゴシック" pitchFamily="34" charset="-128"/>
                <a:cs typeface="Arial" charset="0"/>
              </a:rPr>
              <a:t>Synthetic Aperture Radar</a:t>
            </a:r>
          </a:p>
        </p:txBody>
      </p:sp>
      <p:sp>
        <p:nvSpPr>
          <p:cNvPr id="7" name="Text Box 4">
            <a:extLst>
              <a:ext uri="{FF2B5EF4-FFF2-40B4-BE49-F238E27FC236}">
                <a16:creationId xmlns:a16="http://schemas.microsoft.com/office/drawing/2014/main" id="{176E3B0B-A2F1-4BA5-A9B0-53095253C1CB}"/>
              </a:ext>
            </a:extLst>
          </p:cNvPr>
          <p:cNvSpPr txBox="1">
            <a:spLocks noChangeArrowheads="1"/>
          </p:cNvSpPr>
          <p:nvPr/>
        </p:nvSpPr>
        <p:spPr bwMode="auto">
          <a:xfrm>
            <a:off x="1817688" y="1305917"/>
            <a:ext cx="732631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1400" dirty="0">
                <a:solidFill>
                  <a:schemeClr val="tx1"/>
                </a:solidFill>
                <a:hlinkClick r:id="rId4"/>
              </a:rPr>
              <a:t>https://www.wmo.int/pages/prog/arep/wwrp/tmr/documents/IWTC-9_Subtopic_5-1.pdf</a:t>
            </a:r>
            <a:endParaRPr lang="en-AU" altLang="en-US" sz="1400" dirty="0">
              <a:solidFill>
                <a:schemeClr val="tx1"/>
              </a:solidFill>
            </a:endParaRPr>
          </a:p>
          <a:p>
            <a:pPr defTabSz="914400" eaLnBrk="1" fontAlgn="base" hangingPunct="1">
              <a:spcBef>
                <a:spcPct val="0"/>
              </a:spcBef>
              <a:spcAft>
                <a:spcPct val="0"/>
              </a:spcAft>
              <a:buFontTx/>
              <a:buNone/>
            </a:pPr>
            <a:endParaRPr lang="en-AU" altLang="en-US" dirty="0">
              <a:solidFill>
                <a:schemeClr val="tx1"/>
              </a:solidFill>
            </a:endParaRPr>
          </a:p>
        </p:txBody>
      </p:sp>
      <p:sp>
        <p:nvSpPr>
          <p:cNvPr id="8" name="Rectangle 8">
            <a:extLst>
              <a:ext uri="{FF2B5EF4-FFF2-40B4-BE49-F238E27FC236}">
                <a16:creationId xmlns:a16="http://schemas.microsoft.com/office/drawing/2014/main" id="{88C38D1F-C50F-49D3-9750-CD84BD01F91F}"/>
              </a:ext>
            </a:extLst>
          </p:cNvPr>
          <p:cNvSpPr>
            <a:spLocks noChangeArrowheads="1"/>
          </p:cNvSpPr>
          <p:nvPr/>
        </p:nvSpPr>
        <p:spPr bwMode="auto">
          <a:xfrm>
            <a:off x="254000" y="6440488"/>
            <a:ext cx="373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fontAlgn="base">
              <a:spcBef>
                <a:spcPct val="0"/>
              </a:spcBef>
              <a:spcAft>
                <a:spcPct val="0"/>
              </a:spcAft>
              <a:buFontTx/>
              <a:buNone/>
            </a:pPr>
            <a:endParaRPr lang="en-AU" altLang="en-US" sz="1800" dirty="0">
              <a:solidFill>
                <a:schemeClr val="tx1"/>
              </a:solidFill>
            </a:endParaRPr>
          </a:p>
        </p:txBody>
      </p:sp>
      <p:pic>
        <p:nvPicPr>
          <p:cNvPr id="9" name="Google Shape;125;p21">
            <a:extLst>
              <a:ext uri="{FF2B5EF4-FFF2-40B4-BE49-F238E27FC236}">
                <a16:creationId xmlns:a16="http://schemas.microsoft.com/office/drawing/2014/main" id="{CA47C16E-1110-44C8-9CF2-185474DF7FC0}"/>
              </a:ext>
            </a:extLst>
          </p:cNvPr>
          <p:cNvPicPr/>
          <p:nvPr/>
        </p:nvPicPr>
        <p:blipFill>
          <a:blip r:embed="rId5"/>
          <a:srcRect l="33846" r="6843"/>
          <a:stretch/>
        </p:blipFill>
        <p:spPr>
          <a:xfrm>
            <a:off x="5039127" y="1605247"/>
            <a:ext cx="2611704" cy="4404658"/>
          </a:xfrm>
          <a:prstGeom prst="rect">
            <a:avLst/>
          </a:prstGeom>
          <a:ln>
            <a:noFill/>
          </a:ln>
        </p:spPr>
      </p:pic>
      <p:pic>
        <p:nvPicPr>
          <p:cNvPr id="10" name="Google Shape;124;p21">
            <a:extLst>
              <a:ext uri="{FF2B5EF4-FFF2-40B4-BE49-F238E27FC236}">
                <a16:creationId xmlns:a16="http://schemas.microsoft.com/office/drawing/2014/main" id="{47DAA978-CB99-4565-A5BE-8D8ABF2BB432}"/>
              </a:ext>
            </a:extLst>
          </p:cNvPr>
          <p:cNvPicPr/>
          <p:nvPr/>
        </p:nvPicPr>
        <p:blipFill>
          <a:blip r:embed="rId6"/>
          <a:srcRect l="35224" r="11346"/>
          <a:stretch/>
        </p:blipFill>
        <p:spPr>
          <a:xfrm>
            <a:off x="6747441" y="2998839"/>
            <a:ext cx="2359253" cy="4416089"/>
          </a:xfrm>
          <a:prstGeom prst="rect">
            <a:avLst/>
          </a:prstGeom>
          <a:ln>
            <a:noFill/>
          </a:ln>
        </p:spPr>
      </p:pic>
      <p:sp>
        <p:nvSpPr>
          <p:cNvPr id="11" name="CustomShape 2">
            <a:extLst>
              <a:ext uri="{FF2B5EF4-FFF2-40B4-BE49-F238E27FC236}">
                <a16:creationId xmlns:a16="http://schemas.microsoft.com/office/drawing/2014/main" id="{FDFE7501-A8F3-4B79-BBDA-6D19310818F7}"/>
              </a:ext>
            </a:extLst>
          </p:cNvPr>
          <p:cNvSpPr/>
          <p:nvPr/>
        </p:nvSpPr>
        <p:spPr>
          <a:xfrm>
            <a:off x="5442104" y="5428144"/>
            <a:ext cx="1409738" cy="351733"/>
          </a:xfrm>
          <a:prstGeom prst="rect">
            <a:avLst/>
          </a:prstGeom>
          <a:noFill/>
          <a:ln>
            <a:noFill/>
          </a:ln>
          <a:effectLst/>
        </p:spPr>
        <p:txBody>
          <a:bodyPr lIns="81646" tIns="82953" rIns="81646" bIns="82953"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89" b="1" i="1" u="none" strike="noStrike" kern="0" cap="none" spc="-1" normalizeH="0" baseline="0" noProof="0" dirty="0">
                <a:ln>
                  <a:noFill/>
                </a:ln>
                <a:solidFill>
                  <a:srgbClr val="000000"/>
                </a:solidFill>
                <a:effectLst/>
                <a:uLnTx/>
                <a:uFill>
                  <a:solidFill>
                    <a:srgbClr val="FFFFFF"/>
                  </a:solidFill>
                </a:uFill>
                <a:latin typeface="Calibri" panose="020F0502020204030204"/>
                <a:ea typeface="Arial"/>
                <a:cs typeface="+mn-cs"/>
              </a:rPr>
              <a:t>2017/09/23, Maria</a:t>
            </a:r>
            <a:endParaRPr kumimoji="0" lang="en-GB" sz="1633" b="0" i="0" u="none" strike="noStrike" kern="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p:txBody>
      </p:sp>
      <p:sp>
        <p:nvSpPr>
          <p:cNvPr id="12" name="TextBox 11">
            <a:extLst>
              <a:ext uri="{FF2B5EF4-FFF2-40B4-BE49-F238E27FC236}">
                <a16:creationId xmlns:a16="http://schemas.microsoft.com/office/drawing/2014/main" id="{71106697-0EEF-450F-8E4C-E2F34AF06DA1}"/>
              </a:ext>
            </a:extLst>
          </p:cNvPr>
          <p:cNvSpPr txBox="1"/>
          <p:nvPr/>
        </p:nvSpPr>
        <p:spPr>
          <a:xfrm>
            <a:off x="7488054" y="1711742"/>
            <a:ext cx="1583382" cy="646331"/>
          </a:xfrm>
          <a:prstGeom prst="rect">
            <a:avLst/>
          </a:prstGeom>
          <a:noFill/>
        </p:spPr>
        <p:txBody>
          <a:bodyPr wrap="none" rtlCol="0">
            <a:spAutoFit/>
          </a:bodyPr>
          <a:lstStyle/>
          <a:p>
            <a:pPr defTabSz="914400" eaLnBrk="1" fontAlgn="auto" hangingPunct="1">
              <a:spcBef>
                <a:spcPts val="0"/>
              </a:spcBef>
              <a:spcAft>
                <a:spcPts val="0"/>
              </a:spcAft>
            </a:pPr>
            <a:r>
              <a:rPr lang="en-US" dirty="0">
                <a:solidFill>
                  <a:prstClr val="black"/>
                </a:solidFill>
                <a:latin typeface="Calibri" panose="020F0502020204030204"/>
                <a:ea typeface="+mn-ea"/>
              </a:rPr>
              <a:t>C-band SAR </a:t>
            </a:r>
          </a:p>
          <a:p>
            <a:pPr defTabSz="914400" eaLnBrk="1" fontAlgn="auto" hangingPunct="1">
              <a:spcBef>
                <a:spcPts val="0"/>
              </a:spcBef>
              <a:spcAft>
                <a:spcPts val="0"/>
              </a:spcAft>
            </a:pPr>
            <a:r>
              <a:rPr lang="en-US" dirty="0">
                <a:solidFill>
                  <a:prstClr val="black"/>
                </a:solidFill>
                <a:latin typeface="Calibri" panose="020F0502020204030204"/>
                <a:ea typeface="+mn-ea"/>
              </a:rPr>
              <a:t>VH backscatter</a:t>
            </a:r>
          </a:p>
        </p:txBody>
      </p:sp>
      <p:sp>
        <p:nvSpPr>
          <p:cNvPr id="13" name="TextBox 12">
            <a:extLst>
              <a:ext uri="{FF2B5EF4-FFF2-40B4-BE49-F238E27FC236}">
                <a16:creationId xmlns:a16="http://schemas.microsoft.com/office/drawing/2014/main" id="{BBF34D8E-DE92-4F96-A5EE-EC7B392E7D47}"/>
              </a:ext>
            </a:extLst>
          </p:cNvPr>
          <p:cNvSpPr txBox="1"/>
          <p:nvPr/>
        </p:nvSpPr>
        <p:spPr>
          <a:xfrm>
            <a:off x="7650831" y="2433791"/>
            <a:ext cx="1519198" cy="646331"/>
          </a:xfrm>
          <a:prstGeom prst="rect">
            <a:avLst/>
          </a:prstGeom>
          <a:noFill/>
        </p:spPr>
        <p:txBody>
          <a:bodyPr wrap="none" rtlCol="0">
            <a:spAutoFit/>
          </a:bodyPr>
          <a:lstStyle/>
          <a:p>
            <a:pPr defTabSz="914400" eaLnBrk="1" fontAlgn="auto" hangingPunct="1">
              <a:spcBef>
                <a:spcPts val="0"/>
              </a:spcBef>
              <a:spcAft>
                <a:spcPts val="0"/>
              </a:spcAft>
            </a:pPr>
            <a:r>
              <a:rPr lang="en-US" dirty="0">
                <a:solidFill>
                  <a:prstClr val="black"/>
                </a:solidFill>
                <a:latin typeface="Calibri" panose="020F0502020204030204"/>
                <a:ea typeface="+mn-ea"/>
              </a:rPr>
              <a:t>C-band SAR </a:t>
            </a:r>
          </a:p>
          <a:p>
            <a:pPr defTabSz="914400" eaLnBrk="1" fontAlgn="auto" hangingPunct="1">
              <a:spcBef>
                <a:spcPts val="0"/>
              </a:spcBef>
              <a:spcAft>
                <a:spcPts val="0"/>
              </a:spcAft>
            </a:pPr>
            <a:r>
              <a:rPr lang="en-US" dirty="0">
                <a:solidFill>
                  <a:prstClr val="black"/>
                </a:solidFill>
                <a:latin typeface="Calibri" panose="020F0502020204030204"/>
                <a:ea typeface="+mn-ea"/>
              </a:rPr>
              <a:t>Wind retrieval</a:t>
            </a:r>
          </a:p>
        </p:txBody>
      </p:sp>
      <p:sp>
        <p:nvSpPr>
          <p:cNvPr id="14" name="TextBox 13">
            <a:extLst>
              <a:ext uri="{FF2B5EF4-FFF2-40B4-BE49-F238E27FC236}">
                <a16:creationId xmlns:a16="http://schemas.microsoft.com/office/drawing/2014/main" id="{5F227D3C-EFE3-4CB3-A341-868062305279}"/>
              </a:ext>
            </a:extLst>
          </p:cNvPr>
          <p:cNvSpPr txBox="1"/>
          <p:nvPr/>
        </p:nvSpPr>
        <p:spPr>
          <a:xfrm>
            <a:off x="4255995" y="6519446"/>
            <a:ext cx="2882293" cy="338554"/>
          </a:xfrm>
          <a:prstGeom prst="rect">
            <a:avLst/>
          </a:prstGeom>
          <a:noFill/>
        </p:spPr>
        <p:txBody>
          <a:bodyPr wrap="square" rtlCol="0">
            <a:spAutoFit/>
          </a:bodyPr>
          <a:lstStyle/>
          <a:p>
            <a:pPr defTabSz="914400" eaLnBrk="1" fontAlgn="auto" hangingPunct="1">
              <a:spcBef>
                <a:spcPts val="0"/>
              </a:spcBef>
              <a:spcAft>
                <a:spcPts val="0"/>
              </a:spcAft>
            </a:pPr>
            <a:r>
              <a:rPr lang="en-US" sz="1600" b="1" dirty="0">
                <a:solidFill>
                  <a:prstClr val="black"/>
                </a:solidFill>
                <a:latin typeface="Calibri" panose="020F0502020204030204"/>
                <a:ea typeface="+mn-ea"/>
              </a:rPr>
              <a:t>Mouche et al. 2017, IEEE TGRS</a:t>
            </a:r>
          </a:p>
        </p:txBody>
      </p:sp>
      <p:sp>
        <p:nvSpPr>
          <p:cNvPr id="15" name="Text Box 4">
            <a:extLst>
              <a:ext uri="{FF2B5EF4-FFF2-40B4-BE49-F238E27FC236}">
                <a16:creationId xmlns:a16="http://schemas.microsoft.com/office/drawing/2014/main" id="{5B5B3FD9-F22E-4292-B364-346A1D98600C}"/>
              </a:ext>
            </a:extLst>
          </p:cNvPr>
          <p:cNvSpPr txBox="1">
            <a:spLocks noChangeArrowheads="1"/>
          </p:cNvSpPr>
          <p:nvPr/>
        </p:nvSpPr>
        <p:spPr bwMode="auto">
          <a:xfrm>
            <a:off x="0" y="1756683"/>
            <a:ext cx="5442104"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2000" dirty="0">
                <a:solidFill>
                  <a:schemeClr val="tx1"/>
                </a:solidFill>
              </a:rPr>
              <a:t>Satellites: Sentinel 1A, 1B (C,D coming) (ESA Copernicus program)</a:t>
            </a:r>
          </a:p>
          <a:p>
            <a:pPr defTabSz="914400" eaLnBrk="1" fontAlgn="base" hangingPunct="1">
              <a:spcBef>
                <a:spcPct val="0"/>
              </a:spcBef>
              <a:spcAft>
                <a:spcPct val="0"/>
              </a:spcAft>
              <a:buFontTx/>
              <a:buNone/>
            </a:pPr>
            <a:r>
              <a:rPr lang="en-AU" altLang="en-US" sz="2000" dirty="0">
                <a:solidFill>
                  <a:schemeClr val="tx1"/>
                </a:solidFill>
              </a:rPr>
              <a:t>RadarSat-2 (Canada); Gaofeng-3 (China)</a:t>
            </a:r>
          </a:p>
          <a:p>
            <a:pPr defTabSz="914400" eaLnBrk="1" fontAlgn="base" hangingPunct="1">
              <a:spcBef>
                <a:spcPct val="0"/>
              </a:spcBef>
              <a:spcAft>
                <a:spcPct val="0"/>
              </a:spcAft>
              <a:buFontTx/>
              <a:buNone/>
            </a:pPr>
            <a:r>
              <a:rPr lang="en-AU" altLang="en-US" sz="2000" dirty="0">
                <a:solidFill>
                  <a:schemeClr val="tx1"/>
                </a:solidFill>
              </a:rPr>
              <a:t>Coverage: ~400km</a:t>
            </a:r>
          </a:p>
          <a:p>
            <a:pPr defTabSz="914400" eaLnBrk="1" fontAlgn="base" hangingPunct="1">
              <a:spcBef>
                <a:spcPct val="0"/>
              </a:spcBef>
              <a:spcAft>
                <a:spcPct val="0"/>
              </a:spcAft>
              <a:buFontTx/>
              <a:buNone/>
            </a:pPr>
            <a:r>
              <a:rPr lang="en-AU" altLang="en-US" sz="2000" dirty="0">
                <a:solidFill>
                  <a:schemeClr val="tx1"/>
                </a:solidFill>
                <a:highlight>
                  <a:srgbClr val="FFFF00"/>
                </a:highlight>
              </a:rPr>
              <a:t>Resolution: &lt;150m </a:t>
            </a:r>
            <a:r>
              <a:rPr lang="en-AU" altLang="en-US" sz="2000" dirty="0">
                <a:solidFill>
                  <a:schemeClr val="tx1"/>
                </a:solidFill>
              </a:rPr>
              <a:t>!!</a:t>
            </a:r>
          </a:p>
          <a:p>
            <a:pPr defTabSz="914400" eaLnBrk="1" fontAlgn="base" hangingPunct="1">
              <a:spcBef>
                <a:spcPct val="0"/>
              </a:spcBef>
              <a:spcAft>
                <a:spcPct val="0"/>
              </a:spcAft>
              <a:buFontTx/>
              <a:buNone/>
            </a:pPr>
            <a:endParaRPr lang="en-AU" altLang="en-US" sz="2000" dirty="0">
              <a:solidFill>
                <a:schemeClr val="tx1"/>
              </a:solidFill>
            </a:endParaRPr>
          </a:p>
          <a:p>
            <a:pPr defTabSz="914400" eaLnBrk="1" fontAlgn="base" hangingPunct="1">
              <a:spcBef>
                <a:spcPct val="0"/>
              </a:spcBef>
              <a:spcAft>
                <a:spcPct val="0"/>
              </a:spcAft>
              <a:buFontTx/>
              <a:buNone/>
            </a:pPr>
            <a:r>
              <a:rPr lang="en-AU" altLang="en-US" sz="2000" dirty="0">
                <a:solidFill>
                  <a:schemeClr val="tx1"/>
                </a:solidFill>
              </a:rPr>
              <a:t>Co-polarization: similar to ASCAT good &lt;65kn</a:t>
            </a:r>
          </a:p>
          <a:p>
            <a:pPr defTabSz="914400" eaLnBrk="1" fontAlgn="base" hangingPunct="1">
              <a:spcBef>
                <a:spcPct val="0"/>
              </a:spcBef>
              <a:spcAft>
                <a:spcPct val="0"/>
              </a:spcAft>
              <a:buFontTx/>
              <a:buNone/>
            </a:pPr>
            <a:r>
              <a:rPr lang="en-AU" altLang="en-US" sz="2000" u="sng" dirty="0">
                <a:solidFill>
                  <a:schemeClr val="tx1"/>
                </a:solidFill>
              </a:rPr>
              <a:t>Cross-polarization</a:t>
            </a:r>
            <a:r>
              <a:rPr lang="en-AU" altLang="en-US" sz="2000" dirty="0">
                <a:solidFill>
                  <a:schemeClr val="tx1"/>
                </a:solidFill>
              </a:rPr>
              <a:t>: good for high winds like L-Band. No sensitivity to direction.</a:t>
            </a:r>
          </a:p>
          <a:p>
            <a:pPr defTabSz="914400" eaLnBrk="1" fontAlgn="base" hangingPunct="1">
              <a:spcBef>
                <a:spcPct val="0"/>
              </a:spcBef>
              <a:spcAft>
                <a:spcPct val="0"/>
              </a:spcAft>
              <a:buNone/>
            </a:pPr>
            <a:r>
              <a:rPr lang="en-AU" altLang="en-US" sz="2000" dirty="0">
                <a:solidFill>
                  <a:schemeClr val="tx1"/>
                </a:solidFill>
              </a:rPr>
              <a:t>Skill: high (~SFMR)</a:t>
            </a:r>
          </a:p>
          <a:p>
            <a:pPr defTabSz="914400" eaLnBrk="1" fontAlgn="base" hangingPunct="1">
              <a:spcBef>
                <a:spcPct val="0"/>
              </a:spcBef>
              <a:spcAft>
                <a:spcPct val="0"/>
              </a:spcAft>
              <a:buFontTx/>
              <a:buNone/>
            </a:pPr>
            <a:r>
              <a:rPr lang="en-AU" altLang="en-US" sz="2000" dirty="0">
                <a:solidFill>
                  <a:schemeClr val="tx1"/>
                </a:solidFill>
              </a:rPr>
              <a:t>Technique will be added to second generation (SG) </a:t>
            </a:r>
            <a:r>
              <a:rPr lang="en-AU" altLang="en-US" sz="2000" dirty="0" err="1">
                <a:solidFill>
                  <a:schemeClr val="tx1"/>
                </a:solidFill>
              </a:rPr>
              <a:t>scatterometers</a:t>
            </a:r>
            <a:r>
              <a:rPr lang="en-AU" altLang="en-US" sz="2000" dirty="0">
                <a:solidFill>
                  <a:schemeClr val="tx1"/>
                </a:solidFill>
              </a:rPr>
              <a:t> (EUMETSAT)</a:t>
            </a:r>
          </a:p>
          <a:p>
            <a:pPr defTabSz="914400" eaLnBrk="1" fontAlgn="base" hangingPunct="1">
              <a:spcBef>
                <a:spcPct val="0"/>
              </a:spcBef>
              <a:spcAft>
                <a:spcPct val="0"/>
              </a:spcAft>
              <a:buFontTx/>
              <a:buNone/>
            </a:pPr>
            <a:endParaRPr lang="en-AU" altLang="en-US" sz="2000" dirty="0">
              <a:solidFill>
                <a:schemeClr val="tx1"/>
              </a:solidFill>
            </a:endParaRPr>
          </a:p>
          <a:p>
            <a:pPr defTabSz="914400" eaLnBrk="1" fontAlgn="base" hangingPunct="1">
              <a:spcBef>
                <a:spcPct val="0"/>
              </a:spcBef>
              <a:spcAft>
                <a:spcPct val="0"/>
              </a:spcAft>
              <a:buFontTx/>
              <a:buNone/>
            </a:pPr>
            <a:r>
              <a:rPr lang="en-AU" altLang="en-US" sz="2000" dirty="0">
                <a:solidFill>
                  <a:schemeClr val="tx1"/>
                </a:solidFill>
                <a:highlight>
                  <a:srgbClr val="FFFF00"/>
                </a:highlight>
              </a:rPr>
              <a:t>Issue: research mode only so not operational </a:t>
            </a:r>
            <a:r>
              <a:rPr lang="en-AU" altLang="en-US" sz="2000" dirty="0">
                <a:solidFill>
                  <a:schemeClr val="tx1"/>
                </a:solidFill>
              </a:rPr>
              <a:t>!</a:t>
            </a:r>
          </a:p>
          <a:p>
            <a:pPr defTabSz="914400" eaLnBrk="1" fontAlgn="base" hangingPunct="1">
              <a:spcBef>
                <a:spcPct val="0"/>
              </a:spcBef>
              <a:spcAft>
                <a:spcPct val="0"/>
              </a:spcAft>
              <a:buFontTx/>
              <a:buNone/>
            </a:pPr>
            <a:endParaRPr lang="en-AU" altLang="en-US" sz="2000" dirty="0">
              <a:solidFill>
                <a:schemeClr val="tx1"/>
              </a:solidFill>
            </a:endParaRPr>
          </a:p>
        </p:txBody>
      </p:sp>
    </p:spTree>
    <p:extLst>
      <p:ext uri="{BB962C8B-B14F-4D97-AF65-F5344CB8AC3E}">
        <p14:creationId xmlns:p14="http://schemas.microsoft.com/office/powerpoint/2010/main" val="3023131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1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 y="-3265"/>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3E351E4B-F8EC-465C-B708-7AEA953AF7ED}"/>
              </a:ext>
            </a:extLst>
          </p:cNvPr>
          <p:cNvSpPr txBox="1">
            <a:spLocks noChangeArrowheads="1"/>
          </p:cNvSpPr>
          <p:nvPr/>
        </p:nvSpPr>
        <p:spPr>
          <a:xfrm>
            <a:off x="449450" y="1782764"/>
            <a:ext cx="8245099" cy="5084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endParaRPr lang="en-US" altLang="ko-KR" sz="1400" dirty="0">
              <a:latin typeface="Arial" charset="0"/>
              <a:ea typeface="Gulim" pitchFamily="34" charset="-127"/>
              <a:cs typeface="Arial" charset="0"/>
            </a:endParaRPr>
          </a:p>
        </p:txBody>
      </p:sp>
      <p:sp>
        <p:nvSpPr>
          <p:cNvPr id="5" name="Rectangle 2">
            <a:extLst>
              <a:ext uri="{FF2B5EF4-FFF2-40B4-BE49-F238E27FC236}">
                <a16:creationId xmlns:a16="http://schemas.microsoft.com/office/drawing/2014/main" id="{946A072D-4BA2-4F00-99FF-F5E0DBE82BDA}"/>
              </a:ext>
            </a:extLst>
          </p:cNvPr>
          <p:cNvSpPr>
            <a:spLocks noGrp="1" noChangeArrowheads="1"/>
          </p:cNvSpPr>
          <p:nvPr>
            <p:ph type="title"/>
          </p:nvPr>
        </p:nvSpPr>
        <p:spPr>
          <a:xfrm>
            <a:off x="1446213" y="30163"/>
            <a:ext cx="7623175" cy="1275754"/>
          </a:xfrm>
        </p:spPr>
        <p:txBody>
          <a:bodyPr>
            <a:normAutofit/>
          </a:bodyPr>
          <a:lstStyle/>
          <a:p>
            <a:pPr eaLnBrk="1" hangingPunct="1">
              <a:defRPr/>
            </a:pPr>
            <a:r>
              <a:rPr lang="en-US" altLang="en-US" sz="3200" dirty="0">
                <a:latin typeface="Arial" charset="0"/>
                <a:ea typeface="ＭＳ Ｐゴシック" pitchFamily="34" charset="-128"/>
                <a:cs typeface="Arial" charset="0"/>
              </a:rPr>
              <a:t>FUTURE</a:t>
            </a:r>
            <a:endParaRPr lang="en-US" altLang="en-US" sz="2200" dirty="0">
              <a:latin typeface="Arial" charset="0"/>
              <a:ea typeface="ＭＳ Ｐゴシック" pitchFamily="34" charset="-128"/>
              <a:cs typeface="Arial" charset="0"/>
            </a:endParaRPr>
          </a:p>
        </p:txBody>
      </p:sp>
      <p:sp>
        <p:nvSpPr>
          <p:cNvPr id="7" name="Text Box 4">
            <a:extLst>
              <a:ext uri="{FF2B5EF4-FFF2-40B4-BE49-F238E27FC236}">
                <a16:creationId xmlns:a16="http://schemas.microsoft.com/office/drawing/2014/main" id="{205E2816-02AC-4215-9589-B92212BAF415}"/>
              </a:ext>
            </a:extLst>
          </p:cNvPr>
          <p:cNvSpPr txBox="1">
            <a:spLocks noChangeArrowheads="1"/>
          </p:cNvSpPr>
          <p:nvPr/>
        </p:nvSpPr>
        <p:spPr bwMode="auto">
          <a:xfrm>
            <a:off x="0" y="1950387"/>
            <a:ext cx="702027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a:buNone/>
            </a:pPr>
            <a:r>
              <a:rPr lang="en-US" altLang="en-US" sz="2000" b="1" dirty="0">
                <a:solidFill>
                  <a:schemeClr val="tx1"/>
                </a:solidFill>
              </a:rPr>
              <a:t> (CY)GNSS  </a:t>
            </a:r>
            <a:r>
              <a:rPr lang="en-US" altLang="en-US" sz="2000" dirty="0">
                <a:solidFill>
                  <a:schemeClr val="tx1"/>
                </a:solidFill>
              </a:rPr>
              <a:t>Cyclone Global Navigation Satellite System Reflectometry</a:t>
            </a:r>
            <a:endParaRPr lang="en-US" sz="2000" dirty="0">
              <a:solidFill>
                <a:schemeClr val="tx1"/>
              </a:solidFill>
            </a:endParaRPr>
          </a:p>
          <a:p>
            <a:pPr algn="just">
              <a:buNone/>
            </a:pPr>
            <a:r>
              <a:rPr lang="en-US" sz="2000" dirty="0">
                <a:solidFill>
                  <a:schemeClr val="tx1"/>
                </a:solidFill>
              </a:rPr>
              <a:t>navigation signals reflected from </a:t>
            </a:r>
            <a:r>
              <a:rPr lang="en-US" sz="2000" dirty="0" err="1">
                <a:solidFill>
                  <a:schemeClr val="tx1"/>
                </a:solidFill>
              </a:rPr>
              <a:t>sfc</a:t>
            </a:r>
            <a:r>
              <a:rPr lang="en-US" sz="2000" dirty="0">
                <a:solidFill>
                  <a:schemeClr val="tx1"/>
                </a:solidFill>
              </a:rPr>
              <a:t> using constellation of 8 micro-satellites (LOE 35deg.inclination), carrying a bi-static scatterometer receiver of GPS signals scattered by ocean.</a:t>
            </a:r>
          </a:p>
          <a:p>
            <a:pPr>
              <a:buNone/>
            </a:pPr>
            <a:r>
              <a:rPr lang="en-AU" sz="2000" b="1" dirty="0">
                <a:solidFill>
                  <a:schemeClr val="tx1"/>
                </a:solidFill>
              </a:rPr>
              <a:t>'TROPICS' </a:t>
            </a:r>
            <a:r>
              <a:rPr lang="en-AU" sz="2000" dirty="0">
                <a:solidFill>
                  <a:schemeClr val="tx1"/>
                </a:solidFill>
              </a:rPr>
              <a:t>Time-Resolved Observations of Precipitation structure and storm Intensity with a Constellation of </a:t>
            </a:r>
            <a:r>
              <a:rPr lang="en-AU" sz="2000" dirty="0" err="1">
                <a:solidFill>
                  <a:schemeClr val="tx1"/>
                </a:solidFill>
              </a:rPr>
              <a:t>Smallsats</a:t>
            </a:r>
            <a:endParaRPr lang="en-AU" sz="2000" dirty="0">
              <a:solidFill>
                <a:schemeClr val="tx1"/>
              </a:solidFill>
            </a:endParaRPr>
          </a:p>
          <a:p>
            <a:pPr algn="just">
              <a:buNone/>
            </a:pPr>
            <a:r>
              <a:rPr lang="en-AU" sz="2000" b="1" dirty="0" err="1">
                <a:solidFill>
                  <a:schemeClr val="tx1"/>
                </a:solidFill>
              </a:rPr>
              <a:t>MetOp</a:t>
            </a:r>
            <a:r>
              <a:rPr lang="en-AU" sz="2000" b="1" dirty="0">
                <a:solidFill>
                  <a:schemeClr val="tx1"/>
                </a:solidFill>
              </a:rPr>
              <a:t>-SG</a:t>
            </a:r>
            <a:r>
              <a:rPr lang="en-AU" sz="2000" dirty="0">
                <a:solidFill>
                  <a:schemeClr val="tx1"/>
                </a:solidFill>
              </a:rPr>
              <a:t> (second generation)</a:t>
            </a:r>
          </a:p>
          <a:p>
            <a:pPr algn="just">
              <a:buNone/>
            </a:pPr>
            <a:r>
              <a:rPr lang="en-AU" sz="2000" b="1" dirty="0">
                <a:solidFill>
                  <a:schemeClr val="tx1"/>
                </a:solidFill>
              </a:rPr>
              <a:t>CIMR</a:t>
            </a:r>
            <a:r>
              <a:rPr lang="en-AU" sz="2000" dirty="0">
                <a:solidFill>
                  <a:schemeClr val="tx1"/>
                </a:solidFill>
              </a:rPr>
              <a:t>: Copernicus Imaging Microwave Radiometer</a:t>
            </a:r>
          </a:p>
          <a:p>
            <a:pPr algn="just">
              <a:buNone/>
            </a:pPr>
            <a:r>
              <a:rPr lang="en-AU" sz="2000" dirty="0">
                <a:solidFill>
                  <a:schemeClr val="tx1"/>
                </a:solidFill>
              </a:rPr>
              <a:t> 	L &amp; C-band radiometer follow-on project in EU</a:t>
            </a:r>
          </a:p>
        </p:txBody>
      </p:sp>
      <p:pic>
        <p:nvPicPr>
          <p:cNvPr id="9" name="Picture 8">
            <a:extLst>
              <a:ext uri="{FF2B5EF4-FFF2-40B4-BE49-F238E27FC236}">
                <a16:creationId xmlns:a16="http://schemas.microsoft.com/office/drawing/2014/main" id="{2C94F920-3873-45A8-B0C2-1C132E2780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25" r="11803"/>
          <a:stretch/>
        </p:blipFill>
        <p:spPr>
          <a:xfrm>
            <a:off x="7020272" y="1972780"/>
            <a:ext cx="2230090" cy="1631794"/>
          </a:xfrm>
          <a:prstGeom prst="rect">
            <a:avLst/>
          </a:prstGeom>
        </p:spPr>
      </p:pic>
    </p:spTree>
    <p:extLst>
      <p:ext uri="{BB962C8B-B14F-4D97-AF65-F5344CB8AC3E}">
        <p14:creationId xmlns:p14="http://schemas.microsoft.com/office/powerpoint/2010/main" val="9643942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10"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itle 1"/>
          <p:cNvSpPr>
            <a:spLocks noGrp="1"/>
          </p:cNvSpPr>
          <p:nvPr>
            <p:ph type="title"/>
          </p:nvPr>
        </p:nvSpPr>
        <p:spPr>
          <a:xfrm>
            <a:off x="0" y="692150"/>
            <a:ext cx="9144000" cy="909638"/>
          </a:xfrm>
        </p:spPr>
        <p:txBody>
          <a:bodyPr>
            <a:normAutofit fontScale="90000"/>
          </a:bodyPr>
          <a:lstStyle/>
          <a:p>
            <a:r>
              <a:rPr lang="en-AU" altLang="en-US" sz="3600" b="1" dirty="0"/>
              <a:t>Challenges</a:t>
            </a:r>
            <a:br>
              <a:rPr lang="en-AU" altLang="en-US" sz="2800" b="1" dirty="0"/>
            </a:br>
            <a:endParaRPr lang="en-AU" altLang="en-US" sz="2800" b="1" dirty="0"/>
          </a:p>
        </p:txBody>
      </p:sp>
      <p:sp>
        <p:nvSpPr>
          <p:cNvPr id="8197" name="Content Placeholder 2"/>
          <p:cNvSpPr>
            <a:spLocks noGrp="1"/>
          </p:cNvSpPr>
          <p:nvPr>
            <p:ph idx="1"/>
          </p:nvPr>
        </p:nvSpPr>
        <p:spPr>
          <a:xfrm>
            <a:off x="179512" y="1844824"/>
            <a:ext cx="9356726" cy="4524375"/>
          </a:xfrm>
        </p:spPr>
        <p:txBody>
          <a:bodyPr/>
          <a:lstStyle/>
          <a:p>
            <a:pPr marL="0" indent="0" eaLnBrk="1" hangingPunct="1">
              <a:spcBef>
                <a:spcPct val="0"/>
              </a:spcBef>
              <a:spcAft>
                <a:spcPts val="600"/>
              </a:spcAft>
              <a:buNone/>
            </a:pPr>
            <a:r>
              <a:rPr lang="en-AU" altLang="en-US" sz="2400" dirty="0">
                <a:highlight>
                  <a:srgbClr val="FFFF00"/>
                </a:highlight>
              </a:rPr>
              <a:t>Forecasters: </a:t>
            </a:r>
            <a:r>
              <a:rPr lang="en-AU" altLang="en-US" sz="2400" dirty="0"/>
              <a:t>integrate all of this information into the forecast process – time is the killer.</a:t>
            </a:r>
          </a:p>
          <a:p>
            <a:pPr marL="0" indent="0" eaLnBrk="1" hangingPunct="1">
              <a:spcBef>
                <a:spcPct val="0"/>
              </a:spcBef>
              <a:spcAft>
                <a:spcPts val="600"/>
              </a:spcAft>
              <a:buNone/>
            </a:pPr>
            <a:r>
              <a:rPr lang="en-AU" altLang="en-US" sz="2400" dirty="0">
                <a:highlight>
                  <a:srgbClr val="FFFF00"/>
                </a:highlight>
              </a:rPr>
              <a:t>Satellite people: </a:t>
            </a:r>
            <a:r>
              <a:rPr lang="en-AU" altLang="en-US" sz="2400" dirty="0"/>
              <a:t>share this data in real-time</a:t>
            </a:r>
          </a:p>
          <a:p>
            <a:pPr marL="0" indent="0" eaLnBrk="1" hangingPunct="1">
              <a:spcBef>
                <a:spcPct val="0"/>
              </a:spcBef>
              <a:spcAft>
                <a:spcPts val="600"/>
              </a:spcAft>
              <a:buNone/>
            </a:pPr>
            <a:r>
              <a:rPr lang="en-AU" altLang="en-US" sz="2400" dirty="0">
                <a:highlight>
                  <a:srgbClr val="FFFF00"/>
                </a:highlight>
              </a:rPr>
              <a:t>Systems people: </a:t>
            </a:r>
            <a:r>
              <a:rPr lang="en-AU" altLang="en-US" sz="2400" dirty="0"/>
              <a:t>get the data into viewing software – current 'nightmare' for forecasters (need navigation for measuring!)</a:t>
            </a:r>
          </a:p>
          <a:p>
            <a:pPr marL="0" indent="0" eaLnBrk="1" hangingPunct="1">
              <a:spcBef>
                <a:spcPct val="0"/>
              </a:spcBef>
              <a:spcAft>
                <a:spcPts val="600"/>
              </a:spcAft>
              <a:buNone/>
            </a:pPr>
            <a:r>
              <a:rPr lang="en-AU" altLang="en-US" sz="2400" dirty="0">
                <a:highlight>
                  <a:srgbClr val="FFFF00"/>
                </a:highlight>
              </a:rPr>
              <a:t>Researchers</a:t>
            </a:r>
            <a:r>
              <a:rPr lang="en-AU" altLang="en-US" sz="2400" dirty="0"/>
              <a:t>: include this info into methods/techniques (SATCON, ARCHER, CIRA MSSWA …)</a:t>
            </a:r>
          </a:p>
          <a:p>
            <a:pPr marL="0" indent="0" eaLnBrk="1" hangingPunct="1">
              <a:spcBef>
                <a:spcPct val="0"/>
              </a:spcBef>
              <a:spcAft>
                <a:spcPts val="600"/>
              </a:spcAft>
              <a:buNone/>
            </a:pPr>
            <a:r>
              <a:rPr lang="en-AU" altLang="en-US" sz="2400" dirty="0">
                <a:highlight>
                  <a:srgbClr val="FFFF00"/>
                </a:highlight>
              </a:rPr>
              <a:t>NWP people: </a:t>
            </a:r>
            <a:r>
              <a:rPr lang="en-AU" altLang="en-US" sz="2400" dirty="0"/>
              <a:t>assimilate this information into NWP</a:t>
            </a:r>
          </a:p>
          <a:p>
            <a:pPr marL="0" indent="0" algn="ctr" eaLnBrk="1" hangingPunct="1">
              <a:spcBef>
                <a:spcPct val="0"/>
              </a:spcBef>
              <a:spcAft>
                <a:spcPts val="600"/>
              </a:spcAft>
              <a:buNone/>
            </a:pPr>
            <a:endParaRPr lang="en-AU" altLang="en-US" sz="2400" dirty="0"/>
          </a:p>
        </p:txBody>
      </p:sp>
      <p:pic>
        <p:nvPicPr>
          <p:cNvPr id="6" name="Picture 5">
            <a:extLst>
              <a:ext uri="{FF2B5EF4-FFF2-40B4-BE49-F238E27FC236}">
                <a16:creationId xmlns:a16="http://schemas.microsoft.com/office/drawing/2014/main" id="{F12B3F0F-713F-4781-8194-567DEEAF64B0}"/>
              </a:ext>
            </a:extLst>
          </p:cNvPr>
          <p:cNvPicPr>
            <a:picLocks noChangeAspect="1"/>
          </p:cNvPicPr>
          <p:nvPr/>
        </p:nvPicPr>
        <p:blipFill>
          <a:blip r:embed="rId4"/>
          <a:stretch>
            <a:fillRect/>
          </a:stretch>
        </p:blipFill>
        <p:spPr>
          <a:xfrm>
            <a:off x="6809394" y="4380893"/>
            <a:ext cx="2471104" cy="2729520"/>
          </a:xfrm>
          <a:prstGeom prst="rect">
            <a:avLst/>
          </a:prstGeom>
        </p:spPr>
      </p:pic>
    </p:spTree>
    <p:extLst>
      <p:ext uri="{BB962C8B-B14F-4D97-AF65-F5344CB8AC3E}">
        <p14:creationId xmlns:p14="http://schemas.microsoft.com/office/powerpoint/2010/main" val="30512896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10"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itle 1"/>
          <p:cNvSpPr>
            <a:spLocks noGrp="1"/>
          </p:cNvSpPr>
          <p:nvPr>
            <p:ph type="title"/>
          </p:nvPr>
        </p:nvSpPr>
        <p:spPr>
          <a:xfrm>
            <a:off x="1187624" y="16291"/>
            <a:ext cx="7956376" cy="909638"/>
          </a:xfrm>
        </p:spPr>
        <p:txBody>
          <a:bodyPr>
            <a:normAutofit/>
          </a:bodyPr>
          <a:lstStyle/>
          <a:p>
            <a:r>
              <a:rPr lang="en-AU" altLang="en-US" sz="3600" b="1" dirty="0"/>
              <a:t>Summary &amp; Questions</a:t>
            </a:r>
            <a:endParaRPr lang="en-AU" altLang="en-US" sz="2800" b="1" dirty="0"/>
          </a:p>
        </p:txBody>
      </p:sp>
      <p:graphicFrame>
        <p:nvGraphicFramePr>
          <p:cNvPr id="4" name="Content Placeholder 3">
            <a:extLst>
              <a:ext uri="{FF2B5EF4-FFF2-40B4-BE49-F238E27FC236}">
                <a16:creationId xmlns:a16="http://schemas.microsoft.com/office/drawing/2014/main" id="{14AE3EFB-CBFE-441A-A383-556E8D36FBBC}"/>
              </a:ext>
            </a:extLst>
          </p:cNvPr>
          <p:cNvGraphicFramePr>
            <a:graphicFrameLocks noGrp="1"/>
          </p:cNvGraphicFramePr>
          <p:nvPr>
            <p:ph idx="1"/>
            <p:extLst>
              <p:ext uri="{D42A27DB-BD31-4B8C-83A1-F6EECF244321}">
                <p14:modId xmlns:p14="http://schemas.microsoft.com/office/powerpoint/2010/main" val="3066126929"/>
              </p:ext>
            </p:extLst>
          </p:nvPr>
        </p:nvGraphicFramePr>
        <p:xfrm>
          <a:off x="318008" y="1680949"/>
          <a:ext cx="8507290" cy="5136058"/>
        </p:xfrm>
        <a:graphic>
          <a:graphicData uri="http://schemas.openxmlformats.org/drawingml/2006/table">
            <a:tbl>
              <a:tblPr firstRow="1" bandRow="1"/>
              <a:tblGrid>
                <a:gridCol w="1701458">
                  <a:extLst>
                    <a:ext uri="{9D8B030D-6E8A-4147-A177-3AD203B41FA5}">
                      <a16:colId xmlns:a16="http://schemas.microsoft.com/office/drawing/2014/main" val="2309210948"/>
                    </a:ext>
                  </a:extLst>
                </a:gridCol>
                <a:gridCol w="1701458">
                  <a:extLst>
                    <a:ext uri="{9D8B030D-6E8A-4147-A177-3AD203B41FA5}">
                      <a16:colId xmlns:a16="http://schemas.microsoft.com/office/drawing/2014/main" val="4048523724"/>
                    </a:ext>
                  </a:extLst>
                </a:gridCol>
                <a:gridCol w="1701458">
                  <a:extLst>
                    <a:ext uri="{9D8B030D-6E8A-4147-A177-3AD203B41FA5}">
                      <a16:colId xmlns:a16="http://schemas.microsoft.com/office/drawing/2014/main" val="4071776462"/>
                    </a:ext>
                  </a:extLst>
                </a:gridCol>
                <a:gridCol w="1669898">
                  <a:extLst>
                    <a:ext uri="{9D8B030D-6E8A-4147-A177-3AD203B41FA5}">
                      <a16:colId xmlns:a16="http://schemas.microsoft.com/office/drawing/2014/main" val="1905583951"/>
                    </a:ext>
                  </a:extLst>
                </a:gridCol>
                <a:gridCol w="1733018">
                  <a:extLst>
                    <a:ext uri="{9D8B030D-6E8A-4147-A177-3AD203B41FA5}">
                      <a16:colId xmlns:a16="http://schemas.microsoft.com/office/drawing/2014/main" val="3681395768"/>
                    </a:ext>
                  </a:extLst>
                </a:gridCol>
              </a:tblGrid>
              <a:tr h="663507">
                <a:tc>
                  <a:txBody>
                    <a:bodyPr/>
                    <a:lstStyle/>
                    <a:p>
                      <a:pPr algn="l" rtl="0" fontAlgn="ctr"/>
                      <a:r>
                        <a:rPr lang="en-AU" sz="1600" b="1" i="0" u="none" strike="noStrike">
                          <a:solidFill>
                            <a:srgbClr val="FFFFFF"/>
                          </a:solidFill>
                          <a:effectLst/>
                          <a:latin typeface="Calibri" panose="020F0502020204030204" pitchFamily="34" charset="0"/>
                        </a:rPr>
                        <a:t>Sensor</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en-AU" sz="1600" b="1" i="0" u="none" strike="noStrike">
                          <a:solidFill>
                            <a:srgbClr val="FFFFFF"/>
                          </a:solidFill>
                          <a:effectLst/>
                          <a:latin typeface="Calibri" panose="020F0502020204030204" pitchFamily="34" charset="0"/>
                        </a:rPr>
                        <a:t>Band</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en-AU" sz="1600" b="1" i="0" u="none" strike="noStrike">
                          <a:solidFill>
                            <a:srgbClr val="FFFFFF"/>
                          </a:solidFill>
                          <a:effectLst/>
                          <a:latin typeface="Calibri" panose="020F0502020204030204" pitchFamily="34" charset="0"/>
                        </a:rPr>
                        <a:t>Best</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en-AU" sz="1600" b="1" i="0" u="none" strike="noStrike">
                          <a:solidFill>
                            <a:srgbClr val="FFFFFF"/>
                          </a:solidFill>
                          <a:effectLst/>
                          <a:latin typeface="Calibri" panose="020F0502020204030204" pitchFamily="34" charset="0"/>
                        </a:rPr>
                        <a:t>Challenge</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en-AU" sz="1600" b="1" i="0" u="none" strike="noStrike">
                          <a:solidFill>
                            <a:srgbClr val="FFFFFF"/>
                          </a:solidFill>
                          <a:effectLst/>
                          <a:latin typeface="Calibri" panose="020F0502020204030204" pitchFamily="34" charset="0"/>
                        </a:rPr>
                        <a:t>Useful in ops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746600063"/>
                  </a:ext>
                </a:extLst>
              </a:tr>
              <a:tr h="204699">
                <a:tc rowSpan="2">
                  <a:txBody>
                    <a:bodyPr/>
                    <a:lstStyle/>
                    <a:p>
                      <a:pPr algn="l" rtl="0" fontAlgn="ctr"/>
                      <a:r>
                        <a:rPr lang="en-AU" sz="1600" b="0" i="0" u="none" strike="noStrike">
                          <a:solidFill>
                            <a:srgbClr val="000000"/>
                          </a:solidFill>
                          <a:effectLst/>
                          <a:latin typeface="Calibri" panose="020F0502020204030204" pitchFamily="34" charset="0"/>
                        </a:rPr>
                        <a:t>ASCAT (A, B, C)</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rowSpan="2">
                  <a:txBody>
                    <a:bodyPr/>
                    <a:lstStyle/>
                    <a:p>
                      <a:pPr algn="l" rtl="0" fontAlgn="ctr"/>
                      <a:r>
                        <a:rPr lang="en-AU" sz="1600" b="0" i="0" u="none" strike="noStrike">
                          <a:solidFill>
                            <a:srgbClr val="000000"/>
                          </a:solidFill>
                          <a:effectLst/>
                          <a:latin typeface="Calibri" panose="020F0502020204030204" pitchFamily="34" charset="0"/>
                        </a:rPr>
                        <a:t>C-band</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l" rtl="0" fontAlgn="ctr"/>
                      <a:r>
                        <a:rPr lang="en-AU" sz="1600" b="0" i="0" u="none" strike="noStrike">
                          <a:solidFill>
                            <a:srgbClr val="000000"/>
                          </a:solidFill>
                          <a:effectLst/>
                          <a:latin typeface="Calibri" panose="020F0502020204030204" pitchFamily="34" charset="0"/>
                        </a:rPr>
                        <a:t> </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CE6F2"/>
                    </a:solidFill>
                  </a:tcPr>
                </a:tc>
                <a:tc rowSpan="2">
                  <a:txBody>
                    <a:bodyPr/>
                    <a:lstStyle/>
                    <a:p>
                      <a:pPr algn="l" rtl="0" fontAlgn="ctr"/>
                      <a:r>
                        <a:rPr lang="en-AU" sz="1600" b="0" i="0" u="none" strike="noStrike">
                          <a:solidFill>
                            <a:srgbClr val="000000"/>
                          </a:solidFill>
                          <a:effectLst/>
                          <a:latin typeface="Calibri" panose="020F0502020204030204" pitchFamily="34" charset="0"/>
                        </a:rPr>
                        <a:t>Coverage tropics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rowSpan="2">
                  <a:txBody>
                    <a:bodyPr/>
                    <a:lstStyle/>
                    <a:p>
                      <a:pPr algn="ctr" rtl="0" fontAlgn="ctr"/>
                      <a:r>
                        <a:rPr lang="en-AU" sz="1600" b="0" i="0" u="none" strike="noStrike" dirty="0">
                          <a:solidFill>
                            <a:srgbClr val="000000"/>
                          </a:solidFill>
                          <a:effectLst/>
                          <a:latin typeface="Calibri" panose="020F0502020204030204" pitchFamily="34" charset="0"/>
                        </a:rPr>
                        <a:t>YES </a:t>
                      </a:r>
                      <a:r>
                        <a:rPr lang="en-AU" sz="1600" b="0" i="0" u="none" strike="noStrike" dirty="0" err="1">
                          <a:solidFill>
                            <a:srgbClr val="000000"/>
                          </a:solidFill>
                          <a:effectLst/>
                          <a:latin typeface="Calibri" panose="020F0502020204030204" pitchFamily="34" charset="0"/>
                        </a:rPr>
                        <a:t>YES</a:t>
                      </a:r>
                      <a:r>
                        <a:rPr lang="en-AU" sz="1600" b="0" i="0" u="none" strike="noStrike" dirty="0">
                          <a:solidFill>
                            <a:srgbClr val="000000"/>
                          </a:solidFill>
                          <a:effectLst/>
                          <a:latin typeface="Calibri" panose="020F0502020204030204" pitchFamily="34" charset="0"/>
                        </a:rPr>
                        <a:t> </a:t>
                      </a:r>
                      <a:r>
                        <a:rPr lang="en-AU" sz="1600" b="0" i="0" u="none" strike="noStrike" dirty="0" err="1">
                          <a:solidFill>
                            <a:srgbClr val="000000"/>
                          </a:solidFill>
                          <a:effectLst/>
                          <a:latin typeface="Calibri" panose="020F0502020204030204" pitchFamily="34" charset="0"/>
                        </a:rPr>
                        <a:t>YES</a:t>
                      </a:r>
                      <a:endParaRPr lang="en-AU" sz="1600" b="0" i="0" u="none" strike="noStrike" dirty="0">
                        <a:solidFill>
                          <a:srgbClr val="000000"/>
                        </a:solidFill>
                        <a:effectLst/>
                        <a:latin typeface="Calibri" panose="020F0502020204030204" pitchFamily="34" charset="0"/>
                      </a:endParaRP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extLst>
                  <a:ext uri="{0D108BD9-81ED-4DB2-BD59-A6C34878D82A}">
                    <a16:rowId xmlns:a16="http://schemas.microsoft.com/office/drawing/2014/main" val="24987194"/>
                  </a:ext>
                </a:extLst>
              </a:tr>
              <a:tr h="402339">
                <a:tc vMerge="1">
                  <a:txBody>
                    <a:bodyPr/>
                    <a:lstStyle/>
                    <a:p>
                      <a:endParaRPr lang="en-AU"/>
                    </a:p>
                  </a:txBody>
                  <a:tcPr/>
                </a:tc>
                <a:tc vMerge="1">
                  <a:txBody>
                    <a:bodyPr/>
                    <a:lstStyle/>
                    <a:p>
                      <a:endParaRPr lang="en-AU"/>
                    </a:p>
                  </a:txBody>
                  <a:tcPr/>
                </a:tc>
                <a:tc>
                  <a:txBody>
                    <a:bodyPr/>
                    <a:lstStyle/>
                    <a:p>
                      <a:pPr algn="l" rtl="0" fontAlgn="ctr"/>
                      <a:r>
                        <a:rPr lang="en-AU" sz="1600" b="0" i="0" u="none" strike="noStrike">
                          <a:solidFill>
                            <a:srgbClr val="000000"/>
                          </a:solidFill>
                          <a:effectLst/>
                          <a:latin typeface="Calibri" panose="020F0502020204030204" pitchFamily="34" charset="0"/>
                        </a:rPr>
                        <a:t>Gale radii; Intensity &lt;55kn</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CE6F2"/>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2372977233"/>
                  </a:ext>
                </a:extLst>
              </a:tr>
              <a:tr h="210346">
                <a:tc>
                  <a:txBody>
                    <a:bodyPr/>
                    <a:lstStyle/>
                    <a:p>
                      <a:pPr algn="l" rtl="0" fontAlgn="ctr"/>
                      <a:r>
                        <a:rPr lang="en-AU" sz="1600" b="0" i="0" u="none" strike="noStrike">
                          <a:solidFill>
                            <a:srgbClr val="000000"/>
                          </a:solidFill>
                          <a:effectLst/>
                          <a:latin typeface="Calibri" panose="020F0502020204030204" pitchFamily="34" charset="0"/>
                        </a:rPr>
                        <a:t>SCATSAT</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CE6F2"/>
                    </a:solidFill>
                  </a:tcPr>
                </a:tc>
                <a:tc rowSpan="3">
                  <a:txBody>
                    <a:bodyPr/>
                    <a:lstStyle/>
                    <a:p>
                      <a:pPr algn="l" rtl="0" fontAlgn="ctr"/>
                      <a:r>
                        <a:rPr lang="en-AU" sz="1600" b="0" i="0" u="none" strike="noStrike" dirty="0">
                          <a:solidFill>
                            <a:srgbClr val="000000"/>
                          </a:solidFill>
                          <a:effectLst/>
                          <a:latin typeface="Calibri" panose="020F0502020204030204" pitchFamily="34" charset="0"/>
                        </a:rPr>
                        <a:t>Ku-band</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rowSpan="3">
                  <a:txBody>
                    <a:bodyPr/>
                    <a:lstStyle/>
                    <a:p>
                      <a:pPr algn="l" rtl="0" fontAlgn="ctr"/>
                      <a:r>
                        <a:rPr lang="en-AU" sz="1600" b="0" i="0" u="none" strike="noStrike" dirty="0">
                          <a:solidFill>
                            <a:srgbClr val="000000"/>
                          </a:solidFill>
                          <a:effectLst/>
                          <a:latin typeface="Calibri" panose="020F0502020204030204" pitchFamily="34" charset="0"/>
                        </a:rPr>
                        <a:t>Gale radii; </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rowSpan="3">
                  <a:txBody>
                    <a:bodyPr/>
                    <a:lstStyle/>
                    <a:p>
                      <a:pPr algn="ctr" rtl="0" fontAlgn="ctr"/>
                      <a:r>
                        <a:rPr lang="en-AU" sz="1600" b="0" i="0" u="none" strike="noStrike">
                          <a:solidFill>
                            <a:srgbClr val="000000"/>
                          </a:solidFill>
                          <a:effectLst/>
                          <a:latin typeface="Calibri" panose="020F0502020204030204" pitchFamily="34" charset="0"/>
                        </a:rPr>
                        <a:t>rain contamination</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rowSpan="3">
                  <a:txBody>
                    <a:bodyPr/>
                    <a:lstStyle/>
                    <a:p>
                      <a:pPr algn="ctr" rtl="0" fontAlgn="ctr"/>
                      <a:r>
                        <a:rPr lang="en-AU" sz="1600" b="0" i="0" u="none" strike="noStrike" dirty="0">
                          <a:solidFill>
                            <a:srgbClr val="000000"/>
                          </a:solidFill>
                          <a:effectLst/>
                          <a:latin typeface="Calibri" panose="020F0502020204030204" pitchFamily="34" charset="0"/>
                        </a:rPr>
                        <a:t>YES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extLst>
                  <a:ext uri="{0D108BD9-81ED-4DB2-BD59-A6C34878D82A}">
                    <a16:rowId xmlns:a16="http://schemas.microsoft.com/office/drawing/2014/main" val="1648435270"/>
                  </a:ext>
                </a:extLst>
              </a:tr>
              <a:tr h="210346">
                <a:tc>
                  <a:txBody>
                    <a:bodyPr/>
                    <a:lstStyle/>
                    <a:p>
                      <a:pPr algn="l" rtl="0" fontAlgn="ctr"/>
                      <a:r>
                        <a:rPr lang="en-AU" sz="1600" b="0" i="0" u="none" strike="noStrike">
                          <a:solidFill>
                            <a:srgbClr val="000000"/>
                          </a:solidFill>
                          <a:effectLst/>
                          <a:latin typeface="Calibri" panose="020F0502020204030204" pitchFamily="34" charset="0"/>
                        </a:rPr>
                        <a:t>HY-2B</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FFFF00"/>
                    </a:solidFill>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276252316"/>
                  </a:ext>
                </a:extLst>
              </a:tr>
              <a:tr h="225875">
                <a:tc>
                  <a:txBody>
                    <a:bodyPr/>
                    <a:lstStyle/>
                    <a:p>
                      <a:pPr algn="l" rtl="0" fontAlgn="ctr"/>
                      <a:r>
                        <a:rPr lang="en-AU" sz="1600" b="0" i="0" u="none" strike="noStrike">
                          <a:solidFill>
                            <a:srgbClr val="000000"/>
                          </a:solidFill>
                          <a:effectLst/>
                          <a:latin typeface="Calibri" panose="020F0502020204030204" pitchFamily="34" charset="0"/>
                        </a:rPr>
                        <a:t>CFOSAT</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00"/>
                    </a:solidFill>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896179368"/>
                  </a:ext>
                </a:extLst>
              </a:tr>
              <a:tr h="585862">
                <a:tc>
                  <a:txBody>
                    <a:bodyPr/>
                    <a:lstStyle/>
                    <a:p>
                      <a:pPr algn="l" rtl="0" fontAlgn="ctr"/>
                      <a:r>
                        <a:rPr lang="en-AU" sz="1600" b="0" i="0" u="none" strike="noStrike">
                          <a:solidFill>
                            <a:srgbClr val="000000"/>
                          </a:solidFill>
                          <a:effectLst/>
                          <a:latin typeface="Calibri" panose="020F0502020204030204" pitchFamily="34" charset="0"/>
                        </a:rPr>
                        <a:t>SMAP</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l" rtl="0" fontAlgn="ctr"/>
                      <a:r>
                        <a:rPr lang="en-AU" sz="1600" b="0" i="0" u="none" strike="noStrike">
                          <a:solidFill>
                            <a:srgbClr val="000000"/>
                          </a:solidFill>
                          <a:effectLst/>
                          <a:latin typeface="Calibri" panose="020F0502020204030204" pitchFamily="34" charset="0"/>
                        </a:rPr>
                        <a:t>L-Band</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l" rtl="0" fontAlgn="ctr"/>
                      <a:r>
                        <a:rPr lang="en-AU" sz="1600" b="0" i="0" u="none" strike="noStrike">
                          <a:solidFill>
                            <a:srgbClr val="000000"/>
                          </a:solidFill>
                          <a:effectLst/>
                          <a:latin typeface="Calibri" panose="020F0502020204030204" pitchFamily="34" charset="0"/>
                        </a:rPr>
                        <a:t>Resolves high winds; Wind radii</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ctr" rtl="0" fontAlgn="ctr"/>
                      <a:r>
                        <a:rPr lang="en-AU" sz="1600" b="0" i="0" u="none" strike="noStrike">
                          <a:solidFill>
                            <a:srgbClr val="000000"/>
                          </a:solidFill>
                          <a:effectLst/>
                          <a:latin typeface="Calibri" panose="020F0502020204030204" pitchFamily="34" charset="0"/>
                        </a:rPr>
                        <a:t>Availability; 40km resolution</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ctr" rtl="0" fontAlgn="ctr"/>
                      <a:r>
                        <a:rPr lang="en-AU" sz="1600" b="0" i="0" u="none" strike="noStrike" dirty="0">
                          <a:solidFill>
                            <a:srgbClr val="000000"/>
                          </a:solidFill>
                          <a:effectLst/>
                          <a:latin typeface="Calibri" panose="020F0502020204030204" pitchFamily="34" charset="0"/>
                        </a:rPr>
                        <a:t>When </a:t>
                      </a:r>
                      <a:r>
                        <a:rPr lang="en-AU" sz="1600" b="0" i="0" u="none" strike="noStrike" dirty="0" err="1">
                          <a:solidFill>
                            <a:srgbClr val="000000"/>
                          </a:solidFill>
                          <a:effectLst/>
                          <a:latin typeface="Calibri" panose="020F0502020204030204" pitchFamily="34" charset="0"/>
                        </a:rPr>
                        <a:t>avialable</a:t>
                      </a:r>
                      <a:endParaRPr lang="en-AU" sz="1600" b="0" i="0" u="none" strike="noStrike" dirty="0">
                        <a:solidFill>
                          <a:srgbClr val="000000"/>
                        </a:solidFill>
                        <a:effectLst/>
                        <a:latin typeface="Calibri" panose="020F0502020204030204" pitchFamily="34" charset="0"/>
                      </a:endParaRP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extLst>
                  <a:ext uri="{0D108BD9-81ED-4DB2-BD59-A6C34878D82A}">
                    <a16:rowId xmlns:a16="http://schemas.microsoft.com/office/drawing/2014/main" val="3929842982"/>
                  </a:ext>
                </a:extLst>
              </a:tr>
              <a:tr h="413633">
                <a:tc>
                  <a:txBody>
                    <a:bodyPr/>
                    <a:lstStyle/>
                    <a:p>
                      <a:pPr algn="l" rtl="0" fontAlgn="ctr"/>
                      <a:r>
                        <a:rPr lang="en-AU" sz="1600" b="0" i="0" u="none" strike="noStrike" dirty="0" err="1">
                          <a:solidFill>
                            <a:srgbClr val="000000"/>
                          </a:solidFill>
                          <a:effectLst/>
                          <a:latin typeface="Calibri" panose="020F0502020204030204" pitchFamily="34" charset="0"/>
                        </a:rPr>
                        <a:t>Windsat</a:t>
                      </a:r>
                      <a:r>
                        <a:rPr lang="en-AU" sz="1600" b="0" i="0" u="none" strike="noStrike" dirty="0">
                          <a:solidFill>
                            <a:srgbClr val="000000"/>
                          </a:solidFill>
                          <a:effectLst/>
                          <a:latin typeface="Calibri" panose="020F0502020204030204" pitchFamily="34" charset="0"/>
                        </a:rPr>
                        <a:t>/ AMSRE2/SSMIS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l" rtl="0" fontAlgn="ctr"/>
                      <a:r>
                        <a:rPr lang="en-AU" sz="1600" b="0" i="0" u="none" strike="noStrike">
                          <a:solidFill>
                            <a:srgbClr val="000000"/>
                          </a:solidFill>
                          <a:effectLst/>
                          <a:latin typeface="Calibri" panose="020F0502020204030204" pitchFamily="34" charset="0"/>
                        </a:rPr>
                        <a:t>Passive radiometers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l" rtl="0" fontAlgn="ctr"/>
                      <a:r>
                        <a:rPr lang="en-AU" sz="1600" b="0" i="0" u="none" strike="noStrike">
                          <a:solidFill>
                            <a:srgbClr val="000000"/>
                          </a:solidFill>
                          <a:effectLst/>
                          <a:latin typeface="Calibri" panose="020F0502020204030204" pitchFamily="34" charset="0"/>
                        </a:rPr>
                        <a:t>Gale radii</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l" rtl="0" fontAlgn="ctr"/>
                      <a:r>
                        <a:rPr lang="en-AU" sz="1600" b="0" i="0" u="none" strike="noStrike">
                          <a:solidFill>
                            <a:srgbClr val="000000"/>
                          </a:solidFill>
                          <a:effectLst/>
                          <a:latin typeface="Calibri" panose="020F0502020204030204" pitchFamily="34" charset="0"/>
                        </a:rPr>
                        <a:t>useful outside convection</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tc>
                  <a:txBody>
                    <a:bodyPr/>
                    <a:lstStyle/>
                    <a:p>
                      <a:pPr algn="l" rtl="0" fontAlgn="ctr"/>
                      <a:r>
                        <a:rPr lang="en-AU" sz="1600" b="0" i="0" u="none" strike="noStrike">
                          <a:solidFill>
                            <a:srgbClr val="000000"/>
                          </a:solidFill>
                          <a:effectLst/>
                          <a:latin typeface="Calibri" panose="020F0502020204030204" pitchFamily="34" charset="0"/>
                        </a:rPr>
                        <a:t>somewhat</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6F2"/>
                    </a:solidFill>
                  </a:tcPr>
                </a:tc>
                <a:extLst>
                  <a:ext uri="{0D108BD9-81ED-4DB2-BD59-A6C34878D82A}">
                    <a16:rowId xmlns:a16="http://schemas.microsoft.com/office/drawing/2014/main" val="3982937641"/>
                  </a:ext>
                </a:extLst>
              </a:tr>
              <a:tr h="197640">
                <a:tc rowSpan="2">
                  <a:txBody>
                    <a:bodyPr/>
                    <a:lstStyle/>
                    <a:p>
                      <a:pPr algn="l" rtl="0" fontAlgn="ctr"/>
                      <a:r>
                        <a:rPr lang="en-AU" sz="1600" b="0" i="0" u="none" strike="noStrike">
                          <a:solidFill>
                            <a:srgbClr val="000000"/>
                          </a:solidFill>
                          <a:effectLst/>
                          <a:latin typeface="Calibri" panose="020F0502020204030204" pitchFamily="34" charset="0"/>
                        </a:rPr>
                        <a:t>SAR</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rowSpan="2">
                  <a:txBody>
                    <a:bodyPr/>
                    <a:lstStyle/>
                    <a:p>
                      <a:pPr algn="l" rtl="0" fontAlgn="ctr"/>
                      <a:r>
                        <a:rPr lang="en-AU" sz="1600" b="0" i="0" u="none" strike="noStrike">
                          <a:solidFill>
                            <a:srgbClr val="000000"/>
                          </a:solidFill>
                          <a:effectLst/>
                          <a:latin typeface="Calibri" panose="020F0502020204030204" pitchFamily="34" charset="0"/>
                        </a:rPr>
                        <a:t>C-band</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rowSpan="2">
                  <a:txBody>
                    <a:bodyPr/>
                    <a:lstStyle/>
                    <a:p>
                      <a:pPr algn="l" rtl="0" fontAlgn="ctr"/>
                      <a:r>
                        <a:rPr lang="en-AU" sz="1600" b="0" i="0" u="none" strike="noStrike">
                          <a:solidFill>
                            <a:srgbClr val="000000"/>
                          </a:solidFill>
                          <a:effectLst/>
                          <a:latin typeface="Calibri" panose="020F0502020204030204" pitchFamily="34" charset="0"/>
                        </a:rPr>
                        <a:t>150m res; high skill &lt;65kn</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400km swathe; </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6D9F1"/>
                    </a:solidFill>
                  </a:tcPr>
                </a:tc>
                <a:tc rowSpan="2">
                  <a:txBody>
                    <a:bodyPr/>
                    <a:lstStyle/>
                    <a:p>
                      <a:pPr algn="l" rtl="0" fontAlgn="ctr"/>
                      <a:r>
                        <a:rPr lang="en-AU" sz="1600" b="0" i="0" u="none" strike="noStrike">
                          <a:solidFill>
                            <a:srgbClr val="000000"/>
                          </a:solidFill>
                          <a:effectLst/>
                          <a:latin typeface="Calibri" panose="020F0502020204030204" pitchFamily="34" charset="0"/>
                        </a:rPr>
                        <a:t>NOT YET</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extLst>
                  <a:ext uri="{0D108BD9-81ED-4DB2-BD59-A6C34878D82A}">
                    <a16:rowId xmlns:a16="http://schemas.microsoft.com/office/drawing/2014/main" val="2815571986"/>
                  </a:ext>
                </a:extLst>
              </a:tr>
              <a:tr h="204699">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l" rtl="0" fontAlgn="ctr"/>
                      <a:r>
                        <a:rPr lang="en-AU" sz="1600" b="0" i="0" u="none" strike="noStrike">
                          <a:solidFill>
                            <a:srgbClr val="000000"/>
                          </a:solidFill>
                          <a:effectLst/>
                          <a:latin typeface="Calibri" panose="020F0502020204030204" pitchFamily="34" charset="0"/>
                        </a:rPr>
                        <a:t>&lt;65kn for now.</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C6D9F1"/>
                    </a:solidFill>
                  </a:tcPr>
                </a:tc>
                <a:tc vMerge="1">
                  <a:txBody>
                    <a:bodyPr/>
                    <a:lstStyle/>
                    <a:p>
                      <a:endParaRPr lang="en-AU"/>
                    </a:p>
                  </a:txBody>
                  <a:tcPr/>
                </a:tc>
                <a:extLst>
                  <a:ext uri="{0D108BD9-81ED-4DB2-BD59-A6C34878D82A}">
                    <a16:rowId xmlns:a16="http://schemas.microsoft.com/office/drawing/2014/main" val="697466266"/>
                  </a:ext>
                </a:extLst>
              </a:tr>
              <a:tr h="402339">
                <a:tc>
                  <a:txBody>
                    <a:bodyPr/>
                    <a:lstStyle/>
                    <a:p>
                      <a:pPr algn="l" rtl="0" fontAlgn="ctr"/>
                      <a:r>
                        <a:rPr lang="en-AU" sz="1600" b="0" i="0" u="none" strike="noStrike">
                          <a:solidFill>
                            <a:srgbClr val="000000"/>
                          </a:solidFill>
                          <a:effectLst/>
                          <a:latin typeface="Calibri" panose="020F0502020204030204" pitchFamily="34" charset="0"/>
                        </a:rPr>
                        <a:t>CyGNSS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GPS scatter</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8 satellites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Small footprint; noisy</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NOT YET</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extLst>
                  <a:ext uri="{0D108BD9-81ED-4DB2-BD59-A6C34878D82A}">
                    <a16:rowId xmlns:a16="http://schemas.microsoft.com/office/drawing/2014/main" val="1941515191"/>
                  </a:ext>
                </a:extLst>
              </a:tr>
              <a:tr h="402339">
                <a:tc>
                  <a:txBody>
                    <a:bodyPr/>
                    <a:lstStyle/>
                    <a:p>
                      <a:pPr algn="l" rtl="0" fontAlgn="ctr"/>
                      <a:r>
                        <a:rPr lang="en-AU" sz="1600" b="0" i="0" u="none" strike="noStrike" dirty="0">
                          <a:solidFill>
                            <a:srgbClr val="000000"/>
                          </a:solidFill>
                          <a:effectLst/>
                          <a:latin typeface="Calibri" panose="020F0502020204030204" pitchFamily="34" charset="0"/>
                        </a:rPr>
                        <a:t>TROPICS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Passive radiometers</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constellation</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Into future; low quality</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NOT YET</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extLst>
                  <a:ext uri="{0D108BD9-81ED-4DB2-BD59-A6C34878D82A}">
                    <a16:rowId xmlns:a16="http://schemas.microsoft.com/office/drawing/2014/main" val="2116849589"/>
                  </a:ext>
                </a:extLst>
              </a:tr>
              <a:tr h="402339">
                <a:tc>
                  <a:txBody>
                    <a:bodyPr/>
                    <a:lstStyle/>
                    <a:p>
                      <a:pPr algn="l" rtl="0" fontAlgn="ctr"/>
                      <a:r>
                        <a:rPr lang="en-AU" sz="1600" b="0" i="0" u="none" strike="noStrike">
                          <a:solidFill>
                            <a:srgbClr val="000000"/>
                          </a:solidFill>
                          <a:effectLst/>
                          <a:latin typeface="Calibri" panose="020F0502020204030204" pitchFamily="34" charset="0"/>
                        </a:rPr>
                        <a:t>CIMR; MetOp-SG</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combined</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Skill at all intensity</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a:solidFill>
                            <a:srgbClr val="000000"/>
                          </a:solidFill>
                          <a:effectLst/>
                          <a:latin typeface="Calibri" panose="020F0502020204030204" pitchFamily="34" charset="0"/>
                        </a:rPr>
                        <a:t>Into future</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l" rtl="0" fontAlgn="ctr"/>
                      <a:r>
                        <a:rPr lang="en-AU" sz="1600" b="0" i="0" u="none" strike="noStrike" dirty="0">
                          <a:solidFill>
                            <a:srgbClr val="000000"/>
                          </a:solidFill>
                          <a:effectLst/>
                          <a:latin typeface="Calibri" panose="020F0502020204030204" pitchFamily="34" charset="0"/>
                        </a:rPr>
                        <a:t>After 2022/25</a:t>
                      </a:r>
                    </a:p>
                  </a:txBody>
                  <a:tcPr marL="7059" marR="7059" marT="705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extLst>
                  <a:ext uri="{0D108BD9-81ED-4DB2-BD59-A6C34878D82A}">
                    <a16:rowId xmlns:a16="http://schemas.microsoft.com/office/drawing/2014/main" val="4166586233"/>
                  </a:ext>
                </a:extLst>
              </a:tr>
            </a:tbl>
          </a:graphicData>
        </a:graphic>
      </p:graphicFrame>
    </p:spTree>
    <p:extLst>
      <p:ext uri="{BB962C8B-B14F-4D97-AF65-F5344CB8AC3E}">
        <p14:creationId xmlns:p14="http://schemas.microsoft.com/office/powerpoint/2010/main" val="52250226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 y="-9228"/>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3E351E4B-F8EC-465C-B708-7AEA953AF7ED}"/>
              </a:ext>
            </a:extLst>
          </p:cNvPr>
          <p:cNvSpPr txBox="1">
            <a:spLocks noChangeArrowheads="1"/>
          </p:cNvSpPr>
          <p:nvPr/>
        </p:nvSpPr>
        <p:spPr>
          <a:xfrm>
            <a:off x="449450" y="1782764"/>
            <a:ext cx="8245099" cy="5084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endParaRPr lang="en-US" altLang="ko-KR" sz="1400" dirty="0">
              <a:latin typeface="Arial" charset="0"/>
              <a:ea typeface="Gulim" pitchFamily="34" charset="-127"/>
              <a:cs typeface="Arial" charset="0"/>
            </a:endParaRPr>
          </a:p>
        </p:txBody>
      </p:sp>
      <p:sp>
        <p:nvSpPr>
          <p:cNvPr id="5" name="Rectangle 4">
            <a:extLst>
              <a:ext uri="{FF2B5EF4-FFF2-40B4-BE49-F238E27FC236}">
                <a16:creationId xmlns:a16="http://schemas.microsoft.com/office/drawing/2014/main" id="{9B7C88BD-16A7-411D-BF30-729CA742A99B}"/>
              </a:ext>
            </a:extLst>
          </p:cNvPr>
          <p:cNvSpPr/>
          <p:nvPr/>
        </p:nvSpPr>
        <p:spPr>
          <a:xfrm>
            <a:off x="1393417" y="2420888"/>
            <a:ext cx="7301132" cy="461665"/>
          </a:xfrm>
          <a:prstGeom prst="rect">
            <a:avLst/>
          </a:prstGeom>
        </p:spPr>
        <p:txBody>
          <a:bodyPr wrap="square">
            <a:spAutoFit/>
          </a:bodyPr>
          <a:lstStyle/>
          <a:p>
            <a:r>
              <a:rPr lang="en-AU" sz="2400" dirty="0">
                <a:solidFill>
                  <a:schemeClr val="accent1">
                    <a:lumMod val="75000"/>
                  </a:schemeClr>
                </a:solidFill>
              </a:rPr>
              <a:t>EXTRA SLIDES</a:t>
            </a:r>
          </a:p>
        </p:txBody>
      </p:sp>
    </p:spTree>
    <p:extLst>
      <p:ext uri="{BB962C8B-B14F-4D97-AF65-F5344CB8AC3E}">
        <p14:creationId xmlns:p14="http://schemas.microsoft.com/office/powerpoint/2010/main" val="37665571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57300" y="30163"/>
            <a:ext cx="7886699" cy="1726520"/>
          </a:xfrm>
        </p:spPr>
        <p:txBody>
          <a:bodyPr>
            <a:normAutofit fontScale="90000"/>
          </a:bodyPr>
          <a:lstStyle/>
          <a:p>
            <a:pPr eaLnBrk="1" hangingPunct="1">
              <a:defRPr/>
            </a:pPr>
            <a:r>
              <a:rPr lang="en-US" altLang="en-US" sz="3200" dirty="0">
                <a:latin typeface="Arial" charset="0"/>
                <a:ea typeface="ＭＳ Ｐゴシック" pitchFamily="34" charset="-128"/>
                <a:cs typeface="Arial" charset="0"/>
              </a:rPr>
              <a:t>Future: 'TROPICS' </a:t>
            </a:r>
            <a:br>
              <a:rPr lang="en-US" altLang="en-US" sz="3200" dirty="0">
                <a:latin typeface="Arial" charset="0"/>
                <a:ea typeface="ＭＳ Ｐゴシック" pitchFamily="34" charset="-128"/>
                <a:cs typeface="Arial" charset="0"/>
              </a:rPr>
            </a:br>
            <a:r>
              <a:rPr lang="en-AU" altLang="en-US" sz="2700" dirty="0">
                <a:latin typeface="Arial" charset="0"/>
                <a:ea typeface="ＭＳ Ｐゴシック" pitchFamily="34" charset="-128"/>
                <a:cs typeface="Arial" charset="0"/>
              </a:rPr>
              <a:t>Time-Resolved Observations of Precipitation structure and storm Intensity with a Constellation of </a:t>
            </a:r>
            <a:r>
              <a:rPr lang="en-AU" altLang="en-US" sz="2700" dirty="0" err="1">
                <a:latin typeface="Arial" charset="0"/>
                <a:ea typeface="ＭＳ Ｐゴシック" pitchFamily="34" charset="-128"/>
                <a:cs typeface="Arial" charset="0"/>
              </a:rPr>
              <a:t>Smallsats</a:t>
            </a:r>
            <a:endParaRPr lang="en-US" altLang="en-US" sz="3200" dirty="0">
              <a:latin typeface="Arial" charset="0"/>
              <a:ea typeface="ＭＳ Ｐゴシック" pitchFamily="34" charset="-128"/>
              <a:cs typeface="Arial" charset="0"/>
            </a:endParaRPr>
          </a:p>
        </p:txBody>
      </p:sp>
      <p:sp>
        <p:nvSpPr>
          <p:cNvPr id="29702" name="Rectangle 8"/>
          <p:cNvSpPr>
            <a:spLocks noChangeArrowheads="1"/>
          </p:cNvSpPr>
          <p:nvPr/>
        </p:nvSpPr>
        <p:spPr bwMode="auto">
          <a:xfrm>
            <a:off x="254000" y="6440488"/>
            <a:ext cx="955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fontAlgn="base">
              <a:spcBef>
                <a:spcPct val="0"/>
              </a:spcBef>
              <a:spcAft>
                <a:spcPct val="0"/>
              </a:spcAft>
              <a:buFontTx/>
              <a:buNone/>
            </a:pPr>
            <a:r>
              <a:rPr lang="en-AU" altLang="en-US" sz="1800" dirty="0">
                <a:solidFill>
                  <a:schemeClr val="tx1"/>
                </a:solidFill>
                <a:hlinkClick r:id="rId3"/>
              </a:rPr>
              <a:t>https://directory.eoportal.org/web/eoportal/satellite-missions/content/-/article/tropics</a:t>
            </a:r>
            <a:endParaRPr lang="en-AU" altLang="en-US" sz="1800" dirty="0">
              <a:solidFill>
                <a:schemeClr val="tx1"/>
              </a:solidFill>
            </a:endParaRPr>
          </a:p>
          <a:p>
            <a:pPr defTabSz="914400" fontAlgn="base">
              <a:spcBef>
                <a:spcPct val="0"/>
              </a:spcBef>
              <a:spcAft>
                <a:spcPct val="0"/>
              </a:spcAft>
              <a:buFontTx/>
              <a:buNone/>
            </a:pPr>
            <a:endParaRPr lang="en-AU" altLang="en-US" sz="1800" dirty="0">
              <a:solidFill>
                <a:schemeClr val="tx1"/>
              </a:solidFill>
            </a:endParaRPr>
          </a:p>
        </p:txBody>
      </p:sp>
      <p:sp>
        <p:nvSpPr>
          <p:cNvPr id="6" name="Text Box 4"/>
          <p:cNvSpPr txBox="1">
            <a:spLocks noChangeArrowheads="1"/>
          </p:cNvSpPr>
          <p:nvPr/>
        </p:nvSpPr>
        <p:spPr bwMode="auto">
          <a:xfrm>
            <a:off x="0" y="1756683"/>
            <a:ext cx="906938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2000" dirty="0">
                <a:solidFill>
                  <a:schemeClr val="tx1"/>
                </a:solidFill>
              </a:rPr>
              <a:t>CUBESAT constellation: small satellites (&lt;4kg) and cheap (short lifecycle)</a:t>
            </a:r>
          </a:p>
          <a:p>
            <a:pPr defTabSz="914400" eaLnBrk="1" fontAlgn="base" hangingPunct="1">
              <a:spcBef>
                <a:spcPct val="0"/>
              </a:spcBef>
              <a:spcAft>
                <a:spcPct val="0"/>
              </a:spcAft>
              <a:buFontTx/>
              <a:buNone/>
            </a:pPr>
            <a:r>
              <a:rPr lang="en-AU" altLang="en-US" sz="2000" dirty="0">
                <a:solidFill>
                  <a:schemeClr val="tx1"/>
                </a:solidFill>
              </a:rPr>
              <a:t>12 channels 90-206GHz</a:t>
            </a:r>
          </a:p>
          <a:p>
            <a:pPr defTabSz="914400" eaLnBrk="1" fontAlgn="base" hangingPunct="1">
              <a:spcBef>
                <a:spcPct val="0"/>
              </a:spcBef>
              <a:spcAft>
                <a:spcPct val="0"/>
              </a:spcAft>
              <a:buFontTx/>
              <a:buNone/>
            </a:pPr>
            <a:r>
              <a:rPr lang="en-AU" altLang="en-US" sz="2000" dirty="0">
                <a:solidFill>
                  <a:schemeClr val="tx1"/>
                </a:solidFill>
              </a:rPr>
              <a:t>Consortium approach NASA/MIT etc</a:t>
            </a:r>
          </a:p>
          <a:p>
            <a:pPr defTabSz="914400" eaLnBrk="1" fontAlgn="base" hangingPunct="1">
              <a:spcBef>
                <a:spcPct val="0"/>
              </a:spcBef>
              <a:spcAft>
                <a:spcPct val="0"/>
              </a:spcAft>
              <a:buFontTx/>
              <a:buNone/>
            </a:pPr>
            <a:r>
              <a:rPr lang="en-AU" altLang="en-US" sz="2000" dirty="0">
                <a:solidFill>
                  <a:schemeClr val="tx1"/>
                </a:solidFill>
              </a:rPr>
              <a:t>First launch</a:t>
            </a:r>
          </a:p>
          <a:p>
            <a:pPr defTabSz="914400" eaLnBrk="1" fontAlgn="base" hangingPunct="1">
              <a:spcBef>
                <a:spcPct val="0"/>
              </a:spcBef>
              <a:spcAft>
                <a:spcPct val="0"/>
              </a:spcAft>
              <a:buFontTx/>
              <a:buNone/>
            </a:pPr>
            <a:endParaRPr lang="en-AU" altLang="en-US" sz="2000" dirty="0">
              <a:solidFill>
                <a:schemeClr val="tx1"/>
              </a:solidFill>
            </a:endParaRPr>
          </a:p>
          <a:p>
            <a:pPr defTabSz="914400" eaLnBrk="1" fontAlgn="base" hangingPunct="1">
              <a:spcBef>
                <a:spcPct val="0"/>
              </a:spcBef>
              <a:spcAft>
                <a:spcPct val="0"/>
              </a:spcAft>
              <a:buFontTx/>
              <a:buNone/>
            </a:pPr>
            <a:r>
              <a:rPr lang="en-AU" altLang="en-US" sz="2000" dirty="0">
                <a:solidFill>
                  <a:schemeClr val="tx1"/>
                </a:solidFill>
              </a:rPr>
              <a:t>Lower quality sensors but higher </a:t>
            </a:r>
          </a:p>
          <a:p>
            <a:pPr defTabSz="914400" eaLnBrk="1" fontAlgn="base" hangingPunct="1">
              <a:spcBef>
                <a:spcPct val="0"/>
              </a:spcBef>
              <a:spcAft>
                <a:spcPct val="0"/>
              </a:spcAft>
              <a:buFontTx/>
              <a:buNone/>
            </a:pPr>
            <a:r>
              <a:rPr lang="en-AU" altLang="en-US" sz="2000" dirty="0">
                <a:solidFill>
                  <a:schemeClr val="tx1"/>
                </a:solidFill>
              </a:rPr>
              <a:t>frequency when many deployed</a:t>
            </a:r>
          </a:p>
          <a:p>
            <a:pPr defTabSz="914400" eaLnBrk="1" fontAlgn="base" hangingPunct="1">
              <a:spcBef>
                <a:spcPct val="0"/>
              </a:spcBef>
              <a:spcAft>
                <a:spcPct val="0"/>
              </a:spcAft>
              <a:buFontTx/>
              <a:buNone/>
            </a:pPr>
            <a:endParaRPr lang="en-AU" altLang="en-US" sz="2000" dirty="0">
              <a:solidFill>
                <a:schemeClr val="tx1"/>
              </a:solidFill>
            </a:endParaRPr>
          </a:p>
        </p:txBody>
      </p:sp>
      <p:pic>
        <p:nvPicPr>
          <p:cNvPr id="2" name="Picture 1">
            <a:extLst>
              <a:ext uri="{FF2B5EF4-FFF2-40B4-BE49-F238E27FC236}">
                <a16:creationId xmlns:a16="http://schemas.microsoft.com/office/drawing/2014/main" id="{6F7313F3-8364-41BB-A944-E3CD16FA4C07}"/>
              </a:ext>
            </a:extLst>
          </p:cNvPr>
          <p:cNvPicPr>
            <a:picLocks noChangeAspect="1"/>
          </p:cNvPicPr>
          <p:nvPr/>
        </p:nvPicPr>
        <p:blipFill>
          <a:blip r:embed="rId4"/>
          <a:stretch>
            <a:fillRect/>
          </a:stretch>
        </p:blipFill>
        <p:spPr>
          <a:xfrm>
            <a:off x="4786313" y="2380297"/>
            <a:ext cx="5018087" cy="3836686"/>
          </a:xfrm>
          <a:prstGeom prst="rect">
            <a:avLst/>
          </a:prstGeom>
        </p:spPr>
      </p:pic>
    </p:spTree>
    <p:extLst>
      <p:ext uri="{BB962C8B-B14F-4D97-AF65-F5344CB8AC3E}">
        <p14:creationId xmlns:p14="http://schemas.microsoft.com/office/powerpoint/2010/main" val="14769133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 name="Google Shape;99;p13"/>
          <p:cNvGrpSpPr/>
          <p:nvPr/>
        </p:nvGrpSpPr>
        <p:grpSpPr>
          <a:xfrm>
            <a:off x="7458494" y="2198408"/>
            <a:ext cx="1497959" cy="1640927"/>
            <a:chOff x="6172118" y="174810"/>
            <a:chExt cx="2452667" cy="3449360"/>
          </a:xfrm>
        </p:grpSpPr>
        <p:pic>
          <p:nvPicPr>
            <p:cNvPr id="47" name="Google Shape;100;p13"/>
            <p:cNvPicPr preferRelativeResize="0"/>
            <p:nvPr/>
          </p:nvPicPr>
          <p:blipFill rotWithShape="1">
            <a:blip r:embed="rId3">
              <a:alphaModFix/>
            </a:blip>
            <a:srcRect l="44151" t="4942" r="17067" b="26932"/>
            <a:stretch/>
          </p:blipFill>
          <p:spPr>
            <a:xfrm rot="903077">
              <a:off x="6172118" y="512182"/>
              <a:ext cx="2281358" cy="3111988"/>
            </a:xfrm>
            <a:prstGeom prst="rect">
              <a:avLst/>
            </a:prstGeom>
            <a:noFill/>
            <a:ln>
              <a:noFill/>
            </a:ln>
          </p:spPr>
        </p:pic>
        <p:sp>
          <p:nvSpPr>
            <p:cNvPr id="48" name="Google Shape;101;p13"/>
            <p:cNvSpPr txBox="1"/>
            <p:nvPr/>
          </p:nvSpPr>
          <p:spPr>
            <a:xfrm>
              <a:off x="7494333" y="337837"/>
              <a:ext cx="1130452" cy="391591"/>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defRPr/>
              </a:pPr>
              <a:r>
                <a:rPr lang="en-US" sz="1050" kern="0" dirty="0">
                  <a:solidFill>
                    <a:srgbClr val="FF0000"/>
                  </a:solidFill>
                  <a:latin typeface="Verdana"/>
                  <a:ea typeface="Verdana"/>
                  <a:cs typeface="Verdana"/>
                  <a:sym typeface="Verdana"/>
                </a:rPr>
                <a:t>~Ø7m</a:t>
              </a:r>
              <a:endParaRPr sz="1050" kern="0" dirty="0">
                <a:solidFill>
                  <a:srgbClr val="FF0000"/>
                </a:solidFill>
                <a:latin typeface="Verdana"/>
                <a:ea typeface="Verdana"/>
                <a:cs typeface="Verdana"/>
                <a:sym typeface="Verdana"/>
              </a:endParaRPr>
            </a:p>
          </p:txBody>
        </p:sp>
        <p:cxnSp>
          <p:nvCxnSpPr>
            <p:cNvPr id="49" name="Google Shape;102;p13"/>
            <p:cNvCxnSpPr/>
            <p:nvPr/>
          </p:nvCxnSpPr>
          <p:spPr>
            <a:xfrm>
              <a:off x="6780669" y="215406"/>
              <a:ext cx="1331524" cy="808115"/>
            </a:xfrm>
            <a:prstGeom prst="straightConnector1">
              <a:avLst/>
            </a:prstGeom>
            <a:noFill/>
            <a:ln w="1905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50" name="Google Shape;103;p13"/>
            <p:cNvCxnSpPr/>
            <p:nvPr/>
          </p:nvCxnSpPr>
          <p:spPr>
            <a:xfrm rot="10800000" flipH="1">
              <a:off x="6615205" y="174810"/>
              <a:ext cx="148853" cy="250035"/>
            </a:xfrm>
            <a:prstGeom prst="straightConnector1">
              <a:avLst/>
            </a:prstGeom>
            <a:noFill/>
            <a:ln w="9525"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51" name="Google Shape;104;p13"/>
            <p:cNvCxnSpPr/>
            <p:nvPr/>
          </p:nvCxnSpPr>
          <p:spPr>
            <a:xfrm rot="10800000" flipH="1">
              <a:off x="7985133" y="1067576"/>
              <a:ext cx="148853" cy="250035"/>
            </a:xfrm>
            <a:prstGeom prst="straightConnector1">
              <a:avLst/>
            </a:prstGeom>
            <a:noFill/>
            <a:ln w="9525"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grpSp>
      <p:sp>
        <p:nvSpPr>
          <p:cNvPr id="2" name="Rectangle 1"/>
          <p:cNvSpPr/>
          <p:nvPr/>
        </p:nvSpPr>
        <p:spPr>
          <a:xfrm>
            <a:off x="0" y="1743231"/>
            <a:ext cx="8883772" cy="948978"/>
          </a:xfrm>
          <a:prstGeom prst="rect">
            <a:avLst/>
          </a:prstGeom>
        </p:spPr>
        <p:txBody>
          <a:bodyPr wrap="square">
            <a:spAutoFit/>
          </a:bodyPr>
          <a:lstStyle/>
          <a:p>
            <a:pPr marL="95250">
              <a:spcBef>
                <a:spcPts val="240"/>
              </a:spcBef>
              <a:buSzPts val="1600"/>
            </a:pPr>
            <a:r>
              <a:rPr lang="en-US" dirty="0"/>
              <a:t>CIMR is one of the 6 High Priority Candidate Mission (HPCM) for the Expansion of the Copernicus Space Component (adding to the Sentinels 1-6).</a:t>
            </a:r>
          </a:p>
          <a:p>
            <a:pPr marL="95250">
              <a:spcBef>
                <a:spcPts val="240"/>
              </a:spcBef>
              <a:buSzPts val="1600"/>
            </a:pPr>
            <a:r>
              <a:rPr lang="en-US" dirty="0"/>
              <a:t>Combined L and C bands provides extra capabilities</a:t>
            </a:r>
          </a:p>
        </p:txBody>
      </p:sp>
      <p:sp>
        <p:nvSpPr>
          <p:cNvPr id="44" name="Google Shape;97;p13"/>
          <p:cNvSpPr txBox="1">
            <a:spLocks/>
          </p:cNvSpPr>
          <p:nvPr/>
        </p:nvSpPr>
        <p:spPr>
          <a:xfrm>
            <a:off x="123850" y="3112819"/>
            <a:ext cx="5104770" cy="435009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228600" algn="l" rtl="0">
              <a:lnSpc>
                <a:spcPct val="119000"/>
              </a:lnSpc>
              <a:spcBef>
                <a:spcPts val="320"/>
              </a:spcBef>
              <a:spcAft>
                <a:spcPts val="0"/>
              </a:spcAft>
              <a:buClr>
                <a:srgbClr val="0098DB"/>
              </a:buClr>
              <a:buSzPts val="1600"/>
              <a:buFont typeface="Verdana"/>
              <a:buNone/>
              <a:defRPr sz="1600" b="0" i="0" u="none" strike="noStrike" cap="none">
                <a:solidFill>
                  <a:schemeClr val="lt2"/>
                </a:solidFill>
                <a:latin typeface="Verdana"/>
                <a:ea typeface="Verdana"/>
                <a:cs typeface="Verdana"/>
                <a:sym typeface="Verdana"/>
              </a:defRPr>
            </a:lvl1pPr>
            <a:lvl2pPr marL="914400" marR="0" lvl="1" indent="-228600" algn="l" rtl="0">
              <a:lnSpc>
                <a:spcPct val="119000"/>
              </a:lnSpc>
              <a:spcBef>
                <a:spcPts val="320"/>
              </a:spcBef>
              <a:spcAft>
                <a:spcPts val="0"/>
              </a:spcAft>
              <a:buClr>
                <a:srgbClr val="0098DB"/>
              </a:buClr>
              <a:buSzPts val="1600"/>
              <a:buFont typeface="Verdana"/>
              <a:buNone/>
              <a:defRPr sz="1600" b="0" i="0" u="none" strike="noStrike" cap="none">
                <a:solidFill>
                  <a:schemeClr val="lt2"/>
                </a:solidFill>
                <a:latin typeface="Verdana"/>
                <a:ea typeface="Verdana"/>
                <a:cs typeface="Verdana"/>
                <a:sym typeface="Verdana"/>
              </a:defRPr>
            </a:lvl2pPr>
            <a:lvl3pPr marL="1371600" marR="0" lvl="2" indent="-228600" algn="l" rtl="0">
              <a:lnSpc>
                <a:spcPct val="119000"/>
              </a:lnSpc>
              <a:spcBef>
                <a:spcPts val="320"/>
              </a:spcBef>
              <a:spcAft>
                <a:spcPts val="0"/>
              </a:spcAft>
              <a:buClr>
                <a:srgbClr val="0098DB"/>
              </a:buClr>
              <a:buSzPts val="1600"/>
              <a:buFont typeface="Verdana"/>
              <a:buNone/>
              <a:defRPr sz="1600" b="0" i="0" u="none" strike="noStrike" cap="none">
                <a:solidFill>
                  <a:schemeClr val="lt2"/>
                </a:solidFill>
                <a:latin typeface="Verdana"/>
                <a:ea typeface="Verdana"/>
                <a:cs typeface="Verdana"/>
                <a:sym typeface="Verdana"/>
              </a:defRPr>
            </a:lvl3pPr>
            <a:lvl4pPr marL="1828800" marR="0" lvl="3" indent="-228600" algn="l" rtl="0">
              <a:lnSpc>
                <a:spcPct val="119000"/>
              </a:lnSpc>
              <a:spcBef>
                <a:spcPts val="320"/>
              </a:spcBef>
              <a:spcAft>
                <a:spcPts val="0"/>
              </a:spcAft>
              <a:buClr>
                <a:srgbClr val="0098DB"/>
              </a:buClr>
              <a:buSzPts val="1600"/>
              <a:buFont typeface="Verdana"/>
              <a:buNone/>
              <a:defRPr sz="1600" b="0" i="0" u="none" strike="noStrike" cap="none">
                <a:solidFill>
                  <a:schemeClr val="lt2"/>
                </a:solidFill>
                <a:latin typeface="Verdana"/>
                <a:ea typeface="Verdana"/>
                <a:cs typeface="Verdana"/>
                <a:sym typeface="Verdana"/>
              </a:defRPr>
            </a:lvl4pPr>
            <a:lvl5pPr marL="2286000" marR="0" lvl="4" indent="-228600" algn="l" rtl="0">
              <a:lnSpc>
                <a:spcPct val="119000"/>
              </a:lnSpc>
              <a:spcBef>
                <a:spcPts val="320"/>
              </a:spcBef>
              <a:spcAft>
                <a:spcPts val="0"/>
              </a:spcAft>
              <a:buClr>
                <a:srgbClr val="0098DB"/>
              </a:buClr>
              <a:buSzPts val="1600"/>
              <a:buFont typeface="Verdana"/>
              <a:buNone/>
              <a:defRPr sz="1600" b="0" i="0" u="none" strike="noStrike" cap="none">
                <a:solidFill>
                  <a:schemeClr val="lt2"/>
                </a:solidFill>
                <a:latin typeface="Verdana"/>
                <a:ea typeface="Verdana"/>
                <a:cs typeface="Verdana"/>
                <a:sym typeface="Verdana"/>
              </a:defRPr>
            </a:lvl5pPr>
            <a:lvl6pPr marL="2743200" marR="0" lvl="5" indent="-330200" algn="l" rtl="0">
              <a:lnSpc>
                <a:spcPct val="119000"/>
              </a:lnSpc>
              <a:spcBef>
                <a:spcPts val="320"/>
              </a:spcBef>
              <a:spcAft>
                <a:spcPts val="0"/>
              </a:spcAft>
              <a:buClr>
                <a:schemeClr val="accent1"/>
              </a:buClr>
              <a:buSzPts val="1600"/>
              <a:buFont typeface="Verdana"/>
              <a:buChar char="–"/>
              <a:defRPr sz="1600" b="0" i="0" u="none" strike="noStrike" cap="none">
                <a:solidFill>
                  <a:schemeClr val="lt2"/>
                </a:solidFill>
                <a:latin typeface="Verdana"/>
                <a:ea typeface="Verdana"/>
                <a:cs typeface="Verdana"/>
                <a:sym typeface="Verdana"/>
              </a:defRPr>
            </a:lvl6pPr>
            <a:lvl7pPr marL="3200400" marR="0" lvl="6" indent="-330200" algn="l" rtl="0">
              <a:lnSpc>
                <a:spcPct val="119000"/>
              </a:lnSpc>
              <a:spcBef>
                <a:spcPts val="320"/>
              </a:spcBef>
              <a:spcAft>
                <a:spcPts val="0"/>
              </a:spcAft>
              <a:buClr>
                <a:schemeClr val="accent1"/>
              </a:buClr>
              <a:buSzPts val="1600"/>
              <a:buFont typeface="Verdana"/>
              <a:buChar char="–"/>
              <a:defRPr sz="1600" b="0" i="0" u="none" strike="noStrike" cap="none">
                <a:solidFill>
                  <a:schemeClr val="lt2"/>
                </a:solidFill>
                <a:latin typeface="Verdana"/>
                <a:ea typeface="Verdana"/>
                <a:cs typeface="Verdana"/>
                <a:sym typeface="Verdana"/>
              </a:defRPr>
            </a:lvl7pPr>
            <a:lvl8pPr marL="3657600" marR="0" lvl="7" indent="-330200" algn="l" rtl="0">
              <a:lnSpc>
                <a:spcPct val="119000"/>
              </a:lnSpc>
              <a:spcBef>
                <a:spcPts val="320"/>
              </a:spcBef>
              <a:spcAft>
                <a:spcPts val="0"/>
              </a:spcAft>
              <a:buClr>
                <a:schemeClr val="accent1"/>
              </a:buClr>
              <a:buSzPts val="1600"/>
              <a:buFont typeface="Verdana"/>
              <a:buChar char="–"/>
              <a:defRPr sz="1600" b="0" i="0" u="none" strike="noStrike" cap="none">
                <a:solidFill>
                  <a:schemeClr val="lt2"/>
                </a:solidFill>
                <a:latin typeface="Verdana"/>
                <a:ea typeface="Verdana"/>
                <a:cs typeface="Verdana"/>
                <a:sym typeface="Verdana"/>
              </a:defRPr>
            </a:lvl8pPr>
            <a:lvl9pPr marL="4114800" marR="0" lvl="8" indent="-330200" algn="l" rtl="0">
              <a:lnSpc>
                <a:spcPct val="119000"/>
              </a:lnSpc>
              <a:spcBef>
                <a:spcPts val="320"/>
              </a:spcBef>
              <a:spcAft>
                <a:spcPts val="0"/>
              </a:spcAft>
              <a:buClr>
                <a:schemeClr val="accent1"/>
              </a:buClr>
              <a:buSzPts val="1600"/>
              <a:buFont typeface="Verdana"/>
              <a:buChar char="–"/>
              <a:defRPr sz="1600" b="0" i="0" u="none" strike="noStrike" cap="none">
                <a:solidFill>
                  <a:schemeClr val="lt2"/>
                </a:solidFill>
                <a:latin typeface="Verdana"/>
                <a:ea typeface="Verdana"/>
                <a:cs typeface="Verdana"/>
                <a:sym typeface="Verdana"/>
              </a:defRPr>
            </a:lvl9pPr>
          </a:lstStyle>
          <a:p>
            <a:pPr marL="0" indent="0" defTabSz="685800" eaLnBrk="1" fontAlgn="auto" hangingPunct="1">
              <a:lnSpc>
                <a:spcPct val="99000"/>
              </a:lnSpc>
              <a:spcBef>
                <a:spcPts val="150"/>
              </a:spcBef>
              <a:buSzPts val="1000"/>
              <a:defRPr/>
            </a:pPr>
            <a:r>
              <a:rPr lang="en-US" b="1" kern="0" dirty="0">
                <a:solidFill>
                  <a:srgbClr val="4D4F53"/>
                </a:solidFill>
              </a:rPr>
              <a:t>Characteristics (To be Confirmed)</a:t>
            </a:r>
            <a:endParaRPr lang="en-US" sz="3600" kern="0" dirty="0">
              <a:solidFill>
                <a:srgbClr val="4D4F53"/>
              </a:solidFill>
            </a:endParaRPr>
          </a:p>
          <a:p>
            <a:pPr marL="214313" indent="-214313" defTabSz="685800" eaLnBrk="1" fontAlgn="auto" hangingPunct="1">
              <a:lnSpc>
                <a:spcPct val="99000"/>
              </a:lnSpc>
              <a:spcBef>
                <a:spcPts val="150"/>
              </a:spcBef>
              <a:buSzPts val="1000"/>
              <a:buFont typeface="Verdana"/>
              <a:buChar char="-"/>
              <a:defRPr/>
            </a:pPr>
            <a:r>
              <a:rPr lang="en-US" sz="1400" kern="0" dirty="0">
                <a:solidFill>
                  <a:srgbClr val="4D4F53"/>
                </a:solidFill>
              </a:rPr>
              <a:t>Conically scanning multi-frequency microwave radiometer</a:t>
            </a:r>
            <a:endParaRPr lang="en-US" sz="3200" kern="0" dirty="0">
              <a:solidFill>
                <a:srgbClr val="4D4F53"/>
              </a:solidFill>
            </a:endParaRPr>
          </a:p>
          <a:p>
            <a:pPr marL="214313" indent="-214313" defTabSz="685800" eaLnBrk="1" fontAlgn="auto" hangingPunct="1">
              <a:lnSpc>
                <a:spcPct val="99000"/>
              </a:lnSpc>
              <a:spcBef>
                <a:spcPts val="150"/>
              </a:spcBef>
              <a:buSzPts val="1000"/>
              <a:buFont typeface="Verdana"/>
              <a:buChar char="-"/>
              <a:defRPr/>
            </a:pPr>
            <a:r>
              <a:rPr lang="en-US" sz="1400" kern="0" dirty="0">
                <a:solidFill>
                  <a:srgbClr val="4D4F53"/>
                </a:solidFill>
              </a:rPr>
              <a:t>~95% global coverage every day; - swath </a:t>
            </a:r>
            <a:r>
              <a:rPr lang="en-US" sz="1400" u="sng" kern="0" dirty="0">
                <a:solidFill>
                  <a:srgbClr val="4D4F53"/>
                </a:solidFill>
              </a:rPr>
              <a:t>1800 km</a:t>
            </a:r>
            <a:endParaRPr lang="en-US" sz="3200" u="sng" kern="0" dirty="0">
              <a:solidFill>
                <a:srgbClr val="4D4F53"/>
              </a:solidFill>
            </a:endParaRPr>
          </a:p>
          <a:p>
            <a:pPr marL="214313" indent="-214313" defTabSz="685800" eaLnBrk="1" fontAlgn="auto" hangingPunct="1">
              <a:lnSpc>
                <a:spcPct val="99000"/>
              </a:lnSpc>
              <a:spcBef>
                <a:spcPts val="150"/>
              </a:spcBef>
              <a:buSzPts val="1000"/>
              <a:buFont typeface="Verdana"/>
              <a:buChar char="-"/>
              <a:defRPr/>
            </a:pPr>
            <a:r>
              <a:rPr lang="en-US" sz="1400" b="1" kern="0" dirty="0">
                <a:solidFill>
                  <a:srgbClr val="4D4F53"/>
                </a:solidFill>
              </a:rPr>
              <a:t>Launch: 2025+ timeframe if selected by EU</a:t>
            </a:r>
            <a:endParaRPr lang="en-US" sz="3200" b="1" kern="0" dirty="0">
              <a:solidFill>
                <a:srgbClr val="4D4F53"/>
              </a:solidFill>
            </a:endParaRPr>
          </a:p>
          <a:p>
            <a:pPr marL="214313" indent="-166688" defTabSz="685800" eaLnBrk="1" fontAlgn="auto" hangingPunct="1">
              <a:lnSpc>
                <a:spcPct val="99000"/>
              </a:lnSpc>
              <a:spcBef>
                <a:spcPts val="150"/>
              </a:spcBef>
              <a:buSzPts val="1000"/>
              <a:defRPr/>
            </a:pPr>
            <a:endParaRPr lang="en-US" sz="1100" kern="0" dirty="0">
              <a:solidFill>
                <a:srgbClr val="4D4F53"/>
              </a:solidFill>
            </a:endParaRPr>
          </a:p>
          <a:p>
            <a:pPr marL="0" indent="0" defTabSz="685800" eaLnBrk="1" fontAlgn="auto" hangingPunct="1">
              <a:lnSpc>
                <a:spcPct val="99000"/>
              </a:lnSpc>
              <a:spcBef>
                <a:spcPts val="150"/>
              </a:spcBef>
              <a:buSzPts val="1000"/>
              <a:defRPr/>
            </a:pPr>
            <a:endParaRPr lang="en-US" sz="1100" kern="0" dirty="0">
              <a:solidFill>
                <a:srgbClr val="4D4F53"/>
              </a:solidFill>
            </a:endParaRPr>
          </a:p>
          <a:p>
            <a:pPr marL="0" indent="0" defTabSz="685800" eaLnBrk="1" fontAlgn="auto" hangingPunct="1">
              <a:lnSpc>
                <a:spcPct val="99000"/>
              </a:lnSpc>
              <a:spcBef>
                <a:spcPts val="150"/>
              </a:spcBef>
              <a:buSzPts val="1000"/>
              <a:defRPr/>
            </a:pPr>
            <a:endParaRPr lang="en-US" sz="1100" kern="0" dirty="0">
              <a:solidFill>
                <a:srgbClr val="4D4F53"/>
              </a:solidFill>
            </a:endParaRPr>
          </a:p>
          <a:p>
            <a:pPr marL="0" indent="0" defTabSz="685800" eaLnBrk="1" fontAlgn="auto" hangingPunct="1">
              <a:lnSpc>
                <a:spcPct val="99000"/>
              </a:lnSpc>
              <a:spcBef>
                <a:spcPts val="150"/>
              </a:spcBef>
              <a:buSzPts val="1000"/>
              <a:defRPr/>
            </a:pPr>
            <a:r>
              <a:rPr lang="en-US" sz="1100" kern="0" dirty="0">
                <a:solidFill>
                  <a:srgbClr val="4D4F53"/>
                </a:solidFill>
              </a:rPr>
              <a:t>Channels (GHz, all H&amp;V):</a:t>
            </a:r>
            <a:r>
              <a:rPr lang="en-US" sz="1100" b="1" kern="0" dirty="0">
                <a:solidFill>
                  <a:srgbClr val="4D4F53"/>
                </a:solidFill>
              </a:rPr>
              <a:t>1.4</a:t>
            </a:r>
            <a:r>
              <a:rPr lang="en-US" sz="1100" kern="0" dirty="0">
                <a:solidFill>
                  <a:srgbClr val="4D4F53"/>
                </a:solidFill>
              </a:rPr>
              <a:t>,    </a:t>
            </a:r>
            <a:r>
              <a:rPr lang="en-US" sz="1100" b="1" kern="0" dirty="0">
                <a:solidFill>
                  <a:srgbClr val="4D4F53"/>
                </a:solidFill>
              </a:rPr>
              <a:t>6.9,    10.65,    18.7       36.5 </a:t>
            </a:r>
            <a:endParaRPr lang="en-US" sz="2400" kern="0" dirty="0">
              <a:solidFill>
                <a:srgbClr val="4D4F53"/>
              </a:solidFill>
            </a:endParaRPr>
          </a:p>
          <a:p>
            <a:pPr marL="0" indent="0" defTabSz="685800" eaLnBrk="1" fontAlgn="auto" hangingPunct="1">
              <a:lnSpc>
                <a:spcPct val="99000"/>
              </a:lnSpc>
              <a:spcBef>
                <a:spcPts val="150"/>
              </a:spcBef>
              <a:buSzPts val="1000"/>
              <a:defRPr/>
            </a:pPr>
            <a:r>
              <a:rPr lang="en-US" sz="1100" kern="0" dirty="0">
                <a:solidFill>
                  <a:srgbClr val="4D4F53"/>
                </a:solidFill>
              </a:rPr>
              <a:t>Resolution (km):            </a:t>
            </a:r>
            <a:r>
              <a:rPr lang="en-US" sz="1100" b="1" kern="0" dirty="0">
                <a:solidFill>
                  <a:srgbClr val="4D4F53"/>
                </a:solidFill>
              </a:rPr>
              <a:t>≤55      10       ≤10       ≤5 </a:t>
            </a:r>
            <a:r>
              <a:rPr lang="en-US" sz="1100" kern="0" dirty="0">
                <a:solidFill>
                  <a:srgbClr val="4D4F53"/>
                </a:solidFill>
              </a:rPr>
              <a:t>        </a:t>
            </a:r>
            <a:r>
              <a:rPr lang="en-US" sz="1100" b="1" kern="0" dirty="0">
                <a:solidFill>
                  <a:srgbClr val="4D4F53"/>
                </a:solidFill>
              </a:rPr>
              <a:t>≤5</a:t>
            </a:r>
            <a:endParaRPr lang="en-US" sz="2400" kern="0" dirty="0">
              <a:solidFill>
                <a:srgbClr val="4D4F53"/>
              </a:solidFill>
            </a:endParaRPr>
          </a:p>
          <a:p>
            <a:pPr marL="0" indent="0" defTabSz="685800" eaLnBrk="1" fontAlgn="auto" hangingPunct="1">
              <a:lnSpc>
                <a:spcPct val="99000"/>
              </a:lnSpc>
              <a:spcBef>
                <a:spcPts val="150"/>
              </a:spcBef>
              <a:buSzPts val="1000"/>
              <a:defRPr/>
            </a:pPr>
            <a:r>
              <a:rPr lang="en-US" sz="1100" kern="0" dirty="0">
                <a:solidFill>
                  <a:srgbClr val="4D4F53"/>
                </a:solidFill>
              </a:rPr>
              <a:t>NE</a:t>
            </a:r>
            <a:r>
              <a:rPr lang="el-GR" sz="1100" kern="0" dirty="0">
                <a:solidFill>
                  <a:srgbClr val="4D4F53"/>
                </a:solidFill>
              </a:rPr>
              <a:t>Δ</a:t>
            </a:r>
            <a:r>
              <a:rPr lang="en-US" sz="1100" kern="0" dirty="0">
                <a:solidFill>
                  <a:srgbClr val="4D4F53"/>
                </a:solidFill>
              </a:rPr>
              <a:t>T (K @150K):           </a:t>
            </a:r>
            <a:r>
              <a:rPr lang="en-US" sz="1100" b="1" kern="0" dirty="0">
                <a:solidFill>
                  <a:srgbClr val="4D4F53"/>
                </a:solidFill>
              </a:rPr>
              <a:t>≤0.3</a:t>
            </a:r>
            <a:r>
              <a:rPr lang="en-US" sz="1100" kern="0" dirty="0">
                <a:solidFill>
                  <a:srgbClr val="4D4F53"/>
                </a:solidFill>
              </a:rPr>
              <a:t>   </a:t>
            </a:r>
            <a:r>
              <a:rPr lang="en-US" sz="1100" b="1" kern="0" dirty="0">
                <a:solidFill>
                  <a:srgbClr val="4D4F53"/>
                </a:solidFill>
              </a:rPr>
              <a:t>≤0.2      ≤0.3     ≤0.3      ≤0.7  </a:t>
            </a:r>
          </a:p>
          <a:p>
            <a:pPr marL="0" indent="0" defTabSz="685800" eaLnBrk="1" fontAlgn="auto" hangingPunct="1">
              <a:lnSpc>
                <a:spcPct val="99000"/>
              </a:lnSpc>
              <a:spcBef>
                <a:spcPts val="150"/>
              </a:spcBef>
              <a:buSzPts val="1000"/>
              <a:defRPr/>
            </a:pPr>
            <a:endParaRPr lang="en-US" sz="750" kern="0" dirty="0">
              <a:solidFill>
                <a:srgbClr val="4D4F53"/>
              </a:solidFill>
            </a:endParaRP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6719" t="1014" r="7906"/>
          <a:stretch/>
        </p:blipFill>
        <p:spPr>
          <a:xfrm>
            <a:off x="5167405" y="3832710"/>
            <a:ext cx="4294636" cy="2427413"/>
          </a:xfrm>
          <a:prstGeom prst="rect">
            <a:avLst/>
          </a:prstGeom>
        </p:spPr>
      </p:pic>
      <p:sp>
        <p:nvSpPr>
          <p:cNvPr id="3" name="Rectangle 2">
            <a:extLst>
              <a:ext uri="{FF2B5EF4-FFF2-40B4-BE49-F238E27FC236}">
                <a16:creationId xmlns:a16="http://schemas.microsoft.com/office/drawing/2014/main" id="{EE1CD0B7-A15A-40E1-92B6-FC0BCFDEBBF0}"/>
              </a:ext>
            </a:extLst>
          </p:cNvPr>
          <p:cNvSpPr/>
          <p:nvPr/>
        </p:nvSpPr>
        <p:spPr>
          <a:xfrm>
            <a:off x="1842868" y="37969"/>
            <a:ext cx="7301132" cy="1569660"/>
          </a:xfrm>
          <a:prstGeom prst="rect">
            <a:avLst/>
          </a:prstGeom>
        </p:spPr>
        <p:txBody>
          <a:bodyPr wrap="square">
            <a:spAutoFit/>
          </a:bodyPr>
          <a:lstStyle/>
          <a:p>
            <a:r>
              <a:rPr lang="en-AU" sz="2400" dirty="0">
                <a:solidFill>
                  <a:schemeClr val="accent1">
                    <a:lumMod val="75000"/>
                  </a:schemeClr>
                </a:solidFill>
              </a:rPr>
              <a:t>Longer term 2022+ </a:t>
            </a:r>
          </a:p>
          <a:p>
            <a:r>
              <a:rPr lang="en-AU" sz="2400" dirty="0" err="1">
                <a:solidFill>
                  <a:schemeClr val="accent1">
                    <a:lumMod val="75000"/>
                  </a:schemeClr>
                </a:solidFill>
              </a:rPr>
              <a:t>MetOp</a:t>
            </a:r>
            <a:r>
              <a:rPr lang="en-AU" sz="2400" dirty="0">
                <a:solidFill>
                  <a:schemeClr val="accent1">
                    <a:lumMod val="75000"/>
                  </a:schemeClr>
                </a:solidFill>
              </a:rPr>
              <a:t>-SG (second generation)</a:t>
            </a:r>
          </a:p>
          <a:p>
            <a:r>
              <a:rPr lang="en-AU" sz="2400" dirty="0">
                <a:solidFill>
                  <a:schemeClr val="accent1">
                    <a:lumMod val="75000"/>
                  </a:schemeClr>
                </a:solidFill>
              </a:rPr>
              <a:t>CIMR: Copernicus Imaging Microwave Radiometer</a:t>
            </a:r>
          </a:p>
          <a:p>
            <a:r>
              <a:rPr lang="en-AU" sz="2400" dirty="0">
                <a:solidFill>
                  <a:schemeClr val="accent1">
                    <a:lumMod val="75000"/>
                  </a:schemeClr>
                </a:solidFill>
              </a:rPr>
              <a:t> L &amp; C-band radiometer follow-on project in EU</a:t>
            </a:r>
          </a:p>
        </p:txBody>
      </p:sp>
    </p:spTree>
    <p:extLst>
      <p:ext uri="{BB962C8B-B14F-4D97-AF65-F5344CB8AC3E}">
        <p14:creationId xmlns:p14="http://schemas.microsoft.com/office/powerpoint/2010/main" val="250596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743231"/>
            <a:ext cx="6134100" cy="3975447"/>
          </a:xfrm>
          <a:prstGeom prst="rect">
            <a:avLst/>
          </a:prstGeom>
        </p:spPr>
        <p:txBody>
          <a:bodyPr wrap="square">
            <a:spAutoFit/>
          </a:bodyPr>
          <a:lstStyle/>
          <a:p>
            <a:pPr marL="95250">
              <a:spcBef>
                <a:spcPts val="240"/>
              </a:spcBef>
              <a:buSzPts val="1600"/>
            </a:pPr>
            <a:r>
              <a:rPr lang="en-US" dirty="0"/>
              <a:t>Latest Geostationary: </a:t>
            </a:r>
          </a:p>
          <a:p>
            <a:pPr marL="95250">
              <a:spcBef>
                <a:spcPts val="240"/>
              </a:spcBef>
              <a:buSzPts val="1600"/>
            </a:pPr>
            <a:r>
              <a:rPr lang="en-US" dirty="0"/>
              <a:t>Himawari-9:    10min;      </a:t>
            </a:r>
            <a:r>
              <a:rPr lang="en-US" dirty="0" err="1"/>
              <a:t>rapidscan</a:t>
            </a:r>
            <a:r>
              <a:rPr lang="en-US" dirty="0"/>
              <a:t> 2.5min for target*; </a:t>
            </a:r>
          </a:p>
          <a:p>
            <a:pPr marL="95250">
              <a:spcBef>
                <a:spcPts val="240"/>
              </a:spcBef>
              <a:buSzPts val="1600"/>
            </a:pPr>
            <a:r>
              <a:rPr lang="en-US" dirty="0"/>
              <a:t>GOES-R:        10-15min; </a:t>
            </a:r>
            <a:r>
              <a:rPr lang="en-US" dirty="0" err="1"/>
              <a:t>rapidscan</a:t>
            </a:r>
            <a:r>
              <a:rPr lang="en-US" dirty="0"/>
              <a:t> 1-5min; </a:t>
            </a:r>
          </a:p>
          <a:p>
            <a:pPr marL="95250">
              <a:spcBef>
                <a:spcPts val="240"/>
              </a:spcBef>
              <a:buSzPts val="1600"/>
            </a:pPr>
            <a:r>
              <a:rPr lang="en-US" dirty="0"/>
              <a:t>FY-4:               15min       </a:t>
            </a:r>
            <a:r>
              <a:rPr lang="en-US" dirty="0" err="1"/>
              <a:t>rapidscan</a:t>
            </a:r>
            <a:r>
              <a:rPr lang="en-US" dirty="0"/>
              <a:t> 2.5min; </a:t>
            </a:r>
          </a:p>
          <a:p>
            <a:pPr marL="95250">
              <a:spcBef>
                <a:spcPts val="240"/>
              </a:spcBef>
              <a:buSzPts val="1600"/>
            </a:pPr>
            <a:r>
              <a:rPr lang="en-US" dirty="0"/>
              <a:t>KOMPSAT-2A 10min       </a:t>
            </a:r>
            <a:r>
              <a:rPr lang="en-US" dirty="0" err="1"/>
              <a:t>rapidscan</a:t>
            </a:r>
            <a:r>
              <a:rPr lang="en-US" dirty="0"/>
              <a:t> 2.0min east Asia soon</a:t>
            </a:r>
          </a:p>
          <a:p>
            <a:pPr marL="95250">
              <a:spcBef>
                <a:spcPts val="240"/>
              </a:spcBef>
              <a:buSzPts val="1600"/>
            </a:pPr>
            <a:r>
              <a:rPr lang="en-US" dirty="0" err="1"/>
              <a:t>Meteosat</a:t>
            </a:r>
            <a:r>
              <a:rPr lang="en-US" dirty="0"/>
              <a:t>:        10min       </a:t>
            </a:r>
            <a:r>
              <a:rPr lang="en-US" dirty="0" err="1"/>
              <a:t>rapidscan</a:t>
            </a:r>
            <a:r>
              <a:rPr lang="en-US" dirty="0"/>
              <a:t> 2.5min Europe</a:t>
            </a:r>
          </a:p>
          <a:p>
            <a:pPr marL="95250">
              <a:spcBef>
                <a:spcPts val="240"/>
              </a:spcBef>
              <a:buSzPts val="1600"/>
            </a:pPr>
            <a:endParaRPr lang="en-US" dirty="0"/>
          </a:p>
          <a:p>
            <a:pPr marL="95250">
              <a:spcBef>
                <a:spcPts val="240"/>
              </a:spcBef>
              <a:buSzPts val="1600"/>
            </a:pPr>
            <a:r>
              <a:rPr lang="en-US" dirty="0" err="1"/>
              <a:t>Rapidscan</a:t>
            </a:r>
            <a:r>
              <a:rPr lang="en-US" dirty="0"/>
              <a:t> best for surface winds</a:t>
            </a:r>
          </a:p>
          <a:p>
            <a:pPr marL="95250">
              <a:spcBef>
                <a:spcPts val="240"/>
              </a:spcBef>
              <a:buSzPts val="1600"/>
            </a:pPr>
            <a:r>
              <a:rPr lang="en-US" dirty="0"/>
              <a:t>Requires low level cloud exposed so not for central cloudy regions near TC;</a:t>
            </a:r>
          </a:p>
          <a:p>
            <a:pPr marL="95250">
              <a:spcBef>
                <a:spcPts val="240"/>
              </a:spcBef>
              <a:buSzPts val="1600"/>
            </a:pPr>
            <a:r>
              <a:rPr lang="en-US" dirty="0"/>
              <a:t>Useful for environmental flow and gale extent.</a:t>
            </a:r>
          </a:p>
          <a:p>
            <a:pPr marL="95250">
              <a:spcBef>
                <a:spcPts val="240"/>
              </a:spcBef>
              <a:buSzPts val="1600"/>
            </a:pPr>
            <a:endParaRPr lang="en-US" dirty="0"/>
          </a:p>
          <a:p>
            <a:pPr marL="95250">
              <a:spcBef>
                <a:spcPts val="240"/>
              </a:spcBef>
              <a:buSzPts val="1600"/>
            </a:pPr>
            <a:r>
              <a:rPr lang="en-US" dirty="0"/>
              <a:t>CIMSS: </a:t>
            </a:r>
            <a:r>
              <a:rPr lang="en-AU" dirty="0"/>
              <a:t>Surface Adjusted Vis/SWIR Winds</a:t>
            </a:r>
            <a:endParaRPr lang="en-US" dirty="0"/>
          </a:p>
        </p:txBody>
      </p:sp>
      <p:sp>
        <p:nvSpPr>
          <p:cNvPr id="3" name="Rectangle 2">
            <a:extLst>
              <a:ext uri="{FF2B5EF4-FFF2-40B4-BE49-F238E27FC236}">
                <a16:creationId xmlns:a16="http://schemas.microsoft.com/office/drawing/2014/main" id="{EE1CD0B7-A15A-40E1-92B6-FC0BCFDEBBF0}"/>
              </a:ext>
            </a:extLst>
          </p:cNvPr>
          <p:cNvSpPr/>
          <p:nvPr/>
        </p:nvSpPr>
        <p:spPr>
          <a:xfrm>
            <a:off x="1842868" y="269384"/>
            <a:ext cx="7301132" cy="1200329"/>
          </a:xfrm>
          <a:prstGeom prst="rect">
            <a:avLst/>
          </a:prstGeom>
        </p:spPr>
        <p:txBody>
          <a:bodyPr wrap="square">
            <a:spAutoFit/>
          </a:bodyPr>
          <a:lstStyle/>
          <a:p>
            <a:r>
              <a:rPr lang="en-AU" sz="2400" dirty="0">
                <a:solidFill>
                  <a:schemeClr val="accent1">
                    <a:lumMod val="75000"/>
                  </a:schemeClr>
                </a:solidFill>
              </a:rPr>
              <a:t>Geostationary satellites</a:t>
            </a:r>
          </a:p>
          <a:p>
            <a:r>
              <a:rPr lang="en-AU" sz="2400" dirty="0">
                <a:solidFill>
                  <a:schemeClr val="accent1">
                    <a:lumMod val="75000"/>
                  </a:schemeClr>
                </a:solidFill>
              </a:rPr>
              <a:t>AMV (Cloud drift winds) derived to surface</a:t>
            </a:r>
          </a:p>
          <a:p>
            <a:r>
              <a:rPr lang="en-AU" sz="2400" dirty="0">
                <a:solidFill>
                  <a:schemeClr val="accent1">
                    <a:lumMod val="75000"/>
                  </a:schemeClr>
                </a:solidFill>
              </a:rPr>
              <a:t>Rapid scan mode</a:t>
            </a:r>
          </a:p>
        </p:txBody>
      </p:sp>
      <p:pic>
        <p:nvPicPr>
          <p:cNvPr id="4" name="Picture 3">
            <a:extLst>
              <a:ext uri="{FF2B5EF4-FFF2-40B4-BE49-F238E27FC236}">
                <a16:creationId xmlns:a16="http://schemas.microsoft.com/office/drawing/2014/main" id="{E4CC3DCE-20B6-453A-A974-56DF0F4681A5}"/>
              </a:ext>
            </a:extLst>
          </p:cNvPr>
          <p:cNvPicPr>
            <a:picLocks noChangeAspect="1"/>
          </p:cNvPicPr>
          <p:nvPr/>
        </p:nvPicPr>
        <p:blipFill>
          <a:blip r:embed="rId3"/>
          <a:stretch>
            <a:fillRect/>
          </a:stretch>
        </p:blipFill>
        <p:spPr>
          <a:xfrm>
            <a:off x="6037728" y="1087946"/>
            <a:ext cx="3855571" cy="3075694"/>
          </a:xfrm>
          <a:prstGeom prst="rect">
            <a:avLst/>
          </a:prstGeom>
        </p:spPr>
      </p:pic>
      <p:sp>
        <p:nvSpPr>
          <p:cNvPr id="14" name="Rectangle 13">
            <a:extLst>
              <a:ext uri="{FF2B5EF4-FFF2-40B4-BE49-F238E27FC236}">
                <a16:creationId xmlns:a16="http://schemas.microsoft.com/office/drawing/2014/main" id="{B0FABA97-4BA7-4F47-A2B3-EA15749E4605}"/>
              </a:ext>
            </a:extLst>
          </p:cNvPr>
          <p:cNvSpPr/>
          <p:nvPr/>
        </p:nvSpPr>
        <p:spPr>
          <a:xfrm>
            <a:off x="0" y="5867629"/>
            <a:ext cx="6134100" cy="913070"/>
          </a:xfrm>
          <a:prstGeom prst="rect">
            <a:avLst/>
          </a:prstGeom>
        </p:spPr>
        <p:txBody>
          <a:bodyPr wrap="square">
            <a:spAutoFit/>
          </a:bodyPr>
          <a:lstStyle/>
          <a:p>
            <a:pPr marL="95250">
              <a:spcBef>
                <a:spcPts val="240"/>
              </a:spcBef>
              <a:buSzPts val="1600"/>
            </a:pPr>
            <a:r>
              <a:rPr lang="en-US" dirty="0"/>
              <a:t>Acknowledgement: </a:t>
            </a:r>
            <a:r>
              <a:rPr lang="en-US" dirty="0" err="1"/>
              <a:t>Bessho</a:t>
            </a:r>
            <a:r>
              <a:rPr lang="en-US" dirty="0"/>
              <a:t> et al 2018 (IWTC-9)</a:t>
            </a:r>
          </a:p>
          <a:p>
            <a:pPr marL="95250">
              <a:spcBef>
                <a:spcPts val="240"/>
              </a:spcBef>
              <a:buSzPts val="1600"/>
            </a:pPr>
            <a:r>
              <a:rPr lang="en-US" sz="1400" dirty="0">
                <a:hlinkClick r:id="rId4"/>
              </a:rPr>
              <a:t>https://www.wmo.int/pages/prog/arep/wwrp/tmr/documents/T5.2_ppt.pdf</a:t>
            </a:r>
            <a:endParaRPr lang="en-US" sz="1400" dirty="0"/>
          </a:p>
          <a:p>
            <a:pPr marL="95250">
              <a:spcBef>
                <a:spcPts val="240"/>
              </a:spcBef>
              <a:buSzPts val="1600"/>
            </a:pPr>
            <a:endParaRPr lang="en-US" dirty="0"/>
          </a:p>
        </p:txBody>
      </p:sp>
      <p:pic>
        <p:nvPicPr>
          <p:cNvPr id="7" name="Picture 6">
            <a:extLst>
              <a:ext uri="{FF2B5EF4-FFF2-40B4-BE49-F238E27FC236}">
                <a16:creationId xmlns:a16="http://schemas.microsoft.com/office/drawing/2014/main" id="{63B8A0DA-7205-41C9-9401-B5FD99258233}"/>
              </a:ext>
            </a:extLst>
          </p:cNvPr>
          <p:cNvPicPr>
            <a:picLocks noChangeAspect="1"/>
          </p:cNvPicPr>
          <p:nvPr/>
        </p:nvPicPr>
        <p:blipFill>
          <a:blip r:embed="rId5"/>
          <a:stretch>
            <a:fillRect/>
          </a:stretch>
        </p:blipFill>
        <p:spPr>
          <a:xfrm>
            <a:off x="5745628" y="3630237"/>
            <a:ext cx="4175611" cy="3226609"/>
          </a:xfrm>
          <a:prstGeom prst="rect">
            <a:avLst/>
          </a:prstGeom>
        </p:spPr>
      </p:pic>
    </p:spTree>
    <p:extLst>
      <p:ext uri="{BB962C8B-B14F-4D97-AF65-F5344CB8AC3E}">
        <p14:creationId xmlns:p14="http://schemas.microsoft.com/office/powerpoint/2010/main" val="40897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446213" y="30163"/>
            <a:ext cx="7623175" cy="1275754"/>
          </a:xfrm>
        </p:spPr>
        <p:txBody>
          <a:bodyPr>
            <a:normAutofit/>
          </a:bodyPr>
          <a:lstStyle/>
          <a:p>
            <a:pPr eaLnBrk="1" hangingPunct="1">
              <a:defRPr/>
            </a:pPr>
            <a:r>
              <a:rPr lang="en-US" altLang="en-US" sz="3200" dirty="0">
                <a:latin typeface="Arial" charset="0"/>
                <a:ea typeface="ＭＳ Ｐゴシック" pitchFamily="34" charset="-128"/>
                <a:cs typeface="Arial" charset="0"/>
              </a:rPr>
              <a:t>Reflectometry (CY)GNSS        </a:t>
            </a:r>
            <a:br>
              <a:rPr lang="en-US" altLang="en-US" sz="3200" dirty="0">
                <a:latin typeface="Arial" charset="0"/>
                <a:ea typeface="ＭＳ Ｐゴシック" pitchFamily="34" charset="-128"/>
                <a:cs typeface="Arial" charset="0"/>
              </a:rPr>
            </a:br>
            <a:r>
              <a:rPr lang="en-US" altLang="en-US" sz="2200" dirty="0">
                <a:latin typeface="Arial" charset="0"/>
                <a:ea typeface="ＭＳ Ｐゴシック" pitchFamily="34" charset="-128"/>
                <a:cs typeface="Arial" charset="0"/>
              </a:rPr>
              <a:t>Cyclone Global Navigation Satellite System Reflectometry</a:t>
            </a:r>
          </a:p>
        </p:txBody>
      </p:sp>
      <p:sp>
        <p:nvSpPr>
          <p:cNvPr id="6" name="Text Box 4"/>
          <p:cNvSpPr txBox="1">
            <a:spLocks noChangeArrowheads="1"/>
          </p:cNvSpPr>
          <p:nvPr/>
        </p:nvSpPr>
        <p:spPr bwMode="auto">
          <a:xfrm>
            <a:off x="0" y="1950387"/>
            <a:ext cx="914400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algn="just">
              <a:buNone/>
            </a:pPr>
            <a:r>
              <a:rPr lang="en-US" sz="2000" dirty="0">
                <a:solidFill>
                  <a:schemeClr val="tx1"/>
                </a:solidFill>
              </a:rPr>
              <a:t>AIM: To Measure ocean surface wind speed in all precipitating conditions</a:t>
            </a:r>
          </a:p>
          <a:p>
            <a:pPr algn="just">
              <a:buNone/>
            </a:pPr>
            <a:r>
              <a:rPr lang="en-US" sz="2000" dirty="0">
                <a:solidFill>
                  <a:schemeClr val="tx1"/>
                </a:solidFill>
              </a:rPr>
              <a:t>How</a:t>
            </a:r>
            <a:r>
              <a:rPr lang="en-US" sz="2000" b="1" dirty="0">
                <a:solidFill>
                  <a:schemeClr val="tx1"/>
                </a:solidFill>
              </a:rPr>
              <a:t>: </a:t>
            </a:r>
            <a:r>
              <a:rPr lang="en-US" sz="2000" dirty="0">
                <a:solidFill>
                  <a:schemeClr val="tx1"/>
                </a:solidFill>
              </a:rPr>
              <a:t>navigation signals reflected from surface using constellation</a:t>
            </a:r>
          </a:p>
          <a:p>
            <a:pPr algn="just">
              <a:buNone/>
            </a:pPr>
            <a:r>
              <a:rPr lang="en-US" sz="2000" dirty="0">
                <a:solidFill>
                  <a:schemeClr val="tx1"/>
                </a:solidFill>
              </a:rPr>
              <a:t>Design</a:t>
            </a:r>
            <a:r>
              <a:rPr lang="en-US" sz="2000" b="1" dirty="0">
                <a:solidFill>
                  <a:schemeClr val="tx1"/>
                </a:solidFill>
              </a:rPr>
              <a:t>: </a:t>
            </a:r>
            <a:r>
              <a:rPr lang="en-US" sz="2000" dirty="0">
                <a:solidFill>
                  <a:schemeClr val="tx1"/>
                </a:solidFill>
              </a:rPr>
              <a:t>8 micro-satellites in low-earth orbit (35deg.inclination), each carrying a bi-static </a:t>
            </a:r>
            <a:r>
              <a:rPr lang="en-US" sz="2000" dirty="0" err="1">
                <a:solidFill>
                  <a:schemeClr val="tx1"/>
                </a:solidFill>
              </a:rPr>
              <a:t>scatterometer</a:t>
            </a:r>
            <a:r>
              <a:rPr lang="en-US" sz="2000" dirty="0">
                <a:solidFill>
                  <a:schemeClr val="tx1"/>
                </a:solidFill>
              </a:rPr>
              <a:t> receiver of GPS signals scattered by the ocean surface.</a:t>
            </a:r>
          </a:p>
          <a:p>
            <a:pPr defTabSz="914400" eaLnBrk="1" fontAlgn="base" hangingPunct="1">
              <a:spcBef>
                <a:spcPct val="0"/>
              </a:spcBef>
              <a:spcAft>
                <a:spcPct val="0"/>
              </a:spcAft>
              <a:buFontTx/>
              <a:buNone/>
            </a:pPr>
            <a:r>
              <a:rPr lang="en-AU" altLang="en-US" sz="2000" dirty="0">
                <a:solidFill>
                  <a:schemeClr val="tx1"/>
                </a:solidFill>
              </a:rPr>
              <a:t>Challenges: noisy observations and resolution</a:t>
            </a:r>
          </a:p>
          <a:p>
            <a:pPr defTabSz="914400" eaLnBrk="1" fontAlgn="base" hangingPunct="1">
              <a:spcBef>
                <a:spcPct val="0"/>
              </a:spcBef>
              <a:spcAft>
                <a:spcPct val="0"/>
              </a:spcAft>
              <a:buFontTx/>
              <a:buNone/>
            </a:pPr>
            <a:r>
              <a:rPr lang="en-AU" altLang="en-US" sz="2000" dirty="0">
                <a:solidFill>
                  <a:schemeClr val="tx1"/>
                </a:solidFill>
              </a:rPr>
              <a:t>Requires modelling to connect to TC tracks</a:t>
            </a:r>
          </a:p>
          <a:p>
            <a:pPr defTabSz="914400" eaLnBrk="1" fontAlgn="base" hangingPunct="1">
              <a:spcBef>
                <a:spcPct val="0"/>
              </a:spcBef>
              <a:spcAft>
                <a:spcPct val="0"/>
              </a:spcAft>
              <a:buFontTx/>
              <a:buNone/>
            </a:pPr>
            <a:r>
              <a:rPr lang="en-AU" altLang="en-US" sz="2000" dirty="0">
                <a:solidFill>
                  <a:schemeClr val="tx1"/>
                </a:solidFill>
              </a:rPr>
              <a:t>Small footprint</a:t>
            </a:r>
          </a:p>
          <a:p>
            <a:pPr defTabSz="914400" eaLnBrk="1" fontAlgn="base" hangingPunct="1">
              <a:spcBef>
                <a:spcPct val="0"/>
              </a:spcBef>
              <a:spcAft>
                <a:spcPct val="0"/>
              </a:spcAft>
              <a:buFontTx/>
              <a:buNone/>
            </a:pPr>
            <a:r>
              <a:rPr lang="en-AU" altLang="en-US" sz="2000" dirty="0">
                <a:solidFill>
                  <a:schemeClr val="tx1"/>
                </a:solidFill>
                <a:highlight>
                  <a:srgbClr val="FFFF00"/>
                </a:highlight>
              </a:rPr>
              <a:t>Not operational</a:t>
            </a:r>
            <a:r>
              <a:rPr lang="en-AU" altLang="en-US" sz="2000" dirty="0">
                <a:solidFill>
                  <a:schemeClr val="tx1"/>
                </a:solidFill>
              </a:rPr>
              <a:t> but data on :</a:t>
            </a:r>
          </a:p>
          <a:p>
            <a:pPr defTabSz="914400" eaLnBrk="1" fontAlgn="base" hangingPunct="1">
              <a:spcBef>
                <a:spcPct val="0"/>
              </a:spcBef>
              <a:spcAft>
                <a:spcPct val="0"/>
              </a:spcAft>
              <a:buFontTx/>
              <a:buNone/>
            </a:pPr>
            <a:r>
              <a:rPr lang="en-AU" altLang="en-US" sz="2000" dirty="0">
                <a:solidFill>
                  <a:schemeClr val="tx1"/>
                </a:solidFill>
                <a:hlinkClick r:id="rId3"/>
              </a:rPr>
              <a:t>https://worldview.earthdata.nasa.gov</a:t>
            </a:r>
            <a:endParaRPr lang="en-AU" altLang="en-US" sz="2000" dirty="0">
              <a:solidFill>
                <a:schemeClr val="tx1"/>
              </a:solidFill>
            </a:endParaRPr>
          </a:p>
          <a:p>
            <a:pPr defTabSz="914400" eaLnBrk="1" fontAlgn="base" hangingPunct="1">
              <a:spcBef>
                <a:spcPct val="0"/>
              </a:spcBef>
              <a:spcAft>
                <a:spcPct val="0"/>
              </a:spcAft>
              <a:buFontTx/>
              <a:buNone/>
            </a:pPr>
            <a:endParaRPr lang="en-AU" altLang="en-US" sz="2000" dirty="0">
              <a:solidFill>
                <a:schemeClr val="tx1"/>
              </a:solidFill>
            </a:endParaRPr>
          </a:p>
          <a:p>
            <a:pPr defTabSz="914400" eaLnBrk="1" fontAlgn="base" hangingPunct="1">
              <a:spcBef>
                <a:spcPct val="0"/>
              </a:spcBef>
              <a:spcAft>
                <a:spcPct val="0"/>
              </a:spcAft>
              <a:buFontTx/>
              <a:buNone/>
            </a:pPr>
            <a:r>
              <a:rPr lang="en-AU" altLang="en-US" sz="2000" dirty="0">
                <a:solidFill>
                  <a:schemeClr val="tx1"/>
                </a:solidFill>
              </a:rPr>
              <a:t>Advantages: more frequent temporally </a:t>
            </a:r>
          </a:p>
          <a:p>
            <a:pPr defTabSz="914400" eaLnBrk="1" fontAlgn="base" hangingPunct="1">
              <a:spcBef>
                <a:spcPct val="0"/>
              </a:spcBef>
              <a:spcAft>
                <a:spcPct val="0"/>
              </a:spcAft>
              <a:buFontTx/>
              <a:buNone/>
            </a:pPr>
            <a:r>
              <a:rPr lang="en-AU" altLang="en-US" sz="2000" dirty="0">
                <a:solidFill>
                  <a:schemeClr val="tx1"/>
                </a:solidFill>
              </a:rPr>
              <a:t>(8 satellites) </a:t>
            </a:r>
          </a:p>
          <a:p>
            <a:pPr defTabSz="914400" eaLnBrk="1" fontAlgn="base" hangingPunct="1">
              <a:spcBef>
                <a:spcPct val="0"/>
              </a:spcBef>
              <a:spcAft>
                <a:spcPct val="0"/>
              </a:spcAft>
              <a:buFontTx/>
              <a:buNone/>
            </a:pPr>
            <a:r>
              <a:rPr lang="en-AU" altLang="en-US" sz="2000" dirty="0">
                <a:solidFill>
                  <a:schemeClr val="tx1"/>
                </a:solidFill>
              </a:rPr>
              <a:t>Resolution 25km</a:t>
            </a:r>
          </a:p>
        </p:txBody>
      </p:sp>
      <p:sp>
        <p:nvSpPr>
          <p:cNvPr id="5" name="TextBox 4">
            <a:extLst>
              <a:ext uri="{FF2B5EF4-FFF2-40B4-BE49-F238E27FC236}">
                <a16:creationId xmlns:a16="http://schemas.microsoft.com/office/drawing/2014/main" id="{3727A9FC-4A24-4ACD-AA32-CD60065B13B7}"/>
              </a:ext>
            </a:extLst>
          </p:cNvPr>
          <p:cNvSpPr txBox="1"/>
          <p:nvPr/>
        </p:nvSpPr>
        <p:spPr>
          <a:xfrm>
            <a:off x="97246" y="6489283"/>
            <a:ext cx="8499557" cy="338554"/>
          </a:xfrm>
          <a:prstGeom prst="rect">
            <a:avLst/>
          </a:prstGeom>
          <a:noFill/>
        </p:spPr>
        <p:txBody>
          <a:bodyPr wrap="square" rtlCol="0">
            <a:spAutoFit/>
          </a:bodyPr>
          <a:lstStyle/>
          <a:p>
            <a:r>
              <a:rPr lang="en-US" sz="1600" b="1" dirty="0">
                <a:hlinkClick r:id="rId4"/>
              </a:rPr>
              <a:t>Morris and Ruf 2017, J. Appl. Meteor. </a:t>
            </a:r>
            <a:r>
              <a:rPr lang="en-US" sz="1600" b="1" dirty="0" err="1">
                <a:hlinkClick r:id="rId4"/>
              </a:rPr>
              <a:t>Climat</a:t>
            </a:r>
            <a:r>
              <a:rPr lang="en-US" sz="1600" b="1" dirty="0">
                <a:hlinkClick r:id="rId4"/>
              </a:rPr>
              <a:t>.</a:t>
            </a:r>
            <a:endParaRPr lang="en-US" sz="1600" b="1" dirty="0"/>
          </a:p>
        </p:txBody>
      </p:sp>
      <p:pic>
        <p:nvPicPr>
          <p:cNvPr id="7" name="Picture 6">
            <a:extLst>
              <a:ext uri="{FF2B5EF4-FFF2-40B4-BE49-F238E27FC236}">
                <a16:creationId xmlns:a16="http://schemas.microsoft.com/office/drawing/2014/main" id="{45205A41-BC1D-4B5D-8450-3F9EBF4451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25" r="11803"/>
          <a:stretch/>
        </p:blipFill>
        <p:spPr>
          <a:xfrm>
            <a:off x="4995810" y="4025900"/>
            <a:ext cx="4148190" cy="3035300"/>
          </a:xfrm>
          <a:prstGeom prst="rect">
            <a:avLst/>
          </a:prstGeom>
        </p:spPr>
      </p:pic>
    </p:spTree>
    <p:extLst>
      <p:ext uri="{BB962C8B-B14F-4D97-AF65-F5344CB8AC3E}">
        <p14:creationId xmlns:p14="http://schemas.microsoft.com/office/powerpoint/2010/main" val="1489231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446213" y="30163"/>
            <a:ext cx="7326312" cy="1275754"/>
          </a:xfrm>
        </p:spPr>
        <p:txBody>
          <a:bodyPr>
            <a:normAutofit/>
          </a:bodyPr>
          <a:lstStyle/>
          <a:p>
            <a:pPr eaLnBrk="1" hangingPunct="1">
              <a:defRPr/>
            </a:pPr>
            <a:r>
              <a:rPr lang="en-US" altLang="en-US" sz="3200" dirty="0" err="1">
                <a:latin typeface="Arial" charset="0"/>
                <a:ea typeface="ＭＳ Ｐゴシック" pitchFamily="34" charset="-128"/>
                <a:cs typeface="Arial" charset="0"/>
              </a:rPr>
              <a:t>CyGNSS</a:t>
            </a:r>
            <a:endParaRPr lang="en-US" altLang="en-US" sz="3200" dirty="0">
              <a:latin typeface="Arial" charset="0"/>
              <a:ea typeface="ＭＳ Ｐゴシック" pitchFamily="34" charset="-128"/>
              <a:cs typeface="Arial" charset="0"/>
            </a:endParaRPr>
          </a:p>
        </p:txBody>
      </p:sp>
      <p:sp>
        <p:nvSpPr>
          <p:cNvPr id="29702" name="Rectangle 8"/>
          <p:cNvSpPr>
            <a:spLocks noChangeArrowheads="1"/>
          </p:cNvSpPr>
          <p:nvPr/>
        </p:nvSpPr>
        <p:spPr bwMode="auto">
          <a:xfrm>
            <a:off x="254000" y="6440488"/>
            <a:ext cx="373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fontAlgn="base">
              <a:spcBef>
                <a:spcPct val="0"/>
              </a:spcBef>
              <a:spcAft>
                <a:spcPct val="0"/>
              </a:spcAft>
              <a:buFontTx/>
              <a:buNone/>
            </a:pPr>
            <a:endParaRPr lang="en-AU" altLang="en-US" sz="1800" dirty="0">
              <a:solidFill>
                <a:schemeClr val="tx1"/>
              </a:solidFill>
            </a:endParaRPr>
          </a:p>
        </p:txBody>
      </p:sp>
      <p:sp>
        <p:nvSpPr>
          <p:cNvPr id="6" name="Text Box 4"/>
          <p:cNvSpPr txBox="1">
            <a:spLocks noChangeArrowheads="1"/>
          </p:cNvSpPr>
          <p:nvPr/>
        </p:nvSpPr>
        <p:spPr bwMode="auto">
          <a:xfrm>
            <a:off x="0" y="1756682"/>
            <a:ext cx="2476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2000" dirty="0">
                <a:solidFill>
                  <a:schemeClr val="tx1"/>
                </a:solidFill>
              </a:rPr>
              <a:t>Small footprint</a:t>
            </a:r>
          </a:p>
          <a:p>
            <a:pPr defTabSz="914400" eaLnBrk="1" fontAlgn="base" hangingPunct="1">
              <a:spcBef>
                <a:spcPct val="0"/>
              </a:spcBef>
              <a:spcAft>
                <a:spcPct val="0"/>
              </a:spcAft>
              <a:buFontTx/>
              <a:buNone/>
            </a:pPr>
            <a:r>
              <a:rPr lang="fr-FR" altLang="en-US" sz="2000" dirty="0">
                <a:solidFill>
                  <a:schemeClr val="tx1"/>
                </a:solidFill>
              </a:rPr>
              <a:t>Florence,11/9/2018, ~ 21UTC</a:t>
            </a:r>
            <a:endParaRPr lang="en-AU" altLang="en-US" sz="2000" dirty="0">
              <a:solidFill>
                <a:schemeClr val="tx1"/>
              </a:solidFill>
            </a:endParaRPr>
          </a:p>
        </p:txBody>
      </p:sp>
      <p:pic>
        <p:nvPicPr>
          <p:cNvPr id="5" name="Picture 4">
            <a:extLst>
              <a:ext uri="{FF2B5EF4-FFF2-40B4-BE49-F238E27FC236}">
                <a16:creationId xmlns:a16="http://schemas.microsoft.com/office/drawing/2014/main" id="{11FE7160-CF75-4325-A253-26E3025C5E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12"/>
          <a:stretch/>
        </p:blipFill>
        <p:spPr>
          <a:xfrm>
            <a:off x="7693743" y="3609473"/>
            <a:ext cx="2756972" cy="2400300"/>
          </a:xfrm>
          <a:prstGeom prst="rect">
            <a:avLst/>
          </a:prstGeom>
        </p:spPr>
      </p:pic>
      <p:pic>
        <p:nvPicPr>
          <p:cNvPr id="7" name="Picture 6">
            <a:extLst>
              <a:ext uri="{FF2B5EF4-FFF2-40B4-BE49-F238E27FC236}">
                <a16:creationId xmlns:a16="http://schemas.microsoft.com/office/drawing/2014/main" id="{81A3BD65-A5D0-4131-8707-F3AA6A171B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89"/>
          <a:stretch/>
        </p:blipFill>
        <p:spPr>
          <a:xfrm>
            <a:off x="2297724" y="1333800"/>
            <a:ext cx="5500121" cy="4735798"/>
          </a:xfrm>
          <a:prstGeom prst="rect">
            <a:avLst/>
          </a:prstGeom>
        </p:spPr>
      </p:pic>
      <p:sp>
        <p:nvSpPr>
          <p:cNvPr id="8" name="Rectangle 7">
            <a:extLst>
              <a:ext uri="{FF2B5EF4-FFF2-40B4-BE49-F238E27FC236}">
                <a16:creationId xmlns:a16="http://schemas.microsoft.com/office/drawing/2014/main" id="{6ED31D75-24A4-42D4-B2E8-C78EAFB5994E}"/>
              </a:ext>
            </a:extLst>
          </p:cNvPr>
          <p:cNvSpPr/>
          <p:nvPr/>
        </p:nvSpPr>
        <p:spPr>
          <a:xfrm>
            <a:off x="2297724" y="5096342"/>
            <a:ext cx="4101363" cy="31131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3CCAAE88-88C7-4EC4-AA33-6821727C4D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341" t="1458" r="22468" b="95519"/>
          <a:stretch/>
        </p:blipFill>
        <p:spPr>
          <a:xfrm>
            <a:off x="8796147" y="4005500"/>
            <a:ext cx="1367744" cy="160349"/>
          </a:xfrm>
          <a:prstGeom prst="rect">
            <a:avLst/>
          </a:prstGeom>
        </p:spPr>
      </p:pic>
      <p:pic>
        <p:nvPicPr>
          <p:cNvPr id="10" name="Picture 9">
            <a:extLst>
              <a:ext uri="{FF2B5EF4-FFF2-40B4-BE49-F238E27FC236}">
                <a16:creationId xmlns:a16="http://schemas.microsoft.com/office/drawing/2014/main" id="{35D39ED3-7D29-403B-A56F-4EF04DA21A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710" t="1074" r="3552" b="95455"/>
          <a:stretch/>
        </p:blipFill>
        <p:spPr>
          <a:xfrm>
            <a:off x="8520401" y="4163769"/>
            <a:ext cx="1649975" cy="184104"/>
          </a:xfrm>
          <a:prstGeom prst="rect">
            <a:avLst/>
          </a:prstGeom>
        </p:spPr>
      </p:pic>
      <p:sp>
        <p:nvSpPr>
          <p:cNvPr id="11" name="Rectangle 10">
            <a:extLst>
              <a:ext uri="{FF2B5EF4-FFF2-40B4-BE49-F238E27FC236}">
                <a16:creationId xmlns:a16="http://schemas.microsoft.com/office/drawing/2014/main" id="{61F63132-BA3A-470D-8ED7-6324BA2129F2}"/>
              </a:ext>
            </a:extLst>
          </p:cNvPr>
          <p:cNvSpPr/>
          <p:nvPr/>
        </p:nvSpPr>
        <p:spPr>
          <a:xfrm>
            <a:off x="8520401" y="4003325"/>
            <a:ext cx="1649974" cy="34454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EB88038F-F86A-4661-A95C-D5BC14799C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3684"/>
          <a:stretch/>
        </p:blipFill>
        <p:spPr>
          <a:xfrm>
            <a:off x="7797845" y="3587978"/>
            <a:ext cx="2652871" cy="125673"/>
          </a:xfrm>
          <a:prstGeom prst="rect">
            <a:avLst/>
          </a:prstGeom>
        </p:spPr>
      </p:pic>
      <p:sp>
        <p:nvSpPr>
          <p:cNvPr id="13" name="Rectangle 12">
            <a:extLst>
              <a:ext uri="{FF2B5EF4-FFF2-40B4-BE49-F238E27FC236}">
                <a16:creationId xmlns:a16="http://schemas.microsoft.com/office/drawing/2014/main" id="{AA88132E-C925-4C0C-B001-BD676B416E77}"/>
              </a:ext>
            </a:extLst>
          </p:cNvPr>
          <p:cNvSpPr/>
          <p:nvPr/>
        </p:nvSpPr>
        <p:spPr>
          <a:xfrm>
            <a:off x="4938614" y="3587979"/>
            <a:ext cx="1823648" cy="1444419"/>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0141CED-5FA1-4F24-A96C-85C4D612CEB3}"/>
              </a:ext>
            </a:extLst>
          </p:cNvPr>
          <p:cNvSpPr/>
          <p:nvPr/>
        </p:nvSpPr>
        <p:spPr>
          <a:xfrm>
            <a:off x="7760565" y="3549650"/>
            <a:ext cx="2690150" cy="2519949"/>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88BAECB-8EED-405B-A7B2-72A4B62F8110}"/>
              </a:ext>
            </a:extLst>
          </p:cNvPr>
          <p:cNvCxnSpPr/>
          <p:nvPr/>
        </p:nvCxnSpPr>
        <p:spPr>
          <a:xfrm flipV="1">
            <a:off x="6762263" y="3549649"/>
            <a:ext cx="998303" cy="3449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A793B0-559A-4467-94CE-A0C2BE62FA27}"/>
              </a:ext>
            </a:extLst>
          </p:cNvPr>
          <p:cNvCxnSpPr/>
          <p:nvPr/>
        </p:nvCxnSpPr>
        <p:spPr>
          <a:xfrm>
            <a:off x="6762263" y="5032398"/>
            <a:ext cx="998303" cy="1037201"/>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8ACEB3-F2F6-47DE-AC90-50319FD8239C}"/>
              </a:ext>
            </a:extLst>
          </p:cNvPr>
          <p:cNvSpPr txBox="1"/>
          <p:nvPr/>
        </p:nvSpPr>
        <p:spPr>
          <a:xfrm>
            <a:off x="2882078" y="1340122"/>
            <a:ext cx="4756973" cy="307777"/>
          </a:xfrm>
          <a:prstGeom prst="rect">
            <a:avLst/>
          </a:prstGeom>
          <a:solidFill>
            <a:schemeClr val="bg1"/>
          </a:solidFill>
        </p:spPr>
        <p:txBody>
          <a:bodyPr wrap="square" rtlCol="0">
            <a:spAutoFit/>
          </a:bodyPr>
          <a:lstStyle/>
          <a:p>
            <a:r>
              <a:rPr lang="en-US" sz="1400" b="1" dirty="0">
                <a:latin typeface="Arial" panose="020B0604020202020204" pitchFamily="34" charset="0"/>
                <a:cs typeface="Arial" panose="020B0604020202020204" pitchFamily="34" charset="0"/>
              </a:rPr>
              <a:t>CYGNSS Wind Speed (knots), Storm Centric View</a:t>
            </a:r>
          </a:p>
        </p:txBody>
      </p:sp>
      <p:sp>
        <p:nvSpPr>
          <p:cNvPr id="20" name="Footer Placeholder 4">
            <a:extLst>
              <a:ext uri="{FF2B5EF4-FFF2-40B4-BE49-F238E27FC236}">
                <a16:creationId xmlns:a16="http://schemas.microsoft.com/office/drawing/2014/main" id="{CF438A12-752C-4CDD-B2A1-49B12D1B133E}"/>
              </a:ext>
            </a:extLst>
          </p:cNvPr>
          <p:cNvSpPr txBox="1">
            <a:spLocks/>
          </p:cNvSpPr>
          <p:nvPr/>
        </p:nvSpPr>
        <p:spPr>
          <a:xfrm>
            <a:off x="825677" y="6296524"/>
            <a:ext cx="822587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rPr>
              <a:t>Courtesy: Mary Morris mary.g.morris@jpl.nasa.gov.</a:t>
            </a:r>
          </a:p>
        </p:txBody>
      </p:sp>
      <p:pic>
        <p:nvPicPr>
          <p:cNvPr id="22" name="Picture 21">
            <a:extLst>
              <a:ext uri="{FF2B5EF4-FFF2-40B4-BE49-F238E27FC236}">
                <a16:creationId xmlns:a16="http://schemas.microsoft.com/office/drawing/2014/main" id="{5BDA9DE5-8AAD-4AD5-93D0-A08799E9CA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87518"/>
            <a:ext cx="693980" cy="547879"/>
          </a:xfrm>
          <a:prstGeom prst="rect">
            <a:avLst/>
          </a:prstGeom>
        </p:spPr>
      </p:pic>
    </p:spTree>
    <p:extLst>
      <p:ext uri="{BB962C8B-B14F-4D97-AF65-F5344CB8AC3E}">
        <p14:creationId xmlns:p14="http://schemas.microsoft.com/office/powerpoint/2010/main" val="333926585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itle 1"/>
          <p:cNvSpPr>
            <a:spLocks noGrp="1"/>
          </p:cNvSpPr>
          <p:nvPr>
            <p:ph type="title"/>
          </p:nvPr>
        </p:nvSpPr>
        <p:spPr>
          <a:xfrm>
            <a:off x="106363" y="-15082"/>
            <a:ext cx="9144000" cy="1775768"/>
          </a:xfrm>
        </p:spPr>
        <p:txBody>
          <a:bodyPr>
            <a:normAutofit fontScale="90000"/>
          </a:bodyPr>
          <a:lstStyle/>
          <a:p>
            <a:r>
              <a:rPr lang="en-AU" altLang="en-US" sz="3600" b="1" dirty="0"/>
              <a:t>The forecasting challenge:</a:t>
            </a:r>
            <a:br>
              <a:rPr lang="en-AU" altLang="en-US" sz="2800" b="1" dirty="0"/>
            </a:br>
            <a:r>
              <a:rPr lang="en-AU" altLang="en-US" sz="2800" b="1" dirty="0"/>
              <a:t>Where is the centre?</a:t>
            </a:r>
            <a:br>
              <a:rPr lang="en-AU" altLang="en-US" sz="2800" b="1" dirty="0"/>
            </a:br>
            <a:r>
              <a:rPr lang="en-AU" altLang="en-US" sz="2800" b="1" dirty="0"/>
              <a:t>How strong is it?</a:t>
            </a:r>
            <a:br>
              <a:rPr lang="en-AU" altLang="en-US" sz="2800" b="1" dirty="0"/>
            </a:br>
            <a:r>
              <a:rPr lang="en-AU" altLang="en-US" sz="2800" b="1" dirty="0"/>
              <a:t>How far do gales extend?</a:t>
            </a:r>
          </a:p>
        </p:txBody>
      </p:sp>
      <p:sp>
        <p:nvSpPr>
          <p:cNvPr id="8197" name="Content Placeholder 2"/>
          <p:cNvSpPr>
            <a:spLocks noGrp="1"/>
          </p:cNvSpPr>
          <p:nvPr>
            <p:ph idx="1"/>
          </p:nvPr>
        </p:nvSpPr>
        <p:spPr>
          <a:xfrm>
            <a:off x="-48673" y="1692572"/>
            <a:ext cx="9382538" cy="1610561"/>
          </a:xfrm>
        </p:spPr>
        <p:txBody>
          <a:bodyPr>
            <a:normAutofit/>
          </a:bodyPr>
          <a:lstStyle/>
          <a:p>
            <a:pPr marL="0" indent="0" algn="ctr" eaLnBrk="1" hangingPunct="1">
              <a:spcBef>
                <a:spcPct val="0"/>
              </a:spcBef>
              <a:spcAft>
                <a:spcPts val="600"/>
              </a:spcAft>
              <a:buNone/>
            </a:pPr>
            <a:r>
              <a:rPr lang="en-AU" altLang="en-US" sz="3600" dirty="0"/>
              <a:t>Tools: </a:t>
            </a:r>
          </a:p>
          <a:p>
            <a:pPr marL="0" indent="0" algn="ctr" eaLnBrk="1" hangingPunct="1">
              <a:spcBef>
                <a:spcPct val="0"/>
              </a:spcBef>
              <a:spcAft>
                <a:spcPts val="600"/>
              </a:spcAft>
              <a:buNone/>
            </a:pPr>
            <a:r>
              <a:rPr lang="en-AU" altLang="en-US" sz="2800" dirty="0"/>
              <a:t>IR/Vis; radar; Microwave; Observations (</a:t>
            </a:r>
            <a:r>
              <a:rPr lang="en-AU" altLang="en-US" sz="2800" dirty="0" err="1"/>
              <a:t>sfc</a:t>
            </a:r>
            <a:r>
              <a:rPr lang="en-AU" altLang="en-US" sz="2800" dirty="0"/>
              <a:t>/aircraft…), NWP/objective algorithms and </a:t>
            </a:r>
            <a:r>
              <a:rPr lang="en-AU" altLang="en-US" sz="2800" dirty="0" err="1">
                <a:highlight>
                  <a:srgbClr val="FFFF00"/>
                </a:highlight>
              </a:rPr>
              <a:t>scatterometers</a:t>
            </a:r>
            <a:r>
              <a:rPr lang="en-AU" altLang="en-US" sz="2800" dirty="0">
                <a:highlight>
                  <a:srgbClr val="FFFF00"/>
                </a:highlight>
              </a:rPr>
              <a:t>/radiometers</a:t>
            </a:r>
          </a:p>
        </p:txBody>
      </p:sp>
      <p:pic>
        <p:nvPicPr>
          <p:cNvPr id="2" name="Picture 1">
            <a:extLst>
              <a:ext uri="{FF2B5EF4-FFF2-40B4-BE49-F238E27FC236}">
                <a16:creationId xmlns:a16="http://schemas.microsoft.com/office/drawing/2014/main" id="{B84B99FD-1811-40E0-B295-00DF40FFEE06}"/>
              </a:ext>
            </a:extLst>
          </p:cNvPr>
          <p:cNvPicPr>
            <a:picLocks noChangeAspect="1"/>
          </p:cNvPicPr>
          <p:nvPr/>
        </p:nvPicPr>
        <p:blipFill>
          <a:blip r:embed="rId4"/>
          <a:stretch>
            <a:fillRect/>
          </a:stretch>
        </p:blipFill>
        <p:spPr>
          <a:xfrm>
            <a:off x="6196267" y="3636284"/>
            <a:ext cx="2739273" cy="2739273"/>
          </a:xfrm>
          <a:prstGeom prst="rect">
            <a:avLst/>
          </a:prstGeom>
        </p:spPr>
      </p:pic>
      <p:sp>
        <p:nvSpPr>
          <p:cNvPr id="7" name="Rectangle 3">
            <a:extLst>
              <a:ext uri="{FF2B5EF4-FFF2-40B4-BE49-F238E27FC236}">
                <a16:creationId xmlns:a16="http://schemas.microsoft.com/office/drawing/2014/main" id="{C5474992-7A75-4146-B69F-74AA48A2D94B}"/>
              </a:ext>
            </a:extLst>
          </p:cNvPr>
          <p:cNvSpPr txBox="1">
            <a:spLocks noChangeArrowheads="1"/>
          </p:cNvSpPr>
          <p:nvPr/>
        </p:nvSpPr>
        <p:spPr bwMode="auto">
          <a:xfrm>
            <a:off x="106363" y="6418262"/>
            <a:ext cx="5874706" cy="39574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t" hangingPunct="0">
              <a:spcBef>
                <a:spcPct val="30000"/>
              </a:spcBef>
              <a:spcAft>
                <a:spcPct val="30000"/>
              </a:spcAft>
              <a:buFontTx/>
              <a:buNone/>
              <a:defRPr sz="2400" kern="1200">
                <a:solidFill>
                  <a:srgbClr val="4D4D4D"/>
                </a:solidFill>
                <a:latin typeface="Arial"/>
                <a:ea typeface="ＭＳ Ｐゴシック" charset="-128"/>
                <a:cs typeface="Arial"/>
              </a:defRPr>
            </a:lvl1pPr>
            <a:lvl2pPr marL="742950" indent="-285750" algn="l" rtl="0" eaLnBrk="0" fontAlgn="t" hangingPunct="0">
              <a:spcBef>
                <a:spcPct val="15000"/>
              </a:spcBef>
              <a:spcAft>
                <a:spcPct val="15000"/>
              </a:spcAft>
              <a:buFont typeface="Arial"/>
              <a:buChar char="•"/>
              <a:defRPr sz="2400" kern="1200">
                <a:solidFill>
                  <a:srgbClr val="4D4D4D"/>
                </a:solidFill>
                <a:latin typeface="Arial"/>
                <a:ea typeface="ＭＳ Ｐゴシック" charset="-128"/>
                <a:cs typeface="Arial"/>
              </a:defRPr>
            </a:lvl2pPr>
            <a:lvl3pPr marL="1143000" indent="-228600" algn="l" rtl="0" eaLnBrk="0" fontAlgn="t" hangingPunct="0">
              <a:spcBef>
                <a:spcPct val="15000"/>
              </a:spcBef>
              <a:spcAft>
                <a:spcPct val="15000"/>
              </a:spcAft>
              <a:buFont typeface="Lucida Grande"/>
              <a:buChar char="−"/>
              <a:defRPr sz="2400" kern="1200">
                <a:solidFill>
                  <a:srgbClr val="4D4D4D"/>
                </a:solidFill>
                <a:latin typeface="Arial"/>
                <a:ea typeface="ＭＳ Ｐゴシック" charset="-128"/>
                <a:cs typeface="Arial"/>
              </a:defRPr>
            </a:lvl3pPr>
            <a:lvl4pPr marL="1600200" indent="-228600" algn="l" rtl="0" eaLnBrk="0" fontAlgn="t" hangingPunct="0">
              <a:spcBef>
                <a:spcPct val="15000"/>
              </a:spcBef>
              <a:spcAft>
                <a:spcPct val="15000"/>
              </a:spcAft>
              <a:buChar char="–"/>
              <a:defRPr sz="2400" kern="1200">
                <a:solidFill>
                  <a:srgbClr val="4D4D4D"/>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altLang="ko-KR" sz="1600">
                <a:latin typeface="Arial" charset="0"/>
                <a:ea typeface="Gulim" pitchFamily="34" charset="-127"/>
                <a:cs typeface="Arial" charset="0"/>
              </a:rPr>
              <a:t>Credit: NRL </a:t>
            </a:r>
            <a:r>
              <a:rPr lang="en-AU" sz="1800">
                <a:hlinkClick r:id="rId5"/>
              </a:rPr>
              <a:t>https://www.nrlmry.navy.mil/TC.html</a:t>
            </a:r>
            <a:endParaRPr lang="en-US" altLang="ko-KR" dirty="0">
              <a:latin typeface="Arial" charset="0"/>
              <a:ea typeface="Gulim" pitchFamily="34" charset="-127"/>
              <a:cs typeface="Arial" charset="0"/>
            </a:endParaRPr>
          </a:p>
        </p:txBody>
      </p:sp>
      <p:pic>
        <p:nvPicPr>
          <p:cNvPr id="3" name="Picture 2">
            <a:extLst>
              <a:ext uri="{FF2B5EF4-FFF2-40B4-BE49-F238E27FC236}">
                <a16:creationId xmlns:a16="http://schemas.microsoft.com/office/drawing/2014/main" id="{FD3F284D-6023-49A6-A39D-CE25F8315B7D}"/>
              </a:ext>
            </a:extLst>
          </p:cNvPr>
          <p:cNvPicPr>
            <a:picLocks noChangeAspect="1"/>
          </p:cNvPicPr>
          <p:nvPr/>
        </p:nvPicPr>
        <p:blipFill>
          <a:blip r:embed="rId6"/>
          <a:stretch>
            <a:fillRect/>
          </a:stretch>
        </p:blipFill>
        <p:spPr>
          <a:xfrm>
            <a:off x="-48673" y="3593580"/>
            <a:ext cx="2824682" cy="2824682"/>
          </a:xfrm>
          <a:prstGeom prst="rect">
            <a:avLst/>
          </a:prstGeom>
        </p:spPr>
      </p:pic>
      <p:pic>
        <p:nvPicPr>
          <p:cNvPr id="4" name="Picture 3">
            <a:extLst>
              <a:ext uri="{FF2B5EF4-FFF2-40B4-BE49-F238E27FC236}">
                <a16:creationId xmlns:a16="http://schemas.microsoft.com/office/drawing/2014/main" id="{40E8B661-6060-4B02-9223-DCDF860426F8}"/>
              </a:ext>
            </a:extLst>
          </p:cNvPr>
          <p:cNvPicPr>
            <a:picLocks noChangeAspect="1"/>
          </p:cNvPicPr>
          <p:nvPr/>
        </p:nvPicPr>
        <p:blipFill>
          <a:blip r:embed="rId7"/>
          <a:stretch>
            <a:fillRect/>
          </a:stretch>
        </p:blipFill>
        <p:spPr>
          <a:xfrm>
            <a:off x="3346056" y="3607479"/>
            <a:ext cx="2451887" cy="2739274"/>
          </a:xfrm>
          <a:prstGeom prst="rect">
            <a:avLst/>
          </a:prstGeom>
        </p:spPr>
      </p:pic>
    </p:spTree>
    <p:extLst>
      <p:ext uri="{BB962C8B-B14F-4D97-AF65-F5344CB8AC3E}">
        <p14:creationId xmlns:p14="http://schemas.microsoft.com/office/powerpoint/2010/main" val="175740342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7F29E-ACE5-4E9F-8BE7-D48C2B67EE02}"/>
              </a:ext>
            </a:extLst>
          </p:cNvPr>
          <p:cNvPicPr>
            <a:picLocks noChangeAspect="1"/>
          </p:cNvPicPr>
          <p:nvPr/>
        </p:nvPicPr>
        <p:blipFill>
          <a:blip r:embed="rId3"/>
          <a:stretch>
            <a:fillRect/>
          </a:stretch>
        </p:blipFill>
        <p:spPr>
          <a:xfrm>
            <a:off x="4006" y="1729552"/>
            <a:ext cx="9144000" cy="5262113"/>
          </a:xfrm>
          <a:prstGeom prst="rect">
            <a:avLst/>
          </a:prstGeom>
        </p:spPr>
      </p:pic>
      <p:sp>
        <p:nvSpPr>
          <p:cNvPr id="31746" name="Rectangle 2"/>
          <p:cNvSpPr>
            <a:spLocks noGrp="1" noChangeArrowheads="1"/>
          </p:cNvSpPr>
          <p:nvPr>
            <p:ph type="title"/>
          </p:nvPr>
        </p:nvSpPr>
        <p:spPr>
          <a:xfrm>
            <a:off x="1446213" y="30163"/>
            <a:ext cx="7326312" cy="1275754"/>
          </a:xfrm>
        </p:spPr>
        <p:txBody>
          <a:bodyPr>
            <a:normAutofit/>
          </a:bodyPr>
          <a:lstStyle/>
          <a:p>
            <a:pPr eaLnBrk="1" hangingPunct="1">
              <a:defRPr/>
            </a:pPr>
            <a:r>
              <a:rPr lang="en-US" altLang="en-US" sz="3200" dirty="0" err="1">
                <a:latin typeface="Arial" charset="0"/>
                <a:ea typeface="ＭＳ Ｐゴシック" pitchFamily="34" charset="-128"/>
                <a:cs typeface="Arial" charset="0"/>
              </a:rPr>
              <a:t>CyGNSS</a:t>
            </a:r>
            <a:r>
              <a:rPr lang="en-US" altLang="en-US" sz="3200" dirty="0">
                <a:latin typeface="Arial" charset="0"/>
                <a:ea typeface="ＭＳ Ｐゴシック" pitchFamily="34" charset="-128"/>
                <a:cs typeface="Arial" charset="0"/>
              </a:rPr>
              <a:t> data on NASA JPL site</a:t>
            </a:r>
            <a:br>
              <a:rPr lang="en-US" altLang="en-US" sz="3200" dirty="0">
                <a:latin typeface="Arial" charset="0"/>
                <a:ea typeface="ＭＳ Ｐゴシック" pitchFamily="34" charset="-128"/>
                <a:cs typeface="Arial" charset="0"/>
              </a:rPr>
            </a:br>
            <a:r>
              <a:rPr lang="en-US" altLang="en-US" sz="3200" dirty="0">
                <a:latin typeface="Arial" charset="0"/>
                <a:ea typeface="ＭＳ Ｐゴシック" pitchFamily="34" charset="-128"/>
                <a:cs typeface="Arial" charset="0"/>
                <a:hlinkClick r:id="rId4" action="ppaction://hlinkfile"/>
              </a:rPr>
              <a:t>worldview.earthdata.nasa.gov</a:t>
            </a:r>
            <a:endParaRPr lang="en-US" altLang="en-US" sz="3200" dirty="0">
              <a:latin typeface="Arial" charset="0"/>
              <a:ea typeface="ＭＳ Ｐゴシック" pitchFamily="34" charset="-128"/>
              <a:cs typeface="Arial" charset="0"/>
            </a:endParaRPr>
          </a:p>
        </p:txBody>
      </p:sp>
      <p:sp>
        <p:nvSpPr>
          <p:cNvPr id="29702" name="Rectangle 8"/>
          <p:cNvSpPr>
            <a:spLocks noChangeArrowheads="1"/>
          </p:cNvSpPr>
          <p:nvPr/>
        </p:nvSpPr>
        <p:spPr bwMode="auto">
          <a:xfrm>
            <a:off x="254000" y="6440488"/>
            <a:ext cx="373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fontAlgn="base">
              <a:spcBef>
                <a:spcPct val="0"/>
              </a:spcBef>
              <a:spcAft>
                <a:spcPct val="0"/>
              </a:spcAft>
              <a:buFontTx/>
              <a:buNone/>
            </a:pPr>
            <a:endParaRPr lang="en-AU" altLang="en-US" sz="1800" dirty="0">
              <a:solidFill>
                <a:schemeClr val="tx1"/>
              </a:solidFill>
            </a:endParaRPr>
          </a:p>
        </p:txBody>
      </p:sp>
      <p:pic>
        <p:nvPicPr>
          <p:cNvPr id="9" name="Picture 8">
            <a:extLst>
              <a:ext uri="{FF2B5EF4-FFF2-40B4-BE49-F238E27FC236}">
                <a16:creationId xmlns:a16="http://schemas.microsoft.com/office/drawing/2014/main" id="{3CCAAE88-88C7-4EC4-AA33-6821727C4D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341" t="1458" r="22468" b="95519"/>
          <a:stretch/>
        </p:blipFill>
        <p:spPr>
          <a:xfrm>
            <a:off x="8796147" y="4005500"/>
            <a:ext cx="1367744" cy="160349"/>
          </a:xfrm>
          <a:prstGeom prst="rect">
            <a:avLst/>
          </a:prstGeom>
        </p:spPr>
      </p:pic>
      <p:sp>
        <p:nvSpPr>
          <p:cNvPr id="19" name="TextBox 18">
            <a:extLst>
              <a:ext uri="{FF2B5EF4-FFF2-40B4-BE49-F238E27FC236}">
                <a16:creationId xmlns:a16="http://schemas.microsoft.com/office/drawing/2014/main" id="{528ACEB3-F2F6-47DE-AC90-50319FD8239C}"/>
              </a:ext>
            </a:extLst>
          </p:cNvPr>
          <p:cNvSpPr txBox="1"/>
          <p:nvPr/>
        </p:nvSpPr>
        <p:spPr>
          <a:xfrm>
            <a:off x="1841501" y="1203846"/>
            <a:ext cx="7097548"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Currently ~3day latency and uncertainty on quality, no time stamp </a:t>
            </a:r>
          </a:p>
        </p:txBody>
      </p:sp>
      <p:sp>
        <p:nvSpPr>
          <p:cNvPr id="20" name="Footer Placeholder 4">
            <a:extLst>
              <a:ext uri="{FF2B5EF4-FFF2-40B4-BE49-F238E27FC236}">
                <a16:creationId xmlns:a16="http://schemas.microsoft.com/office/drawing/2014/main" id="{CF438A12-752C-4CDD-B2A1-49B12D1B133E}"/>
              </a:ext>
            </a:extLst>
          </p:cNvPr>
          <p:cNvSpPr txBox="1">
            <a:spLocks/>
          </p:cNvSpPr>
          <p:nvPr/>
        </p:nvSpPr>
        <p:spPr>
          <a:xfrm>
            <a:off x="825677" y="6296524"/>
            <a:ext cx="822587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rPr>
              <a:t>Courtesy: NASA</a:t>
            </a:r>
          </a:p>
        </p:txBody>
      </p:sp>
      <p:pic>
        <p:nvPicPr>
          <p:cNvPr id="22" name="Picture 21">
            <a:extLst>
              <a:ext uri="{FF2B5EF4-FFF2-40B4-BE49-F238E27FC236}">
                <a16:creationId xmlns:a16="http://schemas.microsoft.com/office/drawing/2014/main" id="{5BDA9DE5-8AAD-4AD5-93D0-A08799E9CA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87518"/>
            <a:ext cx="693980" cy="547879"/>
          </a:xfrm>
          <a:prstGeom prst="rect">
            <a:avLst/>
          </a:prstGeom>
        </p:spPr>
      </p:pic>
      <p:pic>
        <p:nvPicPr>
          <p:cNvPr id="4" name="Picture 3">
            <a:extLst>
              <a:ext uri="{FF2B5EF4-FFF2-40B4-BE49-F238E27FC236}">
                <a16:creationId xmlns:a16="http://schemas.microsoft.com/office/drawing/2014/main" id="{C6C51FAC-7BCD-46A6-8476-ADB68DC2A7F6}"/>
              </a:ext>
            </a:extLst>
          </p:cNvPr>
          <p:cNvPicPr>
            <a:picLocks noChangeAspect="1"/>
          </p:cNvPicPr>
          <p:nvPr/>
        </p:nvPicPr>
        <p:blipFill>
          <a:blip r:embed="rId7"/>
          <a:stretch>
            <a:fillRect/>
          </a:stretch>
        </p:blipFill>
        <p:spPr>
          <a:xfrm>
            <a:off x="4007" y="1729552"/>
            <a:ext cx="9143999" cy="5148097"/>
          </a:xfrm>
          <a:prstGeom prst="rect">
            <a:avLst/>
          </a:prstGeom>
        </p:spPr>
      </p:pic>
      <p:sp>
        <p:nvSpPr>
          <p:cNvPr id="6" name="Text Box 4"/>
          <p:cNvSpPr txBox="1">
            <a:spLocks noChangeArrowheads="1"/>
          </p:cNvSpPr>
          <p:nvPr/>
        </p:nvSpPr>
        <p:spPr bwMode="auto">
          <a:xfrm>
            <a:off x="4733252" y="1646957"/>
            <a:ext cx="2476500" cy="707886"/>
          </a:xfrm>
          <a:prstGeom prst="rect">
            <a:avLst/>
          </a:prstGeom>
          <a:solidFill>
            <a:schemeClr val="bg1">
              <a:alpha val="94000"/>
            </a:schemeClr>
          </a:solidFill>
          <a:ln>
            <a:noFill/>
          </a:ln>
          <a:effectLst/>
        </p:spPr>
        <p:txBody>
          <a:bodyPr wrap="square">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sz="2000" dirty="0">
                <a:solidFill>
                  <a:schemeClr val="tx1"/>
                </a:solidFill>
              </a:rPr>
              <a:t>Riley, 28 Jan 2019 yellow ~ gales</a:t>
            </a:r>
          </a:p>
        </p:txBody>
      </p:sp>
    </p:spTree>
    <p:extLst>
      <p:ext uri="{BB962C8B-B14F-4D97-AF65-F5344CB8AC3E}">
        <p14:creationId xmlns:p14="http://schemas.microsoft.com/office/powerpoint/2010/main" val="37329586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1" descr="logo.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A5320C71-3C0C-4FE7-ADD2-FBDD51CB998C}"/>
              </a:ext>
            </a:extLst>
          </p:cNvPr>
          <p:cNvSpPr txBox="1">
            <a:spLocks noChangeArrowheads="1"/>
          </p:cNvSpPr>
          <p:nvPr/>
        </p:nvSpPr>
        <p:spPr>
          <a:xfrm>
            <a:off x="1106823" y="29753"/>
            <a:ext cx="7900987" cy="150052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ko-KR" sz="3200" b="1" dirty="0">
                <a:latin typeface="Arial" charset="0"/>
                <a:ea typeface="Gulim" pitchFamily="34" charset="-127"/>
                <a:cs typeface="Arial" charset="0"/>
              </a:rPr>
              <a:t>Scatterometry Theory: </a:t>
            </a:r>
            <a:br>
              <a:rPr lang="en-US" altLang="ko-KR" sz="3200" dirty="0">
                <a:latin typeface="Arial" charset="0"/>
                <a:ea typeface="Gulim" pitchFamily="34" charset="-127"/>
                <a:cs typeface="Arial" charset="0"/>
              </a:rPr>
            </a:br>
            <a:r>
              <a:rPr lang="en-US" altLang="ko-KR" sz="3200" dirty="0">
                <a:latin typeface="Arial" charset="0"/>
                <a:ea typeface="Gulim" pitchFamily="34" charset="-127"/>
                <a:cs typeface="Arial" charset="0"/>
              </a:rPr>
              <a:t>active sensors measure backscatter </a:t>
            </a:r>
            <a:br>
              <a:rPr lang="en-US" altLang="ko-KR" sz="3200" dirty="0">
                <a:latin typeface="Arial" charset="0"/>
                <a:ea typeface="Gulim" pitchFamily="34" charset="-127"/>
                <a:cs typeface="Arial" charset="0"/>
              </a:rPr>
            </a:br>
            <a:r>
              <a:rPr lang="en-US" altLang="ko-KR" sz="3200" dirty="0">
                <a:latin typeface="Arial" charset="0"/>
                <a:ea typeface="Gulim" pitchFamily="34" charset="-127"/>
                <a:cs typeface="Arial" charset="0"/>
              </a:rPr>
              <a:t>Bragg scattering</a:t>
            </a:r>
          </a:p>
        </p:txBody>
      </p:sp>
      <p:sp>
        <p:nvSpPr>
          <p:cNvPr id="8" name="Rectangle 3">
            <a:extLst>
              <a:ext uri="{FF2B5EF4-FFF2-40B4-BE49-F238E27FC236}">
                <a16:creationId xmlns:a16="http://schemas.microsoft.com/office/drawing/2014/main" id="{A07EB09E-D7F6-4875-831F-B2C58E7EAA3F}"/>
              </a:ext>
            </a:extLst>
          </p:cNvPr>
          <p:cNvSpPr txBox="1">
            <a:spLocks noChangeArrowheads="1"/>
          </p:cNvSpPr>
          <p:nvPr/>
        </p:nvSpPr>
        <p:spPr>
          <a:xfrm>
            <a:off x="395287" y="1994442"/>
            <a:ext cx="8748713" cy="111283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altLang="ko-KR" dirty="0">
                <a:latin typeface="Arial" charset="0"/>
                <a:ea typeface="Gulim" pitchFamily="34" charset="-127"/>
                <a:cs typeface="Arial" charset="0"/>
              </a:rPr>
              <a:t>Sensors emit microwave energy and measure return signal</a:t>
            </a:r>
          </a:p>
          <a:p>
            <a:pPr>
              <a:spcBef>
                <a:spcPts val="0"/>
              </a:spcBef>
            </a:pPr>
            <a:r>
              <a:rPr lang="en-US" altLang="ko-KR" dirty="0">
                <a:latin typeface="Arial" charset="0"/>
                <a:ea typeface="Gulim" pitchFamily="34" charset="-127"/>
                <a:cs typeface="Arial" charset="0"/>
              </a:rPr>
              <a:t>Small (2-4cm) capillary waves correspond to wind speed</a:t>
            </a:r>
          </a:p>
          <a:p>
            <a:pPr>
              <a:spcBef>
                <a:spcPts val="0"/>
              </a:spcBef>
            </a:pPr>
            <a:r>
              <a:rPr lang="en-US" altLang="ko-KR" dirty="0">
                <a:latin typeface="Arial" charset="0"/>
                <a:ea typeface="Gulim" pitchFamily="34" charset="-127"/>
                <a:cs typeface="Arial" charset="0"/>
              </a:rPr>
              <a:t>Bragg scattering: energy at similar wavelengths scattered  </a:t>
            </a:r>
          </a:p>
          <a:p>
            <a:endParaRPr lang="en-US" altLang="ko-KR" dirty="0">
              <a:latin typeface="Arial" charset="0"/>
              <a:ea typeface="Gulim" pitchFamily="34" charset="-127"/>
              <a:cs typeface="Arial" charset="0"/>
            </a:endParaRPr>
          </a:p>
        </p:txBody>
      </p:sp>
      <p:pic>
        <p:nvPicPr>
          <p:cNvPr id="9" name="comet_scatt_bksctr_capillary_waves_nowind">
            <a:hlinkClick r:id="" action="ppaction://media"/>
            <a:extLst>
              <a:ext uri="{FF2B5EF4-FFF2-40B4-BE49-F238E27FC236}">
                <a16:creationId xmlns:a16="http://schemas.microsoft.com/office/drawing/2014/main" id="{4E0CE5FF-9999-4241-8A00-F2E0F4EAD86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2536" y="3698171"/>
            <a:ext cx="6224334" cy="3501188"/>
          </a:xfrm>
          <a:prstGeom prst="rect">
            <a:avLst/>
          </a:prstGeom>
        </p:spPr>
      </p:pic>
      <p:pic>
        <p:nvPicPr>
          <p:cNvPr id="10" name="comet_scat_bksctr_capillary_waves_modwind">
            <a:hlinkClick r:id="" action="ppaction://media"/>
            <a:extLst>
              <a:ext uri="{FF2B5EF4-FFF2-40B4-BE49-F238E27FC236}">
                <a16:creationId xmlns:a16="http://schemas.microsoft.com/office/drawing/2014/main" id="{4A44C83E-3591-476B-A42E-80F9F4E88A5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493719" y="3859444"/>
            <a:ext cx="5845479" cy="3288082"/>
          </a:xfrm>
          <a:prstGeom prst="rect">
            <a:avLst/>
          </a:prstGeom>
        </p:spPr>
      </p:pic>
      <p:sp>
        <p:nvSpPr>
          <p:cNvPr id="11" name="Rectangle 3">
            <a:extLst>
              <a:ext uri="{FF2B5EF4-FFF2-40B4-BE49-F238E27FC236}">
                <a16:creationId xmlns:a16="http://schemas.microsoft.com/office/drawing/2014/main" id="{6896AD72-69DF-43CC-B9A9-CDD36B6C8651}"/>
              </a:ext>
            </a:extLst>
          </p:cNvPr>
          <p:cNvSpPr txBox="1">
            <a:spLocks noChangeArrowheads="1"/>
          </p:cNvSpPr>
          <p:nvPr/>
        </p:nvSpPr>
        <p:spPr bwMode="auto">
          <a:xfrm>
            <a:off x="3556349" y="7851020"/>
            <a:ext cx="5874706" cy="59771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t" hangingPunct="0">
              <a:spcBef>
                <a:spcPct val="30000"/>
              </a:spcBef>
              <a:spcAft>
                <a:spcPct val="30000"/>
              </a:spcAft>
              <a:buFontTx/>
              <a:buNone/>
              <a:defRPr sz="2400" kern="1200">
                <a:solidFill>
                  <a:srgbClr val="4D4D4D"/>
                </a:solidFill>
                <a:latin typeface="Arial"/>
                <a:ea typeface="ＭＳ Ｐゴシック" charset="-128"/>
                <a:cs typeface="Arial"/>
              </a:defRPr>
            </a:lvl1pPr>
            <a:lvl2pPr marL="742950" indent="-285750" algn="l" rtl="0" eaLnBrk="0" fontAlgn="t" hangingPunct="0">
              <a:spcBef>
                <a:spcPct val="15000"/>
              </a:spcBef>
              <a:spcAft>
                <a:spcPct val="15000"/>
              </a:spcAft>
              <a:buFont typeface="Arial"/>
              <a:buChar char="•"/>
              <a:defRPr sz="2400" kern="1200">
                <a:solidFill>
                  <a:srgbClr val="4D4D4D"/>
                </a:solidFill>
                <a:latin typeface="Arial"/>
                <a:ea typeface="ＭＳ Ｐゴシック" charset="-128"/>
                <a:cs typeface="Arial"/>
              </a:defRPr>
            </a:lvl2pPr>
            <a:lvl3pPr marL="1143000" indent="-228600" algn="l" rtl="0" eaLnBrk="0" fontAlgn="t" hangingPunct="0">
              <a:spcBef>
                <a:spcPct val="15000"/>
              </a:spcBef>
              <a:spcAft>
                <a:spcPct val="15000"/>
              </a:spcAft>
              <a:buFont typeface="Lucida Grande"/>
              <a:buChar char="−"/>
              <a:defRPr sz="2400" kern="1200">
                <a:solidFill>
                  <a:srgbClr val="4D4D4D"/>
                </a:solidFill>
                <a:latin typeface="Arial"/>
                <a:ea typeface="ＭＳ Ｐゴシック" charset="-128"/>
                <a:cs typeface="Arial"/>
              </a:defRPr>
            </a:lvl3pPr>
            <a:lvl4pPr marL="1600200" indent="-228600" algn="l" rtl="0" eaLnBrk="0" fontAlgn="t" hangingPunct="0">
              <a:spcBef>
                <a:spcPct val="15000"/>
              </a:spcBef>
              <a:spcAft>
                <a:spcPct val="15000"/>
              </a:spcAft>
              <a:buChar char="–"/>
              <a:defRPr sz="2400" kern="1200">
                <a:solidFill>
                  <a:srgbClr val="4D4D4D"/>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pitchFamily="34" charset="0"/>
              <a:buChar char="»"/>
              <a:defRPr sz="12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spcAft>
                <a:spcPts val="0"/>
              </a:spcAft>
            </a:pPr>
            <a:r>
              <a:rPr lang="en-US" altLang="ko-KR" sz="1600" dirty="0">
                <a:latin typeface="Arial" charset="0"/>
                <a:ea typeface="Gulim" pitchFamily="34" charset="-127"/>
                <a:cs typeface="Arial" charset="0"/>
              </a:rPr>
              <a:t>Credit: COMET </a:t>
            </a:r>
            <a:r>
              <a:rPr lang="en-US" altLang="ko-KR" sz="1000" dirty="0">
                <a:latin typeface="Arial" charset="0"/>
                <a:ea typeface="Gulim" pitchFamily="34" charset="-127"/>
                <a:cs typeface="Arial" charset="0"/>
                <a:hlinkClick r:id="rId9"/>
              </a:rPr>
              <a:t>https://www.meted.ucar.edu/training_module.php?id=1093#.XElBfteWa71</a:t>
            </a:r>
            <a:endParaRPr lang="en-US" altLang="ko-KR" dirty="0">
              <a:latin typeface="Arial" charset="0"/>
              <a:ea typeface="Gulim" pitchFamily="34" charset="-127"/>
              <a:cs typeface="Arial" charset="0"/>
            </a:endParaRPr>
          </a:p>
        </p:txBody>
      </p:sp>
    </p:spTree>
    <p:extLst>
      <p:ext uri="{BB962C8B-B14F-4D97-AF65-F5344CB8AC3E}">
        <p14:creationId xmlns:p14="http://schemas.microsoft.com/office/powerpoint/2010/main" val="34849003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video>
              <p:cMediaNode vol="80000">
                <p:cTn id="1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EE8E951E-D044-4E82-AA0C-D03218714D58}"/>
              </a:ext>
            </a:extLst>
          </p:cNvPr>
          <p:cNvSpPr txBox="1">
            <a:spLocks noChangeArrowheads="1"/>
          </p:cNvSpPr>
          <p:nvPr/>
        </p:nvSpPr>
        <p:spPr>
          <a:xfrm>
            <a:off x="1554163" y="304800"/>
            <a:ext cx="758983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ko-KR" sz="3200" dirty="0">
                <a:latin typeface="Arial" charset="0"/>
                <a:ea typeface="Gulim" pitchFamily="34" charset="-127"/>
                <a:cs typeface="Arial" charset="0"/>
              </a:rPr>
              <a:t>Advanced </a:t>
            </a:r>
            <a:r>
              <a:rPr lang="en-US" altLang="ko-KR" sz="3200" dirty="0" err="1">
                <a:latin typeface="Arial" charset="0"/>
                <a:ea typeface="Gulim" pitchFamily="34" charset="-127"/>
                <a:cs typeface="Arial" charset="0"/>
              </a:rPr>
              <a:t>SCATterometer</a:t>
            </a:r>
            <a:r>
              <a:rPr lang="en-US" altLang="ko-KR" sz="3200" dirty="0">
                <a:latin typeface="Arial" charset="0"/>
                <a:ea typeface="Gulim" pitchFamily="34" charset="-127"/>
                <a:cs typeface="Arial" charset="0"/>
              </a:rPr>
              <a:t> (ASCAT)</a:t>
            </a:r>
          </a:p>
        </p:txBody>
      </p:sp>
      <p:sp>
        <p:nvSpPr>
          <p:cNvPr id="8" name="Rectangle 3">
            <a:extLst>
              <a:ext uri="{FF2B5EF4-FFF2-40B4-BE49-F238E27FC236}">
                <a16:creationId xmlns:a16="http://schemas.microsoft.com/office/drawing/2014/main" id="{A0C55F68-CBC3-4C7E-B9C6-35D13B428331}"/>
              </a:ext>
            </a:extLst>
          </p:cNvPr>
          <p:cNvSpPr txBox="1">
            <a:spLocks noChangeArrowheads="1"/>
          </p:cNvSpPr>
          <p:nvPr/>
        </p:nvSpPr>
        <p:spPr>
          <a:xfrm>
            <a:off x="-1" y="1773238"/>
            <a:ext cx="6926894" cy="508476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r>
              <a:rPr lang="en-US" altLang="ko-KR" sz="2000" dirty="0">
                <a:solidFill>
                  <a:srgbClr val="010000"/>
                </a:solidFill>
                <a:latin typeface="Arial" charset="0"/>
                <a:ea typeface="Gulim" pitchFamily="34" charset="-127"/>
                <a:cs typeface="Arial" charset="0"/>
              </a:rPr>
              <a:t>Satellite: </a:t>
            </a:r>
            <a:r>
              <a:rPr lang="en-US" altLang="ko-KR" sz="2000" dirty="0" err="1">
                <a:latin typeface="Arial" charset="0"/>
                <a:ea typeface="Gulim" pitchFamily="34" charset="-127"/>
                <a:cs typeface="Arial" charset="0"/>
              </a:rPr>
              <a:t>MetOp</a:t>
            </a:r>
            <a:r>
              <a:rPr lang="en-US" altLang="ko-KR" sz="2000" dirty="0">
                <a:latin typeface="Arial" charset="0"/>
                <a:ea typeface="Gulim" pitchFamily="34" charset="-127"/>
                <a:cs typeface="Arial" charset="0"/>
              </a:rPr>
              <a:t>-A </a:t>
            </a:r>
            <a:r>
              <a:rPr lang="en-US" altLang="ko-KR" sz="1600" dirty="0">
                <a:latin typeface="Arial" charset="0"/>
                <a:ea typeface="Gulim" pitchFamily="34" charset="-127"/>
                <a:cs typeface="Arial" charset="0"/>
              </a:rPr>
              <a:t>(2007), </a:t>
            </a:r>
            <a:r>
              <a:rPr lang="en-US" altLang="ko-KR" sz="2000" dirty="0">
                <a:latin typeface="Arial" charset="0"/>
                <a:ea typeface="Gulim" pitchFamily="34" charset="-127"/>
                <a:cs typeface="Arial" charset="0"/>
              </a:rPr>
              <a:t>B </a:t>
            </a:r>
            <a:r>
              <a:rPr lang="en-US" altLang="ko-KR" sz="1600" dirty="0">
                <a:latin typeface="Arial" charset="0"/>
                <a:ea typeface="Gulim" pitchFamily="34" charset="-127"/>
                <a:cs typeface="Arial" charset="0"/>
              </a:rPr>
              <a:t>(2012), </a:t>
            </a:r>
            <a:r>
              <a:rPr lang="en-US" altLang="ko-KR" sz="2000" dirty="0">
                <a:latin typeface="Arial" charset="0"/>
                <a:ea typeface="Gulim" pitchFamily="34" charset="-127"/>
                <a:cs typeface="Arial" charset="0"/>
              </a:rPr>
              <a:t>C</a:t>
            </a:r>
            <a:r>
              <a:rPr lang="en-US" altLang="ko-KR" sz="2000" b="1" dirty="0">
                <a:latin typeface="Arial" charset="0"/>
                <a:ea typeface="Gulim" pitchFamily="34" charset="-127"/>
                <a:cs typeface="Arial" charset="0"/>
              </a:rPr>
              <a:t> </a:t>
            </a:r>
            <a:r>
              <a:rPr lang="en-US" altLang="ko-KR" sz="1600" dirty="0">
                <a:latin typeface="Arial" charset="0"/>
                <a:ea typeface="Gulim" pitchFamily="34" charset="-127"/>
                <a:cs typeface="Arial" charset="0"/>
              </a:rPr>
              <a:t>(2018) </a:t>
            </a:r>
            <a:endParaRPr lang="en-US" altLang="ko-KR" sz="2000" dirty="0">
              <a:latin typeface="Arial" charset="0"/>
              <a:ea typeface="Gulim" pitchFamily="34" charset="-127"/>
              <a:cs typeface="Arial" charset="0"/>
            </a:endParaRPr>
          </a:p>
          <a:p>
            <a:pPr>
              <a:spcBef>
                <a:spcPts val="600"/>
              </a:spcBef>
              <a:spcAft>
                <a:spcPts val="300"/>
              </a:spcAft>
            </a:pPr>
            <a:r>
              <a:rPr lang="en-US" altLang="ko-KR" sz="2000" dirty="0">
                <a:solidFill>
                  <a:srgbClr val="010000"/>
                </a:solidFill>
                <a:latin typeface="Arial" charset="0"/>
                <a:ea typeface="Gulim" pitchFamily="34" charset="-127"/>
                <a:cs typeface="Arial" charset="0"/>
              </a:rPr>
              <a:t>Channel: </a:t>
            </a:r>
            <a:r>
              <a:rPr lang="en-US" altLang="ko-KR" sz="2000" dirty="0">
                <a:latin typeface="Arial" charset="0"/>
                <a:ea typeface="Gulim" pitchFamily="34" charset="-127"/>
                <a:cs typeface="Arial" charset="0"/>
              </a:rPr>
              <a:t>5.25 GHz (5cm); C-Band</a:t>
            </a:r>
          </a:p>
          <a:p>
            <a:pPr>
              <a:spcBef>
                <a:spcPts val="600"/>
              </a:spcBef>
              <a:spcAft>
                <a:spcPts val="300"/>
              </a:spcAft>
            </a:pPr>
            <a:r>
              <a:rPr lang="en-US" altLang="ko-KR" sz="2000" dirty="0">
                <a:solidFill>
                  <a:srgbClr val="010000"/>
                </a:solidFill>
                <a:latin typeface="Arial" charset="0"/>
                <a:ea typeface="Gulim" pitchFamily="34" charset="-127"/>
                <a:cs typeface="Arial" charset="0"/>
              </a:rPr>
              <a:t>coverage: </a:t>
            </a:r>
            <a:r>
              <a:rPr lang="en-US" altLang="ko-KR" sz="2000" dirty="0">
                <a:latin typeface="Arial" charset="0"/>
                <a:ea typeface="Gulim" pitchFamily="34" charset="-127"/>
                <a:cs typeface="Arial" charset="0"/>
              </a:rPr>
              <a:t>three antennas detecting two swathes 520km wide separated by ~600km underneath where insufficient energy comes back. </a:t>
            </a:r>
          </a:p>
          <a:p>
            <a:pPr>
              <a:spcBef>
                <a:spcPts val="600"/>
              </a:spcBef>
              <a:spcAft>
                <a:spcPts val="300"/>
              </a:spcAft>
            </a:pPr>
            <a:r>
              <a:rPr lang="en-US" altLang="ko-KR" sz="2000" dirty="0">
                <a:latin typeface="Arial" charset="0"/>
                <a:ea typeface="Gulim" pitchFamily="34" charset="-127"/>
                <a:cs typeface="Arial" charset="0"/>
              </a:rPr>
              <a:t>	two passes per day (ascending/descending)</a:t>
            </a:r>
          </a:p>
          <a:p>
            <a:pPr>
              <a:spcBef>
                <a:spcPts val="600"/>
              </a:spcBef>
              <a:spcAft>
                <a:spcPts val="300"/>
              </a:spcAft>
            </a:pPr>
            <a:r>
              <a:rPr lang="en-US" altLang="ko-KR" sz="2000" dirty="0">
                <a:solidFill>
                  <a:srgbClr val="010000"/>
                </a:solidFill>
                <a:latin typeface="Arial" charset="0"/>
                <a:ea typeface="Gulim" pitchFamily="34" charset="-127"/>
                <a:cs typeface="Arial" charset="0"/>
              </a:rPr>
              <a:t>Resolution: </a:t>
            </a:r>
            <a:r>
              <a:rPr lang="en-US" altLang="ko-KR" sz="2000" dirty="0">
                <a:latin typeface="Arial" charset="0"/>
                <a:ea typeface="Gulim" pitchFamily="34" charset="-127"/>
                <a:cs typeface="Arial" charset="0"/>
              </a:rPr>
              <a:t>25-50km</a:t>
            </a:r>
          </a:p>
          <a:p>
            <a:pPr>
              <a:spcBef>
                <a:spcPts val="600"/>
              </a:spcBef>
              <a:spcAft>
                <a:spcPts val="300"/>
              </a:spcAft>
            </a:pPr>
            <a:r>
              <a:rPr lang="en-US" altLang="ko-KR" dirty="0">
                <a:solidFill>
                  <a:srgbClr val="010000"/>
                </a:solidFill>
                <a:latin typeface="Arial" charset="0"/>
                <a:ea typeface="Gulim" pitchFamily="34" charset="-127"/>
                <a:cs typeface="Arial" charset="0"/>
              </a:rPr>
              <a:t>TC applications:</a:t>
            </a:r>
          </a:p>
          <a:p>
            <a:pPr>
              <a:spcBef>
                <a:spcPts val="600"/>
              </a:spcBef>
            </a:pPr>
            <a:r>
              <a:rPr lang="en-US" altLang="ko-KR" sz="1800" dirty="0">
                <a:latin typeface="Arial" charset="0"/>
                <a:ea typeface="Gulim" pitchFamily="34" charset="-127"/>
                <a:cs typeface="Arial" charset="0"/>
              </a:rPr>
              <a:t>Lack of coverage in tropics an issue</a:t>
            </a:r>
          </a:p>
          <a:p>
            <a:pPr>
              <a:spcBef>
                <a:spcPts val="600"/>
              </a:spcBef>
            </a:pPr>
            <a:r>
              <a:rPr lang="en-US" altLang="ko-KR" sz="1800" dirty="0">
                <a:latin typeface="Arial" charset="0"/>
                <a:ea typeface="Gulim" pitchFamily="34" charset="-127"/>
                <a:cs typeface="Arial" charset="0"/>
              </a:rPr>
              <a:t>Excellent for gale radii and positioning</a:t>
            </a:r>
          </a:p>
          <a:p>
            <a:pPr>
              <a:spcBef>
                <a:spcPts val="600"/>
              </a:spcBef>
            </a:pPr>
            <a:r>
              <a:rPr lang="en-US" altLang="ko-KR" sz="1800" dirty="0">
                <a:latin typeface="Arial" charset="0"/>
                <a:ea typeface="Gulim" pitchFamily="34" charset="-127"/>
                <a:cs typeface="Arial" charset="0"/>
              </a:rPr>
              <a:t>Excellent for intensity to ~50kn</a:t>
            </a:r>
          </a:p>
          <a:p>
            <a:pPr>
              <a:spcBef>
                <a:spcPts val="0"/>
              </a:spcBef>
            </a:pPr>
            <a:r>
              <a:rPr lang="en-US" altLang="ko-KR" sz="1600" dirty="0">
                <a:latin typeface="Arial" charset="0"/>
                <a:ea typeface="Gulim" pitchFamily="34" charset="-127"/>
                <a:cs typeface="Arial" charset="0"/>
              </a:rPr>
              <a:t>NOAA</a:t>
            </a:r>
            <a:r>
              <a:rPr lang="en-US" altLang="ko-KR" sz="2000" dirty="0">
                <a:latin typeface="Arial" charset="0"/>
                <a:ea typeface="Gulim" pitchFamily="34" charset="-127"/>
                <a:cs typeface="Arial" charset="0"/>
              </a:rPr>
              <a:t> </a:t>
            </a:r>
            <a:r>
              <a:rPr lang="en-AU" altLang="en-US" sz="1400" dirty="0">
                <a:latin typeface="Arial" charset="0"/>
                <a:ea typeface="ＭＳ Ｐゴシック" pitchFamily="34" charset="-128"/>
                <a:cs typeface="Arial" charset="0"/>
                <a:hlinkClick r:id="rId4"/>
              </a:rPr>
              <a:t>http://manati.orbit.nesdis.noaa.gov/datasets/ASCATData.php</a:t>
            </a:r>
            <a:endParaRPr lang="en-US" altLang="ko-KR" sz="2000" dirty="0">
              <a:latin typeface="Arial" charset="0"/>
              <a:ea typeface="Gulim" pitchFamily="34" charset="-127"/>
              <a:cs typeface="Arial" charset="0"/>
            </a:endParaRPr>
          </a:p>
          <a:p>
            <a:pPr>
              <a:spcBef>
                <a:spcPts val="0"/>
              </a:spcBef>
            </a:pPr>
            <a:r>
              <a:rPr lang="en-US" altLang="ko-KR" sz="1600" dirty="0">
                <a:latin typeface="Arial" charset="0"/>
                <a:ea typeface="Gulim" pitchFamily="34" charset="-127"/>
                <a:cs typeface="Arial" charset="0"/>
              </a:rPr>
              <a:t>KNMI</a:t>
            </a:r>
            <a:r>
              <a:rPr lang="en-US" altLang="ko-KR" sz="2000" dirty="0">
                <a:latin typeface="Arial" charset="0"/>
                <a:ea typeface="Gulim" pitchFamily="34" charset="-127"/>
                <a:cs typeface="Arial" charset="0"/>
              </a:rPr>
              <a:t> </a:t>
            </a:r>
            <a:r>
              <a:rPr lang="en-US" altLang="ko-KR" sz="1400" dirty="0">
                <a:latin typeface="Arial" charset="0"/>
                <a:ea typeface="Gulim" pitchFamily="34" charset="-127"/>
                <a:cs typeface="Arial" charset="0"/>
                <a:hlinkClick r:id="rId5"/>
              </a:rPr>
              <a:t>http://projects.knmi.nl/scatterometer/tile_prod/tile_app.cgi</a:t>
            </a:r>
            <a:endParaRPr lang="en-US" altLang="ko-KR" sz="1400" dirty="0">
              <a:latin typeface="Arial" charset="0"/>
              <a:ea typeface="Gulim" pitchFamily="34" charset="-127"/>
              <a:cs typeface="Arial" charset="0"/>
            </a:endParaRPr>
          </a:p>
          <a:p>
            <a:pPr>
              <a:spcBef>
                <a:spcPts val="600"/>
              </a:spcBef>
            </a:pPr>
            <a:r>
              <a:rPr lang="en-US" altLang="ko-KR" sz="1600" dirty="0">
                <a:latin typeface="Arial" charset="0"/>
                <a:ea typeface="Gulim" pitchFamily="34" charset="-127"/>
                <a:cs typeface="Arial" charset="0"/>
              </a:rPr>
              <a:t>NRL: </a:t>
            </a:r>
            <a:r>
              <a:rPr lang="en-AU" sz="1400" dirty="0">
                <a:hlinkClick r:id="rId6"/>
              </a:rPr>
              <a:t>https://www.nrlmry.navy.mil/tc-bin/tc_home2.cgi</a:t>
            </a:r>
            <a:endParaRPr lang="en-AU" sz="2000" dirty="0"/>
          </a:p>
          <a:p>
            <a:pPr>
              <a:spcBef>
                <a:spcPts val="600"/>
              </a:spcBef>
            </a:pPr>
            <a:endParaRPr lang="en-US" altLang="ko-KR" sz="1600" dirty="0">
              <a:latin typeface="Arial" charset="0"/>
              <a:ea typeface="Gulim" pitchFamily="34" charset="-127"/>
              <a:cs typeface="Arial" charset="0"/>
            </a:endParaRPr>
          </a:p>
        </p:txBody>
      </p:sp>
      <p:pic>
        <p:nvPicPr>
          <p:cNvPr id="9" name="Picture 2" descr="T:\courses\TC_Analysis\assets\scatterometry\comet__ascat3d_sat_geometry.jpg">
            <a:extLst>
              <a:ext uri="{FF2B5EF4-FFF2-40B4-BE49-F238E27FC236}">
                <a16:creationId xmlns:a16="http://schemas.microsoft.com/office/drawing/2014/main" id="{ED06E467-7D6A-4DCF-B637-C974747B1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1769185"/>
            <a:ext cx="3192811" cy="239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707A1C8-244C-4E2D-A461-8DBC53077375}"/>
              </a:ext>
            </a:extLst>
          </p:cNvPr>
          <p:cNvPicPr>
            <a:picLocks noChangeAspect="1"/>
          </p:cNvPicPr>
          <p:nvPr/>
        </p:nvPicPr>
        <p:blipFill>
          <a:blip r:embed="rId8"/>
          <a:stretch>
            <a:fillRect/>
          </a:stretch>
        </p:blipFill>
        <p:spPr>
          <a:xfrm>
            <a:off x="5862180" y="4255744"/>
            <a:ext cx="3192811" cy="1987977"/>
          </a:xfrm>
          <a:prstGeom prst="rect">
            <a:avLst/>
          </a:prstGeom>
        </p:spPr>
      </p:pic>
      <p:pic>
        <p:nvPicPr>
          <p:cNvPr id="11" name="Picture 10">
            <a:extLst>
              <a:ext uri="{FF2B5EF4-FFF2-40B4-BE49-F238E27FC236}">
                <a16:creationId xmlns:a16="http://schemas.microsoft.com/office/drawing/2014/main" id="{3A678868-69BB-4DD1-BEBF-0983A11B57C4}"/>
              </a:ext>
            </a:extLst>
          </p:cNvPr>
          <p:cNvPicPr>
            <a:picLocks noChangeAspect="1"/>
          </p:cNvPicPr>
          <p:nvPr/>
        </p:nvPicPr>
        <p:blipFill>
          <a:blip r:embed="rId9"/>
          <a:stretch>
            <a:fillRect/>
          </a:stretch>
        </p:blipFill>
        <p:spPr>
          <a:xfrm>
            <a:off x="5986722" y="4251691"/>
            <a:ext cx="3157278" cy="2689653"/>
          </a:xfrm>
          <a:prstGeom prst="rect">
            <a:avLst/>
          </a:prstGeom>
        </p:spPr>
      </p:pic>
    </p:spTree>
    <p:extLst>
      <p:ext uri="{BB962C8B-B14F-4D97-AF65-F5344CB8AC3E}">
        <p14:creationId xmlns:p14="http://schemas.microsoft.com/office/powerpoint/2010/main" val="25289294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linds(horizontal)">
                                      <p:cBhvr>
                                        <p:cTn id="32" dur="500"/>
                                        <p:tgtEl>
                                          <p:spTgt spid="8">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blinds(horizontal)">
                                      <p:cBhvr>
                                        <p:cTn id="35" dur="500"/>
                                        <p:tgtEl>
                                          <p:spTgt spid="8">
                                            <p:txEl>
                                              <p:pRg st="6" end="6"/>
                                            </p:txEl>
                                          </p:spTgt>
                                        </p:tgtEl>
                                      </p:cBhvr>
                                    </p:animEffec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linds(horizontal)">
                                      <p:cBhvr>
                                        <p:cTn id="42" dur="500"/>
                                        <p:tgtEl>
                                          <p:spTgt spid="8">
                                            <p:txEl>
                                              <p:pRg st="7" end="7"/>
                                            </p:txEl>
                                          </p:spTgt>
                                        </p:tgtEl>
                                      </p:cBhvr>
                                    </p:animEffec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blinds(horizontal)">
                                      <p:cBhvr>
                                        <p:cTn id="49" dur="500"/>
                                        <p:tgtEl>
                                          <p:spTgt spid="8">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8">
                                            <p:txEl>
                                              <p:pRg st="9" end="9"/>
                                            </p:txEl>
                                          </p:spTgt>
                                        </p:tgtEl>
                                        <p:attrNameLst>
                                          <p:attrName>style.visibility</p:attrName>
                                        </p:attrNameLst>
                                      </p:cBhvr>
                                      <p:to>
                                        <p:strVal val="visible"/>
                                      </p:to>
                                    </p:set>
                                    <p:animEffect transition="in" filter="blinds(horizontal)">
                                      <p:cBhvr>
                                        <p:cTn id="54" dur="500"/>
                                        <p:tgtEl>
                                          <p:spTgt spid="8">
                                            <p:txEl>
                                              <p:pRg st="9" end="9"/>
                                            </p:txEl>
                                          </p:spTgt>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blinds(horizontal)">
                                      <p:cBhvr>
                                        <p:cTn id="57" dur="500"/>
                                        <p:tgtEl>
                                          <p:spTgt spid="8">
                                            <p:txEl>
                                              <p:pRg st="10" end="10"/>
                                            </p:txEl>
                                          </p:spTgt>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8">
                                            <p:txEl>
                                              <p:pRg st="11" end="11"/>
                                            </p:txEl>
                                          </p:spTgt>
                                        </p:tgtEl>
                                        <p:attrNameLst>
                                          <p:attrName>style.visibility</p:attrName>
                                        </p:attrNameLst>
                                      </p:cBhvr>
                                      <p:to>
                                        <p:strVal val="visible"/>
                                      </p:to>
                                    </p:set>
                                    <p:animEffect transition="in" filter="blinds(horizontal)">
                                      <p:cBhvr>
                                        <p:cTn id="60"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B286949-7E34-4F4F-9923-3E108ABAA0A7}"/>
              </a:ext>
            </a:extLst>
          </p:cNvPr>
          <p:cNvSpPr txBox="1">
            <a:spLocks noChangeArrowheads="1"/>
          </p:cNvSpPr>
          <p:nvPr/>
        </p:nvSpPr>
        <p:spPr>
          <a:xfrm>
            <a:off x="2362793" y="32812"/>
            <a:ext cx="5522912" cy="14128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err="1">
                <a:latin typeface="Arial" charset="0"/>
                <a:ea typeface="ＭＳ Ｐゴシック" pitchFamily="34" charset="-128"/>
                <a:cs typeface="Arial" charset="0"/>
              </a:rPr>
              <a:t>AScat</a:t>
            </a:r>
            <a:r>
              <a:rPr lang="en-US" altLang="en-US" dirty="0">
                <a:latin typeface="Arial" charset="0"/>
                <a:ea typeface="ＭＳ Ｐゴシック" pitchFamily="34" charset="-128"/>
                <a:cs typeface="Arial" charset="0"/>
              </a:rPr>
              <a:t> - positioning</a:t>
            </a:r>
          </a:p>
        </p:txBody>
      </p:sp>
      <p:grpSp>
        <p:nvGrpSpPr>
          <p:cNvPr id="8" name="Group 1">
            <a:extLst>
              <a:ext uri="{FF2B5EF4-FFF2-40B4-BE49-F238E27FC236}">
                <a16:creationId xmlns:a16="http://schemas.microsoft.com/office/drawing/2014/main" id="{768303D2-5460-4B07-8942-E8C02CEF3945}"/>
              </a:ext>
            </a:extLst>
          </p:cNvPr>
          <p:cNvGrpSpPr>
            <a:grpSpLocks/>
          </p:cNvGrpSpPr>
          <p:nvPr/>
        </p:nvGrpSpPr>
        <p:grpSpPr bwMode="auto">
          <a:xfrm>
            <a:off x="4699000" y="1781175"/>
            <a:ext cx="4459288" cy="5103813"/>
            <a:chOff x="2336800" y="44450"/>
            <a:chExt cx="6821488" cy="6840538"/>
          </a:xfrm>
        </p:grpSpPr>
        <p:pic>
          <p:nvPicPr>
            <p:cNvPr id="9" name="Picture 4">
              <a:extLst>
                <a:ext uri="{FF2B5EF4-FFF2-40B4-BE49-F238E27FC236}">
                  <a16:creationId xmlns:a16="http://schemas.microsoft.com/office/drawing/2014/main" id="{65B607C8-98CC-495D-9AC0-14E4697B99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44450"/>
              <a:ext cx="6821488"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6">
              <a:extLst>
                <a:ext uri="{FF2B5EF4-FFF2-40B4-BE49-F238E27FC236}">
                  <a16:creationId xmlns:a16="http://schemas.microsoft.com/office/drawing/2014/main" id="{5D76CF15-AFBA-491D-9DC4-F565AFAEC24E}"/>
                </a:ext>
              </a:extLst>
            </p:cNvPr>
            <p:cNvSpPr>
              <a:spLocks/>
            </p:cNvSpPr>
            <p:nvPr/>
          </p:nvSpPr>
          <p:spPr bwMode="auto">
            <a:xfrm>
              <a:off x="3987800" y="1103313"/>
              <a:ext cx="2989263" cy="2820987"/>
            </a:xfrm>
            <a:custGeom>
              <a:avLst/>
              <a:gdLst>
                <a:gd name="T0" fmla="*/ 0 w 1883"/>
                <a:gd name="T1" fmla="*/ 2147483647 h 1777"/>
                <a:gd name="T2" fmla="*/ 2147483647 w 1883"/>
                <a:gd name="T3" fmla="*/ 2147483647 h 1777"/>
                <a:gd name="T4" fmla="*/ 2147483647 w 1883"/>
                <a:gd name="T5" fmla="*/ 2147483647 h 1777"/>
                <a:gd name="T6" fmla="*/ 2147483647 w 1883"/>
                <a:gd name="T7" fmla="*/ 2147483647 h 1777"/>
                <a:gd name="T8" fmla="*/ 2147483647 w 1883"/>
                <a:gd name="T9" fmla="*/ 2147483647 h 1777"/>
                <a:gd name="T10" fmla="*/ 2147483647 w 1883"/>
                <a:gd name="T11" fmla="*/ 2147483647 h 1777"/>
                <a:gd name="T12" fmla="*/ 2147483647 w 1883"/>
                <a:gd name="T13" fmla="*/ 2147483647 h 1777"/>
                <a:gd name="T14" fmla="*/ 2147483647 w 1883"/>
                <a:gd name="T15" fmla="*/ 2147483647 h 1777"/>
                <a:gd name="T16" fmla="*/ 2147483647 w 1883"/>
                <a:gd name="T17" fmla="*/ 2147483647 h 1777"/>
                <a:gd name="T18" fmla="*/ 2147483647 w 1883"/>
                <a:gd name="T19" fmla="*/ 2147483647 h 1777"/>
                <a:gd name="T20" fmla="*/ 2147483647 w 1883"/>
                <a:gd name="T21" fmla="*/ 2147483647 h 1777"/>
                <a:gd name="T22" fmla="*/ 2147483647 w 1883"/>
                <a:gd name="T23" fmla="*/ 2147483647 h 1777"/>
                <a:gd name="T24" fmla="*/ 2147483647 w 1883"/>
                <a:gd name="T25" fmla="*/ 2147483647 h 1777"/>
                <a:gd name="T26" fmla="*/ 2147483647 w 1883"/>
                <a:gd name="T27" fmla="*/ 2147483647 h 1777"/>
                <a:gd name="T28" fmla="*/ 2147483647 w 1883"/>
                <a:gd name="T29" fmla="*/ 2147483647 h 1777"/>
                <a:gd name="T30" fmla="*/ 2147483647 w 1883"/>
                <a:gd name="T31" fmla="*/ 2147483647 h 1777"/>
                <a:gd name="T32" fmla="*/ 2147483647 w 1883"/>
                <a:gd name="T33" fmla="*/ 2147483647 h 1777"/>
                <a:gd name="T34" fmla="*/ 2147483647 w 1883"/>
                <a:gd name="T35" fmla="*/ 2147483647 h 1777"/>
                <a:gd name="T36" fmla="*/ 2147483647 w 1883"/>
                <a:gd name="T37" fmla="*/ 2147483647 h 1777"/>
                <a:gd name="T38" fmla="*/ 2147483647 w 1883"/>
                <a:gd name="T39" fmla="*/ 2147483647 h 1777"/>
                <a:gd name="T40" fmla="*/ 2147483647 w 1883"/>
                <a:gd name="T41" fmla="*/ 2147483647 h 1777"/>
                <a:gd name="T42" fmla="*/ 2147483647 w 1883"/>
                <a:gd name="T43" fmla="*/ 2147483647 h 1777"/>
                <a:gd name="T44" fmla="*/ 2147483647 w 1883"/>
                <a:gd name="T45" fmla="*/ 2147483647 h 1777"/>
                <a:gd name="T46" fmla="*/ 2147483647 w 1883"/>
                <a:gd name="T47" fmla="*/ 2147483647 h 1777"/>
                <a:gd name="T48" fmla="*/ 2147483647 w 1883"/>
                <a:gd name="T49" fmla="*/ 2147483647 h 1777"/>
                <a:gd name="T50" fmla="*/ 2147483647 w 1883"/>
                <a:gd name="T51" fmla="*/ 2147483647 h 1777"/>
                <a:gd name="T52" fmla="*/ 2147483647 w 1883"/>
                <a:gd name="T53" fmla="*/ 2147483647 h 1777"/>
                <a:gd name="T54" fmla="*/ 2147483647 w 1883"/>
                <a:gd name="T55" fmla="*/ 2147483647 h 1777"/>
                <a:gd name="T56" fmla="*/ 2147483647 w 1883"/>
                <a:gd name="T57" fmla="*/ 2147483647 h 1777"/>
                <a:gd name="T58" fmla="*/ 2147483647 w 1883"/>
                <a:gd name="T59" fmla="*/ 2147483647 h 1777"/>
                <a:gd name="T60" fmla="*/ 2147483647 w 1883"/>
                <a:gd name="T61" fmla="*/ 2147483647 h 1777"/>
                <a:gd name="T62" fmla="*/ 2147483647 w 1883"/>
                <a:gd name="T63" fmla="*/ 2147483647 h 1777"/>
                <a:gd name="T64" fmla="*/ 2147483647 w 1883"/>
                <a:gd name="T65" fmla="*/ 2147483647 h 1777"/>
                <a:gd name="T66" fmla="*/ 2147483647 w 1883"/>
                <a:gd name="T67" fmla="*/ 2147483647 h 1777"/>
                <a:gd name="T68" fmla="*/ 2147483647 w 1883"/>
                <a:gd name="T69" fmla="*/ 2147483647 h 1777"/>
                <a:gd name="T70" fmla="*/ 2147483647 w 1883"/>
                <a:gd name="T71" fmla="*/ 2147483647 h 1777"/>
                <a:gd name="T72" fmla="*/ 2147483647 w 1883"/>
                <a:gd name="T73" fmla="*/ 2147483647 h 1777"/>
                <a:gd name="T74" fmla="*/ 2147483647 w 1883"/>
                <a:gd name="T75" fmla="*/ 2147483647 h 1777"/>
                <a:gd name="T76" fmla="*/ 2147483647 w 1883"/>
                <a:gd name="T77" fmla="*/ 2147483647 h 1777"/>
                <a:gd name="T78" fmla="*/ 2147483647 w 1883"/>
                <a:gd name="T79" fmla="*/ 2147483647 h 1777"/>
                <a:gd name="T80" fmla="*/ 2147483647 w 1883"/>
                <a:gd name="T81" fmla="*/ 2147483647 h 1777"/>
                <a:gd name="T82" fmla="*/ 2147483647 w 1883"/>
                <a:gd name="T83" fmla="*/ 2147483647 h 1777"/>
                <a:gd name="T84" fmla="*/ 2147483647 w 1883"/>
                <a:gd name="T85" fmla="*/ 2147483647 h 1777"/>
                <a:gd name="T86" fmla="*/ 2147483647 w 1883"/>
                <a:gd name="T87" fmla="*/ 2147483647 h 17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83" h="1777">
                  <a:moveTo>
                    <a:pt x="0" y="369"/>
                  </a:moveTo>
                  <a:cubicBezTo>
                    <a:pt x="55" y="332"/>
                    <a:pt x="30" y="343"/>
                    <a:pt x="72" y="329"/>
                  </a:cubicBezTo>
                  <a:cubicBezTo>
                    <a:pt x="77" y="321"/>
                    <a:pt x="81" y="311"/>
                    <a:pt x="88" y="305"/>
                  </a:cubicBezTo>
                  <a:cubicBezTo>
                    <a:pt x="102" y="292"/>
                    <a:pt x="136" y="273"/>
                    <a:pt x="136" y="273"/>
                  </a:cubicBezTo>
                  <a:cubicBezTo>
                    <a:pt x="156" y="213"/>
                    <a:pt x="127" y="285"/>
                    <a:pt x="168" y="233"/>
                  </a:cubicBezTo>
                  <a:cubicBezTo>
                    <a:pt x="173" y="226"/>
                    <a:pt x="171" y="216"/>
                    <a:pt x="176" y="209"/>
                  </a:cubicBezTo>
                  <a:cubicBezTo>
                    <a:pt x="202" y="176"/>
                    <a:pt x="256" y="126"/>
                    <a:pt x="296" y="113"/>
                  </a:cubicBezTo>
                  <a:cubicBezTo>
                    <a:pt x="314" y="99"/>
                    <a:pt x="336" y="89"/>
                    <a:pt x="352" y="73"/>
                  </a:cubicBezTo>
                  <a:cubicBezTo>
                    <a:pt x="384" y="41"/>
                    <a:pt x="349" y="54"/>
                    <a:pt x="392" y="33"/>
                  </a:cubicBezTo>
                  <a:cubicBezTo>
                    <a:pt x="419" y="20"/>
                    <a:pt x="465" y="20"/>
                    <a:pt x="488" y="17"/>
                  </a:cubicBezTo>
                  <a:cubicBezTo>
                    <a:pt x="730" y="21"/>
                    <a:pt x="956" y="0"/>
                    <a:pt x="1184" y="65"/>
                  </a:cubicBezTo>
                  <a:cubicBezTo>
                    <a:pt x="1211" y="73"/>
                    <a:pt x="1230" y="88"/>
                    <a:pt x="1256" y="97"/>
                  </a:cubicBezTo>
                  <a:cubicBezTo>
                    <a:pt x="1302" y="166"/>
                    <a:pt x="1241" y="85"/>
                    <a:pt x="1296" y="129"/>
                  </a:cubicBezTo>
                  <a:cubicBezTo>
                    <a:pt x="1304" y="135"/>
                    <a:pt x="1305" y="146"/>
                    <a:pt x="1312" y="153"/>
                  </a:cubicBezTo>
                  <a:cubicBezTo>
                    <a:pt x="1341" y="182"/>
                    <a:pt x="1387" y="196"/>
                    <a:pt x="1416" y="225"/>
                  </a:cubicBezTo>
                  <a:cubicBezTo>
                    <a:pt x="1454" y="263"/>
                    <a:pt x="1431" y="243"/>
                    <a:pt x="1488" y="281"/>
                  </a:cubicBezTo>
                  <a:cubicBezTo>
                    <a:pt x="1496" y="286"/>
                    <a:pt x="1512" y="297"/>
                    <a:pt x="1512" y="297"/>
                  </a:cubicBezTo>
                  <a:cubicBezTo>
                    <a:pt x="1524" y="332"/>
                    <a:pt x="1561" y="356"/>
                    <a:pt x="1592" y="377"/>
                  </a:cubicBezTo>
                  <a:cubicBezTo>
                    <a:pt x="1608" y="426"/>
                    <a:pt x="1677" y="508"/>
                    <a:pt x="1720" y="537"/>
                  </a:cubicBezTo>
                  <a:cubicBezTo>
                    <a:pt x="1736" y="584"/>
                    <a:pt x="1716" y="541"/>
                    <a:pt x="1752" y="577"/>
                  </a:cubicBezTo>
                  <a:cubicBezTo>
                    <a:pt x="1775" y="600"/>
                    <a:pt x="1763" y="599"/>
                    <a:pt x="1776" y="625"/>
                  </a:cubicBezTo>
                  <a:cubicBezTo>
                    <a:pt x="1787" y="647"/>
                    <a:pt x="1798" y="655"/>
                    <a:pt x="1816" y="673"/>
                  </a:cubicBezTo>
                  <a:cubicBezTo>
                    <a:pt x="1883" y="875"/>
                    <a:pt x="1828" y="1221"/>
                    <a:pt x="1824" y="1337"/>
                  </a:cubicBezTo>
                  <a:cubicBezTo>
                    <a:pt x="1823" y="1376"/>
                    <a:pt x="1800" y="1428"/>
                    <a:pt x="1768" y="1449"/>
                  </a:cubicBezTo>
                  <a:cubicBezTo>
                    <a:pt x="1745" y="1484"/>
                    <a:pt x="1730" y="1474"/>
                    <a:pt x="1696" y="1497"/>
                  </a:cubicBezTo>
                  <a:cubicBezTo>
                    <a:pt x="1691" y="1513"/>
                    <a:pt x="1685" y="1529"/>
                    <a:pt x="1680" y="1545"/>
                  </a:cubicBezTo>
                  <a:cubicBezTo>
                    <a:pt x="1674" y="1563"/>
                    <a:pt x="1632" y="1577"/>
                    <a:pt x="1632" y="1577"/>
                  </a:cubicBezTo>
                  <a:cubicBezTo>
                    <a:pt x="1608" y="1613"/>
                    <a:pt x="1578" y="1622"/>
                    <a:pt x="1544" y="1641"/>
                  </a:cubicBezTo>
                  <a:cubicBezTo>
                    <a:pt x="1517" y="1656"/>
                    <a:pt x="1479" y="1695"/>
                    <a:pt x="1448" y="1705"/>
                  </a:cubicBezTo>
                  <a:cubicBezTo>
                    <a:pt x="1407" y="1719"/>
                    <a:pt x="1370" y="1739"/>
                    <a:pt x="1328" y="1753"/>
                  </a:cubicBezTo>
                  <a:cubicBezTo>
                    <a:pt x="1319" y="1756"/>
                    <a:pt x="1313" y="1767"/>
                    <a:pt x="1304" y="1769"/>
                  </a:cubicBezTo>
                  <a:cubicBezTo>
                    <a:pt x="1281" y="1775"/>
                    <a:pt x="1256" y="1774"/>
                    <a:pt x="1232" y="1777"/>
                  </a:cubicBezTo>
                  <a:cubicBezTo>
                    <a:pt x="1112" y="1774"/>
                    <a:pt x="992" y="1776"/>
                    <a:pt x="872" y="1769"/>
                  </a:cubicBezTo>
                  <a:cubicBezTo>
                    <a:pt x="847" y="1768"/>
                    <a:pt x="800" y="1745"/>
                    <a:pt x="800" y="1745"/>
                  </a:cubicBezTo>
                  <a:cubicBezTo>
                    <a:pt x="785" y="1730"/>
                    <a:pt x="776" y="1711"/>
                    <a:pt x="760" y="1697"/>
                  </a:cubicBezTo>
                  <a:cubicBezTo>
                    <a:pt x="746" y="1684"/>
                    <a:pt x="712" y="1665"/>
                    <a:pt x="712" y="1665"/>
                  </a:cubicBezTo>
                  <a:cubicBezTo>
                    <a:pt x="696" y="1641"/>
                    <a:pt x="680" y="1617"/>
                    <a:pt x="664" y="1593"/>
                  </a:cubicBezTo>
                  <a:cubicBezTo>
                    <a:pt x="653" y="1577"/>
                    <a:pt x="616" y="1561"/>
                    <a:pt x="616" y="1561"/>
                  </a:cubicBezTo>
                  <a:cubicBezTo>
                    <a:pt x="613" y="1553"/>
                    <a:pt x="613" y="1544"/>
                    <a:pt x="608" y="1537"/>
                  </a:cubicBezTo>
                  <a:cubicBezTo>
                    <a:pt x="602" y="1529"/>
                    <a:pt x="589" y="1529"/>
                    <a:pt x="584" y="1521"/>
                  </a:cubicBezTo>
                  <a:cubicBezTo>
                    <a:pt x="575" y="1507"/>
                    <a:pt x="573" y="1489"/>
                    <a:pt x="568" y="1473"/>
                  </a:cubicBezTo>
                  <a:cubicBezTo>
                    <a:pt x="563" y="1457"/>
                    <a:pt x="552" y="1425"/>
                    <a:pt x="552" y="1425"/>
                  </a:cubicBezTo>
                  <a:cubicBezTo>
                    <a:pt x="552" y="1419"/>
                    <a:pt x="501" y="1167"/>
                    <a:pt x="592" y="1137"/>
                  </a:cubicBezTo>
                  <a:cubicBezTo>
                    <a:pt x="621" y="1049"/>
                    <a:pt x="692" y="1065"/>
                    <a:pt x="776" y="1065"/>
                  </a:cubicBezTo>
                </a:path>
              </a:pathLst>
            </a:custGeom>
            <a:noFill/>
            <a:ln w="76200"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1" name="Freeform 7">
              <a:extLst>
                <a:ext uri="{FF2B5EF4-FFF2-40B4-BE49-F238E27FC236}">
                  <a16:creationId xmlns:a16="http://schemas.microsoft.com/office/drawing/2014/main" id="{00418E6F-F499-4F64-AF5D-6B06EB79D096}"/>
                </a:ext>
              </a:extLst>
            </p:cNvPr>
            <p:cNvSpPr>
              <a:spLocks/>
            </p:cNvSpPr>
            <p:nvPr/>
          </p:nvSpPr>
          <p:spPr bwMode="auto">
            <a:xfrm>
              <a:off x="4267200" y="2400300"/>
              <a:ext cx="3784600" cy="3038475"/>
            </a:xfrm>
            <a:custGeom>
              <a:avLst/>
              <a:gdLst>
                <a:gd name="T0" fmla="*/ 2147483647 w 2384"/>
                <a:gd name="T1" fmla="*/ 2147483647 h 1914"/>
                <a:gd name="T2" fmla="*/ 2147483647 w 2384"/>
                <a:gd name="T3" fmla="*/ 2147483647 h 1914"/>
                <a:gd name="T4" fmla="*/ 2147483647 w 2384"/>
                <a:gd name="T5" fmla="*/ 2147483647 h 1914"/>
                <a:gd name="T6" fmla="*/ 2147483647 w 2384"/>
                <a:gd name="T7" fmla="*/ 2147483647 h 1914"/>
                <a:gd name="T8" fmla="*/ 2147483647 w 2384"/>
                <a:gd name="T9" fmla="*/ 2147483647 h 1914"/>
                <a:gd name="T10" fmla="*/ 2147483647 w 2384"/>
                <a:gd name="T11" fmla="*/ 2147483647 h 1914"/>
                <a:gd name="T12" fmla="*/ 2147483647 w 2384"/>
                <a:gd name="T13" fmla="*/ 0 h 1914"/>
                <a:gd name="T14" fmla="*/ 2147483647 w 2384"/>
                <a:gd name="T15" fmla="*/ 2147483647 h 1914"/>
                <a:gd name="T16" fmla="*/ 2147483647 w 2384"/>
                <a:gd name="T17" fmla="*/ 2147483647 h 1914"/>
                <a:gd name="T18" fmla="*/ 2147483647 w 2384"/>
                <a:gd name="T19" fmla="*/ 2147483647 h 1914"/>
                <a:gd name="T20" fmla="*/ 2147483647 w 2384"/>
                <a:gd name="T21" fmla="*/ 2147483647 h 1914"/>
                <a:gd name="T22" fmla="*/ 2147483647 w 2384"/>
                <a:gd name="T23" fmla="*/ 2147483647 h 1914"/>
                <a:gd name="T24" fmla="*/ 2147483647 w 2384"/>
                <a:gd name="T25" fmla="*/ 2147483647 h 1914"/>
                <a:gd name="T26" fmla="*/ 2147483647 w 2384"/>
                <a:gd name="T27" fmla="*/ 2147483647 h 1914"/>
                <a:gd name="T28" fmla="*/ 0 w 2384"/>
                <a:gd name="T29" fmla="*/ 2147483647 h 1914"/>
                <a:gd name="T30" fmla="*/ 2147483647 w 2384"/>
                <a:gd name="T31" fmla="*/ 2147483647 h 1914"/>
                <a:gd name="T32" fmla="*/ 2147483647 w 2384"/>
                <a:gd name="T33" fmla="*/ 2147483647 h 1914"/>
                <a:gd name="T34" fmla="*/ 2147483647 w 2384"/>
                <a:gd name="T35" fmla="*/ 2147483647 h 1914"/>
                <a:gd name="T36" fmla="*/ 2147483647 w 2384"/>
                <a:gd name="T37" fmla="*/ 2147483647 h 1914"/>
                <a:gd name="T38" fmla="*/ 2147483647 w 2384"/>
                <a:gd name="T39" fmla="*/ 2147483647 h 1914"/>
                <a:gd name="T40" fmla="*/ 2147483647 w 2384"/>
                <a:gd name="T41" fmla="*/ 2147483647 h 1914"/>
                <a:gd name="T42" fmla="*/ 2147483647 w 2384"/>
                <a:gd name="T43" fmla="*/ 2147483647 h 1914"/>
                <a:gd name="T44" fmla="*/ 2147483647 w 2384"/>
                <a:gd name="T45" fmla="*/ 2147483647 h 1914"/>
                <a:gd name="T46" fmla="*/ 2147483647 w 2384"/>
                <a:gd name="T47" fmla="*/ 2147483647 h 1914"/>
                <a:gd name="T48" fmla="*/ 2147483647 w 2384"/>
                <a:gd name="T49" fmla="*/ 2147483647 h 1914"/>
                <a:gd name="T50" fmla="*/ 2147483647 w 2384"/>
                <a:gd name="T51" fmla="*/ 2147483647 h 1914"/>
                <a:gd name="T52" fmla="*/ 2147483647 w 2384"/>
                <a:gd name="T53" fmla="*/ 2147483647 h 1914"/>
                <a:gd name="T54" fmla="*/ 2147483647 w 2384"/>
                <a:gd name="T55" fmla="*/ 2147483647 h 1914"/>
                <a:gd name="T56" fmla="*/ 2147483647 w 2384"/>
                <a:gd name="T57" fmla="*/ 2147483647 h 1914"/>
                <a:gd name="T58" fmla="*/ 2147483647 w 2384"/>
                <a:gd name="T59" fmla="*/ 2147483647 h 1914"/>
                <a:gd name="T60" fmla="*/ 2147483647 w 2384"/>
                <a:gd name="T61" fmla="*/ 2147483647 h 1914"/>
                <a:gd name="T62" fmla="*/ 2147483647 w 2384"/>
                <a:gd name="T63" fmla="*/ 2147483647 h 1914"/>
                <a:gd name="T64" fmla="*/ 2147483647 w 2384"/>
                <a:gd name="T65" fmla="*/ 2147483647 h 1914"/>
                <a:gd name="T66" fmla="*/ 2147483647 w 2384"/>
                <a:gd name="T67" fmla="*/ 2147483647 h 19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84" h="1914">
                  <a:moveTo>
                    <a:pt x="648" y="688"/>
                  </a:moveTo>
                  <a:cubicBezTo>
                    <a:pt x="670" y="692"/>
                    <a:pt x="696" y="688"/>
                    <a:pt x="712" y="704"/>
                  </a:cubicBezTo>
                  <a:cubicBezTo>
                    <a:pt x="755" y="747"/>
                    <a:pt x="680" y="715"/>
                    <a:pt x="744" y="736"/>
                  </a:cubicBezTo>
                  <a:cubicBezTo>
                    <a:pt x="856" y="731"/>
                    <a:pt x="908" y="755"/>
                    <a:pt x="984" y="704"/>
                  </a:cubicBezTo>
                  <a:cubicBezTo>
                    <a:pt x="1014" y="659"/>
                    <a:pt x="1018" y="605"/>
                    <a:pt x="1048" y="560"/>
                  </a:cubicBezTo>
                  <a:cubicBezTo>
                    <a:pt x="1066" y="385"/>
                    <a:pt x="1093" y="243"/>
                    <a:pt x="944" y="144"/>
                  </a:cubicBezTo>
                  <a:cubicBezTo>
                    <a:pt x="872" y="36"/>
                    <a:pt x="719" y="17"/>
                    <a:pt x="600" y="0"/>
                  </a:cubicBezTo>
                  <a:cubicBezTo>
                    <a:pt x="525" y="3"/>
                    <a:pt x="450" y="1"/>
                    <a:pt x="376" y="8"/>
                  </a:cubicBezTo>
                  <a:cubicBezTo>
                    <a:pt x="332" y="12"/>
                    <a:pt x="291" y="40"/>
                    <a:pt x="256" y="64"/>
                  </a:cubicBezTo>
                  <a:cubicBezTo>
                    <a:pt x="248" y="69"/>
                    <a:pt x="232" y="80"/>
                    <a:pt x="232" y="80"/>
                  </a:cubicBezTo>
                  <a:cubicBezTo>
                    <a:pt x="222" y="109"/>
                    <a:pt x="200" y="125"/>
                    <a:pt x="176" y="144"/>
                  </a:cubicBezTo>
                  <a:cubicBezTo>
                    <a:pt x="161" y="156"/>
                    <a:pt x="128" y="176"/>
                    <a:pt x="128" y="176"/>
                  </a:cubicBezTo>
                  <a:cubicBezTo>
                    <a:pt x="110" y="230"/>
                    <a:pt x="135" y="171"/>
                    <a:pt x="96" y="216"/>
                  </a:cubicBezTo>
                  <a:cubicBezTo>
                    <a:pt x="58" y="259"/>
                    <a:pt x="22" y="320"/>
                    <a:pt x="8" y="376"/>
                  </a:cubicBezTo>
                  <a:cubicBezTo>
                    <a:pt x="5" y="419"/>
                    <a:pt x="0" y="461"/>
                    <a:pt x="0" y="504"/>
                  </a:cubicBezTo>
                  <a:cubicBezTo>
                    <a:pt x="0" y="643"/>
                    <a:pt x="4" y="781"/>
                    <a:pt x="8" y="920"/>
                  </a:cubicBezTo>
                  <a:cubicBezTo>
                    <a:pt x="11" y="1023"/>
                    <a:pt x="26" y="1220"/>
                    <a:pt x="128" y="1288"/>
                  </a:cubicBezTo>
                  <a:cubicBezTo>
                    <a:pt x="144" y="1312"/>
                    <a:pt x="160" y="1336"/>
                    <a:pt x="176" y="1360"/>
                  </a:cubicBezTo>
                  <a:cubicBezTo>
                    <a:pt x="187" y="1376"/>
                    <a:pt x="224" y="1392"/>
                    <a:pt x="224" y="1392"/>
                  </a:cubicBezTo>
                  <a:cubicBezTo>
                    <a:pt x="242" y="1446"/>
                    <a:pt x="217" y="1387"/>
                    <a:pt x="256" y="1432"/>
                  </a:cubicBezTo>
                  <a:cubicBezTo>
                    <a:pt x="281" y="1461"/>
                    <a:pt x="299" y="1503"/>
                    <a:pt x="328" y="1528"/>
                  </a:cubicBezTo>
                  <a:cubicBezTo>
                    <a:pt x="408" y="1598"/>
                    <a:pt x="516" y="1602"/>
                    <a:pt x="608" y="1648"/>
                  </a:cubicBezTo>
                  <a:cubicBezTo>
                    <a:pt x="637" y="1692"/>
                    <a:pt x="679" y="1699"/>
                    <a:pt x="728" y="1712"/>
                  </a:cubicBezTo>
                  <a:cubicBezTo>
                    <a:pt x="751" y="1718"/>
                    <a:pt x="815" y="1732"/>
                    <a:pt x="840" y="1744"/>
                  </a:cubicBezTo>
                  <a:cubicBezTo>
                    <a:pt x="859" y="1754"/>
                    <a:pt x="875" y="1770"/>
                    <a:pt x="896" y="1776"/>
                  </a:cubicBezTo>
                  <a:cubicBezTo>
                    <a:pt x="935" y="1787"/>
                    <a:pt x="976" y="1786"/>
                    <a:pt x="1016" y="1792"/>
                  </a:cubicBezTo>
                  <a:cubicBezTo>
                    <a:pt x="1050" y="1803"/>
                    <a:pt x="1086" y="1805"/>
                    <a:pt x="1120" y="1816"/>
                  </a:cubicBezTo>
                  <a:cubicBezTo>
                    <a:pt x="1160" y="1829"/>
                    <a:pt x="1187" y="1852"/>
                    <a:pt x="1232" y="1856"/>
                  </a:cubicBezTo>
                  <a:cubicBezTo>
                    <a:pt x="1347" y="1866"/>
                    <a:pt x="1576" y="1880"/>
                    <a:pt x="1576" y="1880"/>
                  </a:cubicBezTo>
                  <a:cubicBezTo>
                    <a:pt x="1744" y="1914"/>
                    <a:pt x="1918" y="1889"/>
                    <a:pt x="2088" y="1872"/>
                  </a:cubicBezTo>
                  <a:cubicBezTo>
                    <a:pt x="2119" y="1862"/>
                    <a:pt x="2159" y="1845"/>
                    <a:pt x="2184" y="1824"/>
                  </a:cubicBezTo>
                  <a:cubicBezTo>
                    <a:pt x="2193" y="1817"/>
                    <a:pt x="2198" y="1805"/>
                    <a:pt x="2208" y="1800"/>
                  </a:cubicBezTo>
                  <a:cubicBezTo>
                    <a:pt x="2228" y="1789"/>
                    <a:pt x="2317" y="1764"/>
                    <a:pt x="2336" y="1760"/>
                  </a:cubicBezTo>
                  <a:cubicBezTo>
                    <a:pt x="2380" y="1751"/>
                    <a:pt x="2366" y="1762"/>
                    <a:pt x="2384" y="1744"/>
                  </a:cubicBezTo>
                </a:path>
              </a:pathLst>
            </a:custGeom>
            <a:noFill/>
            <a:ln w="76200"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2" name="Freeform 8">
              <a:extLst>
                <a:ext uri="{FF2B5EF4-FFF2-40B4-BE49-F238E27FC236}">
                  <a16:creationId xmlns:a16="http://schemas.microsoft.com/office/drawing/2014/main" id="{9175BDD5-33BB-42AC-8953-54CF2B521FA3}"/>
                </a:ext>
              </a:extLst>
            </p:cNvPr>
            <p:cNvSpPr>
              <a:spLocks/>
            </p:cNvSpPr>
            <p:nvPr/>
          </p:nvSpPr>
          <p:spPr bwMode="auto">
            <a:xfrm>
              <a:off x="4699000" y="1473200"/>
              <a:ext cx="3683000" cy="3062288"/>
            </a:xfrm>
            <a:custGeom>
              <a:avLst/>
              <a:gdLst>
                <a:gd name="T0" fmla="*/ 2147483647 w 2320"/>
                <a:gd name="T1" fmla="*/ 0 h 1929"/>
                <a:gd name="T2" fmla="*/ 2147483647 w 2320"/>
                <a:gd name="T3" fmla="*/ 2147483647 h 1929"/>
                <a:gd name="T4" fmla="*/ 2147483647 w 2320"/>
                <a:gd name="T5" fmla="*/ 2147483647 h 1929"/>
                <a:gd name="T6" fmla="*/ 2147483647 w 2320"/>
                <a:gd name="T7" fmla="*/ 2147483647 h 1929"/>
                <a:gd name="T8" fmla="*/ 2147483647 w 2320"/>
                <a:gd name="T9" fmla="*/ 2147483647 h 1929"/>
                <a:gd name="T10" fmla="*/ 2147483647 w 2320"/>
                <a:gd name="T11" fmla="*/ 2147483647 h 1929"/>
                <a:gd name="T12" fmla="*/ 2147483647 w 2320"/>
                <a:gd name="T13" fmla="*/ 2147483647 h 1929"/>
                <a:gd name="T14" fmla="*/ 2147483647 w 2320"/>
                <a:gd name="T15" fmla="*/ 2147483647 h 1929"/>
                <a:gd name="T16" fmla="*/ 2147483647 w 2320"/>
                <a:gd name="T17" fmla="*/ 2147483647 h 1929"/>
                <a:gd name="T18" fmla="*/ 2147483647 w 2320"/>
                <a:gd name="T19" fmla="*/ 2147483647 h 1929"/>
                <a:gd name="T20" fmla="*/ 2147483647 w 2320"/>
                <a:gd name="T21" fmla="*/ 2147483647 h 1929"/>
                <a:gd name="T22" fmla="*/ 2147483647 w 2320"/>
                <a:gd name="T23" fmla="*/ 2147483647 h 1929"/>
                <a:gd name="T24" fmla="*/ 2147483647 w 2320"/>
                <a:gd name="T25" fmla="*/ 2147483647 h 1929"/>
                <a:gd name="T26" fmla="*/ 2147483647 w 2320"/>
                <a:gd name="T27" fmla="*/ 2147483647 h 1929"/>
                <a:gd name="T28" fmla="*/ 2147483647 w 2320"/>
                <a:gd name="T29" fmla="*/ 2147483647 h 1929"/>
                <a:gd name="T30" fmla="*/ 2147483647 w 2320"/>
                <a:gd name="T31" fmla="*/ 2147483647 h 1929"/>
                <a:gd name="T32" fmla="*/ 2147483647 w 2320"/>
                <a:gd name="T33" fmla="*/ 2147483647 h 1929"/>
                <a:gd name="T34" fmla="*/ 2147483647 w 2320"/>
                <a:gd name="T35" fmla="*/ 2147483647 h 1929"/>
                <a:gd name="T36" fmla="*/ 2147483647 w 2320"/>
                <a:gd name="T37" fmla="*/ 2147483647 h 1929"/>
                <a:gd name="T38" fmla="*/ 2147483647 w 2320"/>
                <a:gd name="T39" fmla="*/ 2147483647 h 1929"/>
                <a:gd name="T40" fmla="*/ 2147483647 w 2320"/>
                <a:gd name="T41" fmla="*/ 2147483647 h 1929"/>
                <a:gd name="T42" fmla="*/ 2147483647 w 2320"/>
                <a:gd name="T43" fmla="*/ 2147483647 h 1929"/>
                <a:gd name="T44" fmla="*/ 2147483647 w 2320"/>
                <a:gd name="T45" fmla="*/ 2147483647 h 1929"/>
                <a:gd name="T46" fmla="*/ 2147483647 w 2320"/>
                <a:gd name="T47" fmla="*/ 2147483647 h 1929"/>
                <a:gd name="T48" fmla="*/ 2147483647 w 2320"/>
                <a:gd name="T49" fmla="*/ 2147483647 h 1929"/>
                <a:gd name="T50" fmla="*/ 2147483647 w 2320"/>
                <a:gd name="T51" fmla="*/ 2147483647 h 1929"/>
                <a:gd name="T52" fmla="*/ 2147483647 w 2320"/>
                <a:gd name="T53" fmla="*/ 2147483647 h 1929"/>
                <a:gd name="T54" fmla="*/ 2147483647 w 2320"/>
                <a:gd name="T55" fmla="*/ 2147483647 h 1929"/>
                <a:gd name="T56" fmla="*/ 2147483647 w 2320"/>
                <a:gd name="T57" fmla="*/ 2147483647 h 1929"/>
                <a:gd name="T58" fmla="*/ 0 w 2320"/>
                <a:gd name="T59" fmla="*/ 2147483647 h 1929"/>
                <a:gd name="T60" fmla="*/ 2147483647 w 2320"/>
                <a:gd name="T61" fmla="*/ 2147483647 h 1929"/>
                <a:gd name="T62" fmla="*/ 2147483647 w 2320"/>
                <a:gd name="T63" fmla="*/ 2147483647 h 19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20" h="1929">
                  <a:moveTo>
                    <a:pt x="2072" y="0"/>
                  </a:moveTo>
                  <a:cubicBezTo>
                    <a:pt x="2118" y="69"/>
                    <a:pt x="2150" y="137"/>
                    <a:pt x="2176" y="216"/>
                  </a:cubicBezTo>
                  <a:cubicBezTo>
                    <a:pt x="2180" y="227"/>
                    <a:pt x="2193" y="231"/>
                    <a:pt x="2200" y="240"/>
                  </a:cubicBezTo>
                  <a:cubicBezTo>
                    <a:pt x="2236" y="283"/>
                    <a:pt x="2200" y="245"/>
                    <a:pt x="2224" y="288"/>
                  </a:cubicBezTo>
                  <a:cubicBezTo>
                    <a:pt x="2233" y="305"/>
                    <a:pt x="2250" y="318"/>
                    <a:pt x="2256" y="336"/>
                  </a:cubicBezTo>
                  <a:cubicBezTo>
                    <a:pt x="2266" y="365"/>
                    <a:pt x="2282" y="401"/>
                    <a:pt x="2288" y="432"/>
                  </a:cubicBezTo>
                  <a:cubicBezTo>
                    <a:pt x="2293" y="459"/>
                    <a:pt x="2304" y="512"/>
                    <a:pt x="2304" y="512"/>
                  </a:cubicBezTo>
                  <a:cubicBezTo>
                    <a:pt x="2319" y="703"/>
                    <a:pt x="2320" y="850"/>
                    <a:pt x="2312" y="1056"/>
                  </a:cubicBezTo>
                  <a:cubicBezTo>
                    <a:pt x="2310" y="1098"/>
                    <a:pt x="2257" y="1232"/>
                    <a:pt x="2208" y="1248"/>
                  </a:cubicBezTo>
                  <a:cubicBezTo>
                    <a:pt x="2178" y="1293"/>
                    <a:pt x="2149" y="1330"/>
                    <a:pt x="2104" y="1360"/>
                  </a:cubicBezTo>
                  <a:cubicBezTo>
                    <a:pt x="2067" y="1415"/>
                    <a:pt x="2090" y="1402"/>
                    <a:pt x="2048" y="1416"/>
                  </a:cubicBezTo>
                  <a:cubicBezTo>
                    <a:pt x="2033" y="1431"/>
                    <a:pt x="2013" y="1440"/>
                    <a:pt x="2000" y="1456"/>
                  </a:cubicBezTo>
                  <a:cubicBezTo>
                    <a:pt x="1995" y="1463"/>
                    <a:pt x="1997" y="1473"/>
                    <a:pt x="1992" y="1480"/>
                  </a:cubicBezTo>
                  <a:cubicBezTo>
                    <a:pt x="1981" y="1494"/>
                    <a:pt x="1960" y="1499"/>
                    <a:pt x="1944" y="1504"/>
                  </a:cubicBezTo>
                  <a:cubicBezTo>
                    <a:pt x="1939" y="1512"/>
                    <a:pt x="1936" y="1523"/>
                    <a:pt x="1928" y="1528"/>
                  </a:cubicBezTo>
                  <a:cubicBezTo>
                    <a:pt x="1914" y="1537"/>
                    <a:pt x="1880" y="1544"/>
                    <a:pt x="1880" y="1544"/>
                  </a:cubicBezTo>
                  <a:cubicBezTo>
                    <a:pt x="1824" y="1600"/>
                    <a:pt x="1779" y="1619"/>
                    <a:pt x="1712" y="1656"/>
                  </a:cubicBezTo>
                  <a:cubicBezTo>
                    <a:pt x="1574" y="1733"/>
                    <a:pt x="1500" y="1825"/>
                    <a:pt x="1336" y="1848"/>
                  </a:cubicBezTo>
                  <a:cubicBezTo>
                    <a:pt x="1093" y="1929"/>
                    <a:pt x="884" y="1860"/>
                    <a:pt x="664" y="1800"/>
                  </a:cubicBezTo>
                  <a:cubicBezTo>
                    <a:pt x="625" y="1789"/>
                    <a:pt x="598" y="1770"/>
                    <a:pt x="560" y="1760"/>
                  </a:cubicBezTo>
                  <a:cubicBezTo>
                    <a:pt x="536" y="1744"/>
                    <a:pt x="512" y="1736"/>
                    <a:pt x="488" y="1720"/>
                  </a:cubicBezTo>
                  <a:cubicBezTo>
                    <a:pt x="458" y="1676"/>
                    <a:pt x="489" y="1711"/>
                    <a:pt x="448" y="1688"/>
                  </a:cubicBezTo>
                  <a:cubicBezTo>
                    <a:pt x="431" y="1679"/>
                    <a:pt x="400" y="1656"/>
                    <a:pt x="400" y="1656"/>
                  </a:cubicBezTo>
                  <a:cubicBezTo>
                    <a:pt x="355" y="1588"/>
                    <a:pt x="257" y="1563"/>
                    <a:pt x="192" y="1520"/>
                  </a:cubicBezTo>
                  <a:cubicBezTo>
                    <a:pt x="168" y="1504"/>
                    <a:pt x="144" y="1488"/>
                    <a:pt x="120" y="1472"/>
                  </a:cubicBezTo>
                  <a:cubicBezTo>
                    <a:pt x="112" y="1467"/>
                    <a:pt x="96" y="1456"/>
                    <a:pt x="96" y="1456"/>
                  </a:cubicBezTo>
                  <a:cubicBezTo>
                    <a:pt x="91" y="1448"/>
                    <a:pt x="87" y="1439"/>
                    <a:pt x="80" y="1432"/>
                  </a:cubicBezTo>
                  <a:cubicBezTo>
                    <a:pt x="73" y="1425"/>
                    <a:pt x="62" y="1424"/>
                    <a:pt x="56" y="1416"/>
                  </a:cubicBezTo>
                  <a:cubicBezTo>
                    <a:pt x="47" y="1404"/>
                    <a:pt x="29" y="1360"/>
                    <a:pt x="24" y="1344"/>
                  </a:cubicBezTo>
                  <a:cubicBezTo>
                    <a:pt x="19" y="1284"/>
                    <a:pt x="19" y="1218"/>
                    <a:pt x="0" y="1160"/>
                  </a:cubicBezTo>
                  <a:cubicBezTo>
                    <a:pt x="3" y="1067"/>
                    <a:pt x="1" y="973"/>
                    <a:pt x="8" y="880"/>
                  </a:cubicBezTo>
                  <a:cubicBezTo>
                    <a:pt x="10" y="852"/>
                    <a:pt x="24" y="856"/>
                    <a:pt x="40" y="856"/>
                  </a:cubicBezTo>
                </a:path>
              </a:pathLst>
            </a:custGeom>
            <a:noFill/>
            <a:ln w="76200"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3" name="Oval 9">
              <a:extLst>
                <a:ext uri="{FF2B5EF4-FFF2-40B4-BE49-F238E27FC236}">
                  <a16:creationId xmlns:a16="http://schemas.microsoft.com/office/drawing/2014/main" id="{FF3BD82B-9D25-4EA0-95D9-E1323A17DB15}"/>
                </a:ext>
              </a:extLst>
            </p:cNvPr>
            <p:cNvSpPr>
              <a:spLocks noChangeArrowheads="1"/>
            </p:cNvSpPr>
            <p:nvPr/>
          </p:nvSpPr>
          <p:spPr bwMode="auto">
            <a:xfrm>
              <a:off x="5148263" y="2924175"/>
              <a:ext cx="288925" cy="288925"/>
            </a:xfrm>
            <a:prstGeom prst="ellipse">
              <a:avLst/>
            </a:prstGeom>
            <a:solidFill>
              <a:schemeClr val="accent1">
                <a:alpha val="0"/>
              </a:schemeClr>
            </a:solidFill>
            <a:ln w="762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endParaRPr lang="en-US" altLang="en-US" sz="1800">
                <a:solidFill>
                  <a:schemeClr val="tx1"/>
                </a:solidFill>
              </a:endParaRPr>
            </a:p>
          </p:txBody>
        </p:sp>
      </p:grpSp>
      <p:grpSp>
        <p:nvGrpSpPr>
          <p:cNvPr id="14" name="Group 14">
            <a:extLst>
              <a:ext uri="{FF2B5EF4-FFF2-40B4-BE49-F238E27FC236}">
                <a16:creationId xmlns:a16="http://schemas.microsoft.com/office/drawing/2014/main" id="{CD27EB34-7A66-472E-9F7D-20DBF2863651}"/>
              </a:ext>
            </a:extLst>
          </p:cNvPr>
          <p:cNvGrpSpPr>
            <a:grpSpLocks/>
          </p:cNvGrpSpPr>
          <p:nvPr/>
        </p:nvGrpSpPr>
        <p:grpSpPr bwMode="auto">
          <a:xfrm>
            <a:off x="265113" y="1895475"/>
            <a:ext cx="3068637" cy="4652963"/>
            <a:chOff x="113" y="709"/>
            <a:chExt cx="1933" cy="2931"/>
          </a:xfrm>
        </p:grpSpPr>
        <p:pic>
          <p:nvPicPr>
            <p:cNvPr id="15" name="Picture 10">
              <a:extLst>
                <a:ext uri="{FF2B5EF4-FFF2-40B4-BE49-F238E27FC236}">
                  <a16:creationId xmlns:a16="http://schemas.microsoft.com/office/drawing/2014/main" id="{BF69777C-FFD2-4611-B8A5-08F419C14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849" t="32751" r="32849" b="32751"/>
            <a:stretch>
              <a:fillRect/>
            </a:stretch>
          </p:blipFill>
          <p:spPr bwMode="auto">
            <a:xfrm>
              <a:off x="113" y="709"/>
              <a:ext cx="1933"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2">
              <a:extLst>
                <a:ext uri="{FF2B5EF4-FFF2-40B4-BE49-F238E27FC236}">
                  <a16:creationId xmlns:a16="http://schemas.microsoft.com/office/drawing/2014/main" id="{36455D69-82D2-499D-829B-7DB00A986244}"/>
                </a:ext>
              </a:extLst>
            </p:cNvPr>
            <p:cNvSpPr>
              <a:spLocks noChangeArrowheads="1"/>
            </p:cNvSpPr>
            <p:nvPr/>
          </p:nvSpPr>
          <p:spPr bwMode="auto">
            <a:xfrm>
              <a:off x="113" y="2750"/>
              <a:ext cx="1519" cy="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algn="ctr" defTabSz="914400" eaLnBrk="1" fontAlgn="base" hangingPunct="1">
                <a:spcBef>
                  <a:spcPct val="0"/>
                </a:spcBef>
                <a:spcAft>
                  <a:spcPct val="0"/>
                </a:spcAft>
                <a:buFontTx/>
                <a:buNone/>
              </a:pPr>
              <a:r>
                <a:rPr lang="en-US" altLang="en-US" sz="3200" dirty="0">
                  <a:solidFill>
                    <a:schemeClr val="tx1"/>
                  </a:solidFill>
                </a:rPr>
                <a:t>Wrong direction</a:t>
              </a:r>
            </a:p>
          </p:txBody>
        </p:sp>
        <p:sp>
          <p:nvSpPr>
            <p:cNvPr id="17" name="Freeform 12">
              <a:extLst>
                <a:ext uri="{FF2B5EF4-FFF2-40B4-BE49-F238E27FC236}">
                  <a16:creationId xmlns:a16="http://schemas.microsoft.com/office/drawing/2014/main" id="{BD9B5230-F3F5-4365-A49A-2CF99CBB5D05}"/>
                </a:ext>
              </a:extLst>
            </p:cNvPr>
            <p:cNvSpPr>
              <a:spLocks/>
            </p:cNvSpPr>
            <p:nvPr/>
          </p:nvSpPr>
          <p:spPr bwMode="auto">
            <a:xfrm>
              <a:off x="620" y="1055"/>
              <a:ext cx="630" cy="689"/>
            </a:xfrm>
            <a:custGeom>
              <a:avLst/>
              <a:gdLst>
                <a:gd name="T0" fmla="*/ 68 w 630"/>
                <a:gd name="T1" fmla="*/ 241 h 689"/>
                <a:gd name="T2" fmla="*/ 36 w 630"/>
                <a:gd name="T3" fmla="*/ 169 h 689"/>
                <a:gd name="T4" fmla="*/ 84 w 630"/>
                <a:gd name="T5" fmla="*/ 9 h 689"/>
                <a:gd name="T6" fmla="*/ 236 w 630"/>
                <a:gd name="T7" fmla="*/ 1 h 689"/>
                <a:gd name="T8" fmla="*/ 356 w 630"/>
                <a:gd name="T9" fmla="*/ 25 h 689"/>
                <a:gd name="T10" fmla="*/ 404 w 630"/>
                <a:gd name="T11" fmla="*/ 41 h 689"/>
                <a:gd name="T12" fmla="*/ 460 w 630"/>
                <a:gd name="T13" fmla="*/ 129 h 689"/>
                <a:gd name="T14" fmla="*/ 516 w 630"/>
                <a:gd name="T15" fmla="*/ 193 h 689"/>
                <a:gd name="T16" fmla="*/ 532 w 630"/>
                <a:gd name="T17" fmla="*/ 241 h 689"/>
                <a:gd name="T18" fmla="*/ 540 w 630"/>
                <a:gd name="T19" fmla="*/ 265 h 689"/>
                <a:gd name="T20" fmla="*/ 484 w 630"/>
                <a:gd name="T21" fmla="*/ 633 h 689"/>
                <a:gd name="T22" fmla="*/ 172 w 630"/>
                <a:gd name="T23" fmla="*/ 641 h 689"/>
                <a:gd name="T24" fmla="*/ 36 w 630"/>
                <a:gd name="T25" fmla="*/ 665 h 689"/>
                <a:gd name="T26" fmla="*/ 20 w 630"/>
                <a:gd name="T27" fmla="*/ 497 h 689"/>
                <a:gd name="T28" fmla="*/ 36 w 630"/>
                <a:gd name="T29" fmla="*/ 449 h 689"/>
                <a:gd name="T30" fmla="*/ 68 w 630"/>
                <a:gd name="T31" fmla="*/ 241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0" h="689">
                  <a:moveTo>
                    <a:pt x="68" y="241"/>
                  </a:moveTo>
                  <a:cubicBezTo>
                    <a:pt x="59" y="215"/>
                    <a:pt x="45" y="195"/>
                    <a:pt x="36" y="169"/>
                  </a:cubicBezTo>
                  <a:cubicBezTo>
                    <a:pt x="36" y="162"/>
                    <a:pt x="28" y="19"/>
                    <a:pt x="84" y="9"/>
                  </a:cubicBezTo>
                  <a:cubicBezTo>
                    <a:pt x="134" y="0"/>
                    <a:pt x="185" y="4"/>
                    <a:pt x="236" y="1"/>
                  </a:cubicBezTo>
                  <a:cubicBezTo>
                    <a:pt x="325" y="11"/>
                    <a:pt x="285" y="1"/>
                    <a:pt x="356" y="25"/>
                  </a:cubicBezTo>
                  <a:cubicBezTo>
                    <a:pt x="372" y="30"/>
                    <a:pt x="404" y="41"/>
                    <a:pt x="404" y="41"/>
                  </a:cubicBezTo>
                  <a:cubicBezTo>
                    <a:pt x="430" y="80"/>
                    <a:pt x="421" y="103"/>
                    <a:pt x="460" y="129"/>
                  </a:cubicBezTo>
                  <a:cubicBezTo>
                    <a:pt x="497" y="185"/>
                    <a:pt x="476" y="166"/>
                    <a:pt x="516" y="193"/>
                  </a:cubicBezTo>
                  <a:cubicBezTo>
                    <a:pt x="521" y="209"/>
                    <a:pt x="527" y="225"/>
                    <a:pt x="532" y="241"/>
                  </a:cubicBezTo>
                  <a:cubicBezTo>
                    <a:pt x="535" y="249"/>
                    <a:pt x="540" y="265"/>
                    <a:pt x="540" y="265"/>
                  </a:cubicBezTo>
                  <a:cubicBezTo>
                    <a:pt x="535" y="472"/>
                    <a:pt x="630" y="584"/>
                    <a:pt x="484" y="633"/>
                  </a:cubicBezTo>
                  <a:cubicBezTo>
                    <a:pt x="381" y="616"/>
                    <a:pt x="274" y="615"/>
                    <a:pt x="172" y="641"/>
                  </a:cubicBezTo>
                  <a:cubicBezTo>
                    <a:pt x="99" y="689"/>
                    <a:pt x="143" y="675"/>
                    <a:pt x="36" y="665"/>
                  </a:cubicBezTo>
                  <a:cubicBezTo>
                    <a:pt x="9" y="585"/>
                    <a:pt x="0" y="634"/>
                    <a:pt x="20" y="497"/>
                  </a:cubicBezTo>
                  <a:cubicBezTo>
                    <a:pt x="22" y="480"/>
                    <a:pt x="36" y="449"/>
                    <a:pt x="36" y="449"/>
                  </a:cubicBezTo>
                  <a:cubicBezTo>
                    <a:pt x="43" y="335"/>
                    <a:pt x="39" y="327"/>
                    <a:pt x="68" y="241"/>
                  </a:cubicBezTo>
                  <a:close/>
                </a:path>
              </a:pathLst>
            </a:custGeom>
            <a:solidFill>
              <a:schemeClr val="accent1">
                <a:alpha val="45882"/>
              </a:scheme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18" name="Line 13">
              <a:extLst>
                <a:ext uri="{FF2B5EF4-FFF2-40B4-BE49-F238E27FC236}">
                  <a16:creationId xmlns:a16="http://schemas.microsoft.com/office/drawing/2014/main" id="{6FA89E49-91F4-4DA9-9097-15180634DA9D}"/>
                </a:ext>
              </a:extLst>
            </p:cNvPr>
            <p:cNvSpPr>
              <a:spLocks noChangeShapeType="1"/>
            </p:cNvSpPr>
            <p:nvPr/>
          </p:nvSpPr>
          <p:spPr bwMode="auto">
            <a:xfrm flipV="1">
              <a:off x="839" y="1752"/>
              <a:ext cx="45" cy="1088"/>
            </a:xfrm>
            <a:prstGeom prst="line">
              <a:avLst/>
            </a:prstGeom>
            <a:noFill/>
            <a:ln w="1016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grpSp>
      <p:sp>
        <p:nvSpPr>
          <p:cNvPr id="19" name="Rectangle 18">
            <a:extLst>
              <a:ext uri="{FF2B5EF4-FFF2-40B4-BE49-F238E27FC236}">
                <a16:creationId xmlns:a16="http://schemas.microsoft.com/office/drawing/2014/main" id="{324744B9-6EC2-4FA9-A0CB-F1F684AA4FC9}"/>
              </a:ext>
            </a:extLst>
          </p:cNvPr>
          <p:cNvSpPr/>
          <p:nvPr/>
        </p:nvSpPr>
        <p:spPr>
          <a:xfrm>
            <a:off x="0" y="6430963"/>
            <a:ext cx="4876800" cy="400050"/>
          </a:xfrm>
          <a:prstGeom prst="rect">
            <a:avLst/>
          </a:prstGeom>
        </p:spPr>
        <p:txBody>
          <a:bodyPr>
            <a:spAutoFit/>
          </a:bodyPr>
          <a:lstStyle/>
          <a:p>
            <a:pPr lvl="1">
              <a:defRPr/>
            </a:pPr>
            <a:r>
              <a:rPr lang="en-AU" sz="2000" dirty="0">
                <a:solidFill>
                  <a:schemeClr val="tx1">
                    <a:lumMod val="50000"/>
                  </a:schemeClr>
                </a:solidFill>
                <a:latin typeface="Arial" pitchFamily="34" charset="0"/>
              </a:rPr>
              <a:t>Southern Hemisphere example </a:t>
            </a:r>
          </a:p>
        </p:txBody>
      </p:sp>
      <p:sp>
        <p:nvSpPr>
          <p:cNvPr id="20" name="Rectangle 19">
            <a:extLst>
              <a:ext uri="{FF2B5EF4-FFF2-40B4-BE49-F238E27FC236}">
                <a16:creationId xmlns:a16="http://schemas.microsoft.com/office/drawing/2014/main" id="{3DAA4482-1730-4FE4-AFFF-096E2094DA16}"/>
              </a:ext>
            </a:extLst>
          </p:cNvPr>
          <p:cNvSpPr/>
          <p:nvPr/>
        </p:nvSpPr>
        <p:spPr>
          <a:xfrm>
            <a:off x="3775075" y="1781175"/>
            <a:ext cx="2003425" cy="954088"/>
          </a:xfrm>
          <a:prstGeom prst="rect">
            <a:avLst/>
          </a:prstGeom>
        </p:spPr>
        <p:txBody>
          <a:bodyPr>
            <a:spAutoFit/>
          </a:bodyPr>
          <a:lstStyle/>
          <a:p>
            <a:pPr>
              <a:defRPr/>
            </a:pPr>
            <a:r>
              <a:rPr lang="en-AU" sz="2800" dirty="0">
                <a:solidFill>
                  <a:schemeClr val="tx1">
                    <a:lumMod val="50000"/>
                  </a:schemeClr>
                </a:solidFill>
                <a:latin typeface="Arial" pitchFamily="34" charset="0"/>
              </a:rPr>
              <a:t>Streamline analysis</a:t>
            </a:r>
          </a:p>
        </p:txBody>
      </p:sp>
    </p:spTree>
    <p:extLst>
      <p:ext uri="{BB962C8B-B14F-4D97-AF65-F5344CB8AC3E}">
        <p14:creationId xmlns:p14="http://schemas.microsoft.com/office/powerpoint/2010/main" val="25707158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1" y="-47626"/>
            <a:ext cx="9193051"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AE7B26A1-82B2-4429-8209-0EBA14123B81}"/>
              </a:ext>
            </a:extLst>
          </p:cNvPr>
          <p:cNvPicPr>
            <a:picLocks noChangeAspect="1"/>
          </p:cNvPicPr>
          <p:nvPr/>
        </p:nvPicPr>
        <p:blipFill>
          <a:blip r:embed="rId4"/>
          <a:stretch>
            <a:fillRect/>
          </a:stretch>
        </p:blipFill>
        <p:spPr>
          <a:xfrm>
            <a:off x="5102354" y="1534233"/>
            <a:ext cx="4532026" cy="3717032"/>
          </a:xfrm>
          <a:prstGeom prst="rect">
            <a:avLst/>
          </a:prstGeom>
        </p:spPr>
      </p:pic>
      <p:pic>
        <p:nvPicPr>
          <p:cNvPr id="3" name="Picture 2">
            <a:extLst>
              <a:ext uri="{FF2B5EF4-FFF2-40B4-BE49-F238E27FC236}">
                <a16:creationId xmlns:a16="http://schemas.microsoft.com/office/drawing/2014/main" id="{786A7376-45A8-46D9-A586-DA5BDB1D25CD}"/>
              </a:ext>
            </a:extLst>
          </p:cNvPr>
          <p:cNvPicPr>
            <a:picLocks noChangeAspect="1"/>
          </p:cNvPicPr>
          <p:nvPr/>
        </p:nvPicPr>
        <p:blipFill>
          <a:blip r:embed="rId5"/>
          <a:stretch>
            <a:fillRect/>
          </a:stretch>
        </p:blipFill>
        <p:spPr>
          <a:xfrm>
            <a:off x="5707583" y="4299511"/>
            <a:ext cx="3312330" cy="3312330"/>
          </a:xfrm>
          <a:prstGeom prst="rect">
            <a:avLst/>
          </a:prstGeom>
        </p:spPr>
      </p:pic>
      <p:sp>
        <p:nvSpPr>
          <p:cNvPr id="13" name="Text Box 2">
            <a:extLst>
              <a:ext uri="{FF2B5EF4-FFF2-40B4-BE49-F238E27FC236}">
                <a16:creationId xmlns:a16="http://schemas.microsoft.com/office/drawing/2014/main" id="{6DDE023A-9FA7-4C87-A625-505382488035}"/>
              </a:ext>
            </a:extLst>
          </p:cNvPr>
          <p:cNvSpPr txBox="1">
            <a:spLocks noChangeArrowheads="1"/>
          </p:cNvSpPr>
          <p:nvPr/>
        </p:nvSpPr>
        <p:spPr bwMode="auto">
          <a:xfrm>
            <a:off x="5019537" y="6519862"/>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dirty="0">
                <a:solidFill>
                  <a:schemeClr val="bg1"/>
                </a:solidFill>
              </a:rPr>
              <a:t>X</a:t>
            </a:r>
          </a:p>
        </p:txBody>
      </p:sp>
      <p:sp>
        <p:nvSpPr>
          <p:cNvPr id="14" name="Rectangle 2">
            <a:extLst>
              <a:ext uri="{FF2B5EF4-FFF2-40B4-BE49-F238E27FC236}">
                <a16:creationId xmlns:a16="http://schemas.microsoft.com/office/drawing/2014/main" id="{29DFBAD8-7636-40EE-BDE7-FBE3B73D45F6}"/>
              </a:ext>
            </a:extLst>
          </p:cNvPr>
          <p:cNvSpPr txBox="1">
            <a:spLocks noChangeArrowheads="1"/>
          </p:cNvSpPr>
          <p:nvPr/>
        </p:nvSpPr>
        <p:spPr>
          <a:xfrm>
            <a:off x="1614488" y="104775"/>
            <a:ext cx="7529512" cy="14128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a:latin typeface="Arial" charset="0"/>
              </a:rPr>
              <a:t>ASCAT positioning: ARCHER </a:t>
            </a:r>
            <a:r>
              <a:rPr lang="en-AU" altLang="en-US" sz="1800">
                <a:hlinkClick r:id="rId6"/>
              </a:rPr>
              <a:t>http://tropic.ssec.wisc.edu/real-time/archerOnline/web/index.shtml</a:t>
            </a:r>
            <a:endParaRPr lang="en-US" altLang="en-US" dirty="0">
              <a:latin typeface="Arial" charset="0"/>
              <a:ea typeface="ＭＳ Ｐゴシック" pitchFamily="34" charset="-128"/>
              <a:cs typeface="Arial" charset="0"/>
            </a:endParaRPr>
          </a:p>
        </p:txBody>
      </p:sp>
      <p:sp>
        <p:nvSpPr>
          <p:cNvPr id="16" name="Rectangle 9">
            <a:extLst>
              <a:ext uri="{FF2B5EF4-FFF2-40B4-BE49-F238E27FC236}">
                <a16:creationId xmlns:a16="http://schemas.microsoft.com/office/drawing/2014/main" id="{D777E4BC-49D9-4DC6-95F0-1F2F7813B912}"/>
              </a:ext>
            </a:extLst>
          </p:cNvPr>
          <p:cNvSpPr>
            <a:spLocks noChangeArrowheads="1"/>
          </p:cNvSpPr>
          <p:nvPr/>
        </p:nvSpPr>
        <p:spPr bwMode="auto">
          <a:xfrm>
            <a:off x="-1" y="1790761"/>
            <a:ext cx="5511129" cy="1524152"/>
          </a:xfrm>
          <a:prstGeom prst="rect">
            <a:avLst/>
          </a:prstGeom>
          <a:solidFill>
            <a:schemeClr val="bg1"/>
          </a:solidFill>
          <a:ln>
            <a:noFill/>
          </a:ln>
          <a:effectLst/>
        </p:spPr>
        <p:txBody>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20000"/>
              </a:spcBef>
              <a:spcAft>
                <a:spcPct val="0"/>
              </a:spcAft>
              <a:buFontTx/>
              <a:buNone/>
            </a:pPr>
            <a:r>
              <a:rPr lang="en-AU" altLang="en-US" sz="2000" dirty="0">
                <a:solidFill>
                  <a:schemeClr val="tx1"/>
                </a:solidFill>
              </a:rPr>
              <a:t>Automatic and usually better than human eye</a:t>
            </a:r>
          </a:p>
          <a:p>
            <a:pPr defTabSz="914400" eaLnBrk="1" fontAlgn="base" hangingPunct="1">
              <a:spcBef>
                <a:spcPct val="20000"/>
              </a:spcBef>
              <a:spcAft>
                <a:spcPct val="0"/>
              </a:spcAft>
              <a:buFontTx/>
              <a:buNone/>
            </a:pPr>
            <a:endParaRPr lang="en-AU" altLang="en-US" sz="2000" b="1" dirty="0">
              <a:solidFill>
                <a:schemeClr val="tx1"/>
              </a:solidFill>
            </a:endParaRPr>
          </a:p>
        </p:txBody>
      </p:sp>
      <p:sp>
        <p:nvSpPr>
          <p:cNvPr id="18" name="Rectangle 9">
            <a:extLst>
              <a:ext uri="{FF2B5EF4-FFF2-40B4-BE49-F238E27FC236}">
                <a16:creationId xmlns:a16="http://schemas.microsoft.com/office/drawing/2014/main" id="{D731088A-D752-4215-B42A-42C831B301F6}"/>
              </a:ext>
            </a:extLst>
          </p:cNvPr>
          <p:cNvSpPr>
            <a:spLocks noChangeArrowheads="1"/>
          </p:cNvSpPr>
          <p:nvPr/>
        </p:nvSpPr>
        <p:spPr bwMode="auto">
          <a:xfrm>
            <a:off x="-87968" y="4485778"/>
            <a:ext cx="5511129" cy="914361"/>
          </a:xfrm>
          <a:prstGeom prst="rect">
            <a:avLst/>
          </a:prstGeom>
          <a:solidFill>
            <a:schemeClr val="bg1"/>
          </a:solidFill>
          <a:ln>
            <a:noFill/>
          </a:ln>
          <a:effectLst/>
        </p:spPr>
        <p:txBody>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20000"/>
              </a:spcBef>
              <a:spcAft>
                <a:spcPct val="0"/>
              </a:spcAft>
              <a:buFontTx/>
              <a:buNone/>
            </a:pPr>
            <a:r>
              <a:rPr lang="en-AU" altLang="en-US" sz="2000" dirty="0">
                <a:solidFill>
                  <a:schemeClr val="tx1"/>
                </a:solidFill>
              </a:rPr>
              <a:t>NRCS: scalar wind display can be the clearest indication of centre fix in the light wind area</a:t>
            </a:r>
          </a:p>
        </p:txBody>
      </p:sp>
      <p:sp>
        <p:nvSpPr>
          <p:cNvPr id="20" name="Rectangle 9">
            <a:extLst>
              <a:ext uri="{FF2B5EF4-FFF2-40B4-BE49-F238E27FC236}">
                <a16:creationId xmlns:a16="http://schemas.microsoft.com/office/drawing/2014/main" id="{E4B5893B-68CD-4493-82A8-B85AC26695AA}"/>
              </a:ext>
            </a:extLst>
          </p:cNvPr>
          <p:cNvSpPr>
            <a:spLocks noChangeArrowheads="1"/>
          </p:cNvSpPr>
          <p:nvPr/>
        </p:nvSpPr>
        <p:spPr bwMode="auto">
          <a:xfrm>
            <a:off x="139162" y="5416722"/>
            <a:ext cx="5511129" cy="1180125"/>
          </a:xfrm>
          <a:prstGeom prst="rect">
            <a:avLst/>
          </a:prstGeom>
          <a:solidFill>
            <a:schemeClr val="bg1"/>
          </a:solidFill>
          <a:ln>
            <a:noFill/>
          </a:ln>
          <a:effectLst/>
        </p:spPr>
        <p:txBody>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20000"/>
              </a:spcBef>
              <a:spcAft>
                <a:spcPct val="0"/>
              </a:spcAft>
              <a:buFontTx/>
              <a:buNone/>
            </a:pPr>
            <a:r>
              <a:rPr lang="en-AU" altLang="en-US" sz="2000" dirty="0">
                <a:solidFill>
                  <a:schemeClr val="tx1"/>
                </a:solidFill>
              </a:rPr>
              <a:t>NRCS from NOAA '</a:t>
            </a:r>
            <a:r>
              <a:rPr lang="en-AU" altLang="en-US" sz="2000" dirty="0" err="1">
                <a:solidFill>
                  <a:schemeClr val="tx1"/>
                </a:solidFill>
              </a:rPr>
              <a:t>manati</a:t>
            </a:r>
            <a:r>
              <a:rPr lang="en-AU" altLang="en-US" sz="2000" dirty="0">
                <a:solidFill>
                  <a:schemeClr val="tx1"/>
                </a:solidFill>
              </a:rPr>
              <a:t>' web page: </a:t>
            </a:r>
          </a:p>
          <a:p>
            <a:pPr defTabSz="914400" eaLnBrk="1" fontAlgn="base" hangingPunct="1">
              <a:spcBef>
                <a:spcPct val="20000"/>
              </a:spcBef>
              <a:spcAft>
                <a:spcPct val="0"/>
              </a:spcAft>
              <a:buFontTx/>
              <a:buNone/>
            </a:pPr>
            <a:r>
              <a:rPr lang="en-AU" altLang="en-US" sz="2000" dirty="0">
                <a:solidFill>
                  <a:schemeClr val="tx1"/>
                </a:solidFill>
              </a:rPr>
              <a:t>via </a:t>
            </a:r>
            <a:r>
              <a:rPr lang="en-AU" altLang="en-US" sz="2000" dirty="0">
                <a:solidFill>
                  <a:schemeClr val="tx1"/>
                </a:solidFill>
                <a:hlinkClick r:id="rId7"/>
              </a:rPr>
              <a:t>'storm' option </a:t>
            </a:r>
            <a:endParaRPr lang="en-AU" altLang="en-US" sz="2000" dirty="0">
              <a:solidFill>
                <a:schemeClr val="tx1"/>
              </a:solidFill>
            </a:endParaRPr>
          </a:p>
          <a:p>
            <a:pPr defTabSz="914400" eaLnBrk="1" fontAlgn="base" hangingPunct="1">
              <a:spcBef>
                <a:spcPct val="20000"/>
              </a:spcBef>
              <a:spcAft>
                <a:spcPct val="0"/>
              </a:spcAft>
              <a:buFontTx/>
              <a:buNone/>
            </a:pPr>
            <a:r>
              <a:rPr lang="en-AU" altLang="en-US" sz="2000" dirty="0" err="1">
                <a:solidFill>
                  <a:schemeClr val="tx1"/>
                </a:solidFill>
              </a:rPr>
              <a:t>eg</a:t>
            </a:r>
            <a:r>
              <a:rPr lang="en-AU" altLang="en-US" sz="2000" dirty="0">
                <a:solidFill>
                  <a:schemeClr val="tx1"/>
                </a:solidFill>
              </a:rPr>
              <a:t> : </a:t>
            </a:r>
            <a:r>
              <a:rPr lang="en-AU" altLang="en-US" sz="2000" dirty="0" err="1">
                <a:solidFill>
                  <a:schemeClr val="tx1"/>
                </a:solidFill>
              </a:rPr>
              <a:t>Kammuri</a:t>
            </a:r>
            <a:r>
              <a:rPr lang="en-AU" altLang="en-US" sz="2000" dirty="0">
                <a:solidFill>
                  <a:schemeClr val="tx1"/>
                </a:solidFill>
              </a:rPr>
              <a:t>: NRCS very clear!</a:t>
            </a:r>
          </a:p>
          <a:p>
            <a:pPr defTabSz="914400" eaLnBrk="1" fontAlgn="base" hangingPunct="1">
              <a:spcBef>
                <a:spcPct val="20000"/>
              </a:spcBef>
              <a:spcAft>
                <a:spcPct val="0"/>
              </a:spcAft>
              <a:buFontTx/>
              <a:buNone/>
            </a:pPr>
            <a:endParaRPr lang="en-AU" altLang="en-US" sz="2000" b="1" dirty="0">
              <a:solidFill>
                <a:schemeClr val="tx1"/>
              </a:solidFill>
            </a:endParaRPr>
          </a:p>
        </p:txBody>
      </p:sp>
      <p:pic>
        <p:nvPicPr>
          <p:cNvPr id="2" name="Picture 1">
            <a:extLst>
              <a:ext uri="{FF2B5EF4-FFF2-40B4-BE49-F238E27FC236}">
                <a16:creationId xmlns:a16="http://schemas.microsoft.com/office/drawing/2014/main" id="{DF20165D-7BB9-493F-9A43-4C5BF8A7671C}"/>
              </a:ext>
            </a:extLst>
          </p:cNvPr>
          <p:cNvPicPr>
            <a:picLocks noChangeAspect="1"/>
          </p:cNvPicPr>
          <p:nvPr/>
        </p:nvPicPr>
        <p:blipFill>
          <a:blip r:embed="rId8"/>
          <a:stretch>
            <a:fillRect/>
          </a:stretch>
        </p:blipFill>
        <p:spPr>
          <a:xfrm>
            <a:off x="-448551" y="2906569"/>
            <a:ext cx="7354950" cy="1391477"/>
          </a:xfrm>
          <a:prstGeom prst="rect">
            <a:avLst/>
          </a:prstGeom>
        </p:spPr>
      </p:pic>
      <p:sp>
        <p:nvSpPr>
          <p:cNvPr id="15" name="Rectangle 14">
            <a:extLst>
              <a:ext uri="{FF2B5EF4-FFF2-40B4-BE49-F238E27FC236}">
                <a16:creationId xmlns:a16="http://schemas.microsoft.com/office/drawing/2014/main" id="{0E9FF1B4-2B79-4B48-BE21-71E202F6EA40}"/>
              </a:ext>
            </a:extLst>
          </p:cNvPr>
          <p:cNvSpPr/>
          <p:nvPr/>
        </p:nvSpPr>
        <p:spPr>
          <a:xfrm>
            <a:off x="445340" y="2291227"/>
            <a:ext cx="4572000" cy="523220"/>
          </a:xfrm>
          <a:prstGeom prst="rect">
            <a:avLst/>
          </a:prstGeom>
          <a:solidFill>
            <a:schemeClr val="bg1">
              <a:alpha val="40000"/>
            </a:schemeClr>
          </a:solidFill>
        </p:spPr>
        <p:txBody>
          <a:bodyPr wrap="square">
            <a:spAutoFit/>
          </a:bodyPr>
          <a:lstStyle/>
          <a:p>
            <a:pPr>
              <a:defRPr/>
            </a:pPr>
            <a:r>
              <a:rPr lang="en-AU" sz="2000" dirty="0" err="1">
                <a:solidFill>
                  <a:schemeClr val="tx1">
                    <a:lumMod val="50000"/>
                  </a:schemeClr>
                </a:solidFill>
              </a:rPr>
              <a:t>Kammuri</a:t>
            </a:r>
            <a:r>
              <a:rPr lang="en-AU" sz="2000" dirty="0">
                <a:solidFill>
                  <a:schemeClr val="tx1">
                    <a:lumMod val="50000"/>
                  </a:schemeClr>
                </a:solidFill>
              </a:rPr>
              <a:t> 29W</a:t>
            </a:r>
            <a:r>
              <a:rPr lang="en-AU" sz="2000" dirty="0">
                <a:solidFill>
                  <a:schemeClr val="tx1">
                    <a:lumMod val="50000"/>
                  </a:schemeClr>
                </a:solidFill>
                <a:latin typeface="Arial" pitchFamily="34" charset="0"/>
              </a:rPr>
              <a:t>: 00Z 29/11/2019</a:t>
            </a:r>
            <a:r>
              <a:rPr lang="en-AU" sz="2000" dirty="0">
                <a:solidFill>
                  <a:schemeClr val="tx1">
                    <a:lumMod val="50000"/>
                  </a:schemeClr>
                </a:solidFill>
              </a:rPr>
              <a:t> ASCAT-A </a:t>
            </a:r>
          </a:p>
          <a:p>
            <a:pPr>
              <a:defRPr/>
            </a:pPr>
            <a:r>
              <a:rPr lang="en-AU" sz="800" dirty="0">
                <a:hlinkClick r:id="rId9"/>
              </a:rPr>
              <a:t>http://tropic.ssec.wisc.edu/real-time/archerOnline/cyclones/2019_29W/web/summaryTable.html</a:t>
            </a:r>
            <a:endParaRPr lang="en-AU" sz="800" dirty="0">
              <a:solidFill>
                <a:schemeClr val="tx1">
                  <a:lumMod val="50000"/>
                </a:schemeClr>
              </a:solidFill>
            </a:endParaRPr>
          </a:p>
        </p:txBody>
      </p:sp>
    </p:spTree>
    <p:extLst>
      <p:ext uri="{BB962C8B-B14F-4D97-AF65-F5344CB8AC3E}">
        <p14:creationId xmlns:p14="http://schemas.microsoft.com/office/powerpoint/2010/main" val="6795016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a:extLst>
              <a:ext uri="{FF2B5EF4-FFF2-40B4-BE49-F238E27FC236}">
                <a16:creationId xmlns:a16="http://schemas.microsoft.com/office/drawing/2014/main" id="{B53E3ACC-4C1D-4C7E-BA41-B5F720AB6714}"/>
              </a:ext>
            </a:extLst>
          </p:cNvPr>
          <p:cNvSpPr txBox="1">
            <a:spLocks noChangeArrowheads="1"/>
          </p:cNvSpPr>
          <p:nvPr/>
        </p:nvSpPr>
        <p:spPr bwMode="auto">
          <a:xfrm>
            <a:off x="4500563" y="33575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a:solidFill>
                  <a:schemeClr val="bg1"/>
                </a:solidFill>
              </a:rPr>
              <a:t>X</a:t>
            </a:r>
          </a:p>
        </p:txBody>
      </p:sp>
      <p:sp>
        <p:nvSpPr>
          <p:cNvPr id="8" name="Rectangle 2">
            <a:extLst>
              <a:ext uri="{FF2B5EF4-FFF2-40B4-BE49-F238E27FC236}">
                <a16:creationId xmlns:a16="http://schemas.microsoft.com/office/drawing/2014/main" id="{D559C26D-9236-4EC9-BFB0-2ED07578AFAD}"/>
              </a:ext>
            </a:extLst>
          </p:cNvPr>
          <p:cNvSpPr txBox="1">
            <a:spLocks noChangeArrowheads="1"/>
          </p:cNvSpPr>
          <p:nvPr/>
        </p:nvSpPr>
        <p:spPr>
          <a:xfrm>
            <a:off x="827584" y="140486"/>
            <a:ext cx="6440488" cy="14128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latin typeface="Arial" charset="0"/>
                <a:ea typeface="ＭＳ Ｐゴシック" pitchFamily="34" charset="-128"/>
                <a:cs typeface="Arial" charset="0"/>
              </a:rPr>
              <a:t>SCATSAT </a:t>
            </a:r>
          </a:p>
        </p:txBody>
      </p:sp>
      <p:sp>
        <p:nvSpPr>
          <p:cNvPr id="9" name="Rectangle 8">
            <a:extLst>
              <a:ext uri="{FF2B5EF4-FFF2-40B4-BE49-F238E27FC236}">
                <a16:creationId xmlns:a16="http://schemas.microsoft.com/office/drawing/2014/main" id="{AA64B75B-8B13-42FC-AFD8-D20929A27623}"/>
              </a:ext>
            </a:extLst>
          </p:cNvPr>
          <p:cNvSpPr/>
          <p:nvPr/>
        </p:nvSpPr>
        <p:spPr>
          <a:xfrm>
            <a:off x="11112" y="6255903"/>
            <a:ext cx="5551899" cy="461665"/>
          </a:xfrm>
          <a:prstGeom prst="rect">
            <a:avLst/>
          </a:prstGeom>
        </p:spPr>
        <p:txBody>
          <a:bodyPr wrap="square">
            <a:spAutoFit/>
          </a:bodyPr>
          <a:lstStyle/>
          <a:p>
            <a:pPr>
              <a:defRPr/>
            </a:pPr>
            <a:r>
              <a:rPr lang="en-AU" sz="1200" dirty="0">
                <a:solidFill>
                  <a:schemeClr val="tx1">
                    <a:lumMod val="50000"/>
                  </a:schemeClr>
                </a:solidFill>
              </a:rPr>
              <a:t>Images courtesy: </a:t>
            </a:r>
          </a:p>
          <a:p>
            <a:pPr>
              <a:defRPr/>
            </a:pPr>
            <a:r>
              <a:rPr lang="en-AU" sz="1200" dirty="0">
                <a:solidFill>
                  <a:schemeClr val="tx1">
                    <a:lumMod val="50000"/>
                  </a:schemeClr>
                </a:solidFill>
                <a:hlinkClick r:id="rId4"/>
              </a:rPr>
              <a:t>https://directory.eoportal.org/web/eoportal/satellite-missions/s/scatsat-1</a:t>
            </a:r>
            <a:endParaRPr lang="en-AU" sz="1200" dirty="0">
              <a:solidFill>
                <a:schemeClr val="tx1">
                  <a:lumMod val="50000"/>
                </a:schemeClr>
              </a:solidFill>
              <a:latin typeface="Arial" pitchFamily="34" charset="0"/>
            </a:endParaRPr>
          </a:p>
        </p:txBody>
      </p:sp>
      <p:sp>
        <p:nvSpPr>
          <p:cNvPr id="10" name="Rectangle 9">
            <a:extLst>
              <a:ext uri="{FF2B5EF4-FFF2-40B4-BE49-F238E27FC236}">
                <a16:creationId xmlns:a16="http://schemas.microsoft.com/office/drawing/2014/main" id="{9E598811-A8E5-4E2F-B7DE-2CCBA4A77496}"/>
              </a:ext>
            </a:extLst>
          </p:cNvPr>
          <p:cNvSpPr/>
          <p:nvPr/>
        </p:nvSpPr>
        <p:spPr>
          <a:xfrm>
            <a:off x="77902" y="1766630"/>
            <a:ext cx="5861189" cy="3616375"/>
          </a:xfrm>
          <a:prstGeom prst="rect">
            <a:avLst/>
          </a:prstGeom>
        </p:spPr>
        <p:txBody>
          <a:bodyPr wrap="square">
            <a:spAutoFit/>
          </a:bodyPr>
          <a:lstStyle/>
          <a:p>
            <a:r>
              <a:rPr lang="en-AU" sz="2000" dirty="0"/>
              <a:t>SCATSAT-1 India (ISRO) continuation of OSCAT</a:t>
            </a:r>
          </a:p>
          <a:p>
            <a:r>
              <a:rPr lang="en-AU" sz="2000" dirty="0">
                <a:solidFill>
                  <a:srgbClr val="010000"/>
                </a:solidFill>
              </a:rPr>
              <a:t>Channel: 13</a:t>
            </a:r>
            <a:r>
              <a:rPr lang="en-AU" sz="2000" dirty="0"/>
              <a:t>.5 GHz (2cm); Ku-Band</a:t>
            </a:r>
          </a:p>
          <a:p>
            <a:r>
              <a:rPr lang="en-AU" sz="2000" dirty="0">
                <a:solidFill>
                  <a:srgbClr val="010000"/>
                </a:solidFill>
              </a:rPr>
              <a:t>coverage: </a:t>
            </a:r>
            <a:r>
              <a:rPr lang="en-AU" sz="2000" dirty="0"/>
              <a:t>1800km wide (wider than ASCAT)</a:t>
            </a:r>
          </a:p>
          <a:p>
            <a:r>
              <a:rPr lang="en-AU" sz="2000" dirty="0"/>
              <a:t>	two passes per day(ascending/descending)</a:t>
            </a:r>
          </a:p>
          <a:p>
            <a:r>
              <a:rPr lang="en-AU" sz="2000" dirty="0">
                <a:solidFill>
                  <a:srgbClr val="010000"/>
                </a:solidFill>
              </a:rPr>
              <a:t>Resolution: </a:t>
            </a:r>
            <a:r>
              <a:rPr lang="en-AU" sz="2000" dirty="0"/>
              <a:t>25-50km</a:t>
            </a:r>
          </a:p>
          <a:p>
            <a:r>
              <a:rPr lang="en-AU" sz="2000" dirty="0"/>
              <a:t>Swathe 1440km</a:t>
            </a:r>
          </a:p>
          <a:p>
            <a:endParaRPr lang="en-AU" sz="900" dirty="0">
              <a:solidFill>
                <a:srgbClr val="010000"/>
              </a:solidFill>
            </a:endParaRPr>
          </a:p>
          <a:p>
            <a:r>
              <a:rPr lang="en-AU" sz="2000" dirty="0">
                <a:solidFill>
                  <a:srgbClr val="010000"/>
                </a:solidFill>
              </a:rPr>
              <a:t>TC applications:</a:t>
            </a:r>
          </a:p>
          <a:p>
            <a:r>
              <a:rPr lang="en-AU" sz="2000" dirty="0"/>
              <a:t>Good for gale radii</a:t>
            </a:r>
          </a:p>
          <a:p>
            <a:r>
              <a:rPr lang="en-AU" sz="2000" dirty="0"/>
              <a:t>Issue: rain contamination for speed</a:t>
            </a:r>
          </a:p>
          <a:p>
            <a:r>
              <a:rPr lang="en-AU" sz="2000" u="sng" dirty="0"/>
              <a:t>Overestimates</a:t>
            </a:r>
            <a:r>
              <a:rPr lang="en-AU" sz="2000" dirty="0"/>
              <a:t> winds in mod/heavy rain (&lt;50kn)</a:t>
            </a:r>
          </a:p>
          <a:p>
            <a:r>
              <a:rPr lang="en-AU" sz="2000" dirty="0"/>
              <a:t>intensity not so great </a:t>
            </a:r>
            <a:r>
              <a:rPr lang="en-AU" sz="2000" dirty="0" err="1"/>
              <a:t>esp</a:t>
            </a:r>
            <a:r>
              <a:rPr lang="en-AU" sz="2000" dirty="0"/>
              <a:t> &gt;~50kn</a:t>
            </a:r>
          </a:p>
        </p:txBody>
      </p:sp>
      <p:pic>
        <p:nvPicPr>
          <p:cNvPr id="11" name="Picture 10">
            <a:extLst>
              <a:ext uri="{FF2B5EF4-FFF2-40B4-BE49-F238E27FC236}">
                <a16:creationId xmlns:a16="http://schemas.microsoft.com/office/drawing/2014/main" id="{49EBB1B9-2D9F-4E99-B292-E63C843C7692}"/>
              </a:ext>
            </a:extLst>
          </p:cNvPr>
          <p:cNvPicPr>
            <a:picLocks noChangeAspect="1"/>
          </p:cNvPicPr>
          <p:nvPr/>
        </p:nvPicPr>
        <p:blipFill>
          <a:blip r:embed="rId5"/>
          <a:stretch>
            <a:fillRect/>
          </a:stretch>
        </p:blipFill>
        <p:spPr>
          <a:xfrm>
            <a:off x="5563011" y="-22255"/>
            <a:ext cx="3756247" cy="2287588"/>
          </a:xfrm>
          <a:prstGeom prst="rect">
            <a:avLst/>
          </a:prstGeom>
        </p:spPr>
      </p:pic>
      <p:pic>
        <p:nvPicPr>
          <p:cNvPr id="12" name="Picture 11">
            <a:extLst>
              <a:ext uri="{FF2B5EF4-FFF2-40B4-BE49-F238E27FC236}">
                <a16:creationId xmlns:a16="http://schemas.microsoft.com/office/drawing/2014/main" id="{067AB93B-C5B8-4651-8CB4-3AF8DE9A8078}"/>
              </a:ext>
            </a:extLst>
          </p:cNvPr>
          <p:cNvPicPr>
            <a:picLocks noChangeAspect="1"/>
          </p:cNvPicPr>
          <p:nvPr/>
        </p:nvPicPr>
        <p:blipFill>
          <a:blip r:embed="rId6"/>
          <a:stretch>
            <a:fillRect/>
          </a:stretch>
        </p:blipFill>
        <p:spPr>
          <a:xfrm>
            <a:off x="5645773" y="3239866"/>
            <a:ext cx="3545254" cy="2425700"/>
          </a:xfrm>
          <a:prstGeom prst="rect">
            <a:avLst/>
          </a:prstGeom>
        </p:spPr>
      </p:pic>
      <p:pic>
        <p:nvPicPr>
          <p:cNvPr id="13" name="Picture 12">
            <a:extLst>
              <a:ext uri="{FF2B5EF4-FFF2-40B4-BE49-F238E27FC236}">
                <a16:creationId xmlns:a16="http://schemas.microsoft.com/office/drawing/2014/main" id="{6CA36FA5-6903-4330-9C4C-D977DF9BC114}"/>
              </a:ext>
            </a:extLst>
          </p:cNvPr>
          <p:cNvPicPr>
            <a:picLocks noChangeAspect="1"/>
          </p:cNvPicPr>
          <p:nvPr/>
        </p:nvPicPr>
        <p:blipFill>
          <a:blip r:embed="rId7"/>
          <a:stretch>
            <a:fillRect/>
          </a:stretch>
        </p:blipFill>
        <p:spPr>
          <a:xfrm>
            <a:off x="5436096" y="2478602"/>
            <a:ext cx="3998532" cy="3788732"/>
          </a:xfrm>
          <a:prstGeom prst="rect">
            <a:avLst/>
          </a:prstGeom>
        </p:spPr>
      </p:pic>
    </p:spTree>
    <p:extLst>
      <p:ext uri="{BB962C8B-B14F-4D97-AF65-F5344CB8AC3E}">
        <p14:creationId xmlns:p14="http://schemas.microsoft.com/office/powerpoint/2010/main" val="8756754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 y="-83344"/>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090B2891-CCBF-4BFF-9FE3-0DE0936B4C42}"/>
              </a:ext>
            </a:extLst>
          </p:cNvPr>
          <p:cNvPicPr>
            <a:picLocks noChangeAspect="1"/>
          </p:cNvPicPr>
          <p:nvPr/>
        </p:nvPicPr>
        <p:blipFill>
          <a:blip r:embed="rId4"/>
          <a:stretch>
            <a:fillRect/>
          </a:stretch>
        </p:blipFill>
        <p:spPr>
          <a:xfrm>
            <a:off x="5939092" y="1517650"/>
            <a:ext cx="3142996" cy="5331984"/>
          </a:xfrm>
          <a:prstGeom prst="rect">
            <a:avLst/>
          </a:prstGeom>
        </p:spPr>
      </p:pic>
      <p:sp>
        <p:nvSpPr>
          <p:cNvPr id="5" name="Text Box 2">
            <a:extLst>
              <a:ext uri="{FF2B5EF4-FFF2-40B4-BE49-F238E27FC236}">
                <a16:creationId xmlns:a16="http://schemas.microsoft.com/office/drawing/2014/main" id="{0EEFEF43-1E7F-4F35-81DF-F8C3B530ED30}"/>
              </a:ext>
            </a:extLst>
          </p:cNvPr>
          <p:cNvSpPr txBox="1">
            <a:spLocks noChangeArrowheads="1"/>
          </p:cNvSpPr>
          <p:nvPr/>
        </p:nvSpPr>
        <p:spPr bwMode="auto">
          <a:xfrm>
            <a:off x="4500563" y="33575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t">
              <a:spcBef>
                <a:spcPct val="30000"/>
              </a:spcBef>
              <a:spcAft>
                <a:spcPct val="30000"/>
              </a:spcAft>
              <a:buChar char="•"/>
              <a:defRPr sz="2400">
                <a:solidFill>
                  <a:srgbClr val="4D4D4D"/>
                </a:solidFill>
                <a:latin typeface="Arial" charset="0"/>
                <a:ea typeface="ＭＳ Ｐゴシック" pitchFamily="34" charset="-128"/>
                <a:cs typeface="Arial" charset="0"/>
              </a:defRPr>
            </a:lvl1pPr>
            <a:lvl2pPr marL="742950" indent="-285750" fontAlgn="t">
              <a:spcBef>
                <a:spcPct val="15000"/>
              </a:spcBef>
              <a:spcAft>
                <a:spcPct val="15000"/>
              </a:spcAft>
              <a:buFont typeface="Arial" charset="0"/>
              <a:buChar char="–"/>
              <a:defRPr sz="2400">
                <a:solidFill>
                  <a:srgbClr val="4D4D4D"/>
                </a:solidFill>
                <a:latin typeface="Arial" charset="0"/>
                <a:ea typeface="ＭＳ Ｐゴシック" pitchFamily="34" charset="-128"/>
                <a:cs typeface="Arial" charset="0"/>
              </a:defRPr>
            </a:lvl2pPr>
            <a:lvl3pPr marL="11430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3pPr>
            <a:lvl4pPr marL="1600200" indent="-228600" fontAlgn="t">
              <a:spcBef>
                <a:spcPct val="15000"/>
              </a:spcBef>
              <a:spcAft>
                <a:spcPct val="15000"/>
              </a:spcAft>
              <a:buChar char="–"/>
              <a:defRPr sz="2400">
                <a:solidFill>
                  <a:srgbClr val="4D4D4D"/>
                </a:solidFill>
                <a:latin typeface="Arial" charset="0"/>
                <a:ea typeface="ＭＳ Ｐゴシック" pitchFamily="34" charset="-128"/>
                <a:cs typeface="Arial" charset="0"/>
              </a:defRPr>
            </a:lvl4pPr>
            <a:lvl5pPr marL="2057400" indent="-228600">
              <a:spcBef>
                <a:spcPct val="20000"/>
              </a:spcBef>
              <a:buFont typeface="Arial" charset="0"/>
              <a:buChar char="»"/>
              <a:defRPr sz="20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ＭＳ Ｐゴシック" pitchFamily="34" charset="-128"/>
                <a:cs typeface="Arial" charset="0"/>
              </a:defRPr>
            </a:lvl9pPr>
          </a:lstStyle>
          <a:p>
            <a:pPr defTabSz="914400" eaLnBrk="1" fontAlgn="base" hangingPunct="1">
              <a:spcBef>
                <a:spcPct val="0"/>
              </a:spcBef>
              <a:spcAft>
                <a:spcPct val="0"/>
              </a:spcAft>
              <a:buFontTx/>
              <a:buNone/>
            </a:pPr>
            <a:r>
              <a:rPr lang="en-AU" altLang="en-US">
                <a:solidFill>
                  <a:schemeClr val="bg1"/>
                </a:solidFill>
              </a:rPr>
              <a:t>X</a:t>
            </a:r>
          </a:p>
        </p:txBody>
      </p:sp>
      <p:sp>
        <p:nvSpPr>
          <p:cNvPr id="6" name="Rectangle 2">
            <a:extLst>
              <a:ext uri="{FF2B5EF4-FFF2-40B4-BE49-F238E27FC236}">
                <a16:creationId xmlns:a16="http://schemas.microsoft.com/office/drawing/2014/main" id="{1F6AE0F4-994A-479A-B3E3-CCF5AE46192F}"/>
              </a:ext>
            </a:extLst>
          </p:cNvPr>
          <p:cNvSpPr txBox="1">
            <a:spLocks noChangeArrowheads="1"/>
          </p:cNvSpPr>
          <p:nvPr/>
        </p:nvSpPr>
        <p:spPr>
          <a:xfrm>
            <a:off x="2209800" y="104775"/>
            <a:ext cx="6440488" cy="14128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a:latin typeface="Arial" charset="0"/>
                <a:ea typeface="ＭＳ Ｐゴシック" pitchFamily="34" charset="-128"/>
                <a:cs typeface="Arial" charset="0"/>
              </a:rPr>
              <a:t>SCATSAT availability </a:t>
            </a:r>
            <a:endParaRPr lang="en-US" altLang="en-US" dirty="0">
              <a:latin typeface="Arial" charset="0"/>
              <a:ea typeface="ＭＳ Ｐゴシック" pitchFamily="34" charset="-128"/>
              <a:cs typeface="Arial" charset="0"/>
            </a:endParaRPr>
          </a:p>
        </p:txBody>
      </p:sp>
      <p:sp>
        <p:nvSpPr>
          <p:cNvPr id="7" name="Rectangle 6">
            <a:extLst>
              <a:ext uri="{FF2B5EF4-FFF2-40B4-BE49-F238E27FC236}">
                <a16:creationId xmlns:a16="http://schemas.microsoft.com/office/drawing/2014/main" id="{E3B400C3-61B5-4B3A-A0D4-831C3B055D90}"/>
              </a:ext>
            </a:extLst>
          </p:cNvPr>
          <p:cNvSpPr/>
          <p:nvPr/>
        </p:nvSpPr>
        <p:spPr>
          <a:xfrm>
            <a:off x="11113" y="6333105"/>
            <a:ext cx="3860800" cy="461665"/>
          </a:xfrm>
          <a:prstGeom prst="rect">
            <a:avLst/>
          </a:prstGeom>
        </p:spPr>
        <p:txBody>
          <a:bodyPr wrap="square">
            <a:spAutoFit/>
          </a:bodyPr>
          <a:lstStyle/>
          <a:p>
            <a:pPr>
              <a:defRPr/>
            </a:pPr>
            <a:r>
              <a:rPr lang="en-AU" sz="1200" dirty="0">
                <a:solidFill>
                  <a:schemeClr val="tx1">
                    <a:lumMod val="50000"/>
                  </a:schemeClr>
                </a:solidFill>
                <a:latin typeface="Arial" pitchFamily="34" charset="0"/>
              </a:rPr>
              <a:t>Example: Kelvin (Southern Hemisphere)</a:t>
            </a:r>
          </a:p>
          <a:p>
            <a:pPr>
              <a:defRPr/>
            </a:pPr>
            <a:r>
              <a:rPr lang="en-AU" sz="1200" dirty="0">
                <a:solidFill>
                  <a:schemeClr val="tx1">
                    <a:lumMod val="50000"/>
                  </a:schemeClr>
                </a:solidFill>
                <a:latin typeface="Arial" pitchFamily="34" charset="0"/>
              </a:rPr>
              <a:t>Courtesy: KNMI</a:t>
            </a:r>
          </a:p>
        </p:txBody>
      </p:sp>
      <p:pic>
        <p:nvPicPr>
          <p:cNvPr id="8" name="Picture 7">
            <a:extLst>
              <a:ext uri="{FF2B5EF4-FFF2-40B4-BE49-F238E27FC236}">
                <a16:creationId xmlns:a16="http://schemas.microsoft.com/office/drawing/2014/main" id="{F4E3528A-B286-4938-99C7-517B1F5CAD5C}"/>
              </a:ext>
            </a:extLst>
          </p:cNvPr>
          <p:cNvPicPr>
            <a:picLocks noChangeAspect="1"/>
          </p:cNvPicPr>
          <p:nvPr/>
        </p:nvPicPr>
        <p:blipFill>
          <a:blip r:embed="rId5"/>
          <a:stretch>
            <a:fillRect/>
          </a:stretch>
        </p:blipFill>
        <p:spPr>
          <a:xfrm>
            <a:off x="6034644" y="3261554"/>
            <a:ext cx="3114120" cy="3533216"/>
          </a:xfrm>
          <a:prstGeom prst="rect">
            <a:avLst/>
          </a:prstGeom>
        </p:spPr>
      </p:pic>
      <p:sp>
        <p:nvSpPr>
          <p:cNvPr id="9" name="Rectangle 8">
            <a:extLst>
              <a:ext uri="{FF2B5EF4-FFF2-40B4-BE49-F238E27FC236}">
                <a16:creationId xmlns:a16="http://schemas.microsoft.com/office/drawing/2014/main" id="{47EC9218-4CFA-4FA3-BCC3-F1276AF8EC3D}"/>
              </a:ext>
            </a:extLst>
          </p:cNvPr>
          <p:cNvSpPr/>
          <p:nvPr/>
        </p:nvSpPr>
        <p:spPr>
          <a:xfrm>
            <a:off x="77902" y="1766630"/>
            <a:ext cx="6168837" cy="1569660"/>
          </a:xfrm>
          <a:prstGeom prst="rect">
            <a:avLst/>
          </a:prstGeom>
        </p:spPr>
        <p:txBody>
          <a:bodyPr wrap="square">
            <a:spAutoFit/>
          </a:bodyPr>
          <a:lstStyle/>
          <a:p>
            <a:r>
              <a:rPr lang="en-AU" sz="2000" dirty="0"/>
              <a:t>1. KNMI </a:t>
            </a:r>
            <a:r>
              <a:rPr lang="en-AU" sz="1400" dirty="0">
                <a:hlinkClick r:id="rId6"/>
              </a:rPr>
              <a:t>http://projects.knmi.nl/scatterometer/tile_prod/tile_app.cgi</a:t>
            </a:r>
            <a:endParaRPr lang="en-AU" sz="1400" dirty="0"/>
          </a:p>
          <a:p>
            <a:r>
              <a:rPr lang="en-AU" sz="2000" dirty="0"/>
              <a:t>2. FNMOC: </a:t>
            </a:r>
            <a:r>
              <a:rPr lang="en-AU" sz="1400" dirty="0">
                <a:hlinkClick r:id="rId7"/>
              </a:rPr>
              <a:t>https://www.fnmoc.navy.mil/tcweb/cgi-bin/tc_home.cgi</a:t>
            </a:r>
            <a:endParaRPr lang="en-AU" sz="1400" dirty="0"/>
          </a:p>
          <a:p>
            <a:r>
              <a:rPr lang="en-AU" sz="2000" dirty="0"/>
              <a:t>3. NRL: speed only (irregular coverage currently)</a:t>
            </a:r>
          </a:p>
          <a:p>
            <a:r>
              <a:rPr lang="en-AU" sz="2000" dirty="0"/>
              <a:t>4. Not yet NOAA-coming?</a:t>
            </a:r>
          </a:p>
          <a:p>
            <a:r>
              <a:rPr lang="en-AU" sz="1600" dirty="0">
                <a:hlinkClick r:id="rId8"/>
              </a:rPr>
              <a:t>https://manati.star.nesdis.noaa.gov/datasets/ASCATData.php</a:t>
            </a:r>
            <a:endParaRPr lang="en-AU" sz="1600" dirty="0"/>
          </a:p>
        </p:txBody>
      </p:sp>
      <p:pic>
        <p:nvPicPr>
          <p:cNvPr id="10" name="Picture 9">
            <a:extLst>
              <a:ext uri="{FF2B5EF4-FFF2-40B4-BE49-F238E27FC236}">
                <a16:creationId xmlns:a16="http://schemas.microsoft.com/office/drawing/2014/main" id="{3A927897-CC92-4B75-9F9B-237CD1ED69EE}"/>
              </a:ext>
            </a:extLst>
          </p:cNvPr>
          <p:cNvPicPr>
            <a:picLocks noChangeAspect="1"/>
          </p:cNvPicPr>
          <p:nvPr/>
        </p:nvPicPr>
        <p:blipFill>
          <a:blip r:embed="rId9"/>
          <a:stretch>
            <a:fillRect/>
          </a:stretch>
        </p:blipFill>
        <p:spPr>
          <a:xfrm>
            <a:off x="11113" y="3722041"/>
            <a:ext cx="2886150" cy="3035517"/>
          </a:xfrm>
          <a:prstGeom prst="rect">
            <a:avLst/>
          </a:prstGeom>
        </p:spPr>
      </p:pic>
      <p:pic>
        <p:nvPicPr>
          <p:cNvPr id="11" name="Picture 10">
            <a:extLst>
              <a:ext uri="{FF2B5EF4-FFF2-40B4-BE49-F238E27FC236}">
                <a16:creationId xmlns:a16="http://schemas.microsoft.com/office/drawing/2014/main" id="{34584792-E30D-4972-BB91-72796982D7BA}"/>
              </a:ext>
            </a:extLst>
          </p:cNvPr>
          <p:cNvPicPr>
            <a:picLocks noChangeAspect="1"/>
          </p:cNvPicPr>
          <p:nvPr/>
        </p:nvPicPr>
        <p:blipFill>
          <a:blip r:embed="rId10"/>
          <a:stretch>
            <a:fillRect/>
          </a:stretch>
        </p:blipFill>
        <p:spPr>
          <a:xfrm>
            <a:off x="2897263" y="3655254"/>
            <a:ext cx="3121152" cy="3121152"/>
          </a:xfrm>
          <a:prstGeom prst="rect">
            <a:avLst/>
          </a:prstGeom>
        </p:spPr>
      </p:pic>
    </p:spTree>
    <p:extLst>
      <p:ext uri="{BB962C8B-B14F-4D97-AF65-F5344CB8AC3E}">
        <p14:creationId xmlns:p14="http://schemas.microsoft.com/office/powerpoint/2010/main" val="228451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1854</TotalTime>
  <Words>5646</Words>
  <Application>Microsoft Office PowerPoint</Application>
  <PresentationFormat>On-screen Show (4:3)</PresentationFormat>
  <Paragraphs>577</Paragraphs>
  <Slides>30</Slides>
  <Notes>29</Notes>
  <HiddenSlides>7</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Verdana</vt:lpstr>
      <vt:lpstr>Wingdings</vt:lpstr>
      <vt:lpstr>Office Theme</vt:lpstr>
      <vt:lpstr>Tropical Cyclone applications of current and emerging scatterometers and radiometers</vt:lpstr>
      <vt:lpstr>The forecasting challenge  </vt:lpstr>
      <vt:lpstr>The forecasting challenge: Where is the centre? How strong is it? How far do gales extend?</vt:lpstr>
      <vt:lpstr>PowerPoint Presentation</vt:lpstr>
      <vt:lpstr>PowerPoint Presentation</vt:lpstr>
      <vt:lpstr>PowerPoint Presentation</vt:lpstr>
      <vt:lpstr>PowerPoint Presentation</vt:lpstr>
      <vt:lpstr>PowerPoint Presentation</vt:lpstr>
      <vt:lpstr>PowerPoint Presentation</vt:lpstr>
      <vt:lpstr>NEW CFOSAT SCATterometer  Similar characteristics to SCATSAT</vt:lpstr>
      <vt:lpstr>NEW HY-2B SCATterometer  Similar characteristics to SCATSAT</vt:lpstr>
      <vt:lpstr>Coverage: HY-2B, CFOSAT-SCATSAT-ASCAT A, B, C Case:  Kamuri 3h window 28/22Z to 29/0120Z  NOW: coverage 95% guaranteed 2 daily!!!</vt:lpstr>
      <vt:lpstr>Case:  Kamuri 00 UTC 29 November What is the intensity ? Refer Socrative.com </vt:lpstr>
      <vt:lpstr>PowerPoint Presentation</vt:lpstr>
      <vt:lpstr>PowerPoint Presentation</vt:lpstr>
      <vt:lpstr>L-Band Radiometers:                              SMAP (Soil Moisture Active Passive)   SMOS (Soil Moisture and Ocean Salinity)</vt:lpstr>
      <vt:lpstr>L-Band Radiometers: calibration accuracy within ~10 %</vt:lpstr>
      <vt:lpstr>SMAP wind radii</vt:lpstr>
      <vt:lpstr>SMAP availability:</vt:lpstr>
      <vt:lpstr>SAR C-Band  Synthetic Aperture Radar</vt:lpstr>
      <vt:lpstr>FUTURE</vt:lpstr>
      <vt:lpstr>Challenges </vt:lpstr>
      <vt:lpstr>Summary &amp; Questions</vt:lpstr>
      <vt:lpstr>PowerPoint Presentation</vt:lpstr>
      <vt:lpstr>Future: 'TROPICS'  Time-Resolved Observations of Precipitation structure and storm Intensity with a Constellation of Smallsats</vt:lpstr>
      <vt:lpstr>PowerPoint Presentation</vt:lpstr>
      <vt:lpstr>PowerPoint Presentation</vt:lpstr>
      <vt:lpstr>Reflectometry (CY)GNSS         Cyclone Global Navigation Satellite System Reflectometry</vt:lpstr>
      <vt:lpstr>CyGNSS</vt:lpstr>
      <vt:lpstr>CyGNSS data on NASA JPL site worldview.earthdata.nasa.gov</vt:lpstr>
    </vt:vector>
  </TitlesOfParts>
  <Company>Bureau of Meteorology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Bodo Zeschke</dc:creator>
  <cp:lastModifiedBy>Joe Courtney</cp:lastModifiedBy>
  <cp:revision>137</cp:revision>
  <cp:lastPrinted>2018-09-23T07:16:16Z</cp:lastPrinted>
  <dcterms:created xsi:type="dcterms:W3CDTF">2017-03-06T03:57:30Z</dcterms:created>
  <dcterms:modified xsi:type="dcterms:W3CDTF">2019-11-29T10:03:54Z</dcterms:modified>
</cp:coreProperties>
</file>