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6" r:id="rId2"/>
    <p:sldId id="405" r:id="rId3"/>
    <p:sldId id="397" r:id="rId4"/>
    <p:sldId id="398" r:id="rId5"/>
    <p:sldId id="399" r:id="rId6"/>
    <p:sldId id="400" r:id="rId7"/>
    <p:sldId id="383" r:id="rId8"/>
    <p:sldId id="382" r:id="rId9"/>
    <p:sldId id="389" r:id="rId10"/>
    <p:sldId id="388" r:id="rId11"/>
    <p:sldId id="387" r:id="rId12"/>
    <p:sldId id="390" r:id="rId13"/>
    <p:sldId id="385" r:id="rId14"/>
    <p:sldId id="386" r:id="rId15"/>
    <p:sldId id="395" r:id="rId16"/>
    <p:sldId id="378" r:id="rId17"/>
    <p:sldId id="379" r:id="rId18"/>
    <p:sldId id="391" r:id="rId19"/>
    <p:sldId id="393" r:id="rId20"/>
    <p:sldId id="392" r:id="rId21"/>
    <p:sldId id="375" r:id="rId22"/>
    <p:sldId id="376" r:id="rId23"/>
    <p:sldId id="381" r:id="rId24"/>
    <p:sldId id="374" r:id="rId25"/>
    <p:sldId id="350" r:id="rId26"/>
    <p:sldId id="407" r:id="rId27"/>
    <p:sldId id="353" r:id="rId28"/>
    <p:sldId id="372" r:id="rId29"/>
    <p:sldId id="354" r:id="rId30"/>
    <p:sldId id="359" r:id="rId31"/>
    <p:sldId id="360" r:id="rId32"/>
    <p:sldId id="361" r:id="rId33"/>
    <p:sldId id="371" r:id="rId34"/>
    <p:sldId id="330" r:id="rId35"/>
    <p:sldId id="331" r:id="rId36"/>
    <p:sldId id="396" r:id="rId37"/>
    <p:sldId id="332" r:id="rId38"/>
    <p:sldId id="333" r:id="rId39"/>
    <p:sldId id="406" r:id="rId40"/>
    <p:sldId id="403" r:id="rId41"/>
    <p:sldId id="409" r:id="rId42"/>
    <p:sldId id="404" r:id="rId43"/>
    <p:sldId id="410" r:id="rId44"/>
    <p:sldId id="411" r:id="rId45"/>
    <p:sldId id="408" r:id="rId46"/>
    <p:sldId id="370" r:id="rId47"/>
    <p:sldId id="402" r:id="rId4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47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DA5C4FD-AF00-AB42-8E20-D2C62F49E345}" type="datetimeFigureOut">
              <a:rPr kumimoji="1" lang="ja-JP" altLang="en-US" smtClean="0"/>
              <a:t>19/11/28</a:t>
            </a:fld>
            <a:endParaRPr kumimoji="1" lang="ja-JP" altLang="en-US"/>
          </a:p>
        </p:txBody>
      </p:sp>
      <p:sp>
        <p:nvSpPr>
          <p:cNvPr id="4" name="フッター プレースホルダー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369A94D-8DA3-5947-A5F9-ADE4156EA03B}" type="slidenum">
              <a:rPr kumimoji="1" lang="ja-JP" altLang="en-US" smtClean="0"/>
              <a:t>‹#›</a:t>
            </a:fld>
            <a:endParaRPr kumimoji="1" lang="ja-JP" altLang="en-US"/>
          </a:p>
        </p:txBody>
      </p:sp>
    </p:spTree>
    <p:extLst>
      <p:ext uri="{BB962C8B-B14F-4D97-AF65-F5344CB8AC3E}">
        <p14:creationId xmlns:p14="http://schemas.microsoft.com/office/powerpoint/2010/main" val="33006364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AEB2D4F-803F-44FB-A2DB-CB464CCCD3F2}" type="datetimeFigureOut">
              <a:rPr lang="en-US" smtClean="0"/>
              <a:t>19/11/28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16AB9DD-4300-4102-87B7-CF1D1385C4E5}" type="slidenum">
              <a:rPr lang="en-US" smtClean="0"/>
              <a:t>‹#›</a:t>
            </a:fld>
            <a:endParaRPr lang="en-US"/>
          </a:p>
        </p:txBody>
      </p:sp>
    </p:spTree>
    <p:extLst>
      <p:ext uri="{BB962C8B-B14F-4D97-AF65-F5344CB8AC3E}">
        <p14:creationId xmlns:p14="http://schemas.microsoft.com/office/powerpoint/2010/main" val="2139993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p>
            <a:fld id="{5137A32E-7B02-2C42-8664-1DE0FDA4062A}" type="datetime1">
              <a:rPr lang="ja-JP" altLang="en-US" smtClean="0"/>
              <a:t>19/11/28</a:t>
            </a:fld>
            <a:endParaRPr lang="en-US"/>
          </a:p>
        </p:txBody>
      </p:sp>
      <p:sp>
        <p:nvSpPr>
          <p:cNvPr id="5" name="Footer Placeholder 4"/>
          <p:cNvSpPr>
            <a:spLocks noGrp="1"/>
          </p:cNvSpPr>
          <p:nvPr>
            <p:ph type="ftr" sz="quarter" idx="11"/>
          </p:nvPr>
        </p:nvSpPr>
        <p:spPr/>
        <p:txBody>
          <a:bodyPr/>
          <a:lstStyle/>
          <a:p>
            <a:r>
              <a:rPr lang="en-US" smtClean="0"/>
              <a:t>AOMSUC-10 Training Event, 2 December 2019</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A01521D-7FCE-2746-8B39-610CE27F18BC}" type="datetime1">
              <a:rPr lang="ja-JP" altLang="en-US" smtClean="0"/>
              <a:t>19/11/28</a:t>
            </a:fld>
            <a:endParaRPr lang="en-US"/>
          </a:p>
        </p:txBody>
      </p:sp>
      <p:sp>
        <p:nvSpPr>
          <p:cNvPr id="5" name="Footer Placeholder 4"/>
          <p:cNvSpPr>
            <a:spLocks noGrp="1"/>
          </p:cNvSpPr>
          <p:nvPr>
            <p:ph type="ftr" sz="quarter" idx="11"/>
          </p:nvPr>
        </p:nvSpPr>
        <p:spPr/>
        <p:txBody>
          <a:bodyPr/>
          <a:lstStyle/>
          <a:p>
            <a:r>
              <a:rPr lang="en-US" smtClean="0"/>
              <a:t>AOMSUC-10 Training Event, 2 December 2019</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67470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1EF3D8B-D66F-584E-B2F5-7CBC9BB40667}" type="datetime1">
              <a:rPr lang="ja-JP" altLang="en-US" smtClean="0"/>
              <a:t>19/11/28</a:t>
            </a:fld>
            <a:endParaRPr lang="en-US"/>
          </a:p>
        </p:txBody>
      </p:sp>
      <p:sp>
        <p:nvSpPr>
          <p:cNvPr id="5" name="Footer Placeholder 4"/>
          <p:cNvSpPr>
            <a:spLocks noGrp="1"/>
          </p:cNvSpPr>
          <p:nvPr>
            <p:ph type="ftr" sz="quarter" idx="11"/>
          </p:nvPr>
        </p:nvSpPr>
        <p:spPr/>
        <p:txBody>
          <a:bodyPr/>
          <a:lstStyle/>
          <a:p>
            <a:r>
              <a:rPr lang="en-US" smtClean="0"/>
              <a:t>AOMSUC-10 Training Event, 2 December 2019</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95025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0E148913-8E5B-8C4E-A491-F970957D1DA3}" type="datetime1">
              <a:rPr lang="ja-JP" altLang="en-US" smtClean="0"/>
              <a:t>19/11/28</a:t>
            </a:fld>
            <a:endParaRPr lang="en-US"/>
          </a:p>
        </p:txBody>
      </p:sp>
      <p:sp>
        <p:nvSpPr>
          <p:cNvPr id="5" name="Footer Placeholder 4"/>
          <p:cNvSpPr>
            <a:spLocks noGrp="1"/>
          </p:cNvSpPr>
          <p:nvPr>
            <p:ph type="ftr" sz="quarter" idx="11"/>
          </p:nvPr>
        </p:nvSpPr>
        <p:spPr/>
        <p:txBody>
          <a:bodyPr/>
          <a:lstStyle/>
          <a:p>
            <a:r>
              <a:rPr lang="en-US" smtClean="0"/>
              <a:t>AOMSUC-10 Training Event, 2 December 2019</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6E9FF04-6A57-CE48-B63B-BBD15CE3007C}" type="datetime1">
              <a:rPr lang="ja-JP" altLang="en-US" smtClean="0"/>
              <a:t>19/11/28</a:t>
            </a:fld>
            <a:endParaRPr lang="en-US"/>
          </a:p>
        </p:txBody>
      </p:sp>
      <p:sp>
        <p:nvSpPr>
          <p:cNvPr id="5" name="Footer Placeholder 4"/>
          <p:cNvSpPr>
            <a:spLocks noGrp="1"/>
          </p:cNvSpPr>
          <p:nvPr>
            <p:ph type="ftr" sz="quarter" idx="11"/>
          </p:nvPr>
        </p:nvSpPr>
        <p:spPr/>
        <p:txBody>
          <a:bodyPr/>
          <a:lstStyle/>
          <a:p>
            <a:r>
              <a:rPr lang="en-US" smtClean="0"/>
              <a:t>AOMSUC-10 Training Event, 2 December 2019</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D12F4C68-9FDD-F545-BB08-980D4E631FE7}" type="datetime1">
              <a:rPr lang="ja-JP" altLang="en-US" smtClean="0"/>
              <a:t>19/11/28</a:t>
            </a:fld>
            <a:endParaRPr lang="en-US"/>
          </a:p>
        </p:txBody>
      </p:sp>
      <p:sp>
        <p:nvSpPr>
          <p:cNvPr id="6" name="Footer Placeholder 5"/>
          <p:cNvSpPr>
            <a:spLocks noGrp="1"/>
          </p:cNvSpPr>
          <p:nvPr>
            <p:ph type="ftr" sz="quarter" idx="11"/>
          </p:nvPr>
        </p:nvSpPr>
        <p:spPr/>
        <p:txBody>
          <a:bodyPr/>
          <a:lstStyle/>
          <a:p>
            <a:r>
              <a:rPr lang="en-US" smtClean="0"/>
              <a:t>AOMSUC-10 Training Event, 2 December 2019</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B6C9C658-056A-474C-BA37-EF9E0B5F138A}" type="datetime1">
              <a:rPr lang="ja-JP" altLang="en-US" smtClean="0"/>
              <a:t>19/11/28</a:t>
            </a:fld>
            <a:endParaRPr lang="en-US"/>
          </a:p>
        </p:txBody>
      </p:sp>
      <p:sp>
        <p:nvSpPr>
          <p:cNvPr id="8" name="Footer Placeholder 7"/>
          <p:cNvSpPr>
            <a:spLocks noGrp="1"/>
          </p:cNvSpPr>
          <p:nvPr>
            <p:ph type="ftr" sz="quarter" idx="11"/>
          </p:nvPr>
        </p:nvSpPr>
        <p:spPr/>
        <p:txBody>
          <a:bodyPr/>
          <a:lstStyle/>
          <a:p>
            <a:r>
              <a:rPr lang="en-US" smtClean="0"/>
              <a:t>AOMSUC-10 Training Event, 2 December 2019</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1811EF3F-4FD7-0348-BC0B-5126D0092823}" type="datetime1">
              <a:rPr lang="ja-JP" altLang="en-US" smtClean="0"/>
              <a:t>19/11/28</a:t>
            </a:fld>
            <a:endParaRPr lang="en-US"/>
          </a:p>
        </p:txBody>
      </p:sp>
      <p:sp>
        <p:nvSpPr>
          <p:cNvPr id="4" name="Footer Placeholder 3"/>
          <p:cNvSpPr>
            <a:spLocks noGrp="1"/>
          </p:cNvSpPr>
          <p:nvPr>
            <p:ph type="ftr" sz="quarter" idx="11"/>
          </p:nvPr>
        </p:nvSpPr>
        <p:spPr/>
        <p:txBody>
          <a:bodyPr/>
          <a:lstStyle/>
          <a:p>
            <a:r>
              <a:rPr lang="en-US" smtClean="0"/>
              <a:t>AOMSUC-10 Training Event, 2 December 2019</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9F537-795A-5443-BBF2-EC858A497659}" type="datetime1">
              <a:rPr lang="ja-JP" altLang="en-US" smtClean="0"/>
              <a:t>19/11/28</a:t>
            </a:fld>
            <a:endParaRPr lang="en-US"/>
          </a:p>
        </p:txBody>
      </p:sp>
      <p:sp>
        <p:nvSpPr>
          <p:cNvPr id="3" name="Footer Placeholder 2"/>
          <p:cNvSpPr>
            <a:spLocks noGrp="1"/>
          </p:cNvSpPr>
          <p:nvPr>
            <p:ph type="ftr" sz="quarter" idx="11"/>
          </p:nvPr>
        </p:nvSpPr>
        <p:spPr/>
        <p:txBody>
          <a:bodyPr/>
          <a:lstStyle/>
          <a:p>
            <a:r>
              <a:rPr lang="en-US" smtClean="0"/>
              <a:t>AOMSUC-10 Training Event, 2 December 2019</a:t>
            </a:r>
            <a:endParaRPr lang="en-US"/>
          </a:p>
        </p:txBody>
      </p:sp>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AA36A15-F1B7-284E-84F4-3FC4E6800A43}" type="datetime1">
              <a:rPr lang="ja-JP" altLang="en-US" smtClean="0"/>
              <a:t>19/11/28</a:t>
            </a:fld>
            <a:endParaRPr lang="en-US"/>
          </a:p>
        </p:txBody>
      </p:sp>
      <p:sp>
        <p:nvSpPr>
          <p:cNvPr id="6" name="Footer Placeholder 5"/>
          <p:cNvSpPr>
            <a:spLocks noGrp="1"/>
          </p:cNvSpPr>
          <p:nvPr>
            <p:ph type="ftr" sz="quarter" idx="11"/>
          </p:nvPr>
        </p:nvSpPr>
        <p:spPr/>
        <p:txBody>
          <a:bodyPr/>
          <a:lstStyle/>
          <a:p>
            <a:r>
              <a:rPr lang="en-US" smtClean="0"/>
              <a:t>AOMSUC-10 Training Event, 2 December 2019</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63B95C2-6E38-B141-B44F-75EF157DCEF5}" type="datetime1">
              <a:rPr lang="ja-JP" altLang="en-US" smtClean="0"/>
              <a:t>19/11/28</a:t>
            </a:fld>
            <a:endParaRPr lang="en-US"/>
          </a:p>
        </p:txBody>
      </p:sp>
      <p:sp>
        <p:nvSpPr>
          <p:cNvPr id="6" name="Footer Placeholder 5"/>
          <p:cNvSpPr>
            <a:spLocks noGrp="1"/>
          </p:cNvSpPr>
          <p:nvPr>
            <p:ph type="ftr" sz="quarter" idx="11"/>
          </p:nvPr>
        </p:nvSpPr>
        <p:spPr/>
        <p:txBody>
          <a:bodyPr/>
          <a:lstStyle/>
          <a:p>
            <a:r>
              <a:rPr lang="en-US" smtClean="0"/>
              <a:t>AOMSUC-10 Training Event, 2 December 2019</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F7880-9DA7-5E4F-BB1A-3C7865D50CE0}" type="datetime1">
              <a:rPr lang="ja-JP" altLang="en-US" smtClean="0"/>
              <a:t>19/11/28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AOMSUC-10 Training Event, 2 December 2019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hyperlink" Target="https://wmoomm.sharepoint.com/:b:/s/wmocpdb/EZMK262dUCVDipwLnhnTXh0BSQF5pye3t7nd4CaLAzmerw?e=XYGgTN" TargetMode="External"/><Relationship Id="rId4" Type="http://schemas.openxmlformats.org/officeDocument/2006/relationships/hyperlink" Target="https://wmoomm.sharepoint.com/:b:/s/wmocpdb/EddPXsr52AlBqpIEp_cY8igBwIluyQcbVlX5ThN1DobVoA?e=FtCzhd" TargetMode="External"/><Relationship Id="rId5" Type="http://schemas.openxmlformats.org/officeDocument/2006/relationships/hyperlink" Target="https://wmoomm.sharepoint.com/:b:/s/wmocpdb/EXl4VKH6DTRLliDTg83FjDIBc43WFaoxJf75KFwI3b2tiA?e=keND5U" TargetMode="External"/><Relationship Id="rId6" Type="http://schemas.openxmlformats.org/officeDocument/2006/relationships/hyperlink" Target="https://wmoomm.sharepoint.com/:b:/s/wmocpdb/ES2Di6co30RHrssM1K-D0jcBgAR_Y2rDoRbvWUNY_zeWnw?e=data9T" TargetMode="External"/><Relationship Id="rId7" Type="http://schemas.openxmlformats.org/officeDocument/2006/relationships/hyperlink" Target="https://wmoomm.sharepoint.com/:b:/s/wmocpdb/EbeGrILUZPBCvoUJrVpcHYEBGbxmtFJOfrNnlDJqFhKsMQ?e=WTPwMK" TargetMode="External"/><Relationship Id="rId8" Type="http://schemas.openxmlformats.org/officeDocument/2006/relationships/hyperlink" Target="mailto:swcem-help-desk@wmo.int" TargetMode="External"/><Relationship Id="rId1" Type="http://schemas.openxmlformats.org/officeDocument/2006/relationships/slideLayout" Target="../slideLayouts/slideLayout2.xml"/><Relationship Id="rId2" Type="http://schemas.openxmlformats.org/officeDocument/2006/relationships/hyperlink" Target="https://wmoomm.sharepoint.com/:b:/s/wmocpdb/Ec0v7iOxdU5PhcE9BHSh_WgBsTOi35D1v-ji9D4anP7KJQ?e=u2CYh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536712" y="1366274"/>
            <a:ext cx="8229600" cy="22016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90"/>
                </a:solidFill>
              </a:rPr>
              <a:t>WMO Initiative for promoting Space-based Weather and Climate </a:t>
            </a:r>
            <a:r>
              <a:rPr lang="en-US" sz="2800" b="1" dirty="0">
                <a:solidFill>
                  <a:srgbClr val="000090"/>
                </a:solidFill>
              </a:rPr>
              <a:t>Extremes </a:t>
            </a:r>
            <a:r>
              <a:rPr lang="en-US" sz="2800" b="1" dirty="0" smtClean="0">
                <a:solidFill>
                  <a:srgbClr val="000090"/>
                </a:solidFill>
              </a:rPr>
              <a:t>Monitoring (SWCEM)</a:t>
            </a:r>
            <a:endParaRPr lang="en-US" sz="2800" b="1" dirty="0">
              <a:solidFill>
                <a:srgbClr val="000090"/>
              </a:solidFill>
            </a:endParaRPr>
          </a:p>
          <a:p>
            <a:r>
              <a:rPr lang="en-US" sz="2800" b="1" dirty="0">
                <a:solidFill>
                  <a:srgbClr val="000090"/>
                </a:solidFill>
              </a:rPr>
              <a:t>f</a:t>
            </a:r>
            <a:r>
              <a:rPr lang="en-US" sz="2800" b="1" dirty="0" smtClean="0">
                <a:solidFill>
                  <a:srgbClr val="000090"/>
                </a:solidFill>
              </a:rPr>
              <a:t>rom Demonstration to Operation</a:t>
            </a:r>
          </a:p>
        </p:txBody>
      </p:sp>
      <p:sp>
        <p:nvSpPr>
          <p:cNvPr id="6" name="Title 1"/>
          <p:cNvSpPr txBox="1">
            <a:spLocks/>
          </p:cNvSpPr>
          <p:nvPr/>
        </p:nvSpPr>
        <p:spPr>
          <a:xfrm>
            <a:off x="2456867" y="3774221"/>
            <a:ext cx="4331854" cy="183319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err="1" smtClean="0">
                <a:solidFill>
                  <a:srgbClr val="000090"/>
                </a:solidFill>
              </a:rPr>
              <a:t>Yuriy</a:t>
            </a:r>
            <a:r>
              <a:rPr lang="en-US" sz="2000" b="1" dirty="0" smtClean="0">
                <a:solidFill>
                  <a:srgbClr val="000090"/>
                </a:solidFill>
              </a:rPr>
              <a:t> </a:t>
            </a:r>
            <a:r>
              <a:rPr lang="en-US" sz="2000" b="1" dirty="0" err="1" smtClean="0">
                <a:solidFill>
                  <a:srgbClr val="000090"/>
                </a:solidFill>
              </a:rPr>
              <a:t>Kuleshov</a:t>
            </a:r>
            <a:endParaRPr lang="en-US" sz="2000" b="1" dirty="0" smtClean="0">
              <a:solidFill>
                <a:srgbClr val="000090"/>
              </a:solidFill>
            </a:endParaRPr>
          </a:p>
          <a:p>
            <a:r>
              <a:rPr lang="en-US" sz="2000" b="1" dirty="0" smtClean="0">
                <a:solidFill>
                  <a:srgbClr val="000090"/>
                </a:solidFill>
              </a:rPr>
              <a:t>Australia Bureau of Meteorology</a:t>
            </a:r>
          </a:p>
          <a:p>
            <a:endParaRPr lang="en-US" sz="2000" b="1" dirty="0" smtClean="0">
              <a:solidFill>
                <a:srgbClr val="000090"/>
              </a:solidFill>
            </a:endParaRPr>
          </a:p>
          <a:p>
            <a:r>
              <a:rPr lang="en-US" sz="2000" b="1" dirty="0" smtClean="0">
                <a:solidFill>
                  <a:srgbClr val="000090"/>
                </a:solidFill>
              </a:rPr>
              <a:t>Werner </a:t>
            </a:r>
            <a:r>
              <a:rPr lang="en-US" sz="2000" b="1" dirty="0" err="1" smtClean="0">
                <a:solidFill>
                  <a:srgbClr val="000090"/>
                </a:solidFill>
              </a:rPr>
              <a:t>Balogh</a:t>
            </a:r>
            <a:r>
              <a:rPr lang="en-US" sz="2000" b="1" dirty="0" smtClean="0">
                <a:solidFill>
                  <a:srgbClr val="000090"/>
                </a:solidFill>
              </a:rPr>
              <a:t>, Toshiyuki Kurino</a:t>
            </a:r>
          </a:p>
          <a:p>
            <a:r>
              <a:rPr lang="en-US" sz="2000" b="1" dirty="0" smtClean="0">
                <a:solidFill>
                  <a:srgbClr val="000090"/>
                </a:solidFill>
              </a:rPr>
              <a:t>WMO Space Programme</a:t>
            </a:r>
            <a:endParaRPr lang="en-US" sz="2000" b="1" dirty="0">
              <a:solidFill>
                <a:srgbClr val="000090"/>
              </a:solidFill>
            </a:endParaRPr>
          </a:p>
        </p:txBody>
      </p:sp>
      <p:sp>
        <p:nvSpPr>
          <p:cNvPr id="4" name="Footer Placeholder 3"/>
          <p:cNvSpPr>
            <a:spLocks noGrp="1"/>
          </p:cNvSpPr>
          <p:nvPr>
            <p:ph type="ftr" sz="quarter" idx="11"/>
          </p:nvPr>
        </p:nvSpPr>
        <p:spPr/>
        <p:txBody>
          <a:bodyPr/>
          <a:lstStyle/>
          <a:p>
            <a:r>
              <a:rPr lang="en-US" smtClean="0"/>
              <a:t>AOMSUC-10 Training Event, 2 December 2019</a:t>
            </a:r>
            <a:endParaRPr lang="en-US" dirty="0" smtClean="0"/>
          </a:p>
        </p:txBody>
      </p:sp>
    </p:spTree>
    <p:extLst>
      <p:ext uri="{BB962C8B-B14F-4D97-AF65-F5344CB8AC3E}">
        <p14:creationId xmlns:p14="http://schemas.microsoft.com/office/powerpoint/2010/main" val="23892606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7433"/>
          </a:xfrm>
        </p:spPr>
        <p:txBody>
          <a:bodyPr>
            <a:normAutofit fontScale="90000"/>
          </a:bodyPr>
          <a:lstStyle/>
          <a:p>
            <a:r>
              <a:rPr lang="en-US" altLang="ja-JP" b="1" dirty="0" err="1">
                <a:solidFill>
                  <a:srgbClr val="800000"/>
                </a:solidFill>
              </a:rPr>
              <a:t>Socrative</a:t>
            </a:r>
            <a:r>
              <a:rPr lang="en-US" altLang="ja-JP" b="1" dirty="0">
                <a:solidFill>
                  <a:srgbClr val="800000"/>
                </a:solidFill>
              </a:rPr>
              <a:t> Question 1</a:t>
            </a:r>
            <a:endParaRPr kumimoji="1" lang="ja-JP" altLang="en-US" dirty="0">
              <a:solidFill>
                <a:srgbClr val="800000"/>
              </a:solidFill>
            </a:endParaRPr>
          </a:p>
        </p:txBody>
      </p:sp>
      <p:sp>
        <p:nvSpPr>
          <p:cNvPr id="3" name="コンテンツ プレースホルダー 2"/>
          <p:cNvSpPr>
            <a:spLocks noGrp="1"/>
          </p:cNvSpPr>
          <p:nvPr>
            <p:ph idx="1"/>
          </p:nvPr>
        </p:nvSpPr>
        <p:spPr>
          <a:xfrm>
            <a:off x="457200" y="1147834"/>
            <a:ext cx="8229600" cy="4978329"/>
          </a:xfrm>
        </p:spPr>
        <p:txBody>
          <a:bodyPr>
            <a:normAutofit fontScale="92500" lnSpcReduction="20000"/>
          </a:bodyPr>
          <a:lstStyle/>
          <a:p>
            <a:pPr marL="0" indent="0" fontAlgn="base">
              <a:buNone/>
            </a:pPr>
            <a:r>
              <a:rPr lang="en-US" altLang="ja-JP" b="1" dirty="0" smtClean="0"/>
              <a:t>Have </a:t>
            </a:r>
            <a:r>
              <a:rPr lang="en-US" altLang="ja-JP" b="1" dirty="0"/>
              <a:t>you heard about the </a:t>
            </a:r>
            <a:r>
              <a:rPr lang="en-US" altLang="ja-JP" b="1" dirty="0" smtClean="0"/>
              <a:t>WMO</a:t>
            </a:r>
            <a:r>
              <a:rPr lang="ja-JP" altLang="en-US" b="1" dirty="0" smtClean="0"/>
              <a:t> </a:t>
            </a:r>
            <a:r>
              <a:rPr lang="en-US" altLang="ja-JP" b="1" dirty="0" smtClean="0"/>
              <a:t>Regional</a:t>
            </a:r>
            <a:r>
              <a:rPr lang="ja-JP" altLang="en-US" b="1" dirty="0" smtClean="0"/>
              <a:t> </a:t>
            </a:r>
            <a:r>
              <a:rPr lang="en-US" altLang="ja-JP" b="1" dirty="0" smtClean="0"/>
              <a:t>Climate</a:t>
            </a:r>
            <a:r>
              <a:rPr lang="ja-JP" altLang="en-US" b="1" dirty="0" smtClean="0"/>
              <a:t> </a:t>
            </a:r>
            <a:r>
              <a:rPr lang="en-US" altLang="ja-JP" b="1" dirty="0" smtClean="0"/>
              <a:t>Center</a:t>
            </a:r>
            <a:r>
              <a:rPr lang="ja-JP" altLang="en-US" b="1" dirty="0" smtClean="0"/>
              <a:t> </a:t>
            </a:r>
            <a:r>
              <a:rPr lang="en-US" altLang="ja-JP" b="1" dirty="0" smtClean="0"/>
              <a:t>(RCC)</a:t>
            </a:r>
            <a:r>
              <a:rPr lang="ja-JP" altLang="en-US" b="1" dirty="0" smtClean="0"/>
              <a:t> </a:t>
            </a:r>
            <a:r>
              <a:rPr lang="en-US" altLang="ja-JP" b="1" dirty="0" smtClean="0"/>
              <a:t>activities?</a:t>
            </a:r>
          </a:p>
          <a:p>
            <a:pPr marL="0" indent="0" fontAlgn="base">
              <a:buNone/>
            </a:pPr>
            <a:endParaRPr lang="en-US" altLang="ja-JP" dirty="0"/>
          </a:p>
          <a:p>
            <a:pPr marL="514350" indent="-514350" fontAlgn="base">
              <a:buFont typeface="+mj-lt"/>
              <a:buAutoNum type="alphaUcPeriod"/>
            </a:pPr>
            <a:r>
              <a:rPr lang="en-US" altLang="ja-JP" dirty="0"/>
              <a:t>Yes I am fully aware of </a:t>
            </a:r>
            <a:r>
              <a:rPr lang="en-US" altLang="ja-JP" dirty="0" smtClean="0"/>
              <a:t>WMO</a:t>
            </a:r>
            <a:r>
              <a:rPr lang="ja-JP" altLang="en-US" dirty="0" smtClean="0"/>
              <a:t> </a:t>
            </a:r>
            <a:r>
              <a:rPr lang="en-US" altLang="ja-JP" dirty="0" smtClean="0"/>
              <a:t>RCCs and </a:t>
            </a:r>
            <a:r>
              <a:rPr lang="en-US" altLang="ja-JP" dirty="0"/>
              <a:t>the potential benefits and I am taking advantage of these </a:t>
            </a:r>
          </a:p>
          <a:p>
            <a:pPr marL="514350" indent="-514350" fontAlgn="base">
              <a:buFont typeface="+mj-lt"/>
              <a:buAutoNum type="alphaUcPeriod"/>
            </a:pPr>
            <a:r>
              <a:rPr lang="en-US" altLang="ja-JP" dirty="0"/>
              <a:t>Yes I have heard about </a:t>
            </a:r>
            <a:r>
              <a:rPr lang="en-US" altLang="ja-JP" dirty="0" smtClean="0"/>
              <a:t>WMO RCCs </a:t>
            </a:r>
            <a:r>
              <a:rPr lang="en-US" altLang="ja-JP" dirty="0"/>
              <a:t>but I would like more information</a:t>
            </a:r>
          </a:p>
          <a:p>
            <a:pPr marL="514350" indent="-514350" fontAlgn="base">
              <a:buFont typeface="+mj-lt"/>
              <a:buAutoNum type="alphaUcPeriod"/>
            </a:pPr>
            <a:r>
              <a:rPr lang="en-US" altLang="ja-JP" dirty="0"/>
              <a:t>No, I have not heard about </a:t>
            </a:r>
            <a:r>
              <a:rPr lang="en-US" altLang="ja-JP" dirty="0" smtClean="0"/>
              <a:t>WMO RCCs </a:t>
            </a:r>
            <a:r>
              <a:rPr lang="en-US" altLang="ja-JP" dirty="0"/>
              <a:t>but I would like more information</a:t>
            </a:r>
          </a:p>
          <a:p>
            <a:pPr marL="514350" indent="-514350" fontAlgn="base">
              <a:buFont typeface="+mj-lt"/>
              <a:buAutoNum type="alphaUcPeriod"/>
            </a:pPr>
            <a:r>
              <a:rPr lang="en-US" altLang="ja-JP" dirty="0"/>
              <a:t>No, I have not heard about </a:t>
            </a:r>
            <a:r>
              <a:rPr lang="en-US" altLang="ja-JP" dirty="0" smtClean="0"/>
              <a:t>WMO RCCs </a:t>
            </a:r>
            <a:r>
              <a:rPr lang="en-US" altLang="ja-JP" dirty="0"/>
              <a:t>and I do not think it is relevant to me and my workplace</a:t>
            </a:r>
            <a:r>
              <a:rPr lang="en-US" altLang="ja-JP" dirty="0" smtClean="0"/>
              <a:t>.</a:t>
            </a:r>
            <a:endParaRPr lang="en-US" altLang="ja-JP"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14945122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52963"/>
            <a:ext cx="8229600" cy="2087194"/>
          </a:xfrm>
        </p:spPr>
        <p:txBody>
          <a:bodyPr>
            <a:normAutofit fontScale="90000"/>
          </a:bodyPr>
          <a:lstStyle/>
          <a:p>
            <a:r>
              <a:rPr kumimoji="1" lang="en-US" altLang="ja-JP" b="1" dirty="0" smtClean="0"/>
              <a:t>Why WMO to</a:t>
            </a:r>
            <a:r>
              <a:rPr kumimoji="1" lang="en-US" altLang="en-US" b="1" dirty="0"/>
              <a:t> </a:t>
            </a:r>
            <a:r>
              <a:rPr kumimoji="1" lang="en-US" altLang="en-US" b="1" dirty="0" smtClean="0"/>
              <a:t>promote W</a:t>
            </a:r>
            <a:r>
              <a:rPr kumimoji="1" lang="en-US" altLang="ja-JP" b="1" dirty="0" smtClean="0"/>
              <a:t>eather and Climate Extremes Monitoring from Space?</a:t>
            </a:r>
            <a:endParaRPr kumimoji="1" lang="ja-JP" altLang="en-US" b="1"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6661507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84980"/>
            <a:ext cx="8229600" cy="2699103"/>
          </a:xfrm>
        </p:spPr>
        <p:txBody>
          <a:bodyPr>
            <a:normAutofit fontScale="90000"/>
          </a:bodyPr>
          <a:lstStyle/>
          <a:p>
            <a:r>
              <a:rPr kumimoji="1" lang="en-US" altLang="ja-JP" b="1" dirty="0" smtClean="0"/>
              <a:t/>
            </a:r>
            <a:br>
              <a:rPr kumimoji="1" lang="en-US" altLang="ja-JP" b="1" dirty="0" smtClean="0"/>
            </a:br>
            <a:r>
              <a:rPr kumimoji="1" lang="en-US" altLang="ja-JP" b="1" dirty="0" smtClean="0"/>
              <a:t>The</a:t>
            </a:r>
            <a:r>
              <a:rPr kumimoji="1" lang="ja-JP" altLang="en-US" b="1" dirty="0" smtClean="0"/>
              <a:t> </a:t>
            </a:r>
            <a:r>
              <a:rPr kumimoji="1" lang="en-US" altLang="ja-JP" b="1" dirty="0" smtClean="0"/>
              <a:t>problem</a:t>
            </a:r>
            <a:r>
              <a:rPr kumimoji="1" lang="ja-JP" altLang="en-US" b="1" dirty="0" smtClean="0"/>
              <a:t> </a:t>
            </a:r>
            <a:r>
              <a:rPr kumimoji="1" lang="en-US" altLang="ja-JP" b="1" dirty="0" smtClean="0"/>
              <a:t>is</a:t>
            </a:r>
            <a:r>
              <a:rPr kumimoji="1" lang="ja-JP" altLang="en-US" b="1" dirty="0" smtClean="0"/>
              <a:t> </a:t>
            </a:r>
            <a:r>
              <a:rPr kumimoji="1" lang="en-US" altLang="ja-JP" b="1" dirty="0" smtClean="0"/>
              <a:t>that</a:t>
            </a:r>
            <a:br>
              <a:rPr kumimoji="1" lang="en-US" altLang="ja-JP" b="1" dirty="0" smtClean="0"/>
            </a:br>
            <a:r>
              <a:rPr kumimoji="1" lang="en-US" altLang="ja-JP" b="1" dirty="0" smtClean="0"/>
              <a:t>WMO</a:t>
            </a:r>
            <a:r>
              <a:rPr kumimoji="1" lang="ja-JP" altLang="en-US" b="1" dirty="0" smtClean="0"/>
              <a:t> </a:t>
            </a:r>
            <a:r>
              <a:rPr kumimoji="1" lang="en-US" altLang="ja-JP" b="1" dirty="0" smtClean="0"/>
              <a:t>RCCs will not use Satellite-derived Products for Climate Extremes Monitoring.....Why?</a:t>
            </a:r>
            <a:br>
              <a:rPr kumimoji="1" lang="en-US" altLang="ja-JP" b="1" dirty="0" smtClean="0"/>
            </a:br>
            <a:endParaRPr kumimoji="1" lang="ja-JP" altLang="en-US" b="1"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37723104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smtClean="0"/>
              <a:t>AOMSUC-10 Training Event, 2 December 2019</a:t>
            </a:r>
            <a:endParaRPr lang="en-US"/>
          </a:p>
        </p:txBody>
      </p:sp>
      <p:pic>
        <p:nvPicPr>
          <p:cNvPr id="4" name="図 3" descr="jma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22" y="311735"/>
            <a:ext cx="6835812" cy="5345540"/>
          </a:xfrm>
          <a:prstGeom prst="rect">
            <a:avLst/>
          </a:prstGeom>
        </p:spPr>
      </p:pic>
      <p:sp>
        <p:nvSpPr>
          <p:cNvPr id="5" name="正方形/長方形 4"/>
          <p:cNvSpPr/>
          <p:nvPr/>
        </p:nvSpPr>
        <p:spPr>
          <a:xfrm>
            <a:off x="219364" y="5738206"/>
            <a:ext cx="8751454" cy="646331"/>
          </a:xfrm>
          <a:prstGeom prst="rect">
            <a:avLst/>
          </a:prstGeom>
        </p:spPr>
        <p:txBody>
          <a:bodyPr wrap="square">
            <a:spAutoFit/>
          </a:bodyPr>
          <a:lstStyle/>
          <a:p>
            <a:r>
              <a:rPr lang="en-US" altLang="ja-JP" dirty="0" smtClean="0"/>
              <a:t>“</a:t>
            </a:r>
            <a:r>
              <a:rPr lang="en-US" altLang="ja-JP" b="1" dirty="0" smtClean="0"/>
              <a:t>Summary of the 2018 Asian Summer Monsoon</a:t>
            </a:r>
            <a:r>
              <a:rPr lang="en-US" altLang="ja-JP" dirty="0" smtClean="0"/>
              <a:t>” issued by Tokyo Climate Center (JMA)</a:t>
            </a:r>
          </a:p>
          <a:p>
            <a:r>
              <a:rPr lang="en-US" altLang="ja-JP" dirty="0" smtClean="0"/>
              <a:t>http</a:t>
            </a:r>
            <a:r>
              <a:rPr lang="en-US" altLang="ja-JP" dirty="0"/>
              <a:t>://</a:t>
            </a:r>
            <a:r>
              <a:rPr lang="en-US" altLang="ja-JP" dirty="0" err="1"/>
              <a:t>ds.data.jma.go.jp</a:t>
            </a:r>
            <a:r>
              <a:rPr lang="en-US" altLang="ja-JP" dirty="0"/>
              <a:t>/</a:t>
            </a:r>
            <a:r>
              <a:rPr lang="en-US" altLang="ja-JP" dirty="0" err="1"/>
              <a:t>tcc</a:t>
            </a:r>
            <a:r>
              <a:rPr lang="en-US" altLang="ja-JP" dirty="0"/>
              <a:t>/</a:t>
            </a:r>
            <a:r>
              <a:rPr lang="en-US" altLang="ja-JP" dirty="0" err="1"/>
              <a:t>tcc</a:t>
            </a:r>
            <a:r>
              <a:rPr lang="en-US" altLang="ja-JP" dirty="0"/>
              <a:t>/products/</a:t>
            </a:r>
            <a:r>
              <a:rPr lang="en-US" altLang="ja-JP" dirty="0" err="1"/>
              <a:t>clisys</a:t>
            </a:r>
            <a:r>
              <a:rPr lang="en-US" altLang="ja-JP" dirty="0"/>
              <a:t>/reports/report/report20181130.pdf</a:t>
            </a:r>
            <a:endParaRPr lang="ja-JP" altLang="en-US" dirty="0"/>
          </a:p>
        </p:txBody>
      </p:sp>
      <p:sp>
        <p:nvSpPr>
          <p:cNvPr id="6" name="テキスト ボックス 5"/>
          <p:cNvSpPr txBox="1"/>
          <p:nvPr/>
        </p:nvSpPr>
        <p:spPr>
          <a:xfrm>
            <a:off x="2261102" y="23096"/>
            <a:ext cx="3839513" cy="369332"/>
          </a:xfrm>
          <a:prstGeom prst="rect">
            <a:avLst/>
          </a:prstGeom>
          <a:noFill/>
        </p:spPr>
        <p:txBody>
          <a:bodyPr wrap="none" rtlCol="0">
            <a:spAutoFit/>
          </a:bodyPr>
          <a:lstStyle/>
          <a:p>
            <a:r>
              <a:rPr lang="en-US" altLang="ja-JP" b="1" dirty="0"/>
              <a:t>TCC/JMA Extreme </a:t>
            </a:r>
            <a:r>
              <a:rPr lang="en-US" altLang="ja-JP" b="1" dirty="0" smtClean="0"/>
              <a:t>Climate Monitoring </a:t>
            </a:r>
            <a:endParaRPr kumimoji="1" lang="ja-JP" altLang="en-US" b="1" dirty="0"/>
          </a:p>
        </p:txBody>
      </p:sp>
      <p:sp>
        <p:nvSpPr>
          <p:cNvPr id="2" name="角丸四角形吹き出し 1"/>
          <p:cNvSpPr/>
          <p:nvPr/>
        </p:nvSpPr>
        <p:spPr>
          <a:xfrm>
            <a:off x="111544" y="131796"/>
            <a:ext cx="1517786" cy="1365909"/>
          </a:xfrm>
          <a:prstGeom prst="wedgeRoundRectCallout">
            <a:avLst>
              <a:gd name="adj1" fmla="val 68899"/>
              <a:gd name="adj2" fmla="val 8659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interpolate/extrapolate of CLIMAT data </a:t>
            </a:r>
            <a:endParaRPr kumimoji="1" lang="ja-JP" altLang="en-US" dirty="0"/>
          </a:p>
        </p:txBody>
      </p:sp>
      <p:cxnSp>
        <p:nvCxnSpPr>
          <p:cNvPr id="9" name="直線コネクタ 8"/>
          <p:cNvCxnSpPr/>
          <p:nvPr/>
        </p:nvCxnSpPr>
        <p:spPr>
          <a:xfrm flipV="1">
            <a:off x="1257936" y="4313398"/>
            <a:ext cx="4842679" cy="11982"/>
          </a:xfrm>
          <a:prstGeom prst="line">
            <a:avLst/>
          </a:prstGeom>
        </p:spPr>
        <p:style>
          <a:lnRef idx="3">
            <a:schemeClr val="accent2"/>
          </a:lnRef>
          <a:fillRef idx="0">
            <a:schemeClr val="accent2"/>
          </a:fillRef>
          <a:effectRef idx="2">
            <a:schemeClr val="accent2"/>
          </a:effectRef>
          <a:fontRef idx="minor">
            <a:schemeClr val="tx1"/>
          </a:fontRef>
        </p:style>
      </p:cxnSp>
      <p:sp>
        <p:nvSpPr>
          <p:cNvPr id="7" name="角丸四角形 6"/>
          <p:cNvSpPr/>
          <p:nvPr/>
        </p:nvSpPr>
        <p:spPr>
          <a:xfrm>
            <a:off x="519544" y="3426754"/>
            <a:ext cx="8116455" cy="2923578"/>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US" altLang="ja-JP" sz="2400" b="1" dirty="0">
                <a:solidFill>
                  <a:schemeClr val="tx1"/>
                </a:solidFill>
              </a:rPr>
              <a:t>TCC/JMA Extreme Climate Event Criteria</a:t>
            </a:r>
          </a:p>
          <a:p>
            <a:endParaRPr lang="en-US" altLang="ja-JP" sz="2400" dirty="0">
              <a:solidFill>
                <a:schemeClr val="tx1"/>
              </a:solidFill>
            </a:endParaRPr>
          </a:p>
          <a:p>
            <a:r>
              <a:rPr lang="en-US" altLang="ja-JP" sz="2400" dirty="0">
                <a:solidFill>
                  <a:schemeClr val="tx1"/>
                </a:solidFill>
              </a:rPr>
              <a:t>TCC/JMA defines Extreme climate events as </a:t>
            </a:r>
            <a:r>
              <a:rPr lang="en-US" altLang="ja-JP" sz="2400" dirty="0" smtClean="0">
                <a:solidFill>
                  <a:schemeClr val="tx1"/>
                </a:solidFill>
              </a:rPr>
              <a:t>phenomena</a:t>
            </a:r>
            <a:r>
              <a:rPr lang="en-US" altLang="ja-JP" sz="2400" dirty="0">
                <a:solidFill>
                  <a:schemeClr val="tx1"/>
                </a:solidFill>
              </a:rPr>
              <a:t> </a:t>
            </a:r>
            <a:r>
              <a:rPr lang="en-US" altLang="ja-JP" sz="2400" dirty="0" smtClean="0">
                <a:solidFill>
                  <a:schemeClr val="tx1"/>
                </a:solidFill>
              </a:rPr>
              <a:t>occurring </a:t>
            </a:r>
            <a:r>
              <a:rPr lang="en-US" altLang="ja-JP" sz="2400" b="1" u="sng" dirty="0">
                <a:solidFill>
                  <a:schemeClr val="tx1"/>
                </a:solidFill>
              </a:rPr>
              <a:t>once every 30 years or less</a:t>
            </a:r>
            <a:r>
              <a:rPr lang="en-US" altLang="ja-JP" sz="2400" dirty="0">
                <a:solidFill>
                  <a:schemeClr val="tx1"/>
                </a:solidFill>
              </a:rPr>
              <a:t>.  Monthly, seasonal and annual reports are based on CLIMAT data submitted by National Meteorological and Hydrological Services (NMHS) around the world</a:t>
            </a:r>
            <a:r>
              <a:rPr lang="en-US" altLang="ja-JP" sz="2400" dirty="0" smtClean="0">
                <a:solidFill>
                  <a:schemeClr val="tx1"/>
                </a:solidFill>
              </a:rPr>
              <a:t>.</a:t>
            </a:r>
            <a:endParaRPr lang="en-US" altLang="ja-JP" sz="2400" dirty="0">
              <a:solidFill>
                <a:schemeClr val="tx1"/>
              </a:solidFill>
            </a:endParaRPr>
          </a:p>
        </p:txBody>
      </p:sp>
    </p:spTree>
    <p:extLst>
      <p:ext uri="{BB962C8B-B14F-4D97-AF65-F5344CB8AC3E}">
        <p14:creationId xmlns:p14="http://schemas.microsoft.com/office/powerpoint/2010/main" val="235385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1777"/>
            <a:ext cx="8229600" cy="3055335"/>
          </a:xfrm>
        </p:spPr>
        <p:txBody>
          <a:bodyPr>
            <a:normAutofit fontScale="90000"/>
          </a:bodyPr>
          <a:lstStyle/>
          <a:p>
            <a:r>
              <a:rPr kumimoji="1" lang="en-US" altLang="ja-JP" b="1" dirty="0" smtClean="0"/>
              <a:t>The answer is that</a:t>
            </a:r>
            <a:br>
              <a:rPr kumimoji="1" lang="en-US" altLang="ja-JP" b="1" dirty="0" smtClean="0"/>
            </a:br>
            <a:r>
              <a:rPr kumimoji="1" lang="ja-JP" altLang="en-US" b="1" dirty="0" smtClean="0"/>
              <a:t> </a:t>
            </a:r>
            <a:r>
              <a:rPr kumimoji="1" lang="en-US" altLang="ja-JP" b="1" dirty="0" smtClean="0"/>
              <a:t>No reliable satellite-derived rainfall product </a:t>
            </a:r>
            <a:r>
              <a:rPr kumimoji="1" lang="en-US" altLang="ja-JP" b="1" dirty="0">
                <a:solidFill>
                  <a:srgbClr val="800000"/>
                </a:solidFill>
              </a:rPr>
              <a:t>with 30 years Climate </a:t>
            </a:r>
            <a:r>
              <a:rPr kumimoji="1" lang="en-US" altLang="ja-JP" b="1" dirty="0" smtClean="0">
                <a:solidFill>
                  <a:srgbClr val="800000"/>
                </a:solidFill>
              </a:rPr>
              <a:t>Normal</a:t>
            </a:r>
            <a:r>
              <a:rPr kumimoji="1" lang="ja-JP" altLang="en-US" b="1" dirty="0" smtClean="0">
                <a:solidFill>
                  <a:srgbClr val="800000"/>
                </a:solidFill>
              </a:rPr>
              <a:t> </a:t>
            </a:r>
            <a:r>
              <a:rPr kumimoji="1" lang="en-US" altLang="ja-JP" b="1" dirty="0" smtClean="0"/>
              <a:t>available for RCCs in Operation</a:t>
            </a:r>
            <a:endParaRPr kumimoji="1" lang="ja-JP" altLang="en-US" b="1"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
        <p:nvSpPr>
          <p:cNvPr id="3" name="テキスト ボックス 2"/>
          <p:cNvSpPr txBox="1"/>
          <p:nvPr/>
        </p:nvSpPr>
        <p:spPr>
          <a:xfrm>
            <a:off x="287529" y="3726303"/>
            <a:ext cx="8690802" cy="2554545"/>
          </a:xfrm>
          <a:prstGeom prst="rect">
            <a:avLst/>
          </a:prstGeom>
          <a:noFill/>
        </p:spPr>
        <p:txBody>
          <a:bodyPr wrap="square" rtlCol="0">
            <a:spAutoFit/>
          </a:bodyPr>
          <a:lstStyle/>
          <a:p>
            <a:pPr algn="ctr"/>
            <a:r>
              <a:rPr kumimoji="1" lang="en-US" altLang="ja-JP" sz="3200" b="1" dirty="0"/>
              <a:t>e</a:t>
            </a:r>
            <a:r>
              <a:rPr kumimoji="1" lang="en-US" altLang="ja-JP" sz="3200" b="1" dirty="0" smtClean="0"/>
              <a:t>xcepting following two products;</a:t>
            </a:r>
            <a:endParaRPr kumimoji="1" lang="en-US" altLang="ja-JP" sz="3200" b="1" dirty="0">
              <a:solidFill>
                <a:srgbClr val="800000"/>
              </a:solidFill>
            </a:endParaRPr>
          </a:p>
          <a:p>
            <a:pPr marL="285750" indent="-285750">
              <a:buFontTx/>
              <a:buChar char="-"/>
            </a:pPr>
            <a:r>
              <a:rPr kumimoji="1" lang="en-US" altLang="ja-JP" sz="3200" b="1" dirty="0" smtClean="0">
                <a:solidFill>
                  <a:srgbClr val="800000"/>
                </a:solidFill>
              </a:rPr>
              <a:t>NOAA OLR (Out-going </a:t>
            </a:r>
            <a:r>
              <a:rPr kumimoji="1" lang="en-US" altLang="ja-JP" sz="3200" b="1" dirty="0" err="1" smtClean="0">
                <a:solidFill>
                  <a:srgbClr val="800000"/>
                </a:solidFill>
              </a:rPr>
              <a:t>Longwave</a:t>
            </a:r>
            <a:r>
              <a:rPr kumimoji="1" lang="en-US" altLang="ja-JP" sz="3200" b="1" dirty="0" smtClean="0">
                <a:solidFill>
                  <a:srgbClr val="800000"/>
                </a:solidFill>
              </a:rPr>
              <a:t> Radiation)</a:t>
            </a:r>
          </a:p>
          <a:p>
            <a:pPr marL="285750" indent="-285750">
              <a:buFontTx/>
              <a:buChar char="-"/>
            </a:pPr>
            <a:r>
              <a:rPr kumimoji="1" lang="en-US" altLang="ja-JP" sz="3200" b="1" dirty="0" smtClean="0">
                <a:solidFill>
                  <a:srgbClr val="800000"/>
                </a:solidFill>
              </a:rPr>
              <a:t>NOAA Land Snow/Sea Ice Coverage</a:t>
            </a:r>
          </a:p>
          <a:p>
            <a:pPr algn="ctr"/>
            <a:r>
              <a:rPr kumimoji="1" lang="en-US" altLang="ja-JP" sz="3200" b="1" dirty="0"/>
              <a:t>p</a:t>
            </a:r>
            <a:r>
              <a:rPr kumimoji="1" lang="en-US" altLang="ja-JP" sz="3200" b="1" dirty="0" smtClean="0"/>
              <a:t>roduced by NOAA/NESDIS</a:t>
            </a:r>
          </a:p>
          <a:p>
            <a:pPr algn="ctr"/>
            <a:r>
              <a:rPr kumimoji="1" lang="en-US" altLang="ja-JP" sz="3200" b="1" dirty="0" smtClean="0"/>
              <a:t>with 30 years Climate Normal</a:t>
            </a:r>
            <a:endParaRPr kumimoji="1" lang="ja-JP" altLang="en-US" sz="3200" b="1" dirty="0"/>
          </a:p>
        </p:txBody>
      </p:sp>
    </p:spTree>
    <p:extLst>
      <p:ext uri="{BB962C8B-B14F-4D97-AF65-F5344CB8AC3E}">
        <p14:creationId xmlns:p14="http://schemas.microsoft.com/office/powerpoint/2010/main" val="280855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14295"/>
            <a:ext cx="9144000" cy="4397266"/>
          </a:xfrm>
        </p:spPr>
        <p:txBody>
          <a:bodyPr>
            <a:normAutofit/>
          </a:bodyPr>
          <a:lstStyle/>
          <a:p>
            <a:r>
              <a:rPr kumimoji="1" lang="en-US" altLang="ja-JP" b="1" dirty="0" smtClean="0"/>
              <a:t/>
            </a:r>
            <a:br>
              <a:rPr kumimoji="1" lang="en-US" altLang="ja-JP" b="1" dirty="0" smtClean="0"/>
            </a:br>
            <a:r>
              <a:rPr kumimoji="1" lang="en-US" altLang="ja-JP" b="1" dirty="0" smtClean="0"/>
              <a:t>However,</a:t>
            </a:r>
            <a:br>
              <a:rPr kumimoji="1" lang="en-US" altLang="ja-JP" b="1" dirty="0" smtClean="0"/>
            </a:br>
            <a:r>
              <a:rPr kumimoji="1" lang="en-US" altLang="ja-JP" b="1" dirty="0" smtClean="0"/>
              <a:t>some satellite-derived rainfall</a:t>
            </a:r>
            <a:r>
              <a:rPr kumimoji="1" lang="ja-JP" altLang="en-US" b="1" dirty="0" smtClean="0"/>
              <a:t> </a:t>
            </a:r>
            <a:r>
              <a:rPr kumimoji="1" lang="en-US" altLang="ja-JP" b="1" dirty="0" smtClean="0"/>
              <a:t>products are “promising” </a:t>
            </a:r>
            <a:r>
              <a:rPr kumimoji="1" lang="en-US" altLang="ja-JP" b="1" dirty="0"/>
              <a:t>in use at</a:t>
            </a:r>
            <a:r>
              <a:rPr kumimoji="1" lang="ja-JP" altLang="en-US" b="1" dirty="0"/>
              <a:t> </a:t>
            </a:r>
            <a:r>
              <a:rPr kumimoji="1" lang="en-US" altLang="ja-JP" b="1" dirty="0"/>
              <a:t>RCCs</a:t>
            </a:r>
            <a:r>
              <a:rPr kumimoji="1" lang="en-US" altLang="ja-JP" b="1" dirty="0" smtClean="0"/>
              <a:t/>
            </a:r>
            <a:br>
              <a:rPr kumimoji="1" lang="en-US" altLang="ja-JP" b="1" dirty="0" smtClean="0"/>
            </a:br>
            <a:endParaRPr kumimoji="1" lang="ja-JP" altLang="en-US" b="1"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165674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2663" y="270426"/>
            <a:ext cx="8489659" cy="253916"/>
          </a:xfrm>
          <a:prstGeom prst="rect">
            <a:avLst/>
          </a:prstGeom>
        </p:spPr>
        <p:txBody>
          <a:bodyPr wrap="square">
            <a:spAutoFit/>
          </a:bodyPr>
          <a:lstStyle/>
          <a:p>
            <a:r>
              <a:rPr lang="en-US" altLang="ja-JP" sz="1050" dirty="0" smtClean="0"/>
              <a:t>JMA CLIMAT Viewer: </a:t>
            </a:r>
            <a:r>
              <a:rPr lang="ja-JP" altLang="en-US" sz="1050" dirty="0" smtClean="0"/>
              <a:t>http</a:t>
            </a:r>
            <a:r>
              <a:rPr lang="ja-JP" altLang="en-US" sz="1050" dirty="0"/>
              <a:t>://www.data.jma.go.jp/gmd/cpd/monitor/climatview/frame.php?&amp;s=1&amp;r=0&amp;y=2015&amp;m=4&amp;e=7&amp;t=22&amp;l=87&amp;k=0&amp;s=1</a:t>
            </a: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96" y="3078257"/>
            <a:ext cx="8894008" cy="3510793"/>
          </a:xfrm>
          <a:prstGeom prst="rect">
            <a:avLst/>
          </a:prstGeom>
        </p:spPr>
      </p:pic>
      <p:pic>
        <p:nvPicPr>
          <p:cNvPr id="5" name="図 4"/>
          <p:cNvPicPr>
            <a:picLocks noChangeAspect="1"/>
          </p:cNvPicPr>
          <p:nvPr/>
        </p:nvPicPr>
        <p:blipFill rotWithShape="1">
          <a:blip r:embed="rId3"/>
          <a:srcRect t="19422" r="13945" b="20227"/>
          <a:stretch/>
        </p:blipFill>
        <p:spPr>
          <a:xfrm>
            <a:off x="419449" y="497352"/>
            <a:ext cx="7868873" cy="2827090"/>
          </a:xfrm>
          <a:prstGeom prst="rect">
            <a:avLst/>
          </a:prstGeom>
        </p:spPr>
      </p:pic>
      <p:pic>
        <p:nvPicPr>
          <p:cNvPr id="8" name="図 7"/>
          <p:cNvPicPr>
            <a:picLocks noChangeAspect="1"/>
          </p:cNvPicPr>
          <p:nvPr/>
        </p:nvPicPr>
        <p:blipFill rotWithShape="1">
          <a:blip r:embed="rId3"/>
          <a:srcRect l="94113" t="7437" b="20227"/>
          <a:stretch/>
        </p:blipFill>
        <p:spPr>
          <a:xfrm>
            <a:off x="8355434" y="539376"/>
            <a:ext cx="538294" cy="3388521"/>
          </a:xfrm>
          <a:prstGeom prst="rect">
            <a:avLst/>
          </a:prstGeom>
        </p:spPr>
      </p:pic>
      <p:sp>
        <p:nvSpPr>
          <p:cNvPr id="7" name="テキスト ボックス 6"/>
          <p:cNvSpPr txBox="1"/>
          <p:nvPr/>
        </p:nvSpPr>
        <p:spPr>
          <a:xfrm>
            <a:off x="419449" y="6319"/>
            <a:ext cx="8206694" cy="338554"/>
          </a:xfrm>
          <a:prstGeom prst="rect">
            <a:avLst/>
          </a:prstGeom>
          <a:noFill/>
        </p:spPr>
        <p:txBody>
          <a:bodyPr wrap="none" rtlCol="0">
            <a:spAutoFit/>
          </a:bodyPr>
          <a:lstStyle/>
          <a:p>
            <a:r>
              <a:rPr lang="en-US" altLang="ja-JP" sz="1600" dirty="0"/>
              <a:t> </a:t>
            </a:r>
            <a:r>
              <a:rPr lang="en-US" altLang="ja-JP" sz="1600" b="1" dirty="0"/>
              <a:t>Monthly Mean Precipitation (mm) in April - CLIMAT (</a:t>
            </a:r>
            <a:r>
              <a:rPr lang="en-US" altLang="ja-JP" sz="1600" b="1" dirty="0" smtClean="0"/>
              <a:t>30-year </a:t>
            </a:r>
            <a:r>
              <a:rPr lang="en-US" altLang="ja-JP" sz="1600" b="1" dirty="0"/>
              <a:t>mean) </a:t>
            </a:r>
            <a:r>
              <a:rPr lang="en-US" altLang="ja-JP" sz="1600" b="1" dirty="0" err="1"/>
              <a:t>vs</a:t>
            </a:r>
            <a:r>
              <a:rPr lang="en-US" altLang="ja-JP" sz="1600" b="1" dirty="0"/>
              <a:t> </a:t>
            </a:r>
            <a:r>
              <a:rPr lang="en-US" altLang="ja-JP" sz="1600" b="1" dirty="0" err="1" smtClean="0"/>
              <a:t>GSMaP</a:t>
            </a:r>
            <a:r>
              <a:rPr lang="en-US" altLang="ja-JP" sz="1600" b="1" dirty="0" smtClean="0"/>
              <a:t> (18-year </a:t>
            </a:r>
            <a:r>
              <a:rPr lang="en-US" altLang="ja-JP" sz="1600" b="1" dirty="0"/>
              <a:t>mean) </a:t>
            </a:r>
            <a:endParaRPr kumimoji="1" lang="ja-JP" altLang="en-US" sz="1600" b="1" dirty="0"/>
          </a:p>
        </p:txBody>
      </p:sp>
      <p:sp>
        <p:nvSpPr>
          <p:cNvPr id="10" name="テキスト ボックス 6"/>
          <p:cNvSpPr txBox="1"/>
          <p:nvPr/>
        </p:nvSpPr>
        <p:spPr>
          <a:xfrm>
            <a:off x="478657" y="5794618"/>
            <a:ext cx="1655772" cy="461665"/>
          </a:xfrm>
          <a:prstGeom prst="rect">
            <a:avLst/>
          </a:prstGeom>
          <a:noFill/>
        </p:spPr>
        <p:txBody>
          <a:bodyPr wrap="none" rtlCol="0">
            <a:spAutoFit/>
          </a:bodyPr>
          <a:lstStyle/>
          <a:p>
            <a:r>
              <a:rPr lang="en-US" altLang="ja-JP" sz="2400" b="1" dirty="0" smtClean="0"/>
              <a:t>JAXA/EORC</a:t>
            </a:r>
            <a:endParaRPr kumimoji="1" lang="ja-JP" altLang="en-US" sz="2400" b="1" dirty="0"/>
          </a:p>
        </p:txBody>
      </p:sp>
      <p:sp>
        <p:nvSpPr>
          <p:cNvPr id="2" name="Footer Placeholder 1"/>
          <p:cNvSpPr>
            <a:spLocks noGrp="1"/>
          </p:cNvSpPr>
          <p:nvPr>
            <p:ph type="ftr" sz="quarter" idx="11"/>
          </p:nvPr>
        </p:nvSpPr>
        <p:spPr/>
        <p:txBody>
          <a:bodyPr/>
          <a:lstStyle/>
          <a:p>
            <a:r>
              <a:rPr lang="en-US" smtClean="0"/>
              <a:t>AOMSUC-10 Training Event, 2 December 2019</a:t>
            </a:r>
            <a:endParaRPr lang="en-US"/>
          </a:p>
        </p:txBody>
      </p:sp>
      <p:sp>
        <p:nvSpPr>
          <p:cNvPr id="3" name="正方形/長方形 2"/>
          <p:cNvSpPr/>
          <p:nvPr/>
        </p:nvSpPr>
        <p:spPr>
          <a:xfrm>
            <a:off x="7782997" y="5788262"/>
            <a:ext cx="1111001" cy="461665"/>
          </a:xfrm>
          <a:prstGeom prst="rect">
            <a:avLst/>
          </a:prstGeom>
        </p:spPr>
        <p:txBody>
          <a:bodyPr wrap="none">
            <a:spAutoFit/>
          </a:bodyPr>
          <a:lstStyle/>
          <a:p>
            <a:r>
              <a:rPr lang="en-US" altLang="ja-JP" sz="2400" b="1" dirty="0" err="1"/>
              <a:t>GSMaP</a:t>
            </a:r>
            <a:endParaRPr lang="ja-JP" altLang="en-US" sz="2400" dirty="0"/>
          </a:p>
        </p:txBody>
      </p:sp>
      <p:sp>
        <p:nvSpPr>
          <p:cNvPr id="4" name="正方形/長方形 3"/>
          <p:cNvSpPr/>
          <p:nvPr/>
        </p:nvSpPr>
        <p:spPr>
          <a:xfrm>
            <a:off x="5674226" y="2853631"/>
            <a:ext cx="1167657" cy="461665"/>
          </a:xfrm>
          <a:prstGeom prst="rect">
            <a:avLst/>
          </a:prstGeom>
        </p:spPr>
        <p:txBody>
          <a:bodyPr wrap="none">
            <a:spAutoFit/>
          </a:bodyPr>
          <a:lstStyle/>
          <a:p>
            <a:r>
              <a:rPr lang="en-US" altLang="ja-JP" sz="2400" b="1" dirty="0"/>
              <a:t>CLIMAT</a:t>
            </a:r>
            <a:endParaRPr lang="ja-JP" altLang="en-US" sz="2400" dirty="0"/>
          </a:p>
        </p:txBody>
      </p:sp>
    </p:spTree>
    <p:extLst>
      <p:ext uri="{BB962C8B-B14F-4D97-AF65-F5344CB8AC3E}">
        <p14:creationId xmlns:p14="http://schemas.microsoft.com/office/powerpoint/2010/main" val="11301299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97" y="3051362"/>
            <a:ext cx="8894006" cy="3510792"/>
          </a:xfrm>
          <a:prstGeom prst="rect">
            <a:avLst/>
          </a:prstGeom>
        </p:spPr>
      </p:pic>
      <p:pic>
        <p:nvPicPr>
          <p:cNvPr id="2" name="図 1"/>
          <p:cNvPicPr>
            <a:picLocks noChangeAspect="1"/>
          </p:cNvPicPr>
          <p:nvPr/>
        </p:nvPicPr>
        <p:blipFill rotWithShape="1">
          <a:blip r:embed="rId3"/>
          <a:srcRect t="19516" r="14129" b="21192"/>
          <a:stretch/>
        </p:blipFill>
        <p:spPr>
          <a:xfrm>
            <a:off x="419449" y="487810"/>
            <a:ext cx="7852095" cy="2818701"/>
          </a:xfrm>
          <a:prstGeom prst="rect">
            <a:avLst/>
          </a:prstGeom>
        </p:spPr>
      </p:pic>
      <p:sp>
        <p:nvSpPr>
          <p:cNvPr id="5" name="正方形/長方形 4"/>
          <p:cNvSpPr/>
          <p:nvPr/>
        </p:nvSpPr>
        <p:spPr>
          <a:xfrm>
            <a:off x="332608" y="255690"/>
            <a:ext cx="8489659" cy="253916"/>
          </a:xfrm>
          <a:prstGeom prst="rect">
            <a:avLst/>
          </a:prstGeom>
        </p:spPr>
        <p:txBody>
          <a:bodyPr wrap="square">
            <a:spAutoFit/>
          </a:bodyPr>
          <a:lstStyle/>
          <a:p>
            <a:r>
              <a:rPr lang="en-US" altLang="ja-JP" sz="1050" dirty="0" smtClean="0"/>
              <a:t>JMA CLIMAT Viewer: http</a:t>
            </a:r>
            <a:r>
              <a:rPr lang="en-US" altLang="ja-JP" sz="1050" dirty="0"/>
              <a:t>://www.data.jma.go.jp/gmd/cpd/monitor/climatview/frame.php?&amp;s=1&amp;r=0&amp;y=2015&amp;m=4&amp;e=5&amp;t=22&amp;l=87&amp;k=0&amp;s=1</a:t>
            </a:r>
            <a:endParaRPr lang="ja-JP" altLang="en-US" sz="1050" dirty="0"/>
          </a:p>
        </p:txBody>
      </p:sp>
      <p:pic>
        <p:nvPicPr>
          <p:cNvPr id="8" name="図 7"/>
          <p:cNvPicPr>
            <a:picLocks noChangeAspect="1"/>
          </p:cNvPicPr>
          <p:nvPr/>
        </p:nvPicPr>
        <p:blipFill rotWithShape="1">
          <a:blip r:embed="rId3"/>
          <a:srcRect l="93654" t="13206" b="21191"/>
          <a:stretch/>
        </p:blipFill>
        <p:spPr>
          <a:xfrm>
            <a:off x="8347045" y="678493"/>
            <a:ext cx="580238" cy="3118676"/>
          </a:xfrm>
          <a:prstGeom prst="rect">
            <a:avLst/>
          </a:prstGeom>
        </p:spPr>
      </p:pic>
      <p:sp>
        <p:nvSpPr>
          <p:cNvPr id="11" name="テキスト ボックス 10"/>
          <p:cNvSpPr txBox="1"/>
          <p:nvPr/>
        </p:nvSpPr>
        <p:spPr>
          <a:xfrm>
            <a:off x="0" y="10951"/>
            <a:ext cx="9143999" cy="338554"/>
          </a:xfrm>
          <a:prstGeom prst="rect">
            <a:avLst/>
          </a:prstGeom>
          <a:noFill/>
        </p:spPr>
        <p:txBody>
          <a:bodyPr wrap="square" rtlCol="0">
            <a:spAutoFit/>
          </a:bodyPr>
          <a:lstStyle/>
          <a:p>
            <a:r>
              <a:rPr lang="en-US" altLang="ja-JP" sz="1600" b="1" dirty="0"/>
              <a:t>Monthly Mean Precipitation </a:t>
            </a:r>
            <a:r>
              <a:rPr lang="ja-JP" altLang="ja-JP" sz="1600" b="1" dirty="0"/>
              <a:t>r</a:t>
            </a:r>
            <a:r>
              <a:rPr lang="en-US" altLang="ja-JP" sz="1600" b="1" dirty="0" err="1" smtClean="0"/>
              <a:t>atio</a:t>
            </a:r>
            <a:r>
              <a:rPr lang="en-US" altLang="ja-JP" sz="1600" b="1" dirty="0" smtClean="0"/>
              <a:t> </a:t>
            </a:r>
            <a:r>
              <a:rPr lang="en-US" altLang="ja-JP" sz="1600" b="1" dirty="0"/>
              <a:t>(%) in April, 2015 - CLIMAT (30-year </a:t>
            </a:r>
            <a:r>
              <a:rPr lang="en-US" altLang="ja-JP" sz="1600" b="1" dirty="0" smtClean="0"/>
              <a:t>normal) </a:t>
            </a:r>
            <a:r>
              <a:rPr lang="en-US" altLang="ja-JP" sz="1600" b="1" dirty="0" err="1"/>
              <a:t>vs</a:t>
            </a:r>
            <a:r>
              <a:rPr lang="en-US" altLang="ja-JP" sz="1600" b="1" dirty="0"/>
              <a:t> </a:t>
            </a:r>
            <a:r>
              <a:rPr lang="en-US" altLang="ja-JP" sz="1600" b="1" dirty="0" err="1" smtClean="0"/>
              <a:t>GSMaP</a:t>
            </a:r>
            <a:r>
              <a:rPr lang="en-US" altLang="ja-JP" sz="1600" b="1" dirty="0" smtClean="0"/>
              <a:t> (18-</a:t>
            </a:r>
            <a:r>
              <a:rPr lang="en-US" altLang="ja-JP" sz="1600" b="1" dirty="0"/>
              <a:t>year </a:t>
            </a:r>
            <a:r>
              <a:rPr lang="en-US" altLang="ja-JP" sz="1600" b="1" dirty="0" smtClean="0"/>
              <a:t>normal) </a:t>
            </a:r>
            <a:endParaRPr kumimoji="1" lang="ja-JP" altLang="en-US" sz="1600" b="1" dirty="0"/>
          </a:p>
        </p:txBody>
      </p:sp>
      <p:sp>
        <p:nvSpPr>
          <p:cNvPr id="3" name="Footer Placeholder 2"/>
          <p:cNvSpPr>
            <a:spLocks noGrp="1"/>
          </p:cNvSpPr>
          <p:nvPr>
            <p:ph type="ftr" sz="quarter" idx="11"/>
          </p:nvPr>
        </p:nvSpPr>
        <p:spPr/>
        <p:txBody>
          <a:bodyPr/>
          <a:lstStyle/>
          <a:p>
            <a:r>
              <a:rPr lang="en-US" smtClean="0"/>
              <a:t>AOMSUC-10 Training Event, 2 December 2019</a:t>
            </a:r>
            <a:endParaRPr lang="en-US"/>
          </a:p>
        </p:txBody>
      </p:sp>
      <p:sp>
        <p:nvSpPr>
          <p:cNvPr id="4" name="正方形/長方形 3"/>
          <p:cNvSpPr/>
          <p:nvPr/>
        </p:nvSpPr>
        <p:spPr>
          <a:xfrm>
            <a:off x="508543" y="5772010"/>
            <a:ext cx="1655772" cy="461665"/>
          </a:xfrm>
          <a:prstGeom prst="rect">
            <a:avLst/>
          </a:prstGeom>
        </p:spPr>
        <p:txBody>
          <a:bodyPr wrap="none">
            <a:spAutoFit/>
          </a:bodyPr>
          <a:lstStyle/>
          <a:p>
            <a:r>
              <a:rPr lang="en-US" altLang="ja-JP" sz="2400" b="1" dirty="0"/>
              <a:t>JAXA/EORC</a:t>
            </a:r>
            <a:endParaRPr kumimoji="1" lang="ja-JP" altLang="en-US" sz="2400" b="1" dirty="0"/>
          </a:p>
        </p:txBody>
      </p:sp>
      <p:sp>
        <p:nvSpPr>
          <p:cNvPr id="10" name="正方形/長方形 9"/>
          <p:cNvSpPr/>
          <p:nvPr/>
        </p:nvSpPr>
        <p:spPr>
          <a:xfrm>
            <a:off x="7782997" y="5788262"/>
            <a:ext cx="1111001" cy="461665"/>
          </a:xfrm>
          <a:prstGeom prst="rect">
            <a:avLst/>
          </a:prstGeom>
        </p:spPr>
        <p:txBody>
          <a:bodyPr wrap="none">
            <a:spAutoFit/>
          </a:bodyPr>
          <a:lstStyle/>
          <a:p>
            <a:r>
              <a:rPr lang="en-US" altLang="ja-JP" sz="2400" b="1" dirty="0" err="1"/>
              <a:t>GSMaP</a:t>
            </a:r>
            <a:endParaRPr lang="ja-JP" altLang="en-US" sz="2400" dirty="0"/>
          </a:p>
        </p:txBody>
      </p:sp>
      <p:sp>
        <p:nvSpPr>
          <p:cNvPr id="13" name="正方形/長方形 12"/>
          <p:cNvSpPr/>
          <p:nvPr/>
        </p:nvSpPr>
        <p:spPr>
          <a:xfrm>
            <a:off x="5674226" y="2853631"/>
            <a:ext cx="1167657" cy="461665"/>
          </a:xfrm>
          <a:prstGeom prst="rect">
            <a:avLst/>
          </a:prstGeom>
        </p:spPr>
        <p:txBody>
          <a:bodyPr wrap="none">
            <a:spAutoFit/>
          </a:bodyPr>
          <a:lstStyle/>
          <a:p>
            <a:r>
              <a:rPr lang="en-US" altLang="ja-JP" sz="2400" b="1" dirty="0"/>
              <a:t>CLIMAT</a:t>
            </a:r>
            <a:endParaRPr lang="ja-JP" altLang="en-US" sz="2400" dirty="0"/>
          </a:p>
        </p:txBody>
      </p:sp>
    </p:spTree>
    <p:extLst>
      <p:ext uri="{BB962C8B-B14F-4D97-AF65-F5344CB8AC3E}">
        <p14:creationId xmlns:p14="http://schemas.microsoft.com/office/powerpoint/2010/main" val="29940748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14294"/>
            <a:ext cx="9144000" cy="4844671"/>
          </a:xfrm>
        </p:spPr>
        <p:txBody>
          <a:bodyPr>
            <a:normAutofit fontScale="90000"/>
          </a:bodyPr>
          <a:lstStyle/>
          <a:p>
            <a:r>
              <a:rPr kumimoji="1" lang="en-US" altLang="ja-JP" b="1" dirty="0" smtClean="0"/>
              <a:t/>
            </a:r>
            <a:br>
              <a:rPr kumimoji="1" lang="en-US" altLang="ja-JP" b="1" dirty="0" smtClean="0"/>
            </a:br>
            <a:r>
              <a:rPr kumimoji="1" lang="en-US" altLang="ja-JP" b="1" dirty="0" smtClean="0"/>
              <a:t>Microwave-based</a:t>
            </a:r>
            <a:r>
              <a:rPr kumimoji="1" lang="ja-JP" altLang="en-US" b="1" dirty="0" smtClean="0"/>
              <a:t> </a:t>
            </a:r>
            <a:r>
              <a:rPr kumimoji="1" lang="en-US" altLang="ja-JP" b="1" dirty="0" smtClean="0"/>
              <a:t>Combined</a:t>
            </a:r>
            <a:r>
              <a:rPr kumimoji="1" lang="ja-JP" altLang="en-US" b="1" dirty="0" smtClean="0"/>
              <a:t> </a:t>
            </a:r>
            <a:r>
              <a:rPr kumimoji="1" lang="en-US" altLang="ja-JP" b="1" dirty="0" smtClean="0"/>
              <a:t>Rainfall Products </a:t>
            </a:r>
            <a:r>
              <a:rPr kumimoji="1" lang="en-US" altLang="ja-JP" b="1" dirty="0">
                <a:solidFill>
                  <a:srgbClr val="800000"/>
                </a:solidFill>
              </a:rPr>
              <a:t>with “relatively” long term (20 years)</a:t>
            </a:r>
            <a:r>
              <a:rPr kumimoji="1" lang="en-US" altLang="ja-JP" b="1" dirty="0"/>
              <a:t> Climate Data </a:t>
            </a:r>
            <a:r>
              <a:rPr kumimoji="1" lang="en-US" altLang="ja-JP" b="1" dirty="0" smtClean="0"/>
              <a:t>Record</a:t>
            </a:r>
            <a:r>
              <a:rPr kumimoji="1" lang="ja-JP" altLang="ja-JP" b="1" dirty="0"/>
              <a:t> </a:t>
            </a:r>
            <a:r>
              <a:rPr kumimoji="1" lang="en-US" altLang="ja-JP" b="1" dirty="0" smtClean="0"/>
              <a:t>will be ready</a:t>
            </a:r>
            <a:r>
              <a:rPr kumimoji="1" lang="ja-JP" altLang="en-US" b="1" dirty="0" smtClean="0"/>
              <a:t> </a:t>
            </a:r>
            <a:r>
              <a:rPr kumimoji="1" lang="en-US" altLang="ja-JP" b="1" dirty="0" smtClean="0"/>
              <a:t>in use at</a:t>
            </a:r>
            <a:r>
              <a:rPr kumimoji="1" lang="ja-JP" altLang="en-US" b="1" dirty="0" smtClean="0"/>
              <a:t> </a:t>
            </a:r>
            <a:r>
              <a:rPr kumimoji="1" lang="en-US" altLang="ja-JP" b="1" dirty="0" smtClean="0"/>
              <a:t>RCCs</a:t>
            </a:r>
            <a:r>
              <a:rPr kumimoji="1" lang="ja-JP" altLang="en-US" b="1" dirty="0" smtClean="0"/>
              <a:t>.</a:t>
            </a:r>
            <a:r>
              <a:rPr kumimoji="1" lang="en-US" altLang="ja-JP" b="1" dirty="0" smtClean="0"/>
              <a:t/>
            </a:r>
            <a:br>
              <a:rPr kumimoji="1" lang="en-US" altLang="ja-JP" b="1" dirty="0" smtClean="0"/>
            </a:br>
            <a:r>
              <a:rPr kumimoji="1" lang="en-US" altLang="ja-JP" b="1" dirty="0"/>
              <a:t/>
            </a:r>
            <a:br>
              <a:rPr kumimoji="1" lang="en-US" altLang="ja-JP" b="1" dirty="0"/>
            </a:br>
            <a:r>
              <a:rPr kumimoji="1" lang="ja-JP" altLang="ja-JP" b="1" dirty="0" smtClean="0"/>
              <a:t>I</a:t>
            </a:r>
            <a:r>
              <a:rPr kumimoji="1" lang="en-US" altLang="ja-JP" b="1" dirty="0" smtClean="0"/>
              <a:t>t</a:t>
            </a:r>
            <a:r>
              <a:rPr kumimoji="1" lang="ja-JP" altLang="en-US" b="1" dirty="0"/>
              <a:t> </a:t>
            </a:r>
            <a:r>
              <a:rPr kumimoji="1" lang="en-US" altLang="ja-JP" b="1" dirty="0" smtClean="0"/>
              <a:t>is</a:t>
            </a:r>
            <a:r>
              <a:rPr kumimoji="1" lang="ja-JP" altLang="en-US" b="1" dirty="0" smtClean="0"/>
              <a:t> </a:t>
            </a:r>
            <a:r>
              <a:rPr kumimoji="1" lang="en-US" altLang="ja-JP" b="1" dirty="0" smtClean="0"/>
              <a:t>expected</a:t>
            </a:r>
            <a:r>
              <a:rPr kumimoji="1" lang="ja-JP" altLang="en-US" b="1" dirty="0" smtClean="0"/>
              <a:t> </a:t>
            </a:r>
            <a:r>
              <a:rPr kumimoji="1" lang="en-US" altLang="ja-JP" b="1" dirty="0" smtClean="0"/>
              <a:t>to</a:t>
            </a:r>
            <a:r>
              <a:rPr kumimoji="1" lang="ja-JP" altLang="en-US" b="1" dirty="0" smtClean="0"/>
              <a:t> </a:t>
            </a:r>
            <a:r>
              <a:rPr kumimoji="1" lang="en-US" altLang="ja-JP" b="1" dirty="0" smtClean="0"/>
              <a:t>be</a:t>
            </a:r>
            <a:r>
              <a:rPr kumimoji="1" lang="ja-JP" altLang="en-US" b="1" dirty="0" smtClean="0"/>
              <a:t> </a:t>
            </a:r>
            <a:r>
              <a:rPr kumimoji="1" lang="en-US" altLang="ja-JP" b="1" dirty="0" smtClean="0"/>
              <a:t>validated</a:t>
            </a:r>
            <a:r>
              <a:rPr kumimoji="1" lang="ja-JP" altLang="en-US" b="1" dirty="0" smtClean="0"/>
              <a:t> </a:t>
            </a:r>
            <a:r>
              <a:rPr kumimoji="1" lang="en-US" altLang="ja-JP" b="1" dirty="0" smtClean="0"/>
              <a:t>with CLIMAT rain gauge analysis</a:t>
            </a:r>
            <a:r>
              <a:rPr kumimoji="1" lang="ja-JP" altLang="en-US" b="1" dirty="0" smtClean="0"/>
              <a:t> </a:t>
            </a:r>
            <a:r>
              <a:rPr kumimoji="1" lang="en-US" altLang="ja-JP" b="1" dirty="0" smtClean="0"/>
              <a:t>as</a:t>
            </a:r>
            <a:r>
              <a:rPr kumimoji="1" lang="ja-JP" altLang="en-US" b="1" dirty="0" smtClean="0"/>
              <a:t> </a:t>
            </a:r>
            <a:r>
              <a:rPr kumimoji="1" lang="en-US" altLang="ja-JP" b="1" dirty="0" smtClean="0"/>
              <a:t>an</a:t>
            </a:r>
            <a:r>
              <a:rPr kumimoji="1" lang="ja-JP" altLang="en-US" b="1" dirty="0" smtClean="0"/>
              <a:t> </a:t>
            </a:r>
            <a:r>
              <a:rPr kumimoji="1" lang="en-US" altLang="ja-JP" b="1" dirty="0" smtClean="0"/>
              <a:t>“ancillary” dataset</a:t>
            </a:r>
            <a:r>
              <a:rPr kumimoji="1" lang="ja-JP" altLang="en-US" b="1" dirty="0" smtClean="0"/>
              <a:t> </a:t>
            </a:r>
            <a:r>
              <a:rPr kumimoji="1" lang="en-US" altLang="ja-JP" b="1" dirty="0" smtClean="0"/>
              <a:t>in</a:t>
            </a:r>
            <a:r>
              <a:rPr kumimoji="1" lang="ja-JP" altLang="en-US" b="1" dirty="0" smtClean="0"/>
              <a:t> </a:t>
            </a:r>
            <a:r>
              <a:rPr kumimoji="1" lang="en-US" altLang="ja-JP" b="1" dirty="0" smtClean="0"/>
              <a:t>operation.</a:t>
            </a:r>
            <a:br>
              <a:rPr kumimoji="1" lang="en-US" altLang="ja-JP" b="1" dirty="0" smtClean="0"/>
            </a:br>
            <a:endParaRPr kumimoji="1" lang="ja-JP" altLang="en-US" b="1"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37351560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2" name="Footer Placeholder 1"/>
          <p:cNvSpPr>
            <a:spLocks noGrp="1"/>
          </p:cNvSpPr>
          <p:nvPr>
            <p:ph type="ftr" sz="quarter" idx="11"/>
          </p:nvPr>
        </p:nvSpPr>
        <p:spPr/>
        <p:txBody>
          <a:bodyPr/>
          <a:lstStyle/>
          <a:p>
            <a:r>
              <a:rPr lang="en-US" smtClean="0"/>
              <a:t>AOMSUC-10 Training Event, 2 December 2019</a:t>
            </a:r>
            <a:endParaRPr lang="en-US"/>
          </a:p>
        </p:txBody>
      </p:sp>
      <p:sp>
        <p:nvSpPr>
          <p:cNvPr id="8" name="Up-Down Arrow 5"/>
          <p:cNvSpPr/>
          <p:nvPr/>
        </p:nvSpPr>
        <p:spPr>
          <a:xfrm>
            <a:off x="4329933" y="2492348"/>
            <a:ext cx="484632" cy="1216152"/>
          </a:xfrm>
          <a:prstGeom prst="upDownArrow">
            <a:avLst/>
          </a:prstGeom>
          <a:ln w="57150" cmpd="sng"/>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6"/>
          <p:cNvSpPr txBox="1"/>
          <p:nvPr/>
        </p:nvSpPr>
        <p:spPr>
          <a:xfrm>
            <a:off x="4834094" y="2640644"/>
            <a:ext cx="3956071" cy="830997"/>
          </a:xfrm>
          <a:prstGeom prst="rect">
            <a:avLst/>
          </a:prstGeom>
          <a:noFill/>
        </p:spPr>
        <p:txBody>
          <a:bodyPr wrap="square" rtlCol="0">
            <a:spAutoFit/>
          </a:bodyPr>
          <a:lstStyle/>
          <a:p>
            <a:r>
              <a:rPr lang="en-US" altLang="ja-JP" sz="4800" b="1" i="1" dirty="0" smtClean="0">
                <a:solidFill>
                  <a:srgbClr val="FF0000"/>
                </a:solidFill>
              </a:rPr>
              <a:t>Why Not?!?!</a:t>
            </a:r>
            <a:endParaRPr lang="en-US" sz="4800" b="1" i="1" dirty="0">
              <a:solidFill>
                <a:srgbClr val="FF0000"/>
              </a:solidFill>
            </a:endParaRPr>
          </a:p>
        </p:txBody>
      </p:sp>
      <p:sp>
        <p:nvSpPr>
          <p:cNvPr id="4" name="角丸四角形 3"/>
          <p:cNvSpPr/>
          <p:nvPr/>
        </p:nvSpPr>
        <p:spPr>
          <a:xfrm>
            <a:off x="378583" y="146532"/>
            <a:ext cx="8428987" cy="23200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altLang="ja-JP" sz="2800" b="1" i="1" dirty="0">
                <a:solidFill>
                  <a:schemeClr val="tx2"/>
                </a:solidFill>
              </a:rPr>
              <a:t>Satellite Operators have contributed to Climate Extremes Monitoring by producing satellite-derived products,</a:t>
            </a:r>
            <a:r>
              <a:rPr lang="ja-JP" altLang="en-US" sz="2800" b="1" i="1" dirty="0">
                <a:solidFill>
                  <a:schemeClr val="tx2"/>
                </a:solidFill>
              </a:rPr>
              <a:t> </a:t>
            </a:r>
            <a:r>
              <a:rPr lang="en-US" altLang="ja-JP" sz="2800" b="1" i="1" dirty="0">
                <a:solidFill>
                  <a:schemeClr val="tx2"/>
                </a:solidFill>
              </a:rPr>
              <a:t>taking</a:t>
            </a:r>
            <a:r>
              <a:rPr lang="ja-JP" altLang="en-US" sz="2800" b="1" i="1" dirty="0">
                <a:solidFill>
                  <a:schemeClr val="tx2"/>
                </a:solidFill>
              </a:rPr>
              <a:t> </a:t>
            </a:r>
            <a:r>
              <a:rPr lang="en-US" altLang="ja-JP" sz="2800" b="1" i="1" dirty="0">
                <a:solidFill>
                  <a:schemeClr val="tx2"/>
                </a:solidFill>
              </a:rPr>
              <a:t>into</a:t>
            </a:r>
            <a:r>
              <a:rPr lang="ja-JP" altLang="en-US" sz="2800" b="1" i="1" dirty="0">
                <a:solidFill>
                  <a:schemeClr val="tx2"/>
                </a:solidFill>
              </a:rPr>
              <a:t> </a:t>
            </a:r>
            <a:r>
              <a:rPr lang="en-US" altLang="ja-JP" sz="2800" b="1" i="1" dirty="0">
                <a:solidFill>
                  <a:schemeClr val="tx2"/>
                </a:solidFill>
              </a:rPr>
              <a:t>account</a:t>
            </a:r>
            <a:r>
              <a:rPr lang="ja-JP" altLang="en-US" sz="2800" b="1" i="1" dirty="0">
                <a:solidFill>
                  <a:schemeClr val="tx2"/>
                </a:solidFill>
              </a:rPr>
              <a:t> </a:t>
            </a:r>
            <a:r>
              <a:rPr lang="en-US" altLang="ja-JP" sz="2800" b="1" i="1" dirty="0">
                <a:solidFill>
                  <a:schemeClr val="tx2"/>
                </a:solidFill>
              </a:rPr>
              <a:t>of climate monitoring and diagnostics.</a:t>
            </a:r>
          </a:p>
        </p:txBody>
      </p:sp>
      <p:sp>
        <p:nvSpPr>
          <p:cNvPr id="6" name="円/楕円 5"/>
          <p:cNvSpPr/>
          <p:nvPr/>
        </p:nvSpPr>
        <p:spPr>
          <a:xfrm>
            <a:off x="488494" y="3760986"/>
            <a:ext cx="8319075" cy="2607575"/>
          </a:xfrm>
          <a:prstGeom prst="ellipse">
            <a:avLst/>
          </a:prstGeom>
          <a:ln w="57150" cmpd="sng"/>
        </p:spPr>
        <p:style>
          <a:lnRef idx="1">
            <a:schemeClr val="accent3"/>
          </a:lnRef>
          <a:fillRef idx="3">
            <a:schemeClr val="accent3"/>
          </a:fillRef>
          <a:effectRef idx="2">
            <a:schemeClr val="accent3"/>
          </a:effectRef>
          <a:fontRef idx="minor">
            <a:schemeClr val="lt1"/>
          </a:fontRef>
        </p:style>
        <p:txBody>
          <a:bodyPr rtlCol="0" anchor="ctr"/>
          <a:lstStyle/>
          <a:p>
            <a:r>
              <a:rPr lang="en-US" altLang="ja-JP" sz="2800" b="1" i="1" dirty="0">
                <a:solidFill>
                  <a:srgbClr val="800000"/>
                </a:solidFill>
              </a:rPr>
              <a:t>WMO Regional Climate </a:t>
            </a:r>
            <a:r>
              <a:rPr lang="en-US" altLang="ja-JP" sz="2800" b="1" i="1" dirty="0" err="1">
                <a:solidFill>
                  <a:srgbClr val="800000"/>
                </a:solidFill>
              </a:rPr>
              <a:t>Centres</a:t>
            </a:r>
            <a:r>
              <a:rPr lang="en-US" altLang="ja-JP" sz="2800" b="1" i="1" dirty="0">
                <a:solidFill>
                  <a:srgbClr val="800000"/>
                </a:solidFill>
              </a:rPr>
              <a:t> (RCCs) will not use satellite estimation of </a:t>
            </a:r>
            <a:r>
              <a:rPr lang="en-US" altLang="ja-JP" sz="2800" b="1" i="1" dirty="0" smtClean="0">
                <a:solidFill>
                  <a:srgbClr val="800000"/>
                </a:solidFill>
              </a:rPr>
              <a:t>rainfall </a:t>
            </a:r>
            <a:r>
              <a:rPr lang="en-US" altLang="ja-JP" sz="2800" b="1" i="1" dirty="0">
                <a:solidFill>
                  <a:srgbClr val="800000"/>
                </a:solidFill>
              </a:rPr>
              <a:t>for extremes monitoring monthly/weekly/pentad basis in operation.</a:t>
            </a:r>
          </a:p>
        </p:txBody>
      </p:sp>
    </p:spTree>
    <p:extLst>
      <p:ext uri="{BB962C8B-B14F-4D97-AF65-F5344CB8AC3E}">
        <p14:creationId xmlns:p14="http://schemas.microsoft.com/office/powerpoint/2010/main" val="1881641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Contents</a:t>
            </a:r>
            <a:endParaRPr kumimoji="1" lang="ja-JP" altLang="en-US" b="1" dirty="0"/>
          </a:p>
        </p:txBody>
      </p:sp>
      <p:sp>
        <p:nvSpPr>
          <p:cNvPr id="3" name="コンテンツ プレースホルダー 2"/>
          <p:cNvSpPr>
            <a:spLocks noGrp="1"/>
          </p:cNvSpPr>
          <p:nvPr>
            <p:ph idx="1"/>
          </p:nvPr>
        </p:nvSpPr>
        <p:spPr/>
        <p:txBody>
          <a:bodyPr/>
          <a:lstStyle/>
          <a:p>
            <a:pPr marL="571500" indent="-571500">
              <a:buFont typeface="+mj-lt"/>
              <a:buAutoNum type="romanUcPeriod"/>
            </a:pPr>
            <a:r>
              <a:rPr kumimoji="1" lang="en-US" altLang="ja-JP" b="1" dirty="0" smtClean="0"/>
              <a:t>Weather and Climate Extremes</a:t>
            </a:r>
          </a:p>
          <a:p>
            <a:pPr marL="571500" indent="-571500">
              <a:buFont typeface="+mj-lt"/>
              <a:buAutoNum type="romanUcPeriod"/>
            </a:pPr>
            <a:r>
              <a:rPr kumimoji="1" lang="en-US" altLang="ja-JP" b="1" dirty="0" smtClean="0"/>
              <a:t>WMO </a:t>
            </a:r>
            <a:r>
              <a:rPr kumimoji="1" lang="en-US" altLang="ja-JP" b="1" dirty="0"/>
              <a:t>Regional Climate </a:t>
            </a:r>
            <a:r>
              <a:rPr kumimoji="1" lang="en-US" altLang="ja-JP" b="1" dirty="0" err="1" smtClean="0"/>
              <a:t>Centres</a:t>
            </a:r>
            <a:endParaRPr kumimoji="1" lang="en-US" altLang="ja-JP" b="1" dirty="0" smtClean="0"/>
          </a:p>
          <a:p>
            <a:pPr marL="571500" indent="-571500">
              <a:buFont typeface="+mj-lt"/>
              <a:buAutoNum type="romanUcPeriod"/>
            </a:pPr>
            <a:r>
              <a:rPr kumimoji="1" lang="en-US" altLang="ja-JP" b="1" dirty="0"/>
              <a:t>Satellite-derived Products for Extremes </a:t>
            </a:r>
            <a:r>
              <a:rPr kumimoji="1" lang="en-US" altLang="ja-JP" b="1" dirty="0" smtClean="0"/>
              <a:t>Monitoring</a:t>
            </a:r>
          </a:p>
          <a:p>
            <a:pPr marL="571500" indent="-571500">
              <a:buFont typeface="+mj-lt"/>
              <a:buAutoNum type="romanUcPeriod"/>
            </a:pPr>
            <a:r>
              <a:rPr kumimoji="1" lang="en-US" altLang="ja-JP" b="1" dirty="0"/>
              <a:t>Development</a:t>
            </a:r>
            <a:r>
              <a:rPr kumimoji="1" lang="ja-JP" altLang="en-US" b="1" dirty="0"/>
              <a:t> </a:t>
            </a:r>
            <a:r>
              <a:rPr kumimoji="1" lang="en-US" altLang="ja-JP" b="1" dirty="0"/>
              <a:t>of</a:t>
            </a:r>
            <a:r>
              <a:rPr kumimoji="1" lang="ja-JP" altLang="en-US" b="1" dirty="0"/>
              <a:t> </a:t>
            </a:r>
            <a:r>
              <a:rPr kumimoji="1" lang="en-US" altLang="ja-JP" b="1" dirty="0"/>
              <a:t>the</a:t>
            </a:r>
            <a:r>
              <a:rPr kumimoji="1" lang="ja-JP" altLang="en-US" b="1" dirty="0"/>
              <a:t> </a:t>
            </a:r>
            <a:r>
              <a:rPr kumimoji="1" lang="en-US" altLang="ja-JP" b="1" dirty="0"/>
              <a:t>WMO Space-based Weather and Climate Extremes Monitoring (SWCEM) Demonstration Project (SEMDP</a:t>
            </a:r>
            <a:r>
              <a:rPr kumimoji="1" lang="en-US" altLang="ja-JP" b="1" dirty="0" smtClean="0"/>
              <a:t>)</a:t>
            </a:r>
          </a:p>
          <a:p>
            <a:pPr marL="571500" indent="-571500">
              <a:buFont typeface="+mj-lt"/>
              <a:buAutoNum type="romanUcPeriod"/>
            </a:pPr>
            <a:r>
              <a:rPr kumimoji="1" lang="en-US" altLang="ja-JP" b="1" dirty="0"/>
              <a:t>SWCEM in Operation after 2020</a:t>
            </a:r>
            <a:endParaRPr kumimoji="1" lang="en-US" altLang="ja-JP" b="1" dirty="0" smtClean="0"/>
          </a:p>
          <a:p>
            <a:pPr marL="571500" indent="-571500">
              <a:buFont typeface="+mj-lt"/>
              <a:buAutoNum type="romanUcPeriod"/>
            </a:pPr>
            <a:endParaRPr kumimoji="1" lang="ja-JP" altLang="en-US"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22121515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684980"/>
            <a:ext cx="9144000" cy="3311370"/>
          </a:xfrm>
        </p:spPr>
        <p:txBody>
          <a:bodyPr>
            <a:normAutofit/>
          </a:bodyPr>
          <a:lstStyle/>
          <a:p>
            <a:r>
              <a:rPr kumimoji="1" lang="en-US" altLang="ja-JP" b="1" dirty="0" smtClean="0"/>
              <a:t>There</a:t>
            </a:r>
            <a:r>
              <a:rPr kumimoji="1" lang="ja-JP" altLang="en-US" b="1" dirty="0" smtClean="0"/>
              <a:t> </a:t>
            </a:r>
            <a:r>
              <a:rPr kumimoji="1" lang="en-US" altLang="ja-JP" b="1" dirty="0" smtClean="0"/>
              <a:t>still</a:t>
            </a:r>
            <a:r>
              <a:rPr kumimoji="1" lang="ja-JP" altLang="en-US" b="1" dirty="0" smtClean="0"/>
              <a:t> </a:t>
            </a:r>
            <a:r>
              <a:rPr kumimoji="1" lang="en-US" altLang="ja-JP" b="1" dirty="0" smtClean="0"/>
              <a:t>remains</a:t>
            </a:r>
            <a:r>
              <a:rPr kumimoji="1" lang="ja-JP" altLang="en-US" b="1" dirty="0" smtClean="0"/>
              <a:t> </a:t>
            </a:r>
            <a:r>
              <a:rPr kumimoji="1" lang="en-US" altLang="ja-JP" b="1" dirty="0" smtClean="0"/>
              <a:t>problem </a:t>
            </a:r>
            <a:r>
              <a:rPr kumimoji="1" lang="ja-JP" altLang="ja-JP" b="1" dirty="0" smtClean="0"/>
              <a:t>o</a:t>
            </a:r>
            <a:r>
              <a:rPr kumimoji="1" lang="en-US" altLang="ja-JP" b="1" dirty="0" smtClean="0"/>
              <a:t>n </a:t>
            </a:r>
            <a:br>
              <a:rPr kumimoji="1" lang="en-US" altLang="ja-JP" b="1" dirty="0" smtClean="0"/>
            </a:br>
            <a:r>
              <a:rPr kumimoji="1" lang="en-US" altLang="ja-JP" b="1" dirty="0" smtClean="0">
                <a:solidFill>
                  <a:srgbClr val="800000"/>
                </a:solidFill>
              </a:rPr>
              <a:t>“Data Latency” </a:t>
            </a:r>
            <a:r>
              <a:rPr kumimoji="1" lang="en-US" altLang="ja-JP" b="1" dirty="0" smtClean="0"/>
              <a:t/>
            </a:r>
            <a:br>
              <a:rPr kumimoji="1" lang="en-US" altLang="ja-JP" b="1" dirty="0" smtClean="0"/>
            </a:br>
            <a:r>
              <a:rPr kumimoji="1" lang="en-US" altLang="ja-JP" b="1" dirty="0" smtClean="0"/>
              <a:t>in operational</a:t>
            </a:r>
            <a:r>
              <a:rPr kumimoji="1" lang="ja-JP" altLang="en-US" b="1" dirty="0" smtClean="0"/>
              <a:t> </a:t>
            </a:r>
            <a:r>
              <a:rPr kumimoji="1" lang="en-US" altLang="ja-JP" b="1" dirty="0" smtClean="0"/>
              <a:t>use at RCCs.....</a:t>
            </a:r>
            <a:endParaRPr kumimoji="1" lang="ja-JP" altLang="en-US" b="1"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21125624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001309" y="41831"/>
            <a:ext cx="5031597" cy="443365"/>
          </a:xfrm>
        </p:spPr>
        <p:txBody>
          <a:bodyPr>
            <a:normAutofit fontScale="90000"/>
          </a:bodyPr>
          <a:lstStyle/>
          <a:p>
            <a:pPr algn="ctr"/>
            <a:r>
              <a:rPr kumimoji="1" lang="en-US" altLang="ja-JP" sz="3600" b="1" u="sng" dirty="0" smtClean="0">
                <a:solidFill>
                  <a:schemeClr val="tx2"/>
                </a:solidFill>
                <a:latin typeface="+mn-lt"/>
              </a:rPr>
              <a:t>UNOSAT Report</a:t>
            </a:r>
            <a:endParaRPr kumimoji="1" lang="ja-JP" altLang="en-US" sz="2200" b="1" u="sng" dirty="0">
              <a:solidFill>
                <a:schemeClr val="tx2"/>
              </a:solidFill>
              <a:latin typeface="+mn-lt"/>
            </a:endParaRPr>
          </a:p>
        </p:txBody>
      </p:sp>
      <p:sp>
        <p:nvSpPr>
          <p:cNvPr id="5" name="コンテンツ プレースホルダー 2"/>
          <p:cNvSpPr txBox="1">
            <a:spLocks/>
          </p:cNvSpPr>
          <p:nvPr/>
        </p:nvSpPr>
        <p:spPr>
          <a:xfrm>
            <a:off x="227758" y="5164279"/>
            <a:ext cx="8665190" cy="1269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smtClean="0"/>
          </a:p>
          <a:p>
            <a:pPr marL="0" indent="0">
              <a:buNone/>
            </a:pPr>
            <a:endParaRPr lang="en-US" altLang="ja-JP" dirty="0" smtClean="0"/>
          </a:p>
        </p:txBody>
      </p:sp>
      <p:sp>
        <p:nvSpPr>
          <p:cNvPr id="9" name="正方形/長方形 8"/>
          <p:cNvSpPr/>
          <p:nvPr/>
        </p:nvSpPr>
        <p:spPr>
          <a:xfrm>
            <a:off x="4001309" y="6329842"/>
            <a:ext cx="5142691" cy="523220"/>
          </a:xfrm>
          <a:prstGeom prst="rect">
            <a:avLst/>
          </a:prstGeom>
        </p:spPr>
        <p:txBody>
          <a:bodyPr wrap="square">
            <a:spAutoFit/>
          </a:bodyPr>
          <a:lstStyle/>
          <a:p>
            <a:r>
              <a:rPr lang="en-US" altLang="ja-JP" sz="1400" dirty="0"/>
              <a:t>http://www.unitar.org/unosat/node/44/2448?utm_source=unosat-unitar&amp;utm_medium=rss&amp;utm_campaign=maps</a:t>
            </a:r>
            <a:endParaRPr lang="ja-JP" alt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47" y="0"/>
            <a:ext cx="3668370" cy="685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292" y="3411772"/>
            <a:ext cx="2538593" cy="141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294" y="1096185"/>
            <a:ext cx="2430044" cy="232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535417" y="4687866"/>
            <a:ext cx="2599618" cy="1600438"/>
          </a:xfrm>
          <a:prstGeom prst="rect">
            <a:avLst/>
          </a:prstGeom>
        </p:spPr>
        <p:txBody>
          <a:bodyPr wrap="square">
            <a:spAutoFit/>
          </a:bodyPr>
          <a:lstStyle/>
          <a:p>
            <a:r>
              <a:rPr lang="en-US" sz="1400" i="1" dirty="0"/>
              <a:t>Satellite Data (1): Sentinel-1</a:t>
            </a:r>
          </a:p>
          <a:p>
            <a:r>
              <a:rPr lang="en-US" sz="1400" i="1" dirty="0"/>
              <a:t>Imagery Date: 2 August </a:t>
            </a:r>
            <a:r>
              <a:rPr lang="en-US" sz="1400" i="1" dirty="0" smtClean="0"/>
              <a:t>2016</a:t>
            </a:r>
          </a:p>
          <a:p>
            <a:r>
              <a:rPr lang="en-US" sz="1400" i="1" dirty="0"/>
              <a:t>Imagery Date: 23 August 2016</a:t>
            </a:r>
          </a:p>
          <a:p>
            <a:r>
              <a:rPr lang="en-US" sz="1400" b="1" i="1" dirty="0" smtClean="0">
                <a:solidFill>
                  <a:srgbClr val="800000"/>
                </a:solidFill>
              </a:rPr>
              <a:t>Resolution</a:t>
            </a:r>
            <a:r>
              <a:rPr lang="en-US" sz="1400" b="1" i="1" dirty="0">
                <a:solidFill>
                  <a:srgbClr val="800000"/>
                </a:solidFill>
              </a:rPr>
              <a:t>: 10 m</a:t>
            </a:r>
          </a:p>
          <a:p>
            <a:r>
              <a:rPr lang="en-US" sz="1400" i="1" dirty="0"/>
              <a:t>Copyright: Copernicus 2014 / ESA</a:t>
            </a:r>
          </a:p>
          <a:p>
            <a:r>
              <a:rPr lang="en-US" sz="1400" i="1" dirty="0" smtClean="0"/>
              <a:t>Source</a:t>
            </a:r>
            <a:r>
              <a:rPr lang="en-US" sz="1400" i="1" dirty="0"/>
              <a:t>: </a:t>
            </a:r>
            <a:r>
              <a:rPr lang="en-US" sz="1400" b="1" i="1" dirty="0">
                <a:solidFill>
                  <a:srgbClr val="800000"/>
                </a:solidFill>
              </a:rPr>
              <a:t>Sentinel-1</a:t>
            </a:r>
            <a:r>
              <a:rPr lang="en-US" sz="1400" i="1" dirty="0"/>
              <a:t> Scientific Data Hub</a:t>
            </a:r>
            <a:endParaRPr lang="en-US" sz="1400" dirty="0"/>
          </a:p>
        </p:txBody>
      </p:sp>
      <p:sp>
        <p:nvSpPr>
          <p:cNvPr id="12" name="Rectangular Callout 11"/>
          <p:cNvSpPr/>
          <p:nvPr/>
        </p:nvSpPr>
        <p:spPr>
          <a:xfrm>
            <a:off x="3973489" y="1097734"/>
            <a:ext cx="2570892" cy="5232108"/>
          </a:xfrm>
          <a:prstGeom prst="wedgeRectCallout">
            <a:avLst>
              <a:gd name="adj1" fmla="val -70470"/>
              <a:gd name="adj2" fmla="val -3389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rPr>
              <a:t>This map illustrates satellite detected waters over </a:t>
            </a:r>
            <a:r>
              <a:rPr lang="en-US" sz="1600" i="1" dirty="0" err="1">
                <a:solidFill>
                  <a:schemeClr val="tx1"/>
                </a:solidFill>
              </a:rPr>
              <a:t>Xieng</a:t>
            </a:r>
            <a:r>
              <a:rPr lang="en-US" sz="1600" i="1" dirty="0">
                <a:solidFill>
                  <a:schemeClr val="tx1"/>
                </a:solidFill>
              </a:rPr>
              <a:t> </a:t>
            </a:r>
            <a:r>
              <a:rPr lang="en-US" sz="1600" i="1" dirty="0" err="1">
                <a:solidFill>
                  <a:schemeClr val="tx1"/>
                </a:solidFill>
              </a:rPr>
              <a:t>Ngneun</a:t>
            </a:r>
            <a:r>
              <a:rPr lang="en-US" sz="1600" i="1" dirty="0">
                <a:solidFill>
                  <a:schemeClr val="tx1"/>
                </a:solidFill>
              </a:rPr>
              <a:t> District, </a:t>
            </a:r>
            <a:r>
              <a:rPr lang="en-US" sz="1600" i="1" dirty="0" err="1">
                <a:solidFill>
                  <a:schemeClr val="tx1"/>
                </a:solidFill>
              </a:rPr>
              <a:t>Louangprabang</a:t>
            </a:r>
            <a:r>
              <a:rPr lang="en-US" sz="1600" i="1" dirty="0">
                <a:solidFill>
                  <a:schemeClr val="tx1"/>
                </a:solidFill>
              </a:rPr>
              <a:t> province, LAO People Democratic Republic, extracted from Sentinel-1 imagery (10 m) acquired on 2 August 2016 (Pre-event) and on 23 August 2016 (</a:t>
            </a:r>
            <a:r>
              <a:rPr lang="en-US" sz="1600" i="1" dirty="0" smtClean="0">
                <a:solidFill>
                  <a:schemeClr val="tx1"/>
                </a:solidFill>
              </a:rPr>
              <a:t>Post-event</a:t>
            </a:r>
            <a:r>
              <a:rPr lang="en-US" sz="1600" i="1" dirty="0">
                <a:solidFill>
                  <a:schemeClr val="tx1"/>
                </a:solidFill>
              </a:rPr>
              <a:t>).</a:t>
            </a:r>
          </a:p>
          <a:p>
            <a:r>
              <a:rPr lang="en-US" sz="1600" i="1" dirty="0">
                <a:solidFill>
                  <a:schemeClr val="tx1"/>
                </a:solidFill>
              </a:rPr>
              <a:t>After heavy rains in early August, caused by Tropical Cyclone DIANMU-16, it is observed that the water expansion is predominantly located in areas along the Mekong river banks. Nam Khan River has increased in size along the banks but without overflowing the stream. </a:t>
            </a:r>
            <a:endParaRPr lang="en-US" sz="1600" dirty="0">
              <a:solidFill>
                <a:schemeClr val="tx1"/>
              </a:solidFill>
            </a:endParaRPr>
          </a:p>
        </p:txBody>
      </p:sp>
      <p:sp>
        <p:nvSpPr>
          <p:cNvPr id="19" name="タイトル 1"/>
          <p:cNvSpPr txBox="1">
            <a:spLocks/>
          </p:cNvSpPr>
          <p:nvPr/>
        </p:nvSpPr>
        <p:spPr>
          <a:xfrm>
            <a:off x="3973489" y="341957"/>
            <a:ext cx="5031597" cy="755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1800" b="1" dirty="0" smtClean="0"/>
              <a:t>Satellite Detected Waters over </a:t>
            </a:r>
            <a:r>
              <a:rPr lang="en-US" sz="1800" b="1" dirty="0" err="1" smtClean="0"/>
              <a:t>Xieng</a:t>
            </a:r>
            <a:r>
              <a:rPr lang="en-US" sz="1800" b="1" dirty="0" smtClean="0"/>
              <a:t> </a:t>
            </a:r>
            <a:r>
              <a:rPr lang="en-US" sz="1800" b="1" dirty="0" err="1" smtClean="0"/>
              <a:t>Ngneun</a:t>
            </a:r>
            <a:r>
              <a:rPr lang="en-US" sz="1800" b="1" dirty="0" smtClean="0"/>
              <a:t> District, </a:t>
            </a:r>
            <a:r>
              <a:rPr lang="en-US" sz="1800" b="1" dirty="0" err="1" smtClean="0"/>
              <a:t>Louangprabang</a:t>
            </a:r>
            <a:r>
              <a:rPr lang="en-US" sz="1800" b="1" dirty="0" smtClean="0"/>
              <a:t> Province, Lao PDR</a:t>
            </a:r>
            <a:endParaRPr lang="ja-JP" altLang="en-US" sz="1800" b="1" u="sng" dirty="0">
              <a:solidFill>
                <a:schemeClr val="tx2"/>
              </a:solidFill>
              <a:latin typeface="+mn-lt"/>
            </a:endParaRPr>
          </a:p>
        </p:txBody>
      </p:sp>
      <p:sp>
        <p:nvSpPr>
          <p:cNvPr id="20" name="円/楕円 6"/>
          <p:cNvSpPr/>
          <p:nvPr/>
        </p:nvSpPr>
        <p:spPr>
          <a:xfrm>
            <a:off x="3001263" y="1700464"/>
            <a:ext cx="992399" cy="76281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Footer Placeholder 1"/>
          <p:cNvSpPr>
            <a:spLocks noGrp="1"/>
          </p:cNvSpPr>
          <p:nvPr>
            <p:ph type="ftr" sz="quarter" idx="11"/>
          </p:nvPr>
        </p:nvSpPr>
        <p:spPr/>
        <p:txBody>
          <a:bodyPr/>
          <a:lstStyle/>
          <a:p>
            <a:r>
              <a:rPr lang="en-US" dirty="0" smtClean="0"/>
              <a:t>AOMSUC-10 Training Event, 2 December 2019</a:t>
            </a:r>
            <a:endParaRPr lang="en-US" dirty="0"/>
          </a:p>
        </p:txBody>
      </p:sp>
    </p:spTree>
    <p:extLst>
      <p:ext uri="{BB962C8B-B14F-4D97-AF65-F5344CB8AC3E}">
        <p14:creationId xmlns:p14="http://schemas.microsoft.com/office/powerpoint/2010/main" val="22291948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7" y="43138"/>
            <a:ext cx="3755699" cy="680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1"/>
          <p:cNvSpPr>
            <a:spLocks noGrp="1"/>
          </p:cNvSpPr>
          <p:nvPr>
            <p:ph type="title"/>
          </p:nvPr>
        </p:nvSpPr>
        <p:spPr>
          <a:xfrm>
            <a:off x="3388658" y="53790"/>
            <a:ext cx="5718037" cy="1090858"/>
          </a:xfrm>
        </p:spPr>
        <p:txBody>
          <a:bodyPr>
            <a:normAutofit fontScale="90000"/>
          </a:bodyPr>
          <a:lstStyle/>
          <a:p>
            <a:pPr algn="ctr"/>
            <a:r>
              <a:rPr kumimoji="1" lang="en-US" altLang="ja-JP" sz="3100" b="1" u="sng" dirty="0" smtClean="0">
                <a:solidFill>
                  <a:schemeClr val="tx2"/>
                </a:solidFill>
                <a:latin typeface="+mn-lt"/>
              </a:rPr>
              <a:t>UNOSAT Report</a:t>
            </a:r>
            <a:r>
              <a:rPr kumimoji="1" lang="en-US" altLang="ja-JP" b="1" u="sng" dirty="0" smtClean="0">
                <a:solidFill>
                  <a:schemeClr val="tx2"/>
                </a:solidFill>
                <a:latin typeface="+mn-lt"/>
              </a:rPr>
              <a:t/>
            </a:r>
            <a:br>
              <a:rPr kumimoji="1" lang="en-US" altLang="ja-JP" b="1" u="sng" dirty="0" smtClean="0">
                <a:solidFill>
                  <a:schemeClr val="tx2"/>
                </a:solidFill>
                <a:latin typeface="+mn-lt"/>
              </a:rPr>
            </a:br>
            <a:r>
              <a:rPr lang="en-US" sz="2200" b="1" dirty="0"/>
              <a:t>Estimated Precipitation Accumulation from 08 to 25 August 2016 in Lao People Democratic </a:t>
            </a:r>
            <a:r>
              <a:rPr lang="en-US" sz="2200" b="1" dirty="0" smtClean="0"/>
              <a:t>Republic</a:t>
            </a:r>
            <a:endParaRPr kumimoji="1" lang="ja-JP" altLang="en-US" sz="2200" b="1" u="sng" dirty="0">
              <a:solidFill>
                <a:schemeClr val="tx2"/>
              </a:solidFill>
              <a:latin typeface="+mn-lt"/>
            </a:endParaRPr>
          </a:p>
        </p:txBody>
      </p:sp>
      <p:sp>
        <p:nvSpPr>
          <p:cNvPr id="5" name="コンテンツ プレースホルダー 2"/>
          <p:cNvSpPr txBox="1">
            <a:spLocks/>
          </p:cNvSpPr>
          <p:nvPr/>
        </p:nvSpPr>
        <p:spPr>
          <a:xfrm>
            <a:off x="227758" y="5164279"/>
            <a:ext cx="8665190" cy="1269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smtClean="0"/>
          </a:p>
          <a:p>
            <a:pPr marL="0" indent="0">
              <a:buNone/>
            </a:pPr>
            <a:endParaRPr lang="en-US" altLang="ja-JP" dirty="0" smtClean="0"/>
          </a:p>
        </p:txBody>
      </p:sp>
      <p:sp>
        <p:nvSpPr>
          <p:cNvPr id="6" name="四角形吹き出し 5"/>
          <p:cNvSpPr/>
          <p:nvPr/>
        </p:nvSpPr>
        <p:spPr>
          <a:xfrm>
            <a:off x="3866679" y="1144648"/>
            <a:ext cx="5229194" cy="5161698"/>
          </a:xfrm>
          <a:prstGeom prst="wedgeRectCallout">
            <a:avLst>
              <a:gd name="adj1" fmla="val -60842"/>
              <a:gd name="adj2" fmla="val -3444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i="1" dirty="0">
                <a:solidFill>
                  <a:schemeClr val="tx1"/>
                </a:solidFill>
              </a:rPr>
              <a:t>This </a:t>
            </a:r>
            <a:r>
              <a:rPr lang="en-US" altLang="ja-JP" sz="2400" i="1" dirty="0" smtClean="0">
                <a:solidFill>
                  <a:schemeClr val="tx1"/>
                </a:solidFill>
              </a:rPr>
              <a:t>map presents </a:t>
            </a:r>
            <a:r>
              <a:rPr lang="en-US" altLang="ja-JP" sz="2400" i="1" dirty="0">
                <a:solidFill>
                  <a:schemeClr val="tx1"/>
                </a:solidFill>
              </a:rPr>
              <a:t>the </a:t>
            </a:r>
            <a:r>
              <a:rPr lang="en-US" altLang="ja-JP" sz="2400" i="1" dirty="0" smtClean="0">
                <a:solidFill>
                  <a:schemeClr val="tx1"/>
                </a:solidFill>
              </a:rPr>
              <a:t>estimated </a:t>
            </a:r>
            <a:r>
              <a:rPr lang="en-US" altLang="ja-JP" sz="2400" i="1" dirty="0">
                <a:solidFill>
                  <a:schemeClr val="tx1"/>
                </a:solidFill>
              </a:rPr>
              <a:t>total </a:t>
            </a:r>
            <a:r>
              <a:rPr lang="en-US" altLang="ja-JP" sz="2400" i="1" dirty="0" smtClean="0">
                <a:solidFill>
                  <a:schemeClr val="tx1"/>
                </a:solidFill>
              </a:rPr>
              <a:t>precipitation</a:t>
            </a:r>
            <a:r>
              <a:rPr lang="en-US" altLang="ja-JP" sz="2400" i="1" dirty="0">
                <a:solidFill>
                  <a:schemeClr val="tx1"/>
                </a:solidFill>
              </a:rPr>
              <a:t> </a:t>
            </a:r>
            <a:r>
              <a:rPr lang="en-US" altLang="ja-JP" sz="2400" i="1" dirty="0" smtClean="0">
                <a:solidFill>
                  <a:schemeClr val="tx1"/>
                </a:solidFill>
              </a:rPr>
              <a:t>accumulation </a:t>
            </a:r>
            <a:r>
              <a:rPr lang="en-US" altLang="ja-JP" sz="2400" i="1" dirty="0">
                <a:solidFill>
                  <a:schemeClr val="tx1"/>
                </a:solidFill>
              </a:rPr>
              <a:t>for LAO </a:t>
            </a:r>
            <a:r>
              <a:rPr lang="en-US" altLang="ja-JP" sz="2400" i="1" dirty="0" smtClean="0">
                <a:solidFill>
                  <a:schemeClr val="tx1"/>
                </a:solidFill>
              </a:rPr>
              <a:t>People Democratic Republic</a:t>
            </a:r>
            <a:r>
              <a:rPr lang="en-US" altLang="ja-JP" sz="2400" i="1" dirty="0">
                <a:solidFill>
                  <a:schemeClr val="tx1"/>
                </a:solidFill>
              </a:rPr>
              <a:t> </a:t>
            </a:r>
            <a:r>
              <a:rPr lang="en-US" altLang="ja-JP" sz="2400" i="1" dirty="0" smtClean="0">
                <a:solidFill>
                  <a:schemeClr val="tx1"/>
                </a:solidFill>
              </a:rPr>
              <a:t>covering </a:t>
            </a:r>
            <a:r>
              <a:rPr lang="en-US" altLang="ja-JP" sz="2400" i="1" dirty="0">
                <a:solidFill>
                  <a:schemeClr val="tx1"/>
                </a:solidFill>
              </a:rPr>
              <a:t>the </a:t>
            </a:r>
            <a:r>
              <a:rPr lang="en-US" altLang="ja-JP" sz="2400" i="1" dirty="0" smtClean="0">
                <a:solidFill>
                  <a:schemeClr val="tx1"/>
                </a:solidFill>
              </a:rPr>
              <a:t>period </a:t>
            </a:r>
            <a:r>
              <a:rPr lang="en-US" altLang="ja-JP" sz="2400" i="1" dirty="0">
                <a:solidFill>
                  <a:schemeClr val="tx1"/>
                </a:solidFill>
              </a:rPr>
              <a:t>from 08 August to 25 </a:t>
            </a:r>
            <a:r>
              <a:rPr lang="en-US" altLang="ja-JP" sz="2400" i="1" dirty="0" smtClean="0">
                <a:solidFill>
                  <a:schemeClr val="tx1"/>
                </a:solidFill>
              </a:rPr>
              <a:t>August 2016</a:t>
            </a:r>
            <a:r>
              <a:rPr lang="en-US" altLang="ja-JP" sz="2400" i="1" dirty="0">
                <a:solidFill>
                  <a:schemeClr val="tx1"/>
                </a:solidFill>
              </a:rPr>
              <a:t>. This total </a:t>
            </a:r>
            <a:r>
              <a:rPr lang="en-US" altLang="ja-JP" sz="2400" i="1" dirty="0" smtClean="0">
                <a:solidFill>
                  <a:schemeClr val="tx1"/>
                </a:solidFill>
              </a:rPr>
              <a:t>estimate </a:t>
            </a:r>
            <a:r>
              <a:rPr lang="en-US" altLang="ja-JP" sz="2400" i="1" dirty="0">
                <a:solidFill>
                  <a:schemeClr val="tx1"/>
                </a:solidFill>
              </a:rPr>
              <a:t>was </a:t>
            </a:r>
            <a:r>
              <a:rPr lang="en-US" altLang="ja-JP" sz="2400" i="1" dirty="0" smtClean="0">
                <a:solidFill>
                  <a:schemeClr val="tx1"/>
                </a:solidFill>
              </a:rPr>
              <a:t>derived </a:t>
            </a:r>
            <a:r>
              <a:rPr lang="en-US" altLang="ja-JP" sz="2400" i="1" dirty="0">
                <a:solidFill>
                  <a:schemeClr val="tx1"/>
                </a:solidFill>
              </a:rPr>
              <a:t>from </a:t>
            </a:r>
            <a:r>
              <a:rPr lang="en-US" altLang="ja-JP" sz="2400" i="1" dirty="0" smtClean="0">
                <a:solidFill>
                  <a:schemeClr val="tx1"/>
                </a:solidFill>
              </a:rPr>
              <a:t>the Global Precipitation Measurement </a:t>
            </a:r>
            <a:r>
              <a:rPr lang="en-US" altLang="ja-JP" sz="2400" i="1" dirty="0">
                <a:solidFill>
                  <a:schemeClr val="tx1"/>
                </a:solidFill>
              </a:rPr>
              <a:t>– </a:t>
            </a:r>
            <a:r>
              <a:rPr lang="en-US" altLang="ja-JP" sz="2400" i="1" dirty="0" smtClean="0">
                <a:solidFill>
                  <a:schemeClr val="tx1"/>
                </a:solidFill>
              </a:rPr>
              <a:t>IMERG dataset</a:t>
            </a:r>
            <a:r>
              <a:rPr lang="en-US" altLang="ja-JP" sz="2400" i="1" dirty="0">
                <a:solidFill>
                  <a:schemeClr val="tx1"/>
                </a:solidFill>
              </a:rPr>
              <a:t> </a:t>
            </a:r>
            <a:r>
              <a:rPr lang="en-US" altLang="ja-JP" sz="2400" i="1" dirty="0" smtClean="0">
                <a:solidFill>
                  <a:schemeClr val="tx1"/>
                </a:solidFill>
              </a:rPr>
              <a:t>(Integrated Multi-satellite Retrievals </a:t>
            </a:r>
            <a:r>
              <a:rPr lang="en-US" altLang="ja-JP" sz="2400" i="1" dirty="0">
                <a:solidFill>
                  <a:schemeClr val="tx1"/>
                </a:solidFill>
              </a:rPr>
              <a:t>for </a:t>
            </a:r>
            <a:r>
              <a:rPr lang="en-US" altLang="ja-JP" sz="2400" i="1" dirty="0" smtClean="0">
                <a:solidFill>
                  <a:schemeClr val="tx1"/>
                </a:solidFill>
              </a:rPr>
              <a:t>GPM</a:t>
            </a:r>
            <a:r>
              <a:rPr lang="en-US" altLang="ja-JP" sz="2400" i="1" dirty="0">
                <a:solidFill>
                  <a:schemeClr val="tx1"/>
                </a:solidFill>
              </a:rPr>
              <a:t>) at </a:t>
            </a:r>
            <a:r>
              <a:rPr lang="en-US" altLang="ja-JP" sz="2400" i="1" dirty="0" smtClean="0">
                <a:solidFill>
                  <a:schemeClr val="tx1"/>
                </a:solidFill>
              </a:rPr>
              <a:t>a spatial resolution </a:t>
            </a:r>
            <a:r>
              <a:rPr lang="en-US" altLang="ja-JP" sz="2400" i="1" dirty="0">
                <a:solidFill>
                  <a:schemeClr val="tx1"/>
                </a:solidFill>
              </a:rPr>
              <a:t>of </a:t>
            </a:r>
            <a:r>
              <a:rPr lang="en-US" altLang="ja-JP" sz="2400" i="1" dirty="0" smtClean="0">
                <a:solidFill>
                  <a:schemeClr val="tx1"/>
                </a:solidFill>
              </a:rPr>
              <a:t>approximately </a:t>
            </a:r>
            <a:r>
              <a:rPr lang="en-US" altLang="ja-JP" sz="2400" i="1" dirty="0">
                <a:solidFill>
                  <a:schemeClr val="tx1"/>
                </a:solidFill>
              </a:rPr>
              <a:t>0.1 </a:t>
            </a:r>
            <a:r>
              <a:rPr lang="en-US" altLang="ja-JP" sz="2400" i="1" dirty="0" smtClean="0">
                <a:solidFill>
                  <a:schemeClr val="tx1"/>
                </a:solidFill>
              </a:rPr>
              <a:t>degrees</a:t>
            </a:r>
            <a:r>
              <a:rPr lang="en-US" altLang="ja-JP" sz="2400" i="1" dirty="0">
                <a:solidFill>
                  <a:schemeClr val="tx1"/>
                </a:solidFill>
              </a:rPr>
              <a:t>. </a:t>
            </a:r>
            <a:r>
              <a:rPr lang="en-US" altLang="ja-JP" sz="2400" i="1" u="sng" dirty="0">
                <a:solidFill>
                  <a:schemeClr val="tx1"/>
                </a:solidFill>
              </a:rPr>
              <a:t>It </a:t>
            </a:r>
            <a:r>
              <a:rPr lang="en-US" altLang="ja-JP" sz="2400" i="1" u="sng" dirty="0" smtClean="0">
                <a:solidFill>
                  <a:schemeClr val="tx1"/>
                </a:solidFill>
              </a:rPr>
              <a:t>is possible </a:t>
            </a:r>
            <a:r>
              <a:rPr lang="en-US" altLang="ja-JP" sz="2400" i="1" u="sng" dirty="0">
                <a:solidFill>
                  <a:schemeClr val="tx1"/>
                </a:solidFill>
              </a:rPr>
              <a:t>that </a:t>
            </a:r>
            <a:r>
              <a:rPr lang="en-US" altLang="ja-JP" sz="2400" i="1" u="sng" dirty="0" smtClean="0">
                <a:solidFill>
                  <a:schemeClr val="tx1"/>
                </a:solidFill>
              </a:rPr>
              <a:t>precipitation levels may </a:t>
            </a:r>
            <a:r>
              <a:rPr lang="en-US" altLang="ja-JP" sz="2400" i="1" u="sng" dirty="0">
                <a:solidFill>
                  <a:schemeClr val="tx1"/>
                </a:solidFill>
              </a:rPr>
              <a:t>have </a:t>
            </a:r>
            <a:r>
              <a:rPr lang="en-US" altLang="ja-JP" sz="2400" i="1" u="sng" dirty="0" smtClean="0">
                <a:solidFill>
                  <a:schemeClr val="tx1"/>
                </a:solidFill>
              </a:rPr>
              <a:t>been</a:t>
            </a:r>
            <a:r>
              <a:rPr lang="en-US" altLang="ja-JP" sz="2400" i="1" u="sng" dirty="0">
                <a:solidFill>
                  <a:schemeClr val="tx1"/>
                </a:solidFill>
              </a:rPr>
              <a:t> </a:t>
            </a:r>
            <a:r>
              <a:rPr lang="en-US" altLang="ja-JP" sz="2400" b="1" i="1" u="sng" dirty="0" smtClean="0">
                <a:solidFill>
                  <a:srgbClr val="800000"/>
                </a:solidFill>
              </a:rPr>
              <a:t>underestimated </a:t>
            </a:r>
            <a:r>
              <a:rPr lang="en-US" altLang="ja-JP" sz="2400" b="1" i="1" u="sng" dirty="0">
                <a:solidFill>
                  <a:srgbClr val="800000"/>
                </a:solidFill>
              </a:rPr>
              <a:t>for </a:t>
            </a:r>
            <a:r>
              <a:rPr lang="en-US" altLang="ja-JP" sz="2400" b="1" i="1" u="sng" dirty="0" smtClean="0">
                <a:solidFill>
                  <a:srgbClr val="800000"/>
                </a:solidFill>
              </a:rPr>
              <a:t>local areas</a:t>
            </a:r>
            <a:r>
              <a:rPr lang="en-US" altLang="ja-JP" sz="2400" b="1" i="1" u="sng" dirty="0">
                <a:solidFill>
                  <a:srgbClr val="800000"/>
                </a:solidFill>
              </a:rPr>
              <a:t>, and are not </a:t>
            </a:r>
            <a:r>
              <a:rPr lang="en-US" altLang="ja-JP" sz="2400" b="1" i="1" u="sng" dirty="0" smtClean="0">
                <a:solidFill>
                  <a:srgbClr val="800000"/>
                </a:solidFill>
              </a:rPr>
              <a:t>a substitute for ground </a:t>
            </a:r>
            <a:r>
              <a:rPr lang="en-US" altLang="ja-JP" sz="2400" b="1" i="1" u="sng" dirty="0">
                <a:solidFill>
                  <a:srgbClr val="800000"/>
                </a:solidFill>
              </a:rPr>
              <a:t>station </a:t>
            </a:r>
            <a:r>
              <a:rPr lang="en-US" altLang="ja-JP" sz="2400" b="1" i="1" u="sng" dirty="0" smtClean="0">
                <a:solidFill>
                  <a:srgbClr val="800000"/>
                </a:solidFill>
              </a:rPr>
              <a:t>measurements</a:t>
            </a:r>
            <a:r>
              <a:rPr lang="en-US" altLang="ja-JP" sz="2400" i="1" dirty="0">
                <a:solidFill>
                  <a:schemeClr val="tx1"/>
                </a:solidFill>
              </a:rPr>
              <a:t>.</a:t>
            </a:r>
            <a:endParaRPr kumimoji="1" lang="ja-JP" altLang="en-US" sz="2400" dirty="0">
              <a:solidFill>
                <a:schemeClr val="tx1"/>
              </a:solidFill>
            </a:endParaRPr>
          </a:p>
        </p:txBody>
      </p:sp>
      <p:sp>
        <p:nvSpPr>
          <p:cNvPr id="7" name="円/楕円 6"/>
          <p:cNvSpPr/>
          <p:nvPr/>
        </p:nvSpPr>
        <p:spPr>
          <a:xfrm>
            <a:off x="2791327" y="1700464"/>
            <a:ext cx="992399" cy="41709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866679" y="6306346"/>
            <a:ext cx="5240016" cy="523220"/>
          </a:xfrm>
          <a:prstGeom prst="rect">
            <a:avLst/>
          </a:prstGeom>
        </p:spPr>
        <p:txBody>
          <a:bodyPr wrap="square">
            <a:spAutoFit/>
          </a:bodyPr>
          <a:lstStyle/>
          <a:p>
            <a:r>
              <a:rPr lang="ja-JP" altLang="en-US" sz="1400" dirty="0"/>
              <a:t>http://www.unitar.org/unosat/node/44/2447?utm_source=unosat-unitar&amp;utm_medium=rss&amp;utm_campaign=maps</a:t>
            </a:r>
          </a:p>
        </p:txBody>
      </p:sp>
      <p:sp>
        <p:nvSpPr>
          <p:cNvPr id="2" name="Footer Placeholder 1"/>
          <p:cNvSpPr>
            <a:spLocks noGrp="1"/>
          </p:cNvSpPr>
          <p:nvPr>
            <p:ph type="ftr" sz="quarter" idx="11"/>
          </p:nvPr>
        </p:nvSpPr>
        <p:spPr/>
        <p:txBody>
          <a:bodyPr/>
          <a:lstStyle/>
          <a:p>
            <a:r>
              <a:rPr lang="en-US" smtClean="0"/>
              <a:t>AOMSUC-10 Training Event, 2 December 2019</a:t>
            </a:r>
            <a:endParaRPr lang="en-US" dirty="0"/>
          </a:p>
        </p:txBody>
      </p:sp>
    </p:spTree>
    <p:extLst>
      <p:ext uri="{BB962C8B-B14F-4D97-AF65-F5344CB8AC3E}">
        <p14:creationId xmlns:p14="http://schemas.microsoft.com/office/powerpoint/2010/main" val="20729985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155" y="5602885"/>
            <a:ext cx="7926779" cy="923330"/>
          </a:xfrm>
          <a:prstGeom prst="rect">
            <a:avLst/>
          </a:prstGeom>
        </p:spPr>
        <p:txBody>
          <a:bodyPr wrap="square">
            <a:spAutoFit/>
          </a:bodyPr>
          <a:lstStyle/>
          <a:p>
            <a:r>
              <a:rPr lang="en-US" b="1" dirty="0"/>
              <a:t>Space-time domain of weather, climatic, and flooding </a:t>
            </a:r>
            <a:r>
              <a:rPr lang="en-US" b="1" dirty="0" smtClean="0"/>
              <a:t>events</a:t>
            </a:r>
          </a:p>
          <a:p>
            <a:r>
              <a:rPr lang="en-US" dirty="0" smtClean="0"/>
              <a:t>(</a:t>
            </a:r>
            <a:r>
              <a:rPr lang="en-US" i="1" dirty="0" smtClean="0"/>
              <a:t>Katie </a:t>
            </a:r>
            <a:r>
              <a:rPr lang="en-US" i="1" dirty="0" err="1"/>
              <a:t>Hirschboeck</a:t>
            </a:r>
            <a:r>
              <a:rPr lang="en-US" i="1" dirty="0"/>
              <a:t>, The University of Arizona) </a:t>
            </a:r>
            <a:endParaRPr lang="en-US" dirty="0"/>
          </a:p>
          <a:p>
            <a:r>
              <a:rPr lang="en-US" dirty="0"/>
              <a:t>(http://www.southwestclimatechange.org/impacts/water/floods#references)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951" y="90349"/>
            <a:ext cx="523875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372504" y="3284057"/>
            <a:ext cx="369822" cy="389281"/>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6129494" y="2965871"/>
            <a:ext cx="3014506" cy="1838848"/>
          </a:xfrm>
          <a:prstGeom prst="wedgeRoundRectCallout">
            <a:avLst>
              <a:gd name="adj1" fmla="val -95182"/>
              <a:gd name="adj2" fmla="val -21216"/>
              <a:gd name="adj3" fmla="val 16667"/>
            </a:avLst>
          </a:prstGeom>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altLang="ja-JP" b="1" i="1" dirty="0">
                <a:solidFill>
                  <a:schemeClr val="tx1"/>
                </a:solidFill>
                <a:cs typeface="Arial" panose="020B0604020202020204" pitchFamily="34" charset="0"/>
              </a:rPr>
              <a:t>monitoring weather and climate extremes </a:t>
            </a:r>
            <a:r>
              <a:rPr lang="en-US" altLang="ja-JP" b="1" i="1" u="sng" dirty="0">
                <a:solidFill>
                  <a:schemeClr val="tx1"/>
                </a:solidFill>
                <a:cs typeface="Arial" panose="020B0604020202020204" pitchFamily="34" charset="0"/>
              </a:rPr>
              <a:t>in short </a:t>
            </a:r>
            <a:r>
              <a:rPr lang="en-US" altLang="ja-JP" b="1" i="1" u="sng" dirty="0" smtClean="0">
                <a:solidFill>
                  <a:schemeClr val="tx1"/>
                </a:solidFill>
                <a:cs typeface="Arial" panose="020B0604020202020204" pitchFamily="34" charset="0"/>
              </a:rPr>
              <a:t>duration </a:t>
            </a:r>
            <a:r>
              <a:rPr lang="en-US" altLang="ja-JP" b="1" i="1" u="sng" dirty="0">
                <a:solidFill>
                  <a:schemeClr val="tx1"/>
                </a:solidFill>
                <a:cs typeface="Arial" panose="020B0604020202020204" pitchFamily="34" charset="0"/>
              </a:rPr>
              <a:t>on pentad or weekly basis up to monthly </a:t>
            </a:r>
            <a:r>
              <a:rPr lang="en-US" altLang="ja-JP" b="1" i="1" u="sng" dirty="0" smtClean="0">
                <a:solidFill>
                  <a:schemeClr val="tx1"/>
                </a:solidFill>
                <a:cs typeface="Arial" panose="020B0604020202020204" pitchFamily="34" charset="0"/>
              </a:rPr>
              <a:t>basis</a:t>
            </a:r>
            <a:endParaRPr lang="en-US" altLang="ja-JP" b="1" i="1" u="sng" dirty="0">
              <a:solidFill>
                <a:schemeClr val="tx1"/>
              </a:solidFill>
              <a:cs typeface="Arial" panose="020B0604020202020204" pitchFamily="34" charset="0"/>
            </a:endParaRPr>
          </a:p>
        </p:txBody>
      </p:sp>
      <p:sp>
        <p:nvSpPr>
          <p:cNvPr id="3" name="Rounded Rectangular Callout 2"/>
          <p:cNvSpPr/>
          <p:nvPr/>
        </p:nvSpPr>
        <p:spPr>
          <a:xfrm>
            <a:off x="-1" y="4713607"/>
            <a:ext cx="2917028" cy="1468582"/>
          </a:xfrm>
          <a:prstGeom prst="wedgeRoundRectCallout">
            <a:avLst>
              <a:gd name="adj1" fmla="val 98017"/>
              <a:gd name="adj2" fmla="val -124937"/>
              <a:gd name="adj3" fmla="val 16667"/>
            </a:avLst>
          </a:prstGeom>
          <a:solidFill>
            <a:schemeClr val="accent3">
              <a:lumMod val="60000"/>
              <a:lumOff val="40000"/>
            </a:schemeClr>
          </a:solid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i="1" dirty="0">
                <a:solidFill>
                  <a:schemeClr val="tx1"/>
                </a:solidFill>
              </a:rPr>
              <a:t>f</a:t>
            </a:r>
            <a:r>
              <a:rPr lang="en-US" b="1" i="1" dirty="0" smtClean="0">
                <a:solidFill>
                  <a:schemeClr val="tx1"/>
                </a:solidFill>
              </a:rPr>
              <a:t>illing a gap between space-based “</a:t>
            </a:r>
            <a:r>
              <a:rPr lang="en-US" b="1" i="1" dirty="0" err="1" smtClean="0">
                <a:solidFill>
                  <a:schemeClr val="tx1"/>
                </a:solidFill>
              </a:rPr>
              <a:t>nowcasting</a:t>
            </a:r>
            <a:r>
              <a:rPr lang="en-US" b="1" i="1" dirty="0" smtClean="0">
                <a:solidFill>
                  <a:schemeClr val="tx1"/>
                </a:solidFill>
              </a:rPr>
              <a:t>” and “climate change monitoring”</a:t>
            </a:r>
          </a:p>
        </p:txBody>
      </p:sp>
      <p:sp>
        <p:nvSpPr>
          <p:cNvPr id="5" name="Oval 4"/>
          <p:cNvSpPr/>
          <p:nvPr/>
        </p:nvSpPr>
        <p:spPr>
          <a:xfrm rot="2395555">
            <a:off x="5516600" y="492544"/>
            <a:ext cx="493579" cy="3105504"/>
          </a:xfrm>
          <a:prstGeom prst="ellipse">
            <a:avLst/>
          </a:prstGeom>
          <a:noFill/>
          <a:ln w="38100">
            <a:solidFill>
              <a:srgbClr val="8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rot="2642160">
            <a:off x="3588272" y="3474850"/>
            <a:ext cx="381582" cy="1682219"/>
          </a:xfrm>
          <a:prstGeom prst="ellipse">
            <a:avLst/>
          </a:prstGeom>
          <a:noFill/>
          <a:ln w="38100">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3031586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5"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2" name="Footer Placeholder 1"/>
          <p:cNvSpPr>
            <a:spLocks noGrp="1"/>
          </p:cNvSpPr>
          <p:nvPr>
            <p:ph type="ftr" sz="quarter" idx="11"/>
          </p:nvPr>
        </p:nvSpPr>
        <p:spPr/>
        <p:txBody>
          <a:bodyPr/>
          <a:lstStyle/>
          <a:p>
            <a:r>
              <a:rPr lang="en-US" dirty="0" smtClean="0"/>
              <a:t>AOMSUC-10 Training Event, 2 December 2019</a:t>
            </a:r>
            <a:endParaRPr lang="en-US" dirty="0"/>
          </a:p>
        </p:txBody>
      </p:sp>
      <p:sp>
        <p:nvSpPr>
          <p:cNvPr id="7" name="タイトル 1"/>
          <p:cNvSpPr txBox="1">
            <a:spLocks/>
          </p:cNvSpPr>
          <p:nvPr/>
        </p:nvSpPr>
        <p:spPr>
          <a:xfrm>
            <a:off x="432432" y="239636"/>
            <a:ext cx="8394095" cy="58531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b="1" dirty="0" smtClean="0"/>
              <a:t>Our Challenges are;</a:t>
            </a:r>
          </a:p>
          <a:p>
            <a:pPr algn="l"/>
            <a:endParaRPr lang="en-US" altLang="ja-JP" sz="2800" dirty="0" smtClean="0"/>
          </a:p>
          <a:p>
            <a:pPr algn="l"/>
            <a:r>
              <a:rPr lang="en-US" altLang="ja-JP" sz="2800" b="1" dirty="0" smtClean="0"/>
              <a:t>1. Satellite Operators to produce satellite-derived products with;</a:t>
            </a:r>
          </a:p>
          <a:p>
            <a:pPr marL="457200" indent="-457200" algn="l">
              <a:buFontTx/>
              <a:buChar char="-"/>
            </a:pPr>
            <a:r>
              <a:rPr lang="en-US" altLang="ja-JP" sz="2800" b="1" dirty="0" smtClean="0"/>
              <a:t>low data latency </a:t>
            </a:r>
            <a:r>
              <a:rPr lang="en-US" altLang="ja-JP" sz="2800" dirty="0"/>
              <a:t>(less than 1 day</a:t>
            </a:r>
            <a:r>
              <a:rPr lang="en-US" altLang="ja-JP" sz="2800" dirty="0" smtClean="0"/>
              <a:t>),</a:t>
            </a:r>
          </a:p>
          <a:p>
            <a:pPr marL="457200" indent="-457200" algn="l">
              <a:buFontTx/>
              <a:buChar char="-"/>
            </a:pPr>
            <a:r>
              <a:rPr lang="en-US" altLang="ja-JP" sz="2800" b="1" dirty="0" smtClean="0"/>
              <a:t>long term </a:t>
            </a:r>
            <a:r>
              <a:rPr lang="en-US" altLang="ja-JP" sz="2800" dirty="0" smtClean="0"/>
              <a:t>(</a:t>
            </a:r>
            <a:r>
              <a:rPr lang="en-US" altLang="ja-JP" sz="2800" dirty="0"/>
              <a:t>more than </a:t>
            </a:r>
            <a:r>
              <a:rPr lang="en-US" altLang="ja-JP" sz="2800" dirty="0" smtClean="0"/>
              <a:t>20 years data record),</a:t>
            </a:r>
          </a:p>
          <a:p>
            <a:pPr marL="457200" indent="-457200" algn="l">
              <a:buFontTx/>
              <a:buChar char="-"/>
            </a:pPr>
            <a:r>
              <a:rPr lang="en-US" altLang="ja-JP" sz="2800" b="1" dirty="0" smtClean="0"/>
              <a:t>high </a:t>
            </a:r>
            <a:r>
              <a:rPr lang="en-US" altLang="ja-JP" sz="2800" b="1" dirty="0"/>
              <a:t>spatial resolution </a:t>
            </a:r>
            <a:r>
              <a:rPr lang="en-US" altLang="ja-JP" sz="2800" dirty="0"/>
              <a:t>(less than 0.1 degrees)</a:t>
            </a:r>
            <a:r>
              <a:rPr lang="en-US" altLang="ja-JP" sz="2800" dirty="0" smtClean="0"/>
              <a:t>,</a:t>
            </a:r>
          </a:p>
          <a:p>
            <a:pPr marL="457200" indent="-457200" algn="l">
              <a:buFontTx/>
              <a:buChar char="-"/>
            </a:pPr>
            <a:r>
              <a:rPr lang="en-US" altLang="ja-JP" sz="2800" b="1" dirty="0" smtClean="0"/>
              <a:t>low </a:t>
            </a:r>
            <a:r>
              <a:rPr lang="en-US" altLang="ja-JP" sz="2800" b="1" dirty="0"/>
              <a:t>bias </a:t>
            </a:r>
            <a:r>
              <a:rPr lang="en-US" altLang="ja-JP" sz="2800" dirty="0"/>
              <a:t>with </a:t>
            </a:r>
            <a:r>
              <a:rPr lang="en-US" altLang="ja-JP" sz="2800" dirty="0" smtClean="0"/>
              <a:t>rain</a:t>
            </a:r>
            <a:r>
              <a:rPr lang="ja-JP" altLang="en-US" sz="2800" dirty="0" smtClean="0"/>
              <a:t> </a:t>
            </a:r>
            <a:r>
              <a:rPr lang="en-US" altLang="ja-JP" sz="2800" dirty="0" smtClean="0"/>
              <a:t>gauge </a:t>
            </a:r>
            <a:r>
              <a:rPr lang="en-US" altLang="ja-JP" sz="2800" dirty="0"/>
              <a:t>observation, </a:t>
            </a:r>
            <a:endParaRPr lang="en-US" altLang="ja-JP" sz="2800" dirty="0" smtClean="0"/>
          </a:p>
          <a:p>
            <a:pPr marL="457200" indent="-457200" algn="l">
              <a:buFontTx/>
              <a:buChar char="-"/>
            </a:pPr>
            <a:r>
              <a:rPr lang="en-US" altLang="ja-JP" sz="2800" b="1" dirty="0"/>
              <a:t>g</a:t>
            </a:r>
            <a:r>
              <a:rPr lang="en-US" altLang="ja-JP" sz="2800" b="1" dirty="0" smtClean="0"/>
              <a:t>ridded</a:t>
            </a:r>
            <a:r>
              <a:rPr lang="en-US" altLang="ja-JP" sz="2800" dirty="0" smtClean="0"/>
              <a:t>,</a:t>
            </a:r>
            <a:endParaRPr lang="en-US" altLang="ja-JP" sz="2800" dirty="0"/>
          </a:p>
          <a:p>
            <a:pPr marL="457200" indent="-457200" algn="l">
              <a:buFontTx/>
              <a:buChar char="-"/>
            </a:pPr>
            <a:r>
              <a:rPr lang="en-US" altLang="ja-JP" sz="2800" b="1" dirty="0" smtClean="0"/>
              <a:t>global </a:t>
            </a:r>
            <a:r>
              <a:rPr lang="en-US" altLang="ja-JP" sz="2800" b="1" dirty="0"/>
              <a:t>land </a:t>
            </a:r>
            <a:r>
              <a:rPr lang="en-US" altLang="ja-JP" sz="2800" b="1" dirty="0" smtClean="0"/>
              <a:t>coverage,</a:t>
            </a:r>
            <a:endParaRPr lang="en-US" altLang="ja-JP" sz="2800" b="1" dirty="0"/>
          </a:p>
          <a:p>
            <a:pPr marL="457200" indent="-457200" algn="l">
              <a:buFontTx/>
              <a:buChar char="-"/>
            </a:pPr>
            <a:r>
              <a:rPr lang="en-US" altLang="ja-JP" sz="2800" b="1" dirty="0" smtClean="0"/>
              <a:t>monthly/weekly/pentad statistics </a:t>
            </a:r>
            <a:r>
              <a:rPr lang="en-US" altLang="ja-JP" sz="2800" dirty="0" smtClean="0"/>
              <a:t>available</a:t>
            </a:r>
            <a:r>
              <a:rPr lang="ja-JP" altLang="en-US" sz="2800" dirty="0" smtClean="0"/>
              <a:t> </a:t>
            </a:r>
            <a:r>
              <a:rPr lang="en-US" altLang="ja-JP" sz="2800" dirty="0" smtClean="0"/>
              <a:t>via</a:t>
            </a:r>
            <a:r>
              <a:rPr lang="ja-JP" altLang="en-US" sz="2800" dirty="0" smtClean="0"/>
              <a:t> </a:t>
            </a:r>
            <a:r>
              <a:rPr lang="en-US" altLang="ja-JP" sz="2800" dirty="0" smtClean="0"/>
              <a:t>on-line environment</a:t>
            </a:r>
          </a:p>
          <a:p>
            <a:pPr algn="l"/>
            <a:endParaRPr lang="en-US" altLang="ja-JP" sz="2800" dirty="0" smtClean="0"/>
          </a:p>
          <a:p>
            <a:pPr algn="l"/>
            <a:r>
              <a:rPr lang="en-US" altLang="ja-JP" sz="2800" b="1" dirty="0" smtClean="0"/>
              <a:t>2. WMO RCCs </a:t>
            </a:r>
            <a:r>
              <a:rPr lang="en-US" altLang="ja-JP" sz="2800" b="1" dirty="0"/>
              <a:t>to</a:t>
            </a:r>
            <a:r>
              <a:rPr lang="ja-JP" altLang="en-US" sz="2800" b="1" dirty="0"/>
              <a:t> </a:t>
            </a:r>
            <a:r>
              <a:rPr lang="en-US" altLang="ja-JP" sz="2800" b="1" dirty="0" smtClean="0"/>
              <a:t>utilize</a:t>
            </a:r>
            <a:r>
              <a:rPr lang="ja-JP" altLang="en-US" sz="2800" dirty="0" smtClean="0"/>
              <a:t> </a:t>
            </a:r>
            <a:r>
              <a:rPr lang="en-US" altLang="ja-JP" sz="2800" b="1" dirty="0" smtClean="0">
                <a:solidFill>
                  <a:srgbClr val="000000"/>
                </a:solidFill>
              </a:rPr>
              <a:t>products </a:t>
            </a:r>
            <a:r>
              <a:rPr lang="en-US" altLang="ja-JP" sz="2800" b="1" u="sng" dirty="0" smtClean="0">
                <a:solidFill>
                  <a:srgbClr val="800000"/>
                </a:solidFill>
              </a:rPr>
              <a:t>with</a:t>
            </a:r>
            <a:r>
              <a:rPr lang="ja-JP" altLang="en-US" sz="2800" b="1" u="sng" dirty="0" smtClean="0">
                <a:solidFill>
                  <a:srgbClr val="800000"/>
                </a:solidFill>
              </a:rPr>
              <a:t> </a:t>
            </a:r>
            <a:r>
              <a:rPr lang="en-US" altLang="ja-JP" sz="2800" b="1" u="sng" dirty="0" smtClean="0">
                <a:solidFill>
                  <a:srgbClr val="800000"/>
                </a:solidFill>
              </a:rPr>
              <a:t>validation</a:t>
            </a:r>
            <a:r>
              <a:rPr lang="ja-JP" altLang="en-US" sz="2800" b="1" u="sng" dirty="0" smtClean="0">
                <a:solidFill>
                  <a:srgbClr val="800000"/>
                </a:solidFill>
              </a:rPr>
              <a:t> </a:t>
            </a:r>
            <a:r>
              <a:rPr lang="en-US" altLang="ja-JP" sz="2800" b="1" u="sng" dirty="0" smtClean="0">
                <a:solidFill>
                  <a:srgbClr val="800000"/>
                </a:solidFill>
              </a:rPr>
              <a:t>in operation to </a:t>
            </a:r>
            <a:r>
              <a:rPr lang="en-US" altLang="ja-JP" sz="2800" b="1" u="sng" dirty="0">
                <a:solidFill>
                  <a:srgbClr val="800000"/>
                </a:solidFill>
              </a:rPr>
              <a:t>place recent extremes in historic context</a:t>
            </a:r>
            <a:r>
              <a:rPr lang="en-US" altLang="ja-JP" sz="2800" dirty="0"/>
              <a:t>.</a:t>
            </a:r>
            <a:endParaRPr lang="en-US" altLang="ja-JP" sz="2800" b="1" i="1" dirty="0">
              <a:solidFill>
                <a:schemeClr val="tx2"/>
              </a:solidFill>
            </a:endParaRPr>
          </a:p>
        </p:txBody>
      </p:sp>
    </p:spTree>
    <p:extLst>
      <p:ext uri="{BB962C8B-B14F-4D97-AF65-F5344CB8AC3E}">
        <p14:creationId xmlns:p14="http://schemas.microsoft.com/office/powerpoint/2010/main" val="36514394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744954" y="2552098"/>
            <a:ext cx="7803694" cy="9530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b="1" dirty="0" smtClean="0">
                <a:solidFill>
                  <a:schemeClr val="tx2"/>
                </a:solidFill>
              </a:rPr>
              <a:t>Developments of WMO Space</a:t>
            </a:r>
            <a:r>
              <a:rPr lang="en-US" altLang="ja-JP" sz="2800" b="1" dirty="0">
                <a:solidFill>
                  <a:schemeClr val="tx2"/>
                </a:solidFill>
              </a:rPr>
              <a:t>-based Weather and Climate Extremes </a:t>
            </a:r>
            <a:r>
              <a:rPr lang="en-US" altLang="ja-JP" sz="2800" b="1" dirty="0" smtClean="0">
                <a:solidFill>
                  <a:schemeClr val="tx2"/>
                </a:solidFill>
              </a:rPr>
              <a:t>Monitoring (</a:t>
            </a:r>
            <a:r>
              <a:rPr lang="en-US" altLang="ja-JP" sz="2800" b="1" dirty="0">
                <a:solidFill>
                  <a:schemeClr val="tx2"/>
                </a:solidFill>
              </a:rPr>
              <a:t>SWCEM</a:t>
            </a:r>
            <a:r>
              <a:rPr lang="en-US" altLang="ja-JP" sz="2800" b="1" dirty="0" smtClean="0">
                <a:solidFill>
                  <a:schemeClr val="tx2"/>
                </a:solidFill>
              </a:rPr>
              <a:t>)</a:t>
            </a:r>
          </a:p>
        </p:txBody>
      </p:sp>
      <p:sp>
        <p:nvSpPr>
          <p:cNvPr id="2" name="Footer Placeholder 1"/>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12292934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7433"/>
          </a:xfrm>
        </p:spPr>
        <p:txBody>
          <a:bodyPr>
            <a:normAutofit fontScale="90000"/>
          </a:bodyPr>
          <a:lstStyle/>
          <a:p>
            <a:r>
              <a:rPr lang="en-US" altLang="ja-JP" b="1" dirty="0" err="1">
                <a:solidFill>
                  <a:srgbClr val="800000"/>
                </a:solidFill>
              </a:rPr>
              <a:t>Socrative</a:t>
            </a:r>
            <a:r>
              <a:rPr lang="en-US" altLang="ja-JP" b="1" dirty="0">
                <a:solidFill>
                  <a:srgbClr val="800000"/>
                </a:solidFill>
              </a:rPr>
              <a:t> Question </a:t>
            </a:r>
            <a:r>
              <a:rPr lang="en-US" altLang="ja-JP" b="1" dirty="0" smtClean="0">
                <a:solidFill>
                  <a:srgbClr val="800000"/>
                </a:solidFill>
              </a:rPr>
              <a:t>2</a:t>
            </a:r>
            <a:endParaRPr kumimoji="1" lang="ja-JP" altLang="en-US" dirty="0">
              <a:solidFill>
                <a:srgbClr val="800000"/>
              </a:solidFill>
            </a:endParaRPr>
          </a:p>
        </p:txBody>
      </p:sp>
      <p:sp>
        <p:nvSpPr>
          <p:cNvPr id="3" name="コンテンツ プレースホルダー 2"/>
          <p:cNvSpPr>
            <a:spLocks noGrp="1"/>
          </p:cNvSpPr>
          <p:nvPr>
            <p:ph idx="1"/>
          </p:nvPr>
        </p:nvSpPr>
        <p:spPr>
          <a:xfrm>
            <a:off x="457200" y="1270503"/>
            <a:ext cx="8229600" cy="4525963"/>
          </a:xfrm>
        </p:spPr>
        <p:txBody>
          <a:bodyPr>
            <a:normAutofit fontScale="85000" lnSpcReduction="20000"/>
          </a:bodyPr>
          <a:lstStyle/>
          <a:p>
            <a:pPr marL="0" indent="0" fontAlgn="base">
              <a:buNone/>
            </a:pPr>
            <a:r>
              <a:rPr lang="en-US" altLang="ja-JP" b="1" dirty="0" smtClean="0"/>
              <a:t>Have </a:t>
            </a:r>
            <a:r>
              <a:rPr lang="en-US" altLang="ja-JP" b="1" dirty="0"/>
              <a:t>you heard about the </a:t>
            </a:r>
            <a:r>
              <a:rPr lang="en-US" altLang="ja-JP" b="1" dirty="0" smtClean="0"/>
              <a:t>WMO</a:t>
            </a:r>
            <a:r>
              <a:rPr lang="ja-JP" altLang="en-US" b="1" dirty="0" smtClean="0"/>
              <a:t> </a:t>
            </a:r>
            <a:r>
              <a:rPr lang="en-US" altLang="ja-JP" b="1" dirty="0"/>
              <a:t>the Space-based Weather and Climate Extremes </a:t>
            </a:r>
            <a:r>
              <a:rPr lang="en-US" altLang="ja-JP" b="1" dirty="0" smtClean="0"/>
              <a:t>Monitoring</a:t>
            </a:r>
            <a:r>
              <a:rPr lang="ja-JP" altLang="en-US" b="1" dirty="0" smtClean="0"/>
              <a:t> </a:t>
            </a:r>
            <a:r>
              <a:rPr lang="en-US" altLang="ja-JP" b="1" dirty="0" smtClean="0"/>
              <a:t>(SWCEM) Demonstration </a:t>
            </a:r>
            <a:r>
              <a:rPr lang="en-US" altLang="ja-JP" b="1" dirty="0"/>
              <a:t>Project (SEMDP)</a:t>
            </a:r>
            <a:r>
              <a:rPr lang="en-US" altLang="ja-JP" b="1" dirty="0" smtClean="0"/>
              <a:t>?</a:t>
            </a:r>
          </a:p>
          <a:p>
            <a:pPr marL="0" indent="0" fontAlgn="base">
              <a:buNone/>
            </a:pPr>
            <a:endParaRPr lang="en-US" altLang="ja-JP" b="1" dirty="0" smtClean="0"/>
          </a:p>
          <a:p>
            <a:pPr marL="514350" indent="-514350" fontAlgn="base">
              <a:buFont typeface="+mj-lt"/>
              <a:buAutoNum type="alphaUcPeriod"/>
            </a:pPr>
            <a:r>
              <a:rPr lang="en-US" altLang="ja-JP" dirty="0" smtClean="0"/>
              <a:t>Yes </a:t>
            </a:r>
            <a:r>
              <a:rPr lang="en-US" altLang="ja-JP" dirty="0"/>
              <a:t>I am fully aware of </a:t>
            </a:r>
            <a:r>
              <a:rPr lang="en-US" altLang="ja-JP" dirty="0" smtClean="0"/>
              <a:t>SEMDP and </a:t>
            </a:r>
            <a:r>
              <a:rPr lang="en-US" altLang="ja-JP" dirty="0"/>
              <a:t>the potential benefits and I am taking advantage of these </a:t>
            </a:r>
            <a:endParaRPr lang="en-US" altLang="ja-JP" dirty="0" smtClean="0"/>
          </a:p>
          <a:p>
            <a:pPr marL="514350" indent="-514350" fontAlgn="base">
              <a:buFont typeface="+mj-lt"/>
              <a:buAutoNum type="alphaUcPeriod"/>
            </a:pPr>
            <a:r>
              <a:rPr lang="en-US" altLang="ja-JP" dirty="0" smtClean="0"/>
              <a:t>Yes </a:t>
            </a:r>
            <a:r>
              <a:rPr lang="en-US" altLang="ja-JP" dirty="0"/>
              <a:t>I have heard about </a:t>
            </a:r>
            <a:r>
              <a:rPr lang="en-US" altLang="ja-JP" dirty="0" smtClean="0"/>
              <a:t>SEMDP but </a:t>
            </a:r>
            <a:r>
              <a:rPr lang="en-US" altLang="ja-JP" dirty="0"/>
              <a:t>I would like more information</a:t>
            </a:r>
          </a:p>
          <a:p>
            <a:pPr marL="514350" indent="-514350" fontAlgn="base">
              <a:buFont typeface="+mj-lt"/>
              <a:buAutoNum type="alphaUcPeriod"/>
            </a:pPr>
            <a:r>
              <a:rPr lang="en-US" altLang="ja-JP" dirty="0"/>
              <a:t>No, I have not heard about </a:t>
            </a:r>
            <a:r>
              <a:rPr lang="en-US" altLang="ja-JP" dirty="0" smtClean="0"/>
              <a:t>SEMDP but </a:t>
            </a:r>
            <a:r>
              <a:rPr lang="en-US" altLang="ja-JP" dirty="0"/>
              <a:t>I would like more information</a:t>
            </a:r>
          </a:p>
          <a:p>
            <a:pPr marL="514350" indent="-514350" fontAlgn="base">
              <a:buFont typeface="+mj-lt"/>
              <a:buAutoNum type="alphaUcPeriod"/>
            </a:pPr>
            <a:r>
              <a:rPr lang="en-US" altLang="ja-JP" dirty="0"/>
              <a:t>No, I have not heard about </a:t>
            </a:r>
            <a:r>
              <a:rPr lang="en-US" altLang="ja-JP" dirty="0" smtClean="0"/>
              <a:t>SEMDP and </a:t>
            </a:r>
            <a:r>
              <a:rPr lang="en-US" altLang="ja-JP" dirty="0"/>
              <a:t>I do not think it is relevant to me and my workplace</a:t>
            </a:r>
            <a:r>
              <a:rPr lang="en-US" altLang="ja-JP" dirty="0" smtClean="0"/>
              <a:t>.</a:t>
            </a:r>
            <a:endParaRPr lang="en-US" altLang="ja-JP"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9320623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AOMSUC-10 Training Event, 2 December 2019</a:t>
            </a:r>
            <a:endParaRPr lang="en-US"/>
          </a:p>
        </p:txBody>
      </p:sp>
      <p:sp>
        <p:nvSpPr>
          <p:cNvPr id="5" name="Rectangle 4"/>
          <p:cNvSpPr/>
          <p:nvPr/>
        </p:nvSpPr>
        <p:spPr>
          <a:xfrm>
            <a:off x="479214" y="30841"/>
            <a:ext cx="8218518" cy="1877437"/>
          </a:xfrm>
          <a:prstGeom prst="rect">
            <a:avLst/>
          </a:prstGeom>
        </p:spPr>
        <p:txBody>
          <a:bodyPr wrap="square">
            <a:spAutoFit/>
          </a:bodyPr>
          <a:lstStyle/>
          <a:p>
            <a:r>
              <a:rPr lang="en-US" sz="2400" b="1" dirty="0" smtClean="0"/>
              <a:t>WMO </a:t>
            </a:r>
            <a:r>
              <a:rPr lang="en-US" sz="2400" b="1" dirty="0"/>
              <a:t>Secretariat </a:t>
            </a:r>
            <a:r>
              <a:rPr lang="en-US" sz="2400" b="1" dirty="0" smtClean="0"/>
              <a:t>proposed the Space-based Weather </a:t>
            </a:r>
            <a:r>
              <a:rPr lang="en-US" sz="2400" b="1" dirty="0"/>
              <a:t>and </a:t>
            </a:r>
            <a:r>
              <a:rPr lang="en-US" sz="2400" b="1" dirty="0" smtClean="0"/>
              <a:t>Climate Extremes Monitoring </a:t>
            </a:r>
            <a:r>
              <a:rPr lang="en-US" sz="2400" b="1" dirty="0"/>
              <a:t>(SWCEM) </a:t>
            </a:r>
            <a:r>
              <a:rPr lang="en-US" sz="2400" b="1" dirty="0" smtClean="0"/>
              <a:t>Demonstration Project (SEMDP) to </a:t>
            </a:r>
            <a:r>
              <a:rPr lang="en-US" sz="2400" b="1" dirty="0"/>
              <a:t>the 69th WMO Executive Council (EC-69) in May </a:t>
            </a:r>
            <a:r>
              <a:rPr lang="en-US" sz="2400" b="1" dirty="0" smtClean="0"/>
              <a:t>2017</a:t>
            </a:r>
            <a:r>
              <a:rPr lang="ja-JP" altLang="en-US" sz="2400" b="1" dirty="0" smtClean="0"/>
              <a:t> </a:t>
            </a:r>
            <a:r>
              <a:rPr lang="en-US" altLang="ja-JP" sz="2400" b="1" dirty="0" smtClean="0"/>
              <a:t>and</a:t>
            </a:r>
            <a:r>
              <a:rPr lang="ja-JP" altLang="en-US" sz="2400" b="1" dirty="0" smtClean="0"/>
              <a:t> </a:t>
            </a:r>
            <a:r>
              <a:rPr lang="en-US" altLang="ja-JP" sz="2400" b="1" dirty="0" smtClean="0"/>
              <a:t>approved</a:t>
            </a:r>
            <a:r>
              <a:rPr lang="en-US" sz="2400" dirty="0" smtClean="0"/>
              <a:t>.  </a:t>
            </a:r>
            <a:r>
              <a:rPr lang="en-US" sz="2400" b="1" dirty="0" smtClean="0"/>
              <a:t>EC-69 decided;</a:t>
            </a:r>
          </a:p>
          <a:p>
            <a:endParaRPr lang="en-US" sz="2000" b="1" dirty="0" smtClean="0"/>
          </a:p>
        </p:txBody>
      </p:sp>
      <p:sp>
        <p:nvSpPr>
          <p:cNvPr id="2" name="Rounded Rectangle 1"/>
          <p:cNvSpPr/>
          <p:nvPr/>
        </p:nvSpPr>
        <p:spPr>
          <a:xfrm>
            <a:off x="195398" y="1599640"/>
            <a:ext cx="8792894" cy="4756710"/>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1"/>
            <a:r>
              <a:rPr lang="en-US" sz="2300" dirty="0">
                <a:solidFill>
                  <a:schemeClr val="tx1"/>
                </a:solidFill>
              </a:rPr>
              <a:t>(a) Establish </a:t>
            </a:r>
            <a:r>
              <a:rPr lang="en-US" sz="2300" dirty="0" smtClean="0">
                <a:solidFill>
                  <a:schemeClr val="tx1"/>
                </a:solidFill>
              </a:rPr>
              <a:t>SEMDP and </a:t>
            </a:r>
            <a:r>
              <a:rPr lang="en-US" sz="2300" dirty="0">
                <a:solidFill>
                  <a:schemeClr val="tx1"/>
                </a:solidFill>
              </a:rPr>
              <a:t>decide on priority WMO Region(s) </a:t>
            </a:r>
            <a:r>
              <a:rPr lang="en-US" sz="2300" b="1" u="sng" dirty="0">
                <a:solidFill>
                  <a:srgbClr val="800000"/>
                </a:solidFill>
              </a:rPr>
              <a:t>starting in 2018 for a two year duration</a:t>
            </a:r>
            <a:r>
              <a:rPr lang="en-US" sz="2300" b="1" dirty="0">
                <a:solidFill>
                  <a:schemeClr val="tx1"/>
                </a:solidFill>
              </a:rPr>
              <a:t>; </a:t>
            </a:r>
          </a:p>
          <a:p>
            <a:pPr lvl="1"/>
            <a:r>
              <a:rPr lang="en-US" sz="2300" dirty="0">
                <a:solidFill>
                  <a:schemeClr val="tx1"/>
                </a:solidFill>
              </a:rPr>
              <a:t>(b) Identify the deliverables of the demonstration project, concentrating on products at national and regional levels: </a:t>
            </a:r>
          </a:p>
          <a:p>
            <a:pPr lvl="2"/>
            <a:r>
              <a:rPr lang="en-US" sz="2300" b="1" dirty="0" err="1">
                <a:solidFill>
                  <a:schemeClr val="tx1"/>
                </a:solidFill>
              </a:rPr>
              <a:t>i</a:t>
            </a:r>
            <a:r>
              <a:rPr lang="en-US" sz="2300" b="1" dirty="0">
                <a:solidFill>
                  <a:schemeClr val="tx1"/>
                </a:solidFill>
              </a:rPr>
              <a:t>. </a:t>
            </a:r>
            <a:r>
              <a:rPr lang="en-US" sz="2300" b="1" dirty="0">
                <a:solidFill>
                  <a:srgbClr val="800000"/>
                </a:solidFill>
              </a:rPr>
              <a:t>Monitoring </a:t>
            </a:r>
            <a:r>
              <a:rPr lang="en-US" sz="2300" b="1" u="sng" dirty="0" smtClean="0">
                <a:solidFill>
                  <a:srgbClr val="800000"/>
                </a:solidFill>
              </a:rPr>
              <a:t>persistent </a:t>
            </a:r>
            <a:r>
              <a:rPr lang="en-US" sz="2300" b="1" u="sng" dirty="0">
                <a:solidFill>
                  <a:srgbClr val="800000"/>
                </a:solidFill>
              </a:rPr>
              <a:t>heavy precipitation and droughts</a:t>
            </a:r>
            <a:r>
              <a:rPr lang="en-US" sz="2300" b="1" dirty="0">
                <a:solidFill>
                  <a:schemeClr val="tx1"/>
                </a:solidFill>
              </a:rPr>
              <a:t>; </a:t>
            </a:r>
          </a:p>
          <a:p>
            <a:pPr lvl="2"/>
            <a:r>
              <a:rPr lang="en-US" sz="2300" b="1" dirty="0">
                <a:solidFill>
                  <a:schemeClr val="tx1"/>
                </a:solidFill>
              </a:rPr>
              <a:t>ii. </a:t>
            </a:r>
            <a:r>
              <a:rPr lang="en-US" sz="2300" b="1" dirty="0">
                <a:solidFill>
                  <a:srgbClr val="800000"/>
                </a:solidFill>
              </a:rPr>
              <a:t>Making best use of existing and newly developed satellite derived products and time series of measurements</a:t>
            </a:r>
            <a:r>
              <a:rPr lang="en-US" sz="2300" b="1" dirty="0">
                <a:solidFill>
                  <a:schemeClr val="tx1"/>
                </a:solidFill>
              </a:rPr>
              <a:t>; </a:t>
            </a:r>
          </a:p>
          <a:p>
            <a:pPr lvl="2"/>
            <a:r>
              <a:rPr lang="en-US" sz="2300" b="1" dirty="0">
                <a:solidFill>
                  <a:schemeClr val="tx1"/>
                </a:solidFill>
              </a:rPr>
              <a:t>iii. </a:t>
            </a:r>
            <a:r>
              <a:rPr lang="en-US" sz="2300" b="1" dirty="0">
                <a:solidFill>
                  <a:srgbClr val="800000"/>
                </a:solidFill>
              </a:rPr>
              <a:t>Making best use of products that combine satellite information with in </a:t>
            </a:r>
            <a:r>
              <a:rPr lang="en-US" sz="2300" b="1" dirty="0" smtClean="0">
                <a:solidFill>
                  <a:srgbClr val="800000"/>
                </a:solidFill>
              </a:rPr>
              <a:t>situ data</a:t>
            </a:r>
            <a:r>
              <a:rPr lang="en-US" sz="2300" b="1" dirty="0" smtClean="0">
                <a:solidFill>
                  <a:schemeClr val="tx1"/>
                </a:solidFill>
              </a:rPr>
              <a:t>; </a:t>
            </a:r>
            <a:endParaRPr lang="en-US" sz="2300" b="1" dirty="0">
              <a:solidFill>
                <a:schemeClr val="tx1"/>
              </a:solidFill>
            </a:endParaRPr>
          </a:p>
          <a:p>
            <a:pPr lvl="1"/>
            <a:r>
              <a:rPr lang="en-US" sz="2300" dirty="0">
                <a:solidFill>
                  <a:schemeClr val="tx1"/>
                </a:solidFill>
              </a:rPr>
              <a:t>(c) Assess the SEMDP products and other results, and recommend which should be transitioned from research to operations; </a:t>
            </a:r>
          </a:p>
        </p:txBody>
      </p:sp>
    </p:spTree>
    <p:extLst>
      <p:ext uri="{BB962C8B-B14F-4D97-AF65-F5344CB8AC3E}">
        <p14:creationId xmlns:p14="http://schemas.microsoft.com/office/powerpoint/2010/main" val="1487492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80615" y="-17788"/>
            <a:ext cx="7523479" cy="5962731"/>
          </a:xfrm>
          <a:prstGeom prst="rect">
            <a:avLst/>
          </a:prstGeom>
        </p:spPr>
      </p:pic>
      <p:pic>
        <p:nvPicPr>
          <p:cNvPr id="5" name="図 4"/>
          <p:cNvPicPr>
            <a:picLocks noChangeAspect="1"/>
          </p:cNvPicPr>
          <p:nvPr/>
        </p:nvPicPr>
        <p:blipFill>
          <a:blip r:embed="rId3"/>
          <a:stretch>
            <a:fillRect/>
          </a:stretch>
        </p:blipFill>
        <p:spPr>
          <a:xfrm>
            <a:off x="3540112" y="5286578"/>
            <a:ext cx="4643438" cy="628650"/>
          </a:xfrm>
          <a:prstGeom prst="rect">
            <a:avLst/>
          </a:prstGeom>
        </p:spPr>
      </p:pic>
      <p:sp>
        <p:nvSpPr>
          <p:cNvPr id="2" name="Oval 1"/>
          <p:cNvSpPr/>
          <p:nvPr/>
        </p:nvSpPr>
        <p:spPr>
          <a:xfrm>
            <a:off x="5617028" y="2088773"/>
            <a:ext cx="3126378" cy="3023158"/>
          </a:xfrm>
          <a:prstGeom prst="ellipse">
            <a:avLst/>
          </a:prstGeom>
          <a:noFill/>
          <a:ln w="571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AOMSUC-10 Training Event, 2 December 2019</a:t>
            </a:r>
            <a:endParaRPr lang="en-US"/>
          </a:p>
        </p:txBody>
      </p:sp>
      <p:sp>
        <p:nvSpPr>
          <p:cNvPr id="7" name="Oval 6"/>
          <p:cNvSpPr/>
          <p:nvPr/>
        </p:nvSpPr>
        <p:spPr>
          <a:xfrm>
            <a:off x="-1752798" y="2088769"/>
            <a:ext cx="3126378" cy="3023158"/>
          </a:xfrm>
          <a:prstGeom prst="ellipse">
            <a:avLst/>
          </a:prstGeom>
          <a:noFill/>
          <a:ln w="571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テキスト ボックス 7"/>
          <p:cNvSpPr txBox="1"/>
          <p:nvPr/>
        </p:nvSpPr>
        <p:spPr>
          <a:xfrm>
            <a:off x="3124200" y="5999000"/>
            <a:ext cx="2943046" cy="369332"/>
          </a:xfrm>
          <a:prstGeom prst="rect">
            <a:avLst/>
          </a:prstGeom>
          <a:noFill/>
        </p:spPr>
        <p:txBody>
          <a:bodyPr wrap="none" rtlCol="0">
            <a:spAutoFit/>
          </a:bodyPr>
          <a:lstStyle/>
          <a:p>
            <a:r>
              <a:rPr kumimoji="1" lang="en-US" altLang="ja-JP" b="1" dirty="0" smtClean="0"/>
              <a:t>WMO SEMDP targeting Area</a:t>
            </a:r>
            <a:endParaRPr kumimoji="1" lang="ja-JP" altLang="en-US" b="1" dirty="0"/>
          </a:p>
        </p:txBody>
      </p:sp>
    </p:spTree>
    <p:extLst>
      <p:ext uri="{BB962C8B-B14F-4D97-AF65-F5344CB8AC3E}">
        <p14:creationId xmlns:p14="http://schemas.microsoft.com/office/powerpoint/2010/main" val="1937984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AOMSUC-10 Training Event, 2 December 2019</a:t>
            </a:r>
            <a:endParaRPr lang="en-US" dirty="0"/>
          </a:p>
        </p:txBody>
      </p:sp>
      <p:sp>
        <p:nvSpPr>
          <p:cNvPr id="5" name="Rectangle 4"/>
          <p:cNvSpPr/>
          <p:nvPr/>
        </p:nvSpPr>
        <p:spPr>
          <a:xfrm>
            <a:off x="268672" y="73441"/>
            <a:ext cx="8597497" cy="1323439"/>
          </a:xfrm>
          <a:prstGeom prst="rect">
            <a:avLst/>
          </a:prstGeom>
        </p:spPr>
        <p:txBody>
          <a:bodyPr wrap="square">
            <a:spAutoFit/>
          </a:bodyPr>
          <a:lstStyle/>
          <a:p>
            <a:r>
              <a:rPr lang="en-US" sz="2000" dirty="0" smtClean="0"/>
              <a:t>WMO Secretariat requested the </a:t>
            </a:r>
            <a:r>
              <a:rPr lang="en-US" sz="2000" b="1" dirty="0" smtClean="0"/>
              <a:t>Coordination </a:t>
            </a:r>
            <a:r>
              <a:rPr lang="en-US" sz="2000" b="1" dirty="0"/>
              <a:t>Group for Meteorological Satellites (</a:t>
            </a:r>
            <a:r>
              <a:rPr lang="en-US" sz="2000" b="1" dirty="0" smtClean="0"/>
              <a:t>CGMS)</a:t>
            </a:r>
            <a:r>
              <a:rPr lang="en-US" sz="2000" dirty="0" smtClean="0"/>
              <a:t>, in its 45</a:t>
            </a:r>
            <a:r>
              <a:rPr lang="en-US" sz="2000" baseline="30000" dirty="0" smtClean="0"/>
              <a:t>th</a:t>
            </a:r>
            <a:r>
              <a:rPr lang="en-US" sz="2000" dirty="0" smtClean="0"/>
              <a:t> meeting in June 2017 to support the SEMDP implementation with placing actions on </a:t>
            </a:r>
            <a:r>
              <a:rPr lang="en-US" sz="2000" b="1" u="sng" dirty="0" smtClean="0"/>
              <a:t>CGMS members</a:t>
            </a:r>
            <a:r>
              <a:rPr lang="en-US" sz="2000" dirty="0" smtClean="0"/>
              <a:t>, the</a:t>
            </a:r>
            <a:r>
              <a:rPr lang="en-US" sz="2000" dirty="0"/>
              <a:t> </a:t>
            </a:r>
            <a:r>
              <a:rPr lang="en-US" sz="2000" b="1" u="sng" dirty="0" smtClean="0"/>
              <a:t>IPWG</a:t>
            </a:r>
            <a:r>
              <a:rPr lang="en-US" sz="2000" dirty="0" smtClean="0"/>
              <a:t> </a:t>
            </a:r>
            <a:r>
              <a:rPr lang="en-US" sz="2000" dirty="0"/>
              <a:t>and the joint </a:t>
            </a:r>
            <a:r>
              <a:rPr lang="en-US" sz="2000" b="1" u="sng" dirty="0"/>
              <a:t>CEOS-CGMS WG </a:t>
            </a:r>
            <a:r>
              <a:rPr lang="en-US" sz="2000" b="1" u="sng" dirty="0" smtClean="0"/>
              <a:t>Climate</a:t>
            </a:r>
            <a:r>
              <a:rPr lang="en-US" sz="2000" dirty="0" smtClean="0"/>
              <a:t>.  The </a:t>
            </a:r>
            <a:r>
              <a:rPr lang="en-US" sz="2000" dirty="0"/>
              <a:t>following actions were agreed</a:t>
            </a:r>
            <a:r>
              <a:rPr lang="en-US" sz="2000" dirty="0" smtClean="0"/>
              <a:t>.</a:t>
            </a:r>
          </a:p>
        </p:txBody>
      </p:sp>
      <p:sp>
        <p:nvSpPr>
          <p:cNvPr id="2" name="Rounded Rectangle 1"/>
          <p:cNvSpPr/>
          <p:nvPr/>
        </p:nvSpPr>
        <p:spPr>
          <a:xfrm>
            <a:off x="170973" y="1587429"/>
            <a:ext cx="8829532" cy="4725656"/>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900" b="1" dirty="0">
                <a:solidFill>
                  <a:srgbClr val="800000"/>
                </a:solidFill>
              </a:rPr>
              <a:t>- NOAA/NESDIS to support </a:t>
            </a:r>
            <a:r>
              <a:rPr lang="en-US" sz="1900" b="1" dirty="0" smtClean="0">
                <a:solidFill>
                  <a:srgbClr val="800000"/>
                </a:solidFill>
              </a:rPr>
              <a:t>SEMDP </a:t>
            </a:r>
            <a:r>
              <a:rPr lang="en-US" sz="1900" dirty="0">
                <a:solidFill>
                  <a:schemeClr val="tx1"/>
                </a:solidFill>
              </a:rPr>
              <a:t>by providing satellite observations of </a:t>
            </a:r>
            <a:r>
              <a:rPr lang="en-US" sz="1900" dirty="0" smtClean="0">
                <a:solidFill>
                  <a:schemeClr val="tx1"/>
                </a:solidFill>
              </a:rPr>
              <a:t>persistent heavy </a:t>
            </a:r>
            <a:r>
              <a:rPr lang="en-US" sz="1900" dirty="0">
                <a:solidFill>
                  <a:schemeClr val="tx1"/>
                </a:solidFill>
              </a:rPr>
              <a:t>precipitation events, and land surface parameters for monitoring droughts. </a:t>
            </a:r>
            <a:r>
              <a:rPr lang="ja-JP" altLang="en-US" sz="1900" dirty="0" smtClean="0">
                <a:solidFill>
                  <a:schemeClr val="tx1"/>
                </a:solidFill>
              </a:rPr>
              <a:t> </a:t>
            </a:r>
            <a:r>
              <a:rPr lang="en-US" sz="1900" u="sng" dirty="0" smtClean="0">
                <a:solidFill>
                  <a:srgbClr val="000000"/>
                </a:solidFill>
              </a:rPr>
              <a:t>The </a:t>
            </a:r>
            <a:r>
              <a:rPr lang="en-US" sz="1900" u="sng" dirty="0">
                <a:solidFill>
                  <a:srgbClr val="000000"/>
                </a:solidFill>
              </a:rPr>
              <a:t>observations are required with a short latency of about one </a:t>
            </a:r>
            <a:r>
              <a:rPr lang="en-US" sz="1900" u="sng" dirty="0" smtClean="0">
                <a:solidFill>
                  <a:srgbClr val="000000"/>
                </a:solidFill>
              </a:rPr>
              <a:t>day</a:t>
            </a:r>
            <a:r>
              <a:rPr lang="en-US" sz="1900" dirty="0" smtClean="0">
                <a:solidFill>
                  <a:schemeClr val="tx1"/>
                </a:solidFill>
              </a:rPr>
              <a:t>.  Furthermore </a:t>
            </a:r>
            <a:r>
              <a:rPr lang="en-US" sz="1900" dirty="0">
                <a:solidFill>
                  <a:schemeClr val="tx1"/>
                </a:solidFill>
              </a:rPr>
              <a:t>the project requires the creation of climate reference data sets which will be used by the RCCs </a:t>
            </a:r>
            <a:r>
              <a:rPr lang="en-US" sz="1900" dirty="0" smtClean="0">
                <a:solidFill>
                  <a:schemeClr val="tx1"/>
                </a:solidFill>
              </a:rPr>
              <a:t>to classify </a:t>
            </a:r>
            <a:r>
              <a:rPr lang="en-US" sz="1900" dirty="0">
                <a:solidFill>
                  <a:schemeClr val="tx1"/>
                </a:solidFill>
              </a:rPr>
              <a:t>observations as extreme event or </a:t>
            </a:r>
            <a:r>
              <a:rPr lang="en-US" sz="1900" dirty="0" smtClean="0">
                <a:solidFill>
                  <a:schemeClr val="tx1"/>
                </a:solidFill>
              </a:rPr>
              <a:t>not. (</a:t>
            </a:r>
            <a:r>
              <a:rPr lang="en-US" sz="1900" dirty="0">
                <a:solidFill>
                  <a:schemeClr val="tx1"/>
                </a:solidFill>
              </a:rPr>
              <a:t>A45.05</a:t>
            </a:r>
            <a:r>
              <a:rPr lang="en-US" sz="1900" dirty="0" smtClean="0">
                <a:solidFill>
                  <a:schemeClr val="tx1"/>
                </a:solidFill>
              </a:rPr>
              <a:t>)</a:t>
            </a:r>
            <a:endParaRPr lang="en-US" sz="1900" dirty="0">
              <a:solidFill>
                <a:schemeClr val="tx1"/>
              </a:solidFill>
            </a:endParaRPr>
          </a:p>
          <a:p>
            <a:r>
              <a:rPr lang="en-US" sz="1900" b="1" dirty="0">
                <a:solidFill>
                  <a:srgbClr val="800000"/>
                </a:solidFill>
              </a:rPr>
              <a:t>- JAXA to support </a:t>
            </a:r>
            <a:r>
              <a:rPr lang="en-US" sz="1900" b="1" dirty="0" smtClean="0">
                <a:solidFill>
                  <a:srgbClr val="800000"/>
                </a:solidFill>
              </a:rPr>
              <a:t>SEMDP</a:t>
            </a:r>
            <a:r>
              <a:rPr lang="en-US" sz="1900" dirty="0" smtClean="0">
                <a:solidFill>
                  <a:schemeClr val="tx1"/>
                </a:solidFill>
              </a:rPr>
              <a:t> </a:t>
            </a:r>
            <a:r>
              <a:rPr lang="en-US" sz="1900" dirty="0">
                <a:solidFill>
                  <a:schemeClr val="tx1"/>
                </a:solidFill>
              </a:rPr>
              <a:t>by </a:t>
            </a:r>
            <a:r>
              <a:rPr lang="en-US" sz="1900" u="sng" dirty="0">
                <a:solidFill>
                  <a:schemeClr val="tx1"/>
                </a:solidFill>
              </a:rPr>
              <a:t>providing a short term (from 5-day up to monthly) climate normal from </a:t>
            </a:r>
            <a:r>
              <a:rPr lang="en-US" sz="1900" u="sng" dirty="0" err="1">
                <a:solidFill>
                  <a:schemeClr val="tx1"/>
                </a:solidFill>
              </a:rPr>
              <a:t>GSMaP</a:t>
            </a:r>
            <a:r>
              <a:rPr lang="en-US" sz="1900" u="sng" dirty="0">
                <a:solidFill>
                  <a:schemeClr val="tx1"/>
                </a:solidFill>
              </a:rPr>
              <a:t> data archives as a reference precipitation data set for the initial SEMDP </a:t>
            </a:r>
            <a:r>
              <a:rPr lang="en-US" sz="1900" u="sng" dirty="0" smtClean="0">
                <a:solidFill>
                  <a:schemeClr val="tx1"/>
                </a:solidFill>
              </a:rPr>
              <a:t>areas</a:t>
            </a:r>
            <a:r>
              <a:rPr lang="en-US" sz="1900" dirty="0" smtClean="0">
                <a:solidFill>
                  <a:schemeClr val="tx1"/>
                </a:solidFill>
              </a:rPr>
              <a:t>. </a:t>
            </a:r>
            <a:r>
              <a:rPr lang="en-US" sz="1900" dirty="0">
                <a:solidFill>
                  <a:schemeClr val="tx1"/>
                </a:solidFill>
              </a:rPr>
              <a:t>JAXA is also requested to </a:t>
            </a:r>
            <a:r>
              <a:rPr lang="en-US" sz="1900" u="sng" dirty="0">
                <a:solidFill>
                  <a:schemeClr val="tx1"/>
                </a:solidFill>
              </a:rPr>
              <a:t>set-up the on-line environment to provide </a:t>
            </a:r>
            <a:r>
              <a:rPr lang="en-US" sz="1900" u="sng" dirty="0" err="1">
                <a:solidFill>
                  <a:schemeClr val="tx1"/>
                </a:solidFill>
              </a:rPr>
              <a:t>GSMaP</a:t>
            </a:r>
            <a:r>
              <a:rPr lang="en-US" sz="1900" u="sng" dirty="0">
                <a:solidFill>
                  <a:schemeClr val="tx1"/>
                </a:solidFill>
              </a:rPr>
              <a:t> data with short latency to be utilized in the SEMDP</a:t>
            </a:r>
            <a:r>
              <a:rPr lang="en-US" sz="1900" dirty="0">
                <a:solidFill>
                  <a:schemeClr val="tx1"/>
                </a:solidFill>
              </a:rPr>
              <a:t>. (</a:t>
            </a:r>
            <a:r>
              <a:rPr lang="en-US" sz="1900" dirty="0" smtClean="0">
                <a:solidFill>
                  <a:schemeClr val="tx1"/>
                </a:solidFill>
              </a:rPr>
              <a:t>A45.06)</a:t>
            </a:r>
            <a:endParaRPr lang="en-US" sz="1900" dirty="0">
              <a:solidFill>
                <a:schemeClr val="tx1"/>
              </a:solidFill>
            </a:endParaRPr>
          </a:p>
          <a:p>
            <a:r>
              <a:rPr lang="en-US" sz="1900" dirty="0">
                <a:solidFill>
                  <a:schemeClr val="tx1"/>
                </a:solidFill>
              </a:rPr>
              <a:t>- </a:t>
            </a:r>
            <a:r>
              <a:rPr lang="en-US" sz="1900" b="1" dirty="0" smtClean="0">
                <a:solidFill>
                  <a:srgbClr val="800000"/>
                </a:solidFill>
              </a:rPr>
              <a:t>CGMS/International Precipitation Working Group (IPWG) </a:t>
            </a:r>
            <a:r>
              <a:rPr lang="en-US" sz="1900" b="1" dirty="0">
                <a:solidFill>
                  <a:srgbClr val="800000"/>
                </a:solidFill>
              </a:rPr>
              <a:t>co-chairs and rapporteur to provide </a:t>
            </a:r>
            <a:r>
              <a:rPr lang="en-US" sz="1900" dirty="0">
                <a:solidFill>
                  <a:schemeClr val="tx1"/>
                </a:solidFill>
              </a:rPr>
              <a:t>guidance on the estimation </a:t>
            </a:r>
            <a:r>
              <a:rPr lang="en-US" sz="1900" dirty="0" smtClean="0">
                <a:solidFill>
                  <a:schemeClr val="tx1"/>
                </a:solidFill>
              </a:rPr>
              <a:t>of uncertainties </a:t>
            </a:r>
            <a:r>
              <a:rPr lang="en-US" sz="1900" dirty="0">
                <a:solidFill>
                  <a:schemeClr val="tx1"/>
                </a:solidFill>
              </a:rPr>
              <a:t>and representativeness of the short-latency precipitation </a:t>
            </a:r>
            <a:r>
              <a:rPr lang="en-US" sz="1900" dirty="0" smtClean="0">
                <a:solidFill>
                  <a:schemeClr val="tx1"/>
                </a:solidFill>
              </a:rPr>
              <a:t>products related </a:t>
            </a:r>
            <a:r>
              <a:rPr lang="en-US" sz="1900" dirty="0">
                <a:solidFill>
                  <a:schemeClr val="tx1"/>
                </a:solidFill>
              </a:rPr>
              <a:t>to </a:t>
            </a:r>
            <a:r>
              <a:rPr lang="en-US" sz="1900" dirty="0" smtClean="0">
                <a:solidFill>
                  <a:schemeClr val="tx1"/>
                </a:solidFill>
              </a:rPr>
              <a:t>SEMDP. (A45.07)</a:t>
            </a:r>
            <a:endParaRPr lang="en-US" sz="1900" dirty="0">
              <a:solidFill>
                <a:schemeClr val="tx1"/>
              </a:solidFill>
            </a:endParaRPr>
          </a:p>
          <a:p>
            <a:r>
              <a:rPr lang="en-US" sz="1900" dirty="0">
                <a:solidFill>
                  <a:srgbClr val="C00000"/>
                </a:solidFill>
              </a:rPr>
              <a:t>- </a:t>
            </a:r>
            <a:r>
              <a:rPr lang="en-US" sz="1900" b="1" dirty="0">
                <a:solidFill>
                  <a:srgbClr val="800000"/>
                </a:solidFill>
              </a:rPr>
              <a:t>CEOS/CGMS Working Group on Climate to provide </a:t>
            </a:r>
            <a:r>
              <a:rPr lang="en-US" sz="1900" dirty="0">
                <a:solidFill>
                  <a:schemeClr val="tx1"/>
                </a:solidFill>
              </a:rPr>
              <a:t>feedback on the </a:t>
            </a:r>
            <a:r>
              <a:rPr lang="en-US" sz="1900" dirty="0" smtClean="0">
                <a:solidFill>
                  <a:schemeClr val="tx1"/>
                </a:solidFill>
              </a:rPr>
              <a:t>proposed definition </a:t>
            </a:r>
            <a:r>
              <a:rPr lang="en-US" sz="1900" dirty="0">
                <a:solidFill>
                  <a:schemeClr val="tx1"/>
                </a:solidFill>
              </a:rPr>
              <a:t>for </a:t>
            </a:r>
            <a:r>
              <a:rPr lang="en-US" sz="1900" dirty="0" smtClean="0">
                <a:solidFill>
                  <a:schemeClr val="tx1"/>
                </a:solidFill>
              </a:rPr>
              <a:t>the </a:t>
            </a:r>
            <a:r>
              <a:rPr lang="en-US" sz="1900" b="1" dirty="0" smtClean="0">
                <a:solidFill>
                  <a:schemeClr val="tx1"/>
                </a:solidFill>
              </a:rPr>
              <a:t>Interim Climate Data Record (ICDR)</a:t>
            </a:r>
            <a:r>
              <a:rPr lang="en-US" sz="1900" dirty="0" smtClean="0">
                <a:solidFill>
                  <a:schemeClr val="tx1"/>
                </a:solidFill>
              </a:rPr>
              <a:t>. (A45.08)</a:t>
            </a:r>
            <a:endParaRPr lang="en-US" sz="1900" dirty="0">
              <a:solidFill>
                <a:schemeClr val="tx1"/>
              </a:solidFill>
            </a:endParaRPr>
          </a:p>
        </p:txBody>
      </p:sp>
      <p:sp>
        <p:nvSpPr>
          <p:cNvPr id="3" name="角丸四角形 2"/>
          <p:cNvSpPr/>
          <p:nvPr/>
        </p:nvSpPr>
        <p:spPr>
          <a:xfrm>
            <a:off x="451857" y="5519369"/>
            <a:ext cx="7938029" cy="647183"/>
          </a:xfrm>
          <a:prstGeom prst="round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7071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371391" y="2370667"/>
            <a:ext cx="8350301" cy="11345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b="1" i="1" dirty="0" smtClean="0">
                <a:solidFill>
                  <a:schemeClr val="tx2"/>
                </a:solidFill>
              </a:rPr>
              <a:t>What is “Weather and Climate Extremes”?</a:t>
            </a:r>
          </a:p>
        </p:txBody>
      </p:sp>
      <p:sp>
        <p:nvSpPr>
          <p:cNvPr id="2" name="Footer Placeholder 1"/>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35958501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273844" y="174948"/>
            <a:ext cx="8543476" cy="27190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b="1" dirty="0"/>
              <a:t>Fundamental or Thematic Climate Data </a:t>
            </a:r>
            <a:r>
              <a:rPr lang="en-US" altLang="ja-JP" sz="2800" b="1" dirty="0" smtClean="0"/>
              <a:t>Record (FCDR or TCDR</a:t>
            </a:r>
            <a:r>
              <a:rPr lang="en-US" altLang="ja-JP" sz="2800" dirty="0" smtClean="0"/>
              <a:t>) </a:t>
            </a:r>
            <a:r>
              <a:rPr lang="en-US" altLang="ja-JP" sz="2800" dirty="0" smtClean="0">
                <a:latin typeface="+mn-lt"/>
                <a:cs typeface="Verdana"/>
              </a:rPr>
              <a:t>are </a:t>
            </a:r>
            <a:r>
              <a:rPr lang="en-US" altLang="ja-JP" sz="2800" dirty="0">
                <a:latin typeface="+mn-lt"/>
                <a:cs typeface="Verdana"/>
              </a:rPr>
              <a:t>to be produced in the “sustained architecture of climate” whereas a common and accepted definition of an </a:t>
            </a:r>
            <a:r>
              <a:rPr lang="en-US" altLang="ja-JP" sz="2800" b="1" dirty="0">
                <a:latin typeface="+mn-lt"/>
                <a:cs typeface="Verdana"/>
              </a:rPr>
              <a:t>Interim Climate Data Record  (ICDR)</a:t>
            </a:r>
            <a:r>
              <a:rPr lang="en-US" altLang="ja-JP" sz="2800" dirty="0">
                <a:latin typeface="+mn-lt"/>
                <a:cs typeface="Verdana"/>
              </a:rPr>
              <a:t> is still needed to provide best practices to </a:t>
            </a:r>
            <a:r>
              <a:rPr lang="en-US" altLang="ja-JP" sz="2800" dirty="0" smtClean="0">
                <a:latin typeface="+mn-lt"/>
                <a:cs typeface="Verdana"/>
              </a:rPr>
              <a:t>WMO RCCs </a:t>
            </a:r>
            <a:r>
              <a:rPr lang="en-US" altLang="ja-JP" sz="2800" dirty="0">
                <a:latin typeface="+mn-lt"/>
                <a:cs typeface="Verdana"/>
              </a:rPr>
              <a:t>in setting up operations on extreme </a:t>
            </a:r>
            <a:r>
              <a:rPr lang="en-US" altLang="ja-JP" sz="2800" dirty="0" smtClean="0">
                <a:latin typeface="+mn-lt"/>
                <a:cs typeface="Verdana"/>
              </a:rPr>
              <a:t>monitoring in short latency, e.g. 1 day after observation.</a:t>
            </a:r>
          </a:p>
        </p:txBody>
      </p:sp>
      <p:sp>
        <p:nvSpPr>
          <p:cNvPr id="2" name="Footer Placeholder 1"/>
          <p:cNvSpPr>
            <a:spLocks noGrp="1"/>
          </p:cNvSpPr>
          <p:nvPr>
            <p:ph type="ftr" sz="quarter" idx="11"/>
          </p:nvPr>
        </p:nvSpPr>
        <p:spPr/>
        <p:txBody>
          <a:bodyPr/>
          <a:lstStyle/>
          <a:p>
            <a:r>
              <a:rPr lang="en-US" dirty="0" smtClean="0"/>
              <a:t>AOMSUC-10 Training Event, 2 December 2019</a:t>
            </a:r>
            <a:endParaRPr lang="en-US" dirty="0"/>
          </a:p>
        </p:txBody>
      </p:sp>
      <p:sp>
        <p:nvSpPr>
          <p:cNvPr id="6" name="Rounded Rectangle 5"/>
          <p:cNvSpPr/>
          <p:nvPr/>
        </p:nvSpPr>
        <p:spPr>
          <a:xfrm>
            <a:off x="273845" y="3003906"/>
            <a:ext cx="8690024" cy="33524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solidFill>
                  <a:schemeClr val="tx1"/>
                </a:solidFill>
              </a:rPr>
              <a:t>“CEOS/CGMS </a:t>
            </a:r>
            <a:r>
              <a:rPr lang="en-US" sz="2400" b="1" dirty="0">
                <a:solidFill>
                  <a:schemeClr val="tx1"/>
                </a:solidFill>
              </a:rPr>
              <a:t>Working Group on </a:t>
            </a:r>
            <a:r>
              <a:rPr lang="en-US" sz="2400" b="1" dirty="0" smtClean="0">
                <a:solidFill>
                  <a:schemeClr val="tx1"/>
                </a:solidFill>
              </a:rPr>
              <a:t>Climate” </a:t>
            </a:r>
            <a:r>
              <a:rPr lang="en-US" sz="2400" b="1" dirty="0">
                <a:solidFill>
                  <a:schemeClr val="tx1"/>
                </a:solidFill>
              </a:rPr>
              <a:t>to provide feedback on the proposed definition for </a:t>
            </a:r>
            <a:r>
              <a:rPr lang="en-US" sz="2400" b="1" dirty="0" smtClean="0">
                <a:solidFill>
                  <a:schemeClr val="tx1"/>
                </a:solidFill>
              </a:rPr>
              <a:t>ICDR</a:t>
            </a:r>
            <a:r>
              <a:rPr lang="en-US" sz="2400" b="1" dirty="0">
                <a:solidFill>
                  <a:schemeClr val="tx1"/>
                </a:solidFill>
              </a:rPr>
              <a:t>;</a:t>
            </a:r>
            <a:endParaRPr lang="en-US" sz="2400" b="1" dirty="0" smtClean="0">
              <a:solidFill>
                <a:schemeClr val="tx1"/>
              </a:solidFill>
            </a:endParaRPr>
          </a:p>
          <a:p>
            <a:endParaRPr lang="en-US" sz="2400" dirty="0">
              <a:solidFill>
                <a:schemeClr val="tx1"/>
              </a:solidFill>
            </a:endParaRPr>
          </a:p>
          <a:p>
            <a:r>
              <a:rPr lang="en-US" sz="2400" b="1" dirty="0">
                <a:solidFill>
                  <a:srgbClr val="000000"/>
                </a:solidFill>
              </a:rPr>
              <a:t>Definition: </a:t>
            </a:r>
            <a:r>
              <a:rPr lang="en-US" altLang="ja-JP" sz="2400" dirty="0">
                <a:solidFill>
                  <a:srgbClr val="000000"/>
                </a:solidFill>
              </a:rPr>
              <a:t>An </a:t>
            </a:r>
            <a:r>
              <a:rPr lang="en-US" altLang="ja-JP" sz="2400" b="1" dirty="0">
                <a:solidFill>
                  <a:srgbClr val="000000"/>
                </a:solidFill>
              </a:rPr>
              <a:t>Interim Climate Data Record (ICDR) </a:t>
            </a:r>
            <a:r>
              <a:rPr lang="en-US" altLang="ja-JP" sz="2400" dirty="0">
                <a:solidFill>
                  <a:srgbClr val="000000"/>
                </a:solidFill>
              </a:rPr>
              <a:t>is </a:t>
            </a:r>
            <a:r>
              <a:rPr lang="en-US" altLang="ja-JP" sz="2400" dirty="0" smtClean="0">
                <a:solidFill>
                  <a:srgbClr val="000000"/>
                </a:solidFill>
              </a:rPr>
              <a:t>a</a:t>
            </a:r>
            <a:r>
              <a:rPr lang="en-US" altLang="ja-JP" sz="2400" dirty="0" smtClean="0">
                <a:solidFill>
                  <a:srgbClr val="000000"/>
                </a:solidFill>
              </a:rPr>
              <a:t> </a:t>
            </a:r>
            <a:r>
              <a:rPr lang="en-US" altLang="ja-JP" sz="2400" dirty="0" smtClean="0">
                <a:solidFill>
                  <a:srgbClr val="000000"/>
                </a:solidFill>
              </a:rPr>
              <a:t>Fundamental </a:t>
            </a:r>
            <a:r>
              <a:rPr lang="en-US" altLang="ja-JP" sz="2400" dirty="0">
                <a:solidFill>
                  <a:srgbClr val="000000"/>
                </a:solidFill>
              </a:rPr>
              <a:t>or Thematic Climate Data Record regularly updated with an </a:t>
            </a:r>
            <a:r>
              <a:rPr lang="en-US" altLang="ja-JP" sz="2400" dirty="0" smtClean="0">
                <a:solidFill>
                  <a:srgbClr val="000000"/>
                </a:solidFill>
              </a:rPr>
              <a:t>algorithm/</a:t>
            </a:r>
            <a:r>
              <a:rPr lang="en-US" altLang="ja-JP" sz="2400" dirty="0">
                <a:solidFill>
                  <a:srgbClr val="000000"/>
                </a:solidFill>
              </a:rPr>
              <a:t>system </a:t>
            </a:r>
            <a:r>
              <a:rPr lang="en-US" altLang="ja-JP" sz="2400" b="1" dirty="0">
                <a:solidFill>
                  <a:srgbClr val="000000"/>
                </a:solidFill>
              </a:rPr>
              <a:t>having maximum consistency to the FCDR or TCDR generation </a:t>
            </a:r>
            <a:r>
              <a:rPr lang="en-US" altLang="ja-JP" sz="2400" b="1" dirty="0" smtClean="0">
                <a:solidFill>
                  <a:srgbClr val="000000"/>
                </a:solidFill>
              </a:rPr>
              <a:t>algorithm/system</a:t>
            </a:r>
            <a:r>
              <a:rPr lang="en-US" altLang="ja-JP" sz="2400" dirty="0" smtClean="0">
                <a:solidFill>
                  <a:srgbClr val="000000"/>
                </a:solidFill>
              </a:rPr>
              <a:t>. </a:t>
            </a:r>
            <a:r>
              <a:rPr lang="en-US" altLang="ja-JP" sz="2400" dirty="0">
                <a:solidFill>
                  <a:srgbClr val="000000"/>
                </a:solidFill>
              </a:rPr>
              <a:t>The update cycle depends on the user needs for climate extremes and might range from pentad to monthly</a:t>
            </a:r>
            <a:r>
              <a:rPr lang="en-US" sz="2400" i="1" dirty="0" smtClean="0">
                <a:solidFill>
                  <a:srgbClr val="000000"/>
                </a:solidFill>
              </a:rPr>
              <a:t>. </a:t>
            </a:r>
            <a:endParaRPr lang="en-US" sz="2400" dirty="0">
              <a:solidFill>
                <a:srgbClr val="000000"/>
              </a:solidFill>
            </a:endParaRPr>
          </a:p>
        </p:txBody>
      </p:sp>
    </p:spTree>
    <p:extLst>
      <p:ext uri="{BB962C8B-B14F-4D97-AF65-F5344CB8AC3E}">
        <p14:creationId xmlns:p14="http://schemas.microsoft.com/office/powerpoint/2010/main" val="2580227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NTERNAL.WMO.INT\UserData\Redirected\tkurino\Desktop\SWCEM_Report\ICDR.jpg"/>
          <p:cNvPicPr/>
          <p:nvPr/>
        </p:nvPicPr>
        <p:blipFill>
          <a:blip r:embed="rId2">
            <a:extLst>
              <a:ext uri="{28A0092B-C50C-407E-A947-70E740481C1C}">
                <a14:useLocalDpi xmlns:a14="http://schemas.microsoft.com/office/drawing/2010/main" val="0"/>
              </a:ext>
            </a:extLst>
          </a:blip>
          <a:srcRect/>
          <a:stretch>
            <a:fillRect/>
          </a:stretch>
        </p:blipFill>
        <p:spPr bwMode="auto">
          <a:xfrm>
            <a:off x="20704" y="102341"/>
            <a:ext cx="7904093" cy="6657044"/>
          </a:xfrm>
          <a:prstGeom prst="rect">
            <a:avLst/>
          </a:prstGeom>
          <a:noFill/>
          <a:ln>
            <a:noFill/>
          </a:ln>
        </p:spPr>
      </p:pic>
      <p:sp>
        <p:nvSpPr>
          <p:cNvPr id="3" name="Rectangle 2"/>
          <p:cNvSpPr/>
          <p:nvPr/>
        </p:nvSpPr>
        <p:spPr>
          <a:xfrm>
            <a:off x="2685507" y="156103"/>
            <a:ext cx="6422643" cy="830997"/>
          </a:xfrm>
          <a:prstGeom prst="rect">
            <a:avLst/>
          </a:prstGeom>
        </p:spPr>
        <p:txBody>
          <a:bodyPr wrap="square">
            <a:spAutoFit/>
          </a:bodyPr>
          <a:lstStyle/>
          <a:p>
            <a:pPr algn="ctr"/>
            <a:r>
              <a:rPr lang="en-US" sz="2400" b="1" dirty="0">
                <a:solidFill>
                  <a:schemeClr val="tx2"/>
                </a:solidFill>
              </a:rPr>
              <a:t>Schematic diagram of production pathway for various climate data record products</a:t>
            </a:r>
          </a:p>
        </p:txBody>
      </p:sp>
      <p:sp>
        <p:nvSpPr>
          <p:cNvPr id="2" name="Footer Placeholder 1"/>
          <p:cNvSpPr>
            <a:spLocks noGrp="1"/>
          </p:cNvSpPr>
          <p:nvPr>
            <p:ph type="ftr" sz="quarter" idx="11"/>
          </p:nvPr>
        </p:nvSpPr>
        <p:spPr/>
        <p:txBody>
          <a:bodyPr/>
          <a:lstStyle/>
          <a:p>
            <a:r>
              <a:rPr lang="en-US" smtClean="0"/>
              <a:t>AOMSUC-10 Training Event, 2 December 2019</a:t>
            </a:r>
            <a:endParaRPr lang="en-US"/>
          </a:p>
        </p:txBody>
      </p:sp>
      <p:sp>
        <p:nvSpPr>
          <p:cNvPr id="5" name="Oval 4"/>
          <p:cNvSpPr/>
          <p:nvPr/>
        </p:nvSpPr>
        <p:spPr>
          <a:xfrm>
            <a:off x="3263153" y="1900518"/>
            <a:ext cx="1030941" cy="600635"/>
          </a:xfrm>
          <a:prstGeom prst="ellipse">
            <a:avLst/>
          </a:prstGeom>
          <a:noFill/>
          <a:ln w="762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4"/>
          <p:cNvSpPr/>
          <p:nvPr/>
        </p:nvSpPr>
        <p:spPr>
          <a:xfrm>
            <a:off x="4697623" y="1378858"/>
            <a:ext cx="1030941" cy="1274696"/>
          </a:xfrm>
          <a:prstGeom prst="ellipse">
            <a:avLst/>
          </a:prstGeom>
          <a:noFill/>
          <a:ln w="571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827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graphicFrame>
        <p:nvGraphicFramePr>
          <p:cNvPr id="6" name="表 5"/>
          <p:cNvGraphicFramePr>
            <a:graphicFrameLocks noGrp="1"/>
          </p:cNvGraphicFramePr>
          <p:nvPr>
            <p:extLst>
              <p:ext uri="{D42A27DB-BD31-4B8C-83A1-F6EECF244321}">
                <p14:modId xmlns:p14="http://schemas.microsoft.com/office/powerpoint/2010/main" val="3594980262"/>
              </p:ext>
            </p:extLst>
          </p:nvPr>
        </p:nvGraphicFramePr>
        <p:xfrm>
          <a:off x="266091" y="671283"/>
          <a:ext cx="8623909" cy="4940907"/>
        </p:xfrm>
        <a:graphic>
          <a:graphicData uri="http://schemas.openxmlformats.org/drawingml/2006/table">
            <a:tbl>
              <a:tblPr firstRow="1" bandRow="1">
                <a:tableStyleId>{5C22544A-7EE6-4342-B048-85BDC9FD1C3A}</a:tableStyleId>
              </a:tblPr>
              <a:tblGrid>
                <a:gridCol w="1076480"/>
                <a:gridCol w="1342572"/>
                <a:gridCol w="6204857"/>
              </a:tblGrid>
              <a:tr h="368907">
                <a:tc>
                  <a:txBody>
                    <a:bodyPr/>
                    <a:lstStyle/>
                    <a:p>
                      <a:pPr algn="ctr"/>
                      <a:r>
                        <a:rPr lang="en-GB" altLang="ja-JP" sz="1800" b="1" kern="1200" dirty="0" smtClean="0">
                          <a:solidFill>
                            <a:schemeClr val="lt1"/>
                          </a:solidFill>
                          <a:effectLst/>
                          <a:latin typeface="+mn-lt"/>
                          <a:ea typeface="+mn-ea"/>
                          <a:cs typeface="+mn-cs"/>
                        </a:rPr>
                        <a:t>Product</a:t>
                      </a:r>
                      <a:r>
                        <a:rPr lang="ja-JP" altLang="ja-JP" dirty="0" smtClean="0">
                          <a:effectLst/>
                        </a:rPr>
                        <a:t> </a:t>
                      </a:r>
                      <a:endParaRPr kumimoji="1" lang="ja-JP" altLang="en-US" dirty="0"/>
                    </a:p>
                  </a:txBody>
                  <a:tcPr/>
                </a:tc>
                <a:tc>
                  <a:txBody>
                    <a:bodyPr/>
                    <a:lstStyle/>
                    <a:p>
                      <a:pPr algn="ctr"/>
                      <a:r>
                        <a:rPr lang="en-GB" altLang="ja-JP" sz="1800" b="1" kern="1200" dirty="0" smtClean="0">
                          <a:solidFill>
                            <a:schemeClr val="lt1"/>
                          </a:solidFill>
                          <a:effectLst/>
                          <a:latin typeface="+mn-lt"/>
                          <a:ea typeface="+mn-ea"/>
                          <a:cs typeface="+mn-cs"/>
                        </a:rPr>
                        <a:t>Provider</a:t>
                      </a:r>
                      <a:r>
                        <a:rPr lang="ja-JP" altLang="ja-JP" dirty="0" smtClean="0">
                          <a:effectLst/>
                        </a:rPr>
                        <a:t> </a:t>
                      </a:r>
                      <a:endParaRPr kumimoji="1" lang="ja-JP" altLang="en-US" dirty="0"/>
                    </a:p>
                  </a:txBody>
                  <a:tcPr/>
                </a:tc>
                <a:tc>
                  <a:txBody>
                    <a:bodyPr/>
                    <a:lstStyle/>
                    <a:p>
                      <a:pPr algn="ctr"/>
                      <a:r>
                        <a:rPr lang="en-GB" altLang="ja-JP" sz="1800" b="1" kern="1200" dirty="0" smtClean="0">
                          <a:solidFill>
                            <a:schemeClr val="lt1"/>
                          </a:solidFill>
                          <a:effectLst/>
                          <a:latin typeface="+mn-lt"/>
                          <a:ea typeface="+mn-ea"/>
                          <a:cs typeface="+mn-cs"/>
                        </a:rPr>
                        <a:t>Geophysical Parameter</a:t>
                      </a:r>
                      <a:r>
                        <a:rPr lang="ja-JP" altLang="ja-JP" dirty="0" smtClean="0">
                          <a:effectLst/>
                        </a:rPr>
                        <a:t> </a:t>
                      </a:r>
                      <a:endParaRPr kumimoji="1" lang="ja-JP" altLang="en-US" dirty="0"/>
                    </a:p>
                  </a:txBody>
                  <a:tcPr/>
                </a:tc>
              </a:tr>
              <a:tr h="1332492">
                <a:tc>
                  <a:txBody>
                    <a:bodyPr/>
                    <a:lstStyle/>
                    <a:p>
                      <a:r>
                        <a:rPr lang="en-GB" altLang="ja-JP" sz="1800" kern="1200" dirty="0" err="1" smtClean="0">
                          <a:solidFill>
                            <a:schemeClr val="dk1"/>
                          </a:solidFill>
                          <a:effectLst/>
                          <a:latin typeface="+mn-lt"/>
                          <a:ea typeface="+mn-ea"/>
                          <a:cs typeface="+mn-cs"/>
                        </a:rPr>
                        <a:t>GSMaP</a:t>
                      </a:r>
                      <a:endParaRPr kumimoji="1" lang="ja-JP" altLang="en-US" dirty="0"/>
                    </a:p>
                  </a:txBody>
                  <a:tcPr/>
                </a:tc>
                <a:tc>
                  <a:txBody>
                    <a:bodyPr/>
                    <a:lstStyle/>
                    <a:p>
                      <a:r>
                        <a:rPr lang="en-GB" altLang="ja-JP" sz="1800" kern="1200" dirty="0" smtClean="0">
                          <a:solidFill>
                            <a:schemeClr val="dk1"/>
                          </a:solidFill>
                          <a:effectLst/>
                          <a:latin typeface="+mn-lt"/>
                          <a:ea typeface="+mn-ea"/>
                          <a:cs typeface="+mn-cs"/>
                        </a:rPr>
                        <a:t>JAXA/EORC</a:t>
                      </a:r>
                      <a:r>
                        <a:rPr lang="ja-JP" altLang="ja-JP" dirty="0" smtClean="0">
                          <a:effectLst/>
                        </a:rPr>
                        <a:t> </a:t>
                      </a:r>
                      <a:endParaRPr kumimoji="1" lang="ja-JP" altLang="en-US" dirty="0"/>
                    </a:p>
                  </a:txBody>
                  <a:tcPr/>
                </a:tc>
                <a:tc>
                  <a:txBody>
                    <a:bodyPr/>
                    <a:lstStyle/>
                    <a:p>
                      <a:r>
                        <a:rPr lang="en-GB" altLang="ja-JP" sz="1800" kern="1200" dirty="0" smtClean="0">
                          <a:solidFill>
                            <a:schemeClr val="dk1"/>
                          </a:solidFill>
                          <a:effectLst/>
                          <a:latin typeface="+mn-lt"/>
                          <a:ea typeface="+mn-ea"/>
                          <a:cs typeface="+mn-cs"/>
                        </a:rPr>
                        <a:t>- Satellite(s): GPM-Core, GCOM-W1, NOAA series, </a:t>
                      </a:r>
                      <a:r>
                        <a:rPr lang="en-GB" altLang="ja-JP" sz="1800" kern="1200" dirty="0" err="1" smtClean="0">
                          <a:solidFill>
                            <a:schemeClr val="dk1"/>
                          </a:solidFill>
                          <a:effectLst/>
                          <a:latin typeface="+mn-lt"/>
                          <a:ea typeface="+mn-ea"/>
                          <a:cs typeface="+mn-cs"/>
                        </a:rPr>
                        <a:t>MetOp</a:t>
                      </a:r>
                      <a:r>
                        <a:rPr lang="en-GB" altLang="ja-JP" sz="1800" kern="1200" dirty="0" smtClean="0">
                          <a:solidFill>
                            <a:schemeClr val="dk1"/>
                          </a:solidFill>
                          <a:effectLst/>
                          <a:latin typeface="+mn-lt"/>
                          <a:ea typeface="+mn-ea"/>
                          <a:cs typeface="+mn-cs"/>
                        </a:rPr>
                        <a:t> series, TRMM, Aqua, </a:t>
                      </a:r>
                      <a:r>
                        <a:rPr lang="en-GB" altLang="ja-JP" sz="1800" b="0" kern="1200" dirty="0" smtClean="0">
                          <a:solidFill>
                            <a:schemeClr val="dk1"/>
                          </a:solidFill>
                          <a:effectLst/>
                          <a:latin typeface="+mn-lt"/>
                          <a:ea typeface="+mn-ea"/>
                          <a:cs typeface="+mn-cs"/>
                        </a:rPr>
                        <a:t>DMSP series</a:t>
                      </a:r>
                      <a:r>
                        <a:rPr lang="en-GB" altLang="ja-JP" sz="1800" b="1" kern="1200" dirty="0" smtClean="0">
                          <a:solidFill>
                            <a:schemeClr val="dk1"/>
                          </a:solidFill>
                          <a:effectLst/>
                          <a:latin typeface="+mn-lt"/>
                          <a:ea typeface="+mn-ea"/>
                          <a:cs typeface="+mn-cs"/>
                        </a:rPr>
                        <a:t>, </a:t>
                      </a:r>
                      <a:r>
                        <a:rPr lang="en-GB" altLang="ja-JP" sz="1800" kern="1200" dirty="0" smtClean="0">
                          <a:solidFill>
                            <a:schemeClr val="dk1"/>
                          </a:solidFill>
                          <a:effectLst/>
                          <a:latin typeface="+mn-lt"/>
                          <a:ea typeface="+mn-ea"/>
                          <a:cs typeface="+mn-cs"/>
                        </a:rPr>
                        <a:t>Geo-meteorological satellite</a:t>
                      </a:r>
                      <a:endParaRPr lang="ja-JP" altLang="ja-JP" sz="18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altLang="ja-JP" sz="1800" kern="1200" dirty="0" smtClean="0">
                          <a:solidFill>
                            <a:schemeClr val="dk1"/>
                          </a:solidFill>
                          <a:effectLst/>
                          <a:latin typeface="+mn-lt"/>
                          <a:ea typeface="+mn-ea"/>
                          <a:cs typeface="+mn-cs"/>
                        </a:rPr>
                        <a:t>- Spatial Coverage: </a:t>
                      </a:r>
                      <a:r>
                        <a:rPr lang="en-US" altLang="ja-JP" sz="1800" kern="1200" dirty="0" smtClean="0">
                          <a:solidFill>
                            <a:schemeClr val="dk1"/>
                          </a:solidFill>
                          <a:effectLst/>
                          <a:latin typeface="+mn-lt"/>
                          <a:ea typeface="+mn-ea"/>
                          <a:cs typeface="+mn-cs"/>
                        </a:rPr>
                        <a:t>45</a:t>
                      </a:r>
                      <a:r>
                        <a:rPr lang="en-GB" altLang="ja-JP" sz="1800" kern="1200" baseline="30000" dirty="0" smtClean="0">
                          <a:solidFill>
                            <a:schemeClr val="dk1"/>
                          </a:solidFill>
                          <a:effectLst/>
                          <a:latin typeface="+mn-lt"/>
                          <a:ea typeface="+mn-ea"/>
                          <a:cs typeface="+mn-cs"/>
                        </a:rPr>
                        <a:t>o</a:t>
                      </a:r>
                      <a:r>
                        <a:rPr lang="en-GB" altLang="ja-JP" sz="1800" kern="1200" dirty="0" smtClean="0">
                          <a:solidFill>
                            <a:schemeClr val="dk1"/>
                          </a:solidFill>
                          <a:effectLst/>
                          <a:latin typeface="+mn-lt"/>
                          <a:ea typeface="+mn-ea"/>
                          <a:cs typeface="+mn-cs"/>
                        </a:rPr>
                        <a:t>S-40</a:t>
                      </a:r>
                      <a:r>
                        <a:rPr lang="en-GB" altLang="ja-JP" sz="1800" kern="1200" baseline="30000" dirty="0" smtClean="0">
                          <a:solidFill>
                            <a:schemeClr val="dk1"/>
                          </a:solidFill>
                          <a:effectLst/>
                          <a:latin typeface="+mn-lt"/>
                          <a:ea typeface="+mn-ea"/>
                          <a:cs typeface="+mn-cs"/>
                        </a:rPr>
                        <a:t>o</a:t>
                      </a:r>
                      <a:r>
                        <a:rPr lang="en-GB" altLang="ja-JP" sz="1800" kern="1200" dirty="0" smtClean="0">
                          <a:solidFill>
                            <a:schemeClr val="dk1"/>
                          </a:solidFill>
                          <a:effectLst/>
                          <a:latin typeface="+mn-lt"/>
                          <a:ea typeface="+mn-ea"/>
                          <a:cs typeface="+mn-cs"/>
                        </a:rPr>
                        <a:t>N/90</a:t>
                      </a:r>
                      <a:r>
                        <a:rPr lang="en-GB" altLang="ja-JP" sz="1800" kern="1200" baseline="30000" dirty="0" smtClean="0">
                          <a:solidFill>
                            <a:schemeClr val="dk1"/>
                          </a:solidFill>
                          <a:effectLst/>
                          <a:latin typeface="+mn-lt"/>
                          <a:ea typeface="+mn-ea"/>
                          <a:cs typeface="+mn-cs"/>
                        </a:rPr>
                        <a:t>o</a:t>
                      </a:r>
                      <a:r>
                        <a:rPr lang="en-GB" altLang="ja-JP" sz="1800" kern="1200" baseline="0" dirty="0" smtClean="0">
                          <a:solidFill>
                            <a:schemeClr val="dk1"/>
                          </a:solidFill>
                          <a:effectLst/>
                          <a:latin typeface="+mn-lt"/>
                          <a:ea typeface="+mn-ea"/>
                          <a:cs typeface="+mn-cs"/>
                        </a:rPr>
                        <a:t>E</a:t>
                      </a:r>
                      <a:r>
                        <a:rPr lang="en-GB" altLang="ja-JP" sz="1800" kern="1200" dirty="0" smtClean="0">
                          <a:solidFill>
                            <a:schemeClr val="dk1"/>
                          </a:solidFill>
                          <a:effectLst/>
                          <a:latin typeface="+mn-lt"/>
                          <a:ea typeface="+mn-ea"/>
                          <a:cs typeface="+mn-cs"/>
                        </a:rPr>
                        <a:t>-160</a:t>
                      </a:r>
                      <a:r>
                        <a:rPr lang="en-GB" altLang="ja-JP" sz="1800" kern="1200" baseline="30000" dirty="0" smtClean="0">
                          <a:solidFill>
                            <a:schemeClr val="dk1"/>
                          </a:solidFill>
                          <a:effectLst/>
                          <a:latin typeface="+mn-lt"/>
                          <a:ea typeface="+mn-ea"/>
                          <a:cs typeface="+mn-cs"/>
                        </a:rPr>
                        <a:t>o</a:t>
                      </a:r>
                      <a:r>
                        <a:rPr lang="en-GB" altLang="ja-JP" sz="1800" kern="1200" baseline="0" dirty="0" smtClean="0">
                          <a:solidFill>
                            <a:schemeClr val="dk1"/>
                          </a:solidFill>
                          <a:effectLst/>
                          <a:latin typeface="+mn-lt"/>
                          <a:ea typeface="+mn-ea"/>
                          <a:cs typeface="+mn-cs"/>
                        </a:rPr>
                        <a:t>W</a:t>
                      </a:r>
                      <a:endParaRPr lang="ja-JP" altLang="ja-JP" sz="1800"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Spatial Resolution: 0.1 X 0.1 degree grid box</a:t>
                      </a:r>
                      <a:endParaRPr lang="ja-JP" altLang="ja-JP" sz="1800"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Temporal Resolution: </a:t>
                      </a:r>
                      <a:r>
                        <a:rPr lang="en-GB" altLang="ja-JP" sz="1800" b="1" kern="1200" dirty="0" smtClean="0">
                          <a:solidFill>
                            <a:schemeClr val="dk1"/>
                          </a:solidFill>
                          <a:effectLst/>
                          <a:latin typeface="+mn-lt"/>
                          <a:ea typeface="+mn-ea"/>
                          <a:cs typeface="+mn-cs"/>
                        </a:rPr>
                        <a:t>1 hour</a:t>
                      </a:r>
                      <a:endParaRPr lang="ja-JP" altLang="ja-JP" sz="1800" b="1"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Data Archiving Period: </a:t>
                      </a:r>
                      <a:r>
                        <a:rPr lang="en-GB" altLang="ja-JP" sz="1800" b="1" kern="1200" dirty="0" smtClean="0">
                          <a:solidFill>
                            <a:schemeClr val="dk1"/>
                          </a:solidFill>
                          <a:effectLst/>
                          <a:latin typeface="+mn-lt"/>
                          <a:ea typeface="+mn-ea"/>
                          <a:cs typeface="+mn-cs"/>
                        </a:rPr>
                        <a:t>1 March 2000 to the present</a:t>
                      </a:r>
                      <a:endParaRPr lang="ja-JP" altLang="ja-JP" sz="1800" b="1" kern="1200" dirty="0" smtClean="0">
                        <a:solidFill>
                          <a:schemeClr val="dk1"/>
                        </a:solidFill>
                        <a:effectLst/>
                        <a:latin typeface="+mn-lt"/>
                        <a:ea typeface="+mn-ea"/>
                        <a:cs typeface="+mn-cs"/>
                      </a:endParaRPr>
                    </a:p>
                    <a:p>
                      <a:pPr marL="0" indent="0">
                        <a:buFontTx/>
                        <a:buNone/>
                      </a:pPr>
                      <a:r>
                        <a:rPr lang="en-GB" altLang="ja-JP" sz="1800" kern="1200" dirty="0" smtClean="0">
                          <a:solidFill>
                            <a:schemeClr val="dk1"/>
                          </a:solidFill>
                          <a:effectLst/>
                          <a:latin typeface="+mn-lt"/>
                          <a:ea typeface="+mn-ea"/>
                          <a:cs typeface="+mn-cs"/>
                        </a:rPr>
                        <a:t>- Data Latency: </a:t>
                      </a:r>
                      <a:r>
                        <a:rPr lang="en-GB" altLang="ja-JP" sz="1800" b="1" kern="1200" dirty="0" smtClean="0">
                          <a:solidFill>
                            <a:schemeClr val="dk1"/>
                          </a:solidFill>
                          <a:effectLst/>
                          <a:latin typeface="+mn-lt"/>
                          <a:ea typeface="+mn-ea"/>
                          <a:cs typeface="+mn-cs"/>
                        </a:rPr>
                        <a:t>2</a:t>
                      </a:r>
                      <a:r>
                        <a:rPr lang="en-US" altLang="ja-JP" sz="1800" b="1" kern="1200" dirty="0" smtClean="0">
                          <a:solidFill>
                            <a:schemeClr val="dk1"/>
                          </a:solidFill>
                          <a:effectLst/>
                          <a:latin typeface="+mn-lt"/>
                          <a:ea typeface="+mn-ea"/>
                          <a:cs typeface="+mn-cs"/>
                        </a:rPr>
                        <a:t>-3</a:t>
                      </a:r>
                      <a:r>
                        <a:rPr lang="en-GB" altLang="ja-JP" sz="1800" b="1" kern="1200" dirty="0" smtClean="0">
                          <a:solidFill>
                            <a:schemeClr val="dk1"/>
                          </a:solidFill>
                          <a:effectLst/>
                          <a:latin typeface="+mn-lt"/>
                          <a:ea typeface="+mn-ea"/>
                          <a:cs typeface="+mn-cs"/>
                        </a:rPr>
                        <a:t> hours</a:t>
                      </a:r>
                      <a:endParaRPr lang="ja-JP" altLang="ja-JP" sz="1800" b="1" kern="1200" dirty="0" smtClean="0">
                        <a:solidFill>
                          <a:schemeClr val="dk1"/>
                        </a:solidFill>
                        <a:effectLst/>
                        <a:latin typeface="+mn-lt"/>
                        <a:ea typeface="+mn-ea"/>
                        <a:cs typeface="+mn-cs"/>
                      </a:endParaRPr>
                    </a:p>
                    <a:p>
                      <a:pPr marL="0" indent="0">
                        <a:buFontTx/>
                        <a:buNone/>
                      </a:pPr>
                      <a:r>
                        <a:rPr lang="en-GB" altLang="ja-JP" sz="1800" kern="1200" dirty="0" smtClean="0">
                          <a:solidFill>
                            <a:schemeClr val="dk1"/>
                          </a:solidFill>
                          <a:effectLst/>
                          <a:latin typeface="+mn-lt"/>
                          <a:ea typeface="+mn-ea"/>
                          <a:cs typeface="+mn-cs"/>
                        </a:rPr>
                        <a:t>- Data Format: plain binary format, </a:t>
                      </a:r>
                      <a:r>
                        <a:rPr lang="en-GB" altLang="ja-JP" sz="1800" kern="1200" dirty="0" err="1" smtClean="0">
                          <a:solidFill>
                            <a:schemeClr val="dk1"/>
                          </a:solidFill>
                          <a:effectLst/>
                          <a:latin typeface="+mn-lt"/>
                          <a:ea typeface="+mn-ea"/>
                          <a:cs typeface="+mn-cs"/>
                        </a:rPr>
                        <a:t>NetCDF</a:t>
                      </a:r>
                      <a:endParaRPr lang="ja-JP" altLang="ja-JP" sz="1800" kern="1200" dirty="0" smtClean="0">
                        <a:solidFill>
                          <a:schemeClr val="dk1"/>
                        </a:solidFill>
                        <a:effectLst/>
                        <a:latin typeface="+mn-lt"/>
                        <a:ea typeface="+mn-ea"/>
                        <a:cs typeface="+mn-cs"/>
                      </a:endParaRPr>
                    </a:p>
                  </a:txBody>
                  <a:tcPr/>
                </a:tc>
              </a:tr>
              <a:tr h="1332492">
                <a:tc>
                  <a:txBody>
                    <a:bodyPr/>
                    <a:lstStyle/>
                    <a:p>
                      <a:r>
                        <a:rPr lang="en-US" altLang="ja-JP" dirty="0" smtClean="0">
                          <a:effectLst/>
                        </a:rPr>
                        <a:t>CMORPH</a:t>
                      </a:r>
                      <a:endParaRPr kumimoji="1" lang="ja-JP" altLang="en-US" dirty="0"/>
                    </a:p>
                  </a:txBody>
                  <a:tcPr/>
                </a:tc>
                <a:tc>
                  <a:txBody>
                    <a:bodyPr/>
                    <a:lstStyle/>
                    <a:p>
                      <a:r>
                        <a:rPr lang="en-GB" altLang="ja-JP" sz="1800" kern="1200" dirty="0" smtClean="0">
                          <a:solidFill>
                            <a:schemeClr val="dk1"/>
                          </a:solidFill>
                          <a:effectLst/>
                          <a:latin typeface="+mn-lt"/>
                          <a:ea typeface="+mn-ea"/>
                          <a:cs typeface="+mn-cs"/>
                        </a:rPr>
                        <a:t>NOAA/NWS/CPC</a:t>
                      </a:r>
                      <a:r>
                        <a:rPr lang="ja-JP" altLang="ja-JP" dirty="0" smtClean="0">
                          <a:effectLst/>
                        </a:rPr>
                        <a:t>  </a:t>
                      </a:r>
                      <a:endParaRPr kumimoji="1" lang="ja-JP" altLang="en-US" dirty="0"/>
                    </a:p>
                  </a:txBody>
                  <a:tcPr/>
                </a:tc>
                <a:tc>
                  <a:txBody>
                    <a:bodyPr/>
                    <a:lstStyle/>
                    <a:p>
                      <a:pPr marL="0" indent="0">
                        <a:buFontTx/>
                        <a:buNone/>
                      </a:pPr>
                      <a:r>
                        <a:rPr lang="en-GB" altLang="ja-JP" sz="1800" kern="1200" dirty="0" smtClean="0">
                          <a:solidFill>
                            <a:schemeClr val="dk1"/>
                          </a:solidFill>
                          <a:effectLst/>
                          <a:latin typeface="+mn-lt"/>
                          <a:ea typeface="+mn-ea"/>
                          <a:cs typeface="+mn-cs"/>
                        </a:rPr>
                        <a:t>- Satellite(s): GPM-Core, GCOM-W1, NOAA series, </a:t>
                      </a:r>
                      <a:r>
                        <a:rPr lang="en-GB" altLang="ja-JP" sz="1800" kern="1200" dirty="0" err="1" smtClean="0">
                          <a:solidFill>
                            <a:schemeClr val="dk1"/>
                          </a:solidFill>
                          <a:effectLst/>
                          <a:latin typeface="+mn-lt"/>
                          <a:ea typeface="+mn-ea"/>
                          <a:cs typeface="+mn-cs"/>
                        </a:rPr>
                        <a:t>MetOp</a:t>
                      </a:r>
                      <a:r>
                        <a:rPr lang="en-GB" altLang="ja-JP" sz="1800" kern="1200" dirty="0" smtClean="0">
                          <a:solidFill>
                            <a:schemeClr val="dk1"/>
                          </a:solidFill>
                          <a:effectLst/>
                          <a:latin typeface="+mn-lt"/>
                          <a:ea typeface="+mn-ea"/>
                          <a:cs typeface="+mn-cs"/>
                        </a:rPr>
                        <a:t> series, TRMM, Aqua, </a:t>
                      </a:r>
                      <a:r>
                        <a:rPr lang="en-GB" altLang="ja-JP" sz="1800" b="0" kern="1200" dirty="0" smtClean="0">
                          <a:solidFill>
                            <a:schemeClr val="dk1"/>
                          </a:solidFill>
                          <a:effectLst/>
                          <a:latin typeface="+mn-lt"/>
                          <a:ea typeface="+mn-ea"/>
                          <a:cs typeface="+mn-cs"/>
                        </a:rPr>
                        <a:t>DMSP series</a:t>
                      </a:r>
                      <a:r>
                        <a:rPr lang="en-GB" altLang="ja-JP" sz="1800" b="1" kern="1200" dirty="0" smtClean="0">
                          <a:solidFill>
                            <a:schemeClr val="dk1"/>
                          </a:solidFill>
                          <a:effectLst/>
                          <a:latin typeface="+mn-lt"/>
                          <a:ea typeface="+mn-ea"/>
                          <a:cs typeface="+mn-cs"/>
                        </a:rPr>
                        <a:t>, </a:t>
                      </a:r>
                      <a:r>
                        <a:rPr lang="en-GB" altLang="ja-JP" sz="1800" kern="1200" dirty="0" smtClean="0">
                          <a:solidFill>
                            <a:schemeClr val="dk1"/>
                          </a:solidFill>
                          <a:effectLst/>
                          <a:latin typeface="+mn-lt"/>
                          <a:ea typeface="+mn-ea"/>
                          <a:cs typeface="+mn-cs"/>
                        </a:rPr>
                        <a:t>Geo-meteorological satellites</a:t>
                      </a:r>
                      <a:endParaRPr lang="ja-JP" altLang="ja-JP" sz="18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altLang="ja-JP" sz="1800" kern="1200" dirty="0" smtClean="0">
                          <a:solidFill>
                            <a:schemeClr val="dk1"/>
                          </a:solidFill>
                          <a:effectLst/>
                          <a:latin typeface="+mn-lt"/>
                          <a:ea typeface="+mn-ea"/>
                          <a:cs typeface="+mn-cs"/>
                        </a:rPr>
                        <a:t>- Spatial Coverage: </a:t>
                      </a:r>
                      <a:r>
                        <a:rPr lang="en-US" altLang="ja-JP" sz="1800" kern="1200" dirty="0" smtClean="0">
                          <a:solidFill>
                            <a:schemeClr val="dk1"/>
                          </a:solidFill>
                          <a:effectLst/>
                          <a:latin typeface="+mn-lt"/>
                          <a:ea typeface="+mn-ea"/>
                          <a:cs typeface="+mn-cs"/>
                        </a:rPr>
                        <a:t>45</a:t>
                      </a:r>
                      <a:r>
                        <a:rPr lang="en-GB" altLang="ja-JP" sz="1800" kern="1200" baseline="30000" dirty="0" smtClean="0">
                          <a:solidFill>
                            <a:schemeClr val="dk1"/>
                          </a:solidFill>
                          <a:effectLst/>
                          <a:latin typeface="+mn-lt"/>
                          <a:ea typeface="+mn-ea"/>
                          <a:cs typeface="+mn-cs"/>
                        </a:rPr>
                        <a:t>o</a:t>
                      </a:r>
                      <a:r>
                        <a:rPr lang="en-GB" altLang="ja-JP" sz="1800" kern="1200" dirty="0" smtClean="0">
                          <a:solidFill>
                            <a:schemeClr val="dk1"/>
                          </a:solidFill>
                          <a:effectLst/>
                          <a:latin typeface="+mn-lt"/>
                          <a:ea typeface="+mn-ea"/>
                          <a:cs typeface="+mn-cs"/>
                        </a:rPr>
                        <a:t>S-40</a:t>
                      </a:r>
                      <a:r>
                        <a:rPr lang="en-GB" altLang="ja-JP" sz="1800" kern="1200" baseline="30000" dirty="0" smtClean="0">
                          <a:solidFill>
                            <a:schemeClr val="dk1"/>
                          </a:solidFill>
                          <a:effectLst/>
                          <a:latin typeface="+mn-lt"/>
                          <a:ea typeface="+mn-ea"/>
                          <a:cs typeface="+mn-cs"/>
                        </a:rPr>
                        <a:t>o</a:t>
                      </a:r>
                      <a:r>
                        <a:rPr lang="en-GB" altLang="ja-JP" sz="1800" kern="1200" dirty="0" smtClean="0">
                          <a:solidFill>
                            <a:schemeClr val="dk1"/>
                          </a:solidFill>
                          <a:effectLst/>
                          <a:latin typeface="+mn-lt"/>
                          <a:ea typeface="+mn-ea"/>
                          <a:cs typeface="+mn-cs"/>
                        </a:rPr>
                        <a:t>N/90</a:t>
                      </a:r>
                      <a:r>
                        <a:rPr lang="en-GB" altLang="ja-JP" sz="1800" kern="1200" baseline="30000" dirty="0" smtClean="0">
                          <a:solidFill>
                            <a:schemeClr val="dk1"/>
                          </a:solidFill>
                          <a:effectLst/>
                          <a:latin typeface="+mn-lt"/>
                          <a:ea typeface="+mn-ea"/>
                          <a:cs typeface="+mn-cs"/>
                        </a:rPr>
                        <a:t>o</a:t>
                      </a:r>
                      <a:r>
                        <a:rPr lang="en-GB" altLang="ja-JP" sz="1800" kern="1200" baseline="0" dirty="0" smtClean="0">
                          <a:solidFill>
                            <a:schemeClr val="dk1"/>
                          </a:solidFill>
                          <a:effectLst/>
                          <a:latin typeface="+mn-lt"/>
                          <a:ea typeface="+mn-ea"/>
                          <a:cs typeface="+mn-cs"/>
                        </a:rPr>
                        <a:t>E</a:t>
                      </a:r>
                      <a:r>
                        <a:rPr lang="en-GB" altLang="ja-JP" sz="1800" kern="1200" dirty="0" smtClean="0">
                          <a:solidFill>
                            <a:schemeClr val="dk1"/>
                          </a:solidFill>
                          <a:effectLst/>
                          <a:latin typeface="+mn-lt"/>
                          <a:ea typeface="+mn-ea"/>
                          <a:cs typeface="+mn-cs"/>
                        </a:rPr>
                        <a:t>-160</a:t>
                      </a:r>
                      <a:r>
                        <a:rPr lang="en-GB" altLang="ja-JP" sz="1800" kern="1200" baseline="30000" dirty="0" smtClean="0">
                          <a:solidFill>
                            <a:schemeClr val="dk1"/>
                          </a:solidFill>
                          <a:effectLst/>
                          <a:latin typeface="+mn-lt"/>
                          <a:ea typeface="+mn-ea"/>
                          <a:cs typeface="+mn-cs"/>
                        </a:rPr>
                        <a:t>o</a:t>
                      </a:r>
                      <a:r>
                        <a:rPr lang="en-GB" altLang="ja-JP" sz="1800" kern="1200" baseline="0" dirty="0" smtClean="0">
                          <a:solidFill>
                            <a:schemeClr val="dk1"/>
                          </a:solidFill>
                          <a:effectLst/>
                          <a:latin typeface="+mn-lt"/>
                          <a:ea typeface="+mn-ea"/>
                          <a:cs typeface="+mn-cs"/>
                        </a:rPr>
                        <a:t>W</a:t>
                      </a:r>
                      <a:endParaRPr lang="ja-JP" altLang="ja-JP" sz="1800"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Spatial Resolution: 0.1 X 0.1 degree grid box</a:t>
                      </a:r>
                      <a:endParaRPr lang="ja-JP" altLang="ja-JP" sz="1800"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Temporal Resolution: </a:t>
                      </a:r>
                      <a:r>
                        <a:rPr lang="en-GB" altLang="ja-JP" sz="1800" b="1" kern="1200" dirty="0" smtClean="0">
                          <a:solidFill>
                            <a:schemeClr val="dk1"/>
                          </a:solidFill>
                          <a:effectLst/>
                          <a:latin typeface="+mn-lt"/>
                          <a:ea typeface="+mn-ea"/>
                          <a:cs typeface="+mn-cs"/>
                        </a:rPr>
                        <a:t>30 minutes</a:t>
                      </a:r>
                      <a:endParaRPr lang="ja-JP" altLang="ja-JP" sz="1800" b="1"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Data Archiving Period: </a:t>
                      </a:r>
                      <a:r>
                        <a:rPr lang="en-GB" altLang="ja-JP" sz="1800" b="1" kern="1200" dirty="0" smtClean="0">
                          <a:solidFill>
                            <a:schemeClr val="dk1"/>
                          </a:solidFill>
                          <a:effectLst/>
                          <a:latin typeface="+mn-lt"/>
                          <a:ea typeface="+mn-ea"/>
                          <a:cs typeface="+mn-cs"/>
                        </a:rPr>
                        <a:t>1 January 1998 to the present</a:t>
                      </a:r>
                      <a:endParaRPr lang="ja-JP" altLang="ja-JP" sz="1800" b="1"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Data Latency: </a:t>
                      </a:r>
                      <a:r>
                        <a:rPr lang="en-GB" altLang="ja-JP" sz="1800" b="1" kern="1200" dirty="0" smtClean="0">
                          <a:solidFill>
                            <a:schemeClr val="dk1"/>
                          </a:solidFill>
                          <a:effectLst/>
                          <a:latin typeface="+mn-lt"/>
                          <a:ea typeface="+mn-ea"/>
                          <a:cs typeface="+mn-cs"/>
                        </a:rPr>
                        <a:t>1-2 hours </a:t>
                      </a:r>
                      <a:endParaRPr lang="ja-JP" altLang="ja-JP" sz="1800" b="1"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Data Format: plain binary format, </a:t>
                      </a:r>
                      <a:r>
                        <a:rPr lang="en-GB" altLang="ja-JP" sz="1800" kern="1200" dirty="0" err="1" smtClean="0">
                          <a:solidFill>
                            <a:schemeClr val="dk1"/>
                          </a:solidFill>
                          <a:effectLst/>
                          <a:latin typeface="+mn-lt"/>
                          <a:ea typeface="+mn-ea"/>
                          <a:cs typeface="+mn-cs"/>
                        </a:rPr>
                        <a:t>NetCDF</a:t>
                      </a:r>
                      <a:endParaRPr lang="ja-JP" altLang="ja-JP" sz="1800" kern="1200" dirty="0" smtClean="0">
                        <a:solidFill>
                          <a:schemeClr val="dk1"/>
                        </a:solidFill>
                        <a:effectLst/>
                        <a:latin typeface="+mn-lt"/>
                        <a:ea typeface="+mn-ea"/>
                        <a:cs typeface="+mn-cs"/>
                      </a:endParaRPr>
                    </a:p>
                  </a:txBody>
                  <a:tcPr/>
                </a:tc>
              </a:tr>
            </a:tbl>
          </a:graphicData>
        </a:graphic>
      </p:graphicFrame>
      <p:sp>
        <p:nvSpPr>
          <p:cNvPr id="7" name="正方形/長方形 6"/>
          <p:cNvSpPr/>
          <p:nvPr/>
        </p:nvSpPr>
        <p:spPr>
          <a:xfrm>
            <a:off x="266091" y="154169"/>
            <a:ext cx="8623909" cy="369332"/>
          </a:xfrm>
          <a:prstGeom prst="rect">
            <a:avLst/>
          </a:prstGeom>
        </p:spPr>
        <p:txBody>
          <a:bodyPr wrap="square">
            <a:spAutoFit/>
          </a:bodyPr>
          <a:lstStyle/>
          <a:p>
            <a:pPr algn="ctr"/>
            <a:r>
              <a:rPr lang="en-GB" altLang="ja-JP" b="1" dirty="0" smtClean="0"/>
              <a:t>List </a:t>
            </a:r>
            <a:r>
              <a:rPr lang="en-GB" altLang="ja-JP" b="1" dirty="0"/>
              <a:t>of the Satellite-Derived </a:t>
            </a:r>
            <a:r>
              <a:rPr lang="en-GB" altLang="ja-JP" b="1" dirty="0" smtClean="0"/>
              <a:t>Rainfall Estimation Products for SEMDP by NOAA</a:t>
            </a:r>
            <a:r>
              <a:rPr lang="ja-JP" altLang="ja-JP" b="1" dirty="0" smtClean="0"/>
              <a:t> </a:t>
            </a:r>
            <a:r>
              <a:rPr lang="en-US" altLang="ja-JP" b="1" dirty="0" smtClean="0"/>
              <a:t>and JAXA</a:t>
            </a:r>
            <a:endParaRPr lang="ja-JP" altLang="en-US" b="1" dirty="0"/>
          </a:p>
        </p:txBody>
      </p:sp>
      <p:sp>
        <p:nvSpPr>
          <p:cNvPr id="2" name="正方形/長方形 1"/>
          <p:cNvSpPr/>
          <p:nvPr/>
        </p:nvSpPr>
        <p:spPr>
          <a:xfrm>
            <a:off x="266091" y="5695029"/>
            <a:ext cx="8623909" cy="646331"/>
          </a:xfrm>
          <a:prstGeom prst="rect">
            <a:avLst/>
          </a:prstGeom>
        </p:spPr>
        <p:txBody>
          <a:bodyPr wrap="square">
            <a:spAutoFit/>
          </a:bodyPr>
          <a:lstStyle/>
          <a:p>
            <a:r>
              <a:rPr lang="en-US" altLang="ja-JP" dirty="0" smtClean="0"/>
              <a:t>NDVI (</a:t>
            </a:r>
            <a:r>
              <a:rPr lang="en-US" altLang="ja-JP" dirty="0"/>
              <a:t>N</a:t>
            </a:r>
            <a:r>
              <a:rPr lang="en-US" altLang="ja-JP" dirty="0" smtClean="0"/>
              <a:t>ormalized Difference Vegetation Index), VHI (Vegetation Health Index), and SMOPS (Soil Moisture Products) are provided by NOAA/NESDIS</a:t>
            </a:r>
            <a:endParaRPr lang="ja-JP" altLang="en-US" dirty="0"/>
          </a:p>
        </p:txBody>
      </p:sp>
      <p:sp>
        <p:nvSpPr>
          <p:cNvPr id="8" name="Oval 7"/>
          <p:cNvSpPr/>
          <p:nvPr/>
        </p:nvSpPr>
        <p:spPr>
          <a:xfrm>
            <a:off x="2762821" y="2665562"/>
            <a:ext cx="2490666" cy="456693"/>
          </a:xfrm>
          <a:prstGeom prst="ellipse">
            <a:avLst/>
          </a:prstGeom>
          <a:noFill/>
          <a:ln w="762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762821" y="4922808"/>
            <a:ext cx="2490666" cy="456693"/>
          </a:xfrm>
          <a:prstGeom prst="ellipse">
            <a:avLst/>
          </a:prstGeom>
          <a:noFill/>
          <a:ln w="762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921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635996" y="5135735"/>
            <a:ext cx="7050504" cy="16598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625643" y="3410018"/>
            <a:ext cx="7050504" cy="13391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13612" y="914402"/>
            <a:ext cx="7050504" cy="20124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4222" y="80213"/>
            <a:ext cx="8951495" cy="834189"/>
          </a:xfrm>
        </p:spPr>
        <p:txBody>
          <a:bodyPr>
            <a:noAutofit/>
          </a:bodyPr>
          <a:lstStyle/>
          <a:p>
            <a:r>
              <a:rPr kumimoji="1" lang="en-US" altLang="ja-JP" sz="2400" b="1" dirty="0" smtClean="0">
                <a:solidFill>
                  <a:schemeClr val="accent1">
                    <a:lumMod val="50000"/>
                  </a:schemeClr>
                </a:solidFill>
              </a:rPr>
              <a:t>A Cross-cutting </a:t>
            </a:r>
            <a:r>
              <a:rPr lang="en-US" altLang="ja-JP" sz="2400" b="1" dirty="0" smtClean="0">
                <a:solidFill>
                  <a:schemeClr val="accent1">
                    <a:lumMod val="50000"/>
                  </a:schemeClr>
                </a:solidFill>
              </a:rPr>
              <a:t>Scheme for Implementing Operational </a:t>
            </a:r>
            <a:r>
              <a:rPr lang="en-US" altLang="ja-JP" sz="2400" b="1" dirty="0">
                <a:solidFill>
                  <a:schemeClr val="accent1">
                    <a:lumMod val="50000"/>
                  </a:schemeClr>
                </a:solidFill>
              </a:rPr>
              <a:t>Space-based </a:t>
            </a:r>
            <a:r>
              <a:rPr lang="en-US" altLang="ja-JP" sz="2400" b="1" dirty="0" smtClean="0">
                <a:solidFill>
                  <a:schemeClr val="accent1">
                    <a:lumMod val="50000"/>
                  </a:schemeClr>
                </a:solidFill>
              </a:rPr>
              <a:t>Weather and Climate </a:t>
            </a:r>
            <a:r>
              <a:rPr lang="en-US" altLang="ja-JP" sz="2400" b="1" dirty="0">
                <a:solidFill>
                  <a:schemeClr val="accent1">
                    <a:lumMod val="50000"/>
                  </a:schemeClr>
                </a:solidFill>
              </a:rPr>
              <a:t>Extremes </a:t>
            </a:r>
            <a:r>
              <a:rPr lang="en-US" altLang="ja-JP" sz="2400" b="1" dirty="0" smtClean="0">
                <a:solidFill>
                  <a:schemeClr val="accent1">
                    <a:lumMod val="50000"/>
                  </a:schemeClr>
                </a:solidFill>
              </a:rPr>
              <a:t>Monitoring (SWCEM)</a:t>
            </a:r>
            <a:endParaRPr kumimoji="1" lang="ja-JP" altLang="en-US" sz="2400" b="1" dirty="0">
              <a:solidFill>
                <a:schemeClr val="accent1">
                  <a:lumMod val="50000"/>
                </a:schemeClr>
              </a:solidFill>
            </a:endParaRPr>
          </a:p>
        </p:txBody>
      </p:sp>
      <p:sp>
        <p:nvSpPr>
          <p:cNvPr id="4" name="角丸四角形 3"/>
          <p:cNvSpPr/>
          <p:nvPr/>
        </p:nvSpPr>
        <p:spPr>
          <a:xfrm>
            <a:off x="842211" y="1106910"/>
            <a:ext cx="2598821" cy="9087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ysClr val="windowText" lastClr="000000"/>
                </a:solidFill>
              </a:rPr>
              <a:t>Meteorological Satellite Operators</a:t>
            </a:r>
            <a:endParaRPr kumimoji="1" lang="ja-JP" altLang="en-US" sz="2000" b="1" dirty="0">
              <a:solidFill>
                <a:sysClr val="windowText" lastClr="000000"/>
              </a:solidFill>
            </a:endParaRPr>
          </a:p>
        </p:txBody>
      </p:sp>
      <p:sp>
        <p:nvSpPr>
          <p:cNvPr id="5" name="角丸四角形 4"/>
          <p:cNvSpPr/>
          <p:nvPr/>
        </p:nvSpPr>
        <p:spPr>
          <a:xfrm>
            <a:off x="4884821" y="1081535"/>
            <a:ext cx="2562726" cy="92029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solidFill>
              </a:rPr>
              <a:t>R&amp;D Space Agencies</a:t>
            </a:r>
            <a:endParaRPr kumimoji="1" lang="ja-JP" altLang="en-US" sz="2400" b="1" dirty="0">
              <a:solidFill>
                <a:schemeClr val="tx1"/>
              </a:solidFill>
            </a:endParaRPr>
          </a:p>
        </p:txBody>
      </p:sp>
      <p:sp>
        <p:nvSpPr>
          <p:cNvPr id="6" name="円/楕円 5"/>
          <p:cNvSpPr/>
          <p:nvPr/>
        </p:nvSpPr>
        <p:spPr>
          <a:xfrm>
            <a:off x="2478506" y="1800863"/>
            <a:ext cx="3429000" cy="93819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CGMS to support SWCEM</a:t>
            </a:r>
            <a:endParaRPr lang="ja-JP" altLang="en-US" b="1" dirty="0">
              <a:solidFill>
                <a:schemeClr val="tx1"/>
              </a:solidFill>
            </a:endParaRPr>
          </a:p>
        </p:txBody>
      </p:sp>
      <p:sp>
        <p:nvSpPr>
          <p:cNvPr id="7" name="角丸四角形 6"/>
          <p:cNvSpPr/>
          <p:nvPr/>
        </p:nvSpPr>
        <p:spPr>
          <a:xfrm>
            <a:off x="2773276" y="3560178"/>
            <a:ext cx="2827421" cy="871465"/>
          </a:xfrm>
          <a:prstGeom prst="roundRect">
            <a:avLst/>
          </a:prstGeom>
          <a:solidFill>
            <a:schemeClr val="bg1">
              <a:lumMod val="75000"/>
            </a:schemeClr>
          </a:solidFill>
          <a:ln w="76200" cmpd="sng">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solidFill>
              </a:rPr>
              <a:t>Regional Climate </a:t>
            </a:r>
            <a:r>
              <a:rPr lang="en-US" altLang="ja-JP" sz="2400" b="1" dirty="0" err="1" smtClean="0">
                <a:solidFill>
                  <a:schemeClr val="tx1"/>
                </a:solidFill>
              </a:rPr>
              <a:t>Centres</a:t>
            </a:r>
            <a:r>
              <a:rPr lang="en-US" altLang="ja-JP" sz="2400" b="1" dirty="0" smtClean="0">
                <a:solidFill>
                  <a:schemeClr val="tx1"/>
                </a:solidFill>
              </a:rPr>
              <a:t> (RCCs)</a:t>
            </a:r>
            <a:endParaRPr kumimoji="1" lang="ja-JP" altLang="en-US" sz="2400" dirty="0">
              <a:solidFill>
                <a:schemeClr val="tx1"/>
              </a:solidFill>
            </a:endParaRPr>
          </a:p>
        </p:txBody>
      </p:sp>
      <p:cxnSp>
        <p:nvCxnSpPr>
          <p:cNvPr id="9" name="直線矢印コネクタ 8"/>
          <p:cNvCxnSpPr/>
          <p:nvPr/>
        </p:nvCxnSpPr>
        <p:spPr>
          <a:xfrm>
            <a:off x="3635996" y="2703243"/>
            <a:ext cx="9483" cy="1024307"/>
          </a:xfrm>
          <a:prstGeom prst="straightConnector1">
            <a:avLst/>
          </a:prstGeom>
          <a:ln w="76200">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10" name="片側の 2 つの角を切り取った四角形 9"/>
          <p:cNvSpPr/>
          <p:nvPr/>
        </p:nvSpPr>
        <p:spPr>
          <a:xfrm>
            <a:off x="3196046" y="5868780"/>
            <a:ext cx="1015407" cy="593558"/>
          </a:xfrm>
          <a:prstGeom prst="snip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tx1"/>
                </a:solidFill>
              </a:rPr>
              <a:t>NMHSs</a:t>
            </a:r>
            <a:endParaRPr kumimoji="1" lang="ja-JP" altLang="en-US" sz="1400" b="1" dirty="0">
              <a:solidFill>
                <a:schemeClr val="tx1"/>
              </a:solidFill>
            </a:endParaRPr>
          </a:p>
        </p:txBody>
      </p:sp>
      <p:sp>
        <p:nvSpPr>
          <p:cNvPr id="12" name="片側の 2 つの角を切り取った四角形 11"/>
          <p:cNvSpPr/>
          <p:nvPr/>
        </p:nvSpPr>
        <p:spPr>
          <a:xfrm>
            <a:off x="3716278" y="5454602"/>
            <a:ext cx="879786" cy="593558"/>
          </a:xfrm>
          <a:prstGeom prst="snip2Same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rPr>
              <a:t>NMHSs</a:t>
            </a:r>
            <a:endParaRPr lang="ja-JP" altLang="en-US" sz="1400" b="1" dirty="0">
              <a:solidFill>
                <a:schemeClr val="tx1"/>
              </a:solidFill>
            </a:endParaRPr>
          </a:p>
        </p:txBody>
      </p:sp>
      <p:cxnSp>
        <p:nvCxnSpPr>
          <p:cNvPr id="31" name="直線矢印コネクタ 30"/>
          <p:cNvCxnSpPr>
            <a:stCxn id="7" idx="2"/>
          </p:cNvCxnSpPr>
          <p:nvPr/>
        </p:nvCxnSpPr>
        <p:spPr>
          <a:xfrm flipH="1">
            <a:off x="4182481" y="4431642"/>
            <a:ext cx="4506" cy="924984"/>
          </a:xfrm>
          <a:prstGeom prst="straightConnector1">
            <a:avLst/>
          </a:prstGeom>
          <a:ln w="76200">
            <a:solidFill>
              <a:srgbClr val="0070C0"/>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9" name="直線矢印コネクタ 18"/>
          <p:cNvCxnSpPr/>
          <p:nvPr/>
        </p:nvCxnSpPr>
        <p:spPr>
          <a:xfrm>
            <a:off x="4741913" y="2697058"/>
            <a:ext cx="5562" cy="975268"/>
          </a:xfrm>
          <a:prstGeom prst="straightConnector1">
            <a:avLst/>
          </a:prstGeom>
          <a:ln w="76200">
            <a:headEnd type="arrow" w="med" len="med"/>
            <a:tailEnd type="none" w="med" len="med"/>
          </a:ln>
        </p:spPr>
        <p:style>
          <a:lnRef idx="1">
            <a:schemeClr val="accent2"/>
          </a:lnRef>
          <a:fillRef idx="0">
            <a:schemeClr val="accent2"/>
          </a:fillRef>
          <a:effectRef idx="0">
            <a:schemeClr val="accent2"/>
          </a:effectRef>
          <a:fontRef idx="minor">
            <a:schemeClr val="tx1"/>
          </a:fontRef>
        </p:style>
      </p:cxnSp>
      <p:sp>
        <p:nvSpPr>
          <p:cNvPr id="8" name="フローチャート: 磁気ディスク 7"/>
          <p:cNvSpPr/>
          <p:nvPr/>
        </p:nvSpPr>
        <p:spPr>
          <a:xfrm>
            <a:off x="6106839" y="3482207"/>
            <a:ext cx="1538533" cy="111316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Weather &amp; Climate Extremes Data Base</a:t>
            </a:r>
            <a:endParaRPr kumimoji="1" lang="ja-JP" altLang="en-US" sz="1400" dirty="0"/>
          </a:p>
        </p:txBody>
      </p:sp>
      <p:sp>
        <p:nvSpPr>
          <p:cNvPr id="13" name="テキスト ボックス 12"/>
          <p:cNvSpPr txBox="1"/>
          <p:nvPr/>
        </p:nvSpPr>
        <p:spPr>
          <a:xfrm>
            <a:off x="4761120" y="2959200"/>
            <a:ext cx="3955091" cy="338554"/>
          </a:xfrm>
          <a:prstGeom prst="rect">
            <a:avLst/>
          </a:prstGeom>
          <a:noFill/>
        </p:spPr>
        <p:txBody>
          <a:bodyPr wrap="square" rtlCol="0">
            <a:spAutoFit/>
          </a:bodyPr>
          <a:lstStyle/>
          <a:p>
            <a:r>
              <a:rPr lang="en-US" altLang="ja-JP" sz="1600" b="1" dirty="0" smtClean="0"/>
              <a:t>E</a:t>
            </a:r>
            <a:r>
              <a:rPr kumimoji="1" lang="en-US" altLang="ja-JP" sz="1600" b="1" dirty="0" smtClean="0"/>
              <a:t>valuation/Validation of Products</a:t>
            </a:r>
            <a:endParaRPr kumimoji="1" lang="ja-JP" altLang="en-US" sz="1600" b="1" dirty="0"/>
          </a:p>
        </p:txBody>
      </p:sp>
      <p:sp>
        <p:nvSpPr>
          <p:cNvPr id="21" name="テキスト ボックス 20"/>
          <p:cNvSpPr txBox="1"/>
          <p:nvPr/>
        </p:nvSpPr>
        <p:spPr>
          <a:xfrm>
            <a:off x="237967" y="2998866"/>
            <a:ext cx="3411470" cy="338554"/>
          </a:xfrm>
          <a:prstGeom prst="rect">
            <a:avLst/>
          </a:prstGeom>
          <a:noFill/>
        </p:spPr>
        <p:txBody>
          <a:bodyPr wrap="square" rtlCol="0">
            <a:spAutoFit/>
          </a:bodyPr>
          <a:lstStyle/>
          <a:p>
            <a:r>
              <a:rPr kumimoji="1" lang="en-US" altLang="ja-JP" sz="1600" b="1" dirty="0" smtClean="0"/>
              <a:t>Provision of Satellite derived Products</a:t>
            </a:r>
            <a:endParaRPr kumimoji="1" lang="ja-JP" altLang="en-US" sz="1600" b="1" dirty="0"/>
          </a:p>
        </p:txBody>
      </p:sp>
      <p:cxnSp>
        <p:nvCxnSpPr>
          <p:cNvPr id="22" name="直線矢印コネクタ 21"/>
          <p:cNvCxnSpPr/>
          <p:nvPr/>
        </p:nvCxnSpPr>
        <p:spPr>
          <a:xfrm flipV="1">
            <a:off x="5308261" y="4127912"/>
            <a:ext cx="812783" cy="15073"/>
          </a:xfrm>
          <a:prstGeom prst="straightConnector1">
            <a:avLst/>
          </a:prstGeom>
          <a:ln w="76200">
            <a:solidFill>
              <a:schemeClr val="tx1">
                <a:lumMod val="85000"/>
                <a:lumOff val="15000"/>
              </a:schemeClr>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30" name="正方形/長方形 29"/>
          <p:cNvSpPr/>
          <p:nvPr/>
        </p:nvSpPr>
        <p:spPr>
          <a:xfrm>
            <a:off x="3868322" y="6417825"/>
            <a:ext cx="1651414" cy="338554"/>
          </a:xfrm>
          <a:prstGeom prst="rect">
            <a:avLst/>
          </a:prstGeom>
        </p:spPr>
        <p:txBody>
          <a:bodyPr wrap="none">
            <a:spAutoFit/>
          </a:bodyPr>
          <a:lstStyle/>
          <a:p>
            <a:r>
              <a:rPr lang="en-US" altLang="ja-JP" sz="1600" b="1" dirty="0" smtClean="0">
                <a:solidFill>
                  <a:schemeClr val="accent2">
                    <a:lumMod val="75000"/>
                  </a:schemeClr>
                </a:solidFill>
              </a:rPr>
              <a:t>Capacity Building</a:t>
            </a:r>
            <a:endParaRPr lang="ja-JP" altLang="en-US" sz="1600" dirty="0">
              <a:solidFill>
                <a:schemeClr val="accent2">
                  <a:lumMod val="75000"/>
                </a:schemeClr>
              </a:solidFill>
            </a:endParaRPr>
          </a:p>
        </p:txBody>
      </p:sp>
      <p:sp>
        <p:nvSpPr>
          <p:cNvPr id="33" name="正方形/長方形 32"/>
          <p:cNvSpPr/>
          <p:nvPr/>
        </p:nvSpPr>
        <p:spPr>
          <a:xfrm>
            <a:off x="2995907" y="4402484"/>
            <a:ext cx="3296415" cy="307777"/>
          </a:xfrm>
          <a:prstGeom prst="rect">
            <a:avLst/>
          </a:prstGeom>
        </p:spPr>
        <p:txBody>
          <a:bodyPr wrap="none">
            <a:spAutoFit/>
          </a:bodyPr>
          <a:lstStyle/>
          <a:p>
            <a:r>
              <a:rPr lang="en-US" altLang="ja-JP" sz="1400" b="1" dirty="0" smtClean="0"/>
              <a:t>Detection of Weather &amp; Climate Extremes</a:t>
            </a:r>
            <a:endParaRPr lang="ja-JP" altLang="en-US" sz="1400" dirty="0"/>
          </a:p>
        </p:txBody>
      </p:sp>
      <p:sp>
        <p:nvSpPr>
          <p:cNvPr id="34" name="正方形/長方形 33"/>
          <p:cNvSpPr/>
          <p:nvPr/>
        </p:nvSpPr>
        <p:spPr>
          <a:xfrm>
            <a:off x="1078866" y="6098425"/>
            <a:ext cx="2037353" cy="584775"/>
          </a:xfrm>
          <a:prstGeom prst="rect">
            <a:avLst/>
          </a:prstGeom>
        </p:spPr>
        <p:txBody>
          <a:bodyPr wrap="none">
            <a:spAutoFit/>
          </a:bodyPr>
          <a:lstStyle/>
          <a:p>
            <a:r>
              <a:rPr lang="en-US" altLang="ja-JP" sz="1600" b="1" dirty="0" smtClean="0">
                <a:solidFill>
                  <a:schemeClr val="accent2">
                    <a:lumMod val="75000"/>
                  </a:schemeClr>
                </a:solidFill>
              </a:rPr>
              <a:t>Utilization/Evaluation</a:t>
            </a:r>
          </a:p>
          <a:p>
            <a:r>
              <a:rPr lang="en-US" altLang="ja-JP" sz="1600" b="1" dirty="0" smtClean="0">
                <a:solidFill>
                  <a:schemeClr val="accent2">
                    <a:lumMod val="75000"/>
                  </a:schemeClr>
                </a:solidFill>
              </a:rPr>
              <a:t> of Guidance</a:t>
            </a:r>
            <a:endParaRPr lang="ja-JP" altLang="en-US" sz="1600" dirty="0">
              <a:solidFill>
                <a:schemeClr val="accent2">
                  <a:lumMod val="75000"/>
                </a:schemeClr>
              </a:solidFill>
            </a:endParaRPr>
          </a:p>
        </p:txBody>
      </p:sp>
      <p:sp>
        <p:nvSpPr>
          <p:cNvPr id="11" name="片側の 2 つの角を切り取った四角形 10"/>
          <p:cNvSpPr/>
          <p:nvPr/>
        </p:nvSpPr>
        <p:spPr>
          <a:xfrm>
            <a:off x="4360906" y="5203972"/>
            <a:ext cx="881654" cy="593558"/>
          </a:xfrm>
          <a:prstGeom prst="snip2Same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rPr>
              <a:t>NMHSs</a:t>
            </a:r>
            <a:endParaRPr lang="ja-JP" altLang="en-US" sz="1400" b="1" dirty="0">
              <a:solidFill>
                <a:schemeClr val="tx1"/>
              </a:solidFill>
            </a:endParaRPr>
          </a:p>
        </p:txBody>
      </p:sp>
      <p:sp>
        <p:nvSpPr>
          <p:cNvPr id="24" name="フローチャート: 磁気ディスク 23"/>
          <p:cNvSpPr/>
          <p:nvPr/>
        </p:nvSpPr>
        <p:spPr>
          <a:xfrm>
            <a:off x="672085" y="3482742"/>
            <a:ext cx="1538533" cy="1113169"/>
          </a:xfrm>
          <a:prstGeom prst="flowChartMagneticDisk">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t>G</a:t>
            </a:r>
            <a:r>
              <a:rPr lang="en-US" altLang="ja-JP" sz="1400" dirty="0" smtClean="0"/>
              <a:t>round </a:t>
            </a:r>
            <a:r>
              <a:rPr lang="en-US" altLang="ja-JP" sz="1400" dirty="0"/>
              <a:t>S</a:t>
            </a:r>
            <a:r>
              <a:rPr lang="en-US" altLang="ja-JP" sz="1400" dirty="0" smtClean="0"/>
              <a:t>tation </a:t>
            </a:r>
            <a:r>
              <a:rPr lang="en-US" altLang="ja-JP" sz="1400" dirty="0"/>
              <a:t>M</a:t>
            </a:r>
            <a:r>
              <a:rPr lang="en-US" altLang="ja-JP" sz="1400" dirty="0" smtClean="0"/>
              <a:t>easurements</a:t>
            </a:r>
            <a:endParaRPr kumimoji="1" lang="ja-JP" altLang="en-US" sz="1400" dirty="0"/>
          </a:p>
        </p:txBody>
      </p:sp>
      <p:cxnSp>
        <p:nvCxnSpPr>
          <p:cNvPr id="25" name="直線矢印コネクタ 24"/>
          <p:cNvCxnSpPr/>
          <p:nvPr/>
        </p:nvCxnSpPr>
        <p:spPr>
          <a:xfrm flipV="1">
            <a:off x="2203684" y="4133516"/>
            <a:ext cx="878305" cy="23810"/>
          </a:xfrm>
          <a:prstGeom prst="straightConnector1">
            <a:avLst/>
          </a:prstGeom>
          <a:ln w="76200">
            <a:solidFill>
              <a:schemeClr val="tx1">
                <a:lumMod val="85000"/>
                <a:lumOff val="15000"/>
              </a:schemeClr>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4" name="正方形/長方形 13"/>
          <p:cNvSpPr/>
          <p:nvPr/>
        </p:nvSpPr>
        <p:spPr>
          <a:xfrm>
            <a:off x="4014651" y="4780412"/>
            <a:ext cx="5123924" cy="307777"/>
          </a:xfrm>
          <a:prstGeom prst="rect">
            <a:avLst/>
          </a:prstGeom>
        </p:spPr>
        <p:txBody>
          <a:bodyPr wrap="square">
            <a:spAutoFit/>
          </a:bodyPr>
          <a:lstStyle/>
          <a:p>
            <a:r>
              <a:rPr lang="en-US" altLang="ja-JP" sz="1400" b="1" dirty="0" smtClean="0"/>
              <a:t>Issuance of Guidance for Weather &amp; Climate Extremes Monitoring</a:t>
            </a:r>
            <a:endParaRPr lang="ja-JP" altLang="en-US" sz="1400" dirty="0"/>
          </a:p>
        </p:txBody>
      </p:sp>
      <p:sp>
        <p:nvSpPr>
          <p:cNvPr id="20" name="雲 19"/>
          <p:cNvSpPr/>
          <p:nvPr/>
        </p:nvSpPr>
        <p:spPr>
          <a:xfrm>
            <a:off x="4669528" y="5183730"/>
            <a:ext cx="2838696" cy="1424849"/>
          </a:xfrm>
          <a:prstGeom prst="cloud">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400" dirty="0" smtClean="0"/>
              <a:t>pre-disaster risk assessment to post-disaster emergency response mapping. </a:t>
            </a:r>
            <a:endParaRPr lang="ja-JP" altLang="en-US" sz="1400" dirty="0"/>
          </a:p>
        </p:txBody>
      </p:sp>
      <p:sp>
        <p:nvSpPr>
          <p:cNvPr id="23" name="雲 22"/>
          <p:cNvSpPr/>
          <p:nvPr/>
        </p:nvSpPr>
        <p:spPr>
          <a:xfrm>
            <a:off x="93172" y="4583494"/>
            <a:ext cx="3592379" cy="133916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smtClean="0"/>
              <a:t>sharing of experiences in the application of satellite products for monitoring weather &amp; climate extremes initiation</a:t>
            </a:r>
            <a:endParaRPr kumimoji="1" lang="ja-JP" altLang="en-US" sz="1400" dirty="0"/>
          </a:p>
        </p:txBody>
      </p:sp>
      <p:pic>
        <p:nvPicPr>
          <p:cNvPr id="28" name="Picture 4" descr="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951" y="6088512"/>
            <a:ext cx="2584964" cy="62101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www.earthobservations.org/images/logos/geo_logo_only_2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108" y="5555875"/>
            <a:ext cx="712831" cy="475221"/>
          </a:xfrm>
          <a:prstGeom prst="rect">
            <a:avLst/>
          </a:prstGeom>
          <a:noFill/>
          <a:extLst>
            <a:ext uri="{909E8E84-426E-40dd-AFC4-6F175D3DCCD1}">
              <a14:hiddenFill xmlns:a14="http://schemas.microsoft.com/office/drawing/2010/main">
                <a:solidFill>
                  <a:srgbClr val="FFFFFF"/>
                </a:solidFill>
              </a14:hiddenFill>
            </a:ext>
          </a:extLst>
        </p:spPr>
      </p:pic>
      <p:sp>
        <p:nvSpPr>
          <p:cNvPr id="15" name="左右矢印 14"/>
          <p:cNvSpPr/>
          <p:nvPr/>
        </p:nvSpPr>
        <p:spPr>
          <a:xfrm>
            <a:off x="7265316" y="5792484"/>
            <a:ext cx="655261" cy="340060"/>
          </a:xfrm>
          <a:prstGeom prst="lef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4"/>
          <a:stretch>
            <a:fillRect/>
          </a:stretch>
        </p:blipFill>
        <p:spPr>
          <a:xfrm>
            <a:off x="7889035" y="3566907"/>
            <a:ext cx="1227761" cy="459420"/>
          </a:xfrm>
          <a:prstGeom prst="rect">
            <a:avLst/>
          </a:prstGeom>
        </p:spPr>
      </p:pic>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2108" y="4031199"/>
            <a:ext cx="978793" cy="532523"/>
          </a:xfrm>
          <a:prstGeom prst="rect">
            <a:avLst/>
          </a:prstGeom>
        </p:spPr>
      </p:pic>
      <p:sp>
        <p:nvSpPr>
          <p:cNvPr id="35" name="左右矢印 34"/>
          <p:cNvSpPr/>
          <p:nvPr/>
        </p:nvSpPr>
        <p:spPr>
          <a:xfrm>
            <a:off x="7484665" y="3957881"/>
            <a:ext cx="655261" cy="340060"/>
          </a:xfrm>
          <a:prstGeom prst="lef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Footer Placeholder 2"/>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22196411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AOMSUC-10 Training Event, 2 December 2019</a:t>
            </a:r>
            <a:endParaRPr lang="en-US" dirty="0"/>
          </a:p>
        </p:txBody>
      </p:sp>
      <p:pic>
        <p:nvPicPr>
          <p:cNvPr id="1026" name="Picture 24" descr="_MAN2578b"/>
          <p:cNvPicPr>
            <a:picLocks noChangeAspect="1" noChangeArrowheads="1"/>
          </p:cNvPicPr>
          <p:nvPr/>
        </p:nvPicPr>
        <p:blipFill>
          <a:blip r:embed="rId2">
            <a:extLst>
              <a:ext uri="{28A0092B-C50C-407E-A947-70E740481C1C}">
                <a14:useLocalDpi xmlns:a14="http://schemas.microsoft.com/office/drawing/2010/main" val="0"/>
              </a:ext>
            </a:extLst>
          </a:blip>
          <a:srcRect t="24396" b="34541"/>
          <a:stretch>
            <a:fillRect/>
          </a:stretch>
        </p:blipFill>
        <p:spPr bwMode="auto">
          <a:xfrm>
            <a:off x="139042" y="1630455"/>
            <a:ext cx="8881763" cy="24235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163467" y="4347727"/>
            <a:ext cx="8881762" cy="1200328"/>
          </a:xfrm>
          <a:prstGeom prst="rect">
            <a:avLst/>
          </a:prstGeom>
        </p:spPr>
        <p:txBody>
          <a:bodyPr wrap="square">
            <a:spAutoFit/>
          </a:bodyPr>
          <a:lstStyle/>
          <a:p>
            <a:r>
              <a:rPr lang="en-GB" sz="2400" b="1" dirty="0" smtClean="0"/>
              <a:t>SEMDP </a:t>
            </a:r>
            <a:r>
              <a:rPr lang="en-GB" sz="2400" b="1" dirty="0"/>
              <a:t>Training and Capacity Building </a:t>
            </a:r>
            <a:r>
              <a:rPr lang="en-GB" sz="2400" b="1" dirty="0" smtClean="0"/>
              <a:t>Workshop</a:t>
            </a:r>
            <a:r>
              <a:rPr lang="en-GB" sz="2400" dirty="0" smtClean="0"/>
              <a:t>, </a:t>
            </a:r>
            <a:r>
              <a:rPr lang="en-GB" sz="2400" dirty="0"/>
              <a:t>back-to-back with the Eleventh ASEAN Climate Outlook Forum (ASEANCOF-11</a:t>
            </a:r>
            <a:r>
              <a:rPr lang="en-GB" sz="2400" dirty="0" smtClean="0"/>
              <a:t>), 29-30 </a:t>
            </a:r>
            <a:r>
              <a:rPr lang="en-GB" sz="2400" dirty="0"/>
              <a:t>November 2018 in Kuala Lumpur, </a:t>
            </a:r>
            <a:r>
              <a:rPr lang="en-GB" sz="2400" dirty="0" smtClean="0"/>
              <a:t>Malaysia</a:t>
            </a:r>
            <a:endParaRPr lang="en-US" sz="2400" dirty="0"/>
          </a:p>
        </p:txBody>
      </p:sp>
    </p:spTree>
    <p:extLst>
      <p:ext uri="{BB962C8B-B14F-4D97-AF65-F5344CB8AC3E}">
        <p14:creationId xmlns:p14="http://schemas.microsoft.com/office/powerpoint/2010/main" val="24784619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2472"/>
            <a:ext cx="8229600" cy="2855212"/>
          </a:xfrm>
        </p:spPr>
        <p:txBody>
          <a:bodyPr>
            <a:noAutofit/>
          </a:bodyPr>
          <a:lstStyle/>
          <a:p>
            <a:r>
              <a:rPr lang="en-GB" sz="2800" dirty="0"/>
              <a:t>For the </a:t>
            </a:r>
            <a:r>
              <a:rPr lang="en-GB" sz="2800" dirty="0" smtClean="0"/>
              <a:t>workshop, </a:t>
            </a:r>
            <a:r>
              <a:rPr lang="en-GB" sz="2800" dirty="0"/>
              <a:t>the satellite operator, JAXA and NOAA shared information on the latest development in the microwave-based satellite observation systems, and the capabilities for monitoring rainfall with other related variables (e.g. vegetation health and soil moisture</a:t>
            </a:r>
            <a:r>
              <a:rPr lang="en-GB" sz="2800" dirty="0" smtClean="0"/>
              <a:t>).</a:t>
            </a:r>
          </a:p>
        </p:txBody>
      </p:sp>
      <p:sp>
        <p:nvSpPr>
          <p:cNvPr id="4" name="Footer Placeholder 3"/>
          <p:cNvSpPr>
            <a:spLocks noGrp="1"/>
          </p:cNvSpPr>
          <p:nvPr>
            <p:ph type="ftr" sz="quarter" idx="11"/>
          </p:nvPr>
        </p:nvSpPr>
        <p:spPr/>
        <p:txBody>
          <a:bodyPr/>
          <a:lstStyle/>
          <a:p>
            <a:r>
              <a:rPr lang="en-US" smtClean="0"/>
              <a:t>AOMSUC-10 Training Event, 2 December 2019</a:t>
            </a:r>
            <a:endParaRPr lang="en-US"/>
          </a:p>
        </p:txBody>
      </p:sp>
      <p:sp>
        <p:nvSpPr>
          <p:cNvPr id="5" name="TextBox 4"/>
          <p:cNvSpPr txBox="1"/>
          <p:nvPr/>
        </p:nvSpPr>
        <p:spPr>
          <a:xfrm>
            <a:off x="98134" y="82693"/>
            <a:ext cx="8959008" cy="1446550"/>
          </a:xfrm>
          <a:prstGeom prst="rect">
            <a:avLst/>
          </a:prstGeom>
          <a:noFill/>
        </p:spPr>
        <p:txBody>
          <a:bodyPr wrap="square" rtlCol="0">
            <a:spAutoFit/>
          </a:bodyPr>
          <a:lstStyle/>
          <a:p>
            <a:pPr algn="ctr"/>
            <a:r>
              <a:rPr lang="en-US" sz="3200" b="1" dirty="0" smtClean="0">
                <a:solidFill>
                  <a:srgbClr val="000000"/>
                </a:solidFill>
              </a:rPr>
              <a:t>Outcomes from the First Workshop</a:t>
            </a:r>
          </a:p>
          <a:p>
            <a:pPr algn="ctr"/>
            <a:r>
              <a:rPr lang="en-GB" altLang="ja-JP" sz="3200" b="1" dirty="0" smtClean="0">
                <a:solidFill>
                  <a:srgbClr val="000000"/>
                </a:solidFill>
              </a:rPr>
              <a:t>on WMO SEMDP </a:t>
            </a:r>
            <a:r>
              <a:rPr lang="en-GB" altLang="ja-JP" sz="3200" b="1" dirty="0">
                <a:solidFill>
                  <a:srgbClr val="000000"/>
                </a:solidFill>
              </a:rPr>
              <a:t>T</a:t>
            </a:r>
            <a:r>
              <a:rPr lang="en-GB" altLang="ja-JP" sz="3200" b="1" dirty="0" smtClean="0">
                <a:solidFill>
                  <a:srgbClr val="000000"/>
                </a:solidFill>
              </a:rPr>
              <a:t>raining </a:t>
            </a:r>
            <a:r>
              <a:rPr lang="en-GB" altLang="ja-JP" sz="3200" b="1" dirty="0">
                <a:solidFill>
                  <a:srgbClr val="000000"/>
                </a:solidFill>
              </a:rPr>
              <a:t>and </a:t>
            </a:r>
            <a:r>
              <a:rPr lang="en-GB" altLang="ja-JP" sz="3200" b="1" dirty="0" smtClean="0">
                <a:solidFill>
                  <a:srgbClr val="000000"/>
                </a:solidFill>
              </a:rPr>
              <a:t>Capacity B</a:t>
            </a:r>
            <a:r>
              <a:rPr lang="en-GB" altLang="ja-JP" sz="2800" b="1" dirty="0" smtClean="0">
                <a:solidFill>
                  <a:srgbClr val="000000"/>
                </a:solidFill>
              </a:rPr>
              <a:t>uilding</a:t>
            </a:r>
          </a:p>
          <a:p>
            <a:pPr algn="ctr"/>
            <a:r>
              <a:rPr lang="en-GB" altLang="ja-JP" sz="2400" dirty="0"/>
              <a:t>29-30 November 2018 in Kuala Lumpur, Malaysia</a:t>
            </a:r>
            <a:endParaRPr lang="en-US" sz="2400" b="1" dirty="0">
              <a:solidFill>
                <a:srgbClr val="000000"/>
              </a:solidFill>
            </a:endParaRPr>
          </a:p>
        </p:txBody>
      </p:sp>
    </p:spTree>
    <p:extLst>
      <p:ext uri="{BB962C8B-B14F-4D97-AF65-F5344CB8AC3E}">
        <p14:creationId xmlns:p14="http://schemas.microsoft.com/office/powerpoint/2010/main" val="30761111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5027"/>
            <a:ext cx="8229600" cy="6166303"/>
          </a:xfrm>
        </p:spPr>
        <p:txBody>
          <a:bodyPr>
            <a:noAutofit/>
          </a:bodyPr>
          <a:lstStyle/>
          <a:p>
            <a:pPr marL="0" indent="0">
              <a:buNone/>
            </a:pPr>
            <a:r>
              <a:rPr lang="en-GB" sz="2800" dirty="0" smtClean="0"/>
              <a:t>JAXA </a:t>
            </a:r>
            <a:r>
              <a:rPr lang="en-GB" sz="2800" dirty="0"/>
              <a:t>and NOAA also reported </a:t>
            </a:r>
            <a:r>
              <a:rPr lang="en-GB" sz="2800" dirty="0" smtClean="0"/>
              <a:t>three case </a:t>
            </a:r>
            <a:r>
              <a:rPr lang="en-GB" sz="2800" dirty="0"/>
              <a:t>studies on the validation of the satellite derived rainfall estimations and comparisons with in-situ rain gauge data demonstrating capabilities to monitor rainfall </a:t>
            </a:r>
            <a:r>
              <a:rPr lang="en-GB" sz="2800" dirty="0" smtClean="0"/>
              <a:t>extremes.</a:t>
            </a:r>
          </a:p>
          <a:p>
            <a:pPr marL="914400" lvl="1" indent="-514350">
              <a:buFont typeface="+mj-lt"/>
              <a:buAutoNum type="arabicParenR"/>
            </a:pPr>
            <a:r>
              <a:rPr lang="en-GB" dirty="0"/>
              <a:t>P</a:t>
            </a:r>
            <a:r>
              <a:rPr lang="en-GB" dirty="0" smtClean="0"/>
              <a:t>ersistent </a:t>
            </a:r>
            <a:r>
              <a:rPr lang="en-GB" dirty="0"/>
              <a:t>heavy rainfall event in </a:t>
            </a:r>
            <a:r>
              <a:rPr lang="en-GB" dirty="0" smtClean="0"/>
              <a:t>Nov. - Dec. </a:t>
            </a:r>
            <a:r>
              <a:rPr lang="en-GB" dirty="0"/>
              <a:t>2014 that affected Peninsular Malaysia, Southern Thailand, and occurred close to </a:t>
            </a:r>
            <a:r>
              <a:rPr lang="en-GB" dirty="0" smtClean="0"/>
              <a:t>Singapore.</a:t>
            </a:r>
          </a:p>
          <a:p>
            <a:pPr marL="914400" lvl="1" indent="-514350">
              <a:buFont typeface="+mj-lt"/>
              <a:buAutoNum type="arabicParenR"/>
            </a:pPr>
            <a:r>
              <a:rPr lang="en-GB" dirty="0"/>
              <a:t>P</a:t>
            </a:r>
            <a:r>
              <a:rPr lang="en-GB" dirty="0" smtClean="0"/>
              <a:t>ersistent </a:t>
            </a:r>
            <a:r>
              <a:rPr lang="en-GB" dirty="0"/>
              <a:t>heavy rainfall in </a:t>
            </a:r>
            <a:r>
              <a:rPr lang="en-GB" dirty="0" smtClean="0"/>
              <a:t>Aug. </a:t>
            </a:r>
            <a:r>
              <a:rPr lang="en-GB" dirty="0"/>
              <a:t>2016 which affected the Lao PDR, especially in the </a:t>
            </a:r>
            <a:r>
              <a:rPr lang="en-GB" dirty="0" smtClean="0"/>
              <a:t>North.</a:t>
            </a:r>
          </a:p>
          <a:p>
            <a:pPr marL="914400" lvl="1" indent="-514350">
              <a:buFont typeface="+mj-lt"/>
              <a:buAutoNum type="arabicParenR"/>
            </a:pPr>
            <a:r>
              <a:rPr lang="en-GB" dirty="0"/>
              <a:t>E</a:t>
            </a:r>
            <a:r>
              <a:rPr lang="en-GB" dirty="0" smtClean="0"/>
              <a:t>xtended </a:t>
            </a:r>
            <a:r>
              <a:rPr lang="en-GB" dirty="0"/>
              <a:t>dry period in January to March 2014 which affected Singapore, Malaysia and Indonesia</a:t>
            </a:r>
            <a:r>
              <a:rPr lang="en-GB" dirty="0" smtClean="0"/>
              <a:t>.</a:t>
            </a:r>
            <a:endParaRPr lang="en-US" dirty="0"/>
          </a:p>
        </p:txBody>
      </p:sp>
      <p:sp>
        <p:nvSpPr>
          <p:cNvPr id="4" name="Footer Placeholder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272249271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5172"/>
            <a:ext cx="8229600" cy="5801178"/>
          </a:xfrm>
        </p:spPr>
        <p:txBody>
          <a:bodyPr>
            <a:noAutofit/>
          </a:bodyPr>
          <a:lstStyle/>
          <a:p>
            <a:r>
              <a:rPr lang="en-GB" sz="2600" b="1" dirty="0">
                <a:solidFill>
                  <a:srgbClr val="800000"/>
                </a:solidFill>
              </a:rPr>
              <a:t>The case studies demonstrated that the satellite estimates are generally able to represent rainfall well when compared to ground stations, especially spatial and temporal patterns</a:t>
            </a:r>
            <a:r>
              <a:rPr lang="en-GB" sz="2600" b="1" dirty="0" smtClean="0">
                <a:solidFill>
                  <a:srgbClr val="800000"/>
                </a:solidFill>
              </a:rPr>
              <a:t>.</a:t>
            </a:r>
          </a:p>
          <a:p>
            <a:r>
              <a:rPr lang="en-GB" sz="2600" dirty="0" smtClean="0"/>
              <a:t>However</a:t>
            </a:r>
            <a:r>
              <a:rPr lang="en-GB" sz="2600" dirty="0"/>
              <a:t>, intensities can be biased especially over orography, where few ground measurements are available to be able to establish ‘ground-truth’ </a:t>
            </a:r>
            <a:r>
              <a:rPr lang="en-GB" sz="2600" dirty="0" smtClean="0"/>
              <a:t>properly.</a:t>
            </a:r>
          </a:p>
          <a:p>
            <a:r>
              <a:rPr lang="en-GB" sz="2600" b="1" dirty="0" smtClean="0">
                <a:solidFill>
                  <a:srgbClr val="800000"/>
                </a:solidFill>
              </a:rPr>
              <a:t>Intensity-wise</a:t>
            </a:r>
            <a:r>
              <a:rPr lang="en-GB" sz="2600" b="1" dirty="0">
                <a:solidFill>
                  <a:srgbClr val="800000"/>
                </a:solidFill>
              </a:rPr>
              <a:t>, the satellites are able to represent weekly and month averages better than daily averages in </a:t>
            </a:r>
            <a:r>
              <a:rPr lang="en-GB" sz="2600" b="1" dirty="0" smtClean="0">
                <a:solidFill>
                  <a:srgbClr val="800000"/>
                </a:solidFill>
              </a:rPr>
              <a:t>general.</a:t>
            </a:r>
          </a:p>
          <a:p>
            <a:r>
              <a:rPr lang="en-GB" sz="2600" b="1" dirty="0" smtClean="0">
                <a:solidFill>
                  <a:srgbClr val="800000"/>
                </a:solidFill>
              </a:rPr>
              <a:t>Rainfall</a:t>
            </a:r>
            <a:r>
              <a:rPr lang="en-GB" sz="2600" b="1" dirty="0">
                <a:solidFill>
                  <a:srgbClr val="800000"/>
                </a:solidFill>
              </a:rPr>
              <a:t>-derived indices, such as number of rain days or dry days were also represented well in the relevant case studies and showed promising applications</a:t>
            </a:r>
            <a:r>
              <a:rPr lang="en-GB" sz="2600" dirty="0"/>
              <a:t>.</a:t>
            </a:r>
            <a:endParaRPr lang="en-US" sz="2600" dirty="0"/>
          </a:p>
        </p:txBody>
      </p:sp>
      <p:sp>
        <p:nvSpPr>
          <p:cNvPr id="4" name="Footer Placeholder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28395633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2638"/>
            <a:ext cx="8229600" cy="5040085"/>
          </a:xfrm>
        </p:spPr>
        <p:txBody>
          <a:bodyPr>
            <a:noAutofit/>
          </a:bodyPr>
          <a:lstStyle/>
          <a:p>
            <a:r>
              <a:rPr lang="en-GB" sz="2800" b="1" dirty="0" smtClean="0">
                <a:solidFill>
                  <a:srgbClr val="800000"/>
                </a:solidFill>
              </a:rPr>
              <a:t>Overall </a:t>
            </a:r>
            <a:r>
              <a:rPr lang="en-GB" sz="2800" b="1" dirty="0">
                <a:solidFill>
                  <a:srgbClr val="800000"/>
                </a:solidFill>
              </a:rPr>
              <a:t>the Workshop participants felt that the satellite products produced by JAXA and NOAA prepared for the Workshop can reasonably be used experimentally for monitoring the extreme events associated with the rainfall in a demonstration phase.</a:t>
            </a:r>
          </a:p>
          <a:p>
            <a:r>
              <a:rPr lang="en-GB" sz="2800" b="1" dirty="0">
                <a:solidFill>
                  <a:srgbClr val="800000"/>
                </a:solidFill>
              </a:rPr>
              <a:t>Furthermore, it was recommended that </a:t>
            </a:r>
            <a:r>
              <a:rPr lang="en-GB" sz="2800" b="1" dirty="0" smtClean="0">
                <a:solidFill>
                  <a:srgbClr val="800000"/>
                </a:solidFill>
              </a:rPr>
              <a:t>the workshop </a:t>
            </a:r>
            <a:r>
              <a:rPr lang="en-GB" sz="2800" b="1" dirty="0">
                <a:solidFill>
                  <a:srgbClr val="800000"/>
                </a:solidFill>
              </a:rPr>
              <a:t>participants will be developing their own set of products to be semi-operationalised at the regional (RCCs) and national (NMHSs) levels in 2019</a:t>
            </a:r>
            <a:r>
              <a:rPr lang="en-GB" sz="2800" b="1" dirty="0" smtClean="0">
                <a:solidFill>
                  <a:srgbClr val="800000"/>
                </a:solidFill>
              </a:rPr>
              <a:t>.</a:t>
            </a:r>
            <a:endParaRPr lang="en-GB" sz="2800" b="1" dirty="0">
              <a:solidFill>
                <a:srgbClr val="800000"/>
              </a:solidFill>
            </a:endParaRPr>
          </a:p>
        </p:txBody>
      </p:sp>
      <p:sp>
        <p:nvSpPr>
          <p:cNvPr id="4" name="Footer Placeholder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14058923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04626"/>
            <a:ext cx="8229600" cy="1143000"/>
          </a:xfrm>
        </p:spPr>
        <p:txBody>
          <a:bodyPr>
            <a:normAutofit fontScale="90000"/>
          </a:bodyPr>
          <a:lstStyle/>
          <a:p>
            <a:r>
              <a:rPr kumimoji="1" lang="en-US" altLang="ja-JP" b="1" dirty="0" smtClean="0"/>
              <a:t>WMO SWCEM</a:t>
            </a:r>
            <a:br>
              <a:rPr kumimoji="1" lang="en-US" altLang="ja-JP" b="1" dirty="0" smtClean="0"/>
            </a:br>
            <a:r>
              <a:rPr kumimoji="1" lang="en-US" altLang="ja-JP" b="1" dirty="0" smtClean="0"/>
              <a:t>from</a:t>
            </a:r>
            <a:r>
              <a:rPr kumimoji="1" lang="ja-JP" altLang="en-US" b="1" dirty="0" smtClean="0"/>
              <a:t> </a:t>
            </a:r>
            <a:r>
              <a:rPr kumimoji="1" lang="en-US" altLang="ja-JP" b="1" dirty="0" smtClean="0"/>
              <a:t>“Demonstration”</a:t>
            </a:r>
            <a:r>
              <a:rPr kumimoji="1" lang="ja-JP" altLang="en-US" b="1" dirty="0" smtClean="0"/>
              <a:t> </a:t>
            </a:r>
            <a:r>
              <a:rPr kumimoji="1" lang="en-US" altLang="ja-JP" b="1" dirty="0" smtClean="0"/>
              <a:t>to</a:t>
            </a:r>
            <a:r>
              <a:rPr kumimoji="1" lang="ja-JP" altLang="en-US" b="1" dirty="0" smtClean="0"/>
              <a:t> </a:t>
            </a:r>
            <a:r>
              <a:rPr kumimoji="1" lang="en-US" altLang="ja-JP" b="1" dirty="0" smtClean="0"/>
              <a:t>“Operation”</a:t>
            </a:r>
            <a:endParaRPr kumimoji="1" lang="ja-JP" altLang="en-US" b="1"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4289644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324613" y="244220"/>
            <a:ext cx="8534804" cy="60848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sz="2800" b="1" dirty="0">
                <a:ea typeface="Verdana" panose="020B0604030504040204" pitchFamily="34" charset="0"/>
                <a:cs typeface="Arial" panose="020B0604020202020204" pitchFamily="34" charset="0"/>
              </a:rPr>
              <a:t>WMO </a:t>
            </a:r>
            <a:r>
              <a:rPr lang="en-US" sz="2800" b="1" dirty="0" err="1">
                <a:ea typeface="Verdana" panose="020B0604030504040204" pitchFamily="34" charset="0"/>
                <a:cs typeface="Arial" panose="020B0604020202020204" pitchFamily="34" charset="0"/>
              </a:rPr>
              <a:t>Meteoterm</a:t>
            </a:r>
            <a:r>
              <a:rPr lang="en-US" sz="2800" b="1" dirty="0">
                <a:ea typeface="Verdana" panose="020B0604030504040204" pitchFamily="34" charset="0"/>
                <a:cs typeface="Arial" panose="020B0604020202020204" pitchFamily="34" charset="0"/>
              </a:rPr>
              <a:t> </a:t>
            </a:r>
            <a:r>
              <a:rPr lang="en-US" sz="2800" b="1" dirty="0" smtClean="0">
                <a:ea typeface="Verdana" panose="020B0604030504040204" pitchFamily="34" charset="0"/>
                <a:cs typeface="Arial" panose="020B0604020202020204" pitchFamily="34" charset="0"/>
              </a:rPr>
              <a:t>Definition</a:t>
            </a:r>
          </a:p>
          <a:p>
            <a:pPr algn="l"/>
            <a:endParaRPr lang="en-US" sz="2800" dirty="0" smtClean="0">
              <a:ea typeface="Verdana" panose="020B0604030504040204" pitchFamily="34" charset="0"/>
              <a:cs typeface="Arial" panose="020B0604020202020204" pitchFamily="34" charset="0"/>
            </a:endParaRPr>
          </a:p>
          <a:p>
            <a:pPr marL="457200" indent="-457200" algn="l">
              <a:buFontTx/>
              <a:buChar char="-"/>
            </a:pPr>
            <a:r>
              <a:rPr lang="en-US" sz="2400" dirty="0" smtClean="0">
                <a:ea typeface="Verdana" panose="020B0604030504040204" pitchFamily="34" charset="0"/>
                <a:cs typeface="Arial" panose="020B0604020202020204" pitchFamily="34" charset="0"/>
              </a:rPr>
              <a:t>An </a:t>
            </a:r>
            <a:r>
              <a:rPr lang="en-US" sz="2400" b="1" u="sng" dirty="0">
                <a:solidFill>
                  <a:srgbClr val="800000"/>
                </a:solidFill>
                <a:ea typeface="Verdana" panose="020B0604030504040204" pitchFamily="34" charset="0"/>
                <a:cs typeface="Arial" panose="020B0604020202020204" pitchFamily="34" charset="0"/>
              </a:rPr>
              <a:t>E</a:t>
            </a:r>
            <a:r>
              <a:rPr lang="en-US" sz="2400" b="1" u="sng" dirty="0" smtClean="0">
                <a:solidFill>
                  <a:srgbClr val="800000"/>
                </a:solidFill>
                <a:ea typeface="Verdana" panose="020B0604030504040204" pitchFamily="34" charset="0"/>
                <a:cs typeface="Arial" panose="020B0604020202020204" pitchFamily="34" charset="0"/>
              </a:rPr>
              <a:t>xtreme </a:t>
            </a:r>
            <a:r>
              <a:rPr lang="en-US" sz="2400" b="1" u="sng" dirty="0">
                <a:solidFill>
                  <a:srgbClr val="800000"/>
                </a:solidFill>
                <a:ea typeface="Verdana" panose="020B0604030504040204" pitchFamily="34" charset="0"/>
                <a:cs typeface="Arial" panose="020B0604020202020204" pitchFamily="34" charset="0"/>
              </a:rPr>
              <a:t>W</a:t>
            </a:r>
            <a:r>
              <a:rPr lang="en-US" sz="2400" b="1" u="sng" dirty="0" smtClean="0">
                <a:solidFill>
                  <a:srgbClr val="800000"/>
                </a:solidFill>
                <a:ea typeface="Verdana" panose="020B0604030504040204" pitchFamily="34" charset="0"/>
                <a:cs typeface="Arial" panose="020B0604020202020204" pitchFamily="34" charset="0"/>
              </a:rPr>
              <a:t>eather </a:t>
            </a:r>
            <a:r>
              <a:rPr lang="en-US" sz="2400" b="1" u="sng" dirty="0">
                <a:solidFill>
                  <a:srgbClr val="800000"/>
                </a:solidFill>
                <a:ea typeface="Verdana" panose="020B0604030504040204" pitchFamily="34" charset="0"/>
                <a:cs typeface="Arial" panose="020B0604020202020204" pitchFamily="34" charset="0"/>
              </a:rPr>
              <a:t>E</a:t>
            </a:r>
            <a:r>
              <a:rPr lang="en-US" sz="2400" b="1" u="sng" dirty="0" smtClean="0">
                <a:solidFill>
                  <a:srgbClr val="800000"/>
                </a:solidFill>
                <a:ea typeface="Verdana" panose="020B0604030504040204" pitchFamily="34" charset="0"/>
                <a:cs typeface="Arial" panose="020B0604020202020204" pitchFamily="34" charset="0"/>
              </a:rPr>
              <a:t>vent </a:t>
            </a:r>
            <a:r>
              <a:rPr lang="en-US" sz="2400" b="1" u="sng" dirty="0">
                <a:ea typeface="Verdana" panose="020B0604030504040204" pitchFamily="34" charset="0"/>
                <a:cs typeface="Arial" panose="020B0604020202020204" pitchFamily="34" charset="0"/>
              </a:rPr>
              <a:t>is</a:t>
            </a:r>
            <a:r>
              <a:rPr lang="en-US" sz="2400" b="1" dirty="0">
                <a:ea typeface="Verdana" panose="020B0604030504040204" pitchFamily="34" charset="0"/>
                <a:cs typeface="Arial" panose="020B0604020202020204" pitchFamily="34" charset="0"/>
              </a:rPr>
              <a:t> </a:t>
            </a:r>
            <a:r>
              <a:rPr lang="en-US" sz="2400" dirty="0">
                <a:ea typeface="Verdana" panose="020B0604030504040204" pitchFamily="34" charset="0"/>
                <a:cs typeface="Arial" panose="020B0604020202020204" pitchFamily="34" charset="0"/>
              </a:rPr>
              <a:t>an event that is </a:t>
            </a:r>
            <a:r>
              <a:rPr lang="en-US" sz="2400" dirty="0" smtClean="0">
                <a:ea typeface="Verdana" panose="020B0604030504040204" pitchFamily="34" charset="0"/>
                <a:cs typeface="Arial" panose="020B0604020202020204" pitchFamily="34" charset="0"/>
              </a:rPr>
              <a:t>“</a:t>
            </a:r>
            <a:r>
              <a:rPr lang="en-US" sz="2400" b="1" u="sng" dirty="0" smtClean="0">
                <a:ea typeface="Verdana" panose="020B0604030504040204" pitchFamily="34" charset="0"/>
                <a:cs typeface="Arial" panose="020B0604020202020204" pitchFamily="34" charset="0"/>
              </a:rPr>
              <a:t>rare” </a:t>
            </a:r>
            <a:r>
              <a:rPr lang="en-US" sz="2400" b="1" u="sng" dirty="0">
                <a:ea typeface="Verdana" panose="020B0604030504040204" pitchFamily="34" charset="0"/>
                <a:cs typeface="Arial" panose="020B0604020202020204" pitchFamily="34" charset="0"/>
              </a:rPr>
              <a:t>at a particular place and time of year</a:t>
            </a:r>
            <a:r>
              <a:rPr lang="en-US" sz="2400" dirty="0">
                <a:ea typeface="Verdana" panose="020B0604030504040204" pitchFamily="34" charset="0"/>
                <a:cs typeface="Arial" panose="020B0604020202020204" pitchFamily="34" charset="0"/>
              </a:rPr>
              <a:t>. </a:t>
            </a:r>
            <a:r>
              <a:rPr lang="en-US" sz="2400" dirty="0" smtClean="0">
                <a:ea typeface="Verdana" panose="020B0604030504040204" pitchFamily="34" charset="0"/>
                <a:cs typeface="Arial" panose="020B0604020202020204" pitchFamily="34" charset="0"/>
              </a:rPr>
              <a:t> Definitions </a:t>
            </a:r>
            <a:r>
              <a:rPr lang="en-US" sz="2400" dirty="0">
                <a:ea typeface="Verdana" panose="020B0604030504040204" pitchFamily="34" charset="0"/>
                <a:cs typeface="Arial" panose="020B0604020202020204" pitchFamily="34" charset="0"/>
              </a:rPr>
              <a:t>of </a:t>
            </a:r>
            <a:r>
              <a:rPr lang="en-US" sz="2400" dirty="0" smtClean="0">
                <a:ea typeface="Verdana" panose="020B0604030504040204" pitchFamily="34" charset="0"/>
                <a:cs typeface="Arial" panose="020B0604020202020204" pitchFamily="34" charset="0"/>
              </a:rPr>
              <a:t>“rare” </a:t>
            </a:r>
            <a:r>
              <a:rPr lang="en-US" sz="2400" dirty="0">
                <a:ea typeface="Verdana" panose="020B0604030504040204" pitchFamily="34" charset="0"/>
                <a:cs typeface="Arial" panose="020B0604020202020204" pitchFamily="34" charset="0"/>
              </a:rPr>
              <a:t>vary, but an extreme weather event would normally be </a:t>
            </a:r>
            <a:r>
              <a:rPr lang="en-US" sz="2400" dirty="0" smtClean="0">
                <a:ea typeface="Verdana" panose="020B0604030504040204" pitchFamily="34" charset="0"/>
                <a:cs typeface="Arial" panose="020B0604020202020204" pitchFamily="34" charset="0"/>
              </a:rPr>
              <a:t>“</a:t>
            </a:r>
            <a:r>
              <a:rPr lang="en-US" sz="2400" b="1" u="sng" dirty="0" smtClean="0">
                <a:ea typeface="Verdana" panose="020B0604030504040204" pitchFamily="34" charset="0"/>
                <a:cs typeface="Arial" panose="020B0604020202020204" pitchFamily="34" charset="0"/>
              </a:rPr>
              <a:t>as </a:t>
            </a:r>
            <a:r>
              <a:rPr lang="en-US" sz="2400" b="1" u="sng" dirty="0">
                <a:ea typeface="Verdana" panose="020B0604030504040204" pitchFamily="34" charset="0"/>
                <a:cs typeface="Arial" panose="020B0604020202020204" pitchFamily="34" charset="0"/>
              </a:rPr>
              <a:t>rare as </a:t>
            </a:r>
            <a:r>
              <a:rPr lang="en-US" sz="2400" u="sng" dirty="0">
                <a:ea typeface="Verdana" panose="020B0604030504040204" pitchFamily="34" charset="0"/>
                <a:cs typeface="Arial" panose="020B0604020202020204" pitchFamily="34" charset="0"/>
              </a:rPr>
              <a:t>or </a:t>
            </a:r>
            <a:r>
              <a:rPr lang="en-US" sz="2400" b="1" u="sng" dirty="0">
                <a:ea typeface="Verdana" panose="020B0604030504040204" pitchFamily="34" charset="0"/>
                <a:cs typeface="Arial" panose="020B0604020202020204" pitchFamily="34" charset="0"/>
              </a:rPr>
              <a:t>rarer </a:t>
            </a:r>
            <a:r>
              <a:rPr lang="en-US" sz="2400" b="1" u="sng" dirty="0" smtClean="0">
                <a:ea typeface="Verdana" panose="020B0604030504040204" pitchFamily="34" charset="0"/>
                <a:cs typeface="Arial" panose="020B0604020202020204" pitchFamily="34" charset="0"/>
              </a:rPr>
              <a:t>than</a:t>
            </a:r>
            <a:r>
              <a:rPr lang="en-US" sz="2400" u="sng" dirty="0" smtClean="0">
                <a:ea typeface="Verdana" panose="020B0604030504040204" pitchFamily="34" charset="0"/>
                <a:cs typeface="Arial" panose="020B0604020202020204" pitchFamily="34" charset="0"/>
              </a:rPr>
              <a:t>” </a:t>
            </a:r>
            <a:r>
              <a:rPr lang="en-US" sz="2400" u="sng" dirty="0">
                <a:ea typeface="Verdana" panose="020B0604030504040204" pitchFamily="34" charset="0"/>
                <a:cs typeface="Arial" panose="020B0604020202020204" pitchFamily="34" charset="0"/>
              </a:rPr>
              <a:t>the 10th or 90th percentile of a probability density function estimated from observations</a:t>
            </a:r>
            <a:r>
              <a:rPr lang="en-US" sz="2400" dirty="0">
                <a:ea typeface="Verdana" panose="020B0604030504040204" pitchFamily="34" charset="0"/>
                <a:cs typeface="Arial" panose="020B0604020202020204" pitchFamily="34" charset="0"/>
              </a:rPr>
              <a:t>. </a:t>
            </a:r>
            <a:endParaRPr lang="en-US" sz="2400" dirty="0" smtClean="0">
              <a:ea typeface="Verdana" panose="020B0604030504040204" pitchFamily="34" charset="0"/>
              <a:cs typeface="Arial" panose="020B0604020202020204" pitchFamily="34" charset="0"/>
            </a:endParaRPr>
          </a:p>
          <a:p>
            <a:pPr algn="l"/>
            <a:endParaRPr lang="en-US" sz="2400" dirty="0">
              <a:ea typeface="Verdana" panose="020B0604030504040204" pitchFamily="34" charset="0"/>
              <a:cs typeface="Arial" panose="020B0604020202020204" pitchFamily="34" charset="0"/>
            </a:endParaRPr>
          </a:p>
          <a:p>
            <a:pPr marL="457200" indent="-457200" algn="l">
              <a:buFontTx/>
              <a:buChar char="-"/>
            </a:pPr>
            <a:r>
              <a:rPr lang="en-US" sz="2400" dirty="0" smtClean="0">
                <a:ea typeface="Verdana" panose="020B0604030504040204" pitchFamily="34" charset="0"/>
                <a:cs typeface="Arial" panose="020B0604020202020204" pitchFamily="34" charset="0"/>
              </a:rPr>
              <a:t>By </a:t>
            </a:r>
            <a:r>
              <a:rPr lang="en-US" sz="2400" dirty="0">
                <a:ea typeface="Verdana" panose="020B0604030504040204" pitchFamily="34" charset="0"/>
                <a:cs typeface="Arial" panose="020B0604020202020204" pitchFamily="34" charset="0"/>
              </a:rPr>
              <a:t>definition, the characteristics of what is called extreme weather may </a:t>
            </a:r>
            <a:r>
              <a:rPr lang="en-US" sz="2400" b="1" u="sng" dirty="0">
                <a:ea typeface="Verdana" panose="020B0604030504040204" pitchFamily="34" charset="0"/>
                <a:cs typeface="Arial" panose="020B0604020202020204" pitchFamily="34" charset="0"/>
              </a:rPr>
              <a:t>vary from place to place in an absolute sense</a:t>
            </a:r>
            <a:r>
              <a:rPr lang="en-US" sz="2400" dirty="0" smtClean="0">
                <a:ea typeface="Verdana" panose="020B0604030504040204" pitchFamily="34" charset="0"/>
                <a:cs typeface="Arial" panose="020B0604020202020204" pitchFamily="34" charset="0"/>
              </a:rPr>
              <a:t>.</a:t>
            </a:r>
          </a:p>
          <a:p>
            <a:pPr algn="l"/>
            <a:r>
              <a:rPr lang="en-US" sz="2400" dirty="0" smtClean="0">
                <a:ea typeface="Verdana" panose="020B0604030504040204" pitchFamily="34" charset="0"/>
                <a:cs typeface="Arial" panose="020B0604020202020204" pitchFamily="34" charset="0"/>
              </a:rPr>
              <a:t> </a:t>
            </a:r>
            <a:endParaRPr lang="en-US" sz="2400" dirty="0">
              <a:ea typeface="Verdana" panose="020B0604030504040204" pitchFamily="34" charset="0"/>
              <a:cs typeface="Arial" panose="020B0604020202020204" pitchFamily="34" charset="0"/>
            </a:endParaRPr>
          </a:p>
          <a:p>
            <a:pPr marL="457200" indent="-457200" algn="l">
              <a:buFontTx/>
              <a:buChar char="-"/>
            </a:pPr>
            <a:r>
              <a:rPr lang="en-US" sz="2400" b="1" u="sng" dirty="0" smtClean="0">
                <a:ea typeface="Verdana" panose="020B0604030504040204" pitchFamily="34" charset="0"/>
                <a:cs typeface="Arial" panose="020B0604020202020204" pitchFamily="34" charset="0"/>
              </a:rPr>
              <a:t>When </a:t>
            </a:r>
            <a:r>
              <a:rPr lang="en-US" sz="2400" b="1" u="sng" dirty="0">
                <a:ea typeface="Verdana" panose="020B0604030504040204" pitchFamily="34" charset="0"/>
                <a:cs typeface="Arial" panose="020B0604020202020204" pitchFamily="34" charset="0"/>
              </a:rPr>
              <a:t>a pattern of extreme weather persists for some time</a:t>
            </a:r>
            <a:r>
              <a:rPr lang="en-US" sz="2400" u="sng" dirty="0">
                <a:ea typeface="Verdana" panose="020B0604030504040204" pitchFamily="34" charset="0"/>
                <a:cs typeface="Arial" panose="020B0604020202020204" pitchFamily="34" charset="0"/>
              </a:rPr>
              <a:t>, </a:t>
            </a:r>
            <a:r>
              <a:rPr lang="en-US" sz="2400" dirty="0">
                <a:ea typeface="Verdana" panose="020B0604030504040204" pitchFamily="34" charset="0"/>
                <a:cs typeface="Arial" panose="020B0604020202020204" pitchFamily="34" charset="0"/>
              </a:rPr>
              <a:t>such as a season, it may be classed as an </a:t>
            </a:r>
            <a:r>
              <a:rPr lang="en-US" sz="2400" b="1" u="sng" dirty="0">
                <a:solidFill>
                  <a:srgbClr val="800000"/>
                </a:solidFill>
                <a:ea typeface="Verdana" panose="020B0604030504040204" pitchFamily="34" charset="0"/>
                <a:cs typeface="Arial" panose="020B0604020202020204" pitchFamily="34" charset="0"/>
              </a:rPr>
              <a:t>E</a:t>
            </a:r>
            <a:r>
              <a:rPr lang="en-US" sz="2400" b="1" u="sng" dirty="0" smtClean="0">
                <a:solidFill>
                  <a:srgbClr val="800000"/>
                </a:solidFill>
                <a:ea typeface="Verdana" panose="020B0604030504040204" pitchFamily="34" charset="0"/>
                <a:cs typeface="Arial" panose="020B0604020202020204" pitchFamily="34" charset="0"/>
              </a:rPr>
              <a:t>xtreme </a:t>
            </a:r>
            <a:r>
              <a:rPr lang="en-US" sz="2400" b="1" u="sng" dirty="0">
                <a:solidFill>
                  <a:srgbClr val="800000"/>
                </a:solidFill>
                <a:ea typeface="Verdana" panose="020B0604030504040204" pitchFamily="34" charset="0"/>
                <a:cs typeface="Arial" panose="020B0604020202020204" pitchFamily="34" charset="0"/>
              </a:rPr>
              <a:t>C</a:t>
            </a:r>
            <a:r>
              <a:rPr lang="en-US" sz="2400" b="1" u="sng" dirty="0" smtClean="0">
                <a:solidFill>
                  <a:srgbClr val="800000"/>
                </a:solidFill>
                <a:ea typeface="Verdana" panose="020B0604030504040204" pitchFamily="34" charset="0"/>
                <a:cs typeface="Arial" panose="020B0604020202020204" pitchFamily="34" charset="0"/>
              </a:rPr>
              <a:t>limate </a:t>
            </a:r>
            <a:r>
              <a:rPr lang="en-US" sz="2400" b="1" u="sng" dirty="0">
                <a:solidFill>
                  <a:srgbClr val="800000"/>
                </a:solidFill>
                <a:ea typeface="Verdana" panose="020B0604030504040204" pitchFamily="34" charset="0"/>
                <a:cs typeface="Arial" panose="020B0604020202020204" pitchFamily="34" charset="0"/>
              </a:rPr>
              <a:t>E</a:t>
            </a:r>
            <a:r>
              <a:rPr lang="en-US" sz="2400" b="1" u="sng" dirty="0" smtClean="0">
                <a:solidFill>
                  <a:srgbClr val="800000"/>
                </a:solidFill>
                <a:ea typeface="Verdana" panose="020B0604030504040204" pitchFamily="34" charset="0"/>
                <a:cs typeface="Arial" panose="020B0604020202020204" pitchFamily="34" charset="0"/>
              </a:rPr>
              <a:t>vent</a:t>
            </a:r>
            <a:r>
              <a:rPr lang="en-US" sz="2400" b="1" dirty="0">
                <a:ea typeface="Verdana" panose="020B0604030504040204" pitchFamily="34" charset="0"/>
                <a:cs typeface="Arial" panose="020B0604020202020204" pitchFamily="34" charset="0"/>
              </a:rPr>
              <a:t>, </a:t>
            </a:r>
            <a:r>
              <a:rPr lang="en-US" sz="2400" dirty="0">
                <a:ea typeface="Verdana" panose="020B0604030504040204" pitchFamily="34" charset="0"/>
                <a:cs typeface="Arial" panose="020B0604020202020204" pitchFamily="34" charset="0"/>
              </a:rPr>
              <a:t>especially if it yields an average or total that is itself extreme (e.g., drought or heavy rainfall over a season). </a:t>
            </a:r>
            <a:endParaRPr lang="en-US" sz="2400" dirty="0" smtClean="0">
              <a:ea typeface="Verdana" panose="020B0604030504040204" pitchFamily="34" charset="0"/>
              <a:cs typeface="Arial" panose="020B0604020202020204" pitchFamily="34" charset="0"/>
            </a:endParaRPr>
          </a:p>
          <a:p>
            <a:pPr algn="l"/>
            <a:endParaRPr lang="en-US" sz="2400" dirty="0">
              <a:ea typeface="Verdana" panose="020B0604030504040204" pitchFamily="34" charset="0"/>
              <a:cs typeface="Arial" panose="020B0604020202020204" pitchFamily="34" charset="0"/>
            </a:endParaRPr>
          </a:p>
          <a:p>
            <a:pPr algn="l"/>
            <a:r>
              <a:rPr lang="en-US" sz="1800" dirty="0" smtClean="0">
                <a:latin typeface="Verdana" panose="020B0604030504040204" pitchFamily="34" charset="0"/>
                <a:ea typeface="Verdana" panose="020B0604030504040204" pitchFamily="34" charset="0"/>
                <a:cs typeface="Verdana" panose="020B0604030504040204" pitchFamily="34" charset="0"/>
              </a:rPr>
              <a:t>(DEFINITION </a:t>
            </a:r>
            <a:r>
              <a:rPr lang="en-US" sz="1800" dirty="0">
                <a:latin typeface="Verdana" panose="020B0604030504040204" pitchFamily="34" charset="0"/>
                <a:ea typeface="Verdana" panose="020B0604030504040204" pitchFamily="34" charset="0"/>
                <a:cs typeface="Verdana" panose="020B0604030504040204" pitchFamily="34" charset="0"/>
              </a:rPr>
              <a:t>SOURCE: </a:t>
            </a:r>
            <a:r>
              <a:rPr lang="en-US" sz="1800" dirty="0" smtClean="0">
                <a:latin typeface="Verdana" panose="020B0604030504040204" pitchFamily="34" charset="0"/>
                <a:ea typeface="Verdana" panose="020B0604030504040204" pitchFamily="34" charset="0"/>
                <a:cs typeface="Verdana" panose="020B0604030504040204" pitchFamily="34" charset="0"/>
              </a:rPr>
              <a:t>IPCC </a:t>
            </a:r>
            <a:r>
              <a:rPr lang="en-US" sz="1800" dirty="0">
                <a:latin typeface="Verdana" panose="020B0604030504040204" pitchFamily="34" charset="0"/>
                <a:ea typeface="Verdana" panose="020B0604030504040204" pitchFamily="34" charset="0"/>
                <a:cs typeface="Verdana" panose="020B0604030504040204" pitchFamily="34" charset="0"/>
              </a:rPr>
              <a:t>5th Assessment Report, WG 1 </a:t>
            </a:r>
            <a:r>
              <a:rPr lang="en-US" sz="1800" dirty="0" smtClean="0">
                <a:latin typeface="Verdana" panose="020B0604030504040204" pitchFamily="34" charset="0"/>
                <a:ea typeface="Verdana" panose="020B0604030504040204" pitchFamily="34" charset="0"/>
                <a:cs typeface="Verdana" panose="020B0604030504040204" pitchFamily="34" charset="0"/>
              </a:rPr>
              <a:t>Glossary)</a:t>
            </a:r>
            <a:endParaRPr lang="en-US" altLang="ja-JP" sz="1800" b="1" i="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21732985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4247" y="106890"/>
            <a:ext cx="8658559" cy="851642"/>
          </a:xfrm>
        </p:spPr>
        <p:txBody>
          <a:bodyPr>
            <a:noAutofit/>
          </a:bodyPr>
          <a:lstStyle/>
          <a:p>
            <a:r>
              <a:rPr lang="en-US" altLang="ja-JP" sz="2800" b="1" dirty="0">
                <a:latin typeface="+mn-lt"/>
              </a:rPr>
              <a:t>SWCEM Implementation Plan was </a:t>
            </a:r>
            <a:r>
              <a:rPr lang="en-US" altLang="ja-JP" sz="2800" b="1" dirty="0" smtClean="0">
                <a:latin typeface="+mn-lt"/>
              </a:rPr>
              <a:t>reviewed in </a:t>
            </a:r>
            <a:r>
              <a:rPr lang="en-US" altLang="ja-JP" sz="2800" b="1" dirty="0">
                <a:latin typeface="+mn-lt"/>
              </a:rPr>
              <a:t>the </a:t>
            </a:r>
            <a:r>
              <a:rPr lang="en-US" altLang="ja-JP" sz="2800" b="1" dirty="0" smtClean="0">
                <a:latin typeface="+mn-lt"/>
              </a:rPr>
              <a:t>18</a:t>
            </a:r>
            <a:r>
              <a:rPr lang="en-US" altLang="ja-JP" sz="2800" b="1" baseline="30000" dirty="0" smtClean="0">
                <a:latin typeface="+mn-lt"/>
              </a:rPr>
              <a:t>th</a:t>
            </a:r>
            <a:r>
              <a:rPr lang="en-US" altLang="ja-JP" sz="2800" b="1" dirty="0" smtClean="0">
                <a:latin typeface="+mn-lt"/>
              </a:rPr>
              <a:t> World </a:t>
            </a:r>
            <a:r>
              <a:rPr lang="en-US" altLang="ja-JP" sz="2800" b="1" dirty="0">
                <a:latin typeface="+mn-lt"/>
              </a:rPr>
              <a:t>Meteorological </a:t>
            </a:r>
            <a:r>
              <a:rPr lang="en-US" altLang="ja-JP" sz="2800" b="1" dirty="0" smtClean="0">
                <a:latin typeface="+mn-lt"/>
              </a:rPr>
              <a:t>Congress (Cg-18),</a:t>
            </a:r>
            <a:r>
              <a:rPr lang="ja-JP" altLang="en-US" sz="2800" b="1" dirty="0" smtClean="0">
                <a:latin typeface="+mn-lt"/>
              </a:rPr>
              <a:t> </a:t>
            </a:r>
            <a:r>
              <a:rPr lang="en-US" altLang="ja-JP" sz="2800" b="1" dirty="0" smtClean="0">
                <a:latin typeface="+mn-lt"/>
              </a:rPr>
              <a:t>June</a:t>
            </a:r>
            <a:r>
              <a:rPr lang="ja-JP" altLang="en-US" sz="2800" b="1" dirty="0" smtClean="0">
                <a:latin typeface="+mn-lt"/>
              </a:rPr>
              <a:t> </a:t>
            </a:r>
            <a:r>
              <a:rPr lang="en-US" altLang="ja-JP" sz="2800" b="1" dirty="0" smtClean="0">
                <a:latin typeface="+mn-lt"/>
              </a:rPr>
              <a:t>2019</a:t>
            </a:r>
            <a:endParaRPr kumimoji="1" lang="ja-JP" altLang="en-US" sz="2800" dirty="0">
              <a:latin typeface="+mn-lt"/>
            </a:endParaRPr>
          </a:p>
        </p:txBody>
      </p:sp>
      <p:sp>
        <p:nvSpPr>
          <p:cNvPr id="3" name="コンテンツ プレースホルダー 2"/>
          <p:cNvSpPr>
            <a:spLocks noGrp="1"/>
          </p:cNvSpPr>
          <p:nvPr>
            <p:ph idx="1"/>
          </p:nvPr>
        </p:nvSpPr>
        <p:spPr>
          <a:xfrm>
            <a:off x="457200" y="1114288"/>
            <a:ext cx="8229600" cy="5235982"/>
          </a:xfrm>
        </p:spPr>
        <p:txBody>
          <a:bodyPr>
            <a:noAutofit/>
          </a:bodyPr>
          <a:lstStyle/>
          <a:p>
            <a:pPr marL="0" indent="0">
              <a:buNone/>
            </a:pPr>
            <a:r>
              <a:rPr lang="it-IT" altLang="ja-JP" sz="2400" b="1" dirty="0"/>
              <a:t>Cg-18 </a:t>
            </a:r>
            <a:r>
              <a:rPr lang="it-IT" altLang="ja-JP" sz="2400" b="1" dirty="0" err="1"/>
              <a:t>Having</a:t>
            </a:r>
            <a:r>
              <a:rPr lang="it-IT" altLang="ja-JP" sz="2400" b="1" dirty="0"/>
              <a:t> </a:t>
            </a:r>
            <a:r>
              <a:rPr lang="it-IT" altLang="ja-JP" sz="2400" b="1" dirty="0" err="1"/>
              <a:t>considered</a:t>
            </a:r>
            <a:r>
              <a:rPr lang="it-IT" altLang="ja-JP" sz="2400" dirty="0" smtClean="0"/>
              <a:t>;</a:t>
            </a:r>
          </a:p>
          <a:p>
            <a:pPr marL="0" indent="0">
              <a:buNone/>
            </a:pPr>
            <a:r>
              <a:rPr kumimoji="1" lang="en-US" altLang="ja-JP" sz="2400" b="1" dirty="0" smtClean="0"/>
              <a:t>The </a:t>
            </a:r>
            <a:r>
              <a:rPr lang="it-IT" altLang="ja-JP" sz="2400" b="1" dirty="0" err="1"/>
              <a:t>significant</a:t>
            </a:r>
            <a:r>
              <a:rPr lang="it-IT" altLang="ja-JP" sz="2400" b="1" dirty="0"/>
              <a:t> </a:t>
            </a:r>
            <a:r>
              <a:rPr lang="it-IT" altLang="ja-JP" sz="2400" b="1" dirty="0" err="1"/>
              <a:t>development</a:t>
            </a:r>
            <a:r>
              <a:rPr lang="it-IT" altLang="ja-JP" sz="2400" b="1" dirty="0"/>
              <a:t> and progress </a:t>
            </a:r>
            <a:r>
              <a:rPr lang="it-IT" altLang="ja-JP" sz="2400" dirty="0"/>
              <a:t>of the Space-</a:t>
            </a:r>
            <a:r>
              <a:rPr lang="it-IT" altLang="ja-JP" sz="2400" dirty="0" err="1"/>
              <a:t>based</a:t>
            </a:r>
            <a:r>
              <a:rPr lang="it-IT" altLang="ja-JP" sz="2400" dirty="0"/>
              <a:t> </a:t>
            </a:r>
            <a:r>
              <a:rPr lang="it-IT" altLang="ja-JP" sz="2400" dirty="0" err="1"/>
              <a:t>Weather</a:t>
            </a:r>
            <a:r>
              <a:rPr lang="it-IT" altLang="ja-JP" sz="2400" dirty="0"/>
              <a:t> and </a:t>
            </a:r>
            <a:r>
              <a:rPr lang="it-IT" altLang="ja-JP" sz="2400" dirty="0" err="1"/>
              <a:t>Climate</a:t>
            </a:r>
            <a:r>
              <a:rPr lang="it-IT" altLang="ja-JP" sz="2400" dirty="0"/>
              <a:t> </a:t>
            </a:r>
            <a:r>
              <a:rPr lang="it-IT" altLang="ja-JP" sz="2400" dirty="0" err="1"/>
              <a:t>Extremes</a:t>
            </a:r>
            <a:r>
              <a:rPr lang="it-IT" altLang="ja-JP" sz="2400" dirty="0"/>
              <a:t> </a:t>
            </a:r>
            <a:r>
              <a:rPr lang="it-IT" altLang="ja-JP" sz="2400" dirty="0" err="1"/>
              <a:t>Monitoring</a:t>
            </a:r>
            <a:r>
              <a:rPr lang="it-IT" altLang="ja-JP" sz="2400" dirty="0"/>
              <a:t> (SWCEM) </a:t>
            </a:r>
            <a:r>
              <a:rPr lang="it-IT" altLang="ja-JP" sz="2400" dirty="0" err="1"/>
              <a:t>Demonstration</a:t>
            </a:r>
            <a:r>
              <a:rPr lang="it-IT" altLang="ja-JP" sz="2400" dirty="0"/>
              <a:t> Project (SEMDP), from </a:t>
            </a:r>
            <a:r>
              <a:rPr lang="it-IT" altLang="ja-JP" sz="2400" dirty="0" err="1"/>
              <a:t>its</a:t>
            </a:r>
            <a:r>
              <a:rPr lang="it-IT" altLang="ja-JP" sz="2400" dirty="0"/>
              <a:t> </a:t>
            </a:r>
            <a:r>
              <a:rPr lang="it-IT" altLang="ja-JP" sz="2400" dirty="0" err="1"/>
              <a:t>concept</a:t>
            </a:r>
            <a:r>
              <a:rPr lang="it-IT" altLang="ja-JP" sz="2400" dirty="0"/>
              <a:t> to </a:t>
            </a:r>
            <a:r>
              <a:rPr lang="it-IT" altLang="ja-JP" sz="2400" b="1" dirty="0"/>
              <a:t>the first SEMDP </a:t>
            </a:r>
            <a:r>
              <a:rPr lang="it-IT" altLang="ja-JP" sz="2400" b="1" dirty="0" err="1"/>
              <a:t>regional</a:t>
            </a:r>
            <a:r>
              <a:rPr lang="it-IT" altLang="ja-JP" sz="2400" b="1" dirty="0"/>
              <a:t> </a:t>
            </a:r>
            <a:r>
              <a:rPr lang="it-IT" altLang="ja-JP" sz="2400" b="1" dirty="0" err="1"/>
              <a:t>subproject</a:t>
            </a:r>
            <a:r>
              <a:rPr lang="it-IT" altLang="ja-JP" sz="2400" b="1" dirty="0"/>
              <a:t> </a:t>
            </a:r>
            <a:r>
              <a:rPr lang="it-IT" altLang="ja-JP" sz="2400" b="1" dirty="0" err="1"/>
              <a:t>implemented</a:t>
            </a:r>
            <a:r>
              <a:rPr lang="it-IT" altLang="ja-JP" sz="2400" b="1" dirty="0"/>
              <a:t> in East Asia and Western Pacific in 2018</a:t>
            </a:r>
            <a:r>
              <a:rPr lang="it-IT" altLang="ja-JP" sz="2400" dirty="0" smtClean="0"/>
              <a:t>,</a:t>
            </a:r>
          </a:p>
          <a:p>
            <a:pPr>
              <a:buFontTx/>
              <a:buChar char="-"/>
            </a:pPr>
            <a:r>
              <a:rPr lang="it-IT" altLang="ja-JP" sz="2400" dirty="0" err="1" smtClean="0"/>
              <a:t>focusing</a:t>
            </a:r>
            <a:r>
              <a:rPr lang="it-IT" altLang="ja-JP" sz="2400" dirty="0" smtClean="0"/>
              <a:t> </a:t>
            </a:r>
            <a:r>
              <a:rPr lang="it-IT" altLang="ja-JP" sz="2400" dirty="0"/>
              <a:t>on </a:t>
            </a:r>
            <a:r>
              <a:rPr lang="en-US" altLang="ja-JP" sz="2400" dirty="0" smtClean="0"/>
              <a:t>“</a:t>
            </a:r>
            <a:r>
              <a:rPr lang="it-IT" altLang="ja-JP" sz="2400" b="1" dirty="0" err="1" smtClean="0"/>
              <a:t>persistent</a:t>
            </a:r>
            <a:r>
              <a:rPr lang="it-IT" altLang="ja-JP" sz="2400" b="1" dirty="0" smtClean="0"/>
              <a:t> </a:t>
            </a:r>
            <a:r>
              <a:rPr lang="it-IT" altLang="ja-JP" sz="2400" b="1" dirty="0" err="1"/>
              <a:t>heavy</a:t>
            </a:r>
            <a:r>
              <a:rPr lang="it-IT" altLang="ja-JP" sz="2400" b="1" dirty="0"/>
              <a:t> </a:t>
            </a:r>
            <a:r>
              <a:rPr lang="it-IT" altLang="ja-JP" sz="2400" b="1" dirty="0" err="1" smtClean="0"/>
              <a:t>rainfall</a:t>
            </a:r>
            <a:r>
              <a:rPr lang="it-IT" altLang="ja-JP" sz="2400" b="1" dirty="0" smtClean="0"/>
              <a:t>”</a:t>
            </a:r>
            <a:r>
              <a:rPr lang="it-IT" altLang="ja-JP" sz="2400" dirty="0" smtClean="0"/>
              <a:t> </a:t>
            </a:r>
            <a:r>
              <a:rPr lang="it-IT" altLang="ja-JP" sz="2400" dirty="0"/>
              <a:t>and </a:t>
            </a:r>
            <a:r>
              <a:rPr lang="it-IT" altLang="ja-JP" sz="2400" dirty="0" smtClean="0"/>
              <a:t>“</a:t>
            </a:r>
            <a:r>
              <a:rPr lang="it-IT" altLang="ja-JP" sz="2400" b="1" dirty="0" err="1" smtClean="0"/>
              <a:t>drought</a:t>
            </a:r>
            <a:r>
              <a:rPr lang="it-IT" altLang="ja-JP" sz="2400" b="1" dirty="0" smtClean="0"/>
              <a:t>”</a:t>
            </a:r>
            <a:r>
              <a:rPr lang="it-IT" altLang="ja-JP" sz="2400" dirty="0" smtClean="0"/>
              <a:t>, </a:t>
            </a:r>
            <a:r>
              <a:rPr lang="it-IT" altLang="ja-JP" sz="2400" dirty="0"/>
              <a:t>and </a:t>
            </a:r>
            <a:endParaRPr lang="it-IT" altLang="ja-JP" sz="2400" dirty="0" smtClean="0"/>
          </a:p>
          <a:p>
            <a:pPr>
              <a:buFontTx/>
              <a:buChar char="-"/>
            </a:pPr>
            <a:r>
              <a:rPr lang="it-IT" altLang="ja-JP" sz="2400" dirty="0" err="1" smtClean="0"/>
              <a:t>involving</a:t>
            </a:r>
            <a:r>
              <a:rPr lang="it-IT" altLang="ja-JP" sz="2400" dirty="0" smtClean="0"/>
              <a:t> </a:t>
            </a:r>
            <a:r>
              <a:rPr lang="it-IT" altLang="ja-JP" sz="2400" dirty="0" err="1"/>
              <a:t>two</a:t>
            </a:r>
            <a:r>
              <a:rPr lang="it-IT" altLang="ja-JP" sz="2400" dirty="0"/>
              <a:t> Global Satellite-</a:t>
            </a:r>
            <a:r>
              <a:rPr lang="it-IT" altLang="ja-JP" sz="2400" dirty="0" err="1"/>
              <a:t>derived</a:t>
            </a:r>
            <a:r>
              <a:rPr lang="it-IT" altLang="ja-JP" sz="2400" dirty="0"/>
              <a:t> Product Providers (JAXA, NOAA), </a:t>
            </a:r>
            <a:r>
              <a:rPr lang="it-IT" altLang="ja-JP" sz="2400" dirty="0" err="1"/>
              <a:t>three</a:t>
            </a:r>
            <a:r>
              <a:rPr lang="it-IT" altLang="ja-JP" sz="2400" dirty="0"/>
              <a:t> WMO </a:t>
            </a:r>
            <a:r>
              <a:rPr lang="it-IT" altLang="ja-JP" sz="2400" dirty="0" err="1"/>
              <a:t>Regional</a:t>
            </a:r>
            <a:r>
              <a:rPr lang="it-IT" altLang="ja-JP" sz="2400" dirty="0"/>
              <a:t> </a:t>
            </a:r>
            <a:r>
              <a:rPr lang="it-IT" altLang="ja-JP" sz="2400" dirty="0" err="1"/>
              <a:t>Climate</a:t>
            </a:r>
            <a:r>
              <a:rPr lang="it-IT" altLang="ja-JP" sz="2400" dirty="0"/>
              <a:t> Centres (RCC </a:t>
            </a:r>
            <a:r>
              <a:rPr lang="it-IT" altLang="ja-JP" sz="2400" dirty="0" err="1"/>
              <a:t>Beijing</a:t>
            </a:r>
            <a:r>
              <a:rPr lang="it-IT" altLang="ja-JP" sz="2400" dirty="0"/>
              <a:t>, </a:t>
            </a:r>
            <a:r>
              <a:rPr lang="it-IT" altLang="ja-JP" sz="2400" dirty="0" smtClean="0"/>
              <a:t>SEA</a:t>
            </a:r>
            <a:r>
              <a:rPr lang="ja-JP" altLang="en-US" sz="2400" dirty="0" smtClean="0"/>
              <a:t> </a:t>
            </a:r>
            <a:r>
              <a:rPr lang="it-IT" altLang="ja-JP" sz="2400" dirty="0" smtClean="0"/>
              <a:t>RCC-Network</a:t>
            </a:r>
            <a:r>
              <a:rPr lang="it-IT" altLang="ja-JP" sz="2400" dirty="0"/>
              <a:t>, Pacific RCC-Network), and </a:t>
            </a:r>
            <a:r>
              <a:rPr lang="it-IT" altLang="ja-JP" sz="2400" dirty="0" err="1"/>
              <a:t>three</a:t>
            </a:r>
            <a:r>
              <a:rPr lang="it-IT" altLang="ja-JP" sz="2400" dirty="0"/>
              <a:t> </a:t>
            </a:r>
            <a:r>
              <a:rPr lang="it-IT" altLang="ja-JP" sz="2400" dirty="0" err="1"/>
              <a:t>NMHSs</a:t>
            </a:r>
            <a:r>
              <a:rPr lang="it-IT" altLang="ja-JP" sz="2400" dirty="0"/>
              <a:t> (</a:t>
            </a:r>
            <a:r>
              <a:rPr lang="it-IT" altLang="ja-JP" sz="2400" dirty="0" err="1"/>
              <a:t>Malaysia</a:t>
            </a:r>
            <a:r>
              <a:rPr lang="it-IT" altLang="ja-JP" sz="2400" dirty="0"/>
              <a:t>, Thailand, Vietnam)</a:t>
            </a:r>
            <a:r>
              <a:rPr lang="it-IT" altLang="ja-JP" sz="2400" dirty="0" smtClean="0"/>
              <a:t>.</a:t>
            </a:r>
          </a:p>
          <a:p>
            <a:pPr marL="0" indent="0">
              <a:buNone/>
            </a:pPr>
            <a:r>
              <a:rPr lang="it-IT" altLang="ja-JP" sz="2400" dirty="0" smtClean="0"/>
              <a:t>The </a:t>
            </a:r>
            <a:r>
              <a:rPr lang="it-IT" altLang="ja-JP" sz="2400" dirty="0" err="1"/>
              <a:t>participating</a:t>
            </a:r>
            <a:r>
              <a:rPr lang="it-IT" altLang="ja-JP" sz="2400" dirty="0"/>
              <a:t> </a:t>
            </a:r>
            <a:r>
              <a:rPr lang="it-IT" altLang="ja-JP" sz="2400" dirty="0" err="1"/>
              <a:t>RCCs</a:t>
            </a:r>
            <a:r>
              <a:rPr lang="it-IT" altLang="ja-JP" sz="2400" dirty="0"/>
              <a:t> and </a:t>
            </a:r>
            <a:r>
              <a:rPr lang="it-IT" altLang="ja-JP" sz="2400" dirty="0" err="1"/>
              <a:t>NMHSs</a:t>
            </a:r>
            <a:r>
              <a:rPr lang="it-IT" altLang="ja-JP" sz="2400" dirty="0"/>
              <a:t> </a:t>
            </a:r>
            <a:r>
              <a:rPr lang="it-IT" altLang="ja-JP" sz="2400" dirty="0" err="1"/>
              <a:t>recognized</a:t>
            </a:r>
            <a:r>
              <a:rPr lang="it-IT" altLang="ja-JP" sz="2400" dirty="0"/>
              <a:t> and </a:t>
            </a:r>
            <a:r>
              <a:rPr lang="it-IT" altLang="ja-JP" sz="2400" dirty="0" err="1"/>
              <a:t>appreciated</a:t>
            </a:r>
            <a:r>
              <a:rPr lang="it-IT" altLang="ja-JP" sz="2400" dirty="0"/>
              <a:t> the </a:t>
            </a:r>
            <a:r>
              <a:rPr lang="it-IT" altLang="ja-JP" sz="2400" dirty="0" err="1"/>
              <a:t>support</a:t>
            </a:r>
            <a:r>
              <a:rPr lang="it-IT" altLang="ja-JP" sz="2400" dirty="0"/>
              <a:t> from the Global Satellite-</a:t>
            </a:r>
            <a:r>
              <a:rPr lang="it-IT" altLang="ja-JP" sz="2400" dirty="0" err="1"/>
              <a:t>derived</a:t>
            </a:r>
            <a:r>
              <a:rPr lang="it-IT" altLang="ja-JP" sz="2400" dirty="0"/>
              <a:t> Product Providers, </a:t>
            </a:r>
            <a:endParaRPr kumimoji="1" lang="ja-JP" altLang="en-US" sz="2400"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182071537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2835" y="1618107"/>
            <a:ext cx="8060153" cy="2961016"/>
          </a:xfrm>
        </p:spPr>
        <p:txBody>
          <a:bodyPr>
            <a:noAutofit/>
          </a:bodyPr>
          <a:lstStyle/>
          <a:p>
            <a:pPr marL="0" indent="0" algn="ctr">
              <a:buNone/>
            </a:pPr>
            <a:r>
              <a:rPr lang="en-US" altLang="ja-JP" b="1" dirty="0" smtClean="0">
                <a:solidFill>
                  <a:srgbClr val="800000"/>
                </a:solidFill>
              </a:rPr>
              <a:t>Cg</a:t>
            </a:r>
            <a:r>
              <a:rPr lang="en-US" altLang="ja-JP" b="1" dirty="0">
                <a:solidFill>
                  <a:srgbClr val="800000"/>
                </a:solidFill>
              </a:rPr>
              <a:t>-18 </a:t>
            </a:r>
            <a:r>
              <a:rPr lang="en-US" altLang="ja-JP" b="1" dirty="0" smtClean="0">
                <a:solidFill>
                  <a:srgbClr val="800000"/>
                </a:solidFill>
              </a:rPr>
              <a:t>Adopted (Resolution 54);</a:t>
            </a:r>
          </a:p>
          <a:p>
            <a:pPr marL="0" indent="0">
              <a:buNone/>
            </a:pPr>
            <a:endParaRPr lang="en-US" altLang="ja-JP" dirty="0" smtClean="0">
              <a:solidFill>
                <a:srgbClr val="800000"/>
              </a:solidFill>
            </a:endParaRPr>
          </a:p>
          <a:p>
            <a:pPr marL="0" indent="0">
              <a:buNone/>
            </a:pPr>
            <a:r>
              <a:rPr lang="en-US" altLang="ja-JP" b="1" dirty="0" smtClean="0">
                <a:solidFill>
                  <a:srgbClr val="800000"/>
                </a:solidFill>
              </a:rPr>
              <a:t>The implementation of SWCEM </a:t>
            </a:r>
            <a:r>
              <a:rPr lang="en-US" altLang="ja-JP" b="1" dirty="0">
                <a:solidFill>
                  <a:srgbClr val="800000"/>
                </a:solidFill>
              </a:rPr>
              <a:t>East Asia and Western Pacific regional operational </a:t>
            </a:r>
            <a:r>
              <a:rPr lang="en-US" altLang="ja-JP" b="1" dirty="0" smtClean="0">
                <a:solidFill>
                  <a:srgbClr val="800000"/>
                </a:solidFill>
              </a:rPr>
              <a:t>subproject </a:t>
            </a:r>
            <a:r>
              <a:rPr lang="en-US" altLang="ja-JP" b="1" dirty="0">
                <a:solidFill>
                  <a:srgbClr val="800000"/>
                </a:solidFill>
              </a:rPr>
              <a:t>from 1 January </a:t>
            </a:r>
            <a:r>
              <a:rPr lang="en-US" altLang="ja-JP" b="1" dirty="0" smtClean="0">
                <a:solidFill>
                  <a:srgbClr val="800000"/>
                </a:solidFill>
              </a:rPr>
              <a:t>2020.</a:t>
            </a:r>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190251323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3999" cy="941264"/>
          </a:xfrm>
        </p:spPr>
        <p:txBody>
          <a:bodyPr>
            <a:normAutofit fontScale="90000"/>
          </a:bodyPr>
          <a:lstStyle/>
          <a:p>
            <a:r>
              <a:rPr kumimoji="1" lang="en-US" altLang="ja-JP" sz="3100" b="1" dirty="0" smtClean="0"/>
              <a:t>WMO SWCEM</a:t>
            </a:r>
            <a:r>
              <a:rPr kumimoji="1" lang="ja-JP" altLang="en-US" sz="3100" b="1" dirty="0" smtClean="0"/>
              <a:t> </a:t>
            </a:r>
            <a:r>
              <a:rPr kumimoji="1" lang="en-US" altLang="ja-JP" sz="3100" b="1" dirty="0"/>
              <a:t>Portal</a:t>
            </a:r>
            <a:r>
              <a:rPr kumimoji="1" lang="en-US" altLang="ja-JP" dirty="0"/>
              <a:t/>
            </a:r>
            <a:br>
              <a:rPr kumimoji="1" lang="en-US" altLang="ja-JP" dirty="0"/>
            </a:br>
            <a:r>
              <a:rPr kumimoji="1" lang="en-US" altLang="ja-JP" sz="2000" dirty="0"/>
              <a:t>https://</a:t>
            </a:r>
            <a:r>
              <a:rPr kumimoji="1" lang="en-US" altLang="ja-JP" sz="2000" dirty="0" err="1"/>
              <a:t>public.wmo.int</a:t>
            </a:r>
            <a:r>
              <a:rPr kumimoji="1" lang="en-US" altLang="ja-JP" sz="2000" dirty="0"/>
              <a:t>/en/space-based-weather-and-climate-extremes-monitoring-</a:t>
            </a:r>
            <a:r>
              <a:rPr kumimoji="1" lang="en-US" altLang="ja-JP" sz="2000" dirty="0" err="1"/>
              <a:t>swcem</a:t>
            </a:r>
            <a:endParaRPr kumimoji="1" lang="ja-JP" altLang="en-US" sz="2000"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pic>
        <p:nvPicPr>
          <p:cNvPr id="5" name="図 4" descr="wmo swce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68" y="833426"/>
            <a:ext cx="8003976" cy="5103554"/>
          </a:xfrm>
          <a:prstGeom prst="rect">
            <a:avLst/>
          </a:prstGeom>
        </p:spPr>
      </p:pic>
      <p:pic>
        <p:nvPicPr>
          <p:cNvPr id="6" name="図 5" descr="wmo swcem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680" y="6015168"/>
            <a:ext cx="6496377" cy="838312"/>
          </a:xfrm>
          <a:prstGeom prst="rect">
            <a:avLst/>
          </a:prstGeom>
        </p:spPr>
      </p:pic>
      <p:sp>
        <p:nvSpPr>
          <p:cNvPr id="7" name="角丸四角形吹き出し 6"/>
          <p:cNvSpPr/>
          <p:nvPr/>
        </p:nvSpPr>
        <p:spPr>
          <a:xfrm>
            <a:off x="67945" y="5379763"/>
            <a:ext cx="1715060" cy="612648"/>
          </a:xfrm>
          <a:prstGeom prst="wedgeRoundRectCallout">
            <a:avLst>
              <a:gd name="adj1" fmla="val 64473"/>
              <a:gd name="adj2" fmla="val 10571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smtClean="0">
                <a:solidFill>
                  <a:srgbClr val="000000"/>
                </a:solidFill>
              </a:rPr>
              <a:t>Structure of SWCEM-EAWP</a:t>
            </a:r>
            <a:endParaRPr kumimoji="1" lang="ja-JP" altLang="en-US" b="1" dirty="0">
              <a:solidFill>
                <a:srgbClr val="000000"/>
              </a:solidFill>
            </a:endParaRPr>
          </a:p>
        </p:txBody>
      </p:sp>
      <p:sp>
        <p:nvSpPr>
          <p:cNvPr id="8" name="角丸四角形吹き出し 7"/>
          <p:cNvSpPr/>
          <p:nvPr/>
        </p:nvSpPr>
        <p:spPr>
          <a:xfrm>
            <a:off x="1867841" y="5388383"/>
            <a:ext cx="1637106" cy="612648"/>
          </a:xfrm>
          <a:prstGeom prst="wedgeRoundRectCallout">
            <a:avLst>
              <a:gd name="adj1" fmla="val 72373"/>
              <a:gd name="adj2" fmla="val 101726"/>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b="1" dirty="0" smtClean="0">
                <a:solidFill>
                  <a:srgbClr val="000000"/>
                </a:solidFill>
              </a:rPr>
              <a:t>Focal Points</a:t>
            </a:r>
            <a:endParaRPr kumimoji="1" lang="ja-JP" altLang="en-US" b="1" dirty="0">
              <a:solidFill>
                <a:srgbClr val="000000"/>
              </a:solidFill>
            </a:endParaRPr>
          </a:p>
        </p:txBody>
      </p:sp>
      <p:sp>
        <p:nvSpPr>
          <p:cNvPr id="9" name="角丸四角形吹き出し 8"/>
          <p:cNvSpPr/>
          <p:nvPr/>
        </p:nvSpPr>
        <p:spPr>
          <a:xfrm>
            <a:off x="3583173" y="5373040"/>
            <a:ext cx="1904875" cy="612648"/>
          </a:xfrm>
          <a:prstGeom prst="wedgeRoundRectCallout">
            <a:avLst>
              <a:gd name="adj1" fmla="val 47661"/>
              <a:gd name="adj2" fmla="val 101652"/>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b="1" dirty="0" smtClean="0">
                <a:solidFill>
                  <a:srgbClr val="000000"/>
                </a:solidFill>
              </a:rPr>
              <a:t>Satellite-derived Products</a:t>
            </a:r>
            <a:endParaRPr kumimoji="1" lang="ja-JP" altLang="en-US" b="1" dirty="0">
              <a:solidFill>
                <a:srgbClr val="000000"/>
              </a:solidFill>
            </a:endParaRPr>
          </a:p>
        </p:txBody>
      </p:sp>
      <p:sp>
        <p:nvSpPr>
          <p:cNvPr id="10" name="角丸四角形吹き出し 9"/>
          <p:cNvSpPr/>
          <p:nvPr/>
        </p:nvSpPr>
        <p:spPr>
          <a:xfrm>
            <a:off x="5590655" y="5373040"/>
            <a:ext cx="1480298" cy="612648"/>
          </a:xfrm>
          <a:prstGeom prst="wedgeRoundRectCallout">
            <a:avLst>
              <a:gd name="adj1" fmla="val 37366"/>
              <a:gd name="adj2" fmla="val 99697"/>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b="1" dirty="0" smtClean="0">
                <a:solidFill>
                  <a:srgbClr val="000000"/>
                </a:solidFill>
              </a:rPr>
              <a:t>Case Study</a:t>
            </a:r>
            <a:endParaRPr kumimoji="1" lang="ja-JP" altLang="en-US" b="1" dirty="0">
              <a:solidFill>
                <a:srgbClr val="000000"/>
              </a:solidFill>
            </a:endParaRPr>
          </a:p>
        </p:txBody>
      </p:sp>
      <p:sp>
        <p:nvSpPr>
          <p:cNvPr id="11" name="角丸四角形吹き出し 10"/>
          <p:cNvSpPr/>
          <p:nvPr/>
        </p:nvSpPr>
        <p:spPr>
          <a:xfrm>
            <a:off x="7632720" y="5374078"/>
            <a:ext cx="1483315" cy="612648"/>
          </a:xfrm>
          <a:prstGeom prst="wedgeRoundRectCallout">
            <a:avLst>
              <a:gd name="adj1" fmla="val -210927"/>
              <a:gd name="adj2" fmla="val 154476"/>
              <a:gd name="adj3" fmla="val 16667"/>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en-US" altLang="ja-JP" b="1" dirty="0" err="1" smtClean="0">
                <a:solidFill>
                  <a:schemeClr val="tx1"/>
                </a:solidFill>
              </a:rPr>
              <a:t>NewsLetter</a:t>
            </a:r>
            <a:endParaRPr kumimoji="1" lang="ja-JP" altLang="en-US" b="1" dirty="0">
              <a:solidFill>
                <a:schemeClr val="tx1"/>
              </a:solidFill>
            </a:endParaRPr>
          </a:p>
        </p:txBody>
      </p:sp>
    </p:spTree>
    <p:extLst>
      <p:ext uri="{BB962C8B-B14F-4D97-AF65-F5344CB8AC3E}">
        <p14:creationId xmlns:p14="http://schemas.microsoft.com/office/powerpoint/2010/main" val="2307269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41646" y="2376679"/>
            <a:ext cx="7860720" cy="954107"/>
          </a:xfrm>
          <a:prstGeom prst="rect">
            <a:avLst/>
          </a:prstGeom>
        </p:spPr>
        <p:txBody>
          <a:bodyPr wrap="none">
            <a:spAutoFit/>
          </a:bodyPr>
          <a:lstStyle/>
          <a:p>
            <a:pPr algn="ctr"/>
            <a:r>
              <a:rPr kumimoji="1" lang="en-US" altLang="ja-JP" sz="2800" b="1" dirty="0" smtClean="0">
                <a:solidFill>
                  <a:srgbClr val="000000"/>
                </a:solidFill>
              </a:rPr>
              <a:t>Access to the Satellite</a:t>
            </a:r>
            <a:r>
              <a:rPr kumimoji="1" lang="en-US" altLang="ja-JP" sz="2800" b="1" dirty="0">
                <a:solidFill>
                  <a:srgbClr val="000000"/>
                </a:solidFill>
              </a:rPr>
              <a:t>-derived </a:t>
            </a:r>
            <a:r>
              <a:rPr kumimoji="1" lang="en-US" altLang="ja-JP" sz="2800" b="1" dirty="0" smtClean="0">
                <a:solidFill>
                  <a:srgbClr val="000000"/>
                </a:solidFill>
              </a:rPr>
              <a:t>Products for SWCEM</a:t>
            </a:r>
          </a:p>
          <a:p>
            <a:pPr algn="ctr"/>
            <a:r>
              <a:rPr kumimoji="1" lang="en-US" altLang="ja-JP" sz="2800" b="1" dirty="0">
                <a:solidFill>
                  <a:srgbClr val="000000"/>
                </a:solidFill>
              </a:rPr>
              <a:t>p</a:t>
            </a:r>
            <a:r>
              <a:rPr kumimoji="1" lang="en-US" altLang="ja-JP" sz="2800" b="1" dirty="0" smtClean="0">
                <a:solidFill>
                  <a:srgbClr val="000000"/>
                </a:solidFill>
              </a:rPr>
              <a:t>roduced by NOAA/CPC and JAXA/EORC</a:t>
            </a:r>
            <a:endParaRPr kumimoji="1" lang="ja-JP" altLang="en-US" sz="2800" b="1" dirty="0">
              <a:solidFill>
                <a:srgbClr val="000000"/>
              </a:solidFill>
            </a:endParaRPr>
          </a:p>
        </p:txBody>
      </p:sp>
      <p:sp>
        <p:nvSpPr>
          <p:cNvPr id="8" name="角丸四角形吹き出し 7"/>
          <p:cNvSpPr/>
          <p:nvPr/>
        </p:nvSpPr>
        <p:spPr>
          <a:xfrm>
            <a:off x="645587" y="91610"/>
            <a:ext cx="3970296" cy="1266472"/>
          </a:xfrm>
          <a:prstGeom prst="wedgeRoundRectCallout">
            <a:avLst>
              <a:gd name="adj1" fmla="val 38478"/>
              <a:gd name="adj2" fmla="val 136404"/>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sz="2800" b="1" dirty="0" smtClean="0">
                <a:solidFill>
                  <a:srgbClr val="000000"/>
                </a:solidFill>
              </a:rPr>
              <a:t>Satellite-derived Products</a:t>
            </a:r>
            <a:endParaRPr kumimoji="1" lang="ja-JP" altLang="en-US" sz="2800" b="1" dirty="0">
              <a:solidFill>
                <a:srgbClr val="000000"/>
              </a:solidFill>
            </a:endParaRPr>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pic>
        <p:nvPicPr>
          <p:cNvPr id="5" name="図 4" descr="cpc_cmorp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4" y="6503"/>
            <a:ext cx="6703308" cy="6858000"/>
          </a:xfrm>
          <a:prstGeom prst="rect">
            <a:avLst/>
          </a:prstGeom>
        </p:spPr>
      </p:pic>
      <p:pic>
        <p:nvPicPr>
          <p:cNvPr id="6" name="図 5" descr="JAXA_GSMa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268" y="10073"/>
            <a:ext cx="7452419" cy="6858000"/>
          </a:xfrm>
          <a:prstGeom prst="rect">
            <a:avLst/>
          </a:prstGeom>
        </p:spPr>
      </p:pic>
    </p:spTree>
    <p:extLst>
      <p:ext uri="{BB962C8B-B14F-4D97-AF65-F5344CB8AC3E}">
        <p14:creationId xmlns:p14="http://schemas.microsoft.com/office/powerpoint/2010/main" val="3545083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en-US" altLang="ja-JP" b="1" dirty="0"/>
              <a:t>Related Documents</a:t>
            </a:r>
            <a:endParaRPr lang="en-US" altLang="ja-JP" dirty="0"/>
          </a:p>
          <a:p>
            <a:pPr marL="0" indent="0">
              <a:buNone/>
            </a:pPr>
            <a:r>
              <a:rPr lang="en-US" altLang="ja-JP" dirty="0"/>
              <a:t>SWCEM Implementation Plan</a:t>
            </a:r>
          </a:p>
          <a:p>
            <a:pPr marL="0" indent="0">
              <a:buNone/>
            </a:pPr>
            <a:r>
              <a:rPr lang="en-US" altLang="ja-JP" dirty="0"/>
              <a:t>(</a:t>
            </a:r>
            <a:r>
              <a:rPr lang="en-US" altLang="ja-JP" dirty="0">
                <a:hlinkClick r:id="rId2"/>
              </a:rPr>
              <a:t>English</a:t>
            </a:r>
            <a:r>
              <a:rPr lang="en-US" altLang="ja-JP" dirty="0"/>
              <a:t> - </a:t>
            </a:r>
            <a:r>
              <a:rPr lang="en-US" altLang="ja-JP" dirty="0">
                <a:hlinkClick r:id="rId3"/>
              </a:rPr>
              <a:t>French</a:t>
            </a:r>
            <a:r>
              <a:rPr lang="en-US" altLang="ja-JP" dirty="0"/>
              <a:t> - </a:t>
            </a:r>
            <a:r>
              <a:rPr lang="en-US" altLang="ja-JP" dirty="0">
                <a:hlinkClick r:id="rId4"/>
              </a:rPr>
              <a:t>Russian</a:t>
            </a:r>
            <a:r>
              <a:rPr lang="en-US" altLang="ja-JP" dirty="0"/>
              <a:t> - </a:t>
            </a:r>
            <a:r>
              <a:rPr lang="en-US" altLang="ja-JP" dirty="0">
                <a:hlinkClick r:id="rId5"/>
              </a:rPr>
              <a:t>Spanish</a:t>
            </a:r>
            <a:r>
              <a:rPr lang="en-US" altLang="ja-JP" dirty="0"/>
              <a:t> - </a:t>
            </a:r>
            <a:r>
              <a:rPr lang="en-US" altLang="ja-JP" dirty="0">
                <a:hlinkClick r:id="rId6"/>
              </a:rPr>
              <a:t>Arabic</a:t>
            </a:r>
            <a:r>
              <a:rPr lang="en-US" altLang="ja-JP" dirty="0"/>
              <a:t>- </a:t>
            </a:r>
            <a:r>
              <a:rPr lang="en-US" altLang="ja-JP" dirty="0">
                <a:hlinkClick r:id="rId7"/>
              </a:rPr>
              <a:t>Chinese</a:t>
            </a:r>
            <a:r>
              <a:rPr lang="en-US" altLang="ja-JP" dirty="0"/>
              <a:t>)</a:t>
            </a:r>
          </a:p>
          <a:p>
            <a:r>
              <a:rPr lang="en-US" altLang="ja-JP" b="1" dirty="0"/>
              <a:t>SWCEM Help-desk</a:t>
            </a:r>
            <a:endParaRPr lang="en-US" altLang="ja-JP" dirty="0"/>
          </a:p>
          <a:p>
            <a:pPr marL="0" indent="0">
              <a:buNone/>
            </a:pPr>
            <a:r>
              <a:rPr lang="en-US" altLang="ja-JP" dirty="0"/>
              <a:t>For user feedback, contact: </a:t>
            </a:r>
            <a:r>
              <a:rPr lang="en-US" altLang="ja-JP" dirty="0">
                <a:hlinkClick r:id="rId8"/>
              </a:rPr>
              <a:t>swcem-help-desk@</a:t>
            </a:r>
            <a:r>
              <a:rPr lang="en-US" altLang="ja-JP" dirty="0" smtClean="0">
                <a:hlinkClick r:id="rId8"/>
              </a:rPr>
              <a:t>wmo.int</a:t>
            </a:r>
            <a:endParaRPr lang="en-US" altLang="ja-JP" dirty="0" smtClean="0"/>
          </a:p>
          <a:p>
            <a:pPr marL="0" indent="0">
              <a:buNone/>
            </a:pPr>
            <a:endParaRPr lang="en-US" altLang="ja-JP" dirty="0" smtClean="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
        <p:nvSpPr>
          <p:cNvPr id="5" name="テキスト ボックス 4"/>
          <p:cNvSpPr txBox="1"/>
          <p:nvPr/>
        </p:nvSpPr>
        <p:spPr>
          <a:xfrm>
            <a:off x="1" y="553287"/>
            <a:ext cx="9144000" cy="584776"/>
          </a:xfrm>
          <a:prstGeom prst="rect">
            <a:avLst/>
          </a:prstGeom>
          <a:noFill/>
        </p:spPr>
        <p:txBody>
          <a:bodyPr wrap="square" rtlCol="0">
            <a:spAutoFit/>
          </a:bodyPr>
          <a:lstStyle/>
          <a:p>
            <a:pPr algn="ctr"/>
            <a:r>
              <a:rPr kumimoji="1" lang="en-US" altLang="ja-JP" sz="3200" b="1" dirty="0" smtClean="0"/>
              <a:t>More Information available from SWCEM Portal</a:t>
            </a:r>
            <a:endParaRPr kumimoji="1" lang="ja-JP" altLang="en-US" sz="3200" b="1" dirty="0"/>
          </a:p>
        </p:txBody>
      </p:sp>
    </p:spTree>
    <p:extLst>
      <p:ext uri="{BB962C8B-B14F-4D97-AF65-F5344CB8AC3E}">
        <p14:creationId xmlns:p14="http://schemas.microsoft.com/office/powerpoint/2010/main" val="2047076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7433"/>
          </a:xfrm>
        </p:spPr>
        <p:txBody>
          <a:bodyPr>
            <a:normAutofit fontScale="90000"/>
          </a:bodyPr>
          <a:lstStyle/>
          <a:p>
            <a:r>
              <a:rPr lang="en-US" altLang="ja-JP" b="1" dirty="0" err="1">
                <a:solidFill>
                  <a:srgbClr val="800000"/>
                </a:solidFill>
              </a:rPr>
              <a:t>Socrative</a:t>
            </a:r>
            <a:r>
              <a:rPr lang="en-US" altLang="ja-JP" b="1" dirty="0">
                <a:solidFill>
                  <a:srgbClr val="800000"/>
                </a:solidFill>
              </a:rPr>
              <a:t> Question </a:t>
            </a:r>
            <a:r>
              <a:rPr lang="en-US" altLang="ja-JP" b="1" dirty="0" smtClean="0">
                <a:solidFill>
                  <a:srgbClr val="800000"/>
                </a:solidFill>
              </a:rPr>
              <a:t>3</a:t>
            </a:r>
            <a:endParaRPr kumimoji="1" lang="ja-JP" altLang="en-US" dirty="0">
              <a:solidFill>
                <a:srgbClr val="800000"/>
              </a:solidFill>
            </a:endParaRPr>
          </a:p>
        </p:txBody>
      </p:sp>
      <p:sp>
        <p:nvSpPr>
          <p:cNvPr id="3" name="コンテンツ プレースホルダー 2"/>
          <p:cNvSpPr>
            <a:spLocks noGrp="1"/>
          </p:cNvSpPr>
          <p:nvPr>
            <p:ph idx="1"/>
          </p:nvPr>
        </p:nvSpPr>
        <p:spPr>
          <a:xfrm>
            <a:off x="457199" y="932071"/>
            <a:ext cx="8394469" cy="5789404"/>
          </a:xfrm>
        </p:spPr>
        <p:txBody>
          <a:bodyPr>
            <a:noAutofit/>
          </a:bodyPr>
          <a:lstStyle/>
          <a:p>
            <a:pPr marL="0" indent="0" fontAlgn="base">
              <a:buNone/>
            </a:pPr>
            <a:r>
              <a:rPr lang="en-US" altLang="ja-JP" sz="2800" b="1" dirty="0"/>
              <a:t>How would you like to obtain </a:t>
            </a:r>
            <a:r>
              <a:rPr lang="en-US" altLang="ja-JP" sz="2800" b="1" dirty="0" smtClean="0"/>
              <a:t>additional information </a:t>
            </a:r>
            <a:r>
              <a:rPr lang="en-US" altLang="ja-JP" sz="2800" b="1" dirty="0"/>
              <a:t>about </a:t>
            </a:r>
            <a:r>
              <a:rPr lang="en-US" altLang="ja-JP" sz="2800" b="1" dirty="0" smtClean="0"/>
              <a:t>the WMO SWCEM </a:t>
            </a:r>
            <a:r>
              <a:rPr lang="en-US" altLang="ja-JP" sz="2800" b="1" dirty="0"/>
              <a:t>after the conclusion of AOMSUC-10</a:t>
            </a:r>
            <a:r>
              <a:rPr lang="en-US" altLang="ja-JP" sz="2800" b="1" dirty="0" smtClean="0"/>
              <a:t>?</a:t>
            </a:r>
          </a:p>
          <a:p>
            <a:pPr marL="0" indent="0" fontAlgn="base">
              <a:buNone/>
            </a:pPr>
            <a:endParaRPr lang="en-US" altLang="ja-JP" sz="2800" dirty="0"/>
          </a:p>
          <a:p>
            <a:pPr marL="514350" indent="-514350" fontAlgn="base">
              <a:buFont typeface="+mj-lt"/>
              <a:buAutoNum type="alphaUcPeriod"/>
            </a:pPr>
            <a:r>
              <a:rPr lang="en-US" altLang="ja-JP" sz="2800" dirty="0" smtClean="0"/>
              <a:t>Yes</a:t>
            </a:r>
            <a:r>
              <a:rPr lang="en-US" altLang="ja-JP" sz="2800" dirty="0" smtClean="0"/>
              <a:t>, </a:t>
            </a:r>
            <a:r>
              <a:rPr lang="en-US" altLang="ja-JP" sz="2800" dirty="0"/>
              <a:t>I </a:t>
            </a:r>
            <a:r>
              <a:rPr lang="en-US" altLang="ja-JP" sz="2800" dirty="0" smtClean="0"/>
              <a:t>would like to get more information from the WMO SWCEM Portal</a:t>
            </a:r>
            <a:endParaRPr lang="en-US" altLang="ja-JP" sz="2800" dirty="0"/>
          </a:p>
          <a:p>
            <a:pPr marL="514350" indent="-514350" fontAlgn="base">
              <a:buFont typeface="+mj-lt"/>
              <a:buAutoNum type="alphaUcPeriod"/>
            </a:pPr>
            <a:r>
              <a:rPr lang="en-US" altLang="ja-JP" sz="2800" dirty="0" smtClean="0"/>
              <a:t>Yes, </a:t>
            </a:r>
            <a:r>
              <a:rPr lang="en-US" altLang="ja-JP" sz="2800" dirty="0"/>
              <a:t>I </a:t>
            </a:r>
            <a:r>
              <a:rPr lang="en-US" altLang="ja-JP" sz="2800" dirty="0" smtClean="0"/>
              <a:t>would like to get satellite-derived products as trial from the</a:t>
            </a:r>
            <a:r>
              <a:rPr lang="ja-JP" altLang="en-US" sz="2800" dirty="0" smtClean="0"/>
              <a:t> </a:t>
            </a:r>
            <a:r>
              <a:rPr lang="en-US" altLang="ja-JP" sz="2800" dirty="0" smtClean="0"/>
              <a:t>FTP</a:t>
            </a:r>
            <a:r>
              <a:rPr lang="en-US" altLang="en-US" sz="2800" dirty="0"/>
              <a:t> </a:t>
            </a:r>
            <a:r>
              <a:rPr lang="en-US" altLang="en-US" sz="2800" dirty="0" smtClean="0"/>
              <a:t>site </a:t>
            </a:r>
            <a:r>
              <a:rPr lang="en-US" altLang="ja-JP" sz="2800" dirty="0" smtClean="0"/>
              <a:t>operated by NOAA/CPC and/or JAXA/EORC with instruction in the </a:t>
            </a:r>
            <a:r>
              <a:rPr lang="en-US" altLang="ja-JP" sz="2800" dirty="0"/>
              <a:t>WMO </a:t>
            </a:r>
            <a:r>
              <a:rPr lang="en-US" altLang="ja-JP" sz="2800" dirty="0" smtClean="0"/>
              <a:t>SWCEM Portal</a:t>
            </a:r>
            <a:endParaRPr lang="en-US" altLang="ja-JP" sz="2800" dirty="0"/>
          </a:p>
          <a:p>
            <a:pPr marL="514350" indent="-514350" fontAlgn="base">
              <a:buFont typeface="+mj-lt"/>
              <a:buAutoNum type="alphaUcPeriod"/>
            </a:pPr>
            <a:r>
              <a:rPr lang="en-US" altLang="ja-JP" sz="2800" dirty="0" smtClean="0"/>
              <a:t>No</a:t>
            </a:r>
            <a:r>
              <a:rPr lang="en-US" altLang="ja-JP" sz="2800" dirty="0"/>
              <a:t>, </a:t>
            </a:r>
            <a:r>
              <a:rPr lang="en-US" altLang="ja-JP" sz="2800" dirty="0" smtClean="0"/>
              <a:t>I am not interested in the WMO SEMDP </a:t>
            </a:r>
            <a:r>
              <a:rPr lang="en-US" altLang="ja-JP" sz="2800" dirty="0"/>
              <a:t>and I do not think it is relevant to me and my workplace</a:t>
            </a:r>
            <a:r>
              <a:rPr lang="en-US" altLang="ja-JP" sz="2800" dirty="0" smtClean="0"/>
              <a:t>.</a:t>
            </a:r>
            <a:endParaRPr lang="en-US" altLang="ja-JP" sz="2800"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59900067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457200" y="199310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Thank you</a:t>
            </a:r>
            <a:endParaRPr lang="en-US" sz="4800" dirty="0">
              <a:solidFill>
                <a:schemeClr val="bg1"/>
              </a:solidFill>
            </a:endParaRPr>
          </a:p>
        </p:txBody>
      </p:sp>
      <p:sp>
        <p:nvSpPr>
          <p:cNvPr id="4" name="Footer Placeholder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267568807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11529"/>
            <a:ext cx="8229600" cy="5906953"/>
          </a:xfrm>
        </p:spPr>
        <p:txBody>
          <a:bodyPr>
            <a:normAutofit fontScale="32500" lnSpcReduction="20000"/>
          </a:bodyPr>
          <a:lstStyle/>
          <a:p>
            <a:pPr marL="0" indent="0">
              <a:buNone/>
            </a:pPr>
            <a:r>
              <a:rPr lang="en-US" altLang="ja-JP" sz="6200" b="1" dirty="0" smtClean="0"/>
              <a:t>Cg</a:t>
            </a:r>
            <a:r>
              <a:rPr lang="en-US" altLang="ja-JP" sz="6200" b="1" dirty="0"/>
              <a:t>-18 Having considered </a:t>
            </a:r>
            <a:r>
              <a:rPr lang="en-US" altLang="ja-JP" sz="6200" b="1" dirty="0" smtClean="0"/>
              <a:t>also</a:t>
            </a:r>
            <a:r>
              <a:rPr lang="en-US" altLang="ja-JP" sz="6200" dirty="0" smtClean="0"/>
              <a:t>;</a:t>
            </a:r>
          </a:p>
          <a:p>
            <a:pPr marL="0" indent="0">
              <a:buNone/>
            </a:pPr>
            <a:r>
              <a:rPr lang="en-US" altLang="ja-JP" sz="6200" dirty="0"/>
              <a:t>T</a:t>
            </a:r>
            <a:r>
              <a:rPr lang="en-US" altLang="ja-JP" sz="6200" dirty="0" smtClean="0"/>
              <a:t>he </a:t>
            </a:r>
            <a:r>
              <a:rPr lang="en-US" altLang="ja-JP" sz="6200" dirty="0"/>
              <a:t>importance of accurate and timely weather and climate extremes monitoring for Members and that, if successful, the concept of the SEMDP in East Asia and Western Pacific should be implemented throughout RA II and RA V and expanded to other WMO Regions, especially in developing countries, </a:t>
            </a:r>
          </a:p>
          <a:p>
            <a:pPr marL="0" indent="0">
              <a:buNone/>
            </a:pPr>
            <a:r>
              <a:rPr lang="en-US" altLang="ja-JP" sz="6200" b="1" dirty="0"/>
              <a:t>Cg-18 Having considered </a:t>
            </a:r>
            <a:r>
              <a:rPr lang="en-US" altLang="ja-JP" sz="6200" b="1" dirty="0" smtClean="0"/>
              <a:t>further</a:t>
            </a:r>
            <a:r>
              <a:rPr lang="en-US" altLang="ja-JP" sz="6200" dirty="0" smtClean="0"/>
              <a:t>;</a:t>
            </a:r>
          </a:p>
          <a:p>
            <a:pPr marL="0" indent="0">
              <a:buNone/>
            </a:pPr>
            <a:r>
              <a:rPr lang="en-US" altLang="ja-JP" sz="6200" dirty="0" smtClean="0"/>
              <a:t>The </a:t>
            </a:r>
            <a:r>
              <a:rPr lang="en-US" altLang="ja-JP" sz="6200" dirty="0"/>
              <a:t>project was contributing significantly and in a very concrete way to capacity-building in the NMHSs through a better understanding and use of satellite-derived products together with ground-based observations, </a:t>
            </a:r>
          </a:p>
          <a:p>
            <a:pPr marL="0" indent="0">
              <a:buNone/>
            </a:pPr>
            <a:r>
              <a:rPr lang="en-US" altLang="ja-JP" sz="6200" b="1" dirty="0" smtClean="0"/>
              <a:t>Cg-18 Further noting</a:t>
            </a:r>
            <a:r>
              <a:rPr lang="en-US" altLang="ja-JP" sz="6200" dirty="0" smtClean="0"/>
              <a:t>;</a:t>
            </a:r>
          </a:p>
          <a:p>
            <a:pPr marL="0" indent="0">
              <a:buNone/>
            </a:pPr>
            <a:r>
              <a:rPr lang="en-US" altLang="ja-JP" sz="6200" dirty="0"/>
              <a:t>T</a:t>
            </a:r>
            <a:r>
              <a:rPr lang="en-US" altLang="ja-JP" sz="6200" dirty="0" smtClean="0"/>
              <a:t>he </a:t>
            </a:r>
            <a:r>
              <a:rPr lang="en-US" altLang="ja-JP" sz="6200" dirty="0"/>
              <a:t>project provided opportunities to improve interaction with Disaster Management and Civil Protection Authorities, thereby supporting the goal of increasing the visibility of NMHSs, </a:t>
            </a:r>
            <a:endParaRPr lang="en-US" altLang="ja-JP" sz="6200" dirty="0" smtClean="0"/>
          </a:p>
          <a:p>
            <a:pPr marL="0" indent="0">
              <a:buNone/>
            </a:pPr>
            <a:r>
              <a:rPr lang="en-US" altLang="ja-JP" sz="6200" b="1" dirty="0"/>
              <a:t>Cg-18 Acknowledging with appreciation</a:t>
            </a:r>
            <a:r>
              <a:rPr lang="en-US" altLang="ja-JP" sz="6200" dirty="0"/>
              <a:t>;</a:t>
            </a:r>
          </a:p>
          <a:p>
            <a:pPr marL="0" indent="0">
              <a:buNone/>
            </a:pPr>
            <a:r>
              <a:rPr lang="en-US" altLang="ja-JP" sz="6200" dirty="0"/>
              <a:t>The development of the Space-based Weather and Climate Extremes Monitoring (SWCEM) East Asia and Western Pacific regional operational subproject Implementation Plan,</a:t>
            </a:r>
          </a:p>
          <a:p>
            <a:pPr marL="0" indent="0">
              <a:buNone/>
            </a:pPr>
            <a:r>
              <a:rPr lang="en-US" altLang="ja-JP" sz="6200" b="1" dirty="0" smtClean="0">
                <a:solidFill>
                  <a:srgbClr val="800000"/>
                </a:solidFill>
              </a:rPr>
              <a:t>Cg</a:t>
            </a:r>
            <a:r>
              <a:rPr lang="en-US" altLang="ja-JP" sz="6200" b="1" dirty="0">
                <a:solidFill>
                  <a:srgbClr val="800000"/>
                </a:solidFill>
              </a:rPr>
              <a:t>-18 </a:t>
            </a:r>
            <a:r>
              <a:rPr lang="en-US" altLang="ja-JP" sz="6200" b="1" dirty="0" smtClean="0">
                <a:solidFill>
                  <a:srgbClr val="800000"/>
                </a:solidFill>
              </a:rPr>
              <a:t>Endorses;</a:t>
            </a:r>
          </a:p>
          <a:p>
            <a:pPr marL="0" indent="0">
              <a:buNone/>
            </a:pPr>
            <a:r>
              <a:rPr lang="en-US" altLang="ja-JP" sz="6200" dirty="0" smtClean="0">
                <a:solidFill>
                  <a:srgbClr val="800000"/>
                </a:solidFill>
              </a:rPr>
              <a:t>The implementation of SWCEM </a:t>
            </a:r>
            <a:r>
              <a:rPr lang="en-US" altLang="ja-JP" sz="6200" dirty="0">
                <a:solidFill>
                  <a:srgbClr val="800000"/>
                </a:solidFill>
              </a:rPr>
              <a:t>East Asia and Western Pacific regional operational </a:t>
            </a:r>
            <a:r>
              <a:rPr lang="en-US" altLang="ja-JP" sz="6200" dirty="0" smtClean="0">
                <a:solidFill>
                  <a:srgbClr val="800000"/>
                </a:solidFill>
              </a:rPr>
              <a:t>subproject </a:t>
            </a:r>
            <a:r>
              <a:rPr lang="en-US" altLang="ja-JP" sz="6200" dirty="0">
                <a:solidFill>
                  <a:srgbClr val="800000"/>
                </a:solidFill>
              </a:rPr>
              <a:t>from 1 January </a:t>
            </a:r>
            <a:r>
              <a:rPr lang="en-US" altLang="ja-JP" sz="6200" dirty="0" smtClean="0">
                <a:solidFill>
                  <a:srgbClr val="800000"/>
                </a:solidFill>
              </a:rPr>
              <a:t>2020</a:t>
            </a:r>
            <a:endParaRPr kumimoji="1" lang="ja-JP" altLang="en-US" sz="6200" dirty="0">
              <a:solidFill>
                <a:srgbClr val="800000"/>
              </a:solidFill>
            </a:endParaRPr>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7359879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a:spLocks noGrp="1"/>
          </p:cNvSpPr>
          <p:nvPr>
            <p:ph type="title"/>
          </p:nvPr>
        </p:nvSpPr>
        <p:spPr>
          <a:xfrm>
            <a:off x="528934" y="49550"/>
            <a:ext cx="4842589" cy="735255"/>
          </a:xfrm>
        </p:spPr>
        <p:txBody>
          <a:bodyPr>
            <a:normAutofit/>
          </a:bodyPr>
          <a:lstStyle/>
          <a:p>
            <a:pPr algn="ctr"/>
            <a:r>
              <a:rPr lang="en-US" altLang="ja-JP" sz="3200" b="1" dirty="0" smtClean="0">
                <a:solidFill>
                  <a:schemeClr val="tx2"/>
                </a:solidFill>
              </a:rPr>
              <a:t>According to IPCC Report</a:t>
            </a:r>
            <a:endParaRPr kumimoji="1" lang="ja-JP" altLang="en-US" sz="3200" b="1" dirty="0">
              <a:solidFill>
                <a:schemeClr val="tx2"/>
              </a:solidFill>
            </a:endParaRPr>
          </a:p>
        </p:txBody>
      </p:sp>
      <p:pic>
        <p:nvPicPr>
          <p:cNvPr id="4" name="図 6"/>
          <p:cNvPicPr>
            <a:picLocks noChangeAspect="1"/>
          </p:cNvPicPr>
          <p:nvPr/>
        </p:nvPicPr>
        <p:blipFill>
          <a:blip r:embed="rId3"/>
          <a:stretch>
            <a:fillRect/>
          </a:stretch>
        </p:blipFill>
        <p:spPr>
          <a:xfrm>
            <a:off x="5545521" y="0"/>
            <a:ext cx="3567730" cy="6858000"/>
          </a:xfrm>
          <a:prstGeom prst="rect">
            <a:avLst/>
          </a:prstGeom>
        </p:spPr>
      </p:pic>
      <p:sp>
        <p:nvSpPr>
          <p:cNvPr id="6" name="正方形/長方形 7"/>
          <p:cNvSpPr/>
          <p:nvPr/>
        </p:nvSpPr>
        <p:spPr>
          <a:xfrm>
            <a:off x="201706" y="898910"/>
            <a:ext cx="5526641" cy="4154984"/>
          </a:xfrm>
          <a:prstGeom prst="rect">
            <a:avLst/>
          </a:prstGeom>
        </p:spPr>
        <p:txBody>
          <a:bodyPr wrap="square">
            <a:spAutoFit/>
          </a:bodyPr>
          <a:lstStyle/>
          <a:p>
            <a:pPr marL="457200" indent="-457200">
              <a:buFontTx/>
              <a:buChar char="-"/>
            </a:pPr>
            <a:r>
              <a:rPr lang="en-US" altLang="ja-JP" sz="2400" u="sng" dirty="0"/>
              <a:t>Some types of extreme weather and climate events have increased in frequency or magnitude</a:t>
            </a:r>
            <a:r>
              <a:rPr lang="en-US" altLang="ja-JP" sz="2400" dirty="0"/>
              <a:t>, but populations and assets at risk have also increased, with consequences for disaster risk</a:t>
            </a:r>
            <a:r>
              <a:rPr lang="en-US" altLang="ja-JP" sz="2400" dirty="0" smtClean="0"/>
              <a:t>.</a:t>
            </a:r>
          </a:p>
          <a:p>
            <a:endParaRPr lang="en-US" altLang="ja-JP" sz="2400" dirty="0"/>
          </a:p>
          <a:p>
            <a:pPr marL="457200" indent="-457200">
              <a:buFontTx/>
              <a:buChar char="-"/>
            </a:pPr>
            <a:r>
              <a:rPr lang="en-US" altLang="ja-JP" sz="2400" dirty="0"/>
              <a:t>Opportunities for managing risks of weather- and climate-related disasters exist or can be developed at any scale, local to international.</a:t>
            </a:r>
          </a:p>
        </p:txBody>
      </p:sp>
      <p:sp>
        <p:nvSpPr>
          <p:cNvPr id="7" name="テキスト ボックス 9"/>
          <p:cNvSpPr txBox="1"/>
          <p:nvPr/>
        </p:nvSpPr>
        <p:spPr>
          <a:xfrm>
            <a:off x="554871" y="5295170"/>
            <a:ext cx="4969582" cy="1015663"/>
          </a:xfrm>
          <a:prstGeom prst="rect">
            <a:avLst/>
          </a:prstGeom>
          <a:noFill/>
        </p:spPr>
        <p:txBody>
          <a:bodyPr wrap="square" rtlCol="0">
            <a:spAutoFit/>
          </a:bodyPr>
          <a:lstStyle/>
          <a:p>
            <a:r>
              <a:rPr lang="en-US" altLang="ja-JP" sz="2000" b="1" dirty="0">
                <a:solidFill>
                  <a:srgbClr val="C00000"/>
                </a:solidFill>
              </a:rPr>
              <a:t>(IPCC report on “Managing the Risks of Extreme Events and Disasters to Advance Climate Change and Adaptation”, 2012</a:t>
            </a:r>
            <a:r>
              <a:rPr lang="en-US" altLang="ja-JP" sz="2000" b="1" dirty="0" smtClean="0">
                <a:solidFill>
                  <a:srgbClr val="C00000"/>
                </a:solidFill>
              </a:rPr>
              <a:t>)</a:t>
            </a:r>
            <a:endParaRPr lang="ja-JP" altLang="en-US" sz="2000" b="1" dirty="0">
              <a:solidFill>
                <a:srgbClr val="C00000"/>
              </a:solidFill>
            </a:endParaRPr>
          </a:p>
        </p:txBody>
      </p:sp>
      <p:sp>
        <p:nvSpPr>
          <p:cNvPr id="2" name="Footer Placeholder 1"/>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6291263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995084" y="2370667"/>
            <a:ext cx="7211605" cy="11345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b="1" i="1" dirty="0" smtClean="0">
                <a:solidFill>
                  <a:schemeClr val="tx2"/>
                </a:solidFill>
              </a:rPr>
              <a:t>What is WMO</a:t>
            </a:r>
            <a:r>
              <a:rPr lang="ja-JP" altLang="en-US" sz="3600" b="1" i="1" dirty="0" smtClean="0">
                <a:solidFill>
                  <a:schemeClr val="tx2"/>
                </a:solidFill>
              </a:rPr>
              <a:t> </a:t>
            </a:r>
            <a:r>
              <a:rPr lang="en-US" altLang="ja-JP" sz="3600" b="1" i="1" dirty="0" smtClean="0">
                <a:solidFill>
                  <a:schemeClr val="tx2"/>
                </a:solidFill>
              </a:rPr>
              <a:t>Regional</a:t>
            </a:r>
            <a:r>
              <a:rPr lang="ja-JP" altLang="en-US" sz="3600" b="1" i="1" dirty="0" smtClean="0">
                <a:solidFill>
                  <a:schemeClr val="tx2"/>
                </a:solidFill>
              </a:rPr>
              <a:t> </a:t>
            </a:r>
            <a:r>
              <a:rPr lang="en-US" altLang="ja-JP" sz="3600" b="1" i="1" dirty="0" smtClean="0">
                <a:solidFill>
                  <a:schemeClr val="tx2"/>
                </a:solidFill>
              </a:rPr>
              <a:t>Climate</a:t>
            </a:r>
            <a:r>
              <a:rPr lang="ja-JP" altLang="en-US" sz="3600" b="1" i="1" dirty="0" smtClean="0">
                <a:solidFill>
                  <a:schemeClr val="tx2"/>
                </a:solidFill>
              </a:rPr>
              <a:t> </a:t>
            </a:r>
            <a:r>
              <a:rPr lang="en-US" altLang="ja-JP" sz="3600" b="1" i="1" dirty="0" err="1" smtClean="0">
                <a:solidFill>
                  <a:schemeClr val="tx2"/>
                </a:solidFill>
              </a:rPr>
              <a:t>Centres</a:t>
            </a:r>
            <a:r>
              <a:rPr lang="en-US" altLang="ja-JP" sz="3600" b="1" i="1" dirty="0" smtClean="0">
                <a:solidFill>
                  <a:schemeClr val="tx2"/>
                </a:solidFill>
              </a:rPr>
              <a:t>?</a:t>
            </a:r>
          </a:p>
        </p:txBody>
      </p:sp>
      <p:sp>
        <p:nvSpPr>
          <p:cNvPr id="2" name="Footer Placeholder 1"/>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341521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6828"/>
            <a:ext cx="8229600" cy="729817"/>
          </a:xfrm>
        </p:spPr>
        <p:txBody>
          <a:bodyPr>
            <a:normAutofit fontScale="90000"/>
          </a:bodyPr>
          <a:lstStyle/>
          <a:p>
            <a:r>
              <a:rPr lang="en-US" altLang="ja-JP" b="1" dirty="0"/>
              <a:t>WMO Regional Climate </a:t>
            </a:r>
            <a:r>
              <a:rPr lang="en-US" altLang="ja-JP" b="1" dirty="0" err="1" smtClean="0"/>
              <a:t>Centres</a:t>
            </a:r>
            <a:endParaRPr kumimoji="1" lang="ja-JP" altLang="en-US" dirty="0"/>
          </a:p>
        </p:txBody>
      </p:sp>
      <p:sp>
        <p:nvSpPr>
          <p:cNvPr id="3" name="コンテンツ プレースホルダー 2"/>
          <p:cNvSpPr>
            <a:spLocks noGrp="1"/>
          </p:cNvSpPr>
          <p:nvPr>
            <p:ph idx="1"/>
          </p:nvPr>
        </p:nvSpPr>
        <p:spPr>
          <a:xfrm>
            <a:off x="457200" y="792049"/>
            <a:ext cx="8229600" cy="5800405"/>
          </a:xfrm>
        </p:spPr>
        <p:txBody>
          <a:bodyPr>
            <a:noAutofit/>
          </a:bodyPr>
          <a:lstStyle/>
          <a:p>
            <a:r>
              <a:rPr lang="en-US" altLang="ja-JP" sz="2800" dirty="0"/>
              <a:t>The World Meteorological Organization's (WMO) basic infrastructure has been extended to strengthen the </a:t>
            </a:r>
            <a:r>
              <a:rPr lang="en-US" altLang="ja-JP" sz="2800" b="1" dirty="0">
                <a:solidFill>
                  <a:srgbClr val="800000"/>
                </a:solidFill>
              </a:rPr>
              <a:t>National Meteorological and Hydrological Services (NMHSs)</a:t>
            </a:r>
            <a:r>
              <a:rPr lang="en-US" altLang="ja-JP" sz="2800" dirty="0">
                <a:solidFill>
                  <a:srgbClr val="800000"/>
                </a:solidFill>
              </a:rPr>
              <a:t> </a:t>
            </a:r>
            <a:r>
              <a:rPr lang="en-US" altLang="ja-JP" sz="2800" dirty="0"/>
              <a:t>capabilities in operationally generating and delivering up-to-date climate information and prediction products for climate services, especially in support of climate adaptation and risk management</a:t>
            </a:r>
            <a:r>
              <a:rPr lang="en-US" altLang="ja-JP" sz="2800" dirty="0" smtClean="0"/>
              <a:t>.</a:t>
            </a:r>
          </a:p>
          <a:p>
            <a:r>
              <a:rPr lang="en-US" altLang="ja-JP" sz="2800" dirty="0"/>
              <a:t>Furthermore, WMO designated </a:t>
            </a:r>
            <a:r>
              <a:rPr lang="en-US" altLang="ja-JP" sz="2800" b="1" dirty="0">
                <a:solidFill>
                  <a:srgbClr val="800000"/>
                </a:solidFill>
              </a:rPr>
              <a:t>Regional Climate </a:t>
            </a:r>
            <a:r>
              <a:rPr lang="en-US" altLang="ja-JP" sz="2800" b="1" dirty="0" err="1">
                <a:solidFill>
                  <a:srgbClr val="800000"/>
                </a:solidFill>
              </a:rPr>
              <a:t>Centres</a:t>
            </a:r>
            <a:r>
              <a:rPr lang="en-US" altLang="ja-JP" sz="2800" b="1" dirty="0">
                <a:solidFill>
                  <a:srgbClr val="800000"/>
                </a:solidFill>
              </a:rPr>
              <a:t> (RCCs)</a:t>
            </a:r>
            <a:r>
              <a:rPr lang="en-US" altLang="ja-JP" sz="2800" b="1" dirty="0"/>
              <a:t> </a:t>
            </a:r>
            <a:r>
              <a:rPr lang="en-US" altLang="ja-JP" sz="2800" dirty="0"/>
              <a:t>are being implemented to generate and deliver more </a:t>
            </a:r>
            <a:r>
              <a:rPr lang="en-US" altLang="ja-JP" sz="2800" b="1" dirty="0"/>
              <a:t>regionally-focused high-resolution data and products as well as training and capacity building</a:t>
            </a:r>
            <a:r>
              <a:rPr lang="en-US" altLang="ja-JP" sz="2800" dirty="0"/>
              <a:t>.</a:t>
            </a:r>
            <a:endParaRPr kumimoji="1" lang="ja-JP" altLang="en-US" sz="2800" dirty="0"/>
          </a:p>
        </p:txBody>
      </p:sp>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spTree>
    <p:extLst>
      <p:ext uri="{BB962C8B-B14F-4D97-AF65-F5344CB8AC3E}">
        <p14:creationId xmlns:p14="http://schemas.microsoft.com/office/powerpoint/2010/main" val="31555510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rcc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37" y="5285420"/>
            <a:ext cx="7077364" cy="1179561"/>
          </a:xfrm>
          <a:prstGeom prst="rect">
            <a:avLst/>
          </a:prstGeom>
        </p:spPr>
      </p:pic>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pic>
        <p:nvPicPr>
          <p:cNvPr id="5" name="図 4" descr="rcc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42" y="115458"/>
            <a:ext cx="8820727" cy="5670468"/>
          </a:xfrm>
          <a:prstGeom prst="rect">
            <a:avLst/>
          </a:prstGeom>
        </p:spPr>
      </p:pic>
      <p:sp>
        <p:nvSpPr>
          <p:cNvPr id="7" name="テキスト ボックス 6"/>
          <p:cNvSpPr txBox="1"/>
          <p:nvPr/>
        </p:nvSpPr>
        <p:spPr>
          <a:xfrm>
            <a:off x="3615326" y="3666681"/>
            <a:ext cx="1687928" cy="577081"/>
          </a:xfrm>
          <a:prstGeom prst="rect">
            <a:avLst/>
          </a:prstGeom>
          <a:noFill/>
        </p:spPr>
        <p:txBody>
          <a:bodyPr wrap="square" rtlCol="0">
            <a:spAutoFit/>
          </a:bodyPr>
          <a:lstStyle/>
          <a:p>
            <a:r>
              <a:rPr lang="en-US" altLang="ja-JP" sz="1050" b="1" dirty="0"/>
              <a:t>Southeast Asia Regional Climate Centre Network (</a:t>
            </a:r>
            <a:r>
              <a:rPr lang="en-US" altLang="ja-JP" sz="1050" b="1" i="1" dirty="0"/>
              <a:t>SEA RCC</a:t>
            </a:r>
            <a:r>
              <a:rPr lang="en-US" altLang="ja-JP" sz="1050" b="1" dirty="0"/>
              <a:t>-</a:t>
            </a:r>
            <a:r>
              <a:rPr lang="en-US" altLang="ja-JP" sz="1050" b="1" i="1" dirty="0"/>
              <a:t>Network</a:t>
            </a:r>
            <a:r>
              <a:rPr lang="en-US" altLang="ja-JP" sz="1050" b="1" dirty="0"/>
              <a:t>)</a:t>
            </a:r>
            <a:endParaRPr kumimoji="1" lang="ja-JP" altLang="en-US" sz="1050" b="1" dirty="0"/>
          </a:p>
        </p:txBody>
      </p:sp>
      <p:sp>
        <p:nvSpPr>
          <p:cNvPr id="9" name="テキスト ボックス 8"/>
          <p:cNvSpPr txBox="1"/>
          <p:nvPr/>
        </p:nvSpPr>
        <p:spPr>
          <a:xfrm>
            <a:off x="4856418" y="4609234"/>
            <a:ext cx="1492716" cy="276999"/>
          </a:xfrm>
          <a:prstGeom prst="rect">
            <a:avLst/>
          </a:prstGeom>
          <a:noFill/>
        </p:spPr>
        <p:txBody>
          <a:bodyPr wrap="none" rtlCol="0">
            <a:spAutoFit/>
          </a:bodyPr>
          <a:lstStyle/>
          <a:p>
            <a:r>
              <a:rPr lang="en-US" altLang="ja-JP" sz="1200" b="1" dirty="0"/>
              <a:t>Pacific RCC-Network </a:t>
            </a:r>
            <a:endParaRPr kumimoji="1" lang="ja-JP" altLang="en-US" sz="1200" b="1" dirty="0"/>
          </a:p>
        </p:txBody>
      </p:sp>
      <p:sp>
        <p:nvSpPr>
          <p:cNvPr id="2" name="テキスト ボックス 1"/>
          <p:cNvSpPr txBox="1"/>
          <p:nvPr/>
        </p:nvSpPr>
        <p:spPr>
          <a:xfrm>
            <a:off x="3222713" y="2036881"/>
            <a:ext cx="648247" cy="369332"/>
          </a:xfrm>
          <a:prstGeom prst="rect">
            <a:avLst/>
          </a:prstGeom>
          <a:noFill/>
        </p:spPr>
        <p:txBody>
          <a:bodyPr wrap="none" rtlCol="0">
            <a:spAutoFit/>
          </a:bodyPr>
          <a:lstStyle/>
          <a:p>
            <a:r>
              <a:rPr kumimoji="1" lang="en-US" altLang="ja-JP" b="1" dirty="0"/>
              <a:t>RA-II</a:t>
            </a:r>
            <a:endParaRPr kumimoji="1" lang="ja-JP" altLang="en-US" b="1" dirty="0"/>
          </a:p>
        </p:txBody>
      </p:sp>
      <p:sp>
        <p:nvSpPr>
          <p:cNvPr id="8" name="テキスト ボックス 7"/>
          <p:cNvSpPr txBox="1"/>
          <p:nvPr/>
        </p:nvSpPr>
        <p:spPr>
          <a:xfrm>
            <a:off x="3375113" y="5100754"/>
            <a:ext cx="671979" cy="369332"/>
          </a:xfrm>
          <a:prstGeom prst="rect">
            <a:avLst/>
          </a:prstGeom>
          <a:noFill/>
        </p:spPr>
        <p:txBody>
          <a:bodyPr wrap="none" rtlCol="0">
            <a:spAutoFit/>
          </a:bodyPr>
          <a:lstStyle/>
          <a:p>
            <a:r>
              <a:rPr kumimoji="1" lang="en-US" altLang="ja-JP" b="1" dirty="0"/>
              <a:t>RA</a:t>
            </a:r>
            <a:r>
              <a:rPr kumimoji="1" lang="en-US" altLang="ja-JP" b="1" dirty="0" smtClean="0"/>
              <a:t>-</a:t>
            </a:r>
            <a:r>
              <a:rPr kumimoji="1" lang="en-US" altLang="ja-JP" b="1" dirty="0"/>
              <a:t>V</a:t>
            </a:r>
            <a:endParaRPr kumimoji="1" lang="ja-JP" altLang="en-US" b="1" dirty="0"/>
          </a:p>
        </p:txBody>
      </p:sp>
    </p:spTree>
    <p:extLst>
      <p:ext uri="{BB962C8B-B14F-4D97-AF65-F5344CB8AC3E}">
        <p14:creationId xmlns:p14="http://schemas.microsoft.com/office/powerpoint/2010/main" val="3306999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en-US" smtClean="0"/>
              <a:t>AOMSUC-10 Training Event, 2 December 2019</a:t>
            </a:r>
            <a:endParaRPr lang="en-US"/>
          </a:p>
        </p:txBody>
      </p:sp>
      <p:pic>
        <p:nvPicPr>
          <p:cNvPr id="5" name="図 4" descr="BCC_top.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2" y="0"/>
            <a:ext cx="8986970" cy="6858000"/>
          </a:xfrm>
          <a:prstGeom prst="rect">
            <a:avLst/>
          </a:prstGeom>
        </p:spPr>
      </p:pic>
      <p:pic>
        <p:nvPicPr>
          <p:cNvPr id="7" name="図 6" descr="TCC_to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7" y="754840"/>
            <a:ext cx="8848640" cy="5383728"/>
          </a:xfrm>
          <a:prstGeom prst="rect">
            <a:avLst/>
          </a:prstGeom>
        </p:spPr>
      </p:pic>
      <p:pic>
        <p:nvPicPr>
          <p:cNvPr id="6" name="図 5" descr="RCC_Pun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525" y="1282017"/>
            <a:ext cx="6218618" cy="5587432"/>
          </a:xfrm>
          <a:prstGeom prst="rect">
            <a:avLst/>
          </a:prstGeom>
        </p:spPr>
      </p:pic>
    </p:spTree>
    <p:extLst>
      <p:ext uri="{BB962C8B-B14F-4D97-AF65-F5344CB8AC3E}">
        <p14:creationId xmlns:p14="http://schemas.microsoft.com/office/powerpoint/2010/main" val="218559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MO presentation template_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WMO presentation template_en</Template>
  <TotalTime>2991</TotalTime>
  <Words>3705</Words>
  <Application>Microsoft Macintosh PowerPoint</Application>
  <PresentationFormat>画面に合わせる (4:3)</PresentationFormat>
  <Paragraphs>277</Paragraphs>
  <Slides>47</Slides>
  <Notes>0</Notes>
  <HiddenSlides>0</HiddenSlides>
  <MMClips>0</MMClips>
  <ScaleCrop>false</ScaleCrop>
  <HeadingPairs>
    <vt:vector size="4" baseType="variant">
      <vt:variant>
        <vt:lpstr>テーマ</vt:lpstr>
      </vt:variant>
      <vt:variant>
        <vt:i4>1</vt:i4>
      </vt:variant>
      <vt:variant>
        <vt:lpstr>スライド タイトル</vt:lpstr>
      </vt:variant>
      <vt:variant>
        <vt:i4>47</vt:i4>
      </vt:variant>
    </vt:vector>
  </HeadingPairs>
  <TitlesOfParts>
    <vt:vector size="48" baseType="lpstr">
      <vt:lpstr>WMO presentation template_en</vt:lpstr>
      <vt:lpstr>PowerPoint プレゼンテーション</vt:lpstr>
      <vt:lpstr>Contents</vt:lpstr>
      <vt:lpstr>PowerPoint プレゼンテーション</vt:lpstr>
      <vt:lpstr>PowerPoint プレゼンテーション</vt:lpstr>
      <vt:lpstr>According to IPCC Report</vt:lpstr>
      <vt:lpstr>PowerPoint プレゼンテーション</vt:lpstr>
      <vt:lpstr>WMO Regional Climate Centres</vt:lpstr>
      <vt:lpstr>PowerPoint プレゼンテーション</vt:lpstr>
      <vt:lpstr>PowerPoint プレゼンテーション</vt:lpstr>
      <vt:lpstr>Socrative Question 1</vt:lpstr>
      <vt:lpstr>Why WMO to promote Weather and Climate Extremes Monitoring from Space?</vt:lpstr>
      <vt:lpstr> The problem is that WMO RCCs will not use Satellite-derived Products for Climate Extremes Monitoring.....Why? </vt:lpstr>
      <vt:lpstr>PowerPoint プレゼンテーション</vt:lpstr>
      <vt:lpstr>The answer is that  No reliable satellite-derived rainfall product with 30 years Climate Normal available for RCCs in Operation</vt:lpstr>
      <vt:lpstr> However, some satellite-derived rainfall products are “promising” in use at RCCs </vt:lpstr>
      <vt:lpstr>PowerPoint プレゼンテーション</vt:lpstr>
      <vt:lpstr>PowerPoint プレゼンテーション</vt:lpstr>
      <vt:lpstr> Microwave-based Combined Rainfall Products with “relatively” long term (20 years) Climate Data Record will be ready in use at RCCs.  It is expected to be validated with CLIMAT rain gauge analysis as an “ancillary” dataset in operation. </vt:lpstr>
      <vt:lpstr>PowerPoint プレゼンテーション</vt:lpstr>
      <vt:lpstr>There still remains problem on  “Data Latency”  in operational use at RCCs.....</vt:lpstr>
      <vt:lpstr>UNOSAT Report</vt:lpstr>
      <vt:lpstr>UNOSAT Report Estimated Precipitation Accumulation from 08 to 25 August 2016 in Lao People Democratic Republic</vt:lpstr>
      <vt:lpstr>PowerPoint プレゼンテーション</vt:lpstr>
      <vt:lpstr>PowerPoint プレゼンテーション</vt:lpstr>
      <vt:lpstr>PowerPoint プレゼンテーション</vt:lpstr>
      <vt:lpstr>Socrative Question 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 Cross-cutting Scheme for Implementing Operational Space-based Weather and Climate Extremes Monitoring (SWCEM)</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WMO SWCEM from “Demonstration” to “Operation”</vt:lpstr>
      <vt:lpstr>SWCEM Implementation Plan was reviewed in the 18th World Meteorological Congress (Cg-18), June 2019</vt:lpstr>
      <vt:lpstr>PowerPoint プレゼンテーション</vt:lpstr>
      <vt:lpstr>WMO SWCEM Portal https://public.wmo.int/en/space-based-weather-and-climate-extremes-monitoring-swcem</vt:lpstr>
      <vt:lpstr>PowerPoint プレゼンテーション</vt:lpstr>
      <vt:lpstr>PowerPoint プレゼンテーション</vt:lpstr>
      <vt:lpstr>Socrative Question 3</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Toshiyuki Kurino</dc:creator>
  <cp:lastModifiedBy>name:</cp:lastModifiedBy>
  <cp:revision>163</cp:revision>
  <cp:lastPrinted>2017-05-12T06:50:54Z</cp:lastPrinted>
  <dcterms:created xsi:type="dcterms:W3CDTF">2016-05-05T13:18:03Z</dcterms:created>
  <dcterms:modified xsi:type="dcterms:W3CDTF">2019-11-27T23:46:02Z</dcterms:modified>
</cp:coreProperties>
</file>