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73" r:id="rId2"/>
    <p:sldId id="340" r:id="rId3"/>
    <p:sldId id="258" r:id="rId4"/>
    <p:sldId id="260" r:id="rId5"/>
    <p:sldId id="368" r:id="rId6"/>
    <p:sldId id="263" r:id="rId7"/>
    <p:sldId id="264" r:id="rId8"/>
    <p:sldId id="269" r:id="rId9"/>
    <p:sldId id="308" r:id="rId10"/>
    <p:sldId id="311" r:id="rId11"/>
    <p:sldId id="314" r:id="rId12"/>
    <p:sldId id="320" r:id="rId13"/>
    <p:sldId id="315" r:id="rId14"/>
    <p:sldId id="281" r:id="rId15"/>
    <p:sldId id="324" r:id="rId16"/>
    <p:sldId id="369" r:id="rId17"/>
    <p:sldId id="321" r:id="rId18"/>
    <p:sldId id="305" r:id="rId19"/>
    <p:sldId id="366" r:id="rId20"/>
    <p:sldId id="36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9" autoAdjust="0"/>
    <p:restoredTop sz="94660"/>
  </p:normalViewPr>
  <p:slideViewPr>
    <p:cSldViewPr snapToGrid="0">
      <p:cViewPr varScale="1">
        <p:scale>
          <a:sx n="94" d="100"/>
          <a:sy n="94" d="100"/>
        </p:scale>
        <p:origin x="117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9056B-C4B7-4B2D-A961-E35E92323BBE}" type="datetimeFigureOut">
              <a:rPr lang="en-AU" smtClean="0"/>
              <a:t>28/11/2019</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728B9-6764-4017-8D15-CDA1BA2D7D1D}" type="slidenum">
              <a:rPr lang="en-AU" smtClean="0"/>
              <a:t>‹#›</a:t>
            </a:fld>
            <a:endParaRPr lang="en-AU"/>
          </a:p>
        </p:txBody>
      </p:sp>
    </p:spTree>
    <p:extLst>
      <p:ext uri="{BB962C8B-B14F-4D97-AF65-F5344CB8AC3E}">
        <p14:creationId xmlns:p14="http://schemas.microsoft.com/office/powerpoint/2010/main" val="2875144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3D_stereo_vie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3D_stereo_view"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x.erau.edu/erau_sat/index_conus.php?channel=AN3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hlinkClick r:id="rId3"/>
              </a:rPr>
              <a:t>https://en.wikipedia.org/wiki/3D_stereo_view</a:t>
            </a:r>
            <a:r>
              <a:rPr lang="en-AU" altLang="en-US" smtClean="0">
                <a:latin typeface="Arial" panose="020B0604020202020204" pitchFamily="34" charset="0"/>
              </a:rPr>
              <a:t> </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6238F37-CA30-437D-A7F7-83541F66801D}" type="slidenum">
              <a:rPr lang="en-AU" altLang="en-US" smtClean="0">
                <a:latin typeface="Arial" panose="020B0604020202020204" pitchFamily="34" charset="0"/>
              </a:rPr>
              <a:pPr/>
              <a:t>5</a:t>
            </a:fld>
            <a:endParaRPr lang="en-AU" altLang="en-US" smtClean="0">
              <a:latin typeface="Arial" panose="020B0604020202020204" pitchFamily="34" charset="0"/>
            </a:endParaRPr>
          </a:p>
        </p:txBody>
      </p:sp>
    </p:spTree>
    <p:extLst>
      <p:ext uri="{BB962C8B-B14F-4D97-AF65-F5344CB8AC3E}">
        <p14:creationId xmlns:p14="http://schemas.microsoft.com/office/powerpoint/2010/main" val="211282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hlinkClick r:id="rId3"/>
              </a:rPr>
              <a:t>https://en.wikipedia.org/wiki/3D_stereo_view</a:t>
            </a:r>
            <a:r>
              <a:rPr lang="en-AU" altLang="en-US" smtClean="0">
                <a:latin typeface="Arial" panose="020B0604020202020204" pitchFamily="34" charset="0"/>
              </a:rPr>
              <a:t> </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123C037-4135-46AB-9140-3A725A6C5003}" type="slidenum">
              <a:rPr lang="en-AU" altLang="en-US" smtClean="0">
                <a:latin typeface="Arial" panose="020B0604020202020204" pitchFamily="34" charset="0"/>
              </a:rPr>
              <a:pPr/>
              <a:t>6</a:t>
            </a:fld>
            <a:endParaRPr lang="en-AU" altLang="en-US" smtClean="0">
              <a:latin typeface="Arial" panose="020B0604020202020204" pitchFamily="34" charset="0"/>
            </a:endParaRPr>
          </a:p>
        </p:txBody>
      </p:sp>
    </p:spTree>
    <p:extLst>
      <p:ext uri="{BB962C8B-B14F-4D97-AF65-F5344CB8AC3E}">
        <p14:creationId xmlns:p14="http://schemas.microsoft.com/office/powerpoint/2010/main" val="278252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rPr>
              <a:t>https://en.wikipedia.org/wiki/Stereoscopy</a:t>
            </a:r>
          </a:p>
          <a:p>
            <a:r>
              <a:rPr lang="en-AU" altLang="en-US" smtClean="0">
                <a:latin typeface="Arial" panose="020B0604020202020204" pitchFamily="34" charset="0"/>
              </a:rPr>
              <a:t>https://en.wikipedia.org/wiki/Iphone</a:t>
            </a:r>
          </a:p>
          <a:p>
            <a:r>
              <a:rPr lang="en-AU" altLang="en-US" smtClean="0">
                <a:latin typeface="Arial" panose="020B0604020202020204" pitchFamily="34" charset="0"/>
              </a:rPr>
              <a:t>https://en.wikipedia.org/wiki/Google_Cardboard#/media/File:Google-Cardboard.jpg</a:t>
            </a:r>
          </a:p>
          <a:p>
            <a:r>
              <a:rPr lang="en-AU" altLang="en-US" smtClean="0">
                <a:latin typeface="Arial" panose="020B0604020202020204" pitchFamily="34" charset="0"/>
              </a:rPr>
              <a:t>http://wx.erau.edu/erau_sat/get_loop.php?cnt=73&amp;skipint=26&amp;winmode=viewport&amp;dir=sat_erau%2FAN3D%2FPR</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30D1DC2-B76A-405D-B945-D1484C749B48}" type="slidenum">
              <a:rPr lang="en-AU" altLang="en-US" smtClean="0">
                <a:latin typeface="Arial" panose="020B0604020202020204" pitchFamily="34" charset="0"/>
              </a:rPr>
              <a:pPr/>
              <a:t>7</a:t>
            </a:fld>
            <a:endParaRPr lang="en-AU" altLang="en-US" smtClean="0">
              <a:latin typeface="Arial" panose="020B0604020202020204" pitchFamily="34" charset="0"/>
            </a:endParaRPr>
          </a:p>
        </p:txBody>
      </p:sp>
    </p:spTree>
    <p:extLst>
      <p:ext uri="{BB962C8B-B14F-4D97-AF65-F5344CB8AC3E}">
        <p14:creationId xmlns:p14="http://schemas.microsoft.com/office/powerpoint/2010/main" val="1706070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rPr>
              <a:t>https://en.wikipedia.org/wiki/Stereoscopy</a:t>
            </a:r>
          </a:p>
          <a:p>
            <a:r>
              <a:rPr lang="en-AU" altLang="en-US" smtClean="0">
                <a:latin typeface="Arial" panose="020B0604020202020204" pitchFamily="34" charset="0"/>
              </a:rPr>
              <a:t>https://en.wikipedia.org/wiki/Iphone</a:t>
            </a:r>
          </a:p>
          <a:p>
            <a:r>
              <a:rPr lang="en-AU" altLang="en-US" smtClean="0">
                <a:latin typeface="Arial" panose="020B0604020202020204" pitchFamily="34" charset="0"/>
              </a:rPr>
              <a:t>https://en.wikipedia.org/wiki/Google_Cardboard#/media/File:Google-Cardboard.jpg</a:t>
            </a:r>
          </a:p>
          <a:p>
            <a:r>
              <a:rPr lang="en-AU" altLang="en-US" smtClean="0">
                <a:latin typeface="Arial" panose="020B0604020202020204" pitchFamily="34" charset="0"/>
              </a:rPr>
              <a:t>http://wx.erau.edu/erau_sat/get_loop.php?cnt=73&amp;skipint=26&amp;winmode=viewport&amp;dir=sat_erau%2FAN3D%2FPR</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30D1DC2-B76A-405D-B945-D1484C749B48}" type="slidenum">
              <a:rPr lang="en-AU" altLang="en-US" smtClean="0">
                <a:latin typeface="Arial" panose="020B0604020202020204" pitchFamily="34" charset="0"/>
              </a:rPr>
              <a:pPr/>
              <a:t>9</a:t>
            </a:fld>
            <a:endParaRPr lang="en-AU" altLang="en-US" smtClean="0">
              <a:latin typeface="Arial" panose="020B0604020202020204" pitchFamily="34" charset="0"/>
            </a:endParaRPr>
          </a:p>
        </p:txBody>
      </p:sp>
    </p:spTree>
    <p:extLst>
      <p:ext uri="{BB962C8B-B14F-4D97-AF65-F5344CB8AC3E}">
        <p14:creationId xmlns:p14="http://schemas.microsoft.com/office/powerpoint/2010/main" val="1850477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rPr>
              <a:t>https://en.wikipedia.org/wiki/Stereoscopy</a:t>
            </a:r>
          </a:p>
          <a:p>
            <a:r>
              <a:rPr lang="en-AU" altLang="en-US" smtClean="0">
                <a:latin typeface="Arial" panose="020B0604020202020204" pitchFamily="34" charset="0"/>
              </a:rPr>
              <a:t>https://en.wikipedia.org/wiki/Iphone</a:t>
            </a:r>
          </a:p>
          <a:p>
            <a:r>
              <a:rPr lang="en-AU" altLang="en-US" smtClean="0">
                <a:latin typeface="Arial" panose="020B0604020202020204" pitchFamily="34" charset="0"/>
              </a:rPr>
              <a:t>https://en.wikipedia.org/wiki/Google_Cardboard#/media/File:Google-Cardboard.jpg</a:t>
            </a:r>
          </a:p>
          <a:p>
            <a:r>
              <a:rPr lang="en-AU" altLang="en-US" smtClean="0">
                <a:latin typeface="Arial" panose="020B0604020202020204" pitchFamily="34" charset="0"/>
              </a:rPr>
              <a:t>http://wx.erau.edu/erau_sat/get_loop.php?cnt=73&amp;skipint=26&amp;winmode=viewport&amp;dir=sat_erau%2FAN3D%2FPR</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30D1DC2-B76A-405D-B945-D1484C749B48}" type="slidenum">
              <a:rPr lang="en-AU" altLang="en-US" smtClean="0">
                <a:latin typeface="Arial" panose="020B0604020202020204" pitchFamily="34" charset="0"/>
              </a:rPr>
              <a:pPr/>
              <a:t>11</a:t>
            </a:fld>
            <a:endParaRPr lang="en-AU" altLang="en-US" smtClean="0">
              <a:latin typeface="Arial" panose="020B0604020202020204" pitchFamily="34" charset="0"/>
            </a:endParaRPr>
          </a:p>
        </p:txBody>
      </p:sp>
    </p:spTree>
    <p:extLst>
      <p:ext uri="{BB962C8B-B14F-4D97-AF65-F5344CB8AC3E}">
        <p14:creationId xmlns:p14="http://schemas.microsoft.com/office/powerpoint/2010/main" val="3220757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rPr>
              <a:t>https://cimss.ssec.wisc.edu/goes/blog/?s=stereo</a:t>
            </a:r>
          </a:p>
          <a:p>
            <a:r>
              <a:rPr lang="en-AU" altLang="en-US" smtClean="0">
                <a:latin typeface="Arial" panose="020B0604020202020204" pitchFamily="34" charset="0"/>
              </a:rPr>
              <a:t>http://wx.erau.edu/erau_sat/index_conus.php?channel=AN3D</a:t>
            </a:r>
          </a:p>
          <a:p>
            <a:endParaRPr lang="en-AU"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DEB358D-1D59-4CAF-9249-332F4CC5432E}" type="slidenum">
              <a:rPr lang="en-AU" altLang="en-US" smtClean="0"/>
              <a:pPr/>
              <a:t>12</a:t>
            </a:fld>
            <a:endParaRPr lang="en-AU" altLang="en-US" smtClean="0"/>
          </a:p>
        </p:txBody>
      </p:sp>
    </p:spTree>
    <p:extLst>
      <p:ext uri="{BB962C8B-B14F-4D97-AF65-F5344CB8AC3E}">
        <p14:creationId xmlns:p14="http://schemas.microsoft.com/office/powerpoint/2010/main" val="1140898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rPr>
              <a:t>https://en.wikipedia.org/wiki/Stereoscopy</a:t>
            </a:r>
          </a:p>
          <a:p>
            <a:r>
              <a:rPr lang="en-AU" altLang="en-US" smtClean="0">
                <a:latin typeface="Arial" panose="020B0604020202020204" pitchFamily="34" charset="0"/>
              </a:rPr>
              <a:t>https://en.wikipedia.org/wiki/Iphone</a:t>
            </a:r>
          </a:p>
          <a:p>
            <a:r>
              <a:rPr lang="en-AU" altLang="en-US" smtClean="0">
                <a:latin typeface="Arial" panose="020B0604020202020204" pitchFamily="34" charset="0"/>
              </a:rPr>
              <a:t>https://en.wikipedia.org/wiki/Google_Cardboard#/media/File:Google-Cardboard.jpg</a:t>
            </a:r>
          </a:p>
          <a:p>
            <a:r>
              <a:rPr lang="en-AU" altLang="en-US" smtClean="0">
                <a:latin typeface="Arial" panose="020B0604020202020204" pitchFamily="34" charset="0"/>
              </a:rPr>
              <a:t>http://wx.erau.edu/erau_sat/get_loop.php?cnt=73&amp;skipint=26&amp;winmode=viewport&amp;dir=sat_erau%2FAN3D%2FPR</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30D1DC2-B76A-405D-B945-D1484C749B48}" type="slidenum">
              <a:rPr lang="en-AU" altLang="en-US" smtClean="0">
                <a:latin typeface="Arial" panose="020B0604020202020204" pitchFamily="34" charset="0"/>
              </a:rPr>
              <a:pPr/>
              <a:t>13</a:t>
            </a:fld>
            <a:endParaRPr lang="en-AU" altLang="en-US" smtClean="0">
              <a:latin typeface="Arial" panose="020B0604020202020204" pitchFamily="34" charset="0"/>
            </a:endParaRPr>
          </a:p>
        </p:txBody>
      </p:sp>
    </p:spTree>
    <p:extLst>
      <p:ext uri="{BB962C8B-B14F-4D97-AF65-F5344CB8AC3E}">
        <p14:creationId xmlns:p14="http://schemas.microsoft.com/office/powerpoint/2010/main" val="4293545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hlinkClick r:id="rId3"/>
              </a:rPr>
              <a:t>http://wx.erau.edu/erau_sat/index_conus.php?channel=AN3D</a:t>
            </a:r>
            <a:r>
              <a:rPr lang="en-AU" altLang="en-US" smtClean="0">
                <a:latin typeface="Arial" panose="020B0604020202020204" pitchFamily="34" charset="0"/>
              </a:rPr>
              <a:t> </a:t>
            </a:r>
          </a:p>
          <a:p>
            <a:r>
              <a:rPr lang="en-AU" altLang="en-US" sz="1600" smtClean="0">
                <a:latin typeface="Arial" panose="020B0604020202020204" pitchFamily="34" charset="0"/>
              </a:rPr>
              <a:t>https://ams.confex.com/ams/92Annual/flvgateway.cgi/id/19935?recordingid=19935 </a:t>
            </a:r>
            <a:br>
              <a:rPr lang="en-AU" altLang="en-US" sz="1600" smtClean="0">
                <a:latin typeface="Arial" panose="020B0604020202020204" pitchFamily="34" charset="0"/>
              </a:rPr>
            </a:br>
            <a:endParaRPr lang="en-AU" altLang="en-US" smtClean="0">
              <a:latin typeface="Arial" panose="020B0604020202020204" pitchFamily="34" charset="0"/>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B52FCDD-388C-4535-B538-AB2F0000C04A}" type="slidenum">
              <a:rPr lang="en-AU" altLang="en-US" smtClean="0">
                <a:latin typeface="Arial" panose="020B0604020202020204" pitchFamily="34" charset="0"/>
              </a:rPr>
              <a:pPr/>
              <a:t>14</a:t>
            </a:fld>
            <a:endParaRPr lang="en-AU" altLang="en-US" smtClean="0">
              <a:latin typeface="Arial" panose="020B0604020202020204" pitchFamily="34" charset="0"/>
            </a:endParaRPr>
          </a:p>
        </p:txBody>
      </p:sp>
    </p:spTree>
    <p:extLst>
      <p:ext uri="{BB962C8B-B14F-4D97-AF65-F5344CB8AC3E}">
        <p14:creationId xmlns:p14="http://schemas.microsoft.com/office/powerpoint/2010/main" val="4173413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rPr>
              <a:t>https://cimss.ssec.wisc.edu/goes/blog/?s=stereo</a:t>
            </a:r>
          </a:p>
          <a:p>
            <a:r>
              <a:rPr lang="en-AU" altLang="en-US" smtClean="0">
                <a:latin typeface="Arial" panose="020B0604020202020204" pitchFamily="34" charset="0"/>
              </a:rPr>
              <a:t>http://wx.erau.edu/erau_sat/index_conus.php?channel=AN3D</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1299">
              <a:defRPr>
                <a:solidFill>
                  <a:schemeClr val="tx1"/>
                </a:solidFill>
                <a:latin typeface="Calibri" panose="020F0502020204030204" pitchFamily="34" charset="0"/>
                <a:cs typeface="Arial" panose="020B0604020202020204" pitchFamily="34" charset="0"/>
              </a:defRPr>
            </a:lvl1pPr>
            <a:lvl2pPr marL="804763" indent="-309524" defTabSz="1071299">
              <a:defRPr>
                <a:solidFill>
                  <a:schemeClr val="tx1"/>
                </a:solidFill>
                <a:latin typeface="Calibri" panose="020F0502020204030204" pitchFamily="34" charset="0"/>
                <a:cs typeface="Arial" panose="020B0604020202020204" pitchFamily="34" charset="0"/>
              </a:defRPr>
            </a:lvl2pPr>
            <a:lvl3pPr marL="1238098" indent="-247620" defTabSz="1071299">
              <a:defRPr>
                <a:solidFill>
                  <a:schemeClr val="tx1"/>
                </a:solidFill>
                <a:latin typeface="Calibri" panose="020F0502020204030204" pitchFamily="34" charset="0"/>
                <a:cs typeface="Arial" panose="020B0604020202020204" pitchFamily="34" charset="0"/>
              </a:defRPr>
            </a:lvl3pPr>
            <a:lvl4pPr marL="1733337" indent="-247620" defTabSz="1071299">
              <a:defRPr>
                <a:solidFill>
                  <a:schemeClr val="tx1"/>
                </a:solidFill>
                <a:latin typeface="Calibri" panose="020F0502020204030204" pitchFamily="34" charset="0"/>
                <a:cs typeface="Arial" panose="020B0604020202020204" pitchFamily="34" charset="0"/>
              </a:defRPr>
            </a:lvl4pPr>
            <a:lvl5pPr marL="2228576" indent="-247620" defTabSz="1071299">
              <a:defRPr>
                <a:solidFill>
                  <a:schemeClr val="tx1"/>
                </a:solidFill>
                <a:latin typeface="Calibri" panose="020F0502020204030204" pitchFamily="34" charset="0"/>
                <a:cs typeface="Arial" panose="020B0604020202020204" pitchFamily="34" charset="0"/>
              </a:defRPr>
            </a:lvl5pPr>
            <a:lvl6pPr marL="2723815" indent="-247620" defTabSz="107129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19054" indent="-247620" defTabSz="107129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14293" indent="-247620" defTabSz="107129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532" indent="-247620" defTabSz="107129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B78138E-6843-4CC2-9B1C-CB77DEDE6F8B}" type="slidenum">
              <a:rPr lang="en-AU" altLang="en-US" smtClean="0">
                <a:latin typeface="Arial" panose="020B0604020202020204" pitchFamily="34" charset="0"/>
              </a:rPr>
              <a:pPr/>
              <a:t>19</a:t>
            </a:fld>
            <a:endParaRPr lang="en-AU" altLang="en-US" smtClean="0">
              <a:latin typeface="Arial" panose="020B0604020202020204" pitchFamily="34" charset="0"/>
            </a:endParaRPr>
          </a:p>
        </p:txBody>
      </p:sp>
    </p:spTree>
    <p:extLst>
      <p:ext uri="{BB962C8B-B14F-4D97-AF65-F5344CB8AC3E}">
        <p14:creationId xmlns:p14="http://schemas.microsoft.com/office/powerpoint/2010/main" val="278219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5394F814-AE17-4BA6-A567-1088F1C542EC}" type="datetimeFigureOut">
              <a:rPr lang="en-AU" smtClean="0"/>
              <a:t>28/11/2019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90763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394F814-AE17-4BA6-A567-1088F1C542EC}" type="datetimeFigureOut">
              <a:rPr lang="en-AU" smtClean="0"/>
              <a:t>28/11/2019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3870426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394F814-AE17-4BA6-A567-1088F1C542EC}" type="datetimeFigureOut">
              <a:rPr lang="en-AU" smtClean="0"/>
              <a:t>28/11/2019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764949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394F814-AE17-4BA6-A567-1088F1C542EC}" type="datetimeFigureOut">
              <a:rPr lang="en-AU" smtClean="0"/>
              <a:t>28/11/2019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140784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A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394F814-AE17-4BA6-A567-1088F1C542EC}" type="datetimeFigureOut">
              <a:rPr lang="en-AU" smtClean="0"/>
              <a:t>28/11/2019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384859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5394F814-AE17-4BA6-A567-1088F1C542EC}" type="datetimeFigureOut">
              <a:rPr lang="en-AU" smtClean="0"/>
              <a:t>28/11/2019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234857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5394F814-AE17-4BA6-A567-1088F1C542EC}" type="datetimeFigureOut">
              <a:rPr lang="en-AU" smtClean="0"/>
              <a:t>28/11/2019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4285015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394F814-AE17-4BA6-A567-1088F1C542EC}" type="datetimeFigureOut">
              <a:rPr lang="en-AU" smtClean="0"/>
              <a:t>28/11/2019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267573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4F814-AE17-4BA6-A567-1088F1C542EC}" type="datetimeFigureOut">
              <a:rPr lang="en-AU" smtClean="0"/>
              <a:t>28/11/2019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26425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394F814-AE17-4BA6-A567-1088F1C542EC}" type="datetimeFigureOut">
              <a:rPr lang="en-AU" smtClean="0"/>
              <a:t>28/11/2019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2767212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394F814-AE17-4BA6-A567-1088F1C542EC}" type="datetimeFigureOut">
              <a:rPr lang="en-AU" smtClean="0"/>
              <a:t>28/11/2019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3058741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94F814-AE17-4BA6-A567-1088F1C542EC}" type="datetimeFigureOut">
              <a:rPr lang="en-AU" smtClean="0"/>
              <a:t>28/11/2019</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66626C-54E7-48DB-9922-63518F7D3689}" type="slidenum">
              <a:rPr lang="en-AU" smtClean="0"/>
              <a:t>‹#›</a:t>
            </a:fld>
            <a:endParaRPr lang="en-AU"/>
          </a:p>
        </p:txBody>
      </p:sp>
    </p:spTree>
    <p:extLst>
      <p:ext uri="{BB962C8B-B14F-4D97-AF65-F5344CB8AC3E}">
        <p14:creationId xmlns:p14="http://schemas.microsoft.com/office/powerpoint/2010/main" val="425135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en.yna.co.kr/view/AEN20190129003000320"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wx.erau.edu/erau_sat" TargetMode="Externa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gif"/><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37.gif"/></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hyperlink" Target="https://cimss.ssec.wisc.edu/goes/blog/?s=stereo" TargetMode="External"/><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1.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descr="mainpage1.jpg"/>
          <p:cNvPicPr>
            <a:picLocks noChangeAspect="1"/>
          </p:cNvPicPr>
          <p:nvPr/>
        </p:nvPicPr>
        <p:blipFill rotWithShape="1">
          <a:blip r:embed="rId2">
            <a:extLst>
              <a:ext uri="{28A0092B-C50C-407E-A947-70E740481C1C}">
                <a14:useLocalDpi xmlns:a14="http://schemas.microsoft.com/office/drawing/2010/main" val="0"/>
              </a:ext>
            </a:extLst>
          </a:blip>
          <a:srcRect b="5893"/>
          <a:stretch/>
        </p:blipFill>
        <p:spPr bwMode="auto">
          <a:xfrm>
            <a:off x="0" y="404665"/>
            <a:ext cx="9144000" cy="64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ctrTitle"/>
          </p:nvPr>
        </p:nvSpPr>
        <p:spPr>
          <a:xfrm>
            <a:off x="0" y="2262188"/>
            <a:ext cx="9144000" cy="1090612"/>
          </a:xfrm>
          <a:solidFill>
            <a:schemeClr val="bg1"/>
          </a:solidFill>
        </p:spPr>
        <p:txBody>
          <a:bodyPr anchor="ctr" anchorCtr="0">
            <a:normAutofit/>
          </a:bodyPr>
          <a:lstStyle/>
          <a:p>
            <a:r>
              <a:rPr lang="en-AU" altLang="en-US" sz="2600" b="1" dirty="0" smtClean="0">
                <a:latin typeface="+mn-lt"/>
              </a:rPr>
              <a:t>“</a:t>
            </a:r>
            <a:r>
              <a:rPr lang="en-AU" sz="2600" b="1" dirty="0" smtClean="0">
                <a:latin typeface="+mn-lt"/>
              </a:rPr>
              <a:t>Designing and presenting teaching resources for the effective forecaster use of 3-dimensional stereo satellite imagery</a:t>
            </a:r>
            <a:r>
              <a:rPr lang="en-AU" altLang="en-US" sz="2600" b="1" dirty="0" smtClean="0">
                <a:latin typeface="+mn-lt"/>
              </a:rPr>
              <a:t>”</a:t>
            </a:r>
          </a:p>
        </p:txBody>
      </p:sp>
      <p:sp>
        <p:nvSpPr>
          <p:cNvPr id="2052" name="Subtitle 2"/>
          <p:cNvSpPr>
            <a:spLocks noGrp="1"/>
          </p:cNvSpPr>
          <p:nvPr>
            <p:ph type="subTitle" idx="1"/>
          </p:nvPr>
        </p:nvSpPr>
        <p:spPr>
          <a:xfrm>
            <a:off x="539750" y="5157192"/>
            <a:ext cx="8064500" cy="1344468"/>
          </a:xfrm>
        </p:spPr>
        <p:txBody>
          <a:bodyPr>
            <a:noAutofit/>
          </a:bodyPr>
          <a:lstStyle/>
          <a:p>
            <a:pPr eaLnBrk="1" hangingPunct="1"/>
            <a:r>
              <a:rPr lang="en-AU" altLang="en-US" sz="2000" dirty="0" smtClean="0">
                <a:solidFill>
                  <a:schemeClr val="tx1"/>
                </a:solidFill>
              </a:rPr>
              <a:t>Presenter: Bodo Zeschke. Bureau of Meteorology Training Centre, Australian </a:t>
            </a:r>
            <a:r>
              <a:rPr lang="en-AU" altLang="en-US" sz="2000" dirty="0" err="1" smtClean="0">
                <a:solidFill>
                  <a:schemeClr val="tx1"/>
                </a:solidFill>
              </a:rPr>
              <a:t>VLab</a:t>
            </a:r>
            <a:r>
              <a:rPr lang="en-AU" altLang="en-US" sz="2000" dirty="0" smtClean="0">
                <a:solidFill>
                  <a:schemeClr val="tx1"/>
                </a:solidFill>
              </a:rPr>
              <a:t> Centre of Excellence Point of Contact </a:t>
            </a:r>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9788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38113"/>
            <a:ext cx="9144000" cy="1211262"/>
          </a:xfrm>
        </p:spPr>
        <p:txBody>
          <a:bodyPr>
            <a:normAutofit/>
          </a:bodyPr>
          <a:lstStyle/>
          <a:p>
            <a:pPr algn="ctr">
              <a:defRPr/>
            </a:pPr>
            <a:r>
              <a:rPr lang="en-AU" sz="2400" b="1" dirty="0" smtClean="0">
                <a:solidFill>
                  <a:srgbClr val="FF0000"/>
                </a:solidFill>
                <a:latin typeface="+mn-lt"/>
              </a:rPr>
              <a:t>Animation: </a:t>
            </a:r>
            <a:r>
              <a:rPr lang="en-AU" sz="2400" b="1" dirty="0">
                <a:latin typeface="+mn-lt"/>
              </a:rPr>
              <a:t>D</a:t>
            </a:r>
            <a:r>
              <a:rPr lang="en-AU" sz="2400" b="1" dirty="0" smtClean="0">
                <a:latin typeface="+mn-lt"/>
              </a:rPr>
              <a:t>emonstrating the stereo effect in GK-2A / H-8 data. </a:t>
            </a:r>
            <a:br>
              <a:rPr lang="en-AU" sz="2400" b="1" dirty="0" smtClean="0">
                <a:latin typeface="+mn-lt"/>
              </a:rPr>
            </a:br>
            <a:r>
              <a:rPr lang="en-AU" sz="2000" dirty="0" smtClean="0">
                <a:latin typeface="+mn-lt"/>
              </a:rPr>
              <a:t>Shikoku thunderstorms, 0730UTC 10</a:t>
            </a:r>
            <a:r>
              <a:rPr lang="en-AU" sz="2000" baseline="30000" dirty="0" smtClean="0">
                <a:latin typeface="+mn-lt"/>
              </a:rPr>
              <a:t>th</a:t>
            </a:r>
            <a:r>
              <a:rPr lang="en-AU" sz="2000" dirty="0" smtClean="0">
                <a:latin typeface="+mn-lt"/>
              </a:rPr>
              <a:t> September 2019 (2 frames per second Wiggle 3D animation)</a:t>
            </a:r>
            <a:endParaRPr lang="en-AU" sz="2000" dirty="0">
              <a:latin typeface="+mn-lt"/>
            </a:endParaRPr>
          </a:p>
        </p:txBody>
      </p:sp>
      <p:sp>
        <p:nvSpPr>
          <p:cNvPr id="3076" name="TextBox 8"/>
          <p:cNvSpPr txBox="1">
            <a:spLocks noChangeArrowheads="1"/>
          </p:cNvSpPr>
          <p:nvPr/>
        </p:nvSpPr>
        <p:spPr bwMode="auto">
          <a:xfrm>
            <a:off x="0" y="0"/>
            <a:ext cx="568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spcBef>
                <a:spcPct val="0"/>
              </a:spcBef>
              <a:buFontTx/>
              <a:buNone/>
            </a:pPr>
            <a:r>
              <a:rPr lang="en-AU" altLang="en-US" sz="1200" dirty="0">
                <a:latin typeface="+mn-lt"/>
              </a:rPr>
              <a:t>animation courtesy Korea Meteorological Administration / Japan Meteorological Agency </a:t>
            </a:r>
          </a:p>
        </p:txBody>
      </p:sp>
      <p:pic>
        <p:nvPicPr>
          <p:cNvPr id="307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7650" y="1354138"/>
            <a:ext cx="5940425"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p:cNvSpPr txBox="1">
            <a:spLocks noChangeArrowheads="1"/>
          </p:cNvSpPr>
          <p:nvPr/>
        </p:nvSpPr>
        <p:spPr bwMode="auto">
          <a:xfrm>
            <a:off x="0" y="6519863"/>
            <a:ext cx="9144000"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a:spcBef>
                <a:spcPct val="0"/>
              </a:spcBef>
              <a:buFontTx/>
              <a:buNone/>
              <a:defRPr/>
            </a:pPr>
            <a:r>
              <a:rPr lang="en-AU" altLang="en-US" sz="1600" b="1" dirty="0">
                <a:solidFill>
                  <a:srgbClr val="FF0000"/>
                </a:solidFill>
                <a:latin typeface="+mn-lt"/>
              </a:rPr>
              <a:t>Please start the Power Point Slide Show to activate the animation</a:t>
            </a:r>
          </a:p>
        </p:txBody>
      </p:sp>
      <p:sp>
        <p:nvSpPr>
          <p:cNvPr id="7" name="TextBox 6"/>
          <p:cNvSpPr txBox="1"/>
          <p:nvPr/>
        </p:nvSpPr>
        <p:spPr>
          <a:xfrm>
            <a:off x="4170363" y="2644775"/>
            <a:ext cx="1019175" cy="400050"/>
          </a:xfrm>
          <a:prstGeom prst="rect">
            <a:avLst/>
          </a:prstGeom>
          <a:noFill/>
        </p:spPr>
        <p:txBody>
          <a:bodyPr wrap="none">
            <a:spAutoFit/>
          </a:bodyPr>
          <a:lstStyle/>
          <a:p>
            <a:pPr>
              <a:defRPr/>
            </a:pPr>
            <a:r>
              <a:rPr lang="en-AU" sz="2000" b="1" dirty="0">
                <a:solidFill>
                  <a:srgbClr val="FFFF00"/>
                </a:solidFill>
                <a:latin typeface="+mn-lt"/>
              </a:rPr>
              <a:t>Shikoku</a:t>
            </a:r>
          </a:p>
        </p:txBody>
      </p:sp>
      <p:sp>
        <p:nvSpPr>
          <p:cNvPr id="8" name="TextBox 12"/>
          <p:cNvSpPr txBox="1">
            <a:spLocks noChangeArrowheads="1"/>
          </p:cNvSpPr>
          <p:nvPr/>
        </p:nvSpPr>
        <p:spPr bwMode="auto">
          <a:xfrm>
            <a:off x="0" y="1963738"/>
            <a:ext cx="1384300" cy="11699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b="1" dirty="0">
                <a:solidFill>
                  <a:srgbClr val="FF0000"/>
                </a:solidFill>
              </a:rPr>
              <a:t>Please view this animation carefully and desist if it feels uncomfortable</a:t>
            </a:r>
          </a:p>
        </p:txBody>
      </p:sp>
    </p:spTree>
    <p:extLst>
      <p:ext uri="{BB962C8B-B14F-4D97-AF65-F5344CB8AC3E}">
        <p14:creationId xmlns:p14="http://schemas.microsoft.com/office/powerpoint/2010/main" val="1759484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720725"/>
          </a:xfrm>
        </p:spPr>
        <p:txBody>
          <a:bodyPr>
            <a:normAutofit/>
          </a:bodyPr>
          <a:lstStyle/>
          <a:p>
            <a:pPr>
              <a:defRPr/>
            </a:pPr>
            <a:r>
              <a:rPr lang="en-AU" sz="2800" b="1" dirty="0">
                <a:latin typeface="+mn-lt"/>
              </a:rPr>
              <a:t>Various ways of presenting 3D stereo satellite imagery</a:t>
            </a:r>
            <a:endParaRPr lang="en-AU" sz="2000" b="1" dirty="0">
              <a:latin typeface="+mn-lt"/>
            </a:endParaRPr>
          </a:p>
        </p:txBody>
      </p:sp>
      <p:sp>
        <p:nvSpPr>
          <p:cNvPr id="48131" name="Content Placeholder 2"/>
          <p:cNvSpPr>
            <a:spLocks noGrp="1"/>
          </p:cNvSpPr>
          <p:nvPr>
            <p:ph idx="1"/>
          </p:nvPr>
        </p:nvSpPr>
        <p:spPr>
          <a:xfrm>
            <a:off x="5011882" y="2594779"/>
            <a:ext cx="3282950" cy="855663"/>
          </a:xfrm>
        </p:spPr>
        <p:txBody>
          <a:bodyPr/>
          <a:lstStyle/>
          <a:p>
            <a:pPr marL="0" indent="0" algn="ctr">
              <a:spcBef>
                <a:spcPct val="0"/>
              </a:spcBef>
              <a:buFontTx/>
              <a:buNone/>
            </a:pPr>
            <a:r>
              <a:rPr lang="en-AU" altLang="en-US" sz="2400" b="1" dirty="0" smtClean="0">
                <a:solidFill>
                  <a:srgbClr val="FF0000"/>
                </a:solidFill>
              </a:rPr>
              <a:t>2: Stereo pair images </a:t>
            </a:r>
          </a:p>
          <a:p>
            <a:pPr marL="0" indent="0" algn="ctr">
              <a:spcBef>
                <a:spcPct val="0"/>
              </a:spcBef>
              <a:buFontTx/>
              <a:buNone/>
            </a:pPr>
            <a:r>
              <a:rPr lang="en-AU" altLang="en-US" sz="2000" dirty="0" smtClean="0">
                <a:solidFill>
                  <a:srgbClr val="FF0000"/>
                </a:solidFill>
              </a:rPr>
              <a:t>(cross eyed viewing method)</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1882" y="1105704"/>
            <a:ext cx="32829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3" name="Group 3"/>
          <p:cNvGrpSpPr>
            <a:grpSpLocks/>
          </p:cNvGrpSpPr>
          <p:nvPr/>
        </p:nvGrpSpPr>
        <p:grpSpPr bwMode="auto">
          <a:xfrm>
            <a:off x="163513" y="3838575"/>
            <a:ext cx="4279900" cy="2417763"/>
            <a:chOff x="4690576" y="3740515"/>
            <a:chExt cx="4280040" cy="2416990"/>
          </a:xfrm>
        </p:grpSpPr>
        <p:pic>
          <p:nvPicPr>
            <p:cNvPr id="48140" name="Picture 8"/>
            <p:cNvPicPr>
              <a:picLocks noChangeAspect="1"/>
            </p:cNvPicPr>
            <p:nvPr/>
          </p:nvPicPr>
          <p:blipFill>
            <a:blip r:embed="rId4">
              <a:extLst>
                <a:ext uri="{28A0092B-C50C-407E-A947-70E740481C1C}">
                  <a14:useLocalDpi xmlns:a14="http://schemas.microsoft.com/office/drawing/2010/main" val="0"/>
                </a:ext>
              </a:extLst>
            </a:blip>
            <a:srcRect l="12183"/>
            <a:stretch>
              <a:fillRect/>
            </a:stretch>
          </p:blipFill>
          <p:spPr bwMode="auto">
            <a:xfrm>
              <a:off x="4851673" y="3740515"/>
              <a:ext cx="2147059" cy="16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9022" y="4225115"/>
              <a:ext cx="1795221" cy="114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5"/>
            <p:cNvSpPr>
              <a:spLocks noChangeArrowheads="1"/>
            </p:cNvSpPr>
            <p:nvPr/>
          </p:nvSpPr>
          <p:spPr bwMode="auto">
            <a:xfrm>
              <a:off x="7022689" y="3805582"/>
              <a:ext cx="1947927" cy="39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AU" altLang="en-US" sz="2000" dirty="0" smtClean="0">
                  <a:latin typeface="+mn-lt"/>
                </a:rPr>
                <a:t>Anaglyph glasses</a:t>
              </a:r>
            </a:p>
          </p:txBody>
        </p:sp>
        <p:sp>
          <p:nvSpPr>
            <p:cNvPr id="3" name="Rectangle 2"/>
            <p:cNvSpPr/>
            <p:nvPr/>
          </p:nvSpPr>
          <p:spPr>
            <a:xfrm>
              <a:off x="4690576" y="5387813"/>
              <a:ext cx="4203838" cy="769692"/>
            </a:xfrm>
            <a:prstGeom prst="rect">
              <a:avLst/>
            </a:prstGeom>
          </p:spPr>
          <p:txBody>
            <a:bodyPr>
              <a:spAutoFit/>
            </a:bodyPr>
            <a:lstStyle/>
            <a:p>
              <a:pPr algn="ctr">
                <a:defRPr/>
              </a:pPr>
              <a:r>
                <a:rPr lang="en-AU" altLang="en-US" sz="2400" b="1" dirty="0">
                  <a:latin typeface="+mn-lt"/>
                </a:rPr>
                <a:t>3: "</a:t>
              </a:r>
              <a:r>
                <a:rPr lang="en-AU" altLang="en-US" sz="2400" b="1" dirty="0" err="1">
                  <a:latin typeface="+mn-lt"/>
                </a:rPr>
                <a:t>Anaglyph"animation</a:t>
              </a:r>
              <a:r>
                <a:rPr lang="en-AU" altLang="en-US" sz="2400" b="1" dirty="0">
                  <a:latin typeface="+mn-lt"/>
                </a:rPr>
                <a:t> </a:t>
              </a:r>
            </a:p>
            <a:p>
              <a:pPr algn="ctr">
                <a:defRPr/>
              </a:pPr>
              <a:r>
                <a:rPr lang="en-AU" altLang="en-US" sz="2000" dirty="0">
                  <a:latin typeface="+mn-lt"/>
                </a:rPr>
                <a:t>(requiring viewing glasses)</a:t>
              </a:r>
            </a:p>
          </p:txBody>
        </p:sp>
      </p:grpSp>
      <p:sp>
        <p:nvSpPr>
          <p:cNvPr id="48134" name="Content Placeholder 2"/>
          <p:cNvSpPr txBox="1">
            <a:spLocks/>
          </p:cNvSpPr>
          <p:nvPr/>
        </p:nvSpPr>
        <p:spPr bwMode="auto">
          <a:xfrm>
            <a:off x="2471594" y="1674024"/>
            <a:ext cx="22113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AU" altLang="en-US" sz="2400" b="1" dirty="0" smtClean="0"/>
              <a:t>1: </a:t>
            </a:r>
            <a:r>
              <a:rPr lang="en-AU" altLang="en-US" sz="2400" b="1" dirty="0"/>
              <a:t>"3D Wiggle" animation</a:t>
            </a:r>
          </a:p>
        </p:txBody>
      </p:sp>
      <p:pic>
        <p:nvPicPr>
          <p:cNvPr id="48135"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744" y="1394624"/>
            <a:ext cx="184785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6" name="Group 4"/>
          <p:cNvGrpSpPr>
            <a:grpSpLocks/>
          </p:cNvGrpSpPr>
          <p:nvPr/>
        </p:nvGrpSpPr>
        <p:grpSpPr bwMode="auto">
          <a:xfrm>
            <a:off x="4786313" y="3557588"/>
            <a:ext cx="3946525" cy="2949575"/>
            <a:chOff x="4785136" y="3603712"/>
            <a:chExt cx="3945835" cy="2949555"/>
          </a:xfrm>
        </p:grpSpPr>
        <p:pic>
          <p:nvPicPr>
            <p:cNvPr id="4813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10666" y="3631912"/>
              <a:ext cx="18383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8991" y="3603712"/>
              <a:ext cx="163988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Rectangle 4"/>
            <p:cNvSpPr>
              <a:spLocks noChangeArrowheads="1"/>
            </p:cNvSpPr>
            <p:nvPr/>
          </p:nvSpPr>
          <p:spPr bwMode="auto">
            <a:xfrm>
              <a:off x="4785136" y="5045162"/>
              <a:ext cx="394583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2400" b="1" dirty="0"/>
                <a:t>4: 2 panel image animation played on Smartphone and rendered in a viewer </a:t>
              </a:r>
              <a:r>
                <a:rPr lang="en-AU" altLang="en-US" sz="2000" dirty="0"/>
                <a:t>(</a:t>
              </a:r>
              <a:r>
                <a:rPr lang="en-AU" altLang="en-US" sz="2000" dirty="0" err="1"/>
                <a:t>eg</a:t>
              </a:r>
              <a:r>
                <a:rPr lang="en-AU" altLang="en-US" sz="2000" dirty="0"/>
                <a:t>. Google Cardboard). </a:t>
              </a:r>
            </a:p>
          </p:txBody>
        </p:sp>
      </p:grpSp>
    </p:spTree>
    <p:extLst>
      <p:ext uri="{BB962C8B-B14F-4D97-AF65-F5344CB8AC3E}">
        <p14:creationId xmlns:p14="http://schemas.microsoft.com/office/powerpoint/2010/main" val="173033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4191"/>
            <a:ext cx="9144000" cy="817562"/>
          </a:xfrm>
        </p:spPr>
        <p:txBody>
          <a:bodyPr>
            <a:normAutofit fontScale="90000"/>
          </a:bodyPr>
          <a:lstStyle/>
          <a:p>
            <a:pPr algn="ctr">
              <a:lnSpc>
                <a:spcPct val="100000"/>
              </a:lnSpc>
              <a:defRPr/>
            </a:pPr>
            <a:r>
              <a:rPr lang="en-AU" sz="2700" b="1" dirty="0">
                <a:latin typeface="+mn-lt"/>
              </a:rPr>
              <a:t>The </a:t>
            </a:r>
            <a:r>
              <a:rPr lang="en-AU" sz="2700" b="1" dirty="0" smtClean="0">
                <a:latin typeface="+mn-lt"/>
              </a:rPr>
              <a:t>worlds first </a:t>
            </a:r>
            <a:r>
              <a:rPr lang="en-AU" sz="2700" b="1" dirty="0">
                <a:latin typeface="+mn-lt"/>
              </a:rPr>
              <a:t>GEO-KOMPSAT-2A / Himawari-8 stereo </a:t>
            </a:r>
            <a:r>
              <a:rPr lang="en-AU" sz="2700" b="1" dirty="0" smtClean="0">
                <a:latin typeface="+mn-lt"/>
              </a:rPr>
              <a:t>image!</a:t>
            </a:r>
            <a:br>
              <a:rPr lang="en-AU" sz="2700" b="1" dirty="0" smtClean="0">
                <a:latin typeface="+mn-lt"/>
              </a:rPr>
            </a:br>
            <a:r>
              <a:rPr lang="en-AU" sz="2000" dirty="0" smtClean="0">
                <a:latin typeface="+mn-lt"/>
              </a:rPr>
              <a:t>joint effort between Dr </a:t>
            </a:r>
            <a:r>
              <a:rPr lang="en-AU" sz="2000" dirty="0" err="1" smtClean="0">
                <a:latin typeface="+mn-lt"/>
              </a:rPr>
              <a:t>Hyesook</a:t>
            </a:r>
            <a:r>
              <a:rPr lang="en-AU" sz="2000" dirty="0" smtClean="0">
                <a:latin typeface="+mn-lt"/>
              </a:rPr>
              <a:t> Park (KMA), Bodo Zeschke (BMTC) and Akihiro Shimizu (JMA)</a:t>
            </a:r>
            <a:endParaRPr lang="en-US" sz="2000" dirty="0">
              <a:latin typeface="+mn-lt"/>
            </a:endParaRPr>
          </a:p>
        </p:txBody>
      </p:sp>
      <p:pic>
        <p:nvPicPr>
          <p:cNvPr id="860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163" y="1098550"/>
            <a:ext cx="7559675"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299200"/>
            <a:ext cx="9144000" cy="461963"/>
          </a:xfrm>
          <a:prstGeom prst="rect">
            <a:avLst/>
          </a:prstGeom>
        </p:spPr>
        <p:txBody>
          <a:bodyPr>
            <a:spAutoFit/>
          </a:bodyPr>
          <a:lstStyle/>
          <a:p>
            <a:pPr algn="ctr">
              <a:defRPr/>
            </a:pPr>
            <a:r>
              <a:rPr lang="en-AU" sz="1200" dirty="0">
                <a:latin typeface="+mn-lt"/>
              </a:rPr>
              <a:t>image pair courtesy Bodo Zeschke, Australian Bureau of Meteorology ;  </a:t>
            </a:r>
            <a:r>
              <a:rPr lang="en-AU" sz="1200" dirty="0" err="1">
                <a:latin typeface="+mn-lt"/>
              </a:rPr>
              <a:t>Himawari</a:t>
            </a:r>
            <a:r>
              <a:rPr lang="en-AU" sz="1200" dirty="0">
                <a:latin typeface="+mn-lt"/>
              </a:rPr>
              <a:t> image courtesy JMA ; GK2A image courtesy KMA and </a:t>
            </a:r>
            <a:r>
              <a:rPr lang="en-AU" sz="1200" dirty="0" err="1">
                <a:latin typeface="+mn-lt"/>
              </a:rPr>
              <a:t>Dr.</a:t>
            </a:r>
            <a:r>
              <a:rPr lang="en-AU" sz="1200" dirty="0">
                <a:latin typeface="+mn-lt"/>
              </a:rPr>
              <a:t> </a:t>
            </a:r>
            <a:r>
              <a:rPr lang="en-AU" sz="1200" dirty="0" err="1">
                <a:latin typeface="+mn-lt"/>
              </a:rPr>
              <a:t>Hyesook</a:t>
            </a:r>
            <a:r>
              <a:rPr lang="en-AU" sz="1200" dirty="0">
                <a:latin typeface="+mn-lt"/>
              </a:rPr>
              <a:t> Park. </a:t>
            </a:r>
            <a:r>
              <a:rPr lang="en-AU" sz="1200" dirty="0">
                <a:latin typeface="+mn-lt"/>
                <a:hlinkClick r:id="rId4"/>
              </a:rPr>
              <a:t>GEOKOMPSAT-2A is also known as Chollian-2a</a:t>
            </a:r>
            <a:endParaRPr lang="en-AU" sz="1200" dirty="0">
              <a:latin typeface="+mn-lt"/>
            </a:endParaRPr>
          </a:p>
        </p:txBody>
      </p:sp>
    </p:spTree>
    <p:extLst>
      <p:ext uri="{BB962C8B-B14F-4D97-AF65-F5344CB8AC3E}">
        <p14:creationId xmlns:p14="http://schemas.microsoft.com/office/powerpoint/2010/main" val="2755323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720725"/>
          </a:xfrm>
        </p:spPr>
        <p:txBody>
          <a:bodyPr>
            <a:normAutofit/>
          </a:bodyPr>
          <a:lstStyle/>
          <a:p>
            <a:pPr algn="ctr">
              <a:defRPr/>
            </a:pPr>
            <a:r>
              <a:rPr lang="en-AU" sz="2400" b="1" dirty="0">
                <a:latin typeface="+mn-lt"/>
              </a:rPr>
              <a:t>Various ways of presenting 3D stereo satellite imagery</a:t>
            </a:r>
          </a:p>
        </p:txBody>
      </p:sp>
      <p:sp>
        <p:nvSpPr>
          <p:cNvPr id="48131" name="Content Placeholder 2"/>
          <p:cNvSpPr>
            <a:spLocks noGrp="1"/>
          </p:cNvSpPr>
          <p:nvPr>
            <p:ph idx="1"/>
          </p:nvPr>
        </p:nvSpPr>
        <p:spPr>
          <a:xfrm>
            <a:off x="5011882" y="2594779"/>
            <a:ext cx="3282950" cy="855663"/>
          </a:xfrm>
        </p:spPr>
        <p:txBody>
          <a:bodyPr/>
          <a:lstStyle/>
          <a:p>
            <a:pPr marL="0" indent="0" algn="ctr">
              <a:spcBef>
                <a:spcPct val="0"/>
              </a:spcBef>
              <a:buFontTx/>
              <a:buNone/>
            </a:pPr>
            <a:r>
              <a:rPr lang="en-AU" altLang="en-US" sz="2400" b="1" dirty="0" smtClean="0"/>
              <a:t>2: Stereo pair images </a:t>
            </a:r>
          </a:p>
          <a:p>
            <a:pPr marL="0" indent="0" algn="ctr">
              <a:spcBef>
                <a:spcPct val="0"/>
              </a:spcBef>
              <a:buFontTx/>
              <a:buNone/>
            </a:pPr>
            <a:r>
              <a:rPr lang="en-AU" altLang="en-US" sz="2000" dirty="0" smtClean="0"/>
              <a:t>(cross eyed viewing method)</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1882" y="1105704"/>
            <a:ext cx="32829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3" name="Group 3"/>
          <p:cNvGrpSpPr>
            <a:grpSpLocks/>
          </p:cNvGrpSpPr>
          <p:nvPr/>
        </p:nvGrpSpPr>
        <p:grpSpPr bwMode="auto">
          <a:xfrm>
            <a:off x="163513" y="3838575"/>
            <a:ext cx="4279900" cy="2417763"/>
            <a:chOff x="4690576" y="3740515"/>
            <a:chExt cx="4280040" cy="2416990"/>
          </a:xfrm>
        </p:grpSpPr>
        <p:pic>
          <p:nvPicPr>
            <p:cNvPr id="48140" name="Picture 8"/>
            <p:cNvPicPr>
              <a:picLocks noChangeAspect="1"/>
            </p:cNvPicPr>
            <p:nvPr/>
          </p:nvPicPr>
          <p:blipFill>
            <a:blip r:embed="rId4">
              <a:extLst>
                <a:ext uri="{28A0092B-C50C-407E-A947-70E740481C1C}">
                  <a14:useLocalDpi xmlns:a14="http://schemas.microsoft.com/office/drawing/2010/main" val="0"/>
                </a:ext>
              </a:extLst>
            </a:blip>
            <a:srcRect l="12183"/>
            <a:stretch>
              <a:fillRect/>
            </a:stretch>
          </p:blipFill>
          <p:spPr bwMode="auto">
            <a:xfrm>
              <a:off x="4851673" y="3740515"/>
              <a:ext cx="2147059" cy="16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9022" y="4225115"/>
              <a:ext cx="1795221" cy="114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5"/>
            <p:cNvSpPr>
              <a:spLocks noChangeArrowheads="1"/>
            </p:cNvSpPr>
            <p:nvPr/>
          </p:nvSpPr>
          <p:spPr bwMode="auto">
            <a:xfrm>
              <a:off x="7022689" y="3805582"/>
              <a:ext cx="1947927" cy="39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AU" altLang="en-US" sz="2000" dirty="0" smtClean="0">
                  <a:latin typeface="+mn-lt"/>
                </a:rPr>
                <a:t>Anaglyph glasses</a:t>
              </a:r>
            </a:p>
          </p:txBody>
        </p:sp>
        <p:sp>
          <p:nvSpPr>
            <p:cNvPr id="3" name="Rectangle 2"/>
            <p:cNvSpPr/>
            <p:nvPr/>
          </p:nvSpPr>
          <p:spPr>
            <a:xfrm>
              <a:off x="4690576" y="5387813"/>
              <a:ext cx="4203838" cy="769692"/>
            </a:xfrm>
            <a:prstGeom prst="rect">
              <a:avLst/>
            </a:prstGeom>
          </p:spPr>
          <p:txBody>
            <a:bodyPr>
              <a:spAutoFit/>
            </a:bodyPr>
            <a:lstStyle/>
            <a:p>
              <a:pPr algn="ctr">
                <a:defRPr/>
              </a:pPr>
              <a:r>
                <a:rPr lang="en-AU" altLang="en-US" sz="2400" b="1" dirty="0">
                  <a:solidFill>
                    <a:srgbClr val="FF0000"/>
                  </a:solidFill>
                  <a:latin typeface="+mn-lt"/>
                </a:rPr>
                <a:t>3: "</a:t>
              </a:r>
              <a:r>
                <a:rPr lang="en-AU" altLang="en-US" sz="2400" b="1" dirty="0" err="1">
                  <a:solidFill>
                    <a:srgbClr val="FF0000"/>
                  </a:solidFill>
                  <a:latin typeface="+mn-lt"/>
                </a:rPr>
                <a:t>Anaglyph"animation</a:t>
              </a:r>
              <a:r>
                <a:rPr lang="en-AU" altLang="en-US" sz="2400" b="1" dirty="0">
                  <a:solidFill>
                    <a:srgbClr val="FF0000"/>
                  </a:solidFill>
                  <a:latin typeface="+mn-lt"/>
                </a:rPr>
                <a:t> </a:t>
              </a:r>
            </a:p>
            <a:p>
              <a:pPr algn="ctr">
                <a:defRPr/>
              </a:pPr>
              <a:r>
                <a:rPr lang="en-AU" altLang="en-US" sz="2000" dirty="0">
                  <a:solidFill>
                    <a:srgbClr val="FF0000"/>
                  </a:solidFill>
                  <a:latin typeface="+mn-lt"/>
                </a:rPr>
                <a:t>(requiring viewing glasses)</a:t>
              </a:r>
            </a:p>
          </p:txBody>
        </p:sp>
      </p:grpSp>
      <p:sp>
        <p:nvSpPr>
          <p:cNvPr id="48134" name="Content Placeholder 2"/>
          <p:cNvSpPr txBox="1">
            <a:spLocks/>
          </p:cNvSpPr>
          <p:nvPr/>
        </p:nvSpPr>
        <p:spPr bwMode="auto">
          <a:xfrm>
            <a:off x="2471594" y="1674024"/>
            <a:ext cx="22113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AU" altLang="en-US" sz="2400" b="1" dirty="0" smtClean="0"/>
              <a:t>1: </a:t>
            </a:r>
            <a:r>
              <a:rPr lang="en-AU" altLang="en-US" sz="2400" b="1" dirty="0"/>
              <a:t>"3D Wiggle" animation</a:t>
            </a:r>
          </a:p>
        </p:txBody>
      </p:sp>
      <p:pic>
        <p:nvPicPr>
          <p:cNvPr id="48135"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744" y="1394624"/>
            <a:ext cx="184785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6" name="Group 4"/>
          <p:cNvGrpSpPr>
            <a:grpSpLocks/>
          </p:cNvGrpSpPr>
          <p:nvPr/>
        </p:nvGrpSpPr>
        <p:grpSpPr bwMode="auto">
          <a:xfrm>
            <a:off x="4786313" y="3557588"/>
            <a:ext cx="3946525" cy="2949575"/>
            <a:chOff x="4785136" y="3603712"/>
            <a:chExt cx="3945835" cy="2949555"/>
          </a:xfrm>
        </p:grpSpPr>
        <p:pic>
          <p:nvPicPr>
            <p:cNvPr id="4813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10666" y="3631912"/>
              <a:ext cx="18383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8991" y="3603712"/>
              <a:ext cx="163988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Rectangle 4"/>
            <p:cNvSpPr>
              <a:spLocks noChangeArrowheads="1"/>
            </p:cNvSpPr>
            <p:nvPr/>
          </p:nvSpPr>
          <p:spPr bwMode="auto">
            <a:xfrm>
              <a:off x="4785136" y="5045162"/>
              <a:ext cx="394583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2400" b="1" dirty="0"/>
                <a:t>4: 2 panel image animation played on Smartphone and rendered in a viewer </a:t>
              </a:r>
              <a:r>
                <a:rPr lang="en-AU" altLang="en-US" sz="2000" dirty="0"/>
                <a:t>(</a:t>
              </a:r>
              <a:r>
                <a:rPr lang="en-AU" altLang="en-US" sz="2000" dirty="0" err="1"/>
                <a:t>eg</a:t>
              </a:r>
              <a:r>
                <a:rPr lang="en-AU" altLang="en-US" sz="2000" dirty="0"/>
                <a:t>. Google Cardboard). </a:t>
              </a:r>
            </a:p>
          </p:txBody>
        </p:sp>
      </p:grpSp>
    </p:spTree>
    <p:extLst>
      <p:ext uri="{BB962C8B-B14F-4D97-AF65-F5344CB8AC3E}">
        <p14:creationId xmlns:p14="http://schemas.microsoft.com/office/powerpoint/2010/main" val="1870115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0" y="304800"/>
            <a:ext cx="9144000" cy="1112838"/>
          </a:xfrm>
        </p:spPr>
        <p:txBody>
          <a:bodyPr/>
          <a:lstStyle/>
          <a:p>
            <a:pPr algn="ctr">
              <a:defRPr/>
            </a:pPr>
            <a:r>
              <a:rPr lang="en-US" altLang="en-US" sz="2400" b="1" dirty="0">
                <a:latin typeface="+mn-lt"/>
              </a:rPr>
              <a:t>An online source of 3D "anaglyph" images over the CONUS domain, </a:t>
            </a:r>
            <a:r>
              <a:rPr lang="en-US" altLang="en-US" sz="2000" dirty="0">
                <a:latin typeface="+mn-lt"/>
              </a:rPr>
              <a:t>from Embry-Riddle Aeronautical University website</a:t>
            </a:r>
          </a:p>
        </p:txBody>
      </p:sp>
      <p:pic>
        <p:nvPicPr>
          <p:cNvPr id="716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888" y="1417638"/>
            <a:ext cx="6330950" cy="4981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684"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318125"/>
            <a:ext cx="441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9888" y="5229225"/>
            <a:ext cx="3738562" cy="1323975"/>
          </a:xfrm>
          <a:prstGeom prst="rect">
            <a:avLst/>
          </a:prstGeom>
          <a:solidFill>
            <a:schemeClr val="bg1"/>
          </a:solidFill>
        </p:spPr>
        <p:txBody>
          <a:bodyPr>
            <a:spAutoFit/>
          </a:bodyPr>
          <a:lstStyle/>
          <a:p>
            <a:pPr algn="ctr">
              <a:defRPr/>
            </a:pPr>
            <a:r>
              <a:rPr lang="en-US" sz="2000" dirty="0">
                <a:solidFill>
                  <a:srgbClr val="000000"/>
                </a:solidFill>
                <a:latin typeface="+mn-lt"/>
              </a:rPr>
              <a:t>The red/cyan anaglyph images have been posted to the web at </a:t>
            </a:r>
            <a:r>
              <a:rPr lang="en-US" sz="2000" dirty="0">
                <a:solidFill>
                  <a:srgbClr val="000000"/>
                </a:solidFill>
                <a:latin typeface="+mn-lt"/>
                <a:hlinkClick r:id="rId5"/>
              </a:rPr>
              <a:t>http://wx.erau.edu/erau_sat</a:t>
            </a:r>
            <a:r>
              <a:rPr lang="en-US" sz="2000" dirty="0">
                <a:solidFill>
                  <a:srgbClr val="000000"/>
                </a:solidFill>
                <a:latin typeface="+mn-lt"/>
              </a:rPr>
              <a:t>  and are publically available. </a:t>
            </a:r>
          </a:p>
        </p:txBody>
      </p:sp>
      <p:pic>
        <p:nvPicPr>
          <p:cNvPr id="71686"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7225" y="2109788"/>
            <a:ext cx="3125788" cy="24272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704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6700" y="254874"/>
            <a:ext cx="8658225" cy="1325563"/>
          </a:xfrm>
        </p:spPr>
        <p:txBody>
          <a:bodyPr>
            <a:noAutofit/>
          </a:bodyPr>
          <a:lstStyle/>
          <a:p>
            <a:pPr algn="ctr"/>
            <a:r>
              <a:rPr lang="en-AU" sz="2400" b="1" dirty="0">
                <a:latin typeface="+mn-lt"/>
              </a:rPr>
              <a:t>Participant response to the question "How well does the observational data i.e. surface observations and RADAR show up on the anaglyph data for the low pressure system over the </a:t>
            </a:r>
            <a:r>
              <a:rPr lang="en-AU" sz="2400" b="1" dirty="0" smtClean="0">
                <a:latin typeface="+mn-lt"/>
              </a:rPr>
              <a:t>central USA". </a:t>
            </a:r>
            <a:r>
              <a:rPr lang="en-AU" sz="2000" dirty="0" smtClean="0">
                <a:latin typeface="+mn-lt"/>
              </a:rPr>
              <a:t>Data </a:t>
            </a:r>
            <a:r>
              <a:rPr lang="en-AU" sz="2000" dirty="0">
                <a:latin typeface="+mn-lt"/>
              </a:rPr>
              <a:t>13-14</a:t>
            </a:r>
            <a:r>
              <a:rPr lang="en-AU" sz="2000" baseline="30000" dirty="0">
                <a:latin typeface="+mn-lt"/>
              </a:rPr>
              <a:t>th</a:t>
            </a:r>
            <a:r>
              <a:rPr lang="en-AU" sz="2000" dirty="0">
                <a:latin typeface="+mn-lt"/>
              </a:rPr>
              <a:t> March 2019. </a:t>
            </a:r>
          </a:p>
        </p:txBody>
      </p:sp>
      <p:pic>
        <p:nvPicPr>
          <p:cNvPr id="2050" name="Picture 1"/>
          <p:cNvPicPr>
            <a:picLocks noChangeAspect="1" noChangeArrowheads="1"/>
          </p:cNvPicPr>
          <p:nvPr/>
        </p:nvPicPr>
        <p:blipFill>
          <a:blip r:embed="rId3">
            <a:extLst>
              <a:ext uri="{28A0092B-C50C-407E-A947-70E740481C1C}">
                <a14:useLocalDpi xmlns:a14="http://schemas.microsoft.com/office/drawing/2010/main" val="0"/>
              </a:ext>
            </a:extLst>
          </a:blip>
          <a:srcRect l="1996" t="19881"/>
          <a:stretch>
            <a:fillRect/>
          </a:stretch>
        </p:blipFill>
        <p:spPr bwMode="auto">
          <a:xfrm>
            <a:off x="592931" y="1701961"/>
            <a:ext cx="7958137" cy="485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85775" y="4867275"/>
            <a:ext cx="4572000" cy="11906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905250" y="6581001"/>
            <a:ext cx="5238750" cy="276999"/>
          </a:xfrm>
          <a:prstGeom prst="rect">
            <a:avLst/>
          </a:prstGeom>
          <a:noFill/>
        </p:spPr>
        <p:txBody>
          <a:bodyPr wrap="square">
            <a:spAutoFit/>
          </a:bodyPr>
          <a:lstStyle/>
          <a:p>
            <a:pPr>
              <a:defRPr/>
            </a:pPr>
            <a:r>
              <a:rPr lang="en-AU" sz="1200" dirty="0" smtClean="0">
                <a:latin typeface="+mn-lt"/>
              </a:rPr>
              <a:t>images </a:t>
            </a:r>
            <a:r>
              <a:rPr lang="en-AU" sz="1200" dirty="0">
                <a:latin typeface="+mn-lt"/>
              </a:rPr>
              <a:t>from CONUS imagery presented by Embry-Riddle Aeronautical University </a:t>
            </a:r>
          </a:p>
        </p:txBody>
      </p:sp>
      <p:sp>
        <p:nvSpPr>
          <p:cNvPr id="7" name="TextBox 6"/>
          <p:cNvSpPr txBox="1"/>
          <p:nvPr/>
        </p:nvSpPr>
        <p:spPr>
          <a:xfrm>
            <a:off x="0" y="4800867"/>
            <a:ext cx="3133724" cy="1323439"/>
          </a:xfrm>
          <a:prstGeom prst="rect">
            <a:avLst/>
          </a:prstGeom>
          <a:solidFill>
            <a:srgbClr val="FFFF00"/>
          </a:solidFill>
        </p:spPr>
        <p:txBody>
          <a:bodyPr wrap="square" rtlCol="0">
            <a:spAutoFit/>
          </a:bodyPr>
          <a:lstStyle/>
          <a:p>
            <a:pPr algn="ctr"/>
            <a:r>
              <a:rPr lang="en-AU" sz="2000" b="1" dirty="0" smtClean="0">
                <a:solidFill>
                  <a:srgbClr val="FF0000"/>
                </a:solidFill>
                <a:effectLst>
                  <a:outerShdw blurRad="38100" dist="38100" dir="2700000" algn="tl">
                    <a:srgbClr val="000000">
                      <a:alpha val="43137"/>
                    </a:srgbClr>
                  </a:outerShdw>
                </a:effectLst>
              </a:rPr>
              <a:t>Superposition of observational data detracts from the 3D effect of the satellite images</a:t>
            </a:r>
            <a:endParaRPr lang="en-AU" sz="2000" b="1" dirty="0">
              <a:solidFill>
                <a:srgbClr val="FF0000"/>
              </a:solidFill>
              <a:effectLst>
                <a:outerShdw blurRad="38100" dist="38100" dir="2700000" algn="tl">
                  <a:srgbClr val="000000">
                    <a:alpha val="43137"/>
                  </a:srgbClr>
                </a:outerShdw>
              </a:effectLst>
            </a:endParaRPr>
          </a:p>
        </p:txBody>
      </p:sp>
      <p:sp>
        <p:nvSpPr>
          <p:cNvPr id="4" name="Rectangle 3"/>
          <p:cNvSpPr/>
          <p:nvPr/>
        </p:nvSpPr>
        <p:spPr>
          <a:xfrm>
            <a:off x="8239125" y="2665375"/>
            <a:ext cx="904874" cy="369332"/>
          </a:xfrm>
          <a:prstGeom prst="rect">
            <a:avLst/>
          </a:prstGeom>
          <a:solidFill>
            <a:schemeClr val="bg1"/>
          </a:solidFill>
        </p:spPr>
        <p:txBody>
          <a:bodyPr wrap="square">
            <a:spAutoFit/>
          </a:bodyPr>
          <a:lstStyle/>
          <a:p>
            <a:r>
              <a:rPr lang="en-AU" altLang="en-US" b="1" dirty="0"/>
              <a:t>Visible</a:t>
            </a:r>
            <a:endParaRPr lang="en-AU" dirty="0"/>
          </a:p>
        </p:txBody>
      </p:sp>
      <p:sp>
        <p:nvSpPr>
          <p:cNvPr id="9" name="Rectangle 8"/>
          <p:cNvSpPr/>
          <p:nvPr/>
        </p:nvSpPr>
        <p:spPr>
          <a:xfrm>
            <a:off x="8061650" y="4991349"/>
            <a:ext cx="1082348" cy="369332"/>
          </a:xfrm>
          <a:prstGeom prst="rect">
            <a:avLst/>
          </a:prstGeom>
          <a:solidFill>
            <a:schemeClr val="bg1"/>
          </a:solidFill>
        </p:spPr>
        <p:txBody>
          <a:bodyPr wrap="none">
            <a:spAutoFit/>
          </a:bodyPr>
          <a:lstStyle/>
          <a:p>
            <a:pPr algn="r">
              <a:spcBef>
                <a:spcPct val="0"/>
              </a:spcBef>
              <a:buFontTx/>
              <a:buNone/>
            </a:pPr>
            <a:r>
              <a:rPr lang="en-AU" altLang="en-US" b="1" dirty="0">
                <a:solidFill>
                  <a:srgbClr val="FF0000"/>
                </a:solidFill>
              </a:rPr>
              <a:t>Anag</a:t>
            </a:r>
            <a:r>
              <a:rPr lang="en-AU" altLang="en-US" b="1" dirty="0">
                <a:solidFill>
                  <a:srgbClr val="0000CC"/>
                </a:solidFill>
              </a:rPr>
              <a:t>lyph</a:t>
            </a:r>
          </a:p>
        </p:txBody>
      </p:sp>
    </p:spTree>
    <p:extLst>
      <p:ext uri="{BB962C8B-B14F-4D97-AF65-F5344CB8AC3E}">
        <p14:creationId xmlns:p14="http://schemas.microsoft.com/office/powerpoint/2010/main" val="3359655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525"/>
            <a:ext cx="9144000" cy="549275"/>
          </a:xfrm>
        </p:spPr>
        <p:txBody>
          <a:bodyPr>
            <a:normAutofit/>
          </a:bodyPr>
          <a:lstStyle/>
          <a:p>
            <a:pPr algn="ctr">
              <a:defRPr/>
            </a:pPr>
            <a:r>
              <a:rPr lang="en-AU" sz="2400" b="1" dirty="0">
                <a:latin typeface="+mn-lt"/>
              </a:rPr>
              <a:t>Advantages in using 3D stereo satellite imagery</a:t>
            </a:r>
          </a:p>
        </p:txBody>
      </p:sp>
      <p:sp>
        <p:nvSpPr>
          <p:cNvPr id="3" name="Rectangle 2"/>
          <p:cNvSpPr/>
          <p:nvPr/>
        </p:nvSpPr>
        <p:spPr>
          <a:xfrm>
            <a:off x="146041" y="2933919"/>
            <a:ext cx="2586907" cy="646331"/>
          </a:xfrm>
          <a:prstGeom prst="rect">
            <a:avLst/>
          </a:prstGeom>
        </p:spPr>
        <p:txBody>
          <a:bodyPr wrap="square">
            <a:spAutoFit/>
          </a:bodyPr>
          <a:lstStyle/>
          <a:p>
            <a:pPr algn="ctr">
              <a:lnSpc>
                <a:spcPct val="100000"/>
              </a:lnSpc>
              <a:spcBef>
                <a:spcPts val="0"/>
              </a:spcBef>
              <a:spcAft>
                <a:spcPts val="1200"/>
              </a:spcAft>
              <a:defRPr/>
            </a:pPr>
            <a:r>
              <a:rPr lang="en-AU" altLang="en-US" dirty="0"/>
              <a:t>Analysing multilayer </a:t>
            </a:r>
            <a:r>
              <a:rPr lang="en-AU" altLang="en-US" dirty="0" smtClean="0"/>
              <a:t>cloud, superior AMV's</a:t>
            </a:r>
            <a:endParaRPr lang="en-AU" altLang="en-US" dirty="0"/>
          </a:p>
        </p:txBody>
      </p:sp>
      <p:pic>
        <p:nvPicPr>
          <p:cNvPr id="5" name="Picture 4"/>
          <p:cNvPicPr>
            <a:picLocks noChangeAspect="1"/>
          </p:cNvPicPr>
          <p:nvPr/>
        </p:nvPicPr>
        <p:blipFill rotWithShape="1">
          <a:blip r:embed="rId2"/>
          <a:srcRect t="9527"/>
          <a:stretch/>
        </p:blipFill>
        <p:spPr>
          <a:xfrm>
            <a:off x="376227" y="3759773"/>
            <a:ext cx="2101150" cy="2039301"/>
          </a:xfrm>
          <a:prstGeom prst="rect">
            <a:avLst/>
          </a:prstGeom>
        </p:spPr>
      </p:pic>
      <p:sp>
        <p:nvSpPr>
          <p:cNvPr id="4" name="Rectangle 3"/>
          <p:cNvSpPr/>
          <p:nvPr/>
        </p:nvSpPr>
        <p:spPr>
          <a:xfrm>
            <a:off x="133349" y="5832096"/>
            <a:ext cx="2784757" cy="646331"/>
          </a:xfrm>
          <a:prstGeom prst="rect">
            <a:avLst/>
          </a:prstGeom>
        </p:spPr>
        <p:txBody>
          <a:bodyPr wrap="square">
            <a:spAutoFit/>
          </a:bodyPr>
          <a:lstStyle/>
          <a:p>
            <a:pPr algn="ctr"/>
            <a:r>
              <a:rPr lang="en-AU" altLang="en-US" dirty="0"/>
              <a:t>Analysing atmospheric shear and trends in these</a:t>
            </a:r>
            <a:endParaRPr lang="en-AU" dirty="0"/>
          </a:p>
        </p:txBody>
      </p:sp>
      <p:pic>
        <p:nvPicPr>
          <p:cNvPr id="6" name="Picture 5"/>
          <p:cNvPicPr>
            <a:picLocks noChangeAspect="1"/>
          </p:cNvPicPr>
          <p:nvPr/>
        </p:nvPicPr>
        <p:blipFill>
          <a:blip r:embed="rId3"/>
          <a:stretch>
            <a:fillRect/>
          </a:stretch>
        </p:blipFill>
        <p:spPr>
          <a:xfrm>
            <a:off x="133350" y="906254"/>
            <a:ext cx="2586906" cy="2010953"/>
          </a:xfrm>
          <a:prstGeom prst="rect">
            <a:avLst/>
          </a:prstGeom>
        </p:spPr>
      </p:pic>
      <p:sp>
        <p:nvSpPr>
          <p:cNvPr id="7" name="Rectangle 6"/>
          <p:cNvSpPr/>
          <p:nvPr/>
        </p:nvSpPr>
        <p:spPr>
          <a:xfrm>
            <a:off x="2732948" y="2936348"/>
            <a:ext cx="2502706" cy="923330"/>
          </a:xfrm>
          <a:prstGeom prst="rect">
            <a:avLst/>
          </a:prstGeom>
        </p:spPr>
        <p:txBody>
          <a:bodyPr wrap="square">
            <a:spAutoFit/>
          </a:bodyPr>
          <a:lstStyle/>
          <a:p>
            <a:pPr algn="ctr"/>
            <a:r>
              <a:rPr lang="en-AU" altLang="en-US" dirty="0"/>
              <a:t>Analysing the interaction between low and upper levels of the atmosphere </a:t>
            </a:r>
            <a:endParaRPr lang="en-AU" dirty="0"/>
          </a:p>
        </p:txBody>
      </p:sp>
      <p:pic>
        <p:nvPicPr>
          <p:cNvPr id="9" name="Picture 8"/>
          <p:cNvPicPr>
            <a:picLocks noChangeAspect="1"/>
          </p:cNvPicPr>
          <p:nvPr/>
        </p:nvPicPr>
        <p:blipFill rotWithShape="1">
          <a:blip r:embed="rId4"/>
          <a:srcRect t="10614"/>
          <a:stretch/>
        </p:blipFill>
        <p:spPr>
          <a:xfrm>
            <a:off x="2850006" y="918073"/>
            <a:ext cx="2290762" cy="2011944"/>
          </a:xfrm>
          <a:prstGeom prst="rect">
            <a:avLst/>
          </a:prstGeom>
        </p:spPr>
      </p:pic>
      <p:pic>
        <p:nvPicPr>
          <p:cNvPr id="10" name="Picture 6"/>
          <p:cNvPicPr>
            <a:picLocks noChangeAspect="1"/>
          </p:cNvPicPr>
          <p:nvPr/>
        </p:nvPicPr>
        <p:blipFill rotWithShape="1">
          <a:blip r:embed="rId5">
            <a:extLst>
              <a:ext uri="{28A0092B-C50C-407E-A947-70E740481C1C}">
                <a14:useLocalDpi xmlns:a14="http://schemas.microsoft.com/office/drawing/2010/main" val="0"/>
              </a:ext>
            </a:extLst>
          </a:blip>
          <a:srcRect l="8407" r="3599"/>
          <a:stretch/>
        </p:blipFill>
        <p:spPr bwMode="auto">
          <a:xfrm>
            <a:off x="5270519" y="888873"/>
            <a:ext cx="3829050" cy="200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270518" y="2910573"/>
            <a:ext cx="3829051" cy="646331"/>
          </a:xfrm>
          <a:prstGeom prst="rect">
            <a:avLst/>
          </a:prstGeom>
        </p:spPr>
        <p:txBody>
          <a:bodyPr wrap="square">
            <a:spAutoFit/>
          </a:bodyPr>
          <a:lstStyle/>
          <a:p>
            <a:pPr algn="ctr"/>
            <a:r>
              <a:rPr lang="en-AU" altLang="en-US" dirty="0"/>
              <a:t>Analysing vertical motion of developing thunderstorms </a:t>
            </a:r>
            <a:endParaRPr lang="en-AU" dirty="0"/>
          </a:p>
        </p:txBody>
      </p:sp>
      <p:sp>
        <p:nvSpPr>
          <p:cNvPr id="11" name="Rectangle 10"/>
          <p:cNvSpPr/>
          <p:nvPr/>
        </p:nvSpPr>
        <p:spPr>
          <a:xfrm>
            <a:off x="2923723" y="5934104"/>
            <a:ext cx="2694753" cy="646331"/>
          </a:xfrm>
          <a:prstGeom prst="rect">
            <a:avLst/>
          </a:prstGeom>
        </p:spPr>
        <p:txBody>
          <a:bodyPr wrap="square">
            <a:spAutoFit/>
          </a:bodyPr>
          <a:lstStyle/>
          <a:p>
            <a:pPr algn="ctr"/>
            <a:r>
              <a:rPr lang="en-AU" altLang="en-US" dirty="0" smtClean="0"/>
              <a:t>Better </a:t>
            </a:r>
            <a:r>
              <a:rPr lang="en-AU" altLang="en-US" dirty="0"/>
              <a:t>monitor low cloud below broken higher cloud </a:t>
            </a:r>
            <a:endParaRPr lang="en-AU" dirty="0"/>
          </a:p>
        </p:txBody>
      </p:sp>
      <p:pic>
        <p:nvPicPr>
          <p:cNvPr id="13" name="Picture 12"/>
          <p:cNvPicPr>
            <a:picLocks noChangeAspect="1"/>
          </p:cNvPicPr>
          <p:nvPr/>
        </p:nvPicPr>
        <p:blipFill>
          <a:blip r:embed="rId6"/>
          <a:stretch>
            <a:fillRect/>
          </a:stretch>
        </p:blipFill>
        <p:spPr>
          <a:xfrm>
            <a:off x="3076359" y="3880752"/>
            <a:ext cx="2389482" cy="2031980"/>
          </a:xfrm>
          <a:prstGeom prst="rect">
            <a:avLst/>
          </a:prstGeom>
        </p:spPr>
      </p:pic>
      <p:pic>
        <p:nvPicPr>
          <p:cNvPr id="14" name="Picture 13"/>
          <p:cNvPicPr>
            <a:picLocks noChangeAspect="1"/>
          </p:cNvPicPr>
          <p:nvPr/>
        </p:nvPicPr>
        <p:blipFill>
          <a:blip r:embed="rId7"/>
          <a:stretch>
            <a:fillRect/>
          </a:stretch>
        </p:blipFill>
        <p:spPr>
          <a:xfrm>
            <a:off x="6064823" y="3750647"/>
            <a:ext cx="2290812" cy="2055761"/>
          </a:xfrm>
          <a:prstGeom prst="rect">
            <a:avLst/>
          </a:prstGeom>
        </p:spPr>
      </p:pic>
      <p:sp>
        <p:nvSpPr>
          <p:cNvPr id="12" name="Rectangle 11"/>
          <p:cNvSpPr/>
          <p:nvPr/>
        </p:nvSpPr>
        <p:spPr>
          <a:xfrm>
            <a:off x="5717763" y="5801585"/>
            <a:ext cx="2984931" cy="923330"/>
          </a:xfrm>
          <a:prstGeom prst="rect">
            <a:avLst/>
          </a:prstGeom>
        </p:spPr>
        <p:txBody>
          <a:bodyPr wrap="square">
            <a:spAutoFit/>
          </a:bodyPr>
          <a:lstStyle/>
          <a:p>
            <a:pPr algn="ctr"/>
            <a:r>
              <a:rPr lang="en-US" altLang="en-US" dirty="0"/>
              <a:t>Detection of minor variations in height for oceanic cellular convection</a:t>
            </a:r>
            <a:endParaRPr lang="en-AU" dirty="0"/>
          </a:p>
        </p:txBody>
      </p:sp>
      <p:sp>
        <p:nvSpPr>
          <p:cNvPr id="16" name="TextBox 15"/>
          <p:cNvSpPr txBox="1"/>
          <p:nvPr/>
        </p:nvSpPr>
        <p:spPr>
          <a:xfrm>
            <a:off x="0" y="0"/>
            <a:ext cx="5802166" cy="276999"/>
          </a:xfrm>
          <a:prstGeom prst="rect">
            <a:avLst/>
          </a:prstGeom>
          <a:noFill/>
        </p:spPr>
        <p:txBody>
          <a:bodyPr wrap="none">
            <a:spAutoFit/>
          </a:bodyPr>
          <a:lstStyle/>
          <a:p>
            <a:pPr>
              <a:defRPr/>
            </a:pPr>
            <a:r>
              <a:rPr lang="en-AU" sz="1200" dirty="0" smtClean="0">
                <a:latin typeface="+mn-lt"/>
              </a:rPr>
              <a:t>anaglyph images </a:t>
            </a:r>
            <a:r>
              <a:rPr lang="en-AU" sz="1200" dirty="0">
                <a:latin typeface="+mn-lt"/>
              </a:rPr>
              <a:t>from CONUS imagery presented by Embry-Riddle Aeronautical University </a:t>
            </a:r>
          </a:p>
        </p:txBody>
      </p:sp>
      <p:sp>
        <p:nvSpPr>
          <p:cNvPr id="17" name="TextBox 16"/>
          <p:cNvSpPr txBox="1"/>
          <p:nvPr/>
        </p:nvSpPr>
        <p:spPr>
          <a:xfrm flipH="1">
            <a:off x="-1" y="6574778"/>
            <a:ext cx="6143625" cy="276999"/>
          </a:xfrm>
          <a:prstGeom prst="rect">
            <a:avLst/>
          </a:prstGeom>
          <a:noFill/>
        </p:spPr>
        <p:txBody>
          <a:bodyPr wrap="square">
            <a:spAutoFit/>
          </a:bodyPr>
          <a:lstStyle/>
          <a:p>
            <a:pPr>
              <a:defRPr/>
            </a:pPr>
            <a:r>
              <a:rPr lang="en-AU" sz="1200" dirty="0" smtClean="0">
                <a:latin typeface="+mn-lt"/>
              </a:rPr>
              <a:t>Non-anaglyph images </a:t>
            </a:r>
            <a:r>
              <a:rPr lang="en-AU" sz="1200" dirty="0">
                <a:latin typeface="+mn-lt"/>
              </a:rPr>
              <a:t>from CIMSS Satellite Blog, case studies produced by Scott Lindstrom SSEC</a:t>
            </a:r>
          </a:p>
        </p:txBody>
      </p:sp>
    </p:spTree>
    <p:extLst>
      <p:ext uri="{BB962C8B-B14F-4D97-AF65-F5344CB8AC3E}">
        <p14:creationId xmlns:p14="http://schemas.microsoft.com/office/powerpoint/2010/main" val="385243840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975" y="3557058"/>
            <a:ext cx="2745593" cy="25870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701" y="3554962"/>
            <a:ext cx="2747506" cy="2589192"/>
          </a:xfrm>
          <a:prstGeom prst="rect">
            <a:avLst/>
          </a:prstGeom>
        </p:spPr>
      </p:pic>
      <p:sp>
        <p:nvSpPr>
          <p:cNvPr id="2" name="Title 1"/>
          <p:cNvSpPr>
            <a:spLocks noGrp="1"/>
          </p:cNvSpPr>
          <p:nvPr>
            <p:ph type="title"/>
          </p:nvPr>
        </p:nvSpPr>
        <p:spPr>
          <a:xfrm>
            <a:off x="368801" y="740344"/>
            <a:ext cx="3555499" cy="1971674"/>
          </a:xfrm>
        </p:spPr>
        <p:txBody>
          <a:bodyPr>
            <a:normAutofit/>
          </a:bodyPr>
          <a:lstStyle/>
          <a:p>
            <a:pPr algn="ctr"/>
            <a:r>
              <a:rPr lang="en-AU" sz="2400" b="1" dirty="0" smtClean="0">
                <a:latin typeface="+mn-lt"/>
              </a:rPr>
              <a:t>Suggested use of 3D stereo satellite imagery within a meteorological forecasting / training centre </a:t>
            </a:r>
            <a:endParaRPr lang="en-AU" sz="2400" b="1" dirty="0">
              <a:latin typeface="+mn-lt"/>
            </a:endParaRPr>
          </a:p>
        </p:txBody>
      </p:sp>
      <p:sp>
        <p:nvSpPr>
          <p:cNvPr id="3" name="Content Placeholder 2"/>
          <p:cNvSpPr>
            <a:spLocks noGrp="1"/>
          </p:cNvSpPr>
          <p:nvPr>
            <p:ph idx="1"/>
          </p:nvPr>
        </p:nvSpPr>
        <p:spPr>
          <a:xfrm>
            <a:off x="3355976" y="6144154"/>
            <a:ext cx="5578232" cy="384175"/>
          </a:xfrm>
          <a:solidFill>
            <a:schemeClr val="bg1"/>
          </a:solidFill>
        </p:spPr>
        <p:txBody>
          <a:bodyPr>
            <a:noAutofit/>
          </a:bodyPr>
          <a:lstStyle/>
          <a:p>
            <a:pPr marL="0" indent="0" algn="ctr">
              <a:buNone/>
            </a:pPr>
            <a:r>
              <a:rPr lang="en-AU" sz="1600" dirty="0" smtClean="0"/>
              <a:t>Normal animation and Wiggle 3D animation in two panel display</a:t>
            </a:r>
            <a:endParaRPr lang="en-AU" sz="1600" dirty="0"/>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7050" t="17752"/>
          <a:stretch/>
        </p:blipFill>
        <p:spPr>
          <a:xfrm>
            <a:off x="206373" y="3554961"/>
            <a:ext cx="2990165" cy="2223633"/>
          </a:xfrm>
          <a:prstGeom prst="rect">
            <a:avLst/>
          </a:prstGeom>
        </p:spPr>
      </p:pic>
      <p:sp>
        <p:nvSpPr>
          <p:cNvPr id="9" name="Content Placeholder 2"/>
          <p:cNvSpPr txBox="1">
            <a:spLocks/>
          </p:cNvSpPr>
          <p:nvPr/>
        </p:nvSpPr>
        <p:spPr>
          <a:xfrm>
            <a:off x="206372" y="5778594"/>
            <a:ext cx="2974422" cy="749735"/>
          </a:xfrm>
          <a:prstGeom prst="rect">
            <a:avLst/>
          </a:prstGeom>
          <a:solidFill>
            <a:schemeClr val="bg1"/>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AU" sz="1600" dirty="0" smtClean="0"/>
              <a:t>Enhanced teaching of meteorological principles to Trainee Meteorologists</a:t>
            </a:r>
            <a:endParaRPr lang="en-AU" sz="1600" dirty="0"/>
          </a:p>
        </p:txBody>
      </p:sp>
      <p:pic>
        <p:nvPicPr>
          <p:cNvPr id="10" name="Picture 4"/>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11608" b="33520"/>
          <a:stretch/>
        </p:blipFill>
        <p:spPr bwMode="auto">
          <a:xfrm>
            <a:off x="4128001" y="234498"/>
            <a:ext cx="4497916" cy="253600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128001" y="2855715"/>
            <a:ext cx="4497915" cy="517931"/>
          </a:xfrm>
          <a:prstGeom prst="rect">
            <a:avLst/>
          </a:prstGeom>
          <a:solidFill>
            <a:schemeClr val="bg1"/>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AU" sz="1600" dirty="0" smtClean="0"/>
              <a:t>Selective use by severe weather forecasters to gain greater insight into a difficult situation</a:t>
            </a:r>
            <a:endParaRPr lang="en-AU" sz="1600" dirty="0"/>
          </a:p>
        </p:txBody>
      </p:sp>
    </p:spTree>
    <p:extLst>
      <p:ext uri="{BB962C8B-B14F-4D97-AF65-F5344CB8AC3E}">
        <p14:creationId xmlns:p14="http://schemas.microsoft.com/office/powerpoint/2010/main" val="26950883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850" y="365126"/>
            <a:ext cx="4072467" cy="2339974"/>
          </a:xfrm>
        </p:spPr>
        <p:txBody>
          <a:bodyPr>
            <a:noAutofit/>
          </a:bodyPr>
          <a:lstStyle/>
          <a:p>
            <a:pPr algn="ctr">
              <a:lnSpc>
                <a:spcPct val="100000"/>
              </a:lnSpc>
            </a:pPr>
            <a:r>
              <a:rPr lang="en-AU" sz="2400" b="1" dirty="0" smtClean="0">
                <a:latin typeface="+mn-lt"/>
              </a:rPr>
              <a:t>The summary report</a:t>
            </a:r>
            <a:br>
              <a:rPr lang="en-AU" sz="2400" b="1" dirty="0" smtClean="0">
                <a:latin typeface="+mn-lt"/>
              </a:rPr>
            </a:br>
            <a:r>
              <a:rPr lang="en-AU" sz="2400" b="1" dirty="0" smtClean="0">
                <a:latin typeface="+mn-lt"/>
              </a:rPr>
              <a:t/>
            </a:r>
            <a:br>
              <a:rPr lang="en-AU" sz="2400" b="1" dirty="0" smtClean="0">
                <a:latin typeface="+mn-lt"/>
              </a:rPr>
            </a:br>
            <a:r>
              <a:rPr lang="en-AU" sz="2000" dirty="0" smtClean="0">
                <a:latin typeface="+mn-lt"/>
              </a:rPr>
              <a:t>(passed on to the BMTC 2019 Graduate Diploma of Meteorology students and to Dr </a:t>
            </a:r>
            <a:r>
              <a:rPr lang="en-AU" sz="2000" dirty="0" err="1" smtClean="0">
                <a:latin typeface="+mn-lt"/>
              </a:rPr>
              <a:t>Hyesook</a:t>
            </a:r>
            <a:r>
              <a:rPr lang="en-AU" sz="2000" dirty="0" smtClean="0">
                <a:latin typeface="+mn-lt"/>
              </a:rPr>
              <a:t> Park)</a:t>
            </a:r>
            <a:endParaRPr lang="en-AU" sz="2000" dirty="0">
              <a:latin typeface="+mn-lt"/>
            </a:endParaRPr>
          </a:p>
        </p:txBody>
      </p:sp>
      <p:pic>
        <p:nvPicPr>
          <p:cNvPr id="5" name="Content Placeholder 4" descr="Musings: Dandeli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850" y="2559189"/>
            <a:ext cx="4072467" cy="3054350"/>
          </a:xfrm>
        </p:spPr>
      </p:pic>
      <p:pic>
        <p:nvPicPr>
          <p:cNvPr id="4" name="Picture 3"/>
          <p:cNvPicPr>
            <a:picLocks noChangeAspect="1"/>
          </p:cNvPicPr>
          <p:nvPr/>
        </p:nvPicPr>
        <p:blipFill>
          <a:blip r:embed="rId4"/>
          <a:stretch>
            <a:fillRect/>
          </a:stretch>
        </p:blipFill>
        <p:spPr>
          <a:xfrm>
            <a:off x="4476750" y="365126"/>
            <a:ext cx="4331542" cy="6130924"/>
          </a:xfrm>
          <a:prstGeom prst="rect">
            <a:avLst/>
          </a:prstGeom>
          <a:ln>
            <a:solidFill>
              <a:schemeClr val="tx1"/>
            </a:solidFill>
          </a:ln>
        </p:spPr>
      </p:pic>
      <p:sp>
        <p:nvSpPr>
          <p:cNvPr id="3" name="TextBox 2"/>
          <p:cNvSpPr txBox="1"/>
          <p:nvPr/>
        </p:nvSpPr>
        <p:spPr>
          <a:xfrm>
            <a:off x="323850" y="5788164"/>
            <a:ext cx="4072468" cy="707886"/>
          </a:xfrm>
          <a:prstGeom prst="rect">
            <a:avLst/>
          </a:prstGeom>
          <a:noFill/>
        </p:spPr>
        <p:txBody>
          <a:bodyPr wrap="square" rtlCol="0">
            <a:spAutoFit/>
          </a:bodyPr>
          <a:lstStyle/>
          <a:p>
            <a:pPr algn="ctr"/>
            <a:r>
              <a:rPr lang="en-AU" sz="2000" dirty="0" smtClean="0"/>
              <a:t>The "dandelion" principle of driving cutting edge research</a:t>
            </a:r>
            <a:endParaRPr lang="en-AU" sz="2000" dirty="0"/>
          </a:p>
        </p:txBody>
      </p:sp>
    </p:spTree>
    <p:extLst>
      <p:ext uri="{BB962C8B-B14F-4D97-AF65-F5344CB8AC3E}">
        <p14:creationId xmlns:p14="http://schemas.microsoft.com/office/powerpoint/2010/main" val="836230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585788" y="434975"/>
            <a:ext cx="3986212" cy="960438"/>
          </a:xfrm>
        </p:spPr>
        <p:txBody>
          <a:bodyPr>
            <a:normAutofit/>
          </a:bodyPr>
          <a:lstStyle/>
          <a:p>
            <a:pPr algn="ctr">
              <a:defRPr/>
            </a:pPr>
            <a:r>
              <a:rPr lang="en-AU" altLang="en-US" sz="2400" b="1" dirty="0">
                <a:latin typeface="+mn-lt"/>
              </a:rPr>
              <a:t>Resources referenced in this presentation</a:t>
            </a:r>
          </a:p>
        </p:txBody>
      </p:sp>
      <p:pic>
        <p:nvPicPr>
          <p:cNvPr id="419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788" y="1677988"/>
            <a:ext cx="3854450" cy="5022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8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1875" y="3889375"/>
            <a:ext cx="3575050" cy="2811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1875" y="288925"/>
            <a:ext cx="3575050" cy="3444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14913" y="2011363"/>
            <a:ext cx="3228975" cy="892175"/>
          </a:xfrm>
          <a:prstGeom prst="rect">
            <a:avLst/>
          </a:prstGeom>
          <a:solidFill>
            <a:schemeClr val="bg1"/>
          </a:solidFill>
        </p:spPr>
        <p:txBody>
          <a:bodyPr>
            <a:spAutoFit/>
          </a:bodyPr>
          <a:lstStyle/>
          <a:p>
            <a:pPr algn="ctr">
              <a:defRPr/>
            </a:pPr>
            <a:r>
              <a:rPr lang="en-AU" sz="2000" b="1" dirty="0">
                <a:latin typeface="+mn-lt"/>
              </a:rPr>
              <a:t>CIMSS Satellite Blog </a:t>
            </a:r>
          </a:p>
          <a:p>
            <a:pPr algn="ctr">
              <a:defRPr/>
            </a:pPr>
            <a:r>
              <a:rPr lang="en-AU" sz="1600" dirty="0">
                <a:solidFill>
                  <a:srgbClr val="FF0000"/>
                </a:solidFill>
                <a:latin typeface="+mn-lt"/>
              </a:rPr>
              <a:t>(case studies presented by Scott Lindstrom SSEC)</a:t>
            </a:r>
          </a:p>
        </p:txBody>
      </p:sp>
      <p:sp>
        <p:nvSpPr>
          <p:cNvPr id="8" name="TextBox 7"/>
          <p:cNvSpPr txBox="1"/>
          <p:nvPr/>
        </p:nvSpPr>
        <p:spPr>
          <a:xfrm>
            <a:off x="5014913" y="4852988"/>
            <a:ext cx="3228975" cy="1262062"/>
          </a:xfrm>
          <a:prstGeom prst="rect">
            <a:avLst/>
          </a:prstGeom>
          <a:solidFill>
            <a:schemeClr val="bg1"/>
          </a:solidFill>
        </p:spPr>
        <p:txBody>
          <a:bodyPr>
            <a:spAutoFit/>
          </a:bodyPr>
          <a:lstStyle/>
          <a:p>
            <a:pPr algn="ctr">
              <a:defRPr/>
            </a:pPr>
            <a:r>
              <a:rPr lang="en-AU" sz="2000" b="1" dirty="0">
                <a:latin typeface="+mn-lt"/>
              </a:rPr>
              <a:t>EMBRY-RIDDLE</a:t>
            </a:r>
          </a:p>
          <a:p>
            <a:pPr algn="ctr">
              <a:defRPr/>
            </a:pPr>
            <a:r>
              <a:rPr lang="en-AU" sz="2000" b="1" dirty="0">
                <a:latin typeface="+mn-lt"/>
              </a:rPr>
              <a:t>Aeronautical University </a:t>
            </a:r>
          </a:p>
          <a:p>
            <a:pPr algn="ctr">
              <a:defRPr/>
            </a:pPr>
            <a:r>
              <a:rPr lang="en-AU" sz="2000" b="1" dirty="0">
                <a:latin typeface="+mn-lt"/>
              </a:rPr>
              <a:t>Meteorology </a:t>
            </a:r>
          </a:p>
          <a:p>
            <a:pPr algn="ctr">
              <a:defRPr/>
            </a:pPr>
            <a:r>
              <a:rPr lang="en-AU" sz="1600" dirty="0">
                <a:solidFill>
                  <a:srgbClr val="FF0000"/>
                </a:solidFill>
                <a:latin typeface="+mn-lt"/>
              </a:rPr>
              <a:t>(real time imagery over CONUS)</a:t>
            </a:r>
          </a:p>
        </p:txBody>
      </p:sp>
      <p:sp>
        <p:nvSpPr>
          <p:cNvPr id="9" name="TextBox 8"/>
          <p:cNvSpPr txBox="1"/>
          <p:nvPr/>
        </p:nvSpPr>
        <p:spPr>
          <a:xfrm>
            <a:off x="889000" y="3208338"/>
            <a:ext cx="3249613" cy="1200150"/>
          </a:xfrm>
          <a:prstGeom prst="rect">
            <a:avLst/>
          </a:prstGeom>
          <a:solidFill>
            <a:schemeClr val="bg1"/>
          </a:solidFill>
        </p:spPr>
        <p:txBody>
          <a:bodyPr>
            <a:spAutoFit/>
          </a:bodyPr>
          <a:lstStyle/>
          <a:p>
            <a:pPr algn="ctr">
              <a:defRPr/>
            </a:pPr>
            <a:r>
              <a:rPr lang="en-AU" sz="2000" b="1" dirty="0">
                <a:latin typeface="+mn-lt"/>
              </a:rPr>
              <a:t>Revisiting 3D Stereo Satellite Image Displays</a:t>
            </a:r>
          </a:p>
          <a:p>
            <a:pPr algn="ctr">
              <a:defRPr/>
            </a:pPr>
            <a:r>
              <a:rPr lang="en-AU" sz="1600" dirty="0">
                <a:solidFill>
                  <a:srgbClr val="FF0000"/>
                </a:solidFill>
                <a:latin typeface="+mn-lt"/>
              </a:rPr>
              <a:t>(Frederik R. Mosher, Embry-Riddle Aeronautical University)</a:t>
            </a:r>
          </a:p>
        </p:txBody>
      </p:sp>
    </p:spTree>
    <p:extLst>
      <p:ext uri="{BB962C8B-B14F-4D97-AF65-F5344CB8AC3E}">
        <p14:creationId xmlns:p14="http://schemas.microsoft.com/office/powerpoint/2010/main" val="3421716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82550"/>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11" descr="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itle 1"/>
          <p:cNvSpPr>
            <a:spLocks noGrp="1"/>
          </p:cNvSpPr>
          <p:nvPr>
            <p:ph type="title"/>
          </p:nvPr>
        </p:nvSpPr>
        <p:spPr>
          <a:xfrm>
            <a:off x="0" y="692150"/>
            <a:ext cx="9144000" cy="909638"/>
          </a:xfrm>
        </p:spPr>
        <p:txBody>
          <a:bodyPr/>
          <a:lstStyle/>
          <a:p>
            <a:pPr algn="ctr" eaLnBrk="1" hangingPunct="1"/>
            <a:r>
              <a:rPr lang="en-AU" altLang="en-US" sz="2800" b="1" dirty="0" smtClean="0">
                <a:latin typeface="+mn-lt"/>
              </a:rPr>
              <a:t>Content</a:t>
            </a:r>
          </a:p>
        </p:txBody>
      </p:sp>
      <p:sp>
        <p:nvSpPr>
          <p:cNvPr id="6149" name="Content Placeholder 2"/>
          <p:cNvSpPr>
            <a:spLocks noGrp="1"/>
          </p:cNvSpPr>
          <p:nvPr>
            <p:ph idx="1"/>
          </p:nvPr>
        </p:nvSpPr>
        <p:spPr>
          <a:xfrm>
            <a:off x="1130300" y="1971675"/>
            <a:ext cx="7353301" cy="4600575"/>
          </a:xfrm>
        </p:spPr>
        <p:txBody>
          <a:bodyPr>
            <a:normAutofit/>
          </a:bodyPr>
          <a:lstStyle/>
          <a:p>
            <a:pPr>
              <a:lnSpc>
                <a:spcPct val="100000"/>
              </a:lnSpc>
              <a:spcBef>
                <a:spcPct val="0"/>
              </a:spcBef>
              <a:spcAft>
                <a:spcPts val="2400"/>
              </a:spcAft>
            </a:pPr>
            <a:r>
              <a:rPr lang="en-AU" altLang="en-US" sz="2200" dirty="0"/>
              <a:t>C</a:t>
            </a:r>
            <a:r>
              <a:rPr lang="en-AU" altLang="en-US" sz="2200" dirty="0" smtClean="0"/>
              <a:t>reating stereo imagery using Geo-KOMPSAT-2A and Himawari-8 data.</a:t>
            </a:r>
          </a:p>
          <a:p>
            <a:pPr>
              <a:lnSpc>
                <a:spcPct val="100000"/>
              </a:lnSpc>
              <a:spcBef>
                <a:spcPct val="0"/>
              </a:spcBef>
              <a:spcAft>
                <a:spcPts val="2400"/>
              </a:spcAft>
            </a:pPr>
            <a:r>
              <a:rPr lang="en-AU" altLang="en-US" sz="2200" dirty="0" smtClean="0"/>
              <a:t>Pioneering work conducted by BOM/BMTC and KMA. Pioneering work conducted in the USA.</a:t>
            </a:r>
          </a:p>
          <a:p>
            <a:pPr>
              <a:lnSpc>
                <a:spcPct val="100000"/>
              </a:lnSpc>
              <a:spcBef>
                <a:spcPct val="0"/>
              </a:spcBef>
              <a:spcAft>
                <a:spcPts val="2400"/>
              </a:spcAft>
            </a:pPr>
            <a:r>
              <a:rPr lang="en-AU" altLang="en-US" sz="2200" dirty="0" smtClean="0"/>
              <a:t>Four ways of presenting 3D stereo satellite imagery</a:t>
            </a:r>
          </a:p>
          <a:p>
            <a:pPr>
              <a:lnSpc>
                <a:spcPct val="100000"/>
              </a:lnSpc>
              <a:spcBef>
                <a:spcPct val="0"/>
              </a:spcBef>
              <a:spcAft>
                <a:spcPts val="2400"/>
              </a:spcAft>
            </a:pPr>
            <a:r>
              <a:rPr lang="en-AU" altLang="en-US" sz="2200" dirty="0" smtClean="0"/>
              <a:t>Feedback from BOM/BMTC and KMA staff</a:t>
            </a:r>
          </a:p>
          <a:p>
            <a:pPr>
              <a:lnSpc>
                <a:spcPct val="100000"/>
              </a:lnSpc>
              <a:spcBef>
                <a:spcPct val="0"/>
              </a:spcBef>
              <a:spcAft>
                <a:spcPts val="2400"/>
              </a:spcAft>
            </a:pPr>
            <a:r>
              <a:rPr lang="en-AU" sz="2200" dirty="0" smtClean="0"/>
              <a:t>Additional resources </a:t>
            </a:r>
            <a:r>
              <a:rPr lang="en-AU" sz="2200" dirty="0"/>
              <a:t>that you may want to </a:t>
            </a:r>
            <a:r>
              <a:rPr lang="en-AU" sz="2200" dirty="0" smtClean="0"/>
              <a:t>examine.</a:t>
            </a:r>
            <a:endParaRPr lang="en-AU" altLang="en-US" sz="2200" dirty="0" smtClean="0"/>
          </a:p>
        </p:txBody>
      </p:sp>
    </p:spTree>
    <p:extLst>
      <p:ext uri="{BB962C8B-B14F-4D97-AF65-F5344CB8AC3E}">
        <p14:creationId xmlns:p14="http://schemas.microsoft.com/office/powerpoint/2010/main" val="3451852494"/>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82550"/>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11" descr="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itle 1"/>
          <p:cNvSpPr>
            <a:spLocks noGrp="1"/>
          </p:cNvSpPr>
          <p:nvPr>
            <p:ph type="title"/>
          </p:nvPr>
        </p:nvSpPr>
        <p:spPr>
          <a:xfrm>
            <a:off x="0" y="692150"/>
            <a:ext cx="9144000" cy="909638"/>
          </a:xfrm>
        </p:spPr>
        <p:txBody>
          <a:bodyPr/>
          <a:lstStyle/>
          <a:p>
            <a:pPr algn="ctr" eaLnBrk="1" hangingPunct="1"/>
            <a:r>
              <a:rPr lang="en-AU" altLang="en-US" sz="2800" b="1" dirty="0" smtClean="0">
                <a:latin typeface="+mn-lt"/>
              </a:rPr>
              <a:t>Summary</a:t>
            </a:r>
          </a:p>
        </p:txBody>
      </p:sp>
      <p:sp>
        <p:nvSpPr>
          <p:cNvPr id="6149" name="Content Placeholder 2"/>
          <p:cNvSpPr>
            <a:spLocks noGrp="1"/>
          </p:cNvSpPr>
          <p:nvPr>
            <p:ph idx="1"/>
          </p:nvPr>
        </p:nvSpPr>
        <p:spPr>
          <a:xfrm>
            <a:off x="517525" y="1841500"/>
            <a:ext cx="8108950" cy="5003800"/>
          </a:xfrm>
        </p:spPr>
        <p:txBody>
          <a:bodyPr>
            <a:normAutofit/>
          </a:bodyPr>
          <a:lstStyle/>
          <a:p>
            <a:pPr>
              <a:lnSpc>
                <a:spcPct val="100000"/>
              </a:lnSpc>
              <a:spcBef>
                <a:spcPct val="0"/>
              </a:spcBef>
              <a:spcAft>
                <a:spcPts val="1200"/>
              </a:spcAft>
            </a:pPr>
            <a:r>
              <a:rPr lang="en-AU" altLang="en-US" sz="2000" dirty="0"/>
              <a:t>C</a:t>
            </a:r>
            <a:r>
              <a:rPr lang="en-AU" altLang="en-US" sz="2000" dirty="0" smtClean="0"/>
              <a:t>reating stereo imagery using Geo-KOMPSAT-2A and Himawari-8 data.</a:t>
            </a:r>
          </a:p>
          <a:p>
            <a:pPr>
              <a:lnSpc>
                <a:spcPct val="100000"/>
              </a:lnSpc>
              <a:spcBef>
                <a:spcPct val="0"/>
              </a:spcBef>
              <a:spcAft>
                <a:spcPts val="1200"/>
              </a:spcAft>
            </a:pPr>
            <a:r>
              <a:rPr lang="en-AU" altLang="en-US" sz="2000" dirty="0" smtClean="0"/>
              <a:t>Pioneering work conducted by BOM/BMTC and KMA and the USA. </a:t>
            </a:r>
          </a:p>
          <a:p>
            <a:pPr>
              <a:lnSpc>
                <a:spcPct val="100000"/>
              </a:lnSpc>
              <a:spcBef>
                <a:spcPct val="0"/>
              </a:spcBef>
              <a:spcAft>
                <a:spcPts val="600"/>
              </a:spcAft>
            </a:pPr>
            <a:r>
              <a:rPr lang="en-AU" altLang="en-US" sz="2000" dirty="0"/>
              <a:t>F</a:t>
            </a:r>
            <a:r>
              <a:rPr lang="en-AU" altLang="en-US" sz="2000" dirty="0" smtClean="0"/>
              <a:t>our </a:t>
            </a:r>
            <a:r>
              <a:rPr lang="en-AU" altLang="en-US" sz="2000" dirty="0" smtClean="0"/>
              <a:t>ways of displaying 3D stereo satellite imagery</a:t>
            </a:r>
          </a:p>
          <a:p>
            <a:pPr marL="1076325" indent="-457200">
              <a:lnSpc>
                <a:spcPct val="100000"/>
              </a:lnSpc>
              <a:spcBef>
                <a:spcPct val="0"/>
              </a:spcBef>
              <a:spcAft>
                <a:spcPts val="600"/>
              </a:spcAft>
              <a:buFont typeface="+mj-lt"/>
              <a:buAutoNum type="arabicPeriod"/>
            </a:pPr>
            <a:r>
              <a:rPr lang="en-AU" altLang="en-US" sz="2000" dirty="0"/>
              <a:t>Wiggle 3D images and animations</a:t>
            </a:r>
          </a:p>
          <a:p>
            <a:pPr marL="1076325" indent="-457200">
              <a:lnSpc>
                <a:spcPct val="100000"/>
              </a:lnSpc>
              <a:spcBef>
                <a:spcPct val="0"/>
              </a:spcBef>
              <a:spcAft>
                <a:spcPts val="600"/>
              </a:spcAft>
              <a:buFont typeface="+mj-lt"/>
              <a:buAutoNum type="arabicPeriod"/>
            </a:pPr>
            <a:r>
              <a:rPr lang="en-AU" altLang="en-US" sz="2000" dirty="0"/>
              <a:t>3D stereo (crossed eye method) images and animations</a:t>
            </a:r>
          </a:p>
          <a:p>
            <a:pPr marL="1076325" indent="-457200">
              <a:lnSpc>
                <a:spcPct val="100000"/>
              </a:lnSpc>
              <a:spcBef>
                <a:spcPct val="0"/>
              </a:spcBef>
              <a:spcAft>
                <a:spcPts val="600"/>
              </a:spcAft>
              <a:buFont typeface="+mj-lt"/>
              <a:buAutoNum type="arabicPeriod"/>
            </a:pPr>
            <a:r>
              <a:rPr lang="en-AU" altLang="en-US" sz="2000" dirty="0"/>
              <a:t>Anaglyph 3D images and animations (briefly only)</a:t>
            </a:r>
          </a:p>
          <a:p>
            <a:pPr marL="1076325" indent="-457200">
              <a:lnSpc>
                <a:spcPct val="100000"/>
              </a:lnSpc>
              <a:spcBef>
                <a:spcPct val="0"/>
              </a:spcBef>
              <a:spcAft>
                <a:spcPts val="1200"/>
              </a:spcAft>
              <a:buFont typeface="+mj-lt"/>
              <a:buAutoNum type="arabicPeriod"/>
            </a:pPr>
            <a:r>
              <a:rPr lang="en-AU" altLang="en-US" sz="2000" dirty="0"/>
              <a:t>3D satellite imagery and other observations </a:t>
            </a:r>
            <a:r>
              <a:rPr lang="en-AU" altLang="en-US" sz="2000" dirty="0" smtClean="0"/>
              <a:t>superimposed</a:t>
            </a:r>
          </a:p>
          <a:p>
            <a:pPr>
              <a:lnSpc>
                <a:spcPct val="100000"/>
              </a:lnSpc>
              <a:spcBef>
                <a:spcPct val="0"/>
              </a:spcBef>
              <a:spcAft>
                <a:spcPts val="600"/>
              </a:spcAft>
            </a:pPr>
            <a:r>
              <a:rPr lang="en-AU" altLang="en-US" sz="2000" dirty="0" smtClean="0"/>
              <a:t>Feedback from BOM/BMTC and KMA staff</a:t>
            </a:r>
          </a:p>
          <a:p>
            <a:pPr marL="1076325" indent="-447675">
              <a:lnSpc>
                <a:spcPct val="100000"/>
              </a:lnSpc>
              <a:spcBef>
                <a:spcPct val="0"/>
              </a:spcBef>
              <a:spcAft>
                <a:spcPts val="600"/>
              </a:spcAft>
              <a:buFont typeface="+mj-lt"/>
              <a:buAutoNum type="arabicPeriod"/>
            </a:pPr>
            <a:r>
              <a:rPr lang="en-AU" sz="2000" dirty="0"/>
              <a:t>Advantages in using 3D stereo satellite </a:t>
            </a:r>
            <a:r>
              <a:rPr lang="en-AU" sz="2000" dirty="0" smtClean="0"/>
              <a:t>imagery</a:t>
            </a:r>
          </a:p>
          <a:p>
            <a:pPr marL="1076325" indent="-447675">
              <a:lnSpc>
                <a:spcPct val="100000"/>
              </a:lnSpc>
              <a:spcBef>
                <a:spcPct val="0"/>
              </a:spcBef>
              <a:spcAft>
                <a:spcPts val="1200"/>
              </a:spcAft>
              <a:buFont typeface="+mj-lt"/>
              <a:buAutoNum type="arabicPeriod"/>
            </a:pPr>
            <a:r>
              <a:rPr lang="en-AU" sz="2000" dirty="0"/>
              <a:t>Suggested use of 3D stereo satellite imagery within a meteorological forecasting / training centre </a:t>
            </a:r>
            <a:endParaRPr lang="en-AU" sz="2000" dirty="0" smtClean="0"/>
          </a:p>
          <a:p>
            <a:pPr>
              <a:lnSpc>
                <a:spcPct val="100000"/>
              </a:lnSpc>
              <a:spcBef>
                <a:spcPct val="0"/>
              </a:spcBef>
              <a:spcAft>
                <a:spcPts val="600"/>
              </a:spcAft>
            </a:pPr>
            <a:r>
              <a:rPr lang="en-AU" sz="2000" dirty="0" smtClean="0"/>
              <a:t>Additional resources </a:t>
            </a:r>
            <a:r>
              <a:rPr lang="en-AU" sz="2000" dirty="0"/>
              <a:t>that you may want to </a:t>
            </a:r>
            <a:r>
              <a:rPr lang="en-AU" sz="2000" dirty="0" smtClean="0"/>
              <a:t>examine.</a:t>
            </a:r>
            <a:endParaRPr lang="en-AU" altLang="en-US" sz="2000" dirty="0" smtClean="0"/>
          </a:p>
        </p:txBody>
      </p:sp>
    </p:spTree>
    <p:extLst>
      <p:ext uri="{BB962C8B-B14F-4D97-AF65-F5344CB8AC3E}">
        <p14:creationId xmlns:p14="http://schemas.microsoft.com/office/powerpoint/2010/main" val="116183828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1098550"/>
            <a:ext cx="331311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itle 1"/>
          <p:cNvSpPr>
            <a:spLocks noGrp="1"/>
          </p:cNvSpPr>
          <p:nvPr>
            <p:ph type="title"/>
          </p:nvPr>
        </p:nvSpPr>
        <p:spPr>
          <a:xfrm>
            <a:off x="457200" y="274638"/>
            <a:ext cx="8229600" cy="823912"/>
          </a:xfrm>
        </p:spPr>
        <p:txBody>
          <a:bodyPr>
            <a:normAutofit/>
          </a:bodyPr>
          <a:lstStyle/>
          <a:p>
            <a:pPr algn="ctr">
              <a:defRPr/>
            </a:pPr>
            <a:r>
              <a:rPr lang="en-AU" altLang="en-US" sz="2400" b="1" dirty="0">
                <a:latin typeface="+mn-lt"/>
              </a:rPr>
              <a:t>Motivation: utilisation of Himawari-8 and GEO-KOMPSAT-2A data in combination</a:t>
            </a:r>
          </a:p>
        </p:txBody>
      </p:sp>
      <p:pic>
        <p:nvPicPr>
          <p:cNvPr id="3891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3638" y="4041775"/>
            <a:ext cx="240665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4041775"/>
            <a:ext cx="2411413"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p:nvSpPr>
        <p:spPr bwMode="auto">
          <a:xfrm>
            <a:off x="3570288" y="4772025"/>
            <a:ext cx="18780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AU" altLang="en-US" sz="2000" dirty="0">
                <a:latin typeface="+mn-lt"/>
              </a:rPr>
              <a:t>Separation of 12. 5 degrees </a:t>
            </a:r>
          </a:p>
        </p:txBody>
      </p:sp>
      <p:sp>
        <p:nvSpPr>
          <p:cNvPr id="9" name="TextBox 8"/>
          <p:cNvSpPr txBox="1"/>
          <p:nvPr/>
        </p:nvSpPr>
        <p:spPr>
          <a:xfrm>
            <a:off x="7907338" y="822325"/>
            <a:ext cx="1211262" cy="276225"/>
          </a:xfrm>
          <a:prstGeom prst="rect">
            <a:avLst/>
          </a:prstGeom>
          <a:noFill/>
        </p:spPr>
        <p:txBody>
          <a:bodyPr wrap="none">
            <a:spAutoFit/>
          </a:bodyPr>
          <a:lstStyle/>
          <a:p>
            <a:pPr>
              <a:defRPr/>
            </a:pPr>
            <a:r>
              <a:rPr lang="en-AU" sz="1200" dirty="0">
                <a:latin typeface="+mn-lt"/>
              </a:rPr>
              <a:t>image from JMA</a:t>
            </a:r>
          </a:p>
        </p:txBody>
      </p:sp>
      <p:pic>
        <p:nvPicPr>
          <p:cNvPr id="38920"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50" y="1517650"/>
            <a:ext cx="35385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0" y="1230313"/>
            <a:ext cx="1231900" cy="276225"/>
          </a:xfrm>
          <a:prstGeom prst="rect">
            <a:avLst/>
          </a:prstGeom>
          <a:noFill/>
        </p:spPr>
        <p:txBody>
          <a:bodyPr wrap="none">
            <a:spAutoFit/>
          </a:bodyPr>
          <a:lstStyle/>
          <a:p>
            <a:pPr>
              <a:defRPr/>
            </a:pPr>
            <a:r>
              <a:rPr lang="en-AU" sz="1200" dirty="0">
                <a:latin typeface="+mn-lt"/>
              </a:rPr>
              <a:t>image from KARI</a:t>
            </a:r>
          </a:p>
        </p:txBody>
      </p:sp>
      <p:sp>
        <p:nvSpPr>
          <p:cNvPr id="38922" name="Content Placeholder 2"/>
          <p:cNvSpPr txBox="1">
            <a:spLocks/>
          </p:cNvSpPr>
          <p:nvPr/>
        </p:nvSpPr>
        <p:spPr bwMode="auto">
          <a:xfrm>
            <a:off x="4997450" y="3506788"/>
            <a:ext cx="33131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spcBef>
                <a:spcPts val="1000"/>
              </a:spcBef>
              <a:buFontTx/>
              <a:buNone/>
            </a:pPr>
            <a:r>
              <a:rPr lang="en-US" altLang="en-US" sz="2000"/>
              <a:t>Himawari-8 located at 140.7E, </a:t>
            </a:r>
          </a:p>
        </p:txBody>
      </p:sp>
      <p:sp>
        <p:nvSpPr>
          <p:cNvPr id="15" name="Rectangle 14"/>
          <p:cNvSpPr/>
          <p:nvPr/>
        </p:nvSpPr>
        <p:spPr>
          <a:xfrm>
            <a:off x="80963" y="3517900"/>
            <a:ext cx="4572000" cy="344488"/>
          </a:xfrm>
          <a:prstGeom prst="rect">
            <a:avLst/>
          </a:prstGeom>
        </p:spPr>
        <p:txBody>
          <a:bodyPr>
            <a:spAutoFit/>
          </a:bodyPr>
          <a:lstStyle/>
          <a:p>
            <a:pPr algn="ctr" eaLnBrk="1" hangingPunct="1">
              <a:lnSpc>
                <a:spcPct val="80000"/>
              </a:lnSpc>
              <a:spcBef>
                <a:spcPts val="1000"/>
              </a:spcBef>
              <a:defRPr/>
            </a:pPr>
            <a:r>
              <a:rPr lang="en-US" altLang="en-US" sz="2000" dirty="0">
                <a:latin typeface="+mn-lt"/>
              </a:rPr>
              <a:t>GEO-KOMPSAT-2A located at 128.2E</a:t>
            </a:r>
          </a:p>
        </p:txBody>
      </p:sp>
    </p:spTree>
    <p:extLst>
      <p:ext uri="{BB962C8B-B14F-4D97-AF65-F5344CB8AC3E}">
        <p14:creationId xmlns:p14="http://schemas.microsoft.com/office/powerpoint/2010/main" val="2218520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2300" y="1031875"/>
            <a:ext cx="2416175"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Content Placeholder 2"/>
          <p:cNvSpPr>
            <a:spLocks noGrp="1"/>
          </p:cNvSpPr>
          <p:nvPr>
            <p:ph idx="1"/>
          </p:nvPr>
        </p:nvSpPr>
        <p:spPr>
          <a:xfrm>
            <a:off x="-22225" y="3440113"/>
            <a:ext cx="9166225" cy="339725"/>
          </a:xfrm>
        </p:spPr>
        <p:txBody>
          <a:bodyPr>
            <a:normAutofit fontScale="92500" lnSpcReduction="10000"/>
          </a:bodyPr>
          <a:lstStyle/>
          <a:p>
            <a:pPr marL="0" indent="0" algn="ctr">
              <a:buFontTx/>
              <a:buNone/>
              <a:defRPr/>
            </a:pPr>
            <a:r>
              <a:rPr lang="en-US" altLang="en-US" sz="2000"/>
              <a:t>GOES-17 in </a:t>
            </a:r>
            <a:r>
              <a:rPr lang="en-US" altLang="en-US" sz="2000" b="1"/>
              <a:t>test position </a:t>
            </a:r>
            <a:r>
              <a:rPr lang="en-US" altLang="en-US" sz="2000"/>
              <a:t>at 89.5º W during 2018, GOES-16 at 75.2º W</a:t>
            </a:r>
          </a:p>
        </p:txBody>
      </p:sp>
      <p:pic>
        <p:nvPicPr>
          <p:cNvPr id="4096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1055688"/>
            <a:ext cx="240982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8"/>
          <p:cNvSpPr txBox="1">
            <a:spLocks noChangeArrowheads="1"/>
          </p:cNvSpPr>
          <p:nvPr/>
        </p:nvSpPr>
        <p:spPr bwMode="auto">
          <a:xfrm>
            <a:off x="706438" y="2057400"/>
            <a:ext cx="1185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800">
                <a:latin typeface="Arial" panose="020B0604020202020204" pitchFamily="34" charset="0"/>
              </a:rPr>
              <a:t>GOES-17</a:t>
            </a:r>
          </a:p>
        </p:txBody>
      </p:sp>
      <p:sp>
        <p:nvSpPr>
          <p:cNvPr id="40966" name="TextBox 9"/>
          <p:cNvSpPr txBox="1">
            <a:spLocks noChangeArrowheads="1"/>
          </p:cNvSpPr>
          <p:nvPr/>
        </p:nvSpPr>
        <p:spPr bwMode="auto">
          <a:xfrm>
            <a:off x="7423150" y="1992313"/>
            <a:ext cx="1003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800">
                <a:latin typeface="Arial" panose="020B0604020202020204" pitchFamily="34" charset="0"/>
              </a:rPr>
              <a:t>GOES-16</a:t>
            </a:r>
          </a:p>
        </p:txBody>
      </p:sp>
      <p:sp>
        <p:nvSpPr>
          <p:cNvPr id="14" name="TextBox 10"/>
          <p:cNvSpPr txBox="1">
            <a:spLocks noChangeArrowheads="1"/>
          </p:cNvSpPr>
          <p:nvPr/>
        </p:nvSpPr>
        <p:spPr bwMode="auto">
          <a:xfrm>
            <a:off x="3724275" y="1822450"/>
            <a:ext cx="1876425" cy="708025"/>
          </a:xfrm>
          <a:prstGeom prst="rect">
            <a:avLst/>
          </a:prstGeom>
          <a:solidFill>
            <a:schemeClr val="bg1"/>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AU" altLang="en-US" sz="2000" b="1" dirty="0">
                <a:solidFill>
                  <a:srgbClr val="0000CC"/>
                </a:solidFill>
                <a:latin typeface="+mn-lt"/>
              </a:rPr>
              <a:t>Separation of 14. 3 degrees </a:t>
            </a:r>
          </a:p>
        </p:txBody>
      </p:sp>
      <p:sp>
        <p:nvSpPr>
          <p:cNvPr id="2" name="Title 1"/>
          <p:cNvSpPr>
            <a:spLocks noGrp="1"/>
          </p:cNvSpPr>
          <p:nvPr>
            <p:ph type="title"/>
          </p:nvPr>
        </p:nvSpPr>
        <p:spPr>
          <a:xfrm>
            <a:off x="6350" y="182563"/>
            <a:ext cx="9137650" cy="768350"/>
          </a:xfrm>
        </p:spPr>
        <p:txBody>
          <a:bodyPr>
            <a:normAutofit/>
          </a:bodyPr>
          <a:lstStyle/>
          <a:p>
            <a:pPr algn="ctr">
              <a:defRPr/>
            </a:pPr>
            <a:r>
              <a:rPr lang="en-AU" sz="2400" b="1" dirty="0" smtClean="0">
                <a:solidFill>
                  <a:srgbClr val="0000CC"/>
                </a:solidFill>
                <a:latin typeface="+mn-lt"/>
              </a:rPr>
              <a:t>The Pioneers: </a:t>
            </a:r>
            <a:r>
              <a:rPr lang="en-AU" sz="2400" b="1" dirty="0" smtClean="0">
                <a:latin typeface="+mn-lt"/>
              </a:rPr>
              <a:t>GOES-16 </a:t>
            </a:r>
            <a:r>
              <a:rPr lang="en-AU" sz="2400" b="1" dirty="0">
                <a:latin typeface="+mn-lt"/>
              </a:rPr>
              <a:t>/ GOES-17 </a:t>
            </a:r>
            <a:r>
              <a:rPr lang="en-AU" sz="2400" b="1" dirty="0" smtClean="0">
                <a:latin typeface="+mn-lt"/>
              </a:rPr>
              <a:t>(in check out phase) compared </a:t>
            </a:r>
            <a:r>
              <a:rPr lang="en-AU" sz="2400" b="1" dirty="0">
                <a:latin typeface="+mn-lt"/>
              </a:rPr>
              <a:t>to GEO-KOMPSAT-2A and Himawari-8 separation</a:t>
            </a:r>
          </a:p>
        </p:txBody>
      </p:sp>
      <p:sp>
        <p:nvSpPr>
          <p:cNvPr id="40969" name="Content Placeholder 2"/>
          <p:cNvSpPr txBox="1">
            <a:spLocks/>
          </p:cNvSpPr>
          <p:nvPr/>
        </p:nvSpPr>
        <p:spPr bwMode="auto">
          <a:xfrm>
            <a:off x="-141288" y="6310313"/>
            <a:ext cx="928528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spcBef>
                <a:spcPts val="1000"/>
              </a:spcBef>
              <a:buFontTx/>
              <a:buNone/>
            </a:pPr>
            <a:r>
              <a:rPr lang="en-US" altLang="en-US" sz="2000"/>
              <a:t>Himawari-8 is located at 140.7E, GEO-KOMPSAT-2A is located at 128.2E</a:t>
            </a:r>
          </a:p>
        </p:txBody>
      </p:sp>
      <p:pic>
        <p:nvPicPr>
          <p:cNvPr id="4097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3902075"/>
            <a:ext cx="240665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9363" y="3911600"/>
            <a:ext cx="2411412"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2" name="TextBox 10"/>
          <p:cNvSpPr txBox="1">
            <a:spLocks noChangeArrowheads="1"/>
          </p:cNvSpPr>
          <p:nvPr/>
        </p:nvSpPr>
        <p:spPr bwMode="auto">
          <a:xfrm>
            <a:off x="6350" y="4792663"/>
            <a:ext cx="1885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latin typeface="Arial" panose="020B0604020202020204" pitchFamily="34" charset="0"/>
              </a:rPr>
              <a:t>GEO-KOMPSAT</a:t>
            </a:r>
          </a:p>
          <a:p>
            <a:pPr algn="ctr">
              <a:spcBef>
                <a:spcPct val="0"/>
              </a:spcBef>
              <a:buFontTx/>
              <a:buNone/>
            </a:pPr>
            <a:r>
              <a:rPr lang="en-AU" altLang="en-US" sz="1800">
                <a:latin typeface="Arial" panose="020B0604020202020204" pitchFamily="34" charset="0"/>
              </a:rPr>
              <a:t>2A</a:t>
            </a:r>
          </a:p>
        </p:txBody>
      </p:sp>
      <p:sp>
        <p:nvSpPr>
          <p:cNvPr id="40973" name="TextBox 11"/>
          <p:cNvSpPr txBox="1">
            <a:spLocks noChangeArrowheads="1"/>
          </p:cNvSpPr>
          <p:nvPr/>
        </p:nvSpPr>
        <p:spPr bwMode="auto">
          <a:xfrm>
            <a:off x="7516813" y="4905375"/>
            <a:ext cx="1406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latin typeface="Arial" panose="020B0604020202020204" pitchFamily="34" charset="0"/>
              </a:rPr>
              <a:t>HIMAWARI-8</a:t>
            </a:r>
          </a:p>
        </p:txBody>
      </p:sp>
      <p:sp>
        <p:nvSpPr>
          <p:cNvPr id="13" name="TextBox 10"/>
          <p:cNvSpPr txBox="1">
            <a:spLocks noChangeArrowheads="1"/>
          </p:cNvSpPr>
          <p:nvPr/>
        </p:nvSpPr>
        <p:spPr bwMode="auto">
          <a:xfrm>
            <a:off x="3705225" y="4699000"/>
            <a:ext cx="1876425" cy="708025"/>
          </a:xfrm>
          <a:prstGeom prst="rect">
            <a:avLst/>
          </a:prstGeom>
          <a:solidFill>
            <a:schemeClr val="bg1"/>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AU" altLang="en-US" sz="2000" b="1" dirty="0">
                <a:solidFill>
                  <a:srgbClr val="FF0000"/>
                </a:solidFill>
                <a:latin typeface="+mn-lt"/>
              </a:rPr>
              <a:t>Separation of 12. 5 degrees </a:t>
            </a:r>
          </a:p>
        </p:txBody>
      </p:sp>
    </p:spTree>
    <p:extLst>
      <p:ext uri="{BB962C8B-B14F-4D97-AF65-F5344CB8AC3E}">
        <p14:creationId xmlns:p14="http://schemas.microsoft.com/office/powerpoint/2010/main" val="151027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2363" y="871538"/>
            <a:ext cx="241617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2363" y="3795713"/>
            <a:ext cx="240982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0850" y="211138"/>
            <a:ext cx="5621338" cy="1171575"/>
          </a:xfrm>
        </p:spPr>
        <p:txBody>
          <a:bodyPr>
            <a:normAutofit/>
          </a:bodyPr>
          <a:lstStyle/>
          <a:p>
            <a:pPr algn="ctr">
              <a:defRPr/>
            </a:pPr>
            <a:r>
              <a:rPr lang="en-AU" sz="2400" b="1" dirty="0">
                <a:latin typeface="+mn-lt"/>
              </a:rPr>
              <a:t>Stereo vision presentation of satellite </a:t>
            </a:r>
            <a:r>
              <a:rPr lang="en-AU" sz="2400" b="1" dirty="0" smtClean="0">
                <a:latin typeface="+mn-lt"/>
              </a:rPr>
              <a:t>images – GOES-16 and 17</a:t>
            </a:r>
            <a:endParaRPr lang="en-AU" sz="2400" dirty="0">
              <a:latin typeface="+mn-lt"/>
            </a:endParaRPr>
          </a:p>
        </p:txBody>
      </p:sp>
      <p:pic>
        <p:nvPicPr>
          <p:cNvPr id="44037"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506413" y="1508125"/>
            <a:ext cx="5362575" cy="3543300"/>
          </a:xfrm>
        </p:spPr>
      </p:pic>
      <p:sp>
        <p:nvSpPr>
          <p:cNvPr id="44038" name="TextBox 10"/>
          <p:cNvSpPr txBox="1">
            <a:spLocks noChangeArrowheads="1"/>
          </p:cNvSpPr>
          <p:nvPr/>
        </p:nvSpPr>
        <p:spPr bwMode="auto">
          <a:xfrm>
            <a:off x="6205538" y="3279775"/>
            <a:ext cx="2406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latin typeface="Arial" panose="020B0604020202020204" pitchFamily="34" charset="0"/>
              </a:rPr>
              <a:t>GOES-16</a:t>
            </a:r>
          </a:p>
        </p:txBody>
      </p:sp>
      <p:sp>
        <p:nvSpPr>
          <p:cNvPr id="44039" name="TextBox 11"/>
          <p:cNvSpPr txBox="1">
            <a:spLocks noChangeArrowheads="1"/>
          </p:cNvSpPr>
          <p:nvPr/>
        </p:nvSpPr>
        <p:spPr bwMode="auto">
          <a:xfrm>
            <a:off x="6205538" y="6203950"/>
            <a:ext cx="2406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latin typeface="Arial" panose="020B0604020202020204" pitchFamily="34" charset="0"/>
              </a:rPr>
              <a:t>GOES-17</a:t>
            </a:r>
          </a:p>
        </p:txBody>
      </p:sp>
      <p:pic>
        <p:nvPicPr>
          <p:cNvPr id="4404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413" y="4599782"/>
            <a:ext cx="1984375"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28900" y="4596607"/>
            <a:ext cx="3240088"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flipH="1">
            <a:off x="0" y="1798638"/>
            <a:ext cx="1593850" cy="277812"/>
          </a:xfrm>
          <a:prstGeom prst="rect">
            <a:avLst/>
          </a:prstGeom>
          <a:noFill/>
        </p:spPr>
        <p:txBody>
          <a:bodyPr>
            <a:spAutoFit/>
          </a:bodyPr>
          <a:lstStyle/>
          <a:p>
            <a:pPr>
              <a:defRPr/>
            </a:pPr>
            <a:r>
              <a:rPr lang="en-AU" sz="1200" dirty="0">
                <a:latin typeface="+mn-lt"/>
              </a:rPr>
              <a:t>image from Wikipedia</a:t>
            </a:r>
          </a:p>
        </p:txBody>
      </p:sp>
      <p:sp>
        <p:nvSpPr>
          <p:cNvPr id="13" name="TextBox 12"/>
          <p:cNvSpPr txBox="1"/>
          <p:nvPr/>
        </p:nvSpPr>
        <p:spPr>
          <a:xfrm flipH="1">
            <a:off x="450850" y="6138069"/>
            <a:ext cx="5418138" cy="277813"/>
          </a:xfrm>
          <a:prstGeom prst="rect">
            <a:avLst/>
          </a:prstGeom>
          <a:noFill/>
        </p:spPr>
        <p:txBody>
          <a:bodyPr>
            <a:spAutoFit/>
          </a:bodyPr>
          <a:lstStyle/>
          <a:p>
            <a:pPr>
              <a:defRPr/>
            </a:pPr>
            <a:r>
              <a:rPr lang="en-AU" sz="1200" dirty="0">
                <a:latin typeface="+mn-lt"/>
              </a:rPr>
              <a:t>images from CIMSS Satellite Blog, case studies produced by Scott Lindstrom SSEC</a:t>
            </a:r>
          </a:p>
        </p:txBody>
      </p:sp>
      <p:sp>
        <p:nvSpPr>
          <p:cNvPr id="14" name="Rectangle 13"/>
          <p:cNvSpPr/>
          <p:nvPr/>
        </p:nvSpPr>
        <p:spPr>
          <a:xfrm>
            <a:off x="506413" y="6383339"/>
            <a:ext cx="5362575" cy="400050"/>
          </a:xfrm>
          <a:prstGeom prst="rect">
            <a:avLst/>
          </a:prstGeom>
        </p:spPr>
        <p:txBody>
          <a:bodyPr wrap="square">
            <a:spAutoFit/>
          </a:bodyPr>
          <a:lstStyle/>
          <a:p>
            <a:pPr algn="ctr">
              <a:defRPr/>
            </a:pPr>
            <a:r>
              <a:rPr lang="en-AU" altLang="en-US" sz="2000" dirty="0">
                <a:latin typeface="+mn-lt"/>
                <a:hlinkClick r:id="rId8"/>
              </a:rPr>
              <a:t>https://cimss.ssec.wisc.edu/goes/blog/?s=stereo</a:t>
            </a:r>
            <a:r>
              <a:rPr lang="en-AU" altLang="en-US" sz="2000" dirty="0">
                <a:latin typeface="+mn-lt"/>
              </a:rPr>
              <a:t> </a:t>
            </a:r>
          </a:p>
        </p:txBody>
      </p:sp>
    </p:spTree>
    <p:extLst>
      <p:ext uri="{BB962C8B-B14F-4D97-AF65-F5344CB8AC3E}">
        <p14:creationId xmlns:p14="http://schemas.microsoft.com/office/powerpoint/2010/main" val="192515542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9188" y="871538"/>
            <a:ext cx="240665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2363" y="3794125"/>
            <a:ext cx="24130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6388" y="165100"/>
            <a:ext cx="5880100" cy="1325563"/>
          </a:xfrm>
        </p:spPr>
        <p:txBody>
          <a:bodyPr>
            <a:normAutofit/>
          </a:bodyPr>
          <a:lstStyle/>
          <a:p>
            <a:pPr algn="ctr">
              <a:defRPr/>
            </a:pPr>
            <a:r>
              <a:rPr lang="en-AU" sz="2400" b="1" dirty="0">
                <a:latin typeface="+mn-lt"/>
              </a:rPr>
              <a:t>Stereo vision presentation of satellite </a:t>
            </a:r>
            <a:r>
              <a:rPr lang="en-AU" sz="2400" b="1" dirty="0" smtClean="0">
                <a:latin typeface="+mn-lt"/>
              </a:rPr>
              <a:t>images </a:t>
            </a:r>
            <a:r>
              <a:rPr lang="en-AU" sz="2400" b="1" dirty="0" smtClean="0">
                <a:solidFill>
                  <a:srgbClr val="FF0000"/>
                </a:solidFill>
                <a:latin typeface="+mn-lt"/>
              </a:rPr>
              <a:t>Creating the worlds first GEOKOMPSAT-2A / Himawari-8 stereo image</a:t>
            </a:r>
            <a:endParaRPr lang="en-AU" sz="2400" dirty="0">
              <a:solidFill>
                <a:srgbClr val="FF0000"/>
              </a:solidFill>
              <a:latin typeface="+mn-lt"/>
            </a:endParaRPr>
          </a:p>
        </p:txBody>
      </p:sp>
      <p:pic>
        <p:nvPicPr>
          <p:cNvPr id="46085"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565150" y="1508125"/>
            <a:ext cx="5362575" cy="3543300"/>
          </a:xfrm>
        </p:spPr>
      </p:pic>
      <p:sp>
        <p:nvSpPr>
          <p:cNvPr id="46086" name="TextBox 10"/>
          <p:cNvSpPr txBox="1">
            <a:spLocks noChangeArrowheads="1"/>
          </p:cNvSpPr>
          <p:nvPr/>
        </p:nvSpPr>
        <p:spPr bwMode="auto">
          <a:xfrm>
            <a:off x="6205538" y="3279775"/>
            <a:ext cx="2406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latin typeface="Arial" panose="020B0604020202020204" pitchFamily="34" charset="0"/>
              </a:rPr>
              <a:t>GEOKOMPSAT-2A</a:t>
            </a:r>
          </a:p>
        </p:txBody>
      </p:sp>
      <p:sp>
        <p:nvSpPr>
          <p:cNvPr id="46087" name="TextBox 11"/>
          <p:cNvSpPr txBox="1">
            <a:spLocks noChangeArrowheads="1"/>
          </p:cNvSpPr>
          <p:nvPr/>
        </p:nvSpPr>
        <p:spPr bwMode="auto">
          <a:xfrm>
            <a:off x="6205538" y="6203950"/>
            <a:ext cx="2406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latin typeface="Arial" panose="020B0604020202020204" pitchFamily="34" charset="0"/>
              </a:rPr>
              <a:t>Himawari-8</a:t>
            </a:r>
          </a:p>
        </p:txBody>
      </p:sp>
      <p:sp>
        <p:nvSpPr>
          <p:cNvPr id="10" name="TextBox 9"/>
          <p:cNvSpPr txBox="1"/>
          <p:nvPr/>
        </p:nvSpPr>
        <p:spPr>
          <a:xfrm flipH="1">
            <a:off x="0" y="1908175"/>
            <a:ext cx="1593850" cy="277813"/>
          </a:xfrm>
          <a:prstGeom prst="rect">
            <a:avLst/>
          </a:prstGeom>
          <a:noFill/>
        </p:spPr>
        <p:txBody>
          <a:bodyPr>
            <a:spAutoFit/>
          </a:bodyPr>
          <a:lstStyle/>
          <a:p>
            <a:pPr>
              <a:defRPr/>
            </a:pPr>
            <a:r>
              <a:rPr lang="en-AU" sz="1200" dirty="0">
                <a:latin typeface="+mn-lt"/>
              </a:rPr>
              <a:t>image from Wikipedia</a:t>
            </a:r>
          </a:p>
        </p:txBody>
      </p:sp>
      <p:sp>
        <p:nvSpPr>
          <p:cNvPr id="13" name="TextBox 12"/>
          <p:cNvSpPr txBox="1"/>
          <p:nvPr/>
        </p:nvSpPr>
        <p:spPr>
          <a:xfrm flipH="1">
            <a:off x="0" y="6502400"/>
            <a:ext cx="6332538" cy="276225"/>
          </a:xfrm>
          <a:prstGeom prst="rect">
            <a:avLst/>
          </a:prstGeom>
          <a:noFill/>
        </p:spPr>
        <p:txBody>
          <a:bodyPr>
            <a:spAutoFit/>
          </a:bodyPr>
          <a:lstStyle/>
          <a:p>
            <a:pPr>
              <a:defRPr/>
            </a:pPr>
            <a:r>
              <a:rPr lang="en-AU" sz="1200" dirty="0">
                <a:latin typeface="+mn-lt"/>
              </a:rPr>
              <a:t>images from CIMSS Satellite Blog, image produced by </a:t>
            </a:r>
            <a:r>
              <a:rPr lang="en-AU" sz="1200" dirty="0" err="1">
                <a:latin typeface="+mn-lt"/>
              </a:rPr>
              <a:t>B.Zeschke</a:t>
            </a:r>
            <a:r>
              <a:rPr lang="en-AU" sz="1200" dirty="0"/>
              <a:t> in collaboration with JMA and KMA</a:t>
            </a:r>
            <a:endParaRPr lang="en-AU" sz="1200" dirty="0">
              <a:latin typeface="+mn-lt"/>
            </a:endParaRPr>
          </a:p>
        </p:txBody>
      </p:sp>
      <p:pic>
        <p:nvPicPr>
          <p:cNvPr id="4609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09750" y="4521994"/>
            <a:ext cx="2713038" cy="18669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0370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720725"/>
          </a:xfrm>
        </p:spPr>
        <p:txBody>
          <a:bodyPr>
            <a:normAutofit/>
          </a:bodyPr>
          <a:lstStyle/>
          <a:p>
            <a:pPr algn="ctr">
              <a:defRPr/>
            </a:pPr>
            <a:r>
              <a:rPr lang="en-AU" sz="2800" b="1" dirty="0">
                <a:latin typeface="+mn-lt"/>
              </a:rPr>
              <a:t>Various ways of presenting 3D stereo satellite imagery</a:t>
            </a:r>
            <a:endParaRPr lang="en-AU" sz="2000" b="1" dirty="0">
              <a:latin typeface="+mn-lt"/>
            </a:endParaRPr>
          </a:p>
        </p:txBody>
      </p:sp>
      <p:sp>
        <p:nvSpPr>
          <p:cNvPr id="48131" name="Content Placeholder 2"/>
          <p:cNvSpPr>
            <a:spLocks noGrp="1"/>
          </p:cNvSpPr>
          <p:nvPr>
            <p:ph idx="1"/>
          </p:nvPr>
        </p:nvSpPr>
        <p:spPr>
          <a:xfrm>
            <a:off x="5011882" y="2594779"/>
            <a:ext cx="3282950" cy="855663"/>
          </a:xfrm>
        </p:spPr>
        <p:txBody>
          <a:bodyPr/>
          <a:lstStyle/>
          <a:p>
            <a:pPr marL="0" indent="0" algn="ctr">
              <a:spcBef>
                <a:spcPct val="0"/>
              </a:spcBef>
              <a:buFontTx/>
              <a:buNone/>
            </a:pPr>
            <a:r>
              <a:rPr lang="en-AU" altLang="en-US" sz="2400" b="1" dirty="0" smtClean="0"/>
              <a:t>2: Stereo pair images </a:t>
            </a:r>
          </a:p>
          <a:p>
            <a:pPr marL="0" indent="0" algn="ctr">
              <a:spcBef>
                <a:spcPct val="0"/>
              </a:spcBef>
              <a:buFontTx/>
              <a:buNone/>
            </a:pPr>
            <a:r>
              <a:rPr lang="en-AU" altLang="en-US" sz="2000" dirty="0" smtClean="0"/>
              <a:t>(cross eyed viewing method)</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1882" y="1105704"/>
            <a:ext cx="32829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3" name="Group 3"/>
          <p:cNvGrpSpPr>
            <a:grpSpLocks/>
          </p:cNvGrpSpPr>
          <p:nvPr/>
        </p:nvGrpSpPr>
        <p:grpSpPr bwMode="auto">
          <a:xfrm>
            <a:off x="163513" y="3838575"/>
            <a:ext cx="4279900" cy="2417763"/>
            <a:chOff x="4690576" y="3740515"/>
            <a:chExt cx="4280040" cy="2416990"/>
          </a:xfrm>
        </p:grpSpPr>
        <p:pic>
          <p:nvPicPr>
            <p:cNvPr id="48140" name="Picture 8"/>
            <p:cNvPicPr>
              <a:picLocks noChangeAspect="1"/>
            </p:cNvPicPr>
            <p:nvPr/>
          </p:nvPicPr>
          <p:blipFill>
            <a:blip r:embed="rId4">
              <a:extLst>
                <a:ext uri="{28A0092B-C50C-407E-A947-70E740481C1C}">
                  <a14:useLocalDpi xmlns:a14="http://schemas.microsoft.com/office/drawing/2010/main" val="0"/>
                </a:ext>
              </a:extLst>
            </a:blip>
            <a:srcRect l="12183"/>
            <a:stretch>
              <a:fillRect/>
            </a:stretch>
          </p:blipFill>
          <p:spPr bwMode="auto">
            <a:xfrm>
              <a:off x="4851673" y="3740515"/>
              <a:ext cx="2147059" cy="16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9022" y="4225115"/>
              <a:ext cx="1795221" cy="114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5"/>
            <p:cNvSpPr>
              <a:spLocks noChangeArrowheads="1"/>
            </p:cNvSpPr>
            <p:nvPr/>
          </p:nvSpPr>
          <p:spPr bwMode="auto">
            <a:xfrm>
              <a:off x="7022689" y="3805582"/>
              <a:ext cx="1947927" cy="39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AU" altLang="en-US" sz="2000" dirty="0" smtClean="0">
                  <a:latin typeface="+mn-lt"/>
                </a:rPr>
                <a:t>Anaglyph glasses</a:t>
              </a:r>
            </a:p>
          </p:txBody>
        </p:sp>
        <p:sp>
          <p:nvSpPr>
            <p:cNvPr id="3" name="Rectangle 2"/>
            <p:cNvSpPr/>
            <p:nvPr/>
          </p:nvSpPr>
          <p:spPr>
            <a:xfrm>
              <a:off x="4690576" y="5387813"/>
              <a:ext cx="4203838" cy="769692"/>
            </a:xfrm>
            <a:prstGeom prst="rect">
              <a:avLst/>
            </a:prstGeom>
          </p:spPr>
          <p:txBody>
            <a:bodyPr>
              <a:spAutoFit/>
            </a:bodyPr>
            <a:lstStyle/>
            <a:p>
              <a:pPr algn="ctr">
                <a:defRPr/>
              </a:pPr>
              <a:r>
                <a:rPr lang="en-AU" altLang="en-US" sz="2400" b="1" dirty="0">
                  <a:latin typeface="+mn-lt"/>
                </a:rPr>
                <a:t>3: "</a:t>
              </a:r>
              <a:r>
                <a:rPr lang="en-AU" altLang="en-US" sz="2400" b="1" dirty="0" err="1">
                  <a:latin typeface="+mn-lt"/>
                </a:rPr>
                <a:t>Anaglyph"animation</a:t>
              </a:r>
              <a:r>
                <a:rPr lang="en-AU" altLang="en-US" sz="2400" b="1" dirty="0">
                  <a:latin typeface="+mn-lt"/>
                </a:rPr>
                <a:t> </a:t>
              </a:r>
            </a:p>
            <a:p>
              <a:pPr algn="ctr">
                <a:defRPr/>
              </a:pPr>
              <a:r>
                <a:rPr lang="en-AU" altLang="en-US" sz="2000" dirty="0">
                  <a:latin typeface="+mn-lt"/>
                </a:rPr>
                <a:t>(requiring viewing glasses)</a:t>
              </a:r>
            </a:p>
          </p:txBody>
        </p:sp>
      </p:grpSp>
      <p:sp>
        <p:nvSpPr>
          <p:cNvPr id="48134" name="Content Placeholder 2"/>
          <p:cNvSpPr txBox="1">
            <a:spLocks/>
          </p:cNvSpPr>
          <p:nvPr/>
        </p:nvSpPr>
        <p:spPr bwMode="auto">
          <a:xfrm>
            <a:off x="2471594" y="1674024"/>
            <a:ext cx="22113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AU" altLang="en-US" sz="2400" b="1" dirty="0" smtClean="0"/>
              <a:t>1: </a:t>
            </a:r>
            <a:r>
              <a:rPr lang="en-AU" altLang="en-US" sz="2400" b="1" dirty="0"/>
              <a:t>"3D Wiggle" animation</a:t>
            </a:r>
          </a:p>
        </p:txBody>
      </p:sp>
      <p:pic>
        <p:nvPicPr>
          <p:cNvPr id="48135"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744" y="1394624"/>
            <a:ext cx="184785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6" name="Group 4"/>
          <p:cNvGrpSpPr>
            <a:grpSpLocks/>
          </p:cNvGrpSpPr>
          <p:nvPr/>
        </p:nvGrpSpPr>
        <p:grpSpPr bwMode="auto">
          <a:xfrm>
            <a:off x="4786313" y="3557588"/>
            <a:ext cx="3946525" cy="2949575"/>
            <a:chOff x="4785136" y="3603712"/>
            <a:chExt cx="3945835" cy="2949555"/>
          </a:xfrm>
        </p:grpSpPr>
        <p:pic>
          <p:nvPicPr>
            <p:cNvPr id="4813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10666" y="3631912"/>
              <a:ext cx="18383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8991" y="3603712"/>
              <a:ext cx="163988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Rectangle 4"/>
            <p:cNvSpPr>
              <a:spLocks noChangeArrowheads="1"/>
            </p:cNvSpPr>
            <p:nvPr/>
          </p:nvSpPr>
          <p:spPr bwMode="auto">
            <a:xfrm>
              <a:off x="4785136" y="5045162"/>
              <a:ext cx="394583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2400" b="1" dirty="0"/>
                <a:t>4: 2 panel image animation played on Smartphone and rendered in a viewer </a:t>
              </a:r>
              <a:r>
                <a:rPr lang="en-AU" altLang="en-US" sz="2000" dirty="0"/>
                <a:t>(</a:t>
              </a:r>
              <a:r>
                <a:rPr lang="en-AU" altLang="en-US" sz="2000" dirty="0" err="1"/>
                <a:t>eg</a:t>
              </a:r>
              <a:r>
                <a:rPr lang="en-AU" altLang="en-US" sz="2000" dirty="0"/>
                <a:t>. Google Cardboard). </a:t>
              </a:r>
            </a:p>
          </p:txBody>
        </p:sp>
      </p:grpSp>
    </p:spTree>
    <p:extLst>
      <p:ext uri="{BB962C8B-B14F-4D97-AF65-F5344CB8AC3E}">
        <p14:creationId xmlns:p14="http://schemas.microsoft.com/office/powerpoint/2010/main" val="3048581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51622" r="51613" b="766"/>
          <a:stretch/>
        </p:blipFill>
        <p:spPr bwMode="auto">
          <a:xfrm>
            <a:off x="295276" y="3571875"/>
            <a:ext cx="4143374" cy="30575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49045" y="171450"/>
            <a:ext cx="1918391" cy="3381375"/>
          </a:xfrm>
          <a:solidFill>
            <a:schemeClr val="tx1"/>
          </a:solidFill>
        </p:spPr>
        <p:txBody>
          <a:bodyPr>
            <a:normAutofit/>
          </a:bodyPr>
          <a:lstStyle/>
          <a:p>
            <a:pPr algn="ctr">
              <a:defRPr/>
            </a:pPr>
            <a:r>
              <a:rPr lang="en-AU" sz="2400" b="1" dirty="0" smtClean="0">
                <a:solidFill>
                  <a:schemeClr val="bg1"/>
                </a:solidFill>
                <a:latin typeface="+mn-lt"/>
              </a:rPr>
              <a:t>Testing 3D stereo satellite imagery in the classroom with Dr </a:t>
            </a:r>
            <a:r>
              <a:rPr lang="en-AU" sz="2400" b="1" dirty="0" err="1" smtClean="0">
                <a:solidFill>
                  <a:schemeClr val="bg1"/>
                </a:solidFill>
                <a:latin typeface="+mn-lt"/>
              </a:rPr>
              <a:t>Hyesook</a:t>
            </a:r>
            <a:r>
              <a:rPr lang="en-AU" sz="2400" b="1" dirty="0" smtClean="0">
                <a:solidFill>
                  <a:schemeClr val="bg1"/>
                </a:solidFill>
                <a:latin typeface="+mn-lt"/>
              </a:rPr>
              <a:t> Park </a:t>
            </a:r>
            <a:r>
              <a:rPr lang="en-AU" sz="2000" dirty="0" smtClean="0">
                <a:solidFill>
                  <a:schemeClr val="bg1"/>
                </a:solidFill>
                <a:latin typeface="+mn-lt"/>
              </a:rPr>
              <a:t>(2019)</a:t>
            </a:r>
            <a:endParaRPr lang="en-AU" sz="2000" dirty="0">
              <a:solidFill>
                <a:schemeClr val="bg1"/>
              </a:solidFill>
              <a:latin typeface="+mn-lt"/>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95276" y="256889"/>
            <a:ext cx="4153769" cy="3115327"/>
          </a:xfrm>
          <a:prstGeom prst="rect">
            <a:avLst/>
          </a:prstGeom>
          <a:ln>
            <a:solidFill>
              <a:schemeClr val="accent1"/>
            </a:solidFill>
          </a:ln>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367436" y="256889"/>
            <a:ext cx="2490814" cy="3115327"/>
          </a:xfrm>
          <a:prstGeom prst="rect">
            <a:avLst/>
          </a:prstGeom>
          <a:ln>
            <a:solidFill>
              <a:schemeClr val="accent1"/>
            </a:solidFill>
          </a:ln>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17050" t="17752"/>
          <a:stretch/>
        </p:blipFill>
        <p:spPr>
          <a:xfrm>
            <a:off x="4733924" y="3562350"/>
            <a:ext cx="4124325" cy="3067050"/>
          </a:xfrm>
          <a:prstGeom prst="rect">
            <a:avLst/>
          </a:prstGeom>
          <a:ln>
            <a:solidFill>
              <a:schemeClr val="accent1"/>
            </a:solidFill>
          </a:ln>
        </p:spPr>
      </p:pic>
    </p:spTree>
    <p:extLst>
      <p:ext uri="{BB962C8B-B14F-4D97-AF65-F5344CB8AC3E}">
        <p14:creationId xmlns:p14="http://schemas.microsoft.com/office/powerpoint/2010/main" val="846260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720725"/>
          </a:xfrm>
        </p:spPr>
        <p:txBody>
          <a:bodyPr>
            <a:normAutofit/>
          </a:bodyPr>
          <a:lstStyle/>
          <a:p>
            <a:pPr>
              <a:defRPr/>
            </a:pPr>
            <a:r>
              <a:rPr lang="en-AU" sz="2800" b="1" dirty="0">
                <a:latin typeface="+mn-lt"/>
              </a:rPr>
              <a:t>Various ways of presenting 3D stereo satellite imagery</a:t>
            </a:r>
            <a:endParaRPr lang="en-AU" sz="2000" b="1" dirty="0">
              <a:latin typeface="+mn-lt"/>
            </a:endParaRPr>
          </a:p>
        </p:txBody>
      </p:sp>
      <p:sp>
        <p:nvSpPr>
          <p:cNvPr id="48131" name="Content Placeholder 2"/>
          <p:cNvSpPr>
            <a:spLocks noGrp="1"/>
          </p:cNvSpPr>
          <p:nvPr>
            <p:ph idx="1"/>
          </p:nvPr>
        </p:nvSpPr>
        <p:spPr>
          <a:xfrm>
            <a:off x="5011882" y="2594779"/>
            <a:ext cx="3282950" cy="855663"/>
          </a:xfrm>
        </p:spPr>
        <p:txBody>
          <a:bodyPr/>
          <a:lstStyle/>
          <a:p>
            <a:pPr marL="0" indent="0" algn="ctr">
              <a:spcBef>
                <a:spcPct val="0"/>
              </a:spcBef>
              <a:buFontTx/>
              <a:buNone/>
            </a:pPr>
            <a:r>
              <a:rPr lang="en-AU" altLang="en-US" sz="2400" b="1" dirty="0" smtClean="0"/>
              <a:t>2: Stereo pair images </a:t>
            </a:r>
          </a:p>
          <a:p>
            <a:pPr marL="0" indent="0" algn="ctr">
              <a:spcBef>
                <a:spcPct val="0"/>
              </a:spcBef>
              <a:buFontTx/>
              <a:buNone/>
            </a:pPr>
            <a:r>
              <a:rPr lang="en-AU" altLang="en-US" sz="2000" dirty="0" smtClean="0"/>
              <a:t>(cross eyed viewing method)</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1882" y="1105704"/>
            <a:ext cx="32829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3" name="Group 3"/>
          <p:cNvGrpSpPr>
            <a:grpSpLocks/>
          </p:cNvGrpSpPr>
          <p:nvPr/>
        </p:nvGrpSpPr>
        <p:grpSpPr bwMode="auto">
          <a:xfrm>
            <a:off x="163513" y="3838575"/>
            <a:ext cx="4279900" cy="2417763"/>
            <a:chOff x="4690576" y="3740515"/>
            <a:chExt cx="4280040" cy="2416990"/>
          </a:xfrm>
        </p:grpSpPr>
        <p:pic>
          <p:nvPicPr>
            <p:cNvPr id="48140" name="Picture 8"/>
            <p:cNvPicPr>
              <a:picLocks noChangeAspect="1"/>
            </p:cNvPicPr>
            <p:nvPr/>
          </p:nvPicPr>
          <p:blipFill>
            <a:blip r:embed="rId4">
              <a:extLst>
                <a:ext uri="{28A0092B-C50C-407E-A947-70E740481C1C}">
                  <a14:useLocalDpi xmlns:a14="http://schemas.microsoft.com/office/drawing/2010/main" val="0"/>
                </a:ext>
              </a:extLst>
            </a:blip>
            <a:srcRect l="12183"/>
            <a:stretch>
              <a:fillRect/>
            </a:stretch>
          </p:blipFill>
          <p:spPr bwMode="auto">
            <a:xfrm>
              <a:off x="4851673" y="3740515"/>
              <a:ext cx="2147059" cy="16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9022" y="4225115"/>
              <a:ext cx="1795221" cy="114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5"/>
            <p:cNvSpPr>
              <a:spLocks noChangeArrowheads="1"/>
            </p:cNvSpPr>
            <p:nvPr/>
          </p:nvSpPr>
          <p:spPr bwMode="auto">
            <a:xfrm>
              <a:off x="7022689" y="3805582"/>
              <a:ext cx="1947927" cy="39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AU" altLang="en-US" sz="2000" dirty="0" smtClean="0">
                  <a:latin typeface="+mn-lt"/>
                </a:rPr>
                <a:t>Anaglyph glasses</a:t>
              </a:r>
            </a:p>
          </p:txBody>
        </p:sp>
        <p:sp>
          <p:nvSpPr>
            <p:cNvPr id="3" name="Rectangle 2"/>
            <p:cNvSpPr/>
            <p:nvPr/>
          </p:nvSpPr>
          <p:spPr>
            <a:xfrm>
              <a:off x="4690576" y="5387813"/>
              <a:ext cx="4203838" cy="769692"/>
            </a:xfrm>
            <a:prstGeom prst="rect">
              <a:avLst/>
            </a:prstGeom>
          </p:spPr>
          <p:txBody>
            <a:bodyPr>
              <a:spAutoFit/>
            </a:bodyPr>
            <a:lstStyle/>
            <a:p>
              <a:pPr algn="ctr">
                <a:defRPr/>
              </a:pPr>
              <a:r>
                <a:rPr lang="en-AU" altLang="en-US" sz="2400" b="1" dirty="0">
                  <a:latin typeface="+mn-lt"/>
                </a:rPr>
                <a:t>3: "</a:t>
              </a:r>
              <a:r>
                <a:rPr lang="en-AU" altLang="en-US" sz="2400" b="1" dirty="0" err="1">
                  <a:latin typeface="+mn-lt"/>
                </a:rPr>
                <a:t>Anaglyph"animation</a:t>
              </a:r>
              <a:r>
                <a:rPr lang="en-AU" altLang="en-US" sz="2400" b="1" dirty="0">
                  <a:latin typeface="+mn-lt"/>
                </a:rPr>
                <a:t> </a:t>
              </a:r>
            </a:p>
            <a:p>
              <a:pPr algn="ctr">
                <a:defRPr/>
              </a:pPr>
              <a:r>
                <a:rPr lang="en-AU" altLang="en-US" sz="2000" dirty="0">
                  <a:latin typeface="+mn-lt"/>
                </a:rPr>
                <a:t>(requiring viewing glasses)</a:t>
              </a:r>
            </a:p>
          </p:txBody>
        </p:sp>
      </p:grpSp>
      <p:sp>
        <p:nvSpPr>
          <p:cNvPr id="48134" name="Content Placeholder 2"/>
          <p:cNvSpPr txBox="1">
            <a:spLocks/>
          </p:cNvSpPr>
          <p:nvPr/>
        </p:nvSpPr>
        <p:spPr bwMode="auto">
          <a:xfrm>
            <a:off x="2471594" y="1674024"/>
            <a:ext cx="22113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AU" altLang="en-US" sz="2400" b="1" dirty="0" smtClean="0">
                <a:solidFill>
                  <a:srgbClr val="FF0000"/>
                </a:solidFill>
              </a:rPr>
              <a:t>1: </a:t>
            </a:r>
            <a:r>
              <a:rPr lang="en-AU" altLang="en-US" sz="2400" b="1" dirty="0">
                <a:solidFill>
                  <a:srgbClr val="FF0000"/>
                </a:solidFill>
              </a:rPr>
              <a:t>"3D Wiggle" animation</a:t>
            </a:r>
          </a:p>
        </p:txBody>
      </p:sp>
      <p:pic>
        <p:nvPicPr>
          <p:cNvPr id="48135"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744" y="1394624"/>
            <a:ext cx="184785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6" name="Group 4"/>
          <p:cNvGrpSpPr>
            <a:grpSpLocks/>
          </p:cNvGrpSpPr>
          <p:nvPr/>
        </p:nvGrpSpPr>
        <p:grpSpPr bwMode="auto">
          <a:xfrm>
            <a:off x="4786313" y="3557588"/>
            <a:ext cx="3946525" cy="2949575"/>
            <a:chOff x="4785136" y="3603712"/>
            <a:chExt cx="3945835" cy="2949555"/>
          </a:xfrm>
        </p:grpSpPr>
        <p:pic>
          <p:nvPicPr>
            <p:cNvPr id="4813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10666" y="3631912"/>
              <a:ext cx="18383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8991" y="3603712"/>
              <a:ext cx="163988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Rectangle 4"/>
            <p:cNvSpPr>
              <a:spLocks noChangeArrowheads="1"/>
            </p:cNvSpPr>
            <p:nvPr/>
          </p:nvSpPr>
          <p:spPr bwMode="auto">
            <a:xfrm>
              <a:off x="4785136" y="5045162"/>
              <a:ext cx="394583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2400" b="1" dirty="0"/>
                <a:t>4: 2 panel image animation played on Smartphone and rendered in a viewer </a:t>
              </a:r>
              <a:r>
                <a:rPr lang="en-AU" altLang="en-US" sz="2000" dirty="0"/>
                <a:t>(</a:t>
              </a:r>
              <a:r>
                <a:rPr lang="en-AU" altLang="en-US" sz="2000" dirty="0" err="1"/>
                <a:t>eg</a:t>
              </a:r>
              <a:r>
                <a:rPr lang="en-AU" altLang="en-US" sz="2000" dirty="0"/>
                <a:t>. Google Cardboard). </a:t>
              </a:r>
            </a:p>
          </p:txBody>
        </p:sp>
      </p:grpSp>
    </p:spTree>
    <p:extLst>
      <p:ext uri="{BB962C8B-B14F-4D97-AF65-F5344CB8AC3E}">
        <p14:creationId xmlns:p14="http://schemas.microsoft.com/office/powerpoint/2010/main" val="1603538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1304</TotalTime>
  <Words>1023</Words>
  <Application>Microsoft Office PowerPoint</Application>
  <PresentationFormat>On-screen Show (4:3)</PresentationFormat>
  <Paragraphs>151</Paragraphs>
  <Slides>20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“Designing and presenting teaching resources for the effective forecaster use of 3-dimensional stereo satellite imagery”</vt:lpstr>
      <vt:lpstr>Content</vt:lpstr>
      <vt:lpstr>Motivation: utilisation of Himawari-8 and GEO-KOMPSAT-2A data in combination</vt:lpstr>
      <vt:lpstr>The Pioneers: GOES-16 / GOES-17 (in check out phase) compared to GEO-KOMPSAT-2A and Himawari-8 separation</vt:lpstr>
      <vt:lpstr>Stereo vision presentation of satellite images – GOES-16 and 17</vt:lpstr>
      <vt:lpstr>Stereo vision presentation of satellite images Creating the worlds first GEOKOMPSAT-2A / Himawari-8 stereo image</vt:lpstr>
      <vt:lpstr>Various ways of presenting 3D stereo satellite imagery</vt:lpstr>
      <vt:lpstr>Testing 3D stereo satellite imagery in the classroom with Dr Hyesook Park (2019)</vt:lpstr>
      <vt:lpstr>Various ways of presenting 3D stereo satellite imagery</vt:lpstr>
      <vt:lpstr>Animation: Demonstrating the stereo effect in GK-2A / H-8 data.  Shikoku thunderstorms, 0730UTC 10th September 2019 (2 frames per second Wiggle 3D animation)</vt:lpstr>
      <vt:lpstr>Various ways of presenting 3D stereo satellite imagery</vt:lpstr>
      <vt:lpstr>The worlds first GEO-KOMPSAT-2A / Himawari-8 stereo image! joint effort between Dr Hyesook Park (KMA), Bodo Zeschke (BMTC) and Akihiro Shimizu (JMA)</vt:lpstr>
      <vt:lpstr>Various ways of presenting 3D stereo satellite imagery</vt:lpstr>
      <vt:lpstr>An online source of 3D "anaglyph" images over the CONUS domain, from Embry-Riddle Aeronautical University website</vt:lpstr>
      <vt:lpstr>Participant response to the question "How well does the observational data i.e. surface observations and RADAR show up on the anaglyph data for the low pressure system over the central USA". Data 13-14th March 2019. </vt:lpstr>
      <vt:lpstr>Advantages in using 3D stereo satellite imagery</vt:lpstr>
      <vt:lpstr>Suggested use of 3D stereo satellite imagery within a meteorological forecasting / training centre </vt:lpstr>
      <vt:lpstr>The summary report  (passed on to the BMTC 2019 Graduate Diploma of Meteorology students and to Dr Hyesook Park)</vt:lpstr>
      <vt:lpstr>Resources referenced in this presentation</vt:lpstr>
      <vt:lpstr>Summary</vt:lpstr>
    </vt:vector>
  </TitlesOfParts>
  <Company>Bureau of Meteorology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Bodo Zeschke</dc:creator>
  <cp:lastModifiedBy>Bodo Zeschke</cp:lastModifiedBy>
  <cp:revision>75</cp:revision>
  <dcterms:created xsi:type="dcterms:W3CDTF">2019-10-29T22:41:47Z</dcterms:created>
  <dcterms:modified xsi:type="dcterms:W3CDTF">2019-11-28T05:31:13Z</dcterms:modified>
</cp:coreProperties>
</file>