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7" r:id="rId2"/>
    <p:sldId id="340" r:id="rId3"/>
    <p:sldId id="258" r:id="rId4"/>
    <p:sldId id="341" r:id="rId5"/>
    <p:sldId id="260" r:id="rId6"/>
    <p:sldId id="342" r:id="rId7"/>
    <p:sldId id="368" r:id="rId8"/>
    <p:sldId id="343" r:id="rId9"/>
    <p:sldId id="263" r:id="rId10"/>
    <p:sldId id="344" r:id="rId11"/>
    <p:sldId id="264" r:id="rId12"/>
    <p:sldId id="350" r:id="rId13"/>
    <p:sldId id="351" r:id="rId14"/>
    <p:sldId id="265" r:id="rId15"/>
    <p:sldId id="266" r:id="rId16"/>
    <p:sldId id="269" r:id="rId17"/>
    <p:sldId id="346" r:id="rId18"/>
    <p:sldId id="308" r:id="rId19"/>
    <p:sldId id="347" r:id="rId20"/>
    <p:sldId id="309" r:id="rId21"/>
    <p:sldId id="348" r:id="rId22"/>
    <p:sldId id="311" r:id="rId23"/>
    <p:sldId id="349" r:id="rId24"/>
    <p:sldId id="337" r:id="rId25"/>
    <p:sldId id="314" r:id="rId26"/>
    <p:sldId id="355" r:id="rId27"/>
    <p:sldId id="272" r:id="rId28"/>
    <p:sldId id="320" r:id="rId29"/>
    <p:sldId id="357" r:id="rId30"/>
    <p:sldId id="338" r:id="rId31"/>
    <p:sldId id="317" r:id="rId32"/>
    <p:sldId id="358" r:id="rId33"/>
    <p:sldId id="315" r:id="rId34"/>
    <p:sldId id="360" r:id="rId35"/>
    <p:sldId id="281" r:id="rId36"/>
    <p:sldId id="325" r:id="rId37"/>
    <p:sldId id="361" r:id="rId38"/>
    <p:sldId id="285" r:id="rId39"/>
    <p:sldId id="362" r:id="rId40"/>
    <p:sldId id="324" r:id="rId41"/>
    <p:sldId id="363" r:id="rId42"/>
    <p:sldId id="369" r:id="rId43"/>
    <p:sldId id="291" r:id="rId44"/>
    <p:sldId id="321" r:id="rId45"/>
    <p:sldId id="364" r:id="rId46"/>
    <p:sldId id="305" r:id="rId47"/>
    <p:sldId id="365" r:id="rId48"/>
    <p:sldId id="326" r:id="rId49"/>
    <p:sldId id="366" r:id="rId50"/>
    <p:sldId id="367"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9" autoAdjust="0"/>
    <p:restoredTop sz="94660"/>
  </p:normalViewPr>
  <p:slideViewPr>
    <p:cSldViewPr snapToGrid="0">
      <p:cViewPr varScale="1">
        <p:scale>
          <a:sx n="100" d="100"/>
          <a:sy n="100" d="100"/>
        </p:scale>
        <p:origin x="33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59056B-C4B7-4B2D-A961-E35E92323BBE}" type="datetimeFigureOut">
              <a:rPr lang="en-AU" smtClean="0"/>
              <a:t>22/11/2019</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728B9-6764-4017-8D15-CDA1BA2D7D1D}" type="slidenum">
              <a:rPr lang="en-AU" smtClean="0"/>
              <a:t>‹#›</a:t>
            </a:fld>
            <a:endParaRPr lang="en-AU"/>
          </a:p>
        </p:txBody>
      </p:sp>
    </p:spTree>
    <p:extLst>
      <p:ext uri="{BB962C8B-B14F-4D97-AF65-F5344CB8AC3E}">
        <p14:creationId xmlns:p14="http://schemas.microsoft.com/office/powerpoint/2010/main" val="2875144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3D_stereo_view"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3D_stereo_view"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x.erau.edu/erau_sat/index_conus.php?channel=AN3D"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latin typeface="Arial" panose="020B0604020202020204" pitchFamily="34" charset="0"/>
                <a:hlinkClick r:id="rId3"/>
              </a:rPr>
              <a:t>https://en.wikipedia.org/wiki/3D_stereo_view</a:t>
            </a:r>
            <a:r>
              <a:rPr lang="en-AU" altLang="en-US" smtClean="0">
                <a:latin typeface="Arial" panose="020B0604020202020204" pitchFamily="34" charset="0"/>
              </a:rPr>
              <a:t> </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a:defRPr>
                <a:solidFill>
                  <a:schemeClr val="tx1"/>
                </a:solidFill>
                <a:latin typeface="Calibri" panose="020F0502020204030204" pitchFamily="34" charset="0"/>
                <a:cs typeface="Arial" panose="020B0604020202020204" pitchFamily="34" charset="0"/>
              </a:defRPr>
            </a:lvl1pPr>
            <a:lvl2pPr marL="742950" indent="-285750" defTabSz="989013">
              <a:defRPr>
                <a:solidFill>
                  <a:schemeClr val="tx1"/>
                </a:solidFill>
                <a:latin typeface="Calibri" panose="020F0502020204030204" pitchFamily="34" charset="0"/>
                <a:cs typeface="Arial" panose="020B0604020202020204" pitchFamily="34" charset="0"/>
              </a:defRPr>
            </a:lvl2pPr>
            <a:lvl3pPr marL="1143000" indent="-228600" defTabSz="989013">
              <a:defRPr>
                <a:solidFill>
                  <a:schemeClr val="tx1"/>
                </a:solidFill>
                <a:latin typeface="Calibri" panose="020F0502020204030204" pitchFamily="34" charset="0"/>
                <a:cs typeface="Arial" panose="020B0604020202020204" pitchFamily="34" charset="0"/>
              </a:defRPr>
            </a:lvl3pPr>
            <a:lvl4pPr marL="1600200" indent="-228600" defTabSz="989013">
              <a:defRPr>
                <a:solidFill>
                  <a:schemeClr val="tx1"/>
                </a:solidFill>
                <a:latin typeface="Calibri" panose="020F0502020204030204" pitchFamily="34" charset="0"/>
                <a:cs typeface="Arial" panose="020B0604020202020204" pitchFamily="34" charset="0"/>
              </a:defRPr>
            </a:lvl4pPr>
            <a:lvl5pPr marL="2057400" indent="-228600" defTabSz="989013">
              <a:defRPr>
                <a:solidFill>
                  <a:schemeClr val="tx1"/>
                </a:solidFill>
                <a:latin typeface="Calibri" panose="020F0502020204030204" pitchFamily="34" charset="0"/>
                <a:cs typeface="Arial" panose="020B0604020202020204" pitchFamily="34" charset="0"/>
              </a:defRPr>
            </a:lvl5pPr>
            <a:lvl6pPr marL="25146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6238F37-CA30-437D-A7F7-83541F66801D}" type="slidenum">
              <a:rPr lang="en-AU" altLang="en-US" smtClean="0">
                <a:latin typeface="Arial" panose="020B0604020202020204" pitchFamily="34" charset="0"/>
              </a:rPr>
              <a:pPr/>
              <a:t>7</a:t>
            </a:fld>
            <a:endParaRPr lang="en-AU" altLang="en-US" smtClean="0">
              <a:latin typeface="Arial" panose="020B0604020202020204" pitchFamily="34" charset="0"/>
            </a:endParaRPr>
          </a:p>
        </p:txBody>
      </p:sp>
    </p:spTree>
    <p:extLst>
      <p:ext uri="{BB962C8B-B14F-4D97-AF65-F5344CB8AC3E}">
        <p14:creationId xmlns:p14="http://schemas.microsoft.com/office/powerpoint/2010/main" val="2112820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latin typeface="Arial" panose="020B0604020202020204" pitchFamily="34" charset="0"/>
                <a:hlinkClick r:id="rId3"/>
              </a:rPr>
              <a:t>https://en.wikipedia.org/wiki/3D_stereo_view</a:t>
            </a:r>
            <a:r>
              <a:rPr lang="en-AU" altLang="en-US" smtClean="0">
                <a:latin typeface="Arial" panose="020B0604020202020204" pitchFamily="34" charset="0"/>
              </a:rPr>
              <a:t> </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a:defRPr>
                <a:solidFill>
                  <a:schemeClr val="tx1"/>
                </a:solidFill>
                <a:latin typeface="Calibri" panose="020F0502020204030204" pitchFamily="34" charset="0"/>
                <a:cs typeface="Arial" panose="020B0604020202020204" pitchFamily="34" charset="0"/>
              </a:defRPr>
            </a:lvl1pPr>
            <a:lvl2pPr marL="742950" indent="-285750" defTabSz="989013">
              <a:defRPr>
                <a:solidFill>
                  <a:schemeClr val="tx1"/>
                </a:solidFill>
                <a:latin typeface="Calibri" panose="020F0502020204030204" pitchFamily="34" charset="0"/>
                <a:cs typeface="Arial" panose="020B0604020202020204" pitchFamily="34" charset="0"/>
              </a:defRPr>
            </a:lvl2pPr>
            <a:lvl3pPr marL="1143000" indent="-228600" defTabSz="989013">
              <a:defRPr>
                <a:solidFill>
                  <a:schemeClr val="tx1"/>
                </a:solidFill>
                <a:latin typeface="Calibri" panose="020F0502020204030204" pitchFamily="34" charset="0"/>
                <a:cs typeface="Arial" panose="020B0604020202020204" pitchFamily="34" charset="0"/>
              </a:defRPr>
            </a:lvl3pPr>
            <a:lvl4pPr marL="1600200" indent="-228600" defTabSz="989013">
              <a:defRPr>
                <a:solidFill>
                  <a:schemeClr val="tx1"/>
                </a:solidFill>
                <a:latin typeface="Calibri" panose="020F0502020204030204" pitchFamily="34" charset="0"/>
                <a:cs typeface="Arial" panose="020B0604020202020204" pitchFamily="34" charset="0"/>
              </a:defRPr>
            </a:lvl4pPr>
            <a:lvl5pPr marL="2057400" indent="-228600" defTabSz="989013">
              <a:defRPr>
                <a:solidFill>
                  <a:schemeClr val="tx1"/>
                </a:solidFill>
                <a:latin typeface="Calibri" panose="020F0502020204030204" pitchFamily="34" charset="0"/>
                <a:cs typeface="Arial" panose="020B0604020202020204" pitchFamily="34" charset="0"/>
              </a:defRPr>
            </a:lvl5pPr>
            <a:lvl6pPr marL="25146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123C037-4135-46AB-9140-3A725A6C5003}" type="slidenum">
              <a:rPr lang="en-AU" altLang="en-US" smtClean="0">
                <a:latin typeface="Arial" panose="020B0604020202020204" pitchFamily="34" charset="0"/>
              </a:rPr>
              <a:pPr/>
              <a:t>9</a:t>
            </a:fld>
            <a:endParaRPr lang="en-AU" altLang="en-US" smtClean="0">
              <a:latin typeface="Arial" panose="020B0604020202020204" pitchFamily="34" charset="0"/>
            </a:endParaRPr>
          </a:p>
        </p:txBody>
      </p:sp>
    </p:spTree>
    <p:extLst>
      <p:ext uri="{BB962C8B-B14F-4D97-AF65-F5344CB8AC3E}">
        <p14:creationId xmlns:p14="http://schemas.microsoft.com/office/powerpoint/2010/main" val="2782527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latin typeface="Arial" panose="020B0604020202020204" pitchFamily="34" charset="0"/>
              </a:rPr>
              <a:t>https://en.wikipedia.org/wiki/Stereoscopy</a:t>
            </a:r>
          </a:p>
          <a:p>
            <a:r>
              <a:rPr lang="en-AU" altLang="en-US" smtClean="0">
                <a:latin typeface="Arial" panose="020B0604020202020204" pitchFamily="34" charset="0"/>
              </a:rPr>
              <a:t>https://en.wikipedia.org/wiki/Iphone</a:t>
            </a:r>
          </a:p>
          <a:p>
            <a:r>
              <a:rPr lang="en-AU" altLang="en-US" smtClean="0">
                <a:latin typeface="Arial" panose="020B0604020202020204" pitchFamily="34" charset="0"/>
              </a:rPr>
              <a:t>https://en.wikipedia.org/wiki/Google_Cardboard#/media/File:Google-Cardboard.jpg</a:t>
            </a:r>
          </a:p>
          <a:p>
            <a:r>
              <a:rPr lang="en-AU" altLang="en-US" smtClean="0">
                <a:latin typeface="Arial" panose="020B0604020202020204" pitchFamily="34" charset="0"/>
              </a:rPr>
              <a:t>http://wx.erau.edu/erau_sat/get_loop.php?cnt=73&amp;skipint=26&amp;winmode=viewport&amp;dir=sat_erau%2FAN3D%2FPR</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a:defRPr>
                <a:solidFill>
                  <a:schemeClr val="tx1"/>
                </a:solidFill>
                <a:latin typeface="Calibri" panose="020F0502020204030204" pitchFamily="34" charset="0"/>
                <a:cs typeface="Arial" panose="020B0604020202020204" pitchFamily="34" charset="0"/>
              </a:defRPr>
            </a:lvl1pPr>
            <a:lvl2pPr marL="742950" indent="-285750" defTabSz="989013">
              <a:defRPr>
                <a:solidFill>
                  <a:schemeClr val="tx1"/>
                </a:solidFill>
                <a:latin typeface="Calibri" panose="020F0502020204030204" pitchFamily="34" charset="0"/>
                <a:cs typeface="Arial" panose="020B0604020202020204" pitchFamily="34" charset="0"/>
              </a:defRPr>
            </a:lvl2pPr>
            <a:lvl3pPr marL="1143000" indent="-228600" defTabSz="989013">
              <a:defRPr>
                <a:solidFill>
                  <a:schemeClr val="tx1"/>
                </a:solidFill>
                <a:latin typeface="Calibri" panose="020F0502020204030204" pitchFamily="34" charset="0"/>
                <a:cs typeface="Arial" panose="020B0604020202020204" pitchFamily="34" charset="0"/>
              </a:defRPr>
            </a:lvl3pPr>
            <a:lvl4pPr marL="1600200" indent="-228600" defTabSz="989013">
              <a:defRPr>
                <a:solidFill>
                  <a:schemeClr val="tx1"/>
                </a:solidFill>
                <a:latin typeface="Calibri" panose="020F0502020204030204" pitchFamily="34" charset="0"/>
                <a:cs typeface="Arial" panose="020B0604020202020204" pitchFamily="34" charset="0"/>
              </a:defRPr>
            </a:lvl4pPr>
            <a:lvl5pPr marL="2057400" indent="-228600" defTabSz="989013">
              <a:defRPr>
                <a:solidFill>
                  <a:schemeClr val="tx1"/>
                </a:solidFill>
                <a:latin typeface="Calibri" panose="020F0502020204030204" pitchFamily="34" charset="0"/>
                <a:cs typeface="Arial" panose="020B0604020202020204" pitchFamily="34" charset="0"/>
              </a:defRPr>
            </a:lvl5pPr>
            <a:lvl6pPr marL="25146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30D1DC2-B76A-405D-B945-D1484C749B48}" type="slidenum">
              <a:rPr lang="en-AU" altLang="en-US" smtClean="0">
                <a:latin typeface="Arial" panose="020B0604020202020204" pitchFamily="34" charset="0"/>
              </a:rPr>
              <a:pPr/>
              <a:t>11</a:t>
            </a:fld>
            <a:endParaRPr lang="en-AU" altLang="en-US" smtClean="0">
              <a:latin typeface="Arial" panose="020B0604020202020204" pitchFamily="34" charset="0"/>
            </a:endParaRPr>
          </a:p>
        </p:txBody>
      </p:sp>
    </p:spTree>
    <p:extLst>
      <p:ext uri="{BB962C8B-B14F-4D97-AF65-F5344CB8AC3E}">
        <p14:creationId xmlns:p14="http://schemas.microsoft.com/office/powerpoint/2010/main" val="1706070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latin typeface="Arial" panose="020B0604020202020204" pitchFamily="34" charset="0"/>
              </a:rPr>
              <a:t>https://en.wikipedia.org/wiki/Stereoscopy</a:t>
            </a:r>
          </a:p>
          <a:p>
            <a:r>
              <a:rPr lang="en-AU" altLang="en-US" smtClean="0">
                <a:latin typeface="Arial" panose="020B0604020202020204" pitchFamily="34" charset="0"/>
              </a:rPr>
              <a:t>https://en.wikipedia.org/wiki/Iphone</a:t>
            </a:r>
          </a:p>
          <a:p>
            <a:r>
              <a:rPr lang="en-AU" altLang="en-US" smtClean="0">
                <a:latin typeface="Arial" panose="020B0604020202020204" pitchFamily="34" charset="0"/>
              </a:rPr>
              <a:t>https://en.wikipedia.org/wiki/Google_Cardboard#/media/File:Google-Cardboard.jpg</a:t>
            </a:r>
          </a:p>
          <a:p>
            <a:r>
              <a:rPr lang="en-AU" altLang="en-US" smtClean="0">
                <a:latin typeface="Arial" panose="020B0604020202020204" pitchFamily="34" charset="0"/>
              </a:rPr>
              <a:t>http://wx.erau.edu/erau_sat/get_loop.php?cnt=73&amp;skipint=26&amp;winmode=viewport&amp;dir=sat_erau%2FAN3D%2FPR</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a:defRPr>
                <a:solidFill>
                  <a:schemeClr val="tx1"/>
                </a:solidFill>
                <a:latin typeface="Calibri" panose="020F0502020204030204" pitchFamily="34" charset="0"/>
                <a:cs typeface="Arial" panose="020B0604020202020204" pitchFamily="34" charset="0"/>
              </a:defRPr>
            </a:lvl1pPr>
            <a:lvl2pPr marL="742950" indent="-285750" defTabSz="989013">
              <a:defRPr>
                <a:solidFill>
                  <a:schemeClr val="tx1"/>
                </a:solidFill>
                <a:latin typeface="Calibri" panose="020F0502020204030204" pitchFamily="34" charset="0"/>
                <a:cs typeface="Arial" panose="020B0604020202020204" pitchFamily="34" charset="0"/>
              </a:defRPr>
            </a:lvl2pPr>
            <a:lvl3pPr marL="1143000" indent="-228600" defTabSz="989013">
              <a:defRPr>
                <a:solidFill>
                  <a:schemeClr val="tx1"/>
                </a:solidFill>
                <a:latin typeface="Calibri" panose="020F0502020204030204" pitchFamily="34" charset="0"/>
                <a:cs typeface="Arial" panose="020B0604020202020204" pitchFamily="34" charset="0"/>
              </a:defRPr>
            </a:lvl3pPr>
            <a:lvl4pPr marL="1600200" indent="-228600" defTabSz="989013">
              <a:defRPr>
                <a:solidFill>
                  <a:schemeClr val="tx1"/>
                </a:solidFill>
                <a:latin typeface="Calibri" panose="020F0502020204030204" pitchFamily="34" charset="0"/>
                <a:cs typeface="Arial" panose="020B0604020202020204" pitchFamily="34" charset="0"/>
              </a:defRPr>
            </a:lvl4pPr>
            <a:lvl5pPr marL="2057400" indent="-228600" defTabSz="989013">
              <a:defRPr>
                <a:solidFill>
                  <a:schemeClr val="tx1"/>
                </a:solidFill>
                <a:latin typeface="Calibri" panose="020F0502020204030204" pitchFamily="34" charset="0"/>
                <a:cs typeface="Arial" panose="020B0604020202020204" pitchFamily="34" charset="0"/>
              </a:defRPr>
            </a:lvl5pPr>
            <a:lvl6pPr marL="25146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30D1DC2-B76A-405D-B945-D1484C749B48}" type="slidenum">
              <a:rPr lang="en-AU" altLang="en-US" smtClean="0">
                <a:latin typeface="Arial" panose="020B0604020202020204" pitchFamily="34" charset="0"/>
              </a:rPr>
              <a:pPr/>
              <a:t>18</a:t>
            </a:fld>
            <a:endParaRPr lang="en-AU" altLang="en-US" smtClean="0">
              <a:latin typeface="Arial" panose="020B0604020202020204" pitchFamily="34" charset="0"/>
            </a:endParaRPr>
          </a:p>
        </p:txBody>
      </p:sp>
    </p:spTree>
    <p:extLst>
      <p:ext uri="{BB962C8B-B14F-4D97-AF65-F5344CB8AC3E}">
        <p14:creationId xmlns:p14="http://schemas.microsoft.com/office/powerpoint/2010/main" val="1850477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latin typeface="Arial" panose="020B0604020202020204" pitchFamily="34" charset="0"/>
              </a:rPr>
              <a:t>https://en.wikipedia.org/wiki/Stereoscopy</a:t>
            </a:r>
          </a:p>
          <a:p>
            <a:r>
              <a:rPr lang="en-AU" altLang="en-US" smtClean="0">
                <a:latin typeface="Arial" panose="020B0604020202020204" pitchFamily="34" charset="0"/>
              </a:rPr>
              <a:t>https://en.wikipedia.org/wiki/Iphone</a:t>
            </a:r>
          </a:p>
          <a:p>
            <a:r>
              <a:rPr lang="en-AU" altLang="en-US" smtClean="0">
                <a:latin typeface="Arial" panose="020B0604020202020204" pitchFamily="34" charset="0"/>
              </a:rPr>
              <a:t>https://en.wikipedia.org/wiki/Google_Cardboard#/media/File:Google-Cardboard.jpg</a:t>
            </a:r>
          </a:p>
          <a:p>
            <a:r>
              <a:rPr lang="en-AU" altLang="en-US" smtClean="0">
                <a:latin typeface="Arial" panose="020B0604020202020204" pitchFamily="34" charset="0"/>
              </a:rPr>
              <a:t>http://wx.erau.edu/erau_sat/get_loop.php?cnt=73&amp;skipint=26&amp;winmode=viewport&amp;dir=sat_erau%2FAN3D%2FPR</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a:defRPr>
                <a:solidFill>
                  <a:schemeClr val="tx1"/>
                </a:solidFill>
                <a:latin typeface="Calibri" panose="020F0502020204030204" pitchFamily="34" charset="0"/>
                <a:cs typeface="Arial" panose="020B0604020202020204" pitchFamily="34" charset="0"/>
              </a:defRPr>
            </a:lvl1pPr>
            <a:lvl2pPr marL="742950" indent="-285750" defTabSz="989013">
              <a:defRPr>
                <a:solidFill>
                  <a:schemeClr val="tx1"/>
                </a:solidFill>
                <a:latin typeface="Calibri" panose="020F0502020204030204" pitchFamily="34" charset="0"/>
                <a:cs typeface="Arial" panose="020B0604020202020204" pitchFamily="34" charset="0"/>
              </a:defRPr>
            </a:lvl2pPr>
            <a:lvl3pPr marL="1143000" indent="-228600" defTabSz="989013">
              <a:defRPr>
                <a:solidFill>
                  <a:schemeClr val="tx1"/>
                </a:solidFill>
                <a:latin typeface="Calibri" panose="020F0502020204030204" pitchFamily="34" charset="0"/>
                <a:cs typeface="Arial" panose="020B0604020202020204" pitchFamily="34" charset="0"/>
              </a:defRPr>
            </a:lvl3pPr>
            <a:lvl4pPr marL="1600200" indent="-228600" defTabSz="989013">
              <a:defRPr>
                <a:solidFill>
                  <a:schemeClr val="tx1"/>
                </a:solidFill>
                <a:latin typeface="Calibri" panose="020F0502020204030204" pitchFamily="34" charset="0"/>
                <a:cs typeface="Arial" panose="020B0604020202020204" pitchFamily="34" charset="0"/>
              </a:defRPr>
            </a:lvl4pPr>
            <a:lvl5pPr marL="2057400" indent="-228600" defTabSz="989013">
              <a:defRPr>
                <a:solidFill>
                  <a:schemeClr val="tx1"/>
                </a:solidFill>
                <a:latin typeface="Calibri" panose="020F0502020204030204" pitchFamily="34" charset="0"/>
                <a:cs typeface="Arial" panose="020B0604020202020204" pitchFamily="34" charset="0"/>
              </a:defRPr>
            </a:lvl5pPr>
            <a:lvl6pPr marL="25146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30D1DC2-B76A-405D-B945-D1484C749B48}" type="slidenum">
              <a:rPr lang="en-AU" altLang="en-US" smtClean="0">
                <a:latin typeface="Arial" panose="020B0604020202020204" pitchFamily="34" charset="0"/>
              </a:rPr>
              <a:pPr/>
              <a:t>25</a:t>
            </a:fld>
            <a:endParaRPr lang="en-AU" altLang="en-US" smtClean="0">
              <a:latin typeface="Arial" panose="020B0604020202020204" pitchFamily="34" charset="0"/>
            </a:endParaRPr>
          </a:p>
        </p:txBody>
      </p:sp>
    </p:spTree>
    <p:extLst>
      <p:ext uri="{BB962C8B-B14F-4D97-AF65-F5344CB8AC3E}">
        <p14:creationId xmlns:p14="http://schemas.microsoft.com/office/powerpoint/2010/main" val="3220757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latin typeface="Arial" panose="020B0604020202020204" pitchFamily="34" charset="0"/>
              </a:rPr>
              <a:t>https://cimss.ssec.wisc.edu/goes/blog/?s=stereo</a:t>
            </a:r>
          </a:p>
          <a:p>
            <a:r>
              <a:rPr lang="en-AU" altLang="en-US" smtClean="0">
                <a:latin typeface="Arial" panose="020B0604020202020204" pitchFamily="34" charset="0"/>
              </a:rPr>
              <a:t>http://wx.erau.edu/erau_sat/index_conus.php?channel=AN3D</a:t>
            </a:r>
          </a:p>
          <a:p>
            <a:endParaRPr lang="en-AU" altLang="en-US"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DEB358D-1D59-4CAF-9249-332F4CC5432E}" type="slidenum">
              <a:rPr lang="en-AU" altLang="en-US" smtClean="0"/>
              <a:pPr/>
              <a:t>28</a:t>
            </a:fld>
            <a:endParaRPr lang="en-AU" altLang="en-US" smtClean="0"/>
          </a:p>
        </p:txBody>
      </p:sp>
    </p:spTree>
    <p:extLst>
      <p:ext uri="{BB962C8B-B14F-4D97-AF65-F5344CB8AC3E}">
        <p14:creationId xmlns:p14="http://schemas.microsoft.com/office/powerpoint/2010/main" val="1140898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latin typeface="Arial" panose="020B0604020202020204" pitchFamily="34" charset="0"/>
              </a:rPr>
              <a:t>https://en.wikipedia.org/wiki/Stereoscopy</a:t>
            </a:r>
          </a:p>
          <a:p>
            <a:r>
              <a:rPr lang="en-AU" altLang="en-US" smtClean="0">
                <a:latin typeface="Arial" panose="020B0604020202020204" pitchFamily="34" charset="0"/>
              </a:rPr>
              <a:t>https://en.wikipedia.org/wiki/Iphone</a:t>
            </a:r>
          </a:p>
          <a:p>
            <a:r>
              <a:rPr lang="en-AU" altLang="en-US" smtClean="0">
                <a:latin typeface="Arial" panose="020B0604020202020204" pitchFamily="34" charset="0"/>
              </a:rPr>
              <a:t>https://en.wikipedia.org/wiki/Google_Cardboard#/media/File:Google-Cardboard.jpg</a:t>
            </a:r>
          </a:p>
          <a:p>
            <a:r>
              <a:rPr lang="en-AU" altLang="en-US" smtClean="0">
                <a:latin typeface="Arial" panose="020B0604020202020204" pitchFamily="34" charset="0"/>
              </a:rPr>
              <a:t>http://wx.erau.edu/erau_sat/get_loop.php?cnt=73&amp;skipint=26&amp;winmode=viewport&amp;dir=sat_erau%2FAN3D%2FPR</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a:defRPr>
                <a:solidFill>
                  <a:schemeClr val="tx1"/>
                </a:solidFill>
                <a:latin typeface="Calibri" panose="020F0502020204030204" pitchFamily="34" charset="0"/>
                <a:cs typeface="Arial" panose="020B0604020202020204" pitchFamily="34" charset="0"/>
              </a:defRPr>
            </a:lvl1pPr>
            <a:lvl2pPr marL="742950" indent="-285750" defTabSz="989013">
              <a:defRPr>
                <a:solidFill>
                  <a:schemeClr val="tx1"/>
                </a:solidFill>
                <a:latin typeface="Calibri" panose="020F0502020204030204" pitchFamily="34" charset="0"/>
                <a:cs typeface="Arial" panose="020B0604020202020204" pitchFamily="34" charset="0"/>
              </a:defRPr>
            </a:lvl2pPr>
            <a:lvl3pPr marL="1143000" indent="-228600" defTabSz="989013">
              <a:defRPr>
                <a:solidFill>
                  <a:schemeClr val="tx1"/>
                </a:solidFill>
                <a:latin typeface="Calibri" panose="020F0502020204030204" pitchFamily="34" charset="0"/>
                <a:cs typeface="Arial" panose="020B0604020202020204" pitchFamily="34" charset="0"/>
              </a:defRPr>
            </a:lvl3pPr>
            <a:lvl4pPr marL="1600200" indent="-228600" defTabSz="989013">
              <a:defRPr>
                <a:solidFill>
                  <a:schemeClr val="tx1"/>
                </a:solidFill>
                <a:latin typeface="Calibri" panose="020F0502020204030204" pitchFamily="34" charset="0"/>
                <a:cs typeface="Arial" panose="020B0604020202020204" pitchFamily="34" charset="0"/>
              </a:defRPr>
            </a:lvl4pPr>
            <a:lvl5pPr marL="2057400" indent="-228600" defTabSz="989013">
              <a:defRPr>
                <a:solidFill>
                  <a:schemeClr val="tx1"/>
                </a:solidFill>
                <a:latin typeface="Calibri" panose="020F0502020204030204" pitchFamily="34" charset="0"/>
                <a:cs typeface="Arial" panose="020B0604020202020204" pitchFamily="34" charset="0"/>
              </a:defRPr>
            </a:lvl5pPr>
            <a:lvl6pPr marL="25146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30D1DC2-B76A-405D-B945-D1484C749B48}" type="slidenum">
              <a:rPr lang="en-AU" altLang="en-US" smtClean="0">
                <a:latin typeface="Arial" panose="020B0604020202020204" pitchFamily="34" charset="0"/>
              </a:rPr>
              <a:pPr/>
              <a:t>33</a:t>
            </a:fld>
            <a:endParaRPr lang="en-AU" altLang="en-US" smtClean="0">
              <a:latin typeface="Arial" panose="020B0604020202020204" pitchFamily="34" charset="0"/>
            </a:endParaRPr>
          </a:p>
        </p:txBody>
      </p:sp>
    </p:spTree>
    <p:extLst>
      <p:ext uri="{BB962C8B-B14F-4D97-AF65-F5344CB8AC3E}">
        <p14:creationId xmlns:p14="http://schemas.microsoft.com/office/powerpoint/2010/main" val="4293545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latin typeface="Arial" panose="020B0604020202020204" pitchFamily="34" charset="0"/>
                <a:hlinkClick r:id="rId3"/>
              </a:rPr>
              <a:t>http://wx.erau.edu/erau_sat/index_conus.php?channel=AN3D</a:t>
            </a:r>
            <a:r>
              <a:rPr lang="en-AU" altLang="en-US" smtClean="0">
                <a:latin typeface="Arial" panose="020B0604020202020204" pitchFamily="34" charset="0"/>
              </a:rPr>
              <a:t> </a:t>
            </a:r>
          </a:p>
          <a:p>
            <a:r>
              <a:rPr lang="en-AU" altLang="en-US" sz="1600" smtClean="0">
                <a:latin typeface="Arial" panose="020B0604020202020204" pitchFamily="34" charset="0"/>
              </a:rPr>
              <a:t>https://ams.confex.com/ams/92Annual/flvgateway.cgi/id/19935?recordingid=19935 </a:t>
            </a:r>
            <a:br>
              <a:rPr lang="en-AU" altLang="en-US" sz="1600" smtClean="0">
                <a:latin typeface="Arial" panose="020B0604020202020204" pitchFamily="34" charset="0"/>
              </a:rPr>
            </a:br>
            <a:endParaRPr lang="en-AU" altLang="en-US" smtClean="0">
              <a:latin typeface="Arial" panose="020B0604020202020204" pitchFamily="34" charset="0"/>
            </a:endParaRP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a:defRPr>
                <a:solidFill>
                  <a:schemeClr val="tx1"/>
                </a:solidFill>
                <a:latin typeface="Calibri" panose="020F0502020204030204" pitchFamily="34" charset="0"/>
                <a:cs typeface="Arial" panose="020B0604020202020204" pitchFamily="34" charset="0"/>
              </a:defRPr>
            </a:lvl1pPr>
            <a:lvl2pPr marL="742950" indent="-285750" defTabSz="989013">
              <a:defRPr>
                <a:solidFill>
                  <a:schemeClr val="tx1"/>
                </a:solidFill>
                <a:latin typeface="Calibri" panose="020F0502020204030204" pitchFamily="34" charset="0"/>
                <a:cs typeface="Arial" panose="020B0604020202020204" pitchFamily="34" charset="0"/>
              </a:defRPr>
            </a:lvl2pPr>
            <a:lvl3pPr marL="1143000" indent="-228600" defTabSz="989013">
              <a:defRPr>
                <a:solidFill>
                  <a:schemeClr val="tx1"/>
                </a:solidFill>
                <a:latin typeface="Calibri" panose="020F0502020204030204" pitchFamily="34" charset="0"/>
                <a:cs typeface="Arial" panose="020B0604020202020204" pitchFamily="34" charset="0"/>
              </a:defRPr>
            </a:lvl3pPr>
            <a:lvl4pPr marL="1600200" indent="-228600" defTabSz="989013">
              <a:defRPr>
                <a:solidFill>
                  <a:schemeClr val="tx1"/>
                </a:solidFill>
                <a:latin typeface="Calibri" panose="020F0502020204030204" pitchFamily="34" charset="0"/>
                <a:cs typeface="Arial" panose="020B0604020202020204" pitchFamily="34" charset="0"/>
              </a:defRPr>
            </a:lvl4pPr>
            <a:lvl5pPr marL="2057400" indent="-228600" defTabSz="989013">
              <a:defRPr>
                <a:solidFill>
                  <a:schemeClr val="tx1"/>
                </a:solidFill>
                <a:latin typeface="Calibri" panose="020F0502020204030204" pitchFamily="34" charset="0"/>
                <a:cs typeface="Arial" panose="020B0604020202020204" pitchFamily="34" charset="0"/>
              </a:defRPr>
            </a:lvl5pPr>
            <a:lvl6pPr marL="25146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89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B52FCDD-388C-4535-B538-AB2F0000C04A}" type="slidenum">
              <a:rPr lang="en-AU" altLang="en-US" smtClean="0">
                <a:latin typeface="Arial" panose="020B0604020202020204" pitchFamily="34" charset="0"/>
              </a:rPr>
              <a:pPr/>
              <a:t>35</a:t>
            </a:fld>
            <a:endParaRPr lang="en-AU" altLang="en-US" smtClean="0">
              <a:latin typeface="Arial" panose="020B0604020202020204" pitchFamily="34" charset="0"/>
            </a:endParaRPr>
          </a:p>
        </p:txBody>
      </p:sp>
    </p:spTree>
    <p:extLst>
      <p:ext uri="{BB962C8B-B14F-4D97-AF65-F5344CB8AC3E}">
        <p14:creationId xmlns:p14="http://schemas.microsoft.com/office/powerpoint/2010/main" val="4173413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latin typeface="Arial" panose="020B0604020202020204" pitchFamily="34" charset="0"/>
              </a:rPr>
              <a:t>https://cimss.ssec.wisc.edu/goes/blog/?s=stereo</a:t>
            </a:r>
          </a:p>
          <a:p>
            <a:r>
              <a:rPr lang="en-AU" altLang="en-US" smtClean="0">
                <a:latin typeface="Arial" panose="020B0604020202020204" pitchFamily="34" charset="0"/>
              </a:rPr>
              <a:t>http://wx.erau.edu/erau_sat/index_conus.php?channel=AN3D</a:t>
            </a: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71299">
              <a:defRPr>
                <a:solidFill>
                  <a:schemeClr val="tx1"/>
                </a:solidFill>
                <a:latin typeface="Calibri" panose="020F0502020204030204" pitchFamily="34" charset="0"/>
                <a:cs typeface="Arial" panose="020B0604020202020204" pitchFamily="34" charset="0"/>
              </a:defRPr>
            </a:lvl1pPr>
            <a:lvl2pPr marL="804763" indent="-309524" defTabSz="1071299">
              <a:defRPr>
                <a:solidFill>
                  <a:schemeClr val="tx1"/>
                </a:solidFill>
                <a:latin typeface="Calibri" panose="020F0502020204030204" pitchFamily="34" charset="0"/>
                <a:cs typeface="Arial" panose="020B0604020202020204" pitchFamily="34" charset="0"/>
              </a:defRPr>
            </a:lvl2pPr>
            <a:lvl3pPr marL="1238098" indent="-247620" defTabSz="1071299">
              <a:defRPr>
                <a:solidFill>
                  <a:schemeClr val="tx1"/>
                </a:solidFill>
                <a:latin typeface="Calibri" panose="020F0502020204030204" pitchFamily="34" charset="0"/>
                <a:cs typeface="Arial" panose="020B0604020202020204" pitchFamily="34" charset="0"/>
              </a:defRPr>
            </a:lvl3pPr>
            <a:lvl4pPr marL="1733337" indent="-247620" defTabSz="1071299">
              <a:defRPr>
                <a:solidFill>
                  <a:schemeClr val="tx1"/>
                </a:solidFill>
                <a:latin typeface="Calibri" panose="020F0502020204030204" pitchFamily="34" charset="0"/>
                <a:cs typeface="Arial" panose="020B0604020202020204" pitchFamily="34" charset="0"/>
              </a:defRPr>
            </a:lvl4pPr>
            <a:lvl5pPr marL="2228576" indent="-247620" defTabSz="1071299">
              <a:defRPr>
                <a:solidFill>
                  <a:schemeClr val="tx1"/>
                </a:solidFill>
                <a:latin typeface="Calibri" panose="020F0502020204030204" pitchFamily="34" charset="0"/>
                <a:cs typeface="Arial" panose="020B0604020202020204" pitchFamily="34" charset="0"/>
              </a:defRPr>
            </a:lvl5pPr>
            <a:lvl6pPr marL="2723815" indent="-247620" defTabSz="107129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19054" indent="-247620" defTabSz="107129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14293" indent="-247620" defTabSz="107129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532" indent="-247620" defTabSz="107129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B78138E-6843-4CC2-9B1C-CB77DEDE6F8B}" type="slidenum">
              <a:rPr lang="en-AU" altLang="en-US" smtClean="0">
                <a:latin typeface="Arial" panose="020B0604020202020204" pitchFamily="34" charset="0"/>
              </a:rPr>
              <a:pPr/>
              <a:t>49</a:t>
            </a:fld>
            <a:endParaRPr lang="en-AU" altLang="en-US" smtClean="0">
              <a:latin typeface="Arial" panose="020B0604020202020204" pitchFamily="34" charset="0"/>
            </a:endParaRPr>
          </a:p>
        </p:txBody>
      </p:sp>
    </p:spTree>
    <p:extLst>
      <p:ext uri="{BB962C8B-B14F-4D97-AF65-F5344CB8AC3E}">
        <p14:creationId xmlns:p14="http://schemas.microsoft.com/office/powerpoint/2010/main" val="278219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AU"/>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5394F814-AE17-4BA6-A567-1088F1C542EC}" type="datetimeFigureOut">
              <a:rPr lang="en-AU" smtClean="0"/>
              <a:t>22/11/2019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766626C-54E7-48DB-9922-63518F7D3689}" type="slidenum">
              <a:rPr lang="en-AU" smtClean="0"/>
              <a:t>‹#›</a:t>
            </a:fld>
            <a:endParaRPr lang="en-AU"/>
          </a:p>
        </p:txBody>
      </p:sp>
    </p:spTree>
    <p:extLst>
      <p:ext uri="{BB962C8B-B14F-4D97-AF65-F5344CB8AC3E}">
        <p14:creationId xmlns:p14="http://schemas.microsoft.com/office/powerpoint/2010/main" val="907639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5394F814-AE17-4BA6-A567-1088F1C542EC}" type="datetimeFigureOut">
              <a:rPr lang="en-AU" smtClean="0"/>
              <a:t>22/11/2019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766626C-54E7-48DB-9922-63518F7D3689}" type="slidenum">
              <a:rPr lang="en-AU" smtClean="0"/>
              <a:t>‹#›</a:t>
            </a:fld>
            <a:endParaRPr lang="en-AU"/>
          </a:p>
        </p:txBody>
      </p:sp>
    </p:spTree>
    <p:extLst>
      <p:ext uri="{BB962C8B-B14F-4D97-AF65-F5344CB8AC3E}">
        <p14:creationId xmlns:p14="http://schemas.microsoft.com/office/powerpoint/2010/main" val="3870426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5394F814-AE17-4BA6-A567-1088F1C542EC}" type="datetimeFigureOut">
              <a:rPr lang="en-AU" smtClean="0"/>
              <a:t>22/11/2019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766626C-54E7-48DB-9922-63518F7D3689}" type="slidenum">
              <a:rPr lang="en-AU" smtClean="0"/>
              <a:t>‹#›</a:t>
            </a:fld>
            <a:endParaRPr lang="en-AU"/>
          </a:p>
        </p:txBody>
      </p:sp>
    </p:spTree>
    <p:extLst>
      <p:ext uri="{BB962C8B-B14F-4D97-AF65-F5344CB8AC3E}">
        <p14:creationId xmlns:p14="http://schemas.microsoft.com/office/powerpoint/2010/main" val="764949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5394F814-AE17-4BA6-A567-1088F1C542EC}" type="datetimeFigureOut">
              <a:rPr lang="en-AU" smtClean="0"/>
              <a:t>22/11/2019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766626C-54E7-48DB-9922-63518F7D3689}" type="slidenum">
              <a:rPr lang="en-AU" smtClean="0"/>
              <a:t>‹#›</a:t>
            </a:fld>
            <a:endParaRPr lang="en-AU"/>
          </a:p>
        </p:txBody>
      </p:sp>
    </p:spTree>
    <p:extLst>
      <p:ext uri="{BB962C8B-B14F-4D97-AF65-F5344CB8AC3E}">
        <p14:creationId xmlns:p14="http://schemas.microsoft.com/office/powerpoint/2010/main" val="140784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AU"/>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394F814-AE17-4BA6-A567-1088F1C542EC}" type="datetimeFigureOut">
              <a:rPr lang="en-AU" smtClean="0"/>
              <a:t>22/11/2019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766626C-54E7-48DB-9922-63518F7D3689}" type="slidenum">
              <a:rPr lang="en-AU" smtClean="0"/>
              <a:t>‹#›</a:t>
            </a:fld>
            <a:endParaRPr lang="en-AU"/>
          </a:p>
        </p:txBody>
      </p:sp>
    </p:spTree>
    <p:extLst>
      <p:ext uri="{BB962C8B-B14F-4D97-AF65-F5344CB8AC3E}">
        <p14:creationId xmlns:p14="http://schemas.microsoft.com/office/powerpoint/2010/main" val="3848595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5394F814-AE17-4BA6-A567-1088F1C542EC}" type="datetimeFigureOut">
              <a:rPr lang="en-AU" smtClean="0"/>
              <a:t>22/11/2019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766626C-54E7-48DB-9922-63518F7D3689}" type="slidenum">
              <a:rPr lang="en-AU" smtClean="0"/>
              <a:t>‹#›</a:t>
            </a:fld>
            <a:endParaRPr lang="en-AU"/>
          </a:p>
        </p:txBody>
      </p:sp>
    </p:spTree>
    <p:extLst>
      <p:ext uri="{BB962C8B-B14F-4D97-AF65-F5344CB8AC3E}">
        <p14:creationId xmlns:p14="http://schemas.microsoft.com/office/powerpoint/2010/main" val="2348575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5394F814-AE17-4BA6-A567-1088F1C542EC}" type="datetimeFigureOut">
              <a:rPr lang="en-AU" smtClean="0"/>
              <a:t>22/11/2019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7766626C-54E7-48DB-9922-63518F7D3689}" type="slidenum">
              <a:rPr lang="en-AU" smtClean="0"/>
              <a:t>‹#›</a:t>
            </a:fld>
            <a:endParaRPr lang="en-AU"/>
          </a:p>
        </p:txBody>
      </p:sp>
    </p:spTree>
    <p:extLst>
      <p:ext uri="{BB962C8B-B14F-4D97-AF65-F5344CB8AC3E}">
        <p14:creationId xmlns:p14="http://schemas.microsoft.com/office/powerpoint/2010/main" val="4285015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5394F814-AE17-4BA6-A567-1088F1C542EC}" type="datetimeFigureOut">
              <a:rPr lang="en-AU" smtClean="0"/>
              <a:t>22/11/2019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7766626C-54E7-48DB-9922-63518F7D3689}" type="slidenum">
              <a:rPr lang="en-AU" smtClean="0"/>
              <a:t>‹#›</a:t>
            </a:fld>
            <a:endParaRPr lang="en-AU"/>
          </a:p>
        </p:txBody>
      </p:sp>
    </p:spTree>
    <p:extLst>
      <p:ext uri="{BB962C8B-B14F-4D97-AF65-F5344CB8AC3E}">
        <p14:creationId xmlns:p14="http://schemas.microsoft.com/office/powerpoint/2010/main" val="267573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94F814-AE17-4BA6-A567-1088F1C542EC}" type="datetimeFigureOut">
              <a:rPr lang="en-AU" smtClean="0"/>
              <a:t>22/11/2019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7766626C-54E7-48DB-9922-63518F7D3689}" type="slidenum">
              <a:rPr lang="en-AU" smtClean="0"/>
              <a:t>‹#›</a:t>
            </a:fld>
            <a:endParaRPr lang="en-AU"/>
          </a:p>
        </p:txBody>
      </p:sp>
    </p:spTree>
    <p:extLst>
      <p:ext uri="{BB962C8B-B14F-4D97-AF65-F5344CB8AC3E}">
        <p14:creationId xmlns:p14="http://schemas.microsoft.com/office/powerpoint/2010/main" val="264255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AU"/>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5394F814-AE17-4BA6-A567-1088F1C542EC}" type="datetimeFigureOut">
              <a:rPr lang="en-AU" smtClean="0"/>
              <a:t>22/11/2019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766626C-54E7-48DB-9922-63518F7D3689}" type="slidenum">
              <a:rPr lang="en-AU" smtClean="0"/>
              <a:t>‹#›</a:t>
            </a:fld>
            <a:endParaRPr lang="en-AU"/>
          </a:p>
        </p:txBody>
      </p:sp>
    </p:spTree>
    <p:extLst>
      <p:ext uri="{BB962C8B-B14F-4D97-AF65-F5344CB8AC3E}">
        <p14:creationId xmlns:p14="http://schemas.microsoft.com/office/powerpoint/2010/main" val="2767212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AU"/>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5394F814-AE17-4BA6-A567-1088F1C542EC}" type="datetimeFigureOut">
              <a:rPr lang="en-AU" smtClean="0"/>
              <a:t>22/11/2019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766626C-54E7-48DB-9922-63518F7D3689}" type="slidenum">
              <a:rPr lang="en-AU" smtClean="0"/>
              <a:t>‹#›</a:t>
            </a:fld>
            <a:endParaRPr lang="en-AU"/>
          </a:p>
        </p:txBody>
      </p:sp>
    </p:spTree>
    <p:extLst>
      <p:ext uri="{BB962C8B-B14F-4D97-AF65-F5344CB8AC3E}">
        <p14:creationId xmlns:p14="http://schemas.microsoft.com/office/powerpoint/2010/main" val="3058741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394F814-AE17-4BA6-A567-1088F1C542EC}" type="datetimeFigureOut">
              <a:rPr lang="en-AU" smtClean="0"/>
              <a:t>22/11/2019</a:t>
            </a:fld>
            <a:endParaRPr lang="en-A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66626C-54E7-48DB-9922-63518F7D3689}" type="slidenum">
              <a:rPr lang="en-AU" smtClean="0"/>
              <a:t>‹#›</a:t>
            </a:fld>
            <a:endParaRPr lang="en-AU"/>
          </a:p>
        </p:txBody>
      </p:sp>
    </p:spTree>
    <p:extLst>
      <p:ext uri="{BB962C8B-B14F-4D97-AF65-F5344CB8AC3E}">
        <p14:creationId xmlns:p14="http://schemas.microsoft.com/office/powerpoint/2010/main" val="4251356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2.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jpeg"/><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kula3d.com/how-to-use-the-cross-eyed-method" TargetMode="External"/><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www.starosta.com/3dshowcase/ihelp.html" TargetMode="Externa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en.yna.co.kr/view/AEN20190129003000320"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jpeg"/><Relationship Id="rId4" Type="http://schemas.openxmlformats.org/officeDocument/2006/relationships/image" Target="../media/image1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wx.erau.edu/erau_sat" TargetMode="Externa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14.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8.gif"/><Relationship Id="rId7"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49.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virtuallab.bom.gov.au/training/aomsuc-6-and-1stkma/"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cimss.ssec.wisc.edu/goes/blog/?s=stereo" TargetMode="External"/><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0.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ctrTitle"/>
          </p:nvPr>
        </p:nvSpPr>
        <p:spPr>
          <a:xfrm>
            <a:off x="66674" y="1571625"/>
            <a:ext cx="9077325" cy="1352550"/>
          </a:xfrm>
        </p:spPr>
        <p:txBody>
          <a:bodyPr>
            <a:noAutofit/>
          </a:bodyPr>
          <a:lstStyle/>
          <a:p>
            <a:pPr eaLnBrk="1" hangingPunct="1"/>
            <a:r>
              <a:rPr lang="en-AU" altLang="en-US" sz="2800" b="1" dirty="0" smtClean="0">
                <a:latin typeface="+mn-lt"/>
              </a:rPr>
              <a:t>Investigating the potential of 3D stereo satellite imagery utilising GEO-KOMPSAT-2A and Himawari-8 data. Collaborative work between BOM and KMA.</a:t>
            </a:r>
          </a:p>
        </p:txBody>
      </p:sp>
      <p:sp>
        <p:nvSpPr>
          <p:cNvPr id="4102" name="TextBox 1"/>
          <p:cNvSpPr txBox="1">
            <a:spLocks noChangeArrowheads="1"/>
          </p:cNvSpPr>
          <p:nvPr/>
        </p:nvSpPr>
        <p:spPr bwMode="auto">
          <a:xfrm>
            <a:off x="409574" y="3254375"/>
            <a:ext cx="82867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AU" altLang="en-US" sz="2400" dirty="0" smtClean="0">
                <a:latin typeface="+mn-lt"/>
                <a:cs typeface="Arial" charset="0"/>
              </a:rPr>
              <a:t>Presentation for the Fifth Korea Meteorological Administration International Meteorological Satellite Conference (KIMSC-5) </a:t>
            </a:r>
          </a:p>
        </p:txBody>
      </p:sp>
      <p:sp>
        <p:nvSpPr>
          <p:cNvPr id="4113" name="TextBox 1"/>
          <p:cNvSpPr txBox="1">
            <a:spLocks noChangeArrowheads="1"/>
          </p:cNvSpPr>
          <p:nvPr/>
        </p:nvSpPr>
        <p:spPr bwMode="auto">
          <a:xfrm>
            <a:off x="0" y="5267325"/>
            <a:ext cx="91440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AU" altLang="en-US" sz="2400" dirty="0" smtClean="0">
                <a:latin typeface="+mn-lt"/>
                <a:cs typeface="Arial" charset="0"/>
              </a:rPr>
              <a:t>Bodo Zeschke </a:t>
            </a:r>
          </a:p>
          <a:p>
            <a:pPr algn="ctr" eaLnBrk="1" hangingPunct="1">
              <a:spcBef>
                <a:spcPct val="0"/>
              </a:spcBef>
              <a:buFontTx/>
              <a:buNone/>
              <a:defRPr/>
            </a:pPr>
            <a:r>
              <a:rPr lang="en-AU" altLang="en-US" sz="1400" dirty="0" smtClean="0">
                <a:latin typeface="+mn-lt"/>
                <a:cs typeface="Arial" charset="0"/>
              </a:rPr>
              <a:t>Bureau of Meteorology Training Centre</a:t>
            </a:r>
          </a:p>
          <a:p>
            <a:pPr algn="ctr" eaLnBrk="1" hangingPunct="1">
              <a:spcBef>
                <a:spcPct val="0"/>
              </a:spcBef>
              <a:buFontTx/>
              <a:buNone/>
              <a:defRPr/>
            </a:pPr>
            <a:r>
              <a:rPr lang="en-AU" altLang="en-US" sz="1400" dirty="0" smtClean="0">
                <a:latin typeface="+mn-lt"/>
                <a:cs typeface="Arial" charset="0"/>
              </a:rPr>
              <a:t>Australian </a:t>
            </a:r>
            <a:r>
              <a:rPr lang="en-AU" altLang="en-US" sz="1400" dirty="0" err="1" smtClean="0">
                <a:latin typeface="+mn-lt"/>
                <a:cs typeface="Arial" charset="0"/>
              </a:rPr>
              <a:t>VLab</a:t>
            </a:r>
            <a:r>
              <a:rPr lang="en-AU" altLang="en-US" sz="1400" dirty="0" smtClean="0">
                <a:latin typeface="+mn-lt"/>
                <a:cs typeface="Arial" charset="0"/>
              </a:rPr>
              <a:t> Centre of Excellence </a:t>
            </a:r>
          </a:p>
        </p:txBody>
      </p:sp>
    </p:spTree>
    <p:extLst>
      <p:ext uri="{BB962C8B-B14F-4D97-AF65-F5344CB8AC3E}">
        <p14:creationId xmlns:p14="http://schemas.microsoft.com/office/powerpoint/2010/main" val="38223163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9877"/>
            <a:ext cx="7886700" cy="606424"/>
          </a:xfrm>
        </p:spPr>
        <p:txBody>
          <a:bodyPr>
            <a:normAutofit/>
          </a:bodyPr>
          <a:lstStyle/>
          <a:p>
            <a:pPr algn="ctr"/>
            <a:r>
              <a:rPr lang="en-AU" sz="2800" b="1" dirty="0" smtClean="0">
                <a:latin typeface="+mn-lt"/>
              </a:rPr>
              <a:t>Notes</a:t>
            </a:r>
            <a:endParaRPr lang="en-AU" sz="2800" b="1" dirty="0">
              <a:latin typeface="+mn-lt"/>
            </a:endParaRPr>
          </a:p>
        </p:txBody>
      </p:sp>
      <p:sp>
        <p:nvSpPr>
          <p:cNvPr id="3" name="Content Placeholder 2"/>
          <p:cNvSpPr>
            <a:spLocks noGrp="1"/>
          </p:cNvSpPr>
          <p:nvPr>
            <p:ph idx="1"/>
          </p:nvPr>
        </p:nvSpPr>
        <p:spPr>
          <a:xfrm>
            <a:off x="628650" y="1000125"/>
            <a:ext cx="7886700" cy="5600700"/>
          </a:xfrm>
        </p:spPr>
        <p:txBody>
          <a:bodyPr>
            <a:normAutofit/>
          </a:bodyPr>
          <a:lstStyle/>
          <a:p>
            <a:pPr marL="0" indent="0" algn="just">
              <a:lnSpc>
                <a:spcPct val="100000"/>
              </a:lnSpc>
              <a:spcBef>
                <a:spcPts val="0"/>
              </a:spcBef>
              <a:buNone/>
            </a:pPr>
            <a:r>
              <a:rPr lang="en-US" sz="2000" dirty="0"/>
              <a:t>This gives us confidence that </a:t>
            </a:r>
            <a:r>
              <a:rPr lang="en-US" sz="2000" dirty="0" smtClean="0"/>
              <a:t>Geo-KOMPSAT-2A </a:t>
            </a:r>
            <a:r>
              <a:rPr lang="en-US" sz="2000" dirty="0"/>
              <a:t>and Himawari-8 satellite data </a:t>
            </a:r>
            <a:r>
              <a:rPr lang="en-US" sz="2000" dirty="0" smtClean="0"/>
              <a:t>can render </a:t>
            </a:r>
            <a:r>
              <a:rPr lang="en-US" sz="2000" dirty="0"/>
              <a:t>3D stereo </a:t>
            </a:r>
            <a:r>
              <a:rPr lang="en-US" sz="2000" dirty="0" smtClean="0"/>
              <a:t>images and animations when used in combination. </a:t>
            </a:r>
          </a:p>
          <a:p>
            <a:pPr marL="0" indent="0" algn="just">
              <a:lnSpc>
                <a:spcPct val="100000"/>
              </a:lnSpc>
              <a:spcBef>
                <a:spcPts val="0"/>
              </a:spcBef>
              <a:buNone/>
            </a:pPr>
            <a:endParaRPr lang="en-US" sz="2000" dirty="0" smtClean="0"/>
          </a:p>
          <a:p>
            <a:pPr marL="0" indent="0" algn="just">
              <a:lnSpc>
                <a:spcPct val="100000"/>
              </a:lnSpc>
              <a:spcBef>
                <a:spcPts val="0"/>
              </a:spcBef>
              <a:buNone/>
            </a:pPr>
            <a:r>
              <a:rPr lang="en-US" sz="2000" dirty="0" smtClean="0"/>
              <a:t>The </a:t>
            </a:r>
            <a:r>
              <a:rPr lang="en-US" sz="2000" dirty="0"/>
              <a:t>first opportunity or this came with the generation and release of the first Geo-KOMPSAT-2A</a:t>
            </a:r>
            <a:r>
              <a:rPr lang="en-US" sz="2000" dirty="0" smtClean="0"/>
              <a:t> </a:t>
            </a:r>
            <a:r>
              <a:rPr lang="en-US" sz="2000" dirty="0"/>
              <a:t>full disk image on the 26th January 2019. </a:t>
            </a:r>
            <a:endParaRPr lang="en-US" sz="2000" dirty="0" smtClean="0"/>
          </a:p>
          <a:p>
            <a:pPr marL="0" indent="0" algn="just">
              <a:lnSpc>
                <a:spcPct val="100000"/>
              </a:lnSpc>
              <a:spcBef>
                <a:spcPts val="0"/>
              </a:spcBef>
              <a:buNone/>
            </a:pPr>
            <a:endParaRPr lang="en-US" sz="2000" dirty="0"/>
          </a:p>
          <a:p>
            <a:pPr marL="0" indent="0" algn="just">
              <a:lnSpc>
                <a:spcPct val="100000"/>
              </a:lnSpc>
              <a:spcBef>
                <a:spcPts val="0"/>
              </a:spcBef>
              <a:buNone/>
            </a:pPr>
            <a:r>
              <a:rPr lang="en-US" sz="2000" dirty="0" smtClean="0"/>
              <a:t>With </a:t>
            </a:r>
            <a:r>
              <a:rPr lang="en-US" sz="2000" dirty="0"/>
              <a:t>the helpful assistance of Dr </a:t>
            </a:r>
            <a:r>
              <a:rPr lang="en-US" sz="2000" dirty="0" err="1"/>
              <a:t>Hyesook</a:t>
            </a:r>
            <a:r>
              <a:rPr lang="en-US" sz="2000" dirty="0"/>
              <a:t> Park of </a:t>
            </a:r>
            <a:r>
              <a:rPr lang="en-US" sz="2000" dirty="0" smtClean="0"/>
              <a:t>the Korea Meteorological Administration and </a:t>
            </a:r>
            <a:r>
              <a:rPr lang="en-US" sz="2000" dirty="0"/>
              <a:t>Akihiro Shimizu of </a:t>
            </a:r>
            <a:r>
              <a:rPr lang="en-US" sz="2000" dirty="0" smtClean="0"/>
              <a:t>the Japan Meteorological Agency </a:t>
            </a:r>
            <a:r>
              <a:rPr lang="en-US" sz="2000" dirty="0"/>
              <a:t>we were able to produce the worlds first Himawari-8 GK2A 3D stereo image as shown below. </a:t>
            </a:r>
            <a:endParaRPr lang="en-US" sz="2000" dirty="0" smtClean="0"/>
          </a:p>
          <a:p>
            <a:pPr marL="0" indent="0" algn="just">
              <a:lnSpc>
                <a:spcPct val="100000"/>
              </a:lnSpc>
              <a:spcBef>
                <a:spcPts val="0"/>
              </a:spcBef>
              <a:buNone/>
            </a:pPr>
            <a:endParaRPr lang="en-US" sz="2000" dirty="0"/>
          </a:p>
          <a:p>
            <a:pPr marL="0" indent="0" algn="just">
              <a:lnSpc>
                <a:spcPct val="100000"/>
              </a:lnSpc>
              <a:spcBef>
                <a:spcPts val="0"/>
              </a:spcBef>
              <a:buNone/>
            </a:pPr>
            <a:r>
              <a:rPr lang="en-US" sz="2000" dirty="0" smtClean="0"/>
              <a:t>I </a:t>
            </a:r>
            <a:r>
              <a:rPr lang="en-US" sz="2000" dirty="0"/>
              <a:t>will show this in more detail later in the presentation.</a:t>
            </a:r>
            <a:endParaRPr lang="en-AU" sz="2000" dirty="0"/>
          </a:p>
        </p:txBody>
      </p:sp>
      <p:sp>
        <p:nvSpPr>
          <p:cNvPr id="4" name="TextBox 3"/>
          <p:cNvSpPr txBox="1"/>
          <p:nvPr/>
        </p:nvSpPr>
        <p:spPr>
          <a:xfrm>
            <a:off x="7263357" y="6334780"/>
            <a:ext cx="1880643" cy="523220"/>
          </a:xfrm>
          <a:prstGeom prst="rect">
            <a:avLst/>
          </a:prstGeom>
          <a:solidFill>
            <a:srgbClr val="FFFF00"/>
          </a:solidFill>
        </p:spPr>
        <p:txBody>
          <a:bodyPr wrap="none" rtlCol="0">
            <a:spAutoFit/>
          </a:bodyPr>
          <a:lstStyle/>
          <a:p>
            <a:r>
              <a:rPr lang="en-AU" sz="2800" b="1" dirty="0" smtClean="0">
                <a:solidFill>
                  <a:srgbClr val="FF0000"/>
                </a:solidFill>
              </a:rPr>
              <a:t>REFERENCE</a:t>
            </a:r>
            <a:endParaRPr lang="en-AU" sz="2800" b="1" dirty="0">
              <a:solidFill>
                <a:srgbClr val="FF0000"/>
              </a:solidFill>
            </a:endParaRPr>
          </a:p>
        </p:txBody>
      </p:sp>
    </p:spTree>
    <p:extLst>
      <p:ext uri="{BB962C8B-B14F-4D97-AF65-F5344CB8AC3E}">
        <p14:creationId xmlns:p14="http://schemas.microsoft.com/office/powerpoint/2010/main" val="2604998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720725"/>
          </a:xfrm>
        </p:spPr>
        <p:txBody>
          <a:bodyPr>
            <a:normAutofit/>
          </a:bodyPr>
          <a:lstStyle/>
          <a:p>
            <a:pPr algn="ctr">
              <a:defRPr/>
            </a:pPr>
            <a:r>
              <a:rPr lang="en-AU" sz="2800" b="1" dirty="0">
                <a:latin typeface="+mn-lt"/>
              </a:rPr>
              <a:t>Various ways of presenting 3D stereo satellite imagery</a:t>
            </a:r>
            <a:endParaRPr lang="en-AU" sz="2000" b="1" dirty="0">
              <a:latin typeface="+mn-lt"/>
            </a:endParaRPr>
          </a:p>
        </p:txBody>
      </p:sp>
      <p:sp>
        <p:nvSpPr>
          <p:cNvPr id="48131" name="Content Placeholder 2"/>
          <p:cNvSpPr>
            <a:spLocks noGrp="1"/>
          </p:cNvSpPr>
          <p:nvPr>
            <p:ph idx="1"/>
          </p:nvPr>
        </p:nvSpPr>
        <p:spPr>
          <a:xfrm>
            <a:off x="5011882" y="2594779"/>
            <a:ext cx="3282950" cy="855663"/>
          </a:xfrm>
        </p:spPr>
        <p:txBody>
          <a:bodyPr/>
          <a:lstStyle/>
          <a:p>
            <a:pPr marL="0" indent="0" algn="ctr">
              <a:spcBef>
                <a:spcPct val="0"/>
              </a:spcBef>
              <a:buFontTx/>
              <a:buNone/>
            </a:pPr>
            <a:r>
              <a:rPr lang="en-AU" altLang="en-US" sz="2400" b="1" dirty="0" smtClean="0"/>
              <a:t>2: Stereo pair images </a:t>
            </a:r>
          </a:p>
          <a:p>
            <a:pPr marL="0" indent="0" algn="ctr">
              <a:spcBef>
                <a:spcPct val="0"/>
              </a:spcBef>
              <a:buFontTx/>
              <a:buNone/>
            </a:pPr>
            <a:r>
              <a:rPr lang="en-AU" altLang="en-US" sz="2000" dirty="0" smtClean="0"/>
              <a:t>(cross eyed viewing method)</a:t>
            </a:r>
          </a:p>
        </p:txBody>
      </p:sp>
      <p:pic>
        <p:nvPicPr>
          <p:cNvPr id="4813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1882" y="1105704"/>
            <a:ext cx="328295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3" name="Group 3"/>
          <p:cNvGrpSpPr>
            <a:grpSpLocks/>
          </p:cNvGrpSpPr>
          <p:nvPr/>
        </p:nvGrpSpPr>
        <p:grpSpPr bwMode="auto">
          <a:xfrm>
            <a:off x="163513" y="3838575"/>
            <a:ext cx="4279900" cy="2417763"/>
            <a:chOff x="4690576" y="3740515"/>
            <a:chExt cx="4280040" cy="2416990"/>
          </a:xfrm>
        </p:grpSpPr>
        <p:pic>
          <p:nvPicPr>
            <p:cNvPr id="48140" name="Picture 8"/>
            <p:cNvPicPr>
              <a:picLocks noChangeAspect="1"/>
            </p:cNvPicPr>
            <p:nvPr/>
          </p:nvPicPr>
          <p:blipFill>
            <a:blip r:embed="rId4">
              <a:extLst>
                <a:ext uri="{28A0092B-C50C-407E-A947-70E740481C1C}">
                  <a14:useLocalDpi xmlns:a14="http://schemas.microsoft.com/office/drawing/2010/main" val="0"/>
                </a:ext>
              </a:extLst>
            </a:blip>
            <a:srcRect l="12183"/>
            <a:stretch>
              <a:fillRect/>
            </a:stretch>
          </p:blipFill>
          <p:spPr bwMode="auto">
            <a:xfrm>
              <a:off x="4851673" y="3740515"/>
              <a:ext cx="2147059" cy="162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1"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9022" y="4225115"/>
              <a:ext cx="1795221" cy="114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Rectangle 5"/>
            <p:cNvSpPr>
              <a:spLocks noChangeArrowheads="1"/>
            </p:cNvSpPr>
            <p:nvPr/>
          </p:nvSpPr>
          <p:spPr bwMode="auto">
            <a:xfrm>
              <a:off x="7022689" y="3805582"/>
              <a:ext cx="1947927" cy="39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n-AU" altLang="en-US" sz="2000" dirty="0" smtClean="0">
                  <a:latin typeface="+mn-lt"/>
                </a:rPr>
                <a:t>Anaglyph glasses</a:t>
              </a:r>
            </a:p>
          </p:txBody>
        </p:sp>
        <p:sp>
          <p:nvSpPr>
            <p:cNvPr id="3" name="Rectangle 2"/>
            <p:cNvSpPr/>
            <p:nvPr/>
          </p:nvSpPr>
          <p:spPr>
            <a:xfrm>
              <a:off x="4690576" y="5387813"/>
              <a:ext cx="4203838" cy="769692"/>
            </a:xfrm>
            <a:prstGeom prst="rect">
              <a:avLst/>
            </a:prstGeom>
          </p:spPr>
          <p:txBody>
            <a:bodyPr>
              <a:spAutoFit/>
            </a:bodyPr>
            <a:lstStyle/>
            <a:p>
              <a:pPr algn="ctr">
                <a:defRPr/>
              </a:pPr>
              <a:r>
                <a:rPr lang="en-AU" altLang="en-US" sz="2400" b="1" dirty="0">
                  <a:latin typeface="+mn-lt"/>
                </a:rPr>
                <a:t>3: "</a:t>
              </a:r>
              <a:r>
                <a:rPr lang="en-AU" altLang="en-US" sz="2400" b="1" dirty="0" err="1">
                  <a:latin typeface="+mn-lt"/>
                </a:rPr>
                <a:t>Anaglyph"animation</a:t>
              </a:r>
              <a:r>
                <a:rPr lang="en-AU" altLang="en-US" sz="2400" b="1" dirty="0">
                  <a:latin typeface="+mn-lt"/>
                </a:rPr>
                <a:t> </a:t>
              </a:r>
            </a:p>
            <a:p>
              <a:pPr algn="ctr">
                <a:defRPr/>
              </a:pPr>
              <a:r>
                <a:rPr lang="en-AU" altLang="en-US" sz="2000" dirty="0">
                  <a:latin typeface="+mn-lt"/>
                </a:rPr>
                <a:t>(requiring viewing glasses)</a:t>
              </a:r>
            </a:p>
          </p:txBody>
        </p:sp>
      </p:grpSp>
      <p:sp>
        <p:nvSpPr>
          <p:cNvPr id="48134" name="Content Placeholder 2"/>
          <p:cNvSpPr txBox="1">
            <a:spLocks/>
          </p:cNvSpPr>
          <p:nvPr/>
        </p:nvSpPr>
        <p:spPr bwMode="auto">
          <a:xfrm>
            <a:off x="2471594" y="1674024"/>
            <a:ext cx="2211388"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Tx/>
              <a:buNone/>
            </a:pPr>
            <a:r>
              <a:rPr lang="en-AU" altLang="en-US" sz="2400" b="1" dirty="0" smtClean="0"/>
              <a:t>1: </a:t>
            </a:r>
            <a:r>
              <a:rPr lang="en-AU" altLang="en-US" sz="2400" b="1" dirty="0"/>
              <a:t>"3D Wiggle" animation</a:t>
            </a:r>
          </a:p>
        </p:txBody>
      </p:sp>
      <p:pic>
        <p:nvPicPr>
          <p:cNvPr id="48135" name="Pictur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744" y="1394624"/>
            <a:ext cx="1847850"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6" name="Group 4"/>
          <p:cNvGrpSpPr>
            <a:grpSpLocks/>
          </p:cNvGrpSpPr>
          <p:nvPr/>
        </p:nvGrpSpPr>
        <p:grpSpPr bwMode="auto">
          <a:xfrm>
            <a:off x="4786313" y="3557588"/>
            <a:ext cx="3946525" cy="2949575"/>
            <a:chOff x="4785136" y="3603712"/>
            <a:chExt cx="3945835" cy="2949555"/>
          </a:xfrm>
        </p:grpSpPr>
        <p:pic>
          <p:nvPicPr>
            <p:cNvPr id="48137"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10666" y="3631912"/>
              <a:ext cx="1838325"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48991" y="3603712"/>
              <a:ext cx="1639887"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9" name="Rectangle 4"/>
            <p:cNvSpPr>
              <a:spLocks noChangeArrowheads="1"/>
            </p:cNvSpPr>
            <p:nvPr/>
          </p:nvSpPr>
          <p:spPr bwMode="auto">
            <a:xfrm>
              <a:off x="4785136" y="5045162"/>
              <a:ext cx="394583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71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2400" b="1" dirty="0"/>
                <a:t>4: 2 panel image animation played on Smartphone and rendered in a viewer </a:t>
              </a:r>
              <a:r>
                <a:rPr lang="en-AU" altLang="en-US" sz="2000" dirty="0"/>
                <a:t>(</a:t>
              </a:r>
              <a:r>
                <a:rPr lang="en-AU" altLang="en-US" sz="2000" dirty="0" err="1"/>
                <a:t>eg</a:t>
              </a:r>
              <a:r>
                <a:rPr lang="en-AU" altLang="en-US" sz="2000" dirty="0"/>
                <a:t>. Google Cardboard). </a:t>
              </a:r>
            </a:p>
          </p:txBody>
        </p:sp>
      </p:grpSp>
      <p:sp>
        <p:nvSpPr>
          <p:cNvPr id="4" name="Rectangle 3"/>
          <p:cNvSpPr/>
          <p:nvPr/>
        </p:nvSpPr>
        <p:spPr>
          <a:xfrm>
            <a:off x="2737972" y="6295"/>
            <a:ext cx="3668055" cy="461665"/>
          </a:xfrm>
          <a:prstGeom prst="rect">
            <a:avLst/>
          </a:prstGeom>
          <a:solidFill>
            <a:srgbClr val="FFFF00"/>
          </a:solidFill>
        </p:spPr>
        <p:txBody>
          <a:bodyPr wrap="none">
            <a:spAutoFit/>
          </a:bodyPr>
          <a:lstStyle/>
          <a:p>
            <a:r>
              <a:rPr lang="en-AU" altLang="en-US" sz="2400" b="1" dirty="0">
                <a:solidFill>
                  <a:srgbClr val="FF0000"/>
                </a:solidFill>
              </a:rPr>
              <a:t>Socrative </a:t>
            </a:r>
            <a:r>
              <a:rPr lang="en-AU" altLang="en-US" sz="2400" b="1" dirty="0" smtClean="0">
                <a:solidFill>
                  <a:srgbClr val="FF0000"/>
                </a:solidFill>
              </a:rPr>
              <a:t>questions 1 and 2</a:t>
            </a:r>
            <a:endParaRPr lang="en-AU" sz="2400" dirty="0"/>
          </a:p>
        </p:txBody>
      </p:sp>
    </p:spTree>
    <p:extLst>
      <p:ext uri="{BB962C8B-B14F-4D97-AF65-F5344CB8AC3E}">
        <p14:creationId xmlns:p14="http://schemas.microsoft.com/office/powerpoint/2010/main" val="30485818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9877"/>
            <a:ext cx="7886700" cy="606424"/>
          </a:xfrm>
        </p:spPr>
        <p:txBody>
          <a:bodyPr>
            <a:normAutofit/>
          </a:bodyPr>
          <a:lstStyle/>
          <a:p>
            <a:pPr algn="ctr"/>
            <a:r>
              <a:rPr lang="en-AU" sz="2800" b="1" dirty="0" smtClean="0">
                <a:latin typeface="+mn-lt"/>
              </a:rPr>
              <a:t>Notes</a:t>
            </a:r>
            <a:endParaRPr lang="en-AU" sz="2800" b="1" dirty="0">
              <a:latin typeface="+mn-lt"/>
            </a:endParaRPr>
          </a:p>
        </p:txBody>
      </p:sp>
      <p:sp>
        <p:nvSpPr>
          <p:cNvPr id="3" name="Content Placeholder 2"/>
          <p:cNvSpPr>
            <a:spLocks noGrp="1"/>
          </p:cNvSpPr>
          <p:nvPr>
            <p:ph idx="1"/>
          </p:nvPr>
        </p:nvSpPr>
        <p:spPr>
          <a:xfrm>
            <a:off x="628650" y="1000125"/>
            <a:ext cx="7886700" cy="5600700"/>
          </a:xfrm>
        </p:spPr>
        <p:txBody>
          <a:bodyPr>
            <a:normAutofit/>
          </a:bodyPr>
          <a:lstStyle/>
          <a:p>
            <a:pPr marL="0" indent="0" algn="just">
              <a:lnSpc>
                <a:spcPct val="100000"/>
              </a:lnSpc>
              <a:spcBef>
                <a:spcPts val="0"/>
              </a:spcBef>
              <a:buNone/>
            </a:pPr>
            <a:r>
              <a:rPr lang="en-US" sz="2000" dirty="0"/>
              <a:t>Lets examine four ways of presenting 3D stereo imagery. </a:t>
            </a:r>
            <a:endParaRPr lang="en-US" sz="2000" dirty="0" smtClean="0"/>
          </a:p>
          <a:p>
            <a:pPr marL="0" indent="0" algn="just">
              <a:lnSpc>
                <a:spcPct val="100000"/>
              </a:lnSpc>
              <a:spcBef>
                <a:spcPts val="0"/>
              </a:spcBef>
              <a:buNone/>
            </a:pPr>
            <a:endParaRPr lang="en-US" sz="2000" dirty="0"/>
          </a:p>
          <a:p>
            <a:pPr marL="0" indent="0" algn="just">
              <a:lnSpc>
                <a:spcPct val="100000"/>
              </a:lnSpc>
              <a:spcBef>
                <a:spcPts val="0"/>
              </a:spcBef>
              <a:buNone/>
            </a:pPr>
            <a:r>
              <a:rPr lang="en-US" sz="2000" dirty="0" smtClean="0"/>
              <a:t>The </a:t>
            </a:r>
            <a:r>
              <a:rPr lang="en-US" sz="2000" dirty="0"/>
              <a:t>first is 3D Wiggle animation and this involves </a:t>
            </a:r>
            <a:r>
              <a:rPr lang="en-US" sz="2000" dirty="0" smtClean="0"/>
              <a:t>animating </a:t>
            </a:r>
            <a:r>
              <a:rPr lang="en-US" sz="2000" dirty="0"/>
              <a:t>the view of a scene from two different perspectives </a:t>
            </a:r>
            <a:r>
              <a:rPr lang="en-US" sz="2000" dirty="0" smtClean="0"/>
              <a:t>in succession. </a:t>
            </a:r>
            <a:r>
              <a:rPr lang="en-US" sz="2000" dirty="0"/>
              <a:t>Features </a:t>
            </a:r>
            <a:r>
              <a:rPr lang="en-US" sz="2000" dirty="0" smtClean="0"/>
              <a:t>located closer </a:t>
            </a:r>
            <a:r>
              <a:rPr lang="en-US" sz="2000" dirty="0"/>
              <a:t>to the viewer will be displaced more than features further away from the viewer and this will give a 3D effect. </a:t>
            </a:r>
            <a:endParaRPr lang="en-US" sz="2000" dirty="0" smtClean="0"/>
          </a:p>
          <a:p>
            <a:pPr marL="0" indent="0" algn="just">
              <a:lnSpc>
                <a:spcPct val="100000"/>
              </a:lnSpc>
              <a:spcBef>
                <a:spcPts val="0"/>
              </a:spcBef>
              <a:buNone/>
            </a:pPr>
            <a:r>
              <a:rPr lang="en-US" sz="2000" dirty="0"/>
              <a:t/>
            </a:r>
            <a:br>
              <a:rPr lang="en-US" sz="2000" dirty="0"/>
            </a:br>
            <a:r>
              <a:rPr lang="en-US" sz="2000" dirty="0"/>
              <a:t>The </a:t>
            </a:r>
            <a:r>
              <a:rPr lang="en-US" sz="2000" dirty="0" smtClean="0"/>
              <a:t>"</a:t>
            </a:r>
            <a:r>
              <a:rPr lang="en-US" sz="2000" dirty="0"/>
              <a:t>stereo pair image" method displays each view side by side and the viewer employs the "cross eyed viewing method" to render this in 3D</a:t>
            </a:r>
            <a:r>
              <a:rPr lang="en-US" sz="2000" dirty="0" smtClean="0"/>
              <a:t>. We will practice this viewing method later on in the presentation.</a:t>
            </a:r>
          </a:p>
          <a:p>
            <a:pPr marL="0" indent="0" algn="just">
              <a:lnSpc>
                <a:spcPct val="100000"/>
              </a:lnSpc>
              <a:spcBef>
                <a:spcPts val="0"/>
              </a:spcBef>
              <a:buNone/>
            </a:pPr>
            <a:r>
              <a:rPr lang="en-US" sz="2000" dirty="0" smtClean="0"/>
              <a:t> </a:t>
            </a:r>
            <a:r>
              <a:rPr lang="en-US" sz="2000" dirty="0"/>
              <a:t/>
            </a:r>
            <a:br>
              <a:rPr lang="en-US" sz="2000" dirty="0"/>
            </a:br>
            <a:r>
              <a:rPr lang="en-US" sz="2000" dirty="0"/>
              <a:t>The </a:t>
            </a:r>
            <a:r>
              <a:rPr lang="en-US" sz="2000" dirty="0" smtClean="0"/>
              <a:t>"</a:t>
            </a:r>
            <a:r>
              <a:rPr lang="en-US" sz="2000" dirty="0"/>
              <a:t>anaglyph 3D" method renders the imagery in anaglyph format. This requires the use of red-blue anaglyph glasses </a:t>
            </a:r>
            <a:r>
              <a:rPr lang="en-US" sz="2000" dirty="0" smtClean="0"/>
              <a:t>in order to view the </a:t>
            </a:r>
            <a:r>
              <a:rPr lang="en-US" sz="2000" dirty="0"/>
              <a:t>image in three dimensions.</a:t>
            </a:r>
            <a:br>
              <a:rPr lang="en-US" sz="2000" dirty="0"/>
            </a:br>
            <a:endParaRPr lang="en-AU" sz="2000" dirty="0"/>
          </a:p>
        </p:txBody>
      </p:sp>
      <p:sp>
        <p:nvSpPr>
          <p:cNvPr id="4" name="TextBox 3"/>
          <p:cNvSpPr txBox="1"/>
          <p:nvPr/>
        </p:nvSpPr>
        <p:spPr>
          <a:xfrm>
            <a:off x="7263357" y="6334780"/>
            <a:ext cx="1880643" cy="523220"/>
          </a:xfrm>
          <a:prstGeom prst="rect">
            <a:avLst/>
          </a:prstGeom>
          <a:solidFill>
            <a:srgbClr val="FFFF00"/>
          </a:solidFill>
        </p:spPr>
        <p:txBody>
          <a:bodyPr wrap="none" rtlCol="0">
            <a:spAutoFit/>
          </a:bodyPr>
          <a:lstStyle/>
          <a:p>
            <a:r>
              <a:rPr lang="en-AU" sz="2800" b="1" dirty="0" smtClean="0">
                <a:solidFill>
                  <a:srgbClr val="FF0000"/>
                </a:solidFill>
              </a:rPr>
              <a:t>REFERENCE</a:t>
            </a:r>
            <a:endParaRPr lang="en-AU" sz="2800" b="1" dirty="0">
              <a:solidFill>
                <a:srgbClr val="FF0000"/>
              </a:solidFill>
            </a:endParaRPr>
          </a:p>
        </p:txBody>
      </p:sp>
    </p:spTree>
    <p:extLst>
      <p:ext uri="{BB962C8B-B14F-4D97-AF65-F5344CB8AC3E}">
        <p14:creationId xmlns:p14="http://schemas.microsoft.com/office/powerpoint/2010/main" val="2147049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9877"/>
            <a:ext cx="7886700" cy="606424"/>
          </a:xfrm>
        </p:spPr>
        <p:txBody>
          <a:bodyPr>
            <a:normAutofit/>
          </a:bodyPr>
          <a:lstStyle/>
          <a:p>
            <a:pPr algn="ctr"/>
            <a:r>
              <a:rPr lang="en-AU" sz="2800" b="1" dirty="0" smtClean="0">
                <a:latin typeface="+mn-lt"/>
              </a:rPr>
              <a:t>Notes</a:t>
            </a:r>
            <a:endParaRPr lang="en-AU" sz="2800" b="1" dirty="0">
              <a:latin typeface="+mn-lt"/>
            </a:endParaRPr>
          </a:p>
        </p:txBody>
      </p:sp>
      <p:sp>
        <p:nvSpPr>
          <p:cNvPr id="3" name="Content Placeholder 2"/>
          <p:cNvSpPr>
            <a:spLocks noGrp="1"/>
          </p:cNvSpPr>
          <p:nvPr>
            <p:ph idx="1"/>
          </p:nvPr>
        </p:nvSpPr>
        <p:spPr>
          <a:xfrm>
            <a:off x="628650" y="1000125"/>
            <a:ext cx="7886700" cy="5600700"/>
          </a:xfrm>
        </p:spPr>
        <p:txBody>
          <a:bodyPr>
            <a:normAutofit/>
          </a:bodyPr>
          <a:lstStyle/>
          <a:p>
            <a:pPr marL="0" indent="0" algn="just">
              <a:lnSpc>
                <a:spcPct val="100000"/>
              </a:lnSpc>
              <a:spcBef>
                <a:spcPts val="0"/>
              </a:spcBef>
              <a:buNone/>
            </a:pPr>
            <a:r>
              <a:rPr lang="en-US" sz="2000" dirty="0" smtClean="0"/>
              <a:t>The </a:t>
            </a:r>
            <a:r>
              <a:rPr lang="en-US" sz="2000" dirty="0"/>
              <a:t>fourth method involves stereo pair images and animations played on a smartphone and viewed on a viewer such as Google Cardboard</a:t>
            </a:r>
            <a:r>
              <a:rPr lang="en-US" sz="2000" dirty="0" smtClean="0"/>
              <a:t>.</a:t>
            </a:r>
          </a:p>
          <a:p>
            <a:pPr marL="0" indent="0" algn="just">
              <a:lnSpc>
                <a:spcPct val="100000"/>
              </a:lnSpc>
              <a:spcBef>
                <a:spcPts val="0"/>
              </a:spcBef>
              <a:buNone/>
            </a:pPr>
            <a:r>
              <a:rPr lang="en-US" sz="2000" dirty="0"/>
              <a:t/>
            </a:r>
            <a:br>
              <a:rPr lang="en-US" sz="2000" dirty="0"/>
            </a:br>
            <a:r>
              <a:rPr lang="en-US" sz="2000" dirty="0"/>
              <a:t>The BMTC/BOM/KMA pioneering work has been conducted using methods 1, 2 and 3. </a:t>
            </a:r>
            <a:endParaRPr lang="en-US" sz="2000" dirty="0" smtClean="0"/>
          </a:p>
          <a:p>
            <a:pPr marL="0" indent="0" algn="just">
              <a:lnSpc>
                <a:spcPct val="100000"/>
              </a:lnSpc>
              <a:spcBef>
                <a:spcPts val="0"/>
              </a:spcBef>
              <a:buNone/>
            </a:pPr>
            <a:endParaRPr lang="en-US" sz="2000" dirty="0"/>
          </a:p>
          <a:p>
            <a:pPr marL="0" indent="0" algn="just">
              <a:lnSpc>
                <a:spcPct val="100000"/>
              </a:lnSpc>
              <a:spcBef>
                <a:spcPts val="0"/>
              </a:spcBef>
              <a:buNone/>
            </a:pPr>
            <a:r>
              <a:rPr lang="en-US" sz="2000" dirty="0" smtClean="0"/>
              <a:t>In </a:t>
            </a:r>
            <a:r>
              <a:rPr lang="en-US" sz="2000" dirty="0"/>
              <a:t>this presentation we will look at Wiggle 3D and Stereo Pair images and animations. </a:t>
            </a:r>
            <a:endParaRPr lang="en-US" sz="2000" dirty="0" smtClean="0"/>
          </a:p>
          <a:p>
            <a:pPr marL="0" indent="0" algn="just">
              <a:lnSpc>
                <a:spcPct val="100000"/>
              </a:lnSpc>
              <a:spcBef>
                <a:spcPts val="0"/>
              </a:spcBef>
              <a:buNone/>
            </a:pPr>
            <a:endParaRPr lang="en-US" sz="2000" dirty="0"/>
          </a:p>
          <a:p>
            <a:pPr marL="0" indent="0" algn="just">
              <a:lnSpc>
                <a:spcPct val="100000"/>
              </a:lnSpc>
              <a:spcBef>
                <a:spcPts val="0"/>
              </a:spcBef>
              <a:buNone/>
            </a:pPr>
            <a:r>
              <a:rPr lang="en-US" sz="2000" dirty="0" smtClean="0"/>
              <a:t>We </a:t>
            </a:r>
            <a:r>
              <a:rPr lang="en-US" sz="2000" dirty="0"/>
              <a:t>will also briefly </a:t>
            </a:r>
            <a:r>
              <a:rPr lang="en-US" sz="2000" dirty="0" err="1"/>
              <a:t>summarise</a:t>
            </a:r>
            <a:r>
              <a:rPr lang="en-US" sz="2000" dirty="0"/>
              <a:t> our results </a:t>
            </a:r>
            <a:r>
              <a:rPr lang="en-US" sz="2000" dirty="0" smtClean="0"/>
              <a:t>when using </a:t>
            </a:r>
            <a:r>
              <a:rPr lang="en-US" sz="2000" dirty="0"/>
              <a:t>anaglyph image animations. </a:t>
            </a:r>
            <a:endParaRPr lang="en-US" sz="2000" dirty="0" smtClean="0"/>
          </a:p>
          <a:p>
            <a:pPr marL="0" indent="0">
              <a:lnSpc>
                <a:spcPct val="100000"/>
              </a:lnSpc>
              <a:spcBef>
                <a:spcPts val="0"/>
              </a:spcBef>
              <a:buNone/>
            </a:pPr>
            <a:endParaRPr lang="en-US" sz="2000" dirty="0"/>
          </a:p>
          <a:p>
            <a:pPr marL="0" indent="0">
              <a:lnSpc>
                <a:spcPct val="100000"/>
              </a:lnSpc>
              <a:spcBef>
                <a:spcPts val="0"/>
              </a:spcBef>
              <a:buNone/>
            </a:pPr>
            <a:endParaRPr lang="en-US" sz="2000" dirty="0"/>
          </a:p>
          <a:p>
            <a:pPr marL="0" indent="0">
              <a:lnSpc>
                <a:spcPct val="100000"/>
              </a:lnSpc>
              <a:spcBef>
                <a:spcPts val="0"/>
              </a:spcBef>
              <a:buNone/>
            </a:pPr>
            <a:r>
              <a:rPr lang="en-US" sz="2000" b="1" dirty="0">
                <a:solidFill>
                  <a:srgbClr val="FF0000"/>
                </a:solidFill>
              </a:rPr>
              <a:t>Please answer </a:t>
            </a:r>
            <a:r>
              <a:rPr lang="en-US" sz="2000" b="1" dirty="0" err="1">
                <a:solidFill>
                  <a:srgbClr val="FF0000"/>
                </a:solidFill>
              </a:rPr>
              <a:t>Socrative</a:t>
            </a:r>
            <a:r>
              <a:rPr lang="en-US" sz="2000" b="1" dirty="0">
                <a:solidFill>
                  <a:srgbClr val="FF0000"/>
                </a:solidFill>
              </a:rPr>
              <a:t> Question </a:t>
            </a:r>
            <a:r>
              <a:rPr lang="en-US" sz="2000" b="1" dirty="0" smtClean="0">
                <a:solidFill>
                  <a:srgbClr val="FF0000"/>
                </a:solidFill>
              </a:rPr>
              <a:t>1</a:t>
            </a:r>
            <a:endParaRPr lang="en-US" sz="2000" b="1" dirty="0">
              <a:solidFill>
                <a:srgbClr val="FF0000"/>
              </a:solidFill>
            </a:endParaRPr>
          </a:p>
          <a:p>
            <a:pPr marL="0" indent="0">
              <a:lnSpc>
                <a:spcPct val="100000"/>
              </a:lnSpc>
              <a:spcBef>
                <a:spcPts val="0"/>
              </a:spcBef>
              <a:buNone/>
            </a:pPr>
            <a:endParaRPr lang="en-US" sz="2000" dirty="0"/>
          </a:p>
          <a:p>
            <a:pPr marL="0" indent="0">
              <a:lnSpc>
                <a:spcPct val="100000"/>
              </a:lnSpc>
              <a:spcBef>
                <a:spcPts val="0"/>
              </a:spcBef>
              <a:buNone/>
            </a:pPr>
            <a:r>
              <a:rPr lang="en-US" sz="2000" b="1" dirty="0">
                <a:solidFill>
                  <a:srgbClr val="FF0000"/>
                </a:solidFill>
              </a:rPr>
              <a:t>Please answer </a:t>
            </a:r>
            <a:r>
              <a:rPr lang="en-US" sz="2000" b="1" dirty="0" err="1">
                <a:solidFill>
                  <a:srgbClr val="FF0000"/>
                </a:solidFill>
              </a:rPr>
              <a:t>Socrative</a:t>
            </a:r>
            <a:r>
              <a:rPr lang="en-US" sz="2000" b="1" dirty="0">
                <a:solidFill>
                  <a:srgbClr val="FF0000"/>
                </a:solidFill>
              </a:rPr>
              <a:t> Question </a:t>
            </a:r>
            <a:r>
              <a:rPr lang="en-US" sz="2000" b="1" dirty="0" smtClean="0">
                <a:solidFill>
                  <a:srgbClr val="FF0000"/>
                </a:solidFill>
              </a:rPr>
              <a:t>2</a:t>
            </a:r>
            <a:endParaRPr lang="en-US" sz="2000" b="1" dirty="0">
              <a:solidFill>
                <a:srgbClr val="FF0000"/>
              </a:solidFill>
            </a:endParaRPr>
          </a:p>
        </p:txBody>
      </p:sp>
      <p:sp>
        <p:nvSpPr>
          <p:cNvPr id="4" name="TextBox 3"/>
          <p:cNvSpPr txBox="1"/>
          <p:nvPr/>
        </p:nvSpPr>
        <p:spPr>
          <a:xfrm>
            <a:off x="7263357" y="6334780"/>
            <a:ext cx="1880643" cy="523220"/>
          </a:xfrm>
          <a:prstGeom prst="rect">
            <a:avLst/>
          </a:prstGeom>
          <a:solidFill>
            <a:srgbClr val="FFFF00"/>
          </a:solidFill>
        </p:spPr>
        <p:txBody>
          <a:bodyPr wrap="none" rtlCol="0">
            <a:spAutoFit/>
          </a:bodyPr>
          <a:lstStyle/>
          <a:p>
            <a:r>
              <a:rPr lang="en-AU" sz="2800" b="1" dirty="0" smtClean="0">
                <a:solidFill>
                  <a:srgbClr val="FF0000"/>
                </a:solidFill>
              </a:rPr>
              <a:t>REFERENCE</a:t>
            </a:r>
            <a:endParaRPr lang="en-AU" sz="2800" b="1" dirty="0">
              <a:solidFill>
                <a:srgbClr val="FF0000"/>
              </a:solidFill>
            </a:endParaRPr>
          </a:p>
        </p:txBody>
      </p:sp>
    </p:spTree>
    <p:extLst>
      <p:ext uri="{BB962C8B-B14F-4D97-AF65-F5344CB8AC3E}">
        <p14:creationId xmlns:p14="http://schemas.microsoft.com/office/powerpoint/2010/main" val="848390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algn="l"/>
            <a:r>
              <a:rPr lang="en-AU" altLang="en-US" sz="2800" b="1" dirty="0" smtClean="0">
                <a:solidFill>
                  <a:srgbClr val="FF0000"/>
                </a:solidFill>
                <a:latin typeface="+mn-lt"/>
              </a:rPr>
              <a:t>Socrative question 1: </a:t>
            </a:r>
            <a:r>
              <a:rPr lang="en-AU" altLang="en-US" sz="2800" b="1" dirty="0" smtClean="0">
                <a:latin typeface="+mn-lt"/>
              </a:rPr>
              <a:t>Which 3D stereo rendering methods for satellite imagery are you familiar with?</a:t>
            </a:r>
          </a:p>
        </p:txBody>
      </p:sp>
      <p:sp>
        <p:nvSpPr>
          <p:cNvPr id="50179" name="Content Placeholder 2"/>
          <p:cNvSpPr>
            <a:spLocks noGrp="1"/>
          </p:cNvSpPr>
          <p:nvPr>
            <p:ph idx="1"/>
          </p:nvPr>
        </p:nvSpPr>
        <p:spPr>
          <a:xfrm>
            <a:off x="457200" y="1752600"/>
            <a:ext cx="8229600" cy="4373563"/>
          </a:xfrm>
        </p:spPr>
        <p:txBody>
          <a:bodyPr/>
          <a:lstStyle/>
          <a:p>
            <a:pPr marL="514350" indent="-514350">
              <a:buFont typeface="Calibri" panose="020F0502020204030204" pitchFamily="34" charset="0"/>
              <a:buAutoNum type="alphaUcPeriod"/>
            </a:pPr>
            <a:r>
              <a:rPr lang="en-AU" altLang="en-US" sz="2400" dirty="0"/>
              <a:t>3D Wiggle animation</a:t>
            </a:r>
          </a:p>
          <a:p>
            <a:pPr marL="514350" indent="-514350">
              <a:buFont typeface="Calibri" panose="020F0502020204030204" pitchFamily="34" charset="0"/>
              <a:buAutoNum type="alphaUcPeriod"/>
            </a:pPr>
            <a:r>
              <a:rPr lang="en-AU" altLang="en-US" sz="2400" dirty="0" smtClean="0"/>
              <a:t>Stereo pair images (cross eyed viewing method)</a:t>
            </a:r>
          </a:p>
          <a:p>
            <a:pPr marL="514350" indent="-514350">
              <a:buFont typeface="Calibri" panose="020F0502020204030204" pitchFamily="34" charset="0"/>
              <a:buAutoNum type="alphaUcPeriod"/>
            </a:pPr>
            <a:r>
              <a:rPr lang="en-AU" altLang="en-US" sz="2400" dirty="0" smtClean="0"/>
              <a:t>Anaglyph animation (requiring Anaglyph viewing glasses)</a:t>
            </a:r>
          </a:p>
          <a:p>
            <a:pPr marL="514350" indent="-514350">
              <a:buFont typeface="Calibri" panose="020F0502020204030204" pitchFamily="34" charset="0"/>
              <a:buAutoNum type="alphaUcPeriod"/>
            </a:pPr>
            <a:r>
              <a:rPr lang="en-AU" altLang="en-US" sz="2400" dirty="0" smtClean="0"/>
              <a:t>2 panel image animation played on a smartphone and rendered in a viewer</a:t>
            </a:r>
          </a:p>
          <a:p>
            <a:pPr marL="514350" indent="-514350">
              <a:buFont typeface="Calibri" panose="020F0502020204030204" pitchFamily="34" charset="0"/>
              <a:buAutoNum type="alphaUcPeriod"/>
            </a:pPr>
            <a:r>
              <a:rPr lang="en-AU" altLang="en-US" sz="2400" dirty="0" smtClean="0"/>
              <a:t>None of the above. I have not used 3D stereo satellite imagery.</a:t>
            </a:r>
          </a:p>
          <a:p>
            <a:pPr marL="514350" indent="-514350">
              <a:buFont typeface="Calibri" panose="020F0502020204030204" pitchFamily="34" charset="0"/>
              <a:buAutoNum type="alphaUcPeriod"/>
            </a:pPr>
            <a:r>
              <a:rPr lang="en-AU" altLang="en-US" sz="2400" dirty="0" smtClean="0"/>
              <a:t>I am not sure. Tell me more…</a:t>
            </a:r>
          </a:p>
          <a:p>
            <a:pPr marL="514350" indent="-514350">
              <a:buFont typeface="Calibri" panose="020F0502020204030204" pitchFamily="34" charset="0"/>
              <a:buAutoNum type="alphaUcPeriod"/>
            </a:pPr>
            <a:endParaRPr lang="en-AU" altLang="en-US" sz="2400" dirty="0" smtClean="0"/>
          </a:p>
          <a:p>
            <a:pPr marL="514350" indent="-514350">
              <a:buFont typeface="Calibri" panose="020F0502020204030204" pitchFamily="34" charset="0"/>
              <a:buAutoNum type="alphaUcPeriod"/>
            </a:pPr>
            <a:endParaRPr lang="en-AU" altLang="en-US" sz="2400" dirty="0" smtClean="0"/>
          </a:p>
        </p:txBody>
      </p:sp>
      <p:sp>
        <p:nvSpPr>
          <p:cNvPr id="4" name="TextBox 3"/>
          <p:cNvSpPr txBox="1"/>
          <p:nvPr/>
        </p:nvSpPr>
        <p:spPr>
          <a:xfrm>
            <a:off x="7263357" y="6334780"/>
            <a:ext cx="1880643" cy="523220"/>
          </a:xfrm>
          <a:prstGeom prst="rect">
            <a:avLst/>
          </a:prstGeom>
          <a:solidFill>
            <a:srgbClr val="FFFF00"/>
          </a:solidFill>
        </p:spPr>
        <p:txBody>
          <a:bodyPr wrap="none" rtlCol="0">
            <a:spAutoFit/>
          </a:bodyPr>
          <a:lstStyle/>
          <a:p>
            <a:r>
              <a:rPr lang="en-AU" sz="2800" b="1" dirty="0" smtClean="0">
                <a:solidFill>
                  <a:srgbClr val="FF0000"/>
                </a:solidFill>
              </a:rPr>
              <a:t>REFERENCE</a:t>
            </a:r>
            <a:endParaRPr lang="en-AU" sz="2800" b="1" dirty="0">
              <a:solidFill>
                <a:srgbClr val="FF0000"/>
              </a:solidFill>
            </a:endParaRPr>
          </a:p>
        </p:txBody>
      </p:sp>
    </p:spTree>
    <p:extLst>
      <p:ext uri="{BB962C8B-B14F-4D97-AF65-F5344CB8AC3E}">
        <p14:creationId xmlns:p14="http://schemas.microsoft.com/office/powerpoint/2010/main" val="932336695"/>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algn="l"/>
            <a:r>
              <a:rPr lang="en-AU" altLang="en-US" sz="2800" b="1" dirty="0" smtClean="0">
                <a:solidFill>
                  <a:srgbClr val="FF0000"/>
                </a:solidFill>
                <a:latin typeface="+mn-lt"/>
              </a:rPr>
              <a:t>Socrative question 2: </a:t>
            </a:r>
            <a:r>
              <a:rPr lang="en-AU" altLang="en-US" sz="2800" b="1" dirty="0" smtClean="0">
                <a:latin typeface="+mn-lt"/>
              </a:rPr>
              <a:t>If you have viewed the 3D imagery what has been your reaction?</a:t>
            </a:r>
          </a:p>
        </p:txBody>
      </p:sp>
      <p:sp>
        <p:nvSpPr>
          <p:cNvPr id="51203" name="Content Placeholder 2"/>
          <p:cNvSpPr>
            <a:spLocks noGrp="1"/>
          </p:cNvSpPr>
          <p:nvPr>
            <p:ph idx="1"/>
          </p:nvPr>
        </p:nvSpPr>
        <p:spPr>
          <a:xfrm>
            <a:off x="457200" y="1752600"/>
            <a:ext cx="8229600" cy="4373563"/>
          </a:xfrm>
        </p:spPr>
        <p:txBody>
          <a:bodyPr/>
          <a:lstStyle/>
          <a:p>
            <a:pPr marL="514350" indent="-514350">
              <a:buFont typeface="Calibri" panose="020F0502020204030204" pitchFamily="34" charset="0"/>
              <a:buAutoNum type="alphaUcPeriod"/>
            </a:pPr>
            <a:r>
              <a:rPr lang="en-AU" altLang="en-US" sz="2400" dirty="0" smtClean="0"/>
              <a:t>I can easily view the imagery and it is fantastic</a:t>
            </a:r>
          </a:p>
          <a:p>
            <a:pPr marL="514350" indent="-514350">
              <a:buFont typeface="Calibri" panose="020F0502020204030204" pitchFamily="34" charset="0"/>
              <a:buAutoNum type="alphaUcPeriod"/>
            </a:pPr>
            <a:r>
              <a:rPr lang="en-AU" altLang="en-US" sz="2400" dirty="0" smtClean="0"/>
              <a:t>I can view the imagery and it is ok</a:t>
            </a:r>
          </a:p>
          <a:p>
            <a:pPr marL="514350" indent="-514350">
              <a:buFont typeface="Calibri" panose="020F0502020204030204" pitchFamily="34" charset="0"/>
              <a:buAutoNum type="alphaUcPeriod"/>
            </a:pPr>
            <a:r>
              <a:rPr lang="en-AU" altLang="en-US" sz="2400" dirty="0" smtClean="0"/>
              <a:t>I can sometimes view the imagery and sometimes not.</a:t>
            </a:r>
          </a:p>
          <a:p>
            <a:pPr marL="514350" indent="-514350">
              <a:buFont typeface="Calibri" panose="020F0502020204030204" pitchFamily="34" charset="0"/>
              <a:buAutoNum type="alphaUcPeriod"/>
            </a:pPr>
            <a:r>
              <a:rPr lang="en-AU" altLang="en-US" sz="2400" dirty="0" smtClean="0"/>
              <a:t>I have trouble viewing the imagery and it is uncomfortable</a:t>
            </a:r>
          </a:p>
          <a:p>
            <a:pPr marL="514350" indent="-514350">
              <a:buFont typeface="Calibri" panose="020F0502020204030204" pitchFamily="34" charset="0"/>
              <a:buAutoNum type="alphaUcPeriod"/>
            </a:pPr>
            <a:r>
              <a:rPr lang="en-AU" altLang="en-US" sz="2400" dirty="0" smtClean="0"/>
              <a:t>I have not viewed the </a:t>
            </a:r>
            <a:r>
              <a:rPr lang="en-AU" altLang="en-US" sz="2400" smtClean="0"/>
              <a:t>3D imagery</a:t>
            </a:r>
            <a:r>
              <a:rPr lang="en-AU" altLang="en-US" sz="2400" dirty="0" smtClean="0"/>
              <a:t>.</a:t>
            </a:r>
          </a:p>
          <a:p>
            <a:pPr marL="514350" indent="-514350">
              <a:buFont typeface="Calibri" panose="020F0502020204030204" pitchFamily="34" charset="0"/>
              <a:buAutoNum type="alphaUcPeriod"/>
            </a:pPr>
            <a:endParaRPr lang="en-AU" altLang="en-US" sz="2400" dirty="0" smtClean="0"/>
          </a:p>
          <a:p>
            <a:pPr marL="514350" indent="-514350">
              <a:buFont typeface="Calibri" panose="020F0502020204030204" pitchFamily="34" charset="0"/>
              <a:buAutoNum type="alphaUcPeriod"/>
            </a:pPr>
            <a:endParaRPr lang="en-AU" altLang="en-US" sz="2400" dirty="0" smtClean="0"/>
          </a:p>
        </p:txBody>
      </p:sp>
      <p:sp>
        <p:nvSpPr>
          <p:cNvPr id="4" name="TextBox 3"/>
          <p:cNvSpPr txBox="1"/>
          <p:nvPr/>
        </p:nvSpPr>
        <p:spPr>
          <a:xfrm>
            <a:off x="7263357" y="6334780"/>
            <a:ext cx="1880643" cy="523220"/>
          </a:xfrm>
          <a:prstGeom prst="rect">
            <a:avLst/>
          </a:prstGeom>
          <a:solidFill>
            <a:srgbClr val="FFFF00"/>
          </a:solidFill>
        </p:spPr>
        <p:txBody>
          <a:bodyPr wrap="none" rtlCol="0">
            <a:spAutoFit/>
          </a:bodyPr>
          <a:lstStyle/>
          <a:p>
            <a:r>
              <a:rPr lang="en-AU" sz="2800" b="1" dirty="0" smtClean="0">
                <a:solidFill>
                  <a:srgbClr val="FF0000"/>
                </a:solidFill>
              </a:rPr>
              <a:t>REFERENCE</a:t>
            </a:r>
            <a:endParaRPr lang="en-AU" sz="2800" b="1" dirty="0">
              <a:solidFill>
                <a:srgbClr val="FF0000"/>
              </a:solidFill>
            </a:endParaRPr>
          </a:p>
        </p:txBody>
      </p:sp>
    </p:spTree>
    <p:extLst>
      <p:ext uri="{BB962C8B-B14F-4D97-AF65-F5344CB8AC3E}">
        <p14:creationId xmlns:p14="http://schemas.microsoft.com/office/powerpoint/2010/main" val="1869723904"/>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51622" r="51613" b="766"/>
          <a:stretch/>
        </p:blipFill>
        <p:spPr bwMode="auto">
          <a:xfrm>
            <a:off x="295276" y="3571875"/>
            <a:ext cx="4143374" cy="30575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49045" y="171450"/>
            <a:ext cx="1918391" cy="3381375"/>
          </a:xfrm>
          <a:solidFill>
            <a:schemeClr val="tx1"/>
          </a:solidFill>
        </p:spPr>
        <p:txBody>
          <a:bodyPr>
            <a:normAutofit/>
          </a:bodyPr>
          <a:lstStyle/>
          <a:p>
            <a:pPr algn="ctr">
              <a:defRPr/>
            </a:pPr>
            <a:r>
              <a:rPr lang="en-AU" sz="2400" b="1" dirty="0" smtClean="0">
                <a:solidFill>
                  <a:schemeClr val="bg1"/>
                </a:solidFill>
                <a:latin typeface="+mn-lt"/>
              </a:rPr>
              <a:t>Testing 3D stereo satellite imagery in the classroom with Dr </a:t>
            </a:r>
            <a:r>
              <a:rPr lang="en-AU" sz="2400" b="1" dirty="0" err="1" smtClean="0">
                <a:solidFill>
                  <a:schemeClr val="bg1"/>
                </a:solidFill>
                <a:latin typeface="+mn-lt"/>
              </a:rPr>
              <a:t>Hyesook</a:t>
            </a:r>
            <a:r>
              <a:rPr lang="en-AU" sz="2400" b="1" dirty="0" smtClean="0">
                <a:solidFill>
                  <a:schemeClr val="bg1"/>
                </a:solidFill>
                <a:latin typeface="+mn-lt"/>
              </a:rPr>
              <a:t> Park </a:t>
            </a:r>
            <a:r>
              <a:rPr lang="en-AU" sz="2000" dirty="0" smtClean="0">
                <a:solidFill>
                  <a:schemeClr val="bg1"/>
                </a:solidFill>
                <a:latin typeface="+mn-lt"/>
              </a:rPr>
              <a:t>(2019)</a:t>
            </a:r>
            <a:endParaRPr lang="en-AU" sz="2000" dirty="0">
              <a:solidFill>
                <a:schemeClr val="bg1"/>
              </a:solidFill>
              <a:latin typeface="+mn-lt"/>
            </a:endParaRP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95276" y="256889"/>
            <a:ext cx="4153769" cy="3115327"/>
          </a:xfrm>
          <a:prstGeom prst="rect">
            <a:avLst/>
          </a:prstGeom>
          <a:ln>
            <a:solidFill>
              <a:schemeClr val="accent1"/>
            </a:solidFill>
          </a:ln>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367436" y="256889"/>
            <a:ext cx="2490814" cy="3115327"/>
          </a:xfrm>
          <a:prstGeom prst="rect">
            <a:avLst/>
          </a:prstGeom>
          <a:ln>
            <a:solidFill>
              <a:schemeClr val="accent1"/>
            </a:solidFill>
          </a:ln>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l="17050" t="17752"/>
          <a:stretch/>
        </p:blipFill>
        <p:spPr>
          <a:xfrm>
            <a:off x="4733924" y="3562350"/>
            <a:ext cx="4124325" cy="3067050"/>
          </a:xfrm>
          <a:prstGeom prst="rect">
            <a:avLst/>
          </a:prstGeom>
          <a:ln>
            <a:solidFill>
              <a:schemeClr val="accent1"/>
            </a:solidFill>
          </a:ln>
        </p:spPr>
      </p:pic>
    </p:spTree>
    <p:extLst>
      <p:ext uri="{BB962C8B-B14F-4D97-AF65-F5344CB8AC3E}">
        <p14:creationId xmlns:p14="http://schemas.microsoft.com/office/powerpoint/2010/main" val="8462601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9877"/>
            <a:ext cx="7886700" cy="606424"/>
          </a:xfrm>
        </p:spPr>
        <p:txBody>
          <a:bodyPr>
            <a:normAutofit/>
          </a:bodyPr>
          <a:lstStyle/>
          <a:p>
            <a:pPr algn="ctr"/>
            <a:r>
              <a:rPr lang="en-AU" sz="2800" b="1" dirty="0" smtClean="0">
                <a:latin typeface="+mn-lt"/>
              </a:rPr>
              <a:t>Notes</a:t>
            </a:r>
            <a:endParaRPr lang="en-AU" sz="2800" b="1" dirty="0">
              <a:latin typeface="+mn-lt"/>
            </a:endParaRPr>
          </a:p>
        </p:txBody>
      </p:sp>
      <p:sp>
        <p:nvSpPr>
          <p:cNvPr id="3" name="Content Placeholder 2"/>
          <p:cNvSpPr>
            <a:spLocks noGrp="1"/>
          </p:cNvSpPr>
          <p:nvPr>
            <p:ph idx="1"/>
          </p:nvPr>
        </p:nvSpPr>
        <p:spPr>
          <a:xfrm>
            <a:off x="628650" y="1000125"/>
            <a:ext cx="7886700" cy="5600700"/>
          </a:xfrm>
        </p:spPr>
        <p:txBody>
          <a:bodyPr>
            <a:normAutofit/>
          </a:bodyPr>
          <a:lstStyle/>
          <a:p>
            <a:pPr marL="0" indent="0" algn="just">
              <a:lnSpc>
                <a:spcPct val="100000"/>
              </a:lnSpc>
              <a:spcBef>
                <a:spcPts val="0"/>
              </a:spcBef>
              <a:buNone/>
            </a:pPr>
            <a:r>
              <a:rPr lang="en-US" sz="2000" dirty="0"/>
              <a:t>This picture collage shows BMTC Graduate Diploma of Meteorology students and Dr Park and myself examining and evaluating 3D stereo satellite imagery during </a:t>
            </a:r>
            <a:r>
              <a:rPr lang="en-US" sz="2000" dirty="0" smtClean="0"/>
              <a:t>April and July 2019.</a:t>
            </a:r>
          </a:p>
          <a:p>
            <a:pPr marL="0" indent="0" algn="just">
              <a:lnSpc>
                <a:spcPct val="100000"/>
              </a:lnSpc>
              <a:spcBef>
                <a:spcPts val="0"/>
              </a:spcBef>
              <a:buNone/>
            </a:pPr>
            <a:endParaRPr lang="en-US" sz="2000" dirty="0"/>
          </a:p>
          <a:p>
            <a:pPr marL="0" indent="0" algn="just">
              <a:lnSpc>
                <a:spcPct val="100000"/>
              </a:lnSpc>
              <a:spcBef>
                <a:spcPts val="0"/>
              </a:spcBef>
              <a:buNone/>
            </a:pPr>
            <a:r>
              <a:rPr lang="en-US" sz="2000" dirty="0"/>
              <a:t/>
            </a:r>
            <a:br>
              <a:rPr lang="en-US" sz="2000" dirty="0"/>
            </a:br>
            <a:r>
              <a:rPr lang="en-US" sz="2000" dirty="0"/>
              <a:t>The top left hand side panel shows students examining the stereo pair image animation using the cross eyed viewing method. </a:t>
            </a:r>
            <a:endParaRPr lang="en-US" sz="2000" dirty="0" smtClean="0"/>
          </a:p>
          <a:p>
            <a:pPr marL="0" indent="0" algn="just">
              <a:lnSpc>
                <a:spcPct val="100000"/>
              </a:lnSpc>
              <a:spcBef>
                <a:spcPts val="0"/>
              </a:spcBef>
              <a:buNone/>
            </a:pPr>
            <a:endParaRPr lang="en-US" sz="2000" dirty="0"/>
          </a:p>
          <a:p>
            <a:pPr marL="0" indent="0" algn="just">
              <a:lnSpc>
                <a:spcPct val="100000"/>
              </a:lnSpc>
              <a:spcBef>
                <a:spcPts val="0"/>
              </a:spcBef>
              <a:buNone/>
            </a:pPr>
            <a:r>
              <a:rPr lang="en-US" sz="2000" dirty="0" smtClean="0"/>
              <a:t>The </a:t>
            </a:r>
            <a:r>
              <a:rPr lang="en-US" sz="2000" dirty="0"/>
              <a:t>bottom two panels shows students assessing the anaglyph 3D images and animations using the anaglyph glasses. </a:t>
            </a:r>
            <a:endParaRPr lang="en-US" sz="2000" dirty="0" smtClean="0"/>
          </a:p>
          <a:p>
            <a:pPr marL="0" indent="0" algn="just">
              <a:lnSpc>
                <a:spcPct val="100000"/>
              </a:lnSpc>
              <a:spcBef>
                <a:spcPts val="0"/>
              </a:spcBef>
              <a:buNone/>
            </a:pPr>
            <a:endParaRPr lang="en-US" sz="2000" dirty="0"/>
          </a:p>
          <a:p>
            <a:pPr marL="0" indent="0" algn="just">
              <a:lnSpc>
                <a:spcPct val="100000"/>
              </a:lnSpc>
              <a:spcBef>
                <a:spcPts val="0"/>
              </a:spcBef>
              <a:buNone/>
            </a:pPr>
            <a:r>
              <a:rPr lang="en-US" sz="2000" dirty="0" smtClean="0"/>
              <a:t>Note that during these sessions the students response to viewing the 3D images and animations was captured using the </a:t>
            </a:r>
            <a:r>
              <a:rPr lang="en-US" sz="2000" dirty="0" err="1" smtClean="0"/>
              <a:t>Socrative</a:t>
            </a:r>
            <a:r>
              <a:rPr lang="en-US" sz="2000" dirty="0" smtClean="0"/>
              <a:t> </a:t>
            </a:r>
            <a:r>
              <a:rPr lang="en-US" sz="2000" dirty="0"/>
              <a:t>cloud based learner response </a:t>
            </a:r>
            <a:r>
              <a:rPr lang="en-US" sz="2000" dirty="0" smtClean="0"/>
              <a:t>system. </a:t>
            </a:r>
          </a:p>
          <a:p>
            <a:pPr marL="0" indent="0" algn="just">
              <a:lnSpc>
                <a:spcPct val="100000"/>
              </a:lnSpc>
              <a:spcBef>
                <a:spcPts val="0"/>
              </a:spcBef>
              <a:buNone/>
            </a:pPr>
            <a:endParaRPr lang="en-US" sz="2000" dirty="0"/>
          </a:p>
          <a:p>
            <a:pPr marL="0" indent="0" algn="just">
              <a:lnSpc>
                <a:spcPct val="100000"/>
              </a:lnSpc>
              <a:spcBef>
                <a:spcPts val="0"/>
              </a:spcBef>
              <a:buNone/>
            </a:pPr>
            <a:r>
              <a:rPr lang="en-US" sz="2000" dirty="0" smtClean="0"/>
              <a:t>The anonymous feedback is shown on the computer screens </a:t>
            </a:r>
            <a:r>
              <a:rPr lang="en-US" sz="2000" dirty="0"/>
              <a:t>in the top left and bottom right hand panels in the picture collage.</a:t>
            </a:r>
            <a:endParaRPr lang="en-US" sz="2000" dirty="0" smtClean="0"/>
          </a:p>
        </p:txBody>
      </p:sp>
      <p:sp>
        <p:nvSpPr>
          <p:cNvPr id="4" name="TextBox 3"/>
          <p:cNvSpPr txBox="1"/>
          <p:nvPr/>
        </p:nvSpPr>
        <p:spPr>
          <a:xfrm>
            <a:off x="7263357" y="6334780"/>
            <a:ext cx="1880643" cy="523220"/>
          </a:xfrm>
          <a:prstGeom prst="rect">
            <a:avLst/>
          </a:prstGeom>
          <a:solidFill>
            <a:srgbClr val="FFFF00"/>
          </a:solidFill>
        </p:spPr>
        <p:txBody>
          <a:bodyPr wrap="none" rtlCol="0">
            <a:spAutoFit/>
          </a:bodyPr>
          <a:lstStyle/>
          <a:p>
            <a:r>
              <a:rPr lang="en-AU" sz="2800" b="1" dirty="0" smtClean="0">
                <a:solidFill>
                  <a:srgbClr val="FF0000"/>
                </a:solidFill>
              </a:rPr>
              <a:t>REFERENCE</a:t>
            </a:r>
            <a:endParaRPr lang="en-AU" sz="2800" b="1" dirty="0">
              <a:solidFill>
                <a:srgbClr val="FF0000"/>
              </a:solidFill>
            </a:endParaRPr>
          </a:p>
        </p:txBody>
      </p:sp>
    </p:spTree>
    <p:extLst>
      <p:ext uri="{BB962C8B-B14F-4D97-AF65-F5344CB8AC3E}">
        <p14:creationId xmlns:p14="http://schemas.microsoft.com/office/powerpoint/2010/main" val="1842544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720725"/>
          </a:xfrm>
        </p:spPr>
        <p:txBody>
          <a:bodyPr>
            <a:normAutofit/>
          </a:bodyPr>
          <a:lstStyle/>
          <a:p>
            <a:pPr>
              <a:defRPr/>
            </a:pPr>
            <a:r>
              <a:rPr lang="en-AU" sz="2800" b="1" dirty="0">
                <a:latin typeface="+mn-lt"/>
              </a:rPr>
              <a:t>Various ways of presenting 3D stereo satellite imagery</a:t>
            </a:r>
            <a:endParaRPr lang="en-AU" sz="2000" b="1" dirty="0">
              <a:latin typeface="+mn-lt"/>
            </a:endParaRPr>
          </a:p>
        </p:txBody>
      </p:sp>
      <p:sp>
        <p:nvSpPr>
          <p:cNvPr id="48131" name="Content Placeholder 2"/>
          <p:cNvSpPr>
            <a:spLocks noGrp="1"/>
          </p:cNvSpPr>
          <p:nvPr>
            <p:ph idx="1"/>
          </p:nvPr>
        </p:nvSpPr>
        <p:spPr>
          <a:xfrm>
            <a:off x="5011882" y="2594779"/>
            <a:ext cx="3282950" cy="855663"/>
          </a:xfrm>
        </p:spPr>
        <p:txBody>
          <a:bodyPr/>
          <a:lstStyle/>
          <a:p>
            <a:pPr marL="0" indent="0" algn="ctr">
              <a:spcBef>
                <a:spcPct val="0"/>
              </a:spcBef>
              <a:buFontTx/>
              <a:buNone/>
            </a:pPr>
            <a:r>
              <a:rPr lang="en-AU" altLang="en-US" sz="2400" b="1" dirty="0" smtClean="0"/>
              <a:t>2: Stereo pair images </a:t>
            </a:r>
          </a:p>
          <a:p>
            <a:pPr marL="0" indent="0" algn="ctr">
              <a:spcBef>
                <a:spcPct val="0"/>
              </a:spcBef>
              <a:buFontTx/>
              <a:buNone/>
            </a:pPr>
            <a:r>
              <a:rPr lang="en-AU" altLang="en-US" sz="2000" dirty="0" smtClean="0"/>
              <a:t>(cross eyed viewing method)</a:t>
            </a:r>
          </a:p>
        </p:txBody>
      </p:sp>
      <p:pic>
        <p:nvPicPr>
          <p:cNvPr id="4813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1882" y="1105704"/>
            <a:ext cx="328295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3" name="Group 3"/>
          <p:cNvGrpSpPr>
            <a:grpSpLocks/>
          </p:cNvGrpSpPr>
          <p:nvPr/>
        </p:nvGrpSpPr>
        <p:grpSpPr bwMode="auto">
          <a:xfrm>
            <a:off x="163513" y="3838575"/>
            <a:ext cx="4279900" cy="2417763"/>
            <a:chOff x="4690576" y="3740515"/>
            <a:chExt cx="4280040" cy="2416990"/>
          </a:xfrm>
        </p:grpSpPr>
        <p:pic>
          <p:nvPicPr>
            <p:cNvPr id="48140" name="Picture 8"/>
            <p:cNvPicPr>
              <a:picLocks noChangeAspect="1"/>
            </p:cNvPicPr>
            <p:nvPr/>
          </p:nvPicPr>
          <p:blipFill>
            <a:blip r:embed="rId4">
              <a:extLst>
                <a:ext uri="{28A0092B-C50C-407E-A947-70E740481C1C}">
                  <a14:useLocalDpi xmlns:a14="http://schemas.microsoft.com/office/drawing/2010/main" val="0"/>
                </a:ext>
              </a:extLst>
            </a:blip>
            <a:srcRect l="12183"/>
            <a:stretch>
              <a:fillRect/>
            </a:stretch>
          </p:blipFill>
          <p:spPr bwMode="auto">
            <a:xfrm>
              <a:off x="4851673" y="3740515"/>
              <a:ext cx="2147059" cy="162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1"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9022" y="4225115"/>
              <a:ext cx="1795221" cy="114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Rectangle 5"/>
            <p:cNvSpPr>
              <a:spLocks noChangeArrowheads="1"/>
            </p:cNvSpPr>
            <p:nvPr/>
          </p:nvSpPr>
          <p:spPr bwMode="auto">
            <a:xfrm>
              <a:off x="7022689" y="3805582"/>
              <a:ext cx="1947927" cy="39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n-AU" altLang="en-US" sz="2000" dirty="0" smtClean="0">
                  <a:latin typeface="+mn-lt"/>
                </a:rPr>
                <a:t>Anaglyph glasses</a:t>
              </a:r>
            </a:p>
          </p:txBody>
        </p:sp>
        <p:sp>
          <p:nvSpPr>
            <p:cNvPr id="3" name="Rectangle 2"/>
            <p:cNvSpPr/>
            <p:nvPr/>
          </p:nvSpPr>
          <p:spPr>
            <a:xfrm>
              <a:off x="4690576" y="5387813"/>
              <a:ext cx="4203838" cy="769692"/>
            </a:xfrm>
            <a:prstGeom prst="rect">
              <a:avLst/>
            </a:prstGeom>
          </p:spPr>
          <p:txBody>
            <a:bodyPr>
              <a:spAutoFit/>
            </a:bodyPr>
            <a:lstStyle/>
            <a:p>
              <a:pPr algn="ctr">
                <a:defRPr/>
              </a:pPr>
              <a:r>
                <a:rPr lang="en-AU" altLang="en-US" sz="2400" b="1" dirty="0">
                  <a:latin typeface="+mn-lt"/>
                </a:rPr>
                <a:t>3: "</a:t>
              </a:r>
              <a:r>
                <a:rPr lang="en-AU" altLang="en-US" sz="2400" b="1" dirty="0" err="1">
                  <a:latin typeface="+mn-lt"/>
                </a:rPr>
                <a:t>Anaglyph"animation</a:t>
              </a:r>
              <a:r>
                <a:rPr lang="en-AU" altLang="en-US" sz="2400" b="1" dirty="0">
                  <a:latin typeface="+mn-lt"/>
                </a:rPr>
                <a:t> </a:t>
              </a:r>
            </a:p>
            <a:p>
              <a:pPr algn="ctr">
                <a:defRPr/>
              </a:pPr>
              <a:r>
                <a:rPr lang="en-AU" altLang="en-US" sz="2000" dirty="0">
                  <a:latin typeface="+mn-lt"/>
                </a:rPr>
                <a:t>(requiring viewing glasses)</a:t>
              </a:r>
            </a:p>
          </p:txBody>
        </p:sp>
      </p:grpSp>
      <p:sp>
        <p:nvSpPr>
          <p:cNvPr id="48134" name="Content Placeholder 2"/>
          <p:cNvSpPr txBox="1">
            <a:spLocks/>
          </p:cNvSpPr>
          <p:nvPr/>
        </p:nvSpPr>
        <p:spPr bwMode="auto">
          <a:xfrm>
            <a:off x="2471594" y="1674024"/>
            <a:ext cx="2211388"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Tx/>
              <a:buNone/>
            </a:pPr>
            <a:r>
              <a:rPr lang="en-AU" altLang="en-US" sz="2400" b="1" dirty="0" smtClean="0">
                <a:solidFill>
                  <a:srgbClr val="FF0000"/>
                </a:solidFill>
              </a:rPr>
              <a:t>1: </a:t>
            </a:r>
            <a:r>
              <a:rPr lang="en-AU" altLang="en-US" sz="2400" b="1" dirty="0">
                <a:solidFill>
                  <a:srgbClr val="FF0000"/>
                </a:solidFill>
              </a:rPr>
              <a:t>"3D Wiggle" animation</a:t>
            </a:r>
          </a:p>
        </p:txBody>
      </p:sp>
      <p:pic>
        <p:nvPicPr>
          <p:cNvPr id="48135" name="Pictur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744" y="1394624"/>
            <a:ext cx="1847850"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6" name="Group 4"/>
          <p:cNvGrpSpPr>
            <a:grpSpLocks/>
          </p:cNvGrpSpPr>
          <p:nvPr/>
        </p:nvGrpSpPr>
        <p:grpSpPr bwMode="auto">
          <a:xfrm>
            <a:off x="4786313" y="3557588"/>
            <a:ext cx="3946525" cy="2949575"/>
            <a:chOff x="4785136" y="3603712"/>
            <a:chExt cx="3945835" cy="2949555"/>
          </a:xfrm>
        </p:grpSpPr>
        <p:pic>
          <p:nvPicPr>
            <p:cNvPr id="48137"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10666" y="3631912"/>
              <a:ext cx="1838325"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48991" y="3603712"/>
              <a:ext cx="1639887"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9" name="Rectangle 4"/>
            <p:cNvSpPr>
              <a:spLocks noChangeArrowheads="1"/>
            </p:cNvSpPr>
            <p:nvPr/>
          </p:nvSpPr>
          <p:spPr bwMode="auto">
            <a:xfrm>
              <a:off x="4785136" y="5045162"/>
              <a:ext cx="394583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71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2400" b="1" dirty="0"/>
                <a:t>4: 2 panel image animation played on Smartphone and rendered in a viewer </a:t>
              </a:r>
              <a:r>
                <a:rPr lang="en-AU" altLang="en-US" sz="2000" dirty="0"/>
                <a:t>(</a:t>
              </a:r>
              <a:r>
                <a:rPr lang="en-AU" altLang="en-US" sz="2000" dirty="0" err="1"/>
                <a:t>eg</a:t>
              </a:r>
              <a:r>
                <a:rPr lang="en-AU" altLang="en-US" sz="2000" dirty="0"/>
                <a:t>. Google Cardboard). </a:t>
              </a:r>
            </a:p>
          </p:txBody>
        </p:sp>
      </p:grpSp>
    </p:spTree>
    <p:extLst>
      <p:ext uri="{BB962C8B-B14F-4D97-AF65-F5344CB8AC3E}">
        <p14:creationId xmlns:p14="http://schemas.microsoft.com/office/powerpoint/2010/main" val="16035384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9877"/>
            <a:ext cx="7886700" cy="606424"/>
          </a:xfrm>
        </p:spPr>
        <p:txBody>
          <a:bodyPr>
            <a:normAutofit/>
          </a:bodyPr>
          <a:lstStyle/>
          <a:p>
            <a:pPr algn="ctr"/>
            <a:r>
              <a:rPr lang="en-AU" sz="2800" b="1" dirty="0" smtClean="0">
                <a:latin typeface="+mn-lt"/>
              </a:rPr>
              <a:t>Notes</a:t>
            </a:r>
            <a:endParaRPr lang="en-AU" sz="2800" b="1" dirty="0">
              <a:latin typeface="+mn-lt"/>
            </a:endParaRPr>
          </a:p>
        </p:txBody>
      </p:sp>
      <p:sp>
        <p:nvSpPr>
          <p:cNvPr id="3" name="Content Placeholder 2"/>
          <p:cNvSpPr>
            <a:spLocks noGrp="1"/>
          </p:cNvSpPr>
          <p:nvPr>
            <p:ph idx="1"/>
          </p:nvPr>
        </p:nvSpPr>
        <p:spPr>
          <a:xfrm>
            <a:off x="628650" y="1000125"/>
            <a:ext cx="7886700" cy="5600700"/>
          </a:xfrm>
        </p:spPr>
        <p:txBody>
          <a:bodyPr>
            <a:normAutofit/>
          </a:bodyPr>
          <a:lstStyle/>
          <a:p>
            <a:pPr marL="0" indent="0" algn="just">
              <a:lnSpc>
                <a:spcPct val="100000"/>
              </a:lnSpc>
              <a:spcBef>
                <a:spcPts val="0"/>
              </a:spcBef>
              <a:buNone/>
            </a:pPr>
            <a:r>
              <a:rPr lang="en-US" sz="2000" dirty="0"/>
              <a:t>Lets look at some wiggle 3D animation imagery. </a:t>
            </a:r>
            <a:endParaRPr lang="en-US" sz="2000" dirty="0" smtClean="0"/>
          </a:p>
          <a:p>
            <a:pPr marL="0" indent="0" algn="just">
              <a:lnSpc>
                <a:spcPct val="100000"/>
              </a:lnSpc>
              <a:spcBef>
                <a:spcPts val="0"/>
              </a:spcBef>
              <a:buNone/>
            </a:pPr>
            <a:endParaRPr lang="en-US" sz="2000" dirty="0"/>
          </a:p>
          <a:p>
            <a:pPr marL="0" indent="0" algn="just">
              <a:lnSpc>
                <a:spcPct val="100000"/>
              </a:lnSpc>
              <a:spcBef>
                <a:spcPts val="0"/>
              </a:spcBef>
              <a:buNone/>
            </a:pPr>
            <a:r>
              <a:rPr lang="en-US" sz="2000" dirty="0" smtClean="0"/>
              <a:t>A </a:t>
            </a:r>
            <a:r>
              <a:rPr lang="en-US" sz="2000" dirty="0"/>
              <a:t>word of caution though. </a:t>
            </a:r>
            <a:r>
              <a:rPr lang="en-US" sz="2000" dirty="0" smtClean="0"/>
              <a:t>Some </a:t>
            </a:r>
            <a:r>
              <a:rPr lang="en-US" sz="2000" dirty="0"/>
              <a:t>people find this image animation disturbing, especially if this is presented at 5 or 10 frames per second. </a:t>
            </a:r>
            <a:endParaRPr lang="en-US" sz="2000" dirty="0" smtClean="0"/>
          </a:p>
          <a:p>
            <a:pPr marL="0" indent="0" algn="just">
              <a:lnSpc>
                <a:spcPct val="100000"/>
              </a:lnSpc>
              <a:spcBef>
                <a:spcPts val="0"/>
              </a:spcBef>
              <a:buNone/>
            </a:pPr>
            <a:endParaRPr lang="en-US" sz="2000" dirty="0"/>
          </a:p>
          <a:p>
            <a:pPr marL="0" indent="0" algn="just">
              <a:lnSpc>
                <a:spcPct val="100000"/>
              </a:lnSpc>
              <a:spcBef>
                <a:spcPts val="0"/>
              </a:spcBef>
              <a:buNone/>
            </a:pPr>
            <a:r>
              <a:rPr lang="en-US" sz="2000" dirty="0" smtClean="0"/>
              <a:t>This </a:t>
            </a:r>
            <a:r>
              <a:rPr lang="en-US" sz="2000" dirty="0"/>
              <a:t>is due to the phenomenon called "flicker vertigo</a:t>
            </a:r>
            <a:r>
              <a:rPr lang="en-US" sz="2000" dirty="0" smtClean="0"/>
              <a:t>". </a:t>
            </a:r>
            <a:r>
              <a:rPr lang="en-AU" sz="2000" dirty="0" smtClean="0"/>
              <a:t>This is </a:t>
            </a:r>
            <a:r>
              <a:rPr lang="en-AU" sz="2000" dirty="0"/>
              <a:t>"an imbalance in brain-cell activity caused by exposure to low-frequency flickering (or flashing) of a relatively bright light." It is a disorientation-, vertigo-, and nausea-inducing </a:t>
            </a:r>
            <a:r>
              <a:rPr lang="en-AU" sz="2000" dirty="0" smtClean="0"/>
              <a:t>effect.</a:t>
            </a:r>
            <a:endParaRPr lang="en-AU" sz="2000" dirty="0"/>
          </a:p>
          <a:p>
            <a:pPr marL="0" indent="0" algn="just">
              <a:lnSpc>
                <a:spcPct val="100000"/>
              </a:lnSpc>
              <a:spcBef>
                <a:spcPts val="0"/>
              </a:spcBef>
              <a:buNone/>
            </a:pPr>
            <a:endParaRPr lang="en-US" sz="2000" dirty="0"/>
          </a:p>
          <a:p>
            <a:pPr marL="0" indent="0" algn="just">
              <a:lnSpc>
                <a:spcPct val="100000"/>
              </a:lnSpc>
              <a:spcBef>
                <a:spcPts val="0"/>
              </a:spcBef>
              <a:buNone/>
            </a:pPr>
            <a:r>
              <a:rPr lang="en-US" sz="2000" dirty="0" smtClean="0"/>
              <a:t>In </a:t>
            </a:r>
            <a:r>
              <a:rPr lang="en-US" sz="2000" dirty="0"/>
              <a:t>response to </a:t>
            </a:r>
            <a:r>
              <a:rPr lang="en-US" sz="2000" dirty="0" smtClean="0"/>
              <a:t>this issue </a:t>
            </a:r>
            <a:r>
              <a:rPr lang="en-US" sz="2000" dirty="0"/>
              <a:t>the animations on the next two slides are at the slower two frames per second. </a:t>
            </a:r>
            <a:endParaRPr lang="en-US" sz="2000" dirty="0" smtClean="0"/>
          </a:p>
          <a:p>
            <a:pPr marL="0" indent="0" algn="just">
              <a:lnSpc>
                <a:spcPct val="100000"/>
              </a:lnSpc>
              <a:spcBef>
                <a:spcPts val="0"/>
              </a:spcBef>
              <a:buNone/>
            </a:pPr>
            <a:endParaRPr lang="en-US" sz="2000" dirty="0"/>
          </a:p>
          <a:p>
            <a:pPr marL="0" indent="0" algn="just">
              <a:lnSpc>
                <a:spcPct val="100000"/>
              </a:lnSpc>
              <a:spcBef>
                <a:spcPts val="0"/>
              </a:spcBef>
              <a:buNone/>
            </a:pPr>
            <a:r>
              <a:rPr lang="en-US" sz="2000" dirty="0" smtClean="0"/>
              <a:t>This </a:t>
            </a:r>
            <a:r>
              <a:rPr lang="en-US" sz="2000" dirty="0"/>
              <a:t>is a relatively safe animation speed for this type of imagery. </a:t>
            </a:r>
            <a:endParaRPr lang="en-US" sz="2000" dirty="0" smtClean="0"/>
          </a:p>
          <a:p>
            <a:pPr marL="0" indent="0" algn="just">
              <a:lnSpc>
                <a:spcPct val="100000"/>
              </a:lnSpc>
              <a:spcBef>
                <a:spcPts val="0"/>
              </a:spcBef>
              <a:buNone/>
            </a:pPr>
            <a:endParaRPr lang="en-US" sz="2000" dirty="0"/>
          </a:p>
          <a:p>
            <a:pPr marL="0" indent="0" algn="just">
              <a:lnSpc>
                <a:spcPct val="100000"/>
              </a:lnSpc>
              <a:spcBef>
                <a:spcPts val="0"/>
              </a:spcBef>
              <a:buNone/>
            </a:pPr>
            <a:r>
              <a:rPr lang="en-US" sz="2000" dirty="0" smtClean="0"/>
              <a:t>However</a:t>
            </a:r>
            <a:r>
              <a:rPr lang="en-US" sz="2000" dirty="0"/>
              <a:t>, should you find these animations disturbing, please look away. </a:t>
            </a:r>
            <a:endParaRPr lang="en-US" sz="2000" dirty="0" smtClean="0"/>
          </a:p>
        </p:txBody>
      </p:sp>
      <p:sp>
        <p:nvSpPr>
          <p:cNvPr id="4" name="TextBox 3"/>
          <p:cNvSpPr txBox="1"/>
          <p:nvPr/>
        </p:nvSpPr>
        <p:spPr>
          <a:xfrm>
            <a:off x="7263357" y="6334780"/>
            <a:ext cx="1880643" cy="523220"/>
          </a:xfrm>
          <a:prstGeom prst="rect">
            <a:avLst/>
          </a:prstGeom>
          <a:solidFill>
            <a:srgbClr val="FFFF00"/>
          </a:solidFill>
        </p:spPr>
        <p:txBody>
          <a:bodyPr wrap="none" rtlCol="0">
            <a:spAutoFit/>
          </a:bodyPr>
          <a:lstStyle/>
          <a:p>
            <a:r>
              <a:rPr lang="en-AU" sz="2800" b="1" dirty="0" smtClean="0">
                <a:solidFill>
                  <a:srgbClr val="FF0000"/>
                </a:solidFill>
              </a:rPr>
              <a:t>REFERENCE</a:t>
            </a:r>
            <a:endParaRPr lang="en-AU" sz="2800" b="1" dirty="0">
              <a:solidFill>
                <a:srgbClr val="FF0000"/>
              </a:solidFill>
            </a:endParaRPr>
          </a:p>
        </p:txBody>
      </p:sp>
    </p:spTree>
    <p:extLst>
      <p:ext uri="{BB962C8B-B14F-4D97-AF65-F5344CB8AC3E}">
        <p14:creationId xmlns:p14="http://schemas.microsoft.com/office/powerpoint/2010/main" val="2142019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63" y="-82550"/>
            <a:ext cx="9356726" cy="702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11" descr="logo.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39738"/>
            <a:ext cx="13462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itle 1"/>
          <p:cNvSpPr>
            <a:spLocks noGrp="1"/>
          </p:cNvSpPr>
          <p:nvPr>
            <p:ph type="title"/>
          </p:nvPr>
        </p:nvSpPr>
        <p:spPr>
          <a:xfrm>
            <a:off x="0" y="692150"/>
            <a:ext cx="9144000" cy="909638"/>
          </a:xfrm>
        </p:spPr>
        <p:txBody>
          <a:bodyPr/>
          <a:lstStyle/>
          <a:p>
            <a:pPr algn="ctr" eaLnBrk="1" hangingPunct="1"/>
            <a:r>
              <a:rPr lang="en-AU" altLang="en-US" sz="2800" b="1" dirty="0" smtClean="0">
                <a:latin typeface="+mn-lt"/>
              </a:rPr>
              <a:t>Content</a:t>
            </a:r>
          </a:p>
        </p:txBody>
      </p:sp>
      <p:sp>
        <p:nvSpPr>
          <p:cNvPr id="6149" name="Content Placeholder 2"/>
          <p:cNvSpPr>
            <a:spLocks noGrp="1"/>
          </p:cNvSpPr>
          <p:nvPr>
            <p:ph idx="1"/>
          </p:nvPr>
        </p:nvSpPr>
        <p:spPr>
          <a:xfrm>
            <a:off x="1130300" y="1971675"/>
            <a:ext cx="7353301" cy="4600575"/>
          </a:xfrm>
        </p:spPr>
        <p:txBody>
          <a:bodyPr>
            <a:normAutofit/>
          </a:bodyPr>
          <a:lstStyle/>
          <a:p>
            <a:pPr>
              <a:lnSpc>
                <a:spcPct val="100000"/>
              </a:lnSpc>
              <a:spcBef>
                <a:spcPct val="0"/>
              </a:spcBef>
              <a:spcAft>
                <a:spcPts val="2400"/>
              </a:spcAft>
            </a:pPr>
            <a:r>
              <a:rPr lang="en-AU" altLang="en-US" sz="2200" dirty="0"/>
              <a:t>C</a:t>
            </a:r>
            <a:r>
              <a:rPr lang="en-AU" altLang="en-US" sz="2200" dirty="0" smtClean="0"/>
              <a:t>reating stereo imagery using Geo-KOMPSAT-2A and Himawari-8 data.</a:t>
            </a:r>
          </a:p>
          <a:p>
            <a:pPr>
              <a:lnSpc>
                <a:spcPct val="100000"/>
              </a:lnSpc>
              <a:spcBef>
                <a:spcPct val="0"/>
              </a:spcBef>
              <a:spcAft>
                <a:spcPts val="2400"/>
              </a:spcAft>
            </a:pPr>
            <a:r>
              <a:rPr lang="en-AU" altLang="en-US" sz="2200" dirty="0" smtClean="0"/>
              <a:t>Pioneering work conducted by BOM/BMTC and KMA. Pioneering work conducted in the USA.</a:t>
            </a:r>
          </a:p>
          <a:p>
            <a:pPr>
              <a:lnSpc>
                <a:spcPct val="100000"/>
              </a:lnSpc>
              <a:spcBef>
                <a:spcPct val="0"/>
              </a:spcBef>
              <a:spcAft>
                <a:spcPts val="2400"/>
              </a:spcAft>
            </a:pPr>
            <a:r>
              <a:rPr lang="en-AU" altLang="en-US" sz="2200" dirty="0" smtClean="0"/>
              <a:t>Four ways of presenting 3D stereo satellite imagery</a:t>
            </a:r>
          </a:p>
          <a:p>
            <a:pPr>
              <a:lnSpc>
                <a:spcPct val="100000"/>
              </a:lnSpc>
              <a:spcBef>
                <a:spcPct val="0"/>
              </a:spcBef>
              <a:spcAft>
                <a:spcPts val="2400"/>
              </a:spcAft>
            </a:pPr>
            <a:r>
              <a:rPr lang="en-AU" altLang="en-US" sz="2200" dirty="0" smtClean="0"/>
              <a:t>Feedback from BOM/BMTC and KMA staff</a:t>
            </a:r>
          </a:p>
          <a:p>
            <a:pPr>
              <a:lnSpc>
                <a:spcPct val="100000"/>
              </a:lnSpc>
              <a:spcBef>
                <a:spcPct val="0"/>
              </a:spcBef>
              <a:spcAft>
                <a:spcPts val="2400"/>
              </a:spcAft>
            </a:pPr>
            <a:r>
              <a:rPr lang="en-AU" sz="2200" dirty="0" smtClean="0"/>
              <a:t>Additional resources </a:t>
            </a:r>
            <a:r>
              <a:rPr lang="en-AU" sz="2200" dirty="0"/>
              <a:t>that you may want to </a:t>
            </a:r>
            <a:r>
              <a:rPr lang="en-AU" sz="2200" dirty="0" smtClean="0"/>
              <a:t>examine.</a:t>
            </a:r>
            <a:endParaRPr lang="en-AU" altLang="en-US" sz="2200" dirty="0" smtClean="0"/>
          </a:p>
        </p:txBody>
      </p:sp>
    </p:spTree>
    <p:extLst>
      <p:ext uri="{BB962C8B-B14F-4D97-AF65-F5344CB8AC3E}">
        <p14:creationId xmlns:p14="http://schemas.microsoft.com/office/powerpoint/2010/main" val="3451852494"/>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84300" y="1063625"/>
            <a:ext cx="6129338"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87325"/>
            <a:ext cx="9144000" cy="969963"/>
          </a:xfrm>
        </p:spPr>
        <p:txBody>
          <a:bodyPr>
            <a:normAutofit/>
          </a:bodyPr>
          <a:lstStyle/>
          <a:p>
            <a:pPr algn="ctr">
              <a:defRPr/>
            </a:pPr>
            <a:r>
              <a:rPr lang="en-AU" sz="2400" b="1" dirty="0" smtClean="0">
                <a:latin typeface="+mn-lt"/>
              </a:rPr>
              <a:t>Himawari-8 / GEO-KOMPSAT-2A Wiggle 3D animation </a:t>
            </a:r>
            <a:r>
              <a:rPr lang="en-AU" sz="2800" b="1" dirty="0" smtClean="0">
                <a:latin typeface="+mn-lt"/>
              </a:rPr>
              <a:t/>
            </a:r>
            <a:br>
              <a:rPr lang="en-AU" sz="2800" b="1" dirty="0" smtClean="0">
                <a:latin typeface="+mn-lt"/>
              </a:rPr>
            </a:br>
            <a:r>
              <a:rPr lang="en-AU" sz="1800" dirty="0" smtClean="0">
                <a:latin typeface="+mn-lt"/>
              </a:rPr>
              <a:t>0.64 micron visible imagery 03UTC 28</a:t>
            </a:r>
            <a:r>
              <a:rPr lang="en-AU" sz="1800" baseline="30000" dirty="0" smtClean="0">
                <a:latin typeface="+mn-lt"/>
              </a:rPr>
              <a:t>th</a:t>
            </a:r>
            <a:r>
              <a:rPr lang="en-AU" sz="1800" dirty="0" smtClean="0">
                <a:latin typeface="+mn-lt"/>
              </a:rPr>
              <a:t> August 2019. Tropical Storm 13W </a:t>
            </a:r>
            <a:r>
              <a:rPr lang="en-AU" sz="1800" dirty="0" err="1" smtClean="0">
                <a:latin typeface="+mn-lt"/>
              </a:rPr>
              <a:t>Podul</a:t>
            </a:r>
            <a:r>
              <a:rPr lang="en-AU" sz="1800" dirty="0" smtClean="0">
                <a:latin typeface="+mn-lt"/>
              </a:rPr>
              <a:t> </a:t>
            </a:r>
            <a:endParaRPr lang="en-AU" sz="1800" dirty="0">
              <a:latin typeface="+mn-lt"/>
            </a:endParaRPr>
          </a:p>
        </p:txBody>
      </p:sp>
      <p:sp>
        <p:nvSpPr>
          <p:cNvPr id="67588" name="TextBox 4"/>
          <p:cNvSpPr txBox="1">
            <a:spLocks noChangeArrowheads="1"/>
          </p:cNvSpPr>
          <p:nvPr/>
        </p:nvSpPr>
        <p:spPr bwMode="auto">
          <a:xfrm flipH="1">
            <a:off x="0" y="6519863"/>
            <a:ext cx="9144000" cy="338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600" b="1">
                <a:solidFill>
                  <a:srgbClr val="FF0000"/>
                </a:solidFill>
              </a:rPr>
              <a:t>Please start the Power Point Slide Show to activate the animation</a:t>
            </a:r>
          </a:p>
        </p:txBody>
      </p:sp>
      <p:sp>
        <p:nvSpPr>
          <p:cNvPr id="67589" name="TextBox 5"/>
          <p:cNvSpPr txBox="1">
            <a:spLocks noChangeArrowheads="1"/>
          </p:cNvSpPr>
          <p:nvPr/>
        </p:nvSpPr>
        <p:spPr bwMode="auto">
          <a:xfrm>
            <a:off x="0" y="0"/>
            <a:ext cx="3300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200"/>
              <a:t>animation kindly provided by Akihiro Shimizu JMA</a:t>
            </a:r>
          </a:p>
        </p:txBody>
      </p:sp>
      <p:sp>
        <p:nvSpPr>
          <p:cNvPr id="67591" name="TextBox 7"/>
          <p:cNvSpPr txBox="1">
            <a:spLocks noChangeArrowheads="1"/>
          </p:cNvSpPr>
          <p:nvPr/>
        </p:nvSpPr>
        <p:spPr bwMode="auto">
          <a:xfrm>
            <a:off x="7489825" y="6242050"/>
            <a:ext cx="16541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200"/>
              <a:t>rendered within SATAID</a:t>
            </a:r>
          </a:p>
        </p:txBody>
      </p:sp>
      <p:sp>
        <p:nvSpPr>
          <p:cNvPr id="67592" name="TextBox 3"/>
          <p:cNvSpPr txBox="1">
            <a:spLocks noChangeArrowheads="1"/>
          </p:cNvSpPr>
          <p:nvPr/>
        </p:nvSpPr>
        <p:spPr bwMode="auto">
          <a:xfrm>
            <a:off x="3414713" y="1233488"/>
            <a:ext cx="83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800"/>
              <a:t> </a:t>
            </a:r>
            <a:r>
              <a:rPr lang="en-AU" altLang="en-US" sz="2000">
                <a:solidFill>
                  <a:schemeClr val="bg1"/>
                </a:solidFill>
              </a:rPr>
              <a:t>China</a:t>
            </a:r>
          </a:p>
        </p:txBody>
      </p:sp>
      <p:sp>
        <p:nvSpPr>
          <p:cNvPr id="67593" name="TextBox 8"/>
          <p:cNvSpPr txBox="1">
            <a:spLocks noChangeArrowheads="1"/>
          </p:cNvSpPr>
          <p:nvPr/>
        </p:nvSpPr>
        <p:spPr bwMode="auto">
          <a:xfrm>
            <a:off x="1384300" y="5238750"/>
            <a:ext cx="1141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800"/>
              <a:t> </a:t>
            </a:r>
            <a:r>
              <a:rPr lang="en-AU" altLang="en-US" sz="2000">
                <a:solidFill>
                  <a:schemeClr val="bg1"/>
                </a:solidFill>
              </a:rPr>
              <a:t>Vietnam</a:t>
            </a:r>
          </a:p>
        </p:txBody>
      </p:sp>
      <p:sp>
        <p:nvSpPr>
          <p:cNvPr id="67594" name="TextBox 9"/>
          <p:cNvSpPr txBox="1">
            <a:spLocks noChangeArrowheads="1"/>
          </p:cNvSpPr>
          <p:nvPr/>
        </p:nvSpPr>
        <p:spPr bwMode="auto">
          <a:xfrm>
            <a:off x="5937250" y="4127500"/>
            <a:ext cx="1376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800"/>
              <a:t> </a:t>
            </a:r>
            <a:r>
              <a:rPr lang="en-AU" altLang="en-US" sz="2000">
                <a:solidFill>
                  <a:schemeClr val="bg1"/>
                </a:solidFill>
              </a:rPr>
              <a:t>Philippines</a:t>
            </a:r>
          </a:p>
        </p:txBody>
      </p:sp>
      <p:sp>
        <p:nvSpPr>
          <p:cNvPr id="67595" name="TextBox 11"/>
          <p:cNvSpPr txBox="1">
            <a:spLocks noChangeArrowheads="1"/>
          </p:cNvSpPr>
          <p:nvPr/>
        </p:nvSpPr>
        <p:spPr bwMode="auto">
          <a:xfrm>
            <a:off x="7513638" y="2333625"/>
            <a:ext cx="16303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800"/>
              <a:t>2 frames per second </a:t>
            </a:r>
          </a:p>
        </p:txBody>
      </p:sp>
      <p:sp>
        <p:nvSpPr>
          <p:cNvPr id="67596" name="TextBox 12"/>
          <p:cNvSpPr txBox="1">
            <a:spLocks noChangeArrowheads="1"/>
          </p:cNvSpPr>
          <p:nvPr/>
        </p:nvSpPr>
        <p:spPr bwMode="auto">
          <a:xfrm>
            <a:off x="0" y="1963738"/>
            <a:ext cx="1384300" cy="11699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400" b="1" dirty="0">
                <a:solidFill>
                  <a:srgbClr val="FF0000"/>
                </a:solidFill>
              </a:rPr>
              <a:t>Please view this animation carefully and desist if it feels uncomfortable</a:t>
            </a:r>
          </a:p>
        </p:txBody>
      </p:sp>
    </p:spTree>
    <p:extLst>
      <p:ext uri="{BB962C8B-B14F-4D97-AF65-F5344CB8AC3E}">
        <p14:creationId xmlns:p14="http://schemas.microsoft.com/office/powerpoint/2010/main" val="39271460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9877"/>
            <a:ext cx="7886700" cy="606424"/>
          </a:xfrm>
        </p:spPr>
        <p:txBody>
          <a:bodyPr>
            <a:normAutofit/>
          </a:bodyPr>
          <a:lstStyle/>
          <a:p>
            <a:pPr algn="ctr"/>
            <a:r>
              <a:rPr lang="en-AU" sz="2800" b="1" dirty="0" smtClean="0">
                <a:latin typeface="+mn-lt"/>
              </a:rPr>
              <a:t>Notes</a:t>
            </a:r>
            <a:endParaRPr lang="en-AU" sz="2800" b="1" dirty="0">
              <a:latin typeface="+mn-lt"/>
            </a:endParaRPr>
          </a:p>
        </p:txBody>
      </p:sp>
      <p:sp>
        <p:nvSpPr>
          <p:cNvPr id="3" name="Content Placeholder 2"/>
          <p:cNvSpPr>
            <a:spLocks noGrp="1"/>
          </p:cNvSpPr>
          <p:nvPr>
            <p:ph idx="1"/>
          </p:nvPr>
        </p:nvSpPr>
        <p:spPr>
          <a:xfrm>
            <a:off x="628650" y="1000125"/>
            <a:ext cx="7886700" cy="5600700"/>
          </a:xfrm>
        </p:spPr>
        <p:txBody>
          <a:bodyPr>
            <a:normAutofit/>
          </a:bodyPr>
          <a:lstStyle/>
          <a:p>
            <a:pPr marL="0" indent="0" algn="just">
              <a:lnSpc>
                <a:spcPct val="100000"/>
              </a:lnSpc>
              <a:spcBef>
                <a:spcPts val="0"/>
              </a:spcBef>
              <a:buNone/>
            </a:pPr>
            <a:r>
              <a:rPr lang="en-US" sz="2000" dirty="0"/>
              <a:t>This is the two frames per second Wiggle 3D animation </a:t>
            </a:r>
            <a:r>
              <a:rPr lang="en-US" sz="2000" dirty="0" err="1"/>
              <a:t>utilising</a:t>
            </a:r>
            <a:r>
              <a:rPr lang="en-US" sz="2000" dirty="0"/>
              <a:t> GK2A and Himawari-8 data over Tropical Storm </a:t>
            </a:r>
            <a:r>
              <a:rPr lang="en-US" sz="2000" dirty="0" err="1"/>
              <a:t>Podul</a:t>
            </a:r>
            <a:r>
              <a:rPr lang="en-US" sz="2000" dirty="0"/>
              <a:t>, 28th August 2019. </a:t>
            </a:r>
            <a:endParaRPr lang="en-US" sz="2000" dirty="0" smtClean="0"/>
          </a:p>
          <a:p>
            <a:pPr marL="0" indent="0" algn="just">
              <a:lnSpc>
                <a:spcPct val="100000"/>
              </a:lnSpc>
              <a:spcBef>
                <a:spcPts val="0"/>
              </a:spcBef>
              <a:buNone/>
            </a:pPr>
            <a:endParaRPr lang="en-US" sz="2000" dirty="0"/>
          </a:p>
          <a:p>
            <a:pPr marL="0" indent="0" algn="just">
              <a:lnSpc>
                <a:spcPct val="100000"/>
              </a:lnSpc>
              <a:spcBef>
                <a:spcPts val="0"/>
              </a:spcBef>
              <a:buNone/>
            </a:pPr>
            <a:r>
              <a:rPr lang="en-US" sz="2000" dirty="0" smtClean="0"/>
              <a:t>As </a:t>
            </a:r>
            <a:r>
              <a:rPr lang="en-US" sz="2000" dirty="0"/>
              <a:t>you can see, the image offset between the two data are evident, though in comparison to the dimensions of </a:t>
            </a:r>
            <a:r>
              <a:rPr lang="en-US" sz="2000" dirty="0" smtClean="0"/>
              <a:t>the large </a:t>
            </a:r>
            <a:r>
              <a:rPr lang="en-US" sz="2000" dirty="0"/>
              <a:t>domain this is rather small.</a:t>
            </a:r>
            <a:endParaRPr lang="en-US" sz="2000" dirty="0" smtClean="0"/>
          </a:p>
        </p:txBody>
      </p:sp>
      <p:sp>
        <p:nvSpPr>
          <p:cNvPr id="4" name="TextBox 3"/>
          <p:cNvSpPr txBox="1"/>
          <p:nvPr/>
        </p:nvSpPr>
        <p:spPr>
          <a:xfrm>
            <a:off x="7263357" y="6334780"/>
            <a:ext cx="1880643" cy="523220"/>
          </a:xfrm>
          <a:prstGeom prst="rect">
            <a:avLst/>
          </a:prstGeom>
          <a:solidFill>
            <a:srgbClr val="FFFF00"/>
          </a:solidFill>
        </p:spPr>
        <p:txBody>
          <a:bodyPr wrap="none" rtlCol="0">
            <a:spAutoFit/>
          </a:bodyPr>
          <a:lstStyle/>
          <a:p>
            <a:r>
              <a:rPr lang="en-AU" sz="2800" b="1" dirty="0" smtClean="0">
                <a:solidFill>
                  <a:srgbClr val="FF0000"/>
                </a:solidFill>
              </a:rPr>
              <a:t>REFERENCE</a:t>
            </a:r>
            <a:endParaRPr lang="en-AU" sz="2800" b="1" dirty="0">
              <a:solidFill>
                <a:srgbClr val="FF0000"/>
              </a:solidFill>
            </a:endParaRPr>
          </a:p>
        </p:txBody>
      </p:sp>
    </p:spTree>
    <p:extLst>
      <p:ext uri="{BB962C8B-B14F-4D97-AF65-F5344CB8AC3E}">
        <p14:creationId xmlns:p14="http://schemas.microsoft.com/office/powerpoint/2010/main" val="515081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38113"/>
            <a:ext cx="9144000" cy="1211262"/>
          </a:xfrm>
        </p:spPr>
        <p:txBody>
          <a:bodyPr>
            <a:normAutofit/>
          </a:bodyPr>
          <a:lstStyle/>
          <a:p>
            <a:pPr algn="ctr">
              <a:defRPr/>
            </a:pPr>
            <a:r>
              <a:rPr lang="en-AU" sz="2400" b="1" dirty="0" smtClean="0">
                <a:solidFill>
                  <a:srgbClr val="FF0000"/>
                </a:solidFill>
                <a:latin typeface="+mn-lt"/>
              </a:rPr>
              <a:t>Animation: </a:t>
            </a:r>
            <a:r>
              <a:rPr lang="en-AU" sz="2400" b="1" dirty="0">
                <a:latin typeface="+mn-lt"/>
              </a:rPr>
              <a:t>D</a:t>
            </a:r>
            <a:r>
              <a:rPr lang="en-AU" sz="2400" b="1" dirty="0" smtClean="0">
                <a:latin typeface="+mn-lt"/>
              </a:rPr>
              <a:t>emonstrating the stereo effect in GK-2A / H-8 data. </a:t>
            </a:r>
            <a:br>
              <a:rPr lang="en-AU" sz="2400" b="1" dirty="0" smtClean="0">
                <a:latin typeface="+mn-lt"/>
              </a:rPr>
            </a:br>
            <a:r>
              <a:rPr lang="en-AU" sz="2000" dirty="0" smtClean="0">
                <a:latin typeface="+mn-lt"/>
              </a:rPr>
              <a:t>Shikoku thunderstorms, 0730UTC 10</a:t>
            </a:r>
            <a:r>
              <a:rPr lang="en-AU" sz="2000" baseline="30000" dirty="0" smtClean="0">
                <a:latin typeface="+mn-lt"/>
              </a:rPr>
              <a:t>th</a:t>
            </a:r>
            <a:r>
              <a:rPr lang="en-AU" sz="2000" dirty="0" smtClean="0">
                <a:latin typeface="+mn-lt"/>
              </a:rPr>
              <a:t> September 2019 (2 frames per second Wiggle 3D animation)</a:t>
            </a:r>
            <a:endParaRPr lang="en-AU" sz="2000" dirty="0">
              <a:latin typeface="+mn-lt"/>
            </a:endParaRPr>
          </a:p>
        </p:txBody>
      </p:sp>
      <p:sp>
        <p:nvSpPr>
          <p:cNvPr id="3076" name="TextBox 8"/>
          <p:cNvSpPr txBox="1">
            <a:spLocks noChangeArrowheads="1"/>
          </p:cNvSpPr>
          <p:nvPr/>
        </p:nvSpPr>
        <p:spPr bwMode="auto">
          <a:xfrm>
            <a:off x="0" y="0"/>
            <a:ext cx="5686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a:spcBef>
                <a:spcPct val="0"/>
              </a:spcBef>
              <a:buFontTx/>
              <a:buNone/>
            </a:pPr>
            <a:r>
              <a:rPr lang="en-AU" altLang="en-US" sz="1200" dirty="0">
                <a:latin typeface="+mn-lt"/>
              </a:rPr>
              <a:t>animation courtesy Korea Meteorological Administration / Japan Meteorological Agency </a:t>
            </a:r>
          </a:p>
        </p:txBody>
      </p:sp>
      <p:pic>
        <p:nvPicPr>
          <p:cNvPr id="307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17650" y="1354138"/>
            <a:ext cx="5940425" cy="516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5"/>
          <p:cNvSpPr txBox="1">
            <a:spLocks noChangeArrowheads="1"/>
          </p:cNvSpPr>
          <p:nvPr/>
        </p:nvSpPr>
        <p:spPr bwMode="auto">
          <a:xfrm>
            <a:off x="0" y="6519863"/>
            <a:ext cx="9144000" cy="338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algn="ctr">
              <a:spcBef>
                <a:spcPct val="0"/>
              </a:spcBef>
              <a:buFontTx/>
              <a:buNone/>
              <a:defRPr/>
            </a:pPr>
            <a:r>
              <a:rPr lang="en-AU" altLang="en-US" sz="1600" b="1" dirty="0">
                <a:solidFill>
                  <a:srgbClr val="FF0000"/>
                </a:solidFill>
                <a:latin typeface="+mn-lt"/>
              </a:rPr>
              <a:t>Please start the Power Point Slide Show to activate the animation</a:t>
            </a:r>
          </a:p>
        </p:txBody>
      </p:sp>
      <p:sp>
        <p:nvSpPr>
          <p:cNvPr id="7" name="TextBox 6"/>
          <p:cNvSpPr txBox="1"/>
          <p:nvPr/>
        </p:nvSpPr>
        <p:spPr>
          <a:xfrm>
            <a:off x="4170363" y="2644775"/>
            <a:ext cx="1019175" cy="400050"/>
          </a:xfrm>
          <a:prstGeom prst="rect">
            <a:avLst/>
          </a:prstGeom>
          <a:noFill/>
        </p:spPr>
        <p:txBody>
          <a:bodyPr wrap="none">
            <a:spAutoFit/>
          </a:bodyPr>
          <a:lstStyle/>
          <a:p>
            <a:pPr>
              <a:defRPr/>
            </a:pPr>
            <a:r>
              <a:rPr lang="en-AU" sz="2000" b="1" dirty="0">
                <a:solidFill>
                  <a:srgbClr val="FFFF00"/>
                </a:solidFill>
                <a:latin typeface="+mn-lt"/>
              </a:rPr>
              <a:t>Shikoku</a:t>
            </a:r>
          </a:p>
        </p:txBody>
      </p:sp>
      <p:sp>
        <p:nvSpPr>
          <p:cNvPr id="8" name="TextBox 12"/>
          <p:cNvSpPr txBox="1">
            <a:spLocks noChangeArrowheads="1"/>
          </p:cNvSpPr>
          <p:nvPr/>
        </p:nvSpPr>
        <p:spPr bwMode="auto">
          <a:xfrm>
            <a:off x="0" y="1963738"/>
            <a:ext cx="1384300" cy="11699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400" b="1" dirty="0">
                <a:solidFill>
                  <a:srgbClr val="FF0000"/>
                </a:solidFill>
              </a:rPr>
              <a:t>Please view this animation carefully and desist if it feels uncomfortable</a:t>
            </a:r>
          </a:p>
        </p:txBody>
      </p:sp>
      <p:sp>
        <p:nvSpPr>
          <p:cNvPr id="9" name="Rectangle 8"/>
          <p:cNvSpPr/>
          <p:nvPr/>
        </p:nvSpPr>
        <p:spPr>
          <a:xfrm>
            <a:off x="6375229" y="878185"/>
            <a:ext cx="2768771" cy="461665"/>
          </a:xfrm>
          <a:prstGeom prst="rect">
            <a:avLst/>
          </a:prstGeom>
          <a:solidFill>
            <a:srgbClr val="FFFF00"/>
          </a:solidFill>
        </p:spPr>
        <p:txBody>
          <a:bodyPr wrap="none">
            <a:spAutoFit/>
          </a:bodyPr>
          <a:lstStyle/>
          <a:p>
            <a:r>
              <a:rPr lang="en-AU" altLang="en-US" sz="2400" b="1" dirty="0">
                <a:solidFill>
                  <a:srgbClr val="FF0000"/>
                </a:solidFill>
              </a:rPr>
              <a:t>Socrative question </a:t>
            </a:r>
            <a:r>
              <a:rPr lang="en-AU" altLang="en-US" sz="2400" b="1" dirty="0" smtClean="0">
                <a:solidFill>
                  <a:srgbClr val="FF0000"/>
                </a:solidFill>
              </a:rPr>
              <a:t>3</a:t>
            </a:r>
            <a:endParaRPr lang="en-AU" sz="2400" dirty="0"/>
          </a:p>
        </p:txBody>
      </p:sp>
    </p:spTree>
    <p:extLst>
      <p:ext uri="{BB962C8B-B14F-4D97-AF65-F5344CB8AC3E}">
        <p14:creationId xmlns:p14="http://schemas.microsoft.com/office/powerpoint/2010/main" val="17594840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9877"/>
            <a:ext cx="7886700" cy="606424"/>
          </a:xfrm>
        </p:spPr>
        <p:txBody>
          <a:bodyPr>
            <a:normAutofit/>
          </a:bodyPr>
          <a:lstStyle/>
          <a:p>
            <a:pPr algn="ctr"/>
            <a:r>
              <a:rPr lang="en-AU" sz="2800" b="1" dirty="0" smtClean="0">
                <a:latin typeface="+mn-lt"/>
              </a:rPr>
              <a:t>Notes</a:t>
            </a:r>
            <a:endParaRPr lang="en-AU" sz="2800" b="1" dirty="0">
              <a:latin typeface="+mn-lt"/>
            </a:endParaRPr>
          </a:p>
        </p:txBody>
      </p:sp>
      <p:sp>
        <p:nvSpPr>
          <p:cNvPr id="3" name="Content Placeholder 2"/>
          <p:cNvSpPr>
            <a:spLocks noGrp="1"/>
          </p:cNvSpPr>
          <p:nvPr>
            <p:ph idx="1"/>
          </p:nvPr>
        </p:nvSpPr>
        <p:spPr>
          <a:xfrm>
            <a:off x="628650" y="1000125"/>
            <a:ext cx="7886700" cy="5600700"/>
          </a:xfrm>
        </p:spPr>
        <p:txBody>
          <a:bodyPr>
            <a:normAutofit/>
          </a:bodyPr>
          <a:lstStyle/>
          <a:p>
            <a:pPr marL="0" indent="0" algn="just">
              <a:lnSpc>
                <a:spcPct val="100000"/>
              </a:lnSpc>
              <a:spcBef>
                <a:spcPts val="0"/>
              </a:spcBef>
              <a:buNone/>
            </a:pPr>
            <a:r>
              <a:rPr lang="en-US" sz="2000" dirty="0"/>
              <a:t>The image offset and the consequent 3D effect becomes much more apparent over the scale of a thunderstorm complex, such as these storms over Shikoku, Japan, 10 September 2019. </a:t>
            </a:r>
            <a:endParaRPr lang="en-US" sz="2000" dirty="0" smtClean="0"/>
          </a:p>
          <a:p>
            <a:pPr marL="0" indent="0" algn="just">
              <a:lnSpc>
                <a:spcPct val="100000"/>
              </a:lnSpc>
              <a:spcBef>
                <a:spcPts val="0"/>
              </a:spcBef>
              <a:buNone/>
            </a:pPr>
            <a:r>
              <a:rPr lang="en-US" sz="2000" dirty="0"/>
              <a:t/>
            </a:r>
            <a:br>
              <a:rPr lang="en-US" sz="2000" dirty="0"/>
            </a:br>
            <a:r>
              <a:rPr lang="en-US" sz="2000" dirty="0"/>
              <a:t>You can clearly see the greater displacement of the thunderstorm anvils, compared to the smaller displacement of the cumulus and cumulus </a:t>
            </a:r>
            <a:r>
              <a:rPr lang="en-US" sz="2000" dirty="0" err="1"/>
              <a:t>congestus</a:t>
            </a:r>
            <a:r>
              <a:rPr lang="en-US" sz="2000" dirty="0"/>
              <a:t> cloud</a:t>
            </a:r>
            <a:r>
              <a:rPr lang="en-US" sz="2000" dirty="0" smtClean="0"/>
              <a:t>.</a:t>
            </a:r>
          </a:p>
          <a:p>
            <a:pPr marL="0" indent="0" algn="just">
              <a:lnSpc>
                <a:spcPct val="100000"/>
              </a:lnSpc>
              <a:spcBef>
                <a:spcPts val="0"/>
              </a:spcBef>
              <a:buNone/>
            </a:pPr>
            <a:endParaRPr lang="en-US" sz="2000" dirty="0"/>
          </a:p>
          <a:p>
            <a:pPr marL="0" indent="0" algn="just">
              <a:lnSpc>
                <a:spcPct val="100000"/>
              </a:lnSpc>
              <a:spcBef>
                <a:spcPts val="0"/>
              </a:spcBef>
              <a:buNone/>
            </a:pPr>
            <a:r>
              <a:rPr lang="en-US" sz="2000" b="1" dirty="0" smtClean="0">
                <a:solidFill>
                  <a:srgbClr val="FF0000"/>
                </a:solidFill>
              </a:rPr>
              <a:t>Please answer </a:t>
            </a:r>
            <a:r>
              <a:rPr lang="en-US" sz="2000" b="1" dirty="0" err="1" smtClean="0">
                <a:solidFill>
                  <a:srgbClr val="FF0000"/>
                </a:solidFill>
              </a:rPr>
              <a:t>Socrative</a:t>
            </a:r>
            <a:r>
              <a:rPr lang="en-US" sz="2000" b="1" dirty="0" smtClean="0">
                <a:solidFill>
                  <a:srgbClr val="FF0000"/>
                </a:solidFill>
              </a:rPr>
              <a:t> Question 3</a:t>
            </a:r>
          </a:p>
        </p:txBody>
      </p:sp>
      <p:sp>
        <p:nvSpPr>
          <p:cNvPr id="4" name="TextBox 3"/>
          <p:cNvSpPr txBox="1"/>
          <p:nvPr/>
        </p:nvSpPr>
        <p:spPr>
          <a:xfrm>
            <a:off x="7263357" y="6334780"/>
            <a:ext cx="1880643" cy="523220"/>
          </a:xfrm>
          <a:prstGeom prst="rect">
            <a:avLst/>
          </a:prstGeom>
          <a:solidFill>
            <a:srgbClr val="FFFF00"/>
          </a:solidFill>
        </p:spPr>
        <p:txBody>
          <a:bodyPr wrap="none" rtlCol="0">
            <a:spAutoFit/>
          </a:bodyPr>
          <a:lstStyle/>
          <a:p>
            <a:r>
              <a:rPr lang="en-AU" sz="2800" b="1" dirty="0" smtClean="0">
                <a:solidFill>
                  <a:srgbClr val="FF0000"/>
                </a:solidFill>
              </a:rPr>
              <a:t>REFERENCE</a:t>
            </a:r>
            <a:endParaRPr lang="en-AU" sz="2800" b="1" dirty="0">
              <a:solidFill>
                <a:srgbClr val="FF0000"/>
              </a:solidFill>
            </a:endParaRPr>
          </a:p>
        </p:txBody>
      </p:sp>
    </p:spTree>
    <p:extLst>
      <p:ext uri="{BB962C8B-B14F-4D97-AF65-F5344CB8AC3E}">
        <p14:creationId xmlns:p14="http://schemas.microsoft.com/office/powerpoint/2010/main" val="2963277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algn="l"/>
            <a:r>
              <a:rPr lang="en-AU" altLang="en-US" sz="2800" b="1" dirty="0" smtClean="0">
                <a:solidFill>
                  <a:srgbClr val="FF0000"/>
                </a:solidFill>
                <a:latin typeface="+mn-lt"/>
              </a:rPr>
              <a:t>Socrative question 3: </a:t>
            </a:r>
            <a:r>
              <a:rPr lang="en-AU" altLang="en-US" sz="2800" b="1" dirty="0" smtClean="0">
                <a:latin typeface="+mn-lt"/>
              </a:rPr>
              <a:t>How do you like the Wiggle 3D animation?</a:t>
            </a:r>
          </a:p>
        </p:txBody>
      </p:sp>
      <p:sp>
        <p:nvSpPr>
          <p:cNvPr id="11267" name="Content Placeholder 2"/>
          <p:cNvSpPr>
            <a:spLocks noGrp="1"/>
          </p:cNvSpPr>
          <p:nvPr>
            <p:ph idx="1"/>
          </p:nvPr>
        </p:nvSpPr>
        <p:spPr>
          <a:xfrm>
            <a:off x="457200" y="1752600"/>
            <a:ext cx="8229600" cy="4373563"/>
          </a:xfrm>
        </p:spPr>
        <p:txBody>
          <a:bodyPr/>
          <a:lstStyle/>
          <a:p>
            <a:pPr marL="514350" indent="-514350">
              <a:buFont typeface="Calibri" panose="020F0502020204030204" pitchFamily="34" charset="0"/>
              <a:buAutoNum type="alphaUcPeriod"/>
            </a:pPr>
            <a:r>
              <a:rPr lang="en-AU" altLang="en-US" sz="2400" dirty="0" smtClean="0"/>
              <a:t>I like it. It shows the 3D stereo effect well</a:t>
            </a:r>
          </a:p>
          <a:p>
            <a:pPr marL="514350" indent="-514350">
              <a:buFont typeface="Calibri" panose="020F0502020204030204" pitchFamily="34" charset="0"/>
              <a:buAutoNum type="alphaUcPeriod"/>
            </a:pPr>
            <a:r>
              <a:rPr lang="en-AU" altLang="en-US" sz="2400" dirty="0" smtClean="0"/>
              <a:t>I like it. But I cannot see the 3D stereo effect very well.</a:t>
            </a:r>
          </a:p>
          <a:p>
            <a:pPr marL="514350" indent="-514350">
              <a:buFont typeface="Calibri" panose="020F0502020204030204" pitchFamily="34" charset="0"/>
              <a:buAutoNum type="alphaUcPeriod"/>
            </a:pPr>
            <a:r>
              <a:rPr lang="en-AU" altLang="en-US" sz="2400" dirty="0" smtClean="0"/>
              <a:t>It is so-so (ok).</a:t>
            </a:r>
          </a:p>
          <a:p>
            <a:pPr marL="514350" indent="-514350">
              <a:buFont typeface="Calibri" panose="020F0502020204030204" pitchFamily="34" charset="0"/>
              <a:buAutoNum type="alphaUcPeriod"/>
            </a:pPr>
            <a:r>
              <a:rPr lang="en-AU" altLang="en-US" sz="2400" dirty="0" smtClean="0"/>
              <a:t>I don't like it. </a:t>
            </a:r>
          </a:p>
          <a:p>
            <a:pPr marL="514350" indent="-514350">
              <a:buFont typeface="Calibri" panose="020F0502020204030204" pitchFamily="34" charset="0"/>
              <a:buAutoNum type="alphaUcPeriod"/>
            </a:pPr>
            <a:r>
              <a:rPr lang="en-AU" altLang="en-US" sz="2400" dirty="0" smtClean="0"/>
              <a:t>I don't like it. It is uncomfortable to look at.</a:t>
            </a:r>
          </a:p>
        </p:txBody>
      </p:sp>
      <p:sp>
        <p:nvSpPr>
          <p:cNvPr id="4" name="TextBox 3"/>
          <p:cNvSpPr txBox="1"/>
          <p:nvPr/>
        </p:nvSpPr>
        <p:spPr>
          <a:xfrm>
            <a:off x="7263357" y="6334780"/>
            <a:ext cx="1880643" cy="523220"/>
          </a:xfrm>
          <a:prstGeom prst="rect">
            <a:avLst/>
          </a:prstGeom>
          <a:solidFill>
            <a:srgbClr val="FFFF00"/>
          </a:solidFill>
        </p:spPr>
        <p:txBody>
          <a:bodyPr wrap="none" rtlCol="0">
            <a:spAutoFit/>
          </a:bodyPr>
          <a:lstStyle/>
          <a:p>
            <a:r>
              <a:rPr lang="en-AU" sz="2800" b="1" dirty="0" smtClean="0">
                <a:solidFill>
                  <a:srgbClr val="FF0000"/>
                </a:solidFill>
              </a:rPr>
              <a:t>REFERENCE</a:t>
            </a:r>
            <a:endParaRPr lang="en-AU" sz="2800" b="1" dirty="0">
              <a:solidFill>
                <a:srgbClr val="FF0000"/>
              </a:solidFill>
            </a:endParaRPr>
          </a:p>
        </p:txBody>
      </p:sp>
    </p:spTree>
    <p:extLst>
      <p:ext uri="{BB962C8B-B14F-4D97-AF65-F5344CB8AC3E}">
        <p14:creationId xmlns:p14="http://schemas.microsoft.com/office/powerpoint/2010/main" val="2276817601"/>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720725"/>
          </a:xfrm>
        </p:spPr>
        <p:txBody>
          <a:bodyPr>
            <a:normAutofit/>
          </a:bodyPr>
          <a:lstStyle/>
          <a:p>
            <a:pPr>
              <a:defRPr/>
            </a:pPr>
            <a:r>
              <a:rPr lang="en-AU" sz="2800" b="1" dirty="0">
                <a:latin typeface="+mn-lt"/>
              </a:rPr>
              <a:t>Various ways of presenting 3D stereo satellite imagery</a:t>
            </a:r>
            <a:endParaRPr lang="en-AU" sz="2000" b="1" dirty="0">
              <a:latin typeface="+mn-lt"/>
            </a:endParaRPr>
          </a:p>
        </p:txBody>
      </p:sp>
      <p:sp>
        <p:nvSpPr>
          <p:cNvPr id="48131" name="Content Placeholder 2"/>
          <p:cNvSpPr>
            <a:spLocks noGrp="1"/>
          </p:cNvSpPr>
          <p:nvPr>
            <p:ph idx="1"/>
          </p:nvPr>
        </p:nvSpPr>
        <p:spPr>
          <a:xfrm>
            <a:off x="5011882" y="2594779"/>
            <a:ext cx="3282950" cy="855663"/>
          </a:xfrm>
        </p:spPr>
        <p:txBody>
          <a:bodyPr/>
          <a:lstStyle/>
          <a:p>
            <a:pPr marL="0" indent="0" algn="ctr">
              <a:spcBef>
                <a:spcPct val="0"/>
              </a:spcBef>
              <a:buFontTx/>
              <a:buNone/>
            </a:pPr>
            <a:r>
              <a:rPr lang="en-AU" altLang="en-US" sz="2400" b="1" dirty="0" smtClean="0">
                <a:solidFill>
                  <a:srgbClr val="FF0000"/>
                </a:solidFill>
              </a:rPr>
              <a:t>2: Stereo pair images </a:t>
            </a:r>
          </a:p>
          <a:p>
            <a:pPr marL="0" indent="0" algn="ctr">
              <a:spcBef>
                <a:spcPct val="0"/>
              </a:spcBef>
              <a:buFontTx/>
              <a:buNone/>
            </a:pPr>
            <a:r>
              <a:rPr lang="en-AU" altLang="en-US" sz="2000" dirty="0" smtClean="0">
                <a:solidFill>
                  <a:srgbClr val="FF0000"/>
                </a:solidFill>
              </a:rPr>
              <a:t>(cross eyed viewing method)</a:t>
            </a:r>
          </a:p>
        </p:txBody>
      </p:sp>
      <p:pic>
        <p:nvPicPr>
          <p:cNvPr id="4813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1882" y="1105704"/>
            <a:ext cx="328295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3" name="Group 3"/>
          <p:cNvGrpSpPr>
            <a:grpSpLocks/>
          </p:cNvGrpSpPr>
          <p:nvPr/>
        </p:nvGrpSpPr>
        <p:grpSpPr bwMode="auto">
          <a:xfrm>
            <a:off x="163513" y="3838575"/>
            <a:ext cx="4279900" cy="2417763"/>
            <a:chOff x="4690576" y="3740515"/>
            <a:chExt cx="4280040" cy="2416990"/>
          </a:xfrm>
        </p:grpSpPr>
        <p:pic>
          <p:nvPicPr>
            <p:cNvPr id="48140" name="Picture 8"/>
            <p:cNvPicPr>
              <a:picLocks noChangeAspect="1"/>
            </p:cNvPicPr>
            <p:nvPr/>
          </p:nvPicPr>
          <p:blipFill>
            <a:blip r:embed="rId4">
              <a:extLst>
                <a:ext uri="{28A0092B-C50C-407E-A947-70E740481C1C}">
                  <a14:useLocalDpi xmlns:a14="http://schemas.microsoft.com/office/drawing/2010/main" val="0"/>
                </a:ext>
              </a:extLst>
            </a:blip>
            <a:srcRect l="12183"/>
            <a:stretch>
              <a:fillRect/>
            </a:stretch>
          </p:blipFill>
          <p:spPr bwMode="auto">
            <a:xfrm>
              <a:off x="4851673" y="3740515"/>
              <a:ext cx="2147059" cy="162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1"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9022" y="4225115"/>
              <a:ext cx="1795221" cy="114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Rectangle 5"/>
            <p:cNvSpPr>
              <a:spLocks noChangeArrowheads="1"/>
            </p:cNvSpPr>
            <p:nvPr/>
          </p:nvSpPr>
          <p:spPr bwMode="auto">
            <a:xfrm>
              <a:off x="7022689" y="3805582"/>
              <a:ext cx="1947927" cy="39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n-AU" altLang="en-US" sz="2000" dirty="0" smtClean="0">
                  <a:latin typeface="+mn-lt"/>
                </a:rPr>
                <a:t>Anaglyph glasses</a:t>
              </a:r>
            </a:p>
          </p:txBody>
        </p:sp>
        <p:sp>
          <p:nvSpPr>
            <p:cNvPr id="3" name="Rectangle 2"/>
            <p:cNvSpPr/>
            <p:nvPr/>
          </p:nvSpPr>
          <p:spPr>
            <a:xfrm>
              <a:off x="4690576" y="5387813"/>
              <a:ext cx="4203838" cy="769692"/>
            </a:xfrm>
            <a:prstGeom prst="rect">
              <a:avLst/>
            </a:prstGeom>
          </p:spPr>
          <p:txBody>
            <a:bodyPr>
              <a:spAutoFit/>
            </a:bodyPr>
            <a:lstStyle/>
            <a:p>
              <a:pPr algn="ctr">
                <a:defRPr/>
              </a:pPr>
              <a:r>
                <a:rPr lang="en-AU" altLang="en-US" sz="2400" b="1" dirty="0">
                  <a:latin typeface="+mn-lt"/>
                </a:rPr>
                <a:t>3: "</a:t>
              </a:r>
              <a:r>
                <a:rPr lang="en-AU" altLang="en-US" sz="2400" b="1" dirty="0" err="1">
                  <a:latin typeface="+mn-lt"/>
                </a:rPr>
                <a:t>Anaglyph"animation</a:t>
              </a:r>
              <a:r>
                <a:rPr lang="en-AU" altLang="en-US" sz="2400" b="1" dirty="0">
                  <a:latin typeface="+mn-lt"/>
                </a:rPr>
                <a:t> </a:t>
              </a:r>
            </a:p>
            <a:p>
              <a:pPr algn="ctr">
                <a:defRPr/>
              </a:pPr>
              <a:r>
                <a:rPr lang="en-AU" altLang="en-US" sz="2000" dirty="0">
                  <a:latin typeface="+mn-lt"/>
                </a:rPr>
                <a:t>(requiring viewing glasses)</a:t>
              </a:r>
            </a:p>
          </p:txBody>
        </p:sp>
      </p:grpSp>
      <p:sp>
        <p:nvSpPr>
          <p:cNvPr id="48134" name="Content Placeholder 2"/>
          <p:cNvSpPr txBox="1">
            <a:spLocks/>
          </p:cNvSpPr>
          <p:nvPr/>
        </p:nvSpPr>
        <p:spPr bwMode="auto">
          <a:xfrm>
            <a:off x="2471594" y="1674024"/>
            <a:ext cx="2211388"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Tx/>
              <a:buNone/>
            </a:pPr>
            <a:r>
              <a:rPr lang="en-AU" altLang="en-US" sz="2400" b="1" dirty="0" smtClean="0"/>
              <a:t>1: </a:t>
            </a:r>
            <a:r>
              <a:rPr lang="en-AU" altLang="en-US" sz="2400" b="1" dirty="0"/>
              <a:t>"3D Wiggle" animation</a:t>
            </a:r>
          </a:p>
        </p:txBody>
      </p:sp>
      <p:pic>
        <p:nvPicPr>
          <p:cNvPr id="48135" name="Pictur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744" y="1394624"/>
            <a:ext cx="1847850"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6" name="Group 4"/>
          <p:cNvGrpSpPr>
            <a:grpSpLocks/>
          </p:cNvGrpSpPr>
          <p:nvPr/>
        </p:nvGrpSpPr>
        <p:grpSpPr bwMode="auto">
          <a:xfrm>
            <a:off x="4786313" y="3557588"/>
            <a:ext cx="3946525" cy="2949575"/>
            <a:chOff x="4785136" y="3603712"/>
            <a:chExt cx="3945835" cy="2949555"/>
          </a:xfrm>
        </p:grpSpPr>
        <p:pic>
          <p:nvPicPr>
            <p:cNvPr id="48137"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10666" y="3631912"/>
              <a:ext cx="1838325"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48991" y="3603712"/>
              <a:ext cx="1639887"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9" name="Rectangle 4"/>
            <p:cNvSpPr>
              <a:spLocks noChangeArrowheads="1"/>
            </p:cNvSpPr>
            <p:nvPr/>
          </p:nvSpPr>
          <p:spPr bwMode="auto">
            <a:xfrm>
              <a:off x="4785136" y="5045162"/>
              <a:ext cx="394583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71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2400" b="1" dirty="0"/>
                <a:t>4: 2 panel image animation played on Smartphone and rendered in a viewer </a:t>
              </a:r>
              <a:r>
                <a:rPr lang="en-AU" altLang="en-US" sz="2000" dirty="0"/>
                <a:t>(</a:t>
              </a:r>
              <a:r>
                <a:rPr lang="en-AU" altLang="en-US" sz="2000" dirty="0" err="1"/>
                <a:t>eg</a:t>
              </a:r>
              <a:r>
                <a:rPr lang="en-AU" altLang="en-US" sz="2000" dirty="0"/>
                <a:t>. Google Cardboard). </a:t>
              </a:r>
            </a:p>
          </p:txBody>
        </p:sp>
      </p:grpSp>
    </p:spTree>
    <p:extLst>
      <p:ext uri="{BB962C8B-B14F-4D97-AF65-F5344CB8AC3E}">
        <p14:creationId xmlns:p14="http://schemas.microsoft.com/office/powerpoint/2010/main" val="1730331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9877"/>
            <a:ext cx="7886700" cy="606424"/>
          </a:xfrm>
        </p:spPr>
        <p:txBody>
          <a:bodyPr>
            <a:normAutofit/>
          </a:bodyPr>
          <a:lstStyle/>
          <a:p>
            <a:pPr algn="ctr"/>
            <a:r>
              <a:rPr lang="en-AU" sz="2800" b="1" dirty="0" smtClean="0">
                <a:latin typeface="+mn-lt"/>
              </a:rPr>
              <a:t>Notes</a:t>
            </a:r>
            <a:endParaRPr lang="en-AU" sz="2800" b="1" dirty="0">
              <a:latin typeface="+mn-lt"/>
            </a:endParaRPr>
          </a:p>
        </p:txBody>
      </p:sp>
      <p:sp>
        <p:nvSpPr>
          <p:cNvPr id="3" name="Content Placeholder 2"/>
          <p:cNvSpPr>
            <a:spLocks noGrp="1"/>
          </p:cNvSpPr>
          <p:nvPr>
            <p:ph idx="1"/>
          </p:nvPr>
        </p:nvSpPr>
        <p:spPr>
          <a:xfrm>
            <a:off x="628650" y="1000125"/>
            <a:ext cx="7886700" cy="5600700"/>
          </a:xfrm>
        </p:spPr>
        <p:txBody>
          <a:bodyPr>
            <a:normAutofit/>
          </a:bodyPr>
          <a:lstStyle/>
          <a:p>
            <a:pPr marL="0" indent="0" algn="just">
              <a:lnSpc>
                <a:spcPct val="100000"/>
              </a:lnSpc>
              <a:spcBef>
                <a:spcPts val="0"/>
              </a:spcBef>
              <a:buNone/>
            </a:pPr>
            <a:r>
              <a:rPr lang="en-US" sz="2000" dirty="0"/>
              <a:t>The second way of presenting 3D stereo satellite imagery is in the viewing of stereo pair images using the cross eyed viewing method. </a:t>
            </a:r>
            <a:endParaRPr lang="en-US" sz="2000" dirty="0" smtClean="0"/>
          </a:p>
        </p:txBody>
      </p:sp>
      <p:sp>
        <p:nvSpPr>
          <p:cNvPr id="4" name="TextBox 3"/>
          <p:cNvSpPr txBox="1"/>
          <p:nvPr/>
        </p:nvSpPr>
        <p:spPr>
          <a:xfrm>
            <a:off x="7263357" y="6334780"/>
            <a:ext cx="1880643" cy="523220"/>
          </a:xfrm>
          <a:prstGeom prst="rect">
            <a:avLst/>
          </a:prstGeom>
          <a:solidFill>
            <a:srgbClr val="FFFF00"/>
          </a:solidFill>
        </p:spPr>
        <p:txBody>
          <a:bodyPr wrap="none" rtlCol="0">
            <a:spAutoFit/>
          </a:bodyPr>
          <a:lstStyle/>
          <a:p>
            <a:r>
              <a:rPr lang="en-AU" sz="2800" b="1" dirty="0" smtClean="0">
                <a:solidFill>
                  <a:srgbClr val="FF0000"/>
                </a:solidFill>
              </a:rPr>
              <a:t>REFERENCE</a:t>
            </a:r>
            <a:endParaRPr lang="en-AU" sz="2800" b="1" dirty="0">
              <a:solidFill>
                <a:srgbClr val="FF0000"/>
              </a:solidFill>
            </a:endParaRPr>
          </a:p>
        </p:txBody>
      </p:sp>
    </p:spTree>
    <p:extLst>
      <p:ext uri="{BB962C8B-B14F-4D97-AF65-F5344CB8AC3E}">
        <p14:creationId xmlns:p14="http://schemas.microsoft.com/office/powerpoint/2010/main" val="2993212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a:xfrm>
            <a:off x="0" y="274638"/>
            <a:ext cx="9144000" cy="498475"/>
          </a:xfrm>
        </p:spPr>
        <p:txBody>
          <a:bodyPr/>
          <a:lstStyle/>
          <a:p>
            <a:pPr algn="ctr">
              <a:defRPr/>
            </a:pPr>
            <a:r>
              <a:rPr lang="en-US" altLang="en-US" sz="2800" b="1" dirty="0">
                <a:latin typeface="+mn-lt"/>
              </a:rPr>
              <a:t>How to view stereo-pairs references</a:t>
            </a:r>
          </a:p>
        </p:txBody>
      </p:sp>
      <p:pic>
        <p:nvPicPr>
          <p:cNvPr id="58371"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913" y="1652588"/>
            <a:ext cx="3951287" cy="2949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15913" y="890588"/>
            <a:ext cx="3951287" cy="646112"/>
          </a:xfrm>
          <a:prstGeom prst="rect">
            <a:avLst/>
          </a:prstGeom>
        </p:spPr>
        <p:txBody>
          <a:bodyPr>
            <a:spAutoFit/>
          </a:bodyPr>
          <a:lstStyle/>
          <a:p>
            <a:pPr>
              <a:defRPr/>
            </a:pPr>
            <a:r>
              <a:rPr lang="en-AU" altLang="en-US" dirty="0">
                <a:latin typeface="+mn-lt"/>
                <a:hlinkClick r:id="rId3"/>
              </a:rPr>
              <a:t>https://www.kula3d.com/how-to-use-the-cross-eyed-method</a:t>
            </a:r>
            <a:r>
              <a:rPr lang="en-AU" altLang="en-US" dirty="0">
                <a:latin typeface="+mn-lt"/>
              </a:rPr>
              <a:t> </a:t>
            </a:r>
          </a:p>
        </p:txBody>
      </p:sp>
      <p:pic>
        <p:nvPicPr>
          <p:cNvPr id="58373"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5650" y="1652588"/>
            <a:ext cx="4175125" cy="2949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4541838" y="890588"/>
            <a:ext cx="4198937" cy="646112"/>
          </a:xfrm>
          <a:prstGeom prst="rect">
            <a:avLst/>
          </a:prstGeom>
        </p:spPr>
        <p:txBody>
          <a:bodyPr>
            <a:spAutoFit/>
          </a:bodyPr>
          <a:lstStyle/>
          <a:p>
            <a:pPr>
              <a:defRPr/>
            </a:pPr>
            <a:r>
              <a:rPr lang="en-AU" altLang="en-US" dirty="0">
                <a:latin typeface="+mn-lt"/>
                <a:hlinkClick r:id="rId5"/>
              </a:rPr>
              <a:t>http://www.starosta.com/3dshowcase/ihelp.html</a:t>
            </a:r>
            <a:r>
              <a:rPr lang="en-AU" altLang="en-US" dirty="0">
                <a:latin typeface="+mn-lt"/>
              </a:rPr>
              <a:t> </a:t>
            </a:r>
          </a:p>
        </p:txBody>
      </p:sp>
      <p:pic>
        <p:nvPicPr>
          <p:cNvPr id="58375"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09738" y="4718050"/>
            <a:ext cx="2592387"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52950" y="4719638"/>
            <a:ext cx="2633663"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a:off x="6600825" y="5572125"/>
            <a:ext cx="257175" cy="729456"/>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p:cNvSpPr txBox="1"/>
          <p:nvPr/>
        </p:nvSpPr>
        <p:spPr>
          <a:xfrm>
            <a:off x="6560135" y="5809895"/>
            <a:ext cx="338554" cy="253916"/>
          </a:xfrm>
          <a:prstGeom prst="rect">
            <a:avLst/>
          </a:prstGeom>
          <a:noFill/>
        </p:spPr>
        <p:txBody>
          <a:bodyPr wrap="none" rtlCol="0">
            <a:spAutoFit/>
          </a:bodyPr>
          <a:lstStyle/>
          <a:p>
            <a:r>
              <a:rPr lang="en-AU" sz="1050" b="1" dirty="0" smtClean="0">
                <a:solidFill>
                  <a:srgbClr val="FFFF00"/>
                </a:solidFill>
              </a:rPr>
              <a:t>3D</a:t>
            </a:r>
            <a:endParaRPr lang="en-AU" sz="1050" b="1" dirty="0">
              <a:solidFill>
                <a:srgbClr val="FFFF00"/>
              </a:solidFill>
            </a:endParaRPr>
          </a:p>
        </p:txBody>
      </p:sp>
      <p:sp>
        <p:nvSpPr>
          <p:cNvPr id="12" name="TextBox 11"/>
          <p:cNvSpPr txBox="1"/>
          <p:nvPr/>
        </p:nvSpPr>
        <p:spPr>
          <a:xfrm>
            <a:off x="4805795" y="5799180"/>
            <a:ext cx="609462" cy="253916"/>
          </a:xfrm>
          <a:prstGeom prst="rect">
            <a:avLst/>
          </a:prstGeom>
          <a:noFill/>
        </p:spPr>
        <p:txBody>
          <a:bodyPr wrap="none" rtlCol="0">
            <a:spAutoFit/>
          </a:bodyPr>
          <a:lstStyle/>
          <a:p>
            <a:r>
              <a:rPr lang="en-AU" sz="1050" b="1" dirty="0" smtClean="0">
                <a:solidFill>
                  <a:srgbClr val="FF0000"/>
                </a:solidFill>
              </a:rPr>
              <a:t>Wow!!!</a:t>
            </a:r>
            <a:endParaRPr lang="en-AU" sz="1050" b="1" dirty="0">
              <a:solidFill>
                <a:srgbClr val="FF0000"/>
              </a:solidFill>
            </a:endParaRPr>
          </a:p>
        </p:txBody>
      </p:sp>
      <p:sp>
        <p:nvSpPr>
          <p:cNvPr id="13" name="TextBox 12"/>
          <p:cNvSpPr txBox="1"/>
          <p:nvPr/>
        </p:nvSpPr>
        <p:spPr>
          <a:xfrm>
            <a:off x="5018353" y="5250763"/>
            <a:ext cx="793807" cy="253916"/>
          </a:xfrm>
          <a:prstGeom prst="rect">
            <a:avLst/>
          </a:prstGeom>
          <a:noFill/>
        </p:spPr>
        <p:txBody>
          <a:bodyPr wrap="none" rtlCol="0">
            <a:spAutoFit/>
          </a:bodyPr>
          <a:lstStyle/>
          <a:p>
            <a:r>
              <a:rPr lang="en-AU" sz="1050" b="1" dirty="0" smtClean="0">
                <a:solidFill>
                  <a:srgbClr val="FF0000"/>
                </a:solidFill>
              </a:rPr>
              <a:t>Amazing!!!</a:t>
            </a:r>
            <a:endParaRPr lang="en-AU" sz="1050" b="1" dirty="0">
              <a:solidFill>
                <a:srgbClr val="FF0000"/>
              </a:solidFill>
            </a:endParaRPr>
          </a:p>
        </p:txBody>
      </p:sp>
    </p:spTree>
    <p:extLst>
      <p:ext uri="{BB962C8B-B14F-4D97-AF65-F5344CB8AC3E}">
        <p14:creationId xmlns:p14="http://schemas.microsoft.com/office/powerpoint/2010/main" val="2808792624"/>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4191"/>
            <a:ext cx="9144000" cy="817562"/>
          </a:xfrm>
        </p:spPr>
        <p:txBody>
          <a:bodyPr>
            <a:normAutofit fontScale="90000"/>
          </a:bodyPr>
          <a:lstStyle/>
          <a:p>
            <a:pPr algn="ctr">
              <a:lnSpc>
                <a:spcPct val="100000"/>
              </a:lnSpc>
              <a:defRPr/>
            </a:pPr>
            <a:r>
              <a:rPr lang="en-AU" sz="2700" b="1" dirty="0">
                <a:latin typeface="+mn-lt"/>
              </a:rPr>
              <a:t>The </a:t>
            </a:r>
            <a:r>
              <a:rPr lang="en-AU" sz="2700" b="1" dirty="0" smtClean="0">
                <a:latin typeface="+mn-lt"/>
              </a:rPr>
              <a:t>worlds first </a:t>
            </a:r>
            <a:r>
              <a:rPr lang="en-AU" sz="2700" b="1" dirty="0">
                <a:latin typeface="+mn-lt"/>
              </a:rPr>
              <a:t>GEO-KOMPSAT-2A / Himawari-8 stereo </a:t>
            </a:r>
            <a:r>
              <a:rPr lang="en-AU" sz="2700" b="1" dirty="0" smtClean="0">
                <a:latin typeface="+mn-lt"/>
              </a:rPr>
              <a:t>image!</a:t>
            </a:r>
            <a:br>
              <a:rPr lang="en-AU" sz="2700" b="1" dirty="0" smtClean="0">
                <a:latin typeface="+mn-lt"/>
              </a:rPr>
            </a:br>
            <a:r>
              <a:rPr lang="en-AU" sz="2000" dirty="0" smtClean="0">
                <a:latin typeface="+mn-lt"/>
              </a:rPr>
              <a:t>joint effort between Dr </a:t>
            </a:r>
            <a:r>
              <a:rPr lang="en-AU" sz="2000" dirty="0" err="1" smtClean="0">
                <a:latin typeface="+mn-lt"/>
              </a:rPr>
              <a:t>Hyesook</a:t>
            </a:r>
            <a:r>
              <a:rPr lang="en-AU" sz="2000" dirty="0" smtClean="0">
                <a:latin typeface="+mn-lt"/>
              </a:rPr>
              <a:t> Park (KMA), Bodo Zeschke (BMTC) and Akihiro Shimizu (JMA)</a:t>
            </a:r>
            <a:endParaRPr lang="en-US" sz="2000" dirty="0">
              <a:latin typeface="+mn-lt"/>
            </a:endParaRPr>
          </a:p>
        </p:txBody>
      </p:sp>
      <p:pic>
        <p:nvPicPr>
          <p:cNvPr id="8601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163" y="1098550"/>
            <a:ext cx="7559675"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6299200"/>
            <a:ext cx="9144000" cy="461963"/>
          </a:xfrm>
          <a:prstGeom prst="rect">
            <a:avLst/>
          </a:prstGeom>
        </p:spPr>
        <p:txBody>
          <a:bodyPr>
            <a:spAutoFit/>
          </a:bodyPr>
          <a:lstStyle/>
          <a:p>
            <a:pPr algn="ctr">
              <a:defRPr/>
            </a:pPr>
            <a:r>
              <a:rPr lang="en-AU" sz="1200" dirty="0">
                <a:latin typeface="+mn-lt"/>
              </a:rPr>
              <a:t>image pair courtesy Bodo Zeschke, Australian Bureau of Meteorology ;  </a:t>
            </a:r>
            <a:r>
              <a:rPr lang="en-AU" sz="1200" dirty="0" err="1">
                <a:latin typeface="+mn-lt"/>
              </a:rPr>
              <a:t>Himawari</a:t>
            </a:r>
            <a:r>
              <a:rPr lang="en-AU" sz="1200" dirty="0">
                <a:latin typeface="+mn-lt"/>
              </a:rPr>
              <a:t> image courtesy JMA ; GK2A image courtesy KMA and </a:t>
            </a:r>
            <a:r>
              <a:rPr lang="en-AU" sz="1200" dirty="0" err="1">
                <a:latin typeface="+mn-lt"/>
              </a:rPr>
              <a:t>Dr.</a:t>
            </a:r>
            <a:r>
              <a:rPr lang="en-AU" sz="1200" dirty="0">
                <a:latin typeface="+mn-lt"/>
              </a:rPr>
              <a:t> </a:t>
            </a:r>
            <a:r>
              <a:rPr lang="en-AU" sz="1200" dirty="0" err="1">
                <a:latin typeface="+mn-lt"/>
              </a:rPr>
              <a:t>Hyesook</a:t>
            </a:r>
            <a:r>
              <a:rPr lang="en-AU" sz="1200" dirty="0">
                <a:latin typeface="+mn-lt"/>
              </a:rPr>
              <a:t> Park. </a:t>
            </a:r>
            <a:r>
              <a:rPr lang="en-AU" sz="1200" dirty="0">
                <a:latin typeface="+mn-lt"/>
                <a:hlinkClick r:id="rId4"/>
              </a:rPr>
              <a:t>GEOKOMPSAT-2A is also known as Chollian-2a</a:t>
            </a:r>
            <a:endParaRPr lang="en-AU" sz="1200" dirty="0">
              <a:latin typeface="+mn-lt"/>
            </a:endParaRPr>
          </a:p>
        </p:txBody>
      </p:sp>
      <p:sp>
        <p:nvSpPr>
          <p:cNvPr id="6" name="Rectangle 5"/>
          <p:cNvSpPr/>
          <p:nvPr/>
        </p:nvSpPr>
        <p:spPr>
          <a:xfrm>
            <a:off x="3187614" y="9525"/>
            <a:ext cx="2768771" cy="461665"/>
          </a:xfrm>
          <a:prstGeom prst="rect">
            <a:avLst/>
          </a:prstGeom>
          <a:solidFill>
            <a:srgbClr val="FFFF00"/>
          </a:solidFill>
        </p:spPr>
        <p:txBody>
          <a:bodyPr wrap="none">
            <a:spAutoFit/>
          </a:bodyPr>
          <a:lstStyle/>
          <a:p>
            <a:r>
              <a:rPr lang="en-AU" altLang="en-US" sz="2400" b="1" dirty="0">
                <a:solidFill>
                  <a:srgbClr val="FF0000"/>
                </a:solidFill>
              </a:rPr>
              <a:t>Socrative question </a:t>
            </a:r>
            <a:r>
              <a:rPr lang="en-AU" altLang="en-US" sz="2400" b="1" dirty="0" smtClean="0">
                <a:solidFill>
                  <a:srgbClr val="FF0000"/>
                </a:solidFill>
              </a:rPr>
              <a:t>4</a:t>
            </a:r>
            <a:endParaRPr lang="en-AU" sz="2400" dirty="0"/>
          </a:p>
        </p:txBody>
      </p:sp>
    </p:spTree>
    <p:extLst>
      <p:ext uri="{BB962C8B-B14F-4D97-AF65-F5344CB8AC3E}">
        <p14:creationId xmlns:p14="http://schemas.microsoft.com/office/powerpoint/2010/main" val="27553230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9877"/>
            <a:ext cx="7886700" cy="606424"/>
          </a:xfrm>
        </p:spPr>
        <p:txBody>
          <a:bodyPr>
            <a:normAutofit/>
          </a:bodyPr>
          <a:lstStyle/>
          <a:p>
            <a:pPr algn="ctr"/>
            <a:r>
              <a:rPr lang="en-AU" sz="2800" b="1" dirty="0" smtClean="0">
                <a:latin typeface="+mn-lt"/>
              </a:rPr>
              <a:t>Notes</a:t>
            </a:r>
            <a:endParaRPr lang="en-AU" sz="2800" b="1" dirty="0">
              <a:latin typeface="+mn-lt"/>
            </a:endParaRPr>
          </a:p>
        </p:txBody>
      </p:sp>
      <p:sp>
        <p:nvSpPr>
          <p:cNvPr id="3" name="Content Placeholder 2"/>
          <p:cNvSpPr>
            <a:spLocks noGrp="1"/>
          </p:cNvSpPr>
          <p:nvPr>
            <p:ph idx="1"/>
          </p:nvPr>
        </p:nvSpPr>
        <p:spPr>
          <a:xfrm>
            <a:off x="628650" y="1000125"/>
            <a:ext cx="7886700" cy="5600700"/>
          </a:xfrm>
        </p:spPr>
        <p:txBody>
          <a:bodyPr>
            <a:normAutofit/>
          </a:bodyPr>
          <a:lstStyle/>
          <a:p>
            <a:pPr marL="0" indent="0" algn="just">
              <a:lnSpc>
                <a:spcPct val="100000"/>
              </a:lnSpc>
              <a:spcBef>
                <a:spcPts val="0"/>
              </a:spcBef>
              <a:buNone/>
            </a:pPr>
            <a:r>
              <a:rPr lang="en-US" sz="2000" dirty="0"/>
              <a:t>Lets try this exercise on the worlds first </a:t>
            </a:r>
            <a:r>
              <a:rPr lang="en-US" sz="2000" dirty="0" smtClean="0"/>
              <a:t>Geo-KOMPSAT-2A / </a:t>
            </a:r>
            <a:r>
              <a:rPr lang="en-US" sz="2000" dirty="0"/>
              <a:t>Himawari-8 Stereo Image" introduced earlier. </a:t>
            </a:r>
            <a:endParaRPr lang="en-US" sz="2000" dirty="0" smtClean="0"/>
          </a:p>
          <a:p>
            <a:pPr marL="0" indent="0" algn="just">
              <a:lnSpc>
                <a:spcPct val="100000"/>
              </a:lnSpc>
              <a:spcBef>
                <a:spcPts val="0"/>
              </a:spcBef>
              <a:buNone/>
            </a:pPr>
            <a:endParaRPr lang="en-US" sz="2000" dirty="0"/>
          </a:p>
          <a:p>
            <a:pPr marL="0" indent="0" algn="just">
              <a:lnSpc>
                <a:spcPct val="100000"/>
              </a:lnSpc>
              <a:spcBef>
                <a:spcPts val="0"/>
              </a:spcBef>
              <a:buNone/>
            </a:pPr>
            <a:r>
              <a:rPr lang="en-US" sz="2000" dirty="0" smtClean="0"/>
              <a:t>Using </a:t>
            </a:r>
            <a:r>
              <a:rPr lang="en-US" sz="2000" dirty="0"/>
              <a:t>the cross-eye technique described previously you should be able to </a:t>
            </a:r>
            <a:r>
              <a:rPr lang="en-US" sz="2000" dirty="0" err="1"/>
              <a:t>visualise</a:t>
            </a:r>
            <a:r>
              <a:rPr lang="en-US" sz="2000" dirty="0"/>
              <a:t> a third 3D image appearing between the two images shown in the slide. </a:t>
            </a:r>
            <a:endParaRPr lang="en-US" sz="2000" dirty="0" smtClean="0"/>
          </a:p>
          <a:p>
            <a:pPr marL="0" indent="0" algn="just">
              <a:lnSpc>
                <a:spcPct val="100000"/>
              </a:lnSpc>
              <a:spcBef>
                <a:spcPts val="0"/>
              </a:spcBef>
              <a:buNone/>
            </a:pPr>
            <a:endParaRPr lang="en-US" sz="2000" dirty="0"/>
          </a:p>
          <a:p>
            <a:pPr marL="0" indent="0" algn="just">
              <a:lnSpc>
                <a:spcPct val="100000"/>
              </a:lnSpc>
              <a:spcBef>
                <a:spcPts val="0"/>
              </a:spcBef>
              <a:buNone/>
            </a:pPr>
            <a:r>
              <a:rPr lang="en-US" sz="2000" dirty="0" smtClean="0"/>
              <a:t>This </a:t>
            </a:r>
            <a:r>
              <a:rPr lang="en-US" sz="2000" dirty="0"/>
              <a:t>will reveal the 3D sphere of our beautiful earth</a:t>
            </a:r>
            <a:r>
              <a:rPr lang="en-US" sz="2000" dirty="0" smtClean="0"/>
              <a:t>.</a:t>
            </a:r>
          </a:p>
          <a:p>
            <a:pPr marL="0" indent="0" algn="just">
              <a:lnSpc>
                <a:spcPct val="100000"/>
              </a:lnSpc>
              <a:spcBef>
                <a:spcPts val="0"/>
              </a:spcBef>
              <a:buNone/>
            </a:pPr>
            <a:endParaRPr lang="en-US" sz="2000" dirty="0"/>
          </a:p>
          <a:p>
            <a:pPr marL="0" indent="0" algn="just">
              <a:lnSpc>
                <a:spcPct val="100000"/>
              </a:lnSpc>
              <a:spcBef>
                <a:spcPts val="0"/>
              </a:spcBef>
              <a:buNone/>
            </a:pPr>
            <a:r>
              <a:rPr lang="en-US" sz="2000" b="1" dirty="0">
                <a:solidFill>
                  <a:srgbClr val="FF0000"/>
                </a:solidFill>
              </a:rPr>
              <a:t>Please answer </a:t>
            </a:r>
            <a:r>
              <a:rPr lang="en-US" sz="2000" b="1" dirty="0" err="1">
                <a:solidFill>
                  <a:srgbClr val="FF0000"/>
                </a:solidFill>
              </a:rPr>
              <a:t>Socrative</a:t>
            </a:r>
            <a:r>
              <a:rPr lang="en-US" sz="2000" b="1" dirty="0">
                <a:solidFill>
                  <a:srgbClr val="FF0000"/>
                </a:solidFill>
              </a:rPr>
              <a:t> Question </a:t>
            </a:r>
            <a:r>
              <a:rPr lang="en-US" sz="2000" b="1" dirty="0" smtClean="0">
                <a:solidFill>
                  <a:srgbClr val="FF0000"/>
                </a:solidFill>
              </a:rPr>
              <a:t>4</a:t>
            </a:r>
            <a:endParaRPr lang="en-US" sz="2000" b="1" dirty="0">
              <a:solidFill>
                <a:srgbClr val="FF0000"/>
              </a:solidFill>
            </a:endParaRPr>
          </a:p>
          <a:p>
            <a:pPr marL="0" indent="0">
              <a:lnSpc>
                <a:spcPct val="100000"/>
              </a:lnSpc>
              <a:spcBef>
                <a:spcPts val="0"/>
              </a:spcBef>
              <a:buNone/>
            </a:pPr>
            <a:endParaRPr lang="en-US" sz="2000" dirty="0" smtClean="0"/>
          </a:p>
        </p:txBody>
      </p:sp>
      <p:sp>
        <p:nvSpPr>
          <p:cNvPr id="4" name="TextBox 3"/>
          <p:cNvSpPr txBox="1"/>
          <p:nvPr/>
        </p:nvSpPr>
        <p:spPr>
          <a:xfrm>
            <a:off x="7263357" y="6334780"/>
            <a:ext cx="1880643" cy="523220"/>
          </a:xfrm>
          <a:prstGeom prst="rect">
            <a:avLst/>
          </a:prstGeom>
          <a:solidFill>
            <a:srgbClr val="FFFF00"/>
          </a:solidFill>
        </p:spPr>
        <p:txBody>
          <a:bodyPr wrap="none" rtlCol="0">
            <a:spAutoFit/>
          </a:bodyPr>
          <a:lstStyle/>
          <a:p>
            <a:r>
              <a:rPr lang="en-AU" sz="2800" b="1" dirty="0" smtClean="0">
                <a:solidFill>
                  <a:srgbClr val="FF0000"/>
                </a:solidFill>
              </a:rPr>
              <a:t>REFERENCE</a:t>
            </a:r>
            <a:endParaRPr lang="en-AU" sz="2800" b="1" dirty="0">
              <a:solidFill>
                <a:srgbClr val="FF0000"/>
              </a:solidFill>
            </a:endParaRPr>
          </a:p>
        </p:txBody>
      </p:sp>
    </p:spTree>
    <p:extLst>
      <p:ext uri="{BB962C8B-B14F-4D97-AF65-F5344CB8AC3E}">
        <p14:creationId xmlns:p14="http://schemas.microsoft.com/office/powerpoint/2010/main" val="4014011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97450" y="1098550"/>
            <a:ext cx="3313113"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itle 1"/>
          <p:cNvSpPr>
            <a:spLocks noGrp="1"/>
          </p:cNvSpPr>
          <p:nvPr>
            <p:ph type="title"/>
          </p:nvPr>
        </p:nvSpPr>
        <p:spPr>
          <a:xfrm>
            <a:off x="457200" y="274638"/>
            <a:ext cx="8229600" cy="823912"/>
          </a:xfrm>
        </p:spPr>
        <p:txBody>
          <a:bodyPr>
            <a:normAutofit/>
          </a:bodyPr>
          <a:lstStyle/>
          <a:p>
            <a:pPr algn="ctr">
              <a:defRPr/>
            </a:pPr>
            <a:r>
              <a:rPr lang="en-AU" altLang="en-US" sz="2400" b="1" dirty="0">
                <a:latin typeface="+mn-lt"/>
              </a:rPr>
              <a:t>Motivation: utilisation of Himawari-8 and GEO-KOMPSAT-2A data in combination</a:t>
            </a:r>
          </a:p>
        </p:txBody>
      </p:sp>
      <p:pic>
        <p:nvPicPr>
          <p:cNvPr id="3891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3638" y="4041775"/>
            <a:ext cx="2406650"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48300" y="4041775"/>
            <a:ext cx="2411413"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p:cNvSpPr txBox="1">
            <a:spLocks noChangeArrowheads="1"/>
          </p:cNvSpPr>
          <p:nvPr/>
        </p:nvSpPr>
        <p:spPr bwMode="auto">
          <a:xfrm>
            <a:off x="3570288" y="4772025"/>
            <a:ext cx="18780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AU" altLang="en-US" sz="2000" dirty="0">
                <a:latin typeface="+mn-lt"/>
              </a:rPr>
              <a:t>Separation of 12. 5 degrees </a:t>
            </a:r>
          </a:p>
        </p:txBody>
      </p:sp>
      <p:sp>
        <p:nvSpPr>
          <p:cNvPr id="9" name="TextBox 8"/>
          <p:cNvSpPr txBox="1"/>
          <p:nvPr/>
        </p:nvSpPr>
        <p:spPr>
          <a:xfrm>
            <a:off x="7907338" y="822325"/>
            <a:ext cx="1211262" cy="276225"/>
          </a:xfrm>
          <a:prstGeom prst="rect">
            <a:avLst/>
          </a:prstGeom>
          <a:noFill/>
        </p:spPr>
        <p:txBody>
          <a:bodyPr wrap="none">
            <a:spAutoFit/>
          </a:bodyPr>
          <a:lstStyle/>
          <a:p>
            <a:pPr>
              <a:defRPr/>
            </a:pPr>
            <a:r>
              <a:rPr lang="en-AU" sz="1200" dirty="0">
                <a:latin typeface="+mn-lt"/>
              </a:rPr>
              <a:t>image from JMA</a:t>
            </a:r>
          </a:p>
        </p:txBody>
      </p:sp>
      <p:pic>
        <p:nvPicPr>
          <p:cNvPr id="38920" name="Picture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750" y="1517650"/>
            <a:ext cx="3538538"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0" y="1230313"/>
            <a:ext cx="1231900" cy="276225"/>
          </a:xfrm>
          <a:prstGeom prst="rect">
            <a:avLst/>
          </a:prstGeom>
          <a:noFill/>
        </p:spPr>
        <p:txBody>
          <a:bodyPr wrap="none">
            <a:spAutoFit/>
          </a:bodyPr>
          <a:lstStyle/>
          <a:p>
            <a:pPr>
              <a:defRPr/>
            </a:pPr>
            <a:r>
              <a:rPr lang="en-AU" sz="1200" dirty="0">
                <a:latin typeface="+mn-lt"/>
              </a:rPr>
              <a:t>image from KARI</a:t>
            </a:r>
          </a:p>
        </p:txBody>
      </p:sp>
      <p:sp>
        <p:nvSpPr>
          <p:cNvPr id="38922" name="Content Placeholder 2"/>
          <p:cNvSpPr txBox="1">
            <a:spLocks/>
          </p:cNvSpPr>
          <p:nvPr/>
        </p:nvSpPr>
        <p:spPr bwMode="auto">
          <a:xfrm>
            <a:off x="4997450" y="3506788"/>
            <a:ext cx="33131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685800" indent="-228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80000"/>
              </a:lnSpc>
              <a:spcBef>
                <a:spcPts val="1000"/>
              </a:spcBef>
              <a:buFontTx/>
              <a:buNone/>
            </a:pPr>
            <a:r>
              <a:rPr lang="en-US" altLang="en-US" sz="2000"/>
              <a:t>Himawari-8 located at 140.7E, </a:t>
            </a:r>
          </a:p>
        </p:txBody>
      </p:sp>
      <p:sp>
        <p:nvSpPr>
          <p:cNvPr id="15" name="Rectangle 14"/>
          <p:cNvSpPr/>
          <p:nvPr/>
        </p:nvSpPr>
        <p:spPr>
          <a:xfrm>
            <a:off x="80963" y="3517900"/>
            <a:ext cx="4572000" cy="344488"/>
          </a:xfrm>
          <a:prstGeom prst="rect">
            <a:avLst/>
          </a:prstGeom>
        </p:spPr>
        <p:txBody>
          <a:bodyPr>
            <a:spAutoFit/>
          </a:bodyPr>
          <a:lstStyle/>
          <a:p>
            <a:pPr algn="ctr" eaLnBrk="1" hangingPunct="1">
              <a:lnSpc>
                <a:spcPct val="80000"/>
              </a:lnSpc>
              <a:spcBef>
                <a:spcPts val="1000"/>
              </a:spcBef>
              <a:defRPr/>
            </a:pPr>
            <a:r>
              <a:rPr lang="en-US" altLang="en-US" sz="2000" dirty="0">
                <a:latin typeface="+mn-lt"/>
              </a:rPr>
              <a:t>GEO-KOMPSAT-2A located at 128.2E</a:t>
            </a:r>
          </a:p>
        </p:txBody>
      </p:sp>
    </p:spTree>
    <p:extLst>
      <p:ext uri="{BB962C8B-B14F-4D97-AF65-F5344CB8AC3E}">
        <p14:creationId xmlns:p14="http://schemas.microsoft.com/office/powerpoint/2010/main" val="2218520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algn="l"/>
            <a:r>
              <a:rPr lang="en-AU" altLang="en-US" sz="2800" b="1" dirty="0" smtClean="0">
                <a:solidFill>
                  <a:srgbClr val="FF0000"/>
                </a:solidFill>
                <a:latin typeface="+mn-lt"/>
              </a:rPr>
              <a:t>Socrative question 4: </a:t>
            </a:r>
            <a:r>
              <a:rPr lang="en-AU" altLang="en-US" sz="2800" b="1" dirty="0" smtClean="0">
                <a:latin typeface="+mn-lt"/>
              </a:rPr>
              <a:t>Can you see the "round" earth using the cross-eyed method?</a:t>
            </a:r>
          </a:p>
        </p:txBody>
      </p:sp>
      <p:sp>
        <p:nvSpPr>
          <p:cNvPr id="11267" name="Content Placeholder 2"/>
          <p:cNvSpPr>
            <a:spLocks noGrp="1"/>
          </p:cNvSpPr>
          <p:nvPr>
            <p:ph idx="1"/>
          </p:nvPr>
        </p:nvSpPr>
        <p:spPr>
          <a:xfrm>
            <a:off x="457200" y="1752600"/>
            <a:ext cx="8229600" cy="4373563"/>
          </a:xfrm>
        </p:spPr>
        <p:txBody>
          <a:bodyPr/>
          <a:lstStyle/>
          <a:p>
            <a:pPr marL="514350" indent="-514350">
              <a:buFont typeface="Calibri" panose="020F0502020204030204" pitchFamily="34" charset="0"/>
              <a:buAutoNum type="alphaUcPeriod"/>
            </a:pPr>
            <a:r>
              <a:rPr lang="en-AU" altLang="en-US" sz="2400" dirty="0" smtClean="0"/>
              <a:t>Yes I can. It shows the 3D stereo effect well</a:t>
            </a:r>
          </a:p>
          <a:p>
            <a:pPr marL="514350" indent="-514350">
              <a:buFont typeface="Calibri" panose="020F0502020204030204" pitchFamily="34" charset="0"/>
              <a:buAutoNum type="alphaUcPeriod"/>
            </a:pPr>
            <a:r>
              <a:rPr lang="en-AU" altLang="en-US" sz="2400" dirty="0" smtClean="0"/>
              <a:t>Yes I can. But I cannot see the 3D stereo effect very well.</a:t>
            </a:r>
          </a:p>
          <a:p>
            <a:pPr marL="514350" indent="-514350">
              <a:buFont typeface="Calibri" panose="020F0502020204030204" pitchFamily="34" charset="0"/>
              <a:buAutoNum type="alphaUcPeriod"/>
            </a:pPr>
            <a:r>
              <a:rPr lang="en-AU" altLang="en-US" sz="2400" dirty="0" smtClean="0"/>
              <a:t>It is so-so (ok).</a:t>
            </a:r>
          </a:p>
          <a:p>
            <a:pPr marL="514350" indent="-514350">
              <a:buFont typeface="Calibri" panose="020F0502020204030204" pitchFamily="34" charset="0"/>
              <a:buAutoNum type="alphaUcPeriod"/>
            </a:pPr>
            <a:r>
              <a:rPr lang="en-AU" altLang="en-US" sz="2400" dirty="0" smtClean="0"/>
              <a:t>No I cannot. </a:t>
            </a:r>
          </a:p>
          <a:p>
            <a:pPr marL="514350" indent="-514350">
              <a:buFont typeface="Calibri" panose="020F0502020204030204" pitchFamily="34" charset="0"/>
              <a:buAutoNum type="alphaUcPeriod"/>
            </a:pPr>
            <a:r>
              <a:rPr lang="en-AU" altLang="en-US" sz="2400" dirty="0" smtClean="0"/>
              <a:t>No I cannot. It is uncomfortable to look at.</a:t>
            </a:r>
          </a:p>
        </p:txBody>
      </p:sp>
      <p:sp>
        <p:nvSpPr>
          <p:cNvPr id="4" name="TextBox 3"/>
          <p:cNvSpPr txBox="1"/>
          <p:nvPr/>
        </p:nvSpPr>
        <p:spPr>
          <a:xfrm>
            <a:off x="7263357" y="6334780"/>
            <a:ext cx="1880643" cy="523220"/>
          </a:xfrm>
          <a:prstGeom prst="rect">
            <a:avLst/>
          </a:prstGeom>
          <a:solidFill>
            <a:srgbClr val="FFFF00"/>
          </a:solidFill>
        </p:spPr>
        <p:txBody>
          <a:bodyPr wrap="none" rtlCol="0">
            <a:spAutoFit/>
          </a:bodyPr>
          <a:lstStyle/>
          <a:p>
            <a:r>
              <a:rPr lang="en-AU" sz="2800" b="1" dirty="0" smtClean="0">
                <a:solidFill>
                  <a:srgbClr val="FF0000"/>
                </a:solidFill>
              </a:rPr>
              <a:t>REFERENCE</a:t>
            </a:r>
            <a:endParaRPr lang="en-AU" sz="2800" b="1" dirty="0">
              <a:solidFill>
                <a:srgbClr val="FF0000"/>
              </a:solidFill>
            </a:endParaRPr>
          </a:p>
        </p:txBody>
      </p:sp>
    </p:spTree>
    <p:extLst>
      <p:ext uri="{BB962C8B-B14F-4D97-AF65-F5344CB8AC3E}">
        <p14:creationId xmlns:p14="http://schemas.microsoft.com/office/powerpoint/2010/main" val="1455881669"/>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07" y="1376310"/>
            <a:ext cx="4568579" cy="429582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468" y="1376310"/>
            <a:ext cx="4559532" cy="4295828"/>
          </a:xfrm>
          <a:prstGeom prst="rect">
            <a:avLst/>
          </a:prstGeom>
        </p:spPr>
      </p:pic>
      <p:sp>
        <p:nvSpPr>
          <p:cNvPr id="2" name="Title 1"/>
          <p:cNvSpPr>
            <a:spLocks noGrp="1"/>
          </p:cNvSpPr>
          <p:nvPr>
            <p:ph type="title"/>
          </p:nvPr>
        </p:nvSpPr>
        <p:spPr>
          <a:xfrm>
            <a:off x="11311" y="233363"/>
            <a:ext cx="9144000" cy="1149350"/>
          </a:xfrm>
        </p:spPr>
        <p:txBody>
          <a:bodyPr>
            <a:normAutofit/>
          </a:bodyPr>
          <a:lstStyle/>
          <a:p>
            <a:pPr algn="ctr">
              <a:defRPr/>
            </a:pPr>
            <a:r>
              <a:rPr lang="en-AU" sz="2400" b="1" dirty="0" smtClean="0">
                <a:solidFill>
                  <a:srgbClr val="FF0000"/>
                </a:solidFill>
                <a:latin typeface="+mn-lt"/>
              </a:rPr>
              <a:t>Animation: </a:t>
            </a:r>
            <a:r>
              <a:rPr lang="en-AU" sz="2400" b="1" dirty="0" smtClean="0">
                <a:latin typeface="+mn-lt"/>
              </a:rPr>
              <a:t>Himawari-8 / GEO-KOMPSAT-2A stereo animation.</a:t>
            </a:r>
            <a:br>
              <a:rPr lang="en-AU" sz="2400" b="1" dirty="0" smtClean="0">
                <a:latin typeface="+mn-lt"/>
              </a:rPr>
            </a:br>
            <a:r>
              <a:rPr lang="en-AU" sz="2000" dirty="0" smtClean="0">
                <a:latin typeface="+mn-lt"/>
              </a:rPr>
              <a:t>Shikoku convection, 0400 to 0830UTC 10</a:t>
            </a:r>
            <a:r>
              <a:rPr lang="en-AU" sz="2000" baseline="30000" dirty="0" smtClean="0">
                <a:latin typeface="+mn-lt"/>
              </a:rPr>
              <a:t>th</a:t>
            </a:r>
            <a:r>
              <a:rPr lang="en-AU" sz="2000" dirty="0" smtClean="0">
                <a:latin typeface="+mn-lt"/>
              </a:rPr>
              <a:t> September 2019, 5 frames per second rocking animation</a:t>
            </a:r>
            <a:endParaRPr lang="en-AU" sz="2000" dirty="0">
              <a:latin typeface="+mn-lt"/>
            </a:endParaRPr>
          </a:p>
        </p:txBody>
      </p:sp>
      <p:sp>
        <p:nvSpPr>
          <p:cNvPr id="49157" name="TextBox 2"/>
          <p:cNvSpPr txBox="1">
            <a:spLocks noChangeArrowheads="1"/>
          </p:cNvSpPr>
          <p:nvPr/>
        </p:nvSpPr>
        <p:spPr bwMode="auto">
          <a:xfrm flipH="1">
            <a:off x="0" y="5814218"/>
            <a:ext cx="46370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AU" altLang="en-US" sz="2000" dirty="0" smtClean="0">
                <a:latin typeface="+mn-lt"/>
              </a:rPr>
              <a:t>   Himawari-8 data </a:t>
            </a:r>
          </a:p>
          <a:p>
            <a:pPr algn="ctr">
              <a:defRPr/>
            </a:pPr>
            <a:r>
              <a:rPr lang="en-AU" altLang="en-US" sz="1200" dirty="0" smtClean="0">
                <a:latin typeface="+mn-lt"/>
              </a:rPr>
              <a:t>(courtesy Japan Meteorological Agency)</a:t>
            </a:r>
          </a:p>
        </p:txBody>
      </p:sp>
      <p:sp>
        <p:nvSpPr>
          <p:cNvPr id="49158" name="TextBox 5"/>
          <p:cNvSpPr txBox="1">
            <a:spLocks noChangeArrowheads="1"/>
          </p:cNvSpPr>
          <p:nvPr/>
        </p:nvSpPr>
        <p:spPr bwMode="auto">
          <a:xfrm flipH="1">
            <a:off x="4681538" y="5814218"/>
            <a:ext cx="44624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AU" altLang="en-US" sz="2000" dirty="0" smtClean="0">
                <a:latin typeface="+mn-lt"/>
              </a:rPr>
              <a:t>GEOKOMPSAT-2A </a:t>
            </a:r>
          </a:p>
          <a:p>
            <a:pPr algn="ctr">
              <a:defRPr/>
            </a:pPr>
            <a:r>
              <a:rPr lang="en-AU" altLang="en-US" sz="1200" dirty="0" smtClean="0">
                <a:latin typeface="+mn-lt"/>
              </a:rPr>
              <a:t>(data courtesy Korea Meteorological Administration) </a:t>
            </a:r>
          </a:p>
        </p:txBody>
      </p:sp>
      <p:sp>
        <p:nvSpPr>
          <p:cNvPr id="7" name="TextBox 5"/>
          <p:cNvSpPr txBox="1">
            <a:spLocks noChangeArrowheads="1"/>
          </p:cNvSpPr>
          <p:nvPr/>
        </p:nvSpPr>
        <p:spPr bwMode="auto">
          <a:xfrm>
            <a:off x="0" y="6550025"/>
            <a:ext cx="9144000" cy="3079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algn="ctr">
              <a:spcBef>
                <a:spcPct val="0"/>
              </a:spcBef>
              <a:buFontTx/>
              <a:buNone/>
              <a:defRPr/>
            </a:pPr>
            <a:r>
              <a:rPr lang="en-AU" altLang="en-US" sz="1400" b="1" dirty="0">
                <a:solidFill>
                  <a:srgbClr val="FF0000"/>
                </a:solidFill>
                <a:latin typeface="+mn-lt"/>
              </a:rPr>
              <a:t>Please start the Power Point Slide Show to activate the animation</a:t>
            </a:r>
          </a:p>
        </p:txBody>
      </p:sp>
      <p:sp>
        <p:nvSpPr>
          <p:cNvPr id="8" name="Rectangle 7"/>
          <p:cNvSpPr/>
          <p:nvPr/>
        </p:nvSpPr>
        <p:spPr>
          <a:xfrm>
            <a:off x="0" y="0"/>
            <a:ext cx="2790825" cy="276999"/>
          </a:xfrm>
          <a:prstGeom prst="rect">
            <a:avLst/>
          </a:prstGeom>
        </p:spPr>
        <p:txBody>
          <a:bodyPr wrap="square">
            <a:spAutoFit/>
          </a:bodyPr>
          <a:lstStyle/>
          <a:p>
            <a:pPr algn="ctr"/>
            <a:r>
              <a:rPr lang="en-AU" sz="1200" dirty="0" smtClean="0"/>
              <a:t>images forwarded by Vincent </a:t>
            </a:r>
            <a:r>
              <a:rPr lang="en-AU" sz="1200" dirty="0" err="1" smtClean="0"/>
              <a:t>Villani</a:t>
            </a:r>
            <a:r>
              <a:rPr lang="en-AU" sz="1200" dirty="0" smtClean="0"/>
              <a:t> BOM</a:t>
            </a:r>
            <a:endParaRPr lang="en-AU" sz="1200" dirty="0"/>
          </a:p>
        </p:txBody>
      </p:sp>
      <p:sp>
        <p:nvSpPr>
          <p:cNvPr id="13" name="TextBox 12"/>
          <p:cNvSpPr txBox="1"/>
          <p:nvPr/>
        </p:nvSpPr>
        <p:spPr>
          <a:xfrm>
            <a:off x="1668319" y="2021661"/>
            <a:ext cx="1019175" cy="400050"/>
          </a:xfrm>
          <a:prstGeom prst="rect">
            <a:avLst/>
          </a:prstGeom>
          <a:noFill/>
        </p:spPr>
        <p:txBody>
          <a:bodyPr wrap="none">
            <a:spAutoFit/>
          </a:bodyPr>
          <a:lstStyle/>
          <a:p>
            <a:pPr>
              <a:defRPr/>
            </a:pPr>
            <a:r>
              <a:rPr lang="en-AU" sz="2000" b="1" dirty="0">
                <a:latin typeface="+mn-lt"/>
              </a:rPr>
              <a:t>Shikoku</a:t>
            </a:r>
          </a:p>
        </p:txBody>
      </p:sp>
      <p:sp>
        <p:nvSpPr>
          <p:cNvPr id="10" name="TextBox 9"/>
          <p:cNvSpPr txBox="1"/>
          <p:nvPr/>
        </p:nvSpPr>
        <p:spPr>
          <a:xfrm>
            <a:off x="6303573" y="2021661"/>
            <a:ext cx="1019175" cy="400050"/>
          </a:xfrm>
          <a:prstGeom prst="rect">
            <a:avLst/>
          </a:prstGeom>
          <a:noFill/>
        </p:spPr>
        <p:txBody>
          <a:bodyPr wrap="none">
            <a:spAutoFit/>
          </a:bodyPr>
          <a:lstStyle/>
          <a:p>
            <a:pPr>
              <a:defRPr/>
            </a:pPr>
            <a:r>
              <a:rPr lang="en-AU" sz="2000" b="1" dirty="0">
                <a:latin typeface="+mn-lt"/>
              </a:rPr>
              <a:t>Shikoku</a:t>
            </a:r>
          </a:p>
        </p:txBody>
      </p:sp>
    </p:spTree>
    <p:extLst>
      <p:ext uri="{BB962C8B-B14F-4D97-AF65-F5344CB8AC3E}">
        <p14:creationId xmlns:p14="http://schemas.microsoft.com/office/powerpoint/2010/main" val="22626791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9877"/>
            <a:ext cx="7886700" cy="606424"/>
          </a:xfrm>
        </p:spPr>
        <p:txBody>
          <a:bodyPr>
            <a:normAutofit/>
          </a:bodyPr>
          <a:lstStyle/>
          <a:p>
            <a:pPr algn="ctr"/>
            <a:r>
              <a:rPr lang="en-AU" sz="2800" b="1" dirty="0" smtClean="0">
                <a:latin typeface="+mn-lt"/>
              </a:rPr>
              <a:t>Notes</a:t>
            </a:r>
            <a:endParaRPr lang="en-AU" sz="2800" b="1" dirty="0">
              <a:latin typeface="+mn-lt"/>
            </a:endParaRPr>
          </a:p>
        </p:txBody>
      </p:sp>
      <p:sp>
        <p:nvSpPr>
          <p:cNvPr id="3" name="Content Placeholder 2"/>
          <p:cNvSpPr>
            <a:spLocks noGrp="1"/>
          </p:cNvSpPr>
          <p:nvPr>
            <p:ph idx="1"/>
          </p:nvPr>
        </p:nvSpPr>
        <p:spPr>
          <a:xfrm>
            <a:off x="628650" y="1000125"/>
            <a:ext cx="7886700" cy="5600700"/>
          </a:xfrm>
        </p:spPr>
        <p:txBody>
          <a:bodyPr>
            <a:normAutofit/>
          </a:bodyPr>
          <a:lstStyle/>
          <a:p>
            <a:pPr marL="0" indent="0" algn="just">
              <a:lnSpc>
                <a:spcPct val="100000"/>
              </a:lnSpc>
              <a:spcBef>
                <a:spcPts val="0"/>
              </a:spcBef>
              <a:buNone/>
            </a:pPr>
            <a:r>
              <a:rPr lang="en-US" sz="2000" dirty="0"/>
              <a:t>Here is another example that you can view using the cross eye method. This animation shows the development of the Shikoku thunderstorms shown earlier. </a:t>
            </a:r>
            <a:endParaRPr lang="en-US" sz="2000" dirty="0" smtClean="0"/>
          </a:p>
          <a:p>
            <a:pPr marL="0" indent="0" algn="just">
              <a:lnSpc>
                <a:spcPct val="100000"/>
              </a:lnSpc>
              <a:spcBef>
                <a:spcPts val="0"/>
              </a:spcBef>
              <a:buNone/>
            </a:pPr>
            <a:endParaRPr lang="en-US" sz="2000" dirty="0"/>
          </a:p>
          <a:p>
            <a:pPr marL="0" indent="0" algn="just">
              <a:lnSpc>
                <a:spcPct val="100000"/>
              </a:lnSpc>
              <a:spcBef>
                <a:spcPts val="0"/>
              </a:spcBef>
              <a:buNone/>
            </a:pPr>
            <a:r>
              <a:rPr lang="en-US" sz="2000" dirty="0" smtClean="0"/>
              <a:t>For </a:t>
            </a:r>
            <a:r>
              <a:rPr lang="en-US" sz="2000" dirty="0"/>
              <a:t>added clarity I have rendered this as a "rocking" animation as </a:t>
            </a:r>
            <a:r>
              <a:rPr lang="en-US" sz="2000" dirty="0" err="1"/>
              <a:t>favoured</a:t>
            </a:r>
            <a:r>
              <a:rPr lang="en-US" sz="2000" dirty="0"/>
              <a:t> by USA colleagues. </a:t>
            </a:r>
            <a:endParaRPr lang="en-US" sz="2000" dirty="0" smtClean="0"/>
          </a:p>
          <a:p>
            <a:pPr marL="0" indent="0" algn="just">
              <a:lnSpc>
                <a:spcPct val="100000"/>
              </a:lnSpc>
              <a:spcBef>
                <a:spcPts val="0"/>
              </a:spcBef>
              <a:buNone/>
            </a:pPr>
            <a:r>
              <a:rPr lang="en-US" sz="2000" dirty="0"/>
              <a:t/>
            </a:r>
            <a:br>
              <a:rPr lang="en-US" sz="2000" dirty="0"/>
            </a:br>
            <a:r>
              <a:rPr lang="en-US" sz="2000" dirty="0"/>
              <a:t>Try viewing this using the instructions given previously. </a:t>
            </a:r>
            <a:endParaRPr lang="en-US" sz="2000" dirty="0" smtClean="0"/>
          </a:p>
          <a:p>
            <a:pPr marL="0" indent="0" algn="just">
              <a:lnSpc>
                <a:spcPct val="100000"/>
              </a:lnSpc>
              <a:spcBef>
                <a:spcPts val="0"/>
              </a:spcBef>
              <a:buNone/>
            </a:pPr>
            <a:endParaRPr lang="en-US" sz="2000" dirty="0"/>
          </a:p>
          <a:p>
            <a:pPr marL="0" indent="0" algn="just">
              <a:lnSpc>
                <a:spcPct val="100000"/>
              </a:lnSpc>
              <a:spcBef>
                <a:spcPts val="0"/>
              </a:spcBef>
              <a:buNone/>
            </a:pPr>
            <a:r>
              <a:rPr lang="en-US" sz="2000" dirty="0" smtClean="0"/>
              <a:t>I </a:t>
            </a:r>
            <a:r>
              <a:rPr lang="en-US" sz="2000" dirty="0"/>
              <a:t>hope you can experience the "wow" effect when the 3D imagery is revealed. </a:t>
            </a:r>
            <a:endParaRPr lang="en-US" sz="2000" dirty="0" smtClean="0"/>
          </a:p>
          <a:p>
            <a:pPr marL="0" indent="0" algn="just">
              <a:lnSpc>
                <a:spcPct val="100000"/>
              </a:lnSpc>
              <a:spcBef>
                <a:spcPts val="0"/>
              </a:spcBef>
              <a:buNone/>
            </a:pPr>
            <a:endParaRPr lang="en-US" sz="2000" dirty="0"/>
          </a:p>
          <a:p>
            <a:pPr marL="0" indent="0" algn="just">
              <a:lnSpc>
                <a:spcPct val="100000"/>
              </a:lnSpc>
              <a:spcBef>
                <a:spcPts val="0"/>
              </a:spcBef>
              <a:buNone/>
            </a:pPr>
            <a:r>
              <a:rPr lang="en-US" sz="2000" dirty="0" smtClean="0"/>
              <a:t>It </a:t>
            </a:r>
            <a:r>
              <a:rPr lang="en-US" sz="2000" dirty="0"/>
              <a:t>is as if you are an astronaut looking down on the earth from space.</a:t>
            </a:r>
            <a:endParaRPr lang="en-US" sz="2000" dirty="0" smtClean="0"/>
          </a:p>
        </p:txBody>
      </p:sp>
      <p:sp>
        <p:nvSpPr>
          <p:cNvPr id="4" name="TextBox 3"/>
          <p:cNvSpPr txBox="1"/>
          <p:nvPr/>
        </p:nvSpPr>
        <p:spPr>
          <a:xfrm>
            <a:off x="7263357" y="6334780"/>
            <a:ext cx="1880643" cy="523220"/>
          </a:xfrm>
          <a:prstGeom prst="rect">
            <a:avLst/>
          </a:prstGeom>
          <a:solidFill>
            <a:srgbClr val="FFFF00"/>
          </a:solidFill>
        </p:spPr>
        <p:txBody>
          <a:bodyPr wrap="none" rtlCol="0">
            <a:spAutoFit/>
          </a:bodyPr>
          <a:lstStyle/>
          <a:p>
            <a:r>
              <a:rPr lang="en-AU" sz="2800" b="1" dirty="0" smtClean="0">
                <a:solidFill>
                  <a:srgbClr val="FF0000"/>
                </a:solidFill>
              </a:rPr>
              <a:t>REFERENCE</a:t>
            </a:r>
            <a:endParaRPr lang="en-AU" sz="2800" b="1" dirty="0">
              <a:solidFill>
                <a:srgbClr val="FF0000"/>
              </a:solidFill>
            </a:endParaRPr>
          </a:p>
        </p:txBody>
      </p:sp>
    </p:spTree>
    <p:extLst>
      <p:ext uri="{BB962C8B-B14F-4D97-AF65-F5344CB8AC3E}">
        <p14:creationId xmlns:p14="http://schemas.microsoft.com/office/powerpoint/2010/main" val="3942828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720725"/>
          </a:xfrm>
        </p:spPr>
        <p:txBody>
          <a:bodyPr>
            <a:normAutofit/>
          </a:bodyPr>
          <a:lstStyle/>
          <a:p>
            <a:pPr algn="ctr">
              <a:defRPr/>
            </a:pPr>
            <a:r>
              <a:rPr lang="en-AU" sz="2400" b="1" dirty="0">
                <a:latin typeface="+mn-lt"/>
              </a:rPr>
              <a:t>Various ways of presenting 3D stereo satellite imagery</a:t>
            </a:r>
          </a:p>
        </p:txBody>
      </p:sp>
      <p:sp>
        <p:nvSpPr>
          <p:cNvPr id="48131" name="Content Placeholder 2"/>
          <p:cNvSpPr>
            <a:spLocks noGrp="1"/>
          </p:cNvSpPr>
          <p:nvPr>
            <p:ph idx="1"/>
          </p:nvPr>
        </p:nvSpPr>
        <p:spPr>
          <a:xfrm>
            <a:off x="5011882" y="2594779"/>
            <a:ext cx="3282950" cy="855663"/>
          </a:xfrm>
        </p:spPr>
        <p:txBody>
          <a:bodyPr/>
          <a:lstStyle/>
          <a:p>
            <a:pPr marL="0" indent="0" algn="ctr">
              <a:spcBef>
                <a:spcPct val="0"/>
              </a:spcBef>
              <a:buFontTx/>
              <a:buNone/>
            </a:pPr>
            <a:r>
              <a:rPr lang="en-AU" altLang="en-US" sz="2400" b="1" dirty="0" smtClean="0"/>
              <a:t>2: Stereo pair images </a:t>
            </a:r>
          </a:p>
          <a:p>
            <a:pPr marL="0" indent="0" algn="ctr">
              <a:spcBef>
                <a:spcPct val="0"/>
              </a:spcBef>
              <a:buFontTx/>
              <a:buNone/>
            </a:pPr>
            <a:r>
              <a:rPr lang="en-AU" altLang="en-US" sz="2000" dirty="0" smtClean="0"/>
              <a:t>(cross eyed viewing method)</a:t>
            </a:r>
          </a:p>
        </p:txBody>
      </p:sp>
      <p:pic>
        <p:nvPicPr>
          <p:cNvPr id="4813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1882" y="1105704"/>
            <a:ext cx="328295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3" name="Group 3"/>
          <p:cNvGrpSpPr>
            <a:grpSpLocks/>
          </p:cNvGrpSpPr>
          <p:nvPr/>
        </p:nvGrpSpPr>
        <p:grpSpPr bwMode="auto">
          <a:xfrm>
            <a:off x="163513" y="3838575"/>
            <a:ext cx="4279900" cy="2417763"/>
            <a:chOff x="4690576" y="3740515"/>
            <a:chExt cx="4280040" cy="2416990"/>
          </a:xfrm>
        </p:grpSpPr>
        <p:pic>
          <p:nvPicPr>
            <p:cNvPr id="48140" name="Picture 8"/>
            <p:cNvPicPr>
              <a:picLocks noChangeAspect="1"/>
            </p:cNvPicPr>
            <p:nvPr/>
          </p:nvPicPr>
          <p:blipFill>
            <a:blip r:embed="rId4">
              <a:extLst>
                <a:ext uri="{28A0092B-C50C-407E-A947-70E740481C1C}">
                  <a14:useLocalDpi xmlns:a14="http://schemas.microsoft.com/office/drawing/2010/main" val="0"/>
                </a:ext>
              </a:extLst>
            </a:blip>
            <a:srcRect l="12183"/>
            <a:stretch>
              <a:fillRect/>
            </a:stretch>
          </p:blipFill>
          <p:spPr bwMode="auto">
            <a:xfrm>
              <a:off x="4851673" y="3740515"/>
              <a:ext cx="2147059" cy="162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1"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9022" y="4225115"/>
              <a:ext cx="1795221" cy="114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Rectangle 5"/>
            <p:cNvSpPr>
              <a:spLocks noChangeArrowheads="1"/>
            </p:cNvSpPr>
            <p:nvPr/>
          </p:nvSpPr>
          <p:spPr bwMode="auto">
            <a:xfrm>
              <a:off x="7022689" y="3805582"/>
              <a:ext cx="1947927" cy="39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n-AU" altLang="en-US" sz="2000" dirty="0" smtClean="0">
                  <a:latin typeface="+mn-lt"/>
                </a:rPr>
                <a:t>Anaglyph glasses</a:t>
              </a:r>
            </a:p>
          </p:txBody>
        </p:sp>
        <p:sp>
          <p:nvSpPr>
            <p:cNvPr id="3" name="Rectangle 2"/>
            <p:cNvSpPr/>
            <p:nvPr/>
          </p:nvSpPr>
          <p:spPr>
            <a:xfrm>
              <a:off x="4690576" y="5387813"/>
              <a:ext cx="4203838" cy="769692"/>
            </a:xfrm>
            <a:prstGeom prst="rect">
              <a:avLst/>
            </a:prstGeom>
          </p:spPr>
          <p:txBody>
            <a:bodyPr>
              <a:spAutoFit/>
            </a:bodyPr>
            <a:lstStyle/>
            <a:p>
              <a:pPr algn="ctr">
                <a:defRPr/>
              </a:pPr>
              <a:r>
                <a:rPr lang="en-AU" altLang="en-US" sz="2400" b="1" dirty="0">
                  <a:solidFill>
                    <a:srgbClr val="FF0000"/>
                  </a:solidFill>
                  <a:latin typeface="+mn-lt"/>
                </a:rPr>
                <a:t>3: "</a:t>
              </a:r>
              <a:r>
                <a:rPr lang="en-AU" altLang="en-US" sz="2400" b="1" dirty="0" err="1">
                  <a:solidFill>
                    <a:srgbClr val="FF0000"/>
                  </a:solidFill>
                  <a:latin typeface="+mn-lt"/>
                </a:rPr>
                <a:t>Anaglyph"animation</a:t>
              </a:r>
              <a:r>
                <a:rPr lang="en-AU" altLang="en-US" sz="2400" b="1" dirty="0">
                  <a:solidFill>
                    <a:srgbClr val="FF0000"/>
                  </a:solidFill>
                  <a:latin typeface="+mn-lt"/>
                </a:rPr>
                <a:t> </a:t>
              </a:r>
            </a:p>
            <a:p>
              <a:pPr algn="ctr">
                <a:defRPr/>
              </a:pPr>
              <a:r>
                <a:rPr lang="en-AU" altLang="en-US" sz="2000" dirty="0">
                  <a:solidFill>
                    <a:srgbClr val="FF0000"/>
                  </a:solidFill>
                  <a:latin typeface="+mn-lt"/>
                </a:rPr>
                <a:t>(requiring viewing glasses)</a:t>
              </a:r>
            </a:p>
          </p:txBody>
        </p:sp>
      </p:grpSp>
      <p:sp>
        <p:nvSpPr>
          <p:cNvPr id="48134" name="Content Placeholder 2"/>
          <p:cNvSpPr txBox="1">
            <a:spLocks/>
          </p:cNvSpPr>
          <p:nvPr/>
        </p:nvSpPr>
        <p:spPr bwMode="auto">
          <a:xfrm>
            <a:off x="2471594" y="1674024"/>
            <a:ext cx="2211388"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Tx/>
              <a:buNone/>
            </a:pPr>
            <a:r>
              <a:rPr lang="en-AU" altLang="en-US" sz="2400" b="1" dirty="0" smtClean="0"/>
              <a:t>1: </a:t>
            </a:r>
            <a:r>
              <a:rPr lang="en-AU" altLang="en-US" sz="2400" b="1" dirty="0"/>
              <a:t>"3D Wiggle" animation</a:t>
            </a:r>
          </a:p>
        </p:txBody>
      </p:sp>
      <p:pic>
        <p:nvPicPr>
          <p:cNvPr id="48135" name="Pictur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744" y="1394624"/>
            <a:ext cx="1847850"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6" name="Group 4"/>
          <p:cNvGrpSpPr>
            <a:grpSpLocks/>
          </p:cNvGrpSpPr>
          <p:nvPr/>
        </p:nvGrpSpPr>
        <p:grpSpPr bwMode="auto">
          <a:xfrm>
            <a:off x="4786313" y="3557588"/>
            <a:ext cx="3946525" cy="2949575"/>
            <a:chOff x="4785136" y="3603712"/>
            <a:chExt cx="3945835" cy="2949555"/>
          </a:xfrm>
        </p:grpSpPr>
        <p:pic>
          <p:nvPicPr>
            <p:cNvPr id="48137"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10666" y="3631912"/>
              <a:ext cx="1838325"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48991" y="3603712"/>
              <a:ext cx="1639887"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9" name="Rectangle 4"/>
            <p:cNvSpPr>
              <a:spLocks noChangeArrowheads="1"/>
            </p:cNvSpPr>
            <p:nvPr/>
          </p:nvSpPr>
          <p:spPr bwMode="auto">
            <a:xfrm>
              <a:off x="4785136" y="5045162"/>
              <a:ext cx="394583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71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2400" b="1" dirty="0"/>
                <a:t>4: 2 panel image animation played on Smartphone and rendered in a viewer </a:t>
              </a:r>
              <a:r>
                <a:rPr lang="en-AU" altLang="en-US" sz="2000" dirty="0"/>
                <a:t>(</a:t>
              </a:r>
              <a:r>
                <a:rPr lang="en-AU" altLang="en-US" sz="2000" dirty="0" err="1"/>
                <a:t>eg</a:t>
              </a:r>
              <a:r>
                <a:rPr lang="en-AU" altLang="en-US" sz="2000" dirty="0"/>
                <a:t>. Google Cardboard). </a:t>
              </a:r>
            </a:p>
          </p:txBody>
        </p:sp>
      </p:grpSp>
    </p:spTree>
    <p:extLst>
      <p:ext uri="{BB962C8B-B14F-4D97-AF65-F5344CB8AC3E}">
        <p14:creationId xmlns:p14="http://schemas.microsoft.com/office/powerpoint/2010/main" val="18701150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9877"/>
            <a:ext cx="7886700" cy="606424"/>
          </a:xfrm>
        </p:spPr>
        <p:txBody>
          <a:bodyPr>
            <a:normAutofit/>
          </a:bodyPr>
          <a:lstStyle/>
          <a:p>
            <a:pPr algn="ctr"/>
            <a:r>
              <a:rPr lang="en-AU" sz="2800" b="1" dirty="0" smtClean="0">
                <a:latin typeface="+mn-lt"/>
              </a:rPr>
              <a:t>Notes</a:t>
            </a:r>
            <a:endParaRPr lang="en-AU" sz="2800" b="1" dirty="0">
              <a:latin typeface="+mn-lt"/>
            </a:endParaRPr>
          </a:p>
        </p:txBody>
      </p:sp>
      <p:sp>
        <p:nvSpPr>
          <p:cNvPr id="3" name="Content Placeholder 2"/>
          <p:cNvSpPr>
            <a:spLocks noGrp="1"/>
          </p:cNvSpPr>
          <p:nvPr>
            <p:ph idx="1"/>
          </p:nvPr>
        </p:nvSpPr>
        <p:spPr>
          <a:xfrm>
            <a:off x="628650" y="1000125"/>
            <a:ext cx="7886700" cy="5600700"/>
          </a:xfrm>
        </p:spPr>
        <p:txBody>
          <a:bodyPr>
            <a:normAutofit/>
          </a:bodyPr>
          <a:lstStyle/>
          <a:p>
            <a:pPr marL="0" indent="0" algn="just">
              <a:lnSpc>
                <a:spcPct val="100000"/>
              </a:lnSpc>
              <a:spcBef>
                <a:spcPts val="0"/>
              </a:spcBef>
              <a:buNone/>
            </a:pPr>
            <a:r>
              <a:rPr lang="en-US" sz="2000" dirty="0"/>
              <a:t>The third way of presenting 3D stereo satellite imagery and image animations is in the viewing of anaglyph 3D imagery. </a:t>
            </a:r>
            <a:endParaRPr lang="en-US" sz="2000" dirty="0" smtClean="0"/>
          </a:p>
          <a:p>
            <a:pPr marL="0" indent="0" algn="just">
              <a:lnSpc>
                <a:spcPct val="100000"/>
              </a:lnSpc>
              <a:spcBef>
                <a:spcPts val="0"/>
              </a:spcBef>
              <a:buNone/>
            </a:pPr>
            <a:endParaRPr lang="en-US" sz="2000" dirty="0"/>
          </a:p>
          <a:p>
            <a:pPr marL="0" indent="0" algn="just">
              <a:lnSpc>
                <a:spcPct val="100000"/>
              </a:lnSpc>
              <a:spcBef>
                <a:spcPts val="0"/>
              </a:spcBef>
              <a:buNone/>
            </a:pPr>
            <a:r>
              <a:rPr lang="en-US" sz="2000" dirty="0" smtClean="0"/>
              <a:t>However</a:t>
            </a:r>
            <a:r>
              <a:rPr lang="en-US" sz="2000" dirty="0"/>
              <a:t>, this requires you to have anaglyph glasses. </a:t>
            </a:r>
            <a:endParaRPr lang="en-US" sz="2000" dirty="0" smtClean="0"/>
          </a:p>
          <a:p>
            <a:pPr marL="0" indent="0" algn="just">
              <a:lnSpc>
                <a:spcPct val="100000"/>
              </a:lnSpc>
              <a:spcBef>
                <a:spcPts val="0"/>
              </a:spcBef>
              <a:buNone/>
            </a:pPr>
            <a:endParaRPr lang="en-US" sz="2000" dirty="0"/>
          </a:p>
          <a:p>
            <a:pPr marL="0" indent="0" algn="just">
              <a:lnSpc>
                <a:spcPct val="100000"/>
              </a:lnSpc>
              <a:spcBef>
                <a:spcPts val="0"/>
              </a:spcBef>
              <a:buNone/>
            </a:pPr>
            <a:r>
              <a:rPr lang="en-US" sz="2000" dirty="0" smtClean="0"/>
              <a:t>For </a:t>
            </a:r>
            <a:r>
              <a:rPr lang="en-US" sz="2000" dirty="0"/>
              <a:t>the sake of this discussion we will simply review this method, show resources and show the results given by BMTC students who have </a:t>
            </a:r>
            <a:r>
              <a:rPr lang="en-US" sz="2000" dirty="0" err="1"/>
              <a:t>analysed</a:t>
            </a:r>
            <a:r>
              <a:rPr lang="en-US" sz="2000" dirty="0"/>
              <a:t> a number of case studies. </a:t>
            </a:r>
            <a:endParaRPr lang="en-US" sz="2000" dirty="0" smtClean="0"/>
          </a:p>
          <a:p>
            <a:pPr marL="0" indent="0" algn="just">
              <a:lnSpc>
                <a:spcPct val="100000"/>
              </a:lnSpc>
              <a:spcBef>
                <a:spcPts val="0"/>
              </a:spcBef>
              <a:buNone/>
            </a:pPr>
            <a:endParaRPr lang="en-US" sz="2000" dirty="0"/>
          </a:p>
          <a:p>
            <a:pPr marL="0" indent="0" algn="just">
              <a:lnSpc>
                <a:spcPct val="100000"/>
              </a:lnSpc>
              <a:spcBef>
                <a:spcPts val="0"/>
              </a:spcBef>
              <a:buNone/>
            </a:pPr>
            <a:r>
              <a:rPr lang="en-US" sz="2000" dirty="0" smtClean="0"/>
              <a:t>Later I </a:t>
            </a:r>
            <a:r>
              <a:rPr lang="en-US" sz="2000" dirty="0"/>
              <a:t>will show you some </a:t>
            </a:r>
            <a:r>
              <a:rPr lang="en-US" sz="2000" dirty="0" err="1"/>
              <a:t>analgyph</a:t>
            </a:r>
            <a:r>
              <a:rPr lang="en-US" sz="2000" dirty="0"/>
              <a:t> case studies that you can </a:t>
            </a:r>
            <a:r>
              <a:rPr lang="en-US" sz="2000" dirty="0" smtClean="0"/>
              <a:t>view.</a:t>
            </a:r>
          </a:p>
        </p:txBody>
      </p:sp>
      <p:sp>
        <p:nvSpPr>
          <p:cNvPr id="4" name="TextBox 3"/>
          <p:cNvSpPr txBox="1"/>
          <p:nvPr/>
        </p:nvSpPr>
        <p:spPr>
          <a:xfrm>
            <a:off x="7263357" y="6334780"/>
            <a:ext cx="1880643" cy="523220"/>
          </a:xfrm>
          <a:prstGeom prst="rect">
            <a:avLst/>
          </a:prstGeom>
          <a:solidFill>
            <a:srgbClr val="FFFF00"/>
          </a:solidFill>
        </p:spPr>
        <p:txBody>
          <a:bodyPr wrap="none" rtlCol="0">
            <a:spAutoFit/>
          </a:bodyPr>
          <a:lstStyle/>
          <a:p>
            <a:r>
              <a:rPr lang="en-AU" sz="2800" b="1" dirty="0" smtClean="0">
                <a:solidFill>
                  <a:srgbClr val="FF0000"/>
                </a:solidFill>
              </a:rPr>
              <a:t>REFERENCE</a:t>
            </a:r>
            <a:endParaRPr lang="en-AU" sz="2800" b="1" dirty="0">
              <a:solidFill>
                <a:srgbClr val="FF0000"/>
              </a:solidFill>
            </a:endParaRPr>
          </a:p>
        </p:txBody>
      </p:sp>
    </p:spTree>
    <p:extLst>
      <p:ext uri="{BB962C8B-B14F-4D97-AF65-F5344CB8AC3E}">
        <p14:creationId xmlns:p14="http://schemas.microsoft.com/office/powerpoint/2010/main" val="1846298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a:xfrm>
            <a:off x="0" y="304800"/>
            <a:ext cx="9144000" cy="1112838"/>
          </a:xfrm>
        </p:spPr>
        <p:txBody>
          <a:bodyPr/>
          <a:lstStyle/>
          <a:p>
            <a:pPr algn="ctr">
              <a:defRPr/>
            </a:pPr>
            <a:r>
              <a:rPr lang="en-US" altLang="en-US" sz="2400" b="1" dirty="0">
                <a:latin typeface="+mn-lt"/>
              </a:rPr>
              <a:t>An online source of 3D "anaglyph" images over the CONUS domain, </a:t>
            </a:r>
            <a:r>
              <a:rPr lang="en-US" altLang="en-US" sz="2000" dirty="0">
                <a:latin typeface="+mn-lt"/>
              </a:rPr>
              <a:t>from Embry-Riddle Aeronautical University website</a:t>
            </a:r>
          </a:p>
        </p:txBody>
      </p:sp>
      <p:pic>
        <p:nvPicPr>
          <p:cNvPr id="7168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9888" y="1417638"/>
            <a:ext cx="6330950" cy="4981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684" name="Content Placeholde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5318125"/>
            <a:ext cx="44196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69888" y="5229225"/>
            <a:ext cx="3738562" cy="1323975"/>
          </a:xfrm>
          <a:prstGeom prst="rect">
            <a:avLst/>
          </a:prstGeom>
          <a:solidFill>
            <a:schemeClr val="bg1"/>
          </a:solidFill>
        </p:spPr>
        <p:txBody>
          <a:bodyPr>
            <a:spAutoFit/>
          </a:bodyPr>
          <a:lstStyle/>
          <a:p>
            <a:pPr algn="ctr">
              <a:defRPr/>
            </a:pPr>
            <a:r>
              <a:rPr lang="en-US" sz="2000" dirty="0">
                <a:solidFill>
                  <a:srgbClr val="000000"/>
                </a:solidFill>
                <a:latin typeface="+mn-lt"/>
              </a:rPr>
              <a:t>The red/cyan anaglyph images have been posted to the web at </a:t>
            </a:r>
            <a:r>
              <a:rPr lang="en-US" sz="2000" dirty="0">
                <a:solidFill>
                  <a:srgbClr val="000000"/>
                </a:solidFill>
                <a:latin typeface="+mn-lt"/>
                <a:hlinkClick r:id="rId5"/>
              </a:rPr>
              <a:t>http://wx.erau.edu/erau_sat</a:t>
            </a:r>
            <a:r>
              <a:rPr lang="en-US" sz="2000" dirty="0">
                <a:solidFill>
                  <a:srgbClr val="000000"/>
                </a:solidFill>
                <a:latin typeface="+mn-lt"/>
              </a:rPr>
              <a:t>  and are publically available. </a:t>
            </a:r>
          </a:p>
        </p:txBody>
      </p:sp>
      <p:pic>
        <p:nvPicPr>
          <p:cNvPr id="71686"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7225" y="2109788"/>
            <a:ext cx="3125788" cy="24272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7046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54875"/>
            <a:ext cx="9144000" cy="1100218"/>
          </a:xfrm>
        </p:spPr>
        <p:txBody>
          <a:bodyPr>
            <a:noAutofit/>
          </a:bodyPr>
          <a:lstStyle/>
          <a:p>
            <a:pPr algn="ctr"/>
            <a:r>
              <a:rPr lang="en-AU" sz="2400" b="1" dirty="0" smtClean="0">
                <a:latin typeface="+mn-lt"/>
              </a:rPr>
              <a:t>Comparing the ease of viewing of s</a:t>
            </a:r>
            <a:r>
              <a:rPr lang="en-AU" altLang="en-US" sz="2400" b="1" dirty="0" smtClean="0">
                <a:latin typeface="+mn-lt"/>
              </a:rPr>
              <a:t>tereo </a:t>
            </a:r>
            <a:r>
              <a:rPr lang="en-AU" altLang="en-US" sz="2400" b="1" dirty="0">
                <a:latin typeface="+mn-lt"/>
              </a:rPr>
              <a:t>pair images </a:t>
            </a:r>
            <a:r>
              <a:rPr lang="en-AU" altLang="en-US" sz="2400" b="1" dirty="0" smtClean="0">
                <a:latin typeface="+mn-lt"/>
              </a:rPr>
              <a:t>(</a:t>
            </a:r>
            <a:r>
              <a:rPr lang="en-AU" altLang="en-US" sz="2400" b="1" dirty="0">
                <a:latin typeface="+mn-lt"/>
              </a:rPr>
              <a:t>cross eyed viewing method</a:t>
            </a:r>
            <a:r>
              <a:rPr lang="en-AU" altLang="en-US" sz="2400" b="1" dirty="0" smtClean="0">
                <a:latin typeface="+mn-lt"/>
              </a:rPr>
              <a:t>) and the viewing of anaglyph 3D images in animation </a:t>
            </a:r>
            <a:endParaRPr lang="en-AU" sz="2400" b="1" dirty="0">
              <a:latin typeface="+mn-lt"/>
            </a:endParaRPr>
          </a:p>
        </p:txBody>
      </p:sp>
      <p:pic>
        <p:nvPicPr>
          <p:cNvPr id="1026" name="Picture 2" descr="Fig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458" y="1275637"/>
            <a:ext cx="8515084" cy="4618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61975" y="5929364"/>
            <a:ext cx="4143375" cy="646331"/>
          </a:xfrm>
          <a:prstGeom prst="rect">
            <a:avLst/>
          </a:prstGeom>
        </p:spPr>
        <p:txBody>
          <a:bodyPr wrap="square">
            <a:spAutoFit/>
          </a:bodyPr>
          <a:lstStyle/>
          <a:p>
            <a:pPr algn="ctr"/>
            <a:r>
              <a:rPr lang="en-AU" dirty="0"/>
              <a:t>s</a:t>
            </a:r>
            <a:r>
              <a:rPr lang="en-AU" altLang="en-US" dirty="0"/>
              <a:t>tereo pair </a:t>
            </a:r>
            <a:r>
              <a:rPr lang="en-AU" altLang="en-US" dirty="0" smtClean="0"/>
              <a:t>image animation</a:t>
            </a:r>
          </a:p>
          <a:p>
            <a:pPr algn="ctr"/>
            <a:r>
              <a:rPr lang="en-AU" altLang="en-US" dirty="0" smtClean="0"/>
              <a:t>(</a:t>
            </a:r>
            <a:r>
              <a:rPr lang="en-AU" altLang="en-US" dirty="0"/>
              <a:t>cross eyed viewing method)</a:t>
            </a:r>
            <a:endParaRPr lang="en-AU" dirty="0"/>
          </a:p>
        </p:txBody>
      </p:sp>
      <p:sp>
        <p:nvSpPr>
          <p:cNvPr id="7" name="Rectangle 6"/>
          <p:cNvSpPr/>
          <p:nvPr/>
        </p:nvSpPr>
        <p:spPr>
          <a:xfrm>
            <a:off x="4438650" y="5919074"/>
            <a:ext cx="4143375" cy="646331"/>
          </a:xfrm>
          <a:prstGeom prst="rect">
            <a:avLst/>
          </a:prstGeom>
        </p:spPr>
        <p:txBody>
          <a:bodyPr wrap="square">
            <a:spAutoFit/>
          </a:bodyPr>
          <a:lstStyle/>
          <a:p>
            <a:pPr algn="ctr"/>
            <a:r>
              <a:rPr lang="en-AU" dirty="0" smtClean="0"/>
              <a:t>Anaglyph 3d</a:t>
            </a:r>
            <a:r>
              <a:rPr lang="en-AU" altLang="en-US" dirty="0" smtClean="0"/>
              <a:t> image animation</a:t>
            </a:r>
          </a:p>
          <a:p>
            <a:pPr algn="ctr"/>
            <a:r>
              <a:rPr lang="en-AU" altLang="en-US" dirty="0" smtClean="0"/>
              <a:t>(</a:t>
            </a:r>
            <a:r>
              <a:rPr lang="en-AU" altLang="en-US" dirty="0"/>
              <a:t>cross eyed viewing method)</a:t>
            </a:r>
            <a:endParaRPr lang="en-AU" dirty="0"/>
          </a:p>
        </p:txBody>
      </p:sp>
      <p:sp>
        <p:nvSpPr>
          <p:cNvPr id="3" name="TextBox 2"/>
          <p:cNvSpPr txBox="1"/>
          <p:nvPr/>
        </p:nvSpPr>
        <p:spPr>
          <a:xfrm>
            <a:off x="3867150" y="1667969"/>
            <a:ext cx="1514475" cy="707886"/>
          </a:xfrm>
          <a:prstGeom prst="rect">
            <a:avLst/>
          </a:prstGeom>
          <a:solidFill>
            <a:srgbClr val="FFFF00"/>
          </a:solidFill>
        </p:spPr>
        <p:txBody>
          <a:bodyPr wrap="square" rtlCol="0">
            <a:spAutoFit/>
          </a:bodyPr>
          <a:lstStyle/>
          <a:p>
            <a:pPr algn="ctr"/>
            <a:r>
              <a:rPr lang="en-AU" sz="2000" b="1" dirty="0" smtClean="0">
                <a:solidFill>
                  <a:srgbClr val="0000CC"/>
                </a:solidFill>
                <a:effectLst>
                  <a:outerShdw blurRad="38100" dist="38100" dir="2700000" algn="tl">
                    <a:srgbClr val="000000">
                      <a:alpha val="43137"/>
                    </a:srgbClr>
                  </a:outerShdw>
                </a:effectLst>
              </a:rPr>
              <a:t>Can see it very well</a:t>
            </a:r>
            <a:endParaRPr lang="en-AU" sz="2000" b="1" dirty="0">
              <a:solidFill>
                <a:srgbClr val="0000CC"/>
              </a:solidFill>
              <a:effectLst>
                <a:outerShdw blurRad="38100" dist="38100" dir="2700000" algn="tl">
                  <a:srgbClr val="000000">
                    <a:alpha val="43137"/>
                  </a:srgbClr>
                </a:outerShdw>
              </a:effectLst>
            </a:endParaRPr>
          </a:p>
        </p:txBody>
      </p:sp>
      <p:sp>
        <p:nvSpPr>
          <p:cNvPr id="8" name="TextBox 7"/>
          <p:cNvSpPr txBox="1"/>
          <p:nvPr/>
        </p:nvSpPr>
        <p:spPr>
          <a:xfrm>
            <a:off x="4067175" y="5499458"/>
            <a:ext cx="1009650" cy="707886"/>
          </a:xfrm>
          <a:prstGeom prst="rect">
            <a:avLst/>
          </a:prstGeom>
          <a:solidFill>
            <a:srgbClr val="FFFF00"/>
          </a:solidFill>
        </p:spPr>
        <p:txBody>
          <a:bodyPr wrap="square" rtlCol="0">
            <a:spAutoFit/>
          </a:bodyPr>
          <a:lstStyle/>
          <a:p>
            <a:pPr algn="ctr"/>
            <a:r>
              <a:rPr lang="en-AU" sz="2000" b="1" dirty="0" smtClean="0">
                <a:solidFill>
                  <a:srgbClr val="FF0000"/>
                </a:solidFill>
                <a:effectLst>
                  <a:outerShdw blurRad="38100" dist="38100" dir="2700000" algn="tl">
                    <a:srgbClr val="000000">
                      <a:alpha val="43137"/>
                    </a:srgbClr>
                  </a:outerShdw>
                </a:effectLst>
              </a:rPr>
              <a:t>Cannot see it</a:t>
            </a:r>
            <a:endParaRPr lang="en-AU" sz="2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920270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9877"/>
            <a:ext cx="7886700" cy="606424"/>
          </a:xfrm>
        </p:spPr>
        <p:txBody>
          <a:bodyPr>
            <a:normAutofit/>
          </a:bodyPr>
          <a:lstStyle/>
          <a:p>
            <a:pPr algn="ctr"/>
            <a:r>
              <a:rPr lang="en-AU" sz="2800" b="1" dirty="0" smtClean="0">
                <a:latin typeface="+mn-lt"/>
              </a:rPr>
              <a:t>Notes</a:t>
            </a:r>
            <a:endParaRPr lang="en-AU" sz="2800" b="1" dirty="0">
              <a:latin typeface="+mn-lt"/>
            </a:endParaRPr>
          </a:p>
        </p:txBody>
      </p:sp>
      <p:sp>
        <p:nvSpPr>
          <p:cNvPr id="3" name="Content Placeholder 2"/>
          <p:cNvSpPr>
            <a:spLocks noGrp="1"/>
          </p:cNvSpPr>
          <p:nvPr>
            <p:ph idx="1"/>
          </p:nvPr>
        </p:nvSpPr>
        <p:spPr>
          <a:xfrm>
            <a:off x="628650" y="1000125"/>
            <a:ext cx="7886700" cy="5600700"/>
          </a:xfrm>
        </p:spPr>
        <p:txBody>
          <a:bodyPr>
            <a:normAutofit/>
          </a:bodyPr>
          <a:lstStyle/>
          <a:p>
            <a:pPr marL="0" indent="0" algn="just">
              <a:lnSpc>
                <a:spcPct val="100000"/>
              </a:lnSpc>
              <a:spcBef>
                <a:spcPts val="0"/>
              </a:spcBef>
              <a:buNone/>
            </a:pPr>
            <a:r>
              <a:rPr lang="en-US" altLang="en-US" sz="2000" dirty="0" smtClean="0"/>
              <a:t>Here are the results provided by the BMTC students regarding the ease of viewing of the </a:t>
            </a:r>
            <a:r>
              <a:rPr lang="en-AU" sz="2000" dirty="0"/>
              <a:t>s</a:t>
            </a:r>
            <a:r>
              <a:rPr lang="en-AU" altLang="en-US" sz="2000" dirty="0"/>
              <a:t>tereo pair images (cross eyed viewing method) </a:t>
            </a:r>
            <a:r>
              <a:rPr lang="en-AU" altLang="en-US" sz="2000" dirty="0" smtClean="0"/>
              <a:t>on the left hand side and </a:t>
            </a:r>
            <a:r>
              <a:rPr lang="en-AU" altLang="en-US" sz="2000" dirty="0"/>
              <a:t>the viewing of anaglyph 3D images </a:t>
            </a:r>
            <a:r>
              <a:rPr lang="en-AU" altLang="en-US" sz="2000" dirty="0" smtClean="0"/>
              <a:t>on the right hand side in animation.</a:t>
            </a:r>
          </a:p>
          <a:p>
            <a:pPr marL="0" indent="0" algn="just">
              <a:lnSpc>
                <a:spcPct val="100000"/>
              </a:lnSpc>
              <a:spcBef>
                <a:spcPts val="0"/>
              </a:spcBef>
              <a:buNone/>
            </a:pPr>
            <a:endParaRPr lang="en-AU" altLang="en-US" sz="2000" dirty="0"/>
          </a:p>
          <a:p>
            <a:pPr marL="0" indent="0" algn="just">
              <a:lnSpc>
                <a:spcPct val="100000"/>
              </a:lnSpc>
              <a:spcBef>
                <a:spcPts val="0"/>
              </a:spcBef>
              <a:buNone/>
            </a:pPr>
            <a:r>
              <a:rPr lang="en-AU" altLang="en-US" sz="2000" dirty="0" smtClean="0"/>
              <a:t>These results were obtained anonymously using the </a:t>
            </a:r>
            <a:r>
              <a:rPr lang="en-AU" altLang="en-US" sz="2000" dirty="0" err="1" smtClean="0"/>
              <a:t>Socrative</a:t>
            </a:r>
            <a:r>
              <a:rPr lang="en-AU" altLang="en-US" sz="2000" dirty="0" smtClean="0"/>
              <a:t> cloud based learner response system.</a:t>
            </a:r>
          </a:p>
          <a:p>
            <a:pPr marL="0" indent="0" algn="just">
              <a:lnSpc>
                <a:spcPct val="100000"/>
              </a:lnSpc>
              <a:spcBef>
                <a:spcPts val="0"/>
              </a:spcBef>
              <a:buNone/>
            </a:pPr>
            <a:endParaRPr lang="en-AU" altLang="en-US" sz="2000" dirty="0"/>
          </a:p>
          <a:p>
            <a:pPr marL="0" indent="0" algn="just">
              <a:lnSpc>
                <a:spcPct val="100000"/>
              </a:lnSpc>
              <a:spcBef>
                <a:spcPts val="0"/>
              </a:spcBef>
              <a:buNone/>
            </a:pPr>
            <a:r>
              <a:rPr lang="en-AU" altLang="en-US" sz="2000" dirty="0" smtClean="0"/>
              <a:t>As can be seen, the students voted that the anaglyph 3D images and animations are much easier to view. </a:t>
            </a:r>
          </a:p>
          <a:p>
            <a:pPr marL="0" indent="0" algn="just">
              <a:lnSpc>
                <a:spcPct val="100000"/>
              </a:lnSpc>
              <a:spcBef>
                <a:spcPts val="0"/>
              </a:spcBef>
              <a:buNone/>
            </a:pPr>
            <a:endParaRPr lang="en-AU" altLang="en-US" sz="2000" dirty="0"/>
          </a:p>
          <a:p>
            <a:pPr marL="0" indent="0" algn="just">
              <a:lnSpc>
                <a:spcPct val="100000"/>
              </a:lnSpc>
              <a:spcBef>
                <a:spcPts val="0"/>
              </a:spcBef>
              <a:buNone/>
            </a:pPr>
            <a:r>
              <a:rPr lang="en-AU" altLang="en-US" sz="2000" dirty="0" smtClean="0"/>
              <a:t>A number of students could not view either type 3D image rendering. One of the students had issues with eyes not properly aligning. </a:t>
            </a:r>
          </a:p>
          <a:p>
            <a:pPr marL="0" indent="0" algn="just">
              <a:lnSpc>
                <a:spcPct val="100000"/>
              </a:lnSpc>
              <a:spcBef>
                <a:spcPts val="0"/>
              </a:spcBef>
              <a:buNone/>
            </a:pPr>
            <a:r>
              <a:rPr lang="en-AU" altLang="en-US" sz="2000" dirty="0" smtClean="0"/>
              <a:t> </a:t>
            </a:r>
            <a:endParaRPr lang="en-US" altLang="en-US" sz="2000" dirty="0" smtClean="0"/>
          </a:p>
        </p:txBody>
      </p:sp>
      <p:sp>
        <p:nvSpPr>
          <p:cNvPr id="4" name="TextBox 3"/>
          <p:cNvSpPr txBox="1"/>
          <p:nvPr/>
        </p:nvSpPr>
        <p:spPr>
          <a:xfrm>
            <a:off x="7263357" y="6334780"/>
            <a:ext cx="1880643" cy="523220"/>
          </a:xfrm>
          <a:prstGeom prst="rect">
            <a:avLst/>
          </a:prstGeom>
          <a:solidFill>
            <a:srgbClr val="FFFF00"/>
          </a:solidFill>
        </p:spPr>
        <p:txBody>
          <a:bodyPr wrap="none" rtlCol="0">
            <a:spAutoFit/>
          </a:bodyPr>
          <a:lstStyle/>
          <a:p>
            <a:r>
              <a:rPr lang="en-AU" sz="2800" b="1" dirty="0" smtClean="0">
                <a:solidFill>
                  <a:srgbClr val="FF0000"/>
                </a:solidFill>
              </a:rPr>
              <a:t>REFERENCE</a:t>
            </a:r>
            <a:endParaRPr lang="en-AU" sz="2800" b="1" dirty="0">
              <a:solidFill>
                <a:srgbClr val="FF0000"/>
              </a:solidFill>
            </a:endParaRPr>
          </a:p>
        </p:txBody>
      </p:sp>
    </p:spTree>
    <p:extLst>
      <p:ext uri="{BB962C8B-B14F-4D97-AF65-F5344CB8AC3E}">
        <p14:creationId xmlns:p14="http://schemas.microsoft.com/office/powerpoint/2010/main" val="832073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97525" y="4181475"/>
            <a:ext cx="3540125"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738" y="4143375"/>
            <a:ext cx="3573462"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03875" y="1328738"/>
            <a:ext cx="353377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738" y="1328738"/>
            <a:ext cx="3560762"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95263"/>
            <a:ext cx="9144000" cy="1208087"/>
          </a:xfrm>
        </p:spPr>
        <p:txBody>
          <a:bodyPr>
            <a:normAutofit/>
          </a:bodyPr>
          <a:lstStyle/>
          <a:p>
            <a:pPr algn="ctr">
              <a:defRPr/>
            </a:pPr>
            <a:r>
              <a:rPr lang="en-AU" sz="2400" b="1" dirty="0" smtClean="0">
                <a:solidFill>
                  <a:srgbClr val="FF0000"/>
                </a:solidFill>
                <a:latin typeface="+mn-lt"/>
              </a:rPr>
              <a:t>Anag</a:t>
            </a:r>
            <a:r>
              <a:rPr lang="en-AU" sz="2400" b="1" dirty="0" smtClean="0">
                <a:solidFill>
                  <a:srgbClr val="0000CC"/>
                </a:solidFill>
                <a:latin typeface="+mn-lt"/>
              </a:rPr>
              <a:t>lyph</a:t>
            </a:r>
            <a:r>
              <a:rPr lang="en-AU" sz="2400" b="1" dirty="0" smtClean="0">
                <a:latin typeface="+mn-lt"/>
              </a:rPr>
              <a:t> and visible image animation and observation (RADAR and surface observations) overlay </a:t>
            </a:r>
            <a:br>
              <a:rPr lang="en-AU" sz="2400" b="1" dirty="0" smtClean="0">
                <a:latin typeface="+mn-lt"/>
              </a:rPr>
            </a:br>
            <a:r>
              <a:rPr lang="en-AU" sz="2000" dirty="0" smtClean="0">
                <a:latin typeface="+mn-lt"/>
              </a:rPr>
              <a:t>low pressure system over central USA, 13-14 March 2019 </a:t>
            </a:r>
            <a:endParaRPr lang="en-AU" sz="2000" dirty="0">
              <a:latin typeface="+mn-lt"/>
            </a:endParaRPr>
          </a:p>
        </p:txBody>
      </p:sp>
      <p:sp>
        <p:nvSpPr>
          <p:cNvPr id="76807" name="TextBox 8"/>
          <p:cNvSpPr txBox="1">
            <a:spLocks noChangeArrowheads="1"/>
          </p:cNvSpPr>
          <p:nvPr/>
        </p:nvSpPr>
        <p:spPr bwMode="auto">
          <a:xfrm>
            <a:off x="3352800" y="1974850"/>
            <a:ext cx="25050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2000" b="1" dirty="0"/>
              <a:t>Visible</a:t>
            </a:r>
            <a:r>
              <a:rPr lang="en-AU" altLang="en-US" sz="2000" dirty="0"/>
              <a:t> </a:t>
            </a:r>
          </a:p>
          <a:p>
            <a:pPr>
              <a:spcBef>
                <a:spcPct val="0"/>
              </a:spcBef>
              <a:buFontTx/>
              <a:buNone/>
            </a:pPr>
            <a:r>
              <a:rPr lang="en-AU" altLang="en-US" sz="1800" dirty="0"/>
              <a:t>(5FPS animation)</a:t>
            </a:r>
          </a:p>
          <a:p>
            <a:pPr>
              <a:spcBef>
                <a:spcPct val="0"/>
              </a:spcBef>
              <a:buFontTx/>
              <a:buNone/>
            </a:pPr>
            <a:endParaRPr lang="en-AU" altLang="en-US" sz="2000" dirty="0"/>
          </a:p>
          <a:p>
            <a:pPr algn="r">
              <a:spcBef>
                <a:spcPct val="0"/>
              </a:spcBef>
              <a:buFontTx/>
              <a:buNone/>
            </a:pPr>
            <a:r>
              <a:rPr lang="en-AU" altLang="en-US" sz="2000" b="1" dirty="0">
                <a:solidFill>
                  <a:srgbClr val="FF0000"/>
                </a:solidFill>
              </a:rPr>
              <a:t>Anag</a:t>
            </a:r>
            <a:r>
              <a:rPr lang="en-AU" altLang="en-US" sz="2000" b="1" dirty="0">
                <a:solidFill>
                  <a:srgbClr val="0000CC"/>
                </a:solidFill>
              </a:rPr>
              <a:t>lyph</a:t>
            </a:r>
          </a:p>
          <a:p>
            <a:pPr algn="r">
              <a:spcBef>
                <a:spcPct val="0"/>
              </a:spcBef>
              <a:buFontTx/>
              <a:buNone/>
            </a:pPr>
            <a:r>
              <a:rPr lang="en-AU" altLang="en-US" sz="1800" dirty="0"/>
              <a:t>(5FPS animation)</a:t>
            </a:r>
          </a:p>
        </p:txBody>
      </p:sp>
      <p:sp>
        <p:nvSpPr>
          <p:cNvPr id="76808" name="TextBox 10"/>
          <p:cNvSpPr txBox="1">
            <a:spLocks noChangeArrowheads="1"/>
          </p:cNvSpPr>
          <p:nvPr/>
        </p:nvSpPr>
        <p:spPr bwMode="auto">
          <a:xfrm>
            <a:off x="3352801" y="4557713"/>
            <a:ext cx="250507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2000" b="1" dirty="0"/>
              <a:t>Visible </a:t>
            </a:r>
          </a:p>
          <a:p>
            <a:pPr>
              <a:spcBef>
                <a:spcPct val="0"/>
              </a:spcBef>
              <a:buNone/>
            </a:pPr>
            <a:r>
              <a:rPr lang="en-AU" altLang="en-US" sz="2000" b="1" dirty="0" smtClean="0"/>
              <a:t>&amp; Observations</a:t>
            </a:r>
            <a:endParaRPr lang="en-AU" altLang="en-US" sz="2000" b="1" dirty="0"/>
          </a:p>
          <a:p>
            <a:pPr>
              <a:spcBef>
                <a:spcPct val="0"/>
              </a:spcBef>
              <a:buFontTx/>
              <a:buNone/>
            </a:pPr>
            <a:r>
              <a:rPr lang="en-AU" altLang="en-US" sz="1800" dirty="0" smtClean="0"/>
              <a:t>(</a:t>
            </a:r>
            <a:r>
              <a:rPr lang="en-AU" altLang="en-US" sz="1800" dirty="0"/>
              <a:t>5FPS animation)</a:t>
            </a:r>
          </a:p>
          <a:p>
            <a:pPr>
              <a:spcBef>
                <a:spcPct val="0"/>
              </a:spcBef>
              <a:buFontTx/>
              <a:buNone/>
            </a:pPr>
            <a:endParaRPr lang="en-AU" altLang="en-US" sz="2000" dirty="0"/>
          </a:p>
          <a:p>
            <a:pPr algn="r">
              <a:spcBef>
                <a:spcPct val="0"/>
              </a:spcBef>
              <a:buFontTx/>
              <a:buNone/>
            </a:pPr>
            <a:r>
              <a:rPr lang="en-AU" altLang="en-US" sz="2000" b="1" dirty="0">
                <a:solidFill>
                  <a:srgbClr val="FF0000"/>
                </a:solidFill>
              </a:rPr>
              <a:t>Anag</a:t>
            </a:r>
            <a:r>
              <a:rPr lang="en-AU" altLang="en-US" sz="2000" b="1" dirty="0">
                <a:solidFill>
                  <a:srgbClr val="0000CC"/>
                </a:solidFill>
              </a:rPr>
              <a:t>lyph</a:t>
            </a:r>
          </a:p>
          <a:p>
            <a:pPr algn="r">
              <a:spcBef>
                <a:spcPct val="0"/>
              </a:spcBef>
              <a:buNone/>
            </a:pPr>
            <a:r>
              <a:rPr lang="en-AU" altLang="en-US" sz="2000" b="1" dirty="0" smtClean="0"/>
              <a:t>&amp; Observations</a:t>
            </a:r>
            <a:endParaRPr lang="en-AU" altLang="en-US" sz="2000" b="1" dirty="0"/>
          </a:p>
          <a:p>
            <a:pPr algn="r">
              <a:spcBef>
                <a:spcPct val="0"/>
              </a:spcBef>
              <a:buFontTx/>
              <a:buNone/>
            </a:pPr>
            <a:r>
              <a:rPr lang="en-AU" altLang="en-US" sz="1800" dirty="0" smtClean="0"/>
              <a:t>(</a:t>
            </a:r>
            <a:r>
              <a:rPr lang="en-AU" altLang="en-US" sz="1800" dirty="0"/>
              <a:t>5FPS animation</a:t>
            </a:r>
            <a:r>
              <a:rPr lang="en-AU" altLang="en-US" sz="1800" dirty="0" smtClean="0"/>
              <a:t>)</a:t>
            </a:r>
            <a:endParaRPr lang="en-AU" altLang="en-US" sz="1800" dirty="0"/>
          </a:p>
        </p:txBody>
      </p:sp>
      <p:pic>
        <p:nvPicPr>
          <p:cNvPr id="9" name="Content Placeholder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3199" y="3606800"/>
            <a:ext cx="1628775" cy="422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Content Placeholder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3198" y="6427658"/>
            <a:ext cx="1628775" cy="422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0" y="0"/>
            <a:ext cx="5237909" cy="276999"/>
          </a:xfrm>
          <a:prstGeom prst="rect">
            <a:avLst/>
          </a:prstGeom>
          <a:noFill/>
        </p:spPr>
        <p:txBody>
          <a:bodyPr wrap="none">
            <a:spAutoFit/>
          </a:bodyPr>
          <a:lstStyle/>
          <a:p>
            <a:pPr>
              <a:defRPr/>
            </a:pPr>
            <a:r>
              <a:rPr lang="en-AU" sz="1200" dirty="0" smtClean="0">
                <a:latin typeface="+mn-lt"/>
              </a:rPr>
              <a:t>images </a:t>
            </a:r>
            <a:r>
              <a:rPr lang="en-AU" sz="1200" dirty="0">
                <a:latin typeface="+mn-lt"/>
              </a:rPr>
              <a:t>from CONUS imagery presented by Embry-Riddle Aeronautical University </a:t>
            </a:r>
          </a:p>
        </p:txBody>
      </p:sp>
    </p:spTree>
    <p:extLst>
      <p:ext uri="{BB962C8B-B14F-4D97-AF65-F5344CB8AC3E}">
        <p14:creationId xmlns:p14="http://schemas.microsoft.com/office/powerpoint/2010/main" val="15208375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9877"/>
            <a:ext cx="7886700" cy="606424"/>
          </a:xfrm>
        </p:spPr>
        <p:txBody>
          <a:bodyPr>
            <a:normAutofit/>
          </a:bodyPr>
          <a:lstStyle/>
          <a:p>
            <a:pPr algn="ctr"/>
            <a:r>
              <a:rPr lang="en-AU" sz="2800" b="1" dirty="0" smtClean="0">
                <a:latin typeface="+mn-lt"/>
              </a:rPr>
              <a:t>Notes</a:t>
            </a:r>
            <a:endParaRPr lang="en-AU" sz="2800" b="1" dirty="0">
              <a:latin typeface="+mn-lt"/>
            </a:endParaRPr>
          </a:p>
        </p:txBody>
      </p:sp>
      <p:sp>
        <p:nvSpPr>
          <p:cNvPr id="3" name="Content Placeholder 2"/>
          <p:cNvSpPr>
            <a:spLocks noGrp="1"/>
          </p:cNvSpPr>
          <p:nvPr>
            <p:ph idx="1"/>
          </p:nvPr>
        </p:nvSpPr>
        <p:spPr>
          <a:xfrm>
            <a:off x="628650" y="1000125"/>
            <a:ext cx="7886700" cy="5600700"/>
          </a:xfrm>
        </p:spPr>
        <p:txBody>
          <a:bodyPr>
            <a:normAutofit/>
          </a:bodyPr>
          <a:lstStyle/>
          <a:p>
            <a:pPr marL="0" indent="0" algn="just">
              <a:lnSpc>
                <a:spcPct val="100000"/>
              </a:lnSpc>
              <a:spcBef>
                <a:spcPts val="0"/>
              </a:spcBef>
              <a:buNone/>
            </a:pPr>
            <a:r>
              <a:rPr lang="en-AU" sz="2000" dirty="0" smtClean="0"/>
              <a:t>As satellite imagery should never be used in isolation, therefore we also conducted some work in viewing anaglyph 3D imagery with surface observations and RADAR reflectivity superimposed.</a:t>
            </a:r>
          </a:p>
          <a:p>
            <a:pPr marL="0" indent="0" algn="just">
              <a:lnSpc>
                <a:spcPct val="100000"/>
              </a:lnSpc>
              <a:spcBef>
                <a:spcPts val="0"/>
              </a:spcBef>
              <a:buNone/>
            </a:pPr>
            <a:endParaRPr lang="en-AU" sz="2000" dirty="0"/>
          </a:p>
          <a:p>
            <a:pPr marL="0" indent="0" algn="just">
              <a:lnSpc>
                <a:spcPct val="100000"/>
              </a:lnSpc>
              <a:spcBef>
                <a:spcPts val="0"/>
              </a:spcBef>
              <a:buNone/>
            </a:pPr>
            <a:r>
              <a:rPr lang="en-US" altLang="en-US" sz="2000" dirty="0" smtClean="0"/>
              <a:t>This data can be obtained from the Embry-Riddle </a:t>
            </a:r>
            <a:r>
              <a:rPr lang="en-US" altLang="en-US" sz="2000" dirty="0"/>
              <a:t>Aeronautical University </a:t>
            </a:r>
            <a:r>
              <a:rPr lang="en-US" altLang="en-US" sz="2000" dirty="0" smtClean="0"/>
              <a:t>website mentioned earlier. </a:t>
            </a:r>
            <a:endParaRPr lang="en-US" altLang="en-US" sz="2000" dirty="0"/>
          </a:p>
        </p:txBody>
      </p:sp>
      <p:sp>
        <p:nvSpPr>
          <p:cNvPr id="4" name="TextBox 3"/>
          <p:cNvSpPr txBox="1"/>
          <p:nvPr/>
        </p:nvSpPr>
        <p:spPr>
          <a:xfrm>
            <a:off x="7263357" y="6334780"/>
            <a:ext cx="1880643" cy="523220"/>
          </a:xfrm>
          <a:prstGeom prst="rect">
            <a:avLst/>
          </a:prstGeom>
          <a:solidFill>
            <a:srgbClr val="FFFF00"/>
          </a:solidFill>
        </p:spPr>
        <p:txBody>
          <a:bodyPr wrap="none" rtlCol="0">
            <a:spAutoFit/>
          </a:bodyPr>
          <a:lstStyle/>
          <a:p>
            <a:r>
              <a:rPr lang="en-AU" sz="2800" b="1" dirty="0" smtClean="0">
                <a:solidFill>
                  <a:srgbClr val="FF0000"/>
                </a:solidFill>
              </a:rPr>
              <a:t>REFERENCE</a:t>
            </a:r>
            <a:endParaRPr lang="en-AU" sz="2800" b="1" dirty="0">
              <a:solidFill>
                <a:srgbClr val="FF0000"/>
              </a:solidFill>
            </a:endParaRPr>
          </a:p>
        </p:txBody>
      </p:sp>
    </p:spTree>
    <p:extLst>
      <p:ext uri="{BB962C8B-B14F-4D97-AF65-F5344CB8AC3E}">
        <p14:creationId xmlns:p14="http://schemas.microsoft.com/office/powerpoint/2010/main" val="69455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9877"/>
            <a:ext cx="7886700" cy="606424"/>
          </a:xfrm>
        </p:spPr>
        <p:txBody>
          <a:bodyPr>
            <a:normAutofit/>
          </a:bodyPr>
          <a:lstStyle/>
          <a:p>
            <a:pPr algn="ctr"/>
            <a:r>
              <a:rPr lang="en-AU" sz="2800" b="1" dirty="0" smtClean="0">
                <a:latin typeface="+mn-lt"/>
              </a:rPr>
              <a:t>Notes</a:t>
            </a:r>
            <a:endParaRPr lang="en-AU" sz="2800" b="1" dirty="0">
              <a:latin typeface="+mn-lt"/>
            </a:endParaRPr>
          </a:p>
        </p:txBody>
      </p:sp>
      <p:sp>
        <p:nvSpPr>
          <p:cNvPr id="3" name="Content Placeholder 2"/>
          <p:cNvSpPr>
            <a:spLocks noGrp="1"/>
          </p:cNvSpPr>
          <p:nvPr>
            <p:ph idx="1"/>
          </p:nvPr>
        </p:nvSpPr>
        <p:spPr>
          <a:xfrm>
            <a:off x="628650" y="1000125"/>
            <a:ext cx="7886700" cy="5600700"/>
          </a:xfrm>
        </p:spPr>
        <p:txBody>
          <a:bodyPr>
            <a:normAutofit/>
          </a:bodyPr>
          <a:lstStyle/>
          <a:p>
            <a:pPr marL="0" indent="0" algn="just">
              <a:lnSpc>
                <a:spcPct val="100000"/>
              </a:lnSpc>
              <a:spcBef>
                <a:spcPts val="0"/>
              </a:spcBef>
              <a:buNone/>
            </a:pPr>
            <a:r>
              <a:rPr lang="en-US" sz="2000" dirty="0" smtClean="0"/>
              <a:t>Geo-KOMPSAT-2A </a:t>
            </a:r>
            <a:r>
              <a:rPr lang="en-US" sz="2000" dirty="0"/>
              <a:t>and Himawari-8 </a:t>
            </a:r>
            <a:r>
              <a:rPr lang="en-US" sz="2000" dirty="0" smtClean="0"/>
              <a:t>are almost identical satellites, orbiting the earth in </a:t>
            </a:r>
            <a:r>
              <a:rPr lang="en-US" sz="2000" dirty="0"/>
              <a:t>geostationary orbit in different locations of </a:t>
            </a:r>
            <a:r>
              <a:rPr lang="en-US" sz="2000" dirty="0" smtClean="0"/>
              <a:t>longitude.</a:t>
            </a:r>
          </a:p>
          <a:p>
            <a:pPr marL="0" indent="0" algn="just">
              <a:lnSpc>
                <a:spcPct val="100000"/>
              </a:lnSpc>
              <a:spcBef>
                <a:spcPts val="0"/>
              </a:spcBef>
              <a:buNone/>
            </a:pPr>
            <a:endParaRPr lang="en-US" sz="2000" dirty="0" smtClean="0"/>
          </a:p>
          <a:p>
            <a:pPr marL="0" indent="0" algn="just">
              <a:lnSpc>
                <a:spcPct val="100000"/>
              </a:lnSpc>
              <a:spcBef>
                <a:spcPts val="0"/>
              </a:spcBef>
              <a:buNone/>
            </a:pPr>
            <a:r>
              <a:rPr lang="en-US" sz="2000" dirty="0" smtClean="0"/>
              <a:t>This results in images that render the full disk earth from different </a:t>
            </a:r>
            <a:r>
              <a:rPr lang="en-US" sz="2000" dirty="0"/>
              <a:t>perspectives, with a separation of 12.5 degrees</a:t>
            </a:r>
            <a:r>
              <a:rPr lang="en-US" sz="2000" dirty="0" smtClean="0"/>
              <a:t>.</a:t>
            </a:r>
          </a:p>
          <a:p>
            <a:pPr marL="0" indent="0" algn="just">
              <a:lnSpc>
                <a:spcPct val="100000"/>
              </a:lnSpc>
              <a:spcBef>
                <a:spcPts val="0"/>
              </a:spcBef>
              <a:buNone/>
            </a:pPr>
            <a:r>
              <a:rPr lang="en-US" sz="2000" dirty="0"/>
              <a:t/>
            </a:r>
            <a:br>
              <a:rPr lang="en-US" sz="2000" dirty="0"/>
            </a:br>
            <a:r>
              <a:rPr lang="en-US" sz="2000" dirty="0" smtClean="0"/>
              <a:t>The important question pertaining to the theme of this presentation is whether this separation is </a:t>
            </a:r>
            <a:r>
              <a:rPr lang="en-US" sz="2000" dirty="0"/>
              <a:t>sufficient for the generation of 3D stereo satellite imagery?</a:t>
            </a:r>
            <a:endParaRPr lang="en-AU" sz="2000" dirty="0"/>
          </a:p>
        </p:txBody>
      </p:sp>
      <p:sp>
        <p:nvSpPr>
          <p:cNvPr id="4" name="TextBox 3"/>
          <p:cNvSpPr txBox="1"/>
          <p:nvPr/>
        </p:nvSpPr>
        <p:spPr>
          <a:xfrm>
            <a:off x="7263357" y="6334780"/>
            <a:ext cx="1880643" cy="523220"/>
          </a:xfrm>
          <a:prstGeom prst="rect">
            <a:avLst/>
          </a:prstGeom>
          <a:solidFill>
            <a:srgbClr val="FFFF00"/>
          </a:solidFill>
        </p:spPr>
        <p:txBody>
          <a:bodyPr wrap="none" rtlCol="0">
            <a:spAutoFit/>
          </a:bodyPr>
          <a:lstStyle/>
          <a:p>
            <a:r>
              <a:rPr lang="en-AU" sz="2800" b="1" dirty="0" smtClean="0">
                <a:solidFill>
                  <a:srgbClr val="FF0000"/>
                </a:solidFill>
              </a:rPr>
              <a:t>REFERENCE</a:t>
            </a:r>
            <a:endParaRPr lang="en-AU" sz="2800" b="1" dirty="0">
              <a:solidFill>
                <a:srgbClr val="FF0000"/>
              </a:solidFill>
            </a:endParaRPr>
          </a:p>
        </p:txBody>
      </p:sp>
    </p:spTree>
    <p:extLst>
      <p:ext uri="{BB962C8B-B14F-4D97-AF65-F5344CB8AC3E}">
        <p14:creationId xmlns:p14="http://schemas.microsoft.com/office/powerpoint/2010/main" val="3281562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6700" y="254874"/>
            <a:ext cx="8658225" cy="1325563"/>
          </a:xfrm>
        </p:spPr>
        <p:txBody>
          <a:bodyPr>
            <a:noAutofit/>
          </a:bodyPr>
          <a:lstStyle/>
          <a:p>
            <a:pPr algn="ctr"/>
            <a:r>
              <a:rPr lang="en-AU" sz="2400" b="1" dirty="0">
                <a:latin typeface="+mn-lt"/>
              </a:rPr>
              <a:t>Participant response to the question "How well does the observational data i.e. surface observations and RADAR show up on the anaglyph data for the low pressure system over the </a:t>
            </a:r>
            <a:r>
              <a:rPr lang="en-AU" sz="2400" b="1" dirty="0" smtClean="0">
                <a:latin typeface="+mn-lt"/>
              </a:rPr>
              <a:t>central USA". </a:t>
            </a:r>
            <a:r>
              <a:rPr lang="en-AU" sz="2000" dirty="0" smtClean="0">
                <a:latin typeface="+mn-lt"/>
              </a:rPr>
              <a:t>Data </a:t>
            </a:r>
            <a:r>
              <a:rPr lang="en-AU" sz="2000" dirty="0">
                <a:latin typeface="+mn-lt"/>
              </a:rPr>
              <a:t>13-14</a:t>
            </a:r>
            <a:r>
              <a:rPr lang="en-AU" sz="2000" baseline="30000" dirty="0">
                <a:latin typeface="+mn-lt"/>
              </a:rPr>
              <a:t>th</a:t>
            </a:r>
            <a:r>
              <a:rPr lang="en-AU" sz="2000" dirty="0">
                <a:latin typeface="+mn-lt"/>
              </a:rPr>
              <a:t> March 2019. </a:t>
            </a:r>
          </a:p>
        </p:txBody>
      </p:sp>
      <p:pic>
        <p:nvPicPr>
          <p:cNvPr id="2050" name="Picture 1"/>
          <p:cNvPicPr>
            <a:picLocks noChangeAspect="1" noChangeArrowheads="1"/>
          </p:cNvPicPr>
          <p:nvPr/>
        </p:nvPicPr>
        <p:blipFill>
          <a:blip r:embed="rId3">
            <a:extLst>
              <a:ext uri="{28A0092B-C50C-407E-A947-70E740481C1C}">
                <a14:useLocalDpi xmlns:a14="http://schemas.microsoft.com/office/drawing/2010/main" val="0"/>
              </a:ext>
            </a:extLst>
          </a:blip>
          <a:srcRect l="1996" t="19881"/>
          <a:stretch>
            <a:fillRect/>
          </a:stretch>
        </p:blipFill>
        <p:spPr bwMode="auto">
          <a:xfrm>
            <a:off x="592931" y="1701961"/>
            <a:ext cx="7958137" cy="485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85775" y="4867275"/>
            <a:ext cx="4572000" cy="11906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3905250" y="6581001"/>
            <a:ext cx="5238750" cy="276999"/>
          </a:xfrm>
          <a:prstGeom prst="rect">
            <a:avLst/>
          </a:prstGeom>
          <a:noFill/>
        </p:spPr>
        <p:txBody>
          <a:bodyPr wrap="square">
            <a:spAutoFit/>
          </a:bodyPr>
          <a:lstStyle/>
          <a:p>
            <a:pPr>
              <a:defRPr/>
            </a:pPr>
            <a:r>
              <a:rPr lang="en-AU" sz="1200" dirty="0" smtClean="0">
                <a:latin typeface="+mn-lt"/>
              </a:rPr>
              <a:t>images </a:t>
            </a:r>
            <a:r>
              <a:rPr lang="en-AU" sz="1200" dirty="0">
                <a:latin typeface="+mn-lt"/>
              </a:rPr>
              <a:t>from CONUS imagery presented by Embry-Riddle Aeronautical University </a:t>
            </a:r>
          </a:p>
        </p:txBody>
      </p:sp>
      <p:sp>
        <p:nvSpPr>
          <p:cNvPr id="7" name="TextBox 6"/>
          <p:cNvSpPr txBox="1"/>
          <p:nvPr/>
        </p:nvSpPr>
        <p:spPr>
          <a:xfrm>
            <a:off x="0" y="4800867"/>
            <a:ext cx="3133724" cy="1323439"/>
          </a:xfrm>
          <a:prstGeom prst="rect">
            <a:avLst/>
          </a:prstGeom>
          <a:solidFill>
            <a:srgbClr val="FFFF00"/>
          </a:solidFill>
        </p:spPr>
        <p:txBody>
          <a:bodyPr wrap="square" rtlCol="0">
            <a:spAutoFit/>
          </a:bodyPr>
          <a:lstStyle/>
          <a:p>
            <a:pPr algn="ctr"/>
            <a:r>
              <a:rPr lang="en-AU" sz="2000" b="1" dirty="0" smtClean="0">
                <a:solidFill>
                  <a:srgbClr val="FF0000"/>
                </a:solidFill>
                <a:effectLst>
                  <a:outerShdw blurRad="38100" dist="38100" dir="2700000" algn="tl">
                    <a:srgbClr val="000000">
                      <a:alpha val="43137"/>
                    </a:srgbClr>
                  </a:outerShdw>
                </a:effectLst>
              </a:rPr>
              <a:t>Superposition of observational data detracts from the 3D effect of the satellite images</a:t>
            </a:r>
            <a:endParaRPr lang="en-AU" sz="2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596554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9877"/>
            <a:ext cx="7886700" cy="606424"/>
          </a:xfrm>
        </p:spPr>
        <p:txBody>
          <a:bodyPr>
            <a:normAutofit/>
          </a:bodyPr>
          <a:lstStyle/>
          <a:p>
            <a:pPr algn="ctr"/>
            <a:r>
              <a:rPr lang="en-AU" sz="2800" b="1" dirty="0" smtClean="0">
                <a:latin typeface="+mn-lt"/>
              </a:rPr>
              <a:t>Notes</a:t>
            </a:r>
            <a:endParaRPr lang="en-AU" sz="2800" b="1" dirty="0">
              <a:latin typeface="+mn-lt"/>
            </a:endParaRPr>
          </a:p>
        </p:txBody>
      </p:sp>
      <p:sp>
        <p:nvSpPr>
          <p:cNvPr id="3" name="Content Placeholder 2"/>
          <p:cNvSpPr>
            <a:spLocks noGrp="1"/>
          </p:cNvSpPr>
          <p:nvPr>
            <p:ph idx="1"/>
          </p:nvPr>
        </p:nvSpPr>
        <p:spPr>
          <a:xfrm>
            <a:off x="628650" y="1000125"/>
            <a:ext cx="7886700" cy="5600700"/>
          </a:xfrm>
        </p:spPr>
        <p:txBody>
          <a:bodyPr>
            <a:normAutofit/>
          </a:bodyPr>
          <a:lstStyle/>
          <a:p>
            <a:pPr marL="0" indent="0" algn="just">
              <a:lnSpc>
                <a:spcPct val="100000"/>
              </a:lnSpc>
              <a:spcBef>
                <a:spcPts val="0"/>
              </a:spcBef>
              <a:buNone/>
            </a:pPr>
            <a:r>
              <a:rPr lang="en-AU" sz="2000" dirty="0" smtClean="0"/>
              <a:t>Interestingly, most students found that the superposition of these 2D rendered surface and RADAR observations detracts from the appearance of the 3D satellite stereo imagery. </a:t>
            </a:r>
          </a:p>
          <a:p>
            <a:pPr marL="0" indent="0" algn="just">
              <a:lnSpc>
                <a:spcPct val="100000"/>
              </a:lnSpc>
              <a:spcBef>
                <a:spcPts val="0"/>
              </a:spcBef>
              <a:buNone/>
            </a:pPr>
            <a:endParaRPr lang="en-AU" sz="2000" dirty="0"/>
          </a:p>
          <a:p>
            <a:pPr marL="0" indent="0" algn="just">
              <a:lnSpc>
                <a:spcPct val="100000"/>
              </a:lnSpc>
              <a:spcBef>
                <a:spcPts val="0"/>
              </a:spcBef>
              <a:buNone/>
            </a:pPr>
            <a:r>
              <a:rPr lang="en-AU" sz="2000" dirty="0" smtClean="0"/>
              <a:t>This indicates that </a:t>
            </a:r>
            <a:r>
              <a:rPr lang="en-US" sz="2000" dirty="0" smtClean="0"/>
              <a:t>data </a:t>
            </a:r>
            <a:r>
              <a:rPr lang="en-US" sz="2000" dirty="0"/>
              <a:t>fields also need to be rendered in 3D in order to make them compatible with the 3D stereo satellite images. </a:t>
            </a:r>
            <a:endParaRPr lang="en-AU" sz="2000" dirty="0"/>
          </a:p>
          <a:p>
            <a:pPr marL="0" indent="0">
              <a:lnSpc>
                <a:spcPct val="100000"/>
              </a:lnSpc>
              <a:spcBef>
                <a:spcPts val="0"/>
              </a:spcBef>
              <a:buNone/>
            </a:pPr>
            <a:endParaRPr lang="en-AU" sz="2000" dirty="0" smtClean="0"/>
          </a:p>
          <a:p>
            <a:pPr marL="0" indent="0">
              <a:lnSpc>
                <a:spcPct val="100000"/>
              </a:lnSpc>
              <a:spcBef>
                <a:spcPts val="0"/>
              </a:spcBef>
              <a:buNone/>
            </a:pPr>
            <a:endParaRPr lang="en-AU" altLang="en-US" sz="2000" dirty="0"/>
          </a:p>
          <a:p>
            <a:pPr marL="0" indent="0">
              <a:lnSpc>
                <a:spcPct val="100000"/>
              </a:lnSpc>
              <a:spcBef>
                <a:spcPts val="0"/>
              </a:spcBef>
              <a:buNone/>
            </a:pPr>
            <a:endParaRPr lang="en-US" altLang="en-US" sz="2000" dirty="0" smtClean="0"/>
          </a:p>
        </p:txBody>
      </p:sp>
      <p:sp>
        <p:nvSpPr>
          <p:cNvPr id="4" name="TextBox 3"/>
          <p:cNvSpPr txBox="1"/>
          <p:nvPr/>
        </p:nvSpPr>
        <p:spPr>
          <a:xfrm>
            <a:off x="7263357" y="6334780"/>
            <a:ext cx="1880643" cy="523220"/>
          </a:xfrm>
          <a:prstGeom prst="rect">
            <a:avLst/>
          </a:prstGeom>
          <a:solidFill>
            <a:srgbClr val="FFFF00"/>
          </a:solidFill>
        </p:spPr>
        <p:txBody>
          <a:bodyPr wrap="none" rtlCol="0">
            <a:spAutoFit/>
          </a:bodyPr>
          <a:lstStyle/>
          <a:p>
            <a:r>
              <a:rPr lang="en-AU" sz="2800" b="1" dirty="0" smtClean="0">
                <a:solidFill>
                  <a:srgbClr val="FF0000"/>
                </a:solidFill>
              </a:rPr>
              <a:t>REFERENCE</a:t>
            </a:r>
            <a:endParaRPr lang="en-AU" sz="2800" b="1" dirty="0">
              <a:solidFill>
                <a:srgbClr val="FF0000"/>
              </a:solidFill>
            </a:endParaRPr>
          </a:p>
        </p:txBody>
      </p:sp>
    </p:spTree>
    <p:extLst>
      <p:ext uri="{BB962C8B-B14F-4D97-AF65-F5344CB8AC3E}">
        <p14:creationId xmlns:p14="http://schemas.microsoft.com/office/powerpoint/2010/main" val="544148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3525"/>
            <a:ext cx="9144000" cy="549275"/>
          </a:xfrm>
        </p:spPr>
        <p:txBody>
          <a:bodyPr>
            <a:normAutofit/>
          </a:bodyPr>
          <a:lstStyle/>
          <a:p>
            <a:pPr algn="ctr">
              <a:defRPr/>
            </a:pPr>
            <a:r>
              <a:rPr lang="en-AU" sz="2400" b="1" dirty="0">
                <a:latin typeface="+mn-lt"/>
              </a:rPr>
              <a:t>Advantages in using 3D stereo satellite imagery</a:t>
            </a:r>
          </a:p>
        </p:txBody>
      </p:sp>
      <p:sp>
        <p:nvSpPr>
          <p:cNvPr id="3" name="Rectangle 2"/>
          <p:cNvSpPr/>
          <p:nvPr/>
        </p:nvSpPr>
        <p:spPr>
          <a:xfrm>
            <a:off x="146041" y="2933919"/>
            <a:ext cx="2586907" cy="646331"/>
          </a:xfrm>
          <a:prstGeom prst="rect">
            <a:avLst/>
          </a:prstGeom>
        </p:spPr>
        <p:txBody>
          <a:bodyPr wrap="square">
            <a:spAutoFit/>
          </a:bodyPr>
          <a:lstStyle/>
          <a:p>
            <a:pPr algn="ctr">
              <a:lnSpc>
                <a:spcPct val="100000"/>
              </a:lnSpc>
              <a:spcBef>
                <a:spcPts val="0"/>
              </a:spcBef>
              <a:spcAft>
                <a:spcPts val="1200"/>
              </a:spcAft>
              <a:defRPr/>
            </a:pPr>
            <a:r>
              <a:rPr lang="en-AU" altLang="en-US" dirty="0"/>
              <a:t>Analysing multilayer </a:t>
            </a:r>
            <a:r>
              <a:rPr lang="en-AU" altLang="en-US" dirty="0" smtClean="0"/>
              <a:t>cloud, superior AMV's</a:t>
            </a:r>
            <a:endParaRPr lang="en-AU" altLang="en-US" dirty="0"/>
          </a:p>
        </p:txBody>
      </p:sp>
      <p:pic>
        <p:nvPicPr>
          <p:cNvPr id="5" name="Picture 4"/>
          <p:cNvPicPr>
            <a:picLocks noChangeAspect="1"/>
          </p:cNvPicPr>
          <p:nvPr/>
        </p:nvPicPr>
        <p:blipFill rotWithShape="1">
          <a:blip r:embed="rId2"/>
          <a:srcRect t="9527"/>
          <a:stretch/>
        </p:blipFill>
        <p:spPr>
          <a:xfrm>
            <a:off x="376227" y="3759773"/>
            <a:ext cx="2101150" cy="2039301"/>
          </a:xfrm>
          <a:prstGeom prst="rect">
            <a:avLst/>
          </a:prstGeom>
        </p:spPr>
      </p:pic>
      <p:sp>
        <p:nvSpPr>
          <p:cNvPr id="4" name="Rectangle 3"/>
          <p:cNvSpPr/>
          <p:nvPr/>
        </p:nvSpPr>
        <p:spPr>
          <a:xfrm>
            <a:off x="133349" y="5832096"/>
            <a:ext cx="2784757" cy="646331"/>
          </a:xfrm>
          <a:prstGeom prst="rect">
            <a:avLst/>
          </a:prstGeom>
        </p:spPr>
        <p:txBody>
          <a:bodyPr wrap="square">
            <a:spAutoFit/>
          </a:bodyPr>
          <a:lstStyle/>
          <a:p>
            <a:pPr algn="ctr"/>
            <a:r>
              <a:rPr lang="en-AU" altLang="en-US" dirty="0"/>
              <a:t>Analysing atmospheric shear and trends in these</a:t>
            </a:r>
            <a:endParaRPr lang="en-AU" dirty="0"/>
          </a:p>
        </p:txBody>
      </p:sp>
      <p:pic>
        <p:nvPicPr>
          <p:cNvPr id="6" name="Picture 5"/>
          <p:cNvPicPr>
            <a:picLocks noChangeAspect="1"/>
          </p:cNvPicPr>
          <p:nvPr/>
        </p:nvPicPr>
        <p:blipFill>
          <a:blip r:embed="rId3"/>
          <a:stretch>
            <a:fillRect/>
          </a:stretch>
        </p:blipFill>
        <p:spPr>
          <a:xfrm>
            <a:off x="133350" y="906254"/>
            <a:ext cx="2586906" cy="2010953"/>
          </a:xfrm>
          <a:prstGeom prst="rect">
            <a:avLst/>
          </a:prstGeom>
        </p:spPr>
      </p:pic>
      <p:sp>
        <p:nvSpPr>
          <p:cNvPr id="7" name="Rectangle 6"/>
          <p:cNvSpPr/>
          <p:nvPr/>
        </p:nvSpPr>
        <p:spPr>
          <a:xfrm>
            <a:off x="2732948" y="2936348"/>
            <a:ext cx="2502706" cy="923330"/>
          </a:xfrm>
          <a:prstGeom prst="rect">
            <a:avLst/>
          </a:prstGeom>
        </p:spPr>
        <p:txBody>
          <a:bodyPr wrap="square">
            <a:spAutoFit/>
          </a:bodyPr>
          <a:lstStyle/>
          <a:p>
            <a:pPr algn="ctr"/>
            <a:r>
              <a:rPr lang="en-AU" altLang="en-US" dirty="0"/>
              <a:t>Analysing the interaction between low and upper levels of the atmosphere </a:t>
            </a:r>
            <a:endParaRPr lang="en-AU" dirty="0"/>
          </a:p>
        </p:txBody>
      </p:sp>
      <p:pic>
        <p:nvPicPr>
          <p:cNvPr id="9" name="Picture 8"/>
          <p:cNvPicPr>
            <a:picLocks noChangeAspect="1"/>
          </p:cNvPicPr>
          <p:nvPr/>
        </p:nvPicPr>
        <p:blipFill rotWithShape="1">
          <a:blip r:embed="rId4"/>
          <a:srcRect t="10614"/>
          <a:stretch/>
        </p:blipFill>
        <p:spPr>
          <a:xfrm>
            <a:off x="2850006" y="918073"/>
            <a:ext cx="2290762" cy="2011944"/>
          </a:xfrm>
          <a:prstGeom prst="rect">
            <a:avLst/>
          </a:prstGeom>
        </p:spPr>
      </p:pic>
      <p:pic>
        <p:nvPicPr>
          <p:cNvPr id="10" name="Picture 6"/>
          <p:cNvPicPr>
            <a:picLocks noChangeAspect="1"/>
          </p:cNvPicPr>
          <p:nvPr/>
        </p:nvPicPr>
        <p:blipFill rotWithShape="1">
          <a:blip r:embed="rId5">
            <a:extLst>
              <a:ext uri="{28A0092B-C50C-407E-A947-70E740481C1C}">
                <a14:useLocalDpi xmlns:a14="http://schemas.microsoft.com/office/drawing/2010/main" val="0"/>
              </a:ext>
            </a:extLst>
          </a:blip>
          <a:srcRect l="8407" r="3599"/>
          <a:stretch/>
        </p:blipFill>
        <p:spPr bwMode="auto">
          <a:xfrm>
            <a:off x="5270519" y="888873"/>
            <a:ext cx="3829050" cy="2005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270518" y="2910573"/>
            <a:ext cx="3829051" cy="646331"/>
          </a:xfrm>
          <a:prstGeom prst="rect">
            <a:avLst/>
          </a:prstGeom>
        </p:spPr>
        <p:txBody>
          <a:bodyPr wrap="square">
            <a:spAutoFit/>
          </a:bodyPr>
          <a:lstStyle/>
          <a:p>
            <a:pPr algn="ctr"/>
            <a:r>
              <a:rPr lang="en-AU" altLang="en-US" dirty="0"/>
              <a:t>Analysing vertical motion of developing thunderstorms </a:t>
            </a:r>
            <a:endParaRPr lang="en-AU" dirty="0"/>
          </a:p>
        </p:txBody>
      </p:sp>
      <p:sp>
        <p:nvSpPr>
          <p:cNvPr id="11" name="Rectangle 10"/>
          <p:cNvSpPr/>
          <p:nvPr/>
        </p:nvSpPr>
        <p:spPr>
          <a:xfrm>
            <a:off x="2923723" y="5934104"/>
            <a:ext cx="2694753" cy="646331"/>
          </a:xfrm>
          <a:prstGeom prst="rect">
            <a:avLst/>
          </a:prstGeom>
        </p:spPr>
        <p:txBody>
          <a:bodyPr wrap="square">
            <a:spAutoFit/>
          </a:bodyPr>
          <a:lstStyle/>
          <a:p>
            <a:pPr algn="ctr"/>
            <a:r>
              <a:rPr lang="en-AU" altLang="en-US" dirty="0" smtClean="0"/>
              <a:t>Better </a:t>
            </a:r>
            <a:r>
              <a:rPr lang="en-AU" altLang="en-US" dirty="0"/>
              <a:t>monitor low cloud below broken higher cloud </a:t>
            </a:r>
            <a:endParaRPr lang="en-AU" dirty="0"/>
          </a:p>
        </p:txBody>
      </p:sp>
      <p:pic>
        <p:nvPicPr>
          <p:cNvPr id="13" name="Picture 12"/>
          <p:cNvPicPr>
            <a:picLocks noChangeAspect="1"/>
          </p:cNvPicPr>
          <p:nvPr/>
        </p:nvPicPr>
        <p:blipFill>
          <a:blip r:embed="rId6"/>
          <a:stretch>
            <a:fillRect/>
          </a:stretch>
        </p:blipFill>
        <p:spPr>
          <a:xfrm>
            <a:off x="3076359" y="3880752"/>
            <a:ext cx="2389482" cy="2031980"/>
          </a:xfrm>
          <a:prstGeom prst="rect">
            <a:avLst/>
          </a:prstGeom>
        </p:spPr>
      </p:pic>
      <p:pic>
        <p:nvPicPr>
          <p:cNvPr id="14" name="Picture 13"/>
          <p:cNvPicPr>
            <a:picLocks noChangeAspect="1"/>
          </p:cNvPicPr>
          <p:nvPr/>
        </p:nvPicPr>
        <p:blipFill>
          <a:blip r:embed="rId7"/>
          <a:stretch>
            <a:fillRect/>
          </a:stretch>
        </p:blipFill>
        <p:spPr>
          <a:xfrm>
            <a:off x="6064823" y="3750647"/>
            <a:ext cx="2290812" cy="2055761"/>
          </a:xfrm>
          <a:prstGeom prst="rect">
            <a:avLst/>
          </a:prstGeom>
        </p:spPr>
      </p:pic>
      <p:sp>
        <p:nvSpPr>
          <p:cNvPr id="12" name="Rectangle 11"/>
          <p:cNvSpPr/>
          <p:nvPr/>
        </p:nvSpPr>
        <p:spPr>
          <a:xfrm>
            <a:off x="5717763" y="5801585"/>
            <a:ext cx="2984931" cy="923330"/>
          </a:xfrm>
          <a:prstGeom prst="rect">
            <a:avLst/>
          </a:prstGeom>
        </p:spPr>
        <p:txBody>
          <a:bodyPr wrap="square">
            <a:spAutoFit/>
          </a:bodyPr>
          <a:lstStyle/>
          <a:p>
            <a:pPr algn="ctr"/>
            <a:r>
              <a:rPr lang="en-US" altLang="en-US" dirty="0"/>
              <a:t>Detection of minor variations in height for oceanic cellular convection</a:t>
            </a:r>
            <a:endParaRPr lang="en-AU" dirty="0"/>
          </a:p>
        </p:txBody>
      </p:sp>
      <p:sp>
        <p:nvSpPr>
          <p:cNvPr id="16" name="TextBox 15"/>
          <p:cNvSpPr txBox="1"/>
          <p:nvPr/>
        </p:nvSpPr>
        <p:spPr>
          <a:xfrm>
            <a:off x="0" y="0"/>
            <a:ext cx="5802166" cy="276999"/>
          </a:xfrm>
          <a:prstGeom prst="rect">
            <a:avLst/>
          </a:prstGeom>
          <a:noFill/>
        </p:spPr>
        <p:txBody>
          <a:bodyPr wrap="none">
            <a:spAutoFit/>
          </a:bodyPr>
          <a:lstStyle/>
          <a:p>
            <a:pPr>
              <a:defRPr/>
            </a:pPr>
            <a:r>
              <a:rPr lang="en-AU" sz="1200" dirty="0" smtClean="0">
                <a:latin typeface="+mn-lt"/>
              </a:rPr>
              <a:t>anaglyph images </a:t>
            </a:r>
            <a:r>
              <a:rPr lang="en-AU" sz="1200" dirty="0">
                <a:latin typeface="+mn-lt"/>
              </a:rPr>
              <a:t>from CONUS imagery presented by Embry-Riddle Aeronautical University </a:t>
            </a:r>
          </a:p>
        </p:txBody>
      </p:sp>
      <p:sp>
        <p:nvSpPr>
          <p:cNvPr id="17" name="TextBox 16"/>
          <p:cNvSpPr txBox="1"/>
          <p:nvPr/>
        </p:nvSpPr>
        <p:spPr>
          <a:xfrm flipH="1">
            <a:off x="-1" y="6574778"/>
            <a:ext cx="6143625" cy="276999"/>
          </a:xfrm>
          <a:prstGeom prst="rect">
            <a:avLst/>
          </a:prstGeom>
          <a:noFill/>
        </p:spPr>
        <p:txBody>
          <a:bodyPr wrap="square">
            <a:spAutoFit/>
          </a:bodyPr>
          <a:lstStyle/>
          <a:p>
            <a:pPr>
              <a:defRPr/>
            </a:pPr>
            <a:r>
              <a:rPr lang="en-AU" sz="1200" dirty="0" smtClean="0">
                <a:latin typeface="+mn-lt"/>
              </a:rPr>
              <a:t>Non-anaglyph images </a:t>
            </a:r>
            <a:r>
              <a:rPr lang="en-AU" sz="1200" dirty="0">
                <a:latin typeface="+mn-lt"/>
              </a:rPr>
              <a:t>from CIMSS Satellite Blog, case studies produced by Scott Lindstrom SSEC</a:t>
            </a:r>
          </a:p>
        </p:txBody>
      </p:sp>
    </p:spTree>
    <p:extLst>
      <p:ext uri="{BB962C8B-B14F-4D97-AF65-F5344CB8AC3E}">
        <p14:creationId xmlns:p14="http://schemas.microsoft.com/office/powerpoint/2010/main" val="3852438407"/>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63525"/>
            <a:ext cx="9144000" cy="549275"/>
          </a:xfrm>
        </p:spPr>
        <p:txBody>
          <a:bodyPr>
            <a:normAutofit/>
          </a:bodyPr>
          <a:lstStyle/>
          <a:p>
            <a:pPr algn="ctr">
              <a:defRPr/>
            </a:pPr>
            <a:r>
              <a:rPr lang="en-AU" sz="2400" b="1" dirty="0">
                <a:latin typeface="+mn-lt"/>
              </a:rPr>
              <a:t>Advantages in using 3D stereo satellite imagery</a:t>
            </a:r>
          </a:p>
        </p:txBody>
      </p:sp>
      <p:sp>
        <p:nvSpPr>
          <p:cNvPr id="208899" name="Content Placeholder 2"/>
          <p:cNvSpPr>
            <a:spLocks noGrp="1"/>
          </p:cNvSpPr>
          <p:nvPr>
            <p:ph idx="1"/>
          </p:nvPr>
        </p:nvSpPr>
        <p:spPr>
          <a:xfrm>
            <a:off x="463550" y="895350"/>
            <a:ext cx="8216900" cy="5724525"/>
          </a:xfrm>
        </p:spPr>
        <p:txBody>
          <a:bodyPr>
            <a:noAutofit/>
          </a:bodyPr>
          <a:lstStyle/>
          <a:p>
            <a:pPr algn="just">
              <a:lnSpc>
                <a:spcPct val="100000"/>
              </a:lnSpc>
              <a:spcBef>
                <a:spcPts val="0"/>
              </a:spcBef>
              <a:spcAft>
                <a:spcPts val="1200"/>
              </a:spcAft>
              <a:defRPr/>
            </a:pPr>
            <a:r>
              <a:rPr lang="en-AU" altLang="en-US" sz="1800" b="1" dirty="0"/>
              <a:t>Analysing multilayer cloud </a:t>
            </a:r>
            <a:r>
              <a:rPr lang="en-AU" altLang="en-US" sz="1800" dirty="0"/>
              <a:t>(e.g. illustrating isentropic flow, monitoring low level circulation in Tropical Storms, relationship of different flow patterns at different levels) </a:t>
            </a:r>
          </a:p>
          <a:p>
            <a:pPr algn="just">
              <a:lnSpc>
                <a:spcPct val="100000"/>
              </a:lnSpc>
              <a:spcBef>
                <a:spcPts val="0"/>
              </a:spcBef>
              <a:spcAft>
                <a:spcPts val="1200"/>
              </a:spcAft>
              <a:defRPr/>
            </a:pPr>
            <a:r>
              <a:rPr lang="en-AU" altLang="en-US" sz="1800" b="1" dirty="0"/>
              <a:t>Analysing the interaction between low and upper levels of the atmosphere </a:t>
            </a:r>
            <a:r>
              <a:rPr lang="en-AU" altLang="en-US" sz="1800" dirty="0"/>
              <a:t>(advantage in using </a:t>
            </a:r>
            <a:r>
              <a:rPr lang="en-AU" altLang="en-US" sz="1800" dirty="0" err="1"/>
              <a:t>Airmass</a:t>
            </a:r>
            <a:r>
              <a:rPr lang="en-AU" altLang="en-US" sz="1800" dirty="0"/>
              <a:t> RGB in 3D stereo satellite imagery)</a:t>
            </a:r>
          </a:p>
          <a:p>
            <a:pPr algn="just">
              <a:lnSpc>
                <a:spcPct val="100000"/>
              </a:lnSpc>
              <a:spcBef>
                <a:spcPts val="0"/>
              </a:spcBef>
              <a:spcAft>
                <a:spcPts val="1200"/>
              </a:spcAft>
              <a:defRPr/>
            </a:pPr>
            <a:r>
              <a:rPr lang="en-AU" altLang="en-US" sz="1800" b="1" dirty="0"/>
              <a:t>Analysing vertical motion of developing thunderstorms </a:t>
            </a:r>
            <a:r>
              <a:rPr lang="en-AU" altLang="en-US" sz="1800" dirty="0"/>
              <a:t>(e.g. the vigorousness of development, i.e. "thunderstorms popping out of the screen").</a:t>
            </a:r>
          </a:p>
          <a:p>
            <a:pPr algn="just">
              <a:lnSpc>
                <a:spcPct val="100000"/>
              </a:lnSpc>
              <a:spcBef>
                <a:spcPts val="0"/>
              </a:spcBef>
              <a:spcAft>
                <a:spcPts val="1200"/>
              </a:spcAft>
              <a:defRPr/>
            </a:pPr>
            <a:r>
              <a:rPr lang="en-AU" altLang="en-US" sz="1800" b="1" dirty="0" smtClean="0"/>
              <a:t>Analysing </a:t>
            </a:r>
            <a:r>
              <a:rPr lang="en-AU" altLang="en-US" sz="1800" b="1" dirty="0"/>
              <a:t>atmospheric shear and trends in these </a:t>
            </a:r>
            <a:r>
              <a:rPr lang="en-AU" altLang="en-US" sz="1800" dirty="0"/>
              <a:t>(e.g. developing or dissipating Tropical Storms)</a:t>
            </a:r>
          </a:p>
          <a:p>
            <a:pPr algn="just">
              <a:lnSpc>
                <a:spcPct val="100000"/>
              </a:lnSpc>
              <a:spcBef>
                <a:spcPts val="0"/>
              </a:spcBef>
              <a:spcAft>
                <a:spcPts val="1200"/>
              </a:spcAft>
              <a:defRPr/>
            </a:pPr>
            <a:r>
              <a:rPr lang="en-AU" altLang="en-US" sz="1800" dirty="0" smtClean="0"/>
              <a:t>Stereo </a:t>
            </a:r>
            <a:r>
              <a:rPr lang="en-AU" altLang="en-US" sz="1800" dirty="0"/>
              <a:t>viewing permits the forecaster </a:t>
            </a:r>
            <a:r>
              <a:rPr lang="en-AU" altLang="en-US" sz="1800" b="1" dirty="0"/>
              <a:t>to better monitor low cloud below broken higher cloud</a:t>
            </a:r>
            <a:r>
              <a:rPr lang="en-AU" altLang="en-US" sz="1800" dirty="0"/>
              <a:t> due to the two angles of view.</a:t>
            </a:r>
          </a:p>
          <a:p>
            <a:pPr algn="just">
              <a:lnSpc>
                <a:spcPct val="100000"/>
              </a:lnSpc>
              <a:spcBef>
                <a:spcPts val="0"/>
              </a:spcBef>
              <a:spcAft>
                <a:spcPts val="1200"/>
              </a:spcAft>
              <a:defRPr/>
            </a:pPr>
            <a:r>
              <a:rPr lang="en-US" altLang="en-US" sz="1800" dirty="0"/>
              <a:t>Detection of </a:t>
            </a:r>
            <a:r>
              <a:rPr lang="en-US" altLang="en-US" sz="1800" b="1" dirty="0"/>
              <a:t>minor variations in height for oceanic cellular convection</a:t>
            </a:r>
            <a:r>
              <a:rPr lang="en-US" altLang="en-US" sz="1800" dirty="0"/>
              <a:t>, which could help identify areas of precipitation and reduced low level visibility. </a:t>
            </a:r>
          </a:p>
          <a:p>
            <a:pPr algn="just">
              <a:lnSpc>
                <a:spcPct val="100000"/>
              </a:lnSpc>
              <a:spcBef>
                <a:spcPts val="0"/>
              </a:spcBef>
              <a:spcAft>
                <a:spcPts val="1200"/>
              </a:spcAft>
              <a:defRPr/>
            </a:pPr>
            <a:r>
              <a:rPr lang="en-US" altLang="en-US" sz="1800" b="1" dirty="0"/>
              <a:t>Potential for improved cloud height determination for cloud-drift winds. </a:t>
            </a:r>
            <a:r>
              <a:rPr lang="en-US" altLang="en-US" sz="1800" dirty="0"/>
              <a:t>Resolution of the satellite image is an issue, but synthetically produced imagery could overcome </a:t>
            </a:r>
            <a:r>
              <a:rPr lang="en-US" altLang="en-US" sz="1800" dirty="0" smtClean="0"/>
              <a:t>this</a:t>
            </a:r>
            <a:endParaRPr lang="en-US" altLang="en-US" sz="1800" dirty="0"/>
          </a:p>
        </p:txBody>
      </p:sp>
      <p:sp>
        <p:nvSpPr>
          <p:cNvPr id="4" name="TextBox 13"/>
          <p:cNvSpPr txBox="1">
            <a:spLocks noChangeArrowheads="1"/>
          </p:cNvSpPr>
          <p:nvPr/>
        </p:nvSpPr>
        <p:spPr bwMode="auto">
          <a:xfrm>
            <a:off x="7010400" y="6351588"/>
            <a:ext cx="2133600" cy="523875"/>
          </a:xfrm>
          <a:prstGeom prst="rect">
            <a:avLst/>
          </a:prstGeom>
          <a:solidFill>
            <a:srgbClr val="FFFF00"/>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AU" altLang="en-US" sz="2800" b="1" dirty="0" smtClean="0">
                <a:solidFill>
                  <a:srgbClr val="FF0000"/>
                </a:solidFill>
                <a:latin typeface="+mn-lt"/>
              </a:rPr>
              <a:t>REFERENCE</a:t>
            </a:r>
          </a:p>
        </p:txBody>
      </p:sp>
    </p:spTree>
    <p:extLst>
      <p:ext uri="{BB962C8B-B14F-4D97-AF65-F5344CB8AC3E}">
        <p14:creationId xmlns:p14="http://schemas.microsoft.com/office/powerpoint/2010/main" val="211228233"/>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5975" y="3557058"/>
            <a:ext cx="2745593" cy="258709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6701" y="3554962"/>
            <a:ext cx="2747506" cy="2589192"/>
          </a:xfrm>
          <a:prstGeom prst="rect">
            <a:avLst/>
          </a:prstGeom>
        </p:spPr>
      </p:pic>
      <p:sp>
        <p:nvSpPr>
          <p:cNvPr id="2" name="Title 1"/>
          <p:cNvSpPr>
            <a:spLocks noGrp="1"/>
          </p:cNvSpPr>
          <p:nvPr>
            <p:ph type="title"/>
          </p:nvPr>
        </p:nvSpPr>
        <p:spPr>
          <a:xfrm>
            <a:off x="368801" y="740344"/>
            <a:ext cx="3555499" cy="1971674"/>
          </a:xfrm>
        </p:spPr>
        <p:txBody>
          <a:bodyPr>
            <a:normAutofit/>
          </a:bodyPr>
          <a:lstStyle/>
          <a:p>
            <a:pPr algn="ctr"/>
            <a:r>
              <a:rPr lang="en-AU" sz="2400" b="1" dirty="0" smtClean="0">
                <a:latin typeface="+mn-lt"/>
              </a:rPr>
              <a:t>Suggested use of 3D stereo satellite imagery within a meteorological forecasting / training centre </a:t>
            </a:r>
            <a:endParaRPr lang="en-AU" sz="2400" b="1" dirty="0">
              <a:latin typeface="+mn-lt"/>
            </a:endParaRPr>
          </a:p>
        </p:txBody>
      </p:sp>
      <p:sp>
        <p:nvSpPr>
          <p:cNvPr id="3" name="Content Placeholder 2"/>
          <p:cNvSpPr>
            <a:spLocks noGrp="1"/>
          </p:cNvSpPr>
          <p:nvPr>
            <p:ph idx="1"/>
          </p:nvPr>
        </p:nvSpPr>
        <p:spPr>
          <a:xfrm>
            <a:off x="3355976" y="6144154"/>
            <a:ext cx="5578232" cy="384175"/>
          </a:xfrm>
          <a:solidFill>
            <a:schemeClr val="bg1"/>
          </a:solidFill>
        </p:spPr>
        <p:txBody>
          <a:bodyPr>
            <a:noAutofit/>
          </a:bodyPr>
          <a:lstStyle/>
          <a:p>
            <a:pPr marL="0" indent="0" algn="ctr">
              <a:buNone/>
            </a:pPr>
            <a:r>
              <a:rPr lang="en-AU" sz="1600" dirty="0" smtClean="0"/>
              <a:t>Normal animation and Wiggle 3D animation in two panel display</a:t>
            </a:r>
            <a:endParaRPr lang="en-AU" sz="1600" dirty="0"/>
          </a:p>
        </p:txBody>
      </p:sp>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17050" t="17752"/>
          <a:stretch/>
        </p:blipFill>
        <p:spPr>
          <a:xfrm>
            <a:off x="206373" y="3554961"/>
            <a:ext cx="2990165" cy="2223633"/>
          </a:xfrm>
          <a:prstGeom prst="rect">
            <a:avLst/>
          </a:prstGeom>
        </p:spPr>
      </p:pic>
      <p:sp>
        <p:nvSpPr>
          <p:cNvPr id="9" name="Content Placeholder 2"/>
          <p:cNvSpPr txBox="1">
            <a:spLocks/>
          </p:cNvSpPr>
          <p:nvPr/>
        </p:nvSpPr>
        <p:spPr>
          <a:xfrm>
            <a:off x="206372" y="5778594"/>
            <a:ext cx="2974422" cy="749735"/>
          </a:xfrm>
          <a:prstGeom prst="rect">
            <a:avLst/>
          </a:prstGeom>
          <a:solidFill>
            <a:schemeClr val="bg1"/>
          </a:solid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AU" sz="1600" dirty="0" smtClean="0"/>
              <a:t>Enhanced teaching of meteorological principles to Trainee Meteorologists</a:t>
            </a:r>
            <a:endParaRPr lang="en-AU" sz="1600" dirty="0"/>
          </a:p>
        </p:txBody>
      </p:sp>
      <p:pic>
        <p:nvPicPr>
          <p:cNvPr id="10" name="Picture 4"/>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11608" b="33520"/>
          <a:stretch/>
        </p:blipFill>
        <p:spPr bwMode="auto">
          <a:xfrm>
            <a:off x="4128001" y="234498"/>
            <a:ext cx="4497916" cy="2536009"/>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4128001" y="2855715"/>
            <a:ext cx="4497915" cy="517931"/>
          </a:xfrm>
          <a:prstGeom prst="rect">
            <a:avLst/>
          </a:prstGeom>
          <a:solidFill>
            <a:schemeClr val="bg1"/>
          </a:solid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AU" sz="1600" dirty="0" smtClean="0"/>
              <a:t>Selective use by severe weather forecasters to gain greater insight into a difficult situation</a:t>
            </a:r>
            <a:endParaRPr lang="en-AU" sz="1600" dirty="0"/>
          </a:p>
        </p:txBody>
      </p:sp>
    </p:spTree>
    <p:extLst>
      <p:ext uri="{BB962C8B-B14F-4D97-AF65-F5344CB8AC3E}">
        <p14:creationId xmlns:p14="http://schemas.microsoft.com/office/powerpoint/2010/main" val="26950883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9877"/>
            <a:ext cx="7886700" cy="606424"/>
          </a:xfrm>
        </p:spPr>
        <p:txBody>
          <a:bodyPr>
            <a:normAutofit/>
          </a:bodyPr>
          <a:lstStyle/>
          <a:p>
            <a:pPr algn="ctr"/>
            <a:r>
              <a:rPr lang="en-AU" sz="2800" b="1" dirty="0" smtClean="0">
                <a:latin typeface="+mn-lt"/>
              </a:rPr>
              <a:t>Notes</a:t>
            </a:r>
            <a:endParaRPr lang="en-AU" sz="2800" b="1" dirty="0">
              <a:latin typeface="+mn-lt"/>
            </a:endParaRPr>
          </a:p>
        </p:txBody>
      </p:sp>
      <p:sp>
        <p:nvSpPr>
          <p:cNvPr id="3" name="Content Placeholder 2"/>
          <p:cNvSpPr>
            <a:spLocks noGrp="1"/>
          </p:cNvSpPr>
          <p:nvPr>
            <p:ph idx="1"/>
          </p:nvPr>
        </p:nvSpPr>
        <p:spPr>
          <a:xfrm>
            <a:off x="628650" y="876300"/>
            <a:ext cx="7886700" cy="5829299"/>
          </a:xfrm>
        </p:spPr>
        <p:txBody>
          <a:bodyPr>
            <a:normAutofit/>
          </a:bodyPr>
          <a:lstStyle/>
          <a:p>
            <a:pPr marL="0" indent="0" algn="just">
              <a:lnSpc>
                <a:spcPct val="100000"/>
              </a:lnSpc>
              <a:spcBef>
                <a:spcPts val="600"/>
              </a:spcBef>
              <a:buNone/>
            </a:pPr>
            <a:r>
              <a:rPr lang="en-AU" sz="2000" dirty="0"/>
              <a:t>Students were asked about the potential use of the 3 dimensional stereo imagery during an operational forecasting shift. </a:t>
            </a:r>
            <a:r>
              <a:rPr lang="en-AU" sz="2000" dirty="0" smtClean="0"/>
              <a:t>I also obtained </a:t>
            </a:r>
            <a:r>
              <a:rPr lang="en-AU" sz="2000" dirty="0" err="1" smtClean="0"/>
              <a:t>freedback</a:t>
            </a:r>
            <a:r>
              <a:rPr lang="en-AU" sz="2000" dirty="0" smtClean="0"/>
              <a:t> from some of our operational forecasters. </a:t>
            </a:r>
            <a:r>
              <a:rPr lang="en-AU" sz="2000" dirty="0"/>
              <a:t>Responses </a:t>
            </a:r>
            <a:r>
              <a:rPr lang="en-AU" sz="2000" dirty="0" smtClean="0"/>
              <a:t>are as follows:</a:t>
            </a:r>
            <a:endParaRPr lang="en-AU" sz="2000" dirty="0"/>
          </a:p>
          <a:p>
            <a:pPr marL="457200" lvl="0" indent="-457200" algn="just">
              <a:lnSpc>
                <a:spcPct val="100000"/>
              </a:lnSpc>
              <a:spcBef>
                <a:spcPts val="600"/>
              </a:spcBef>
              <a:buFont typeface="+mj-lt"/>
              <a:buAutoNum type="arabicPeriod"/>
            </a:pPr>
            <a:r>
              <a:rPr lang="en-AU" sz="2000" dirty="0"/>
              <a:t>That 2D imagery be used for routine weather watching and monitoring, with the </a:t>
            </a:r>
            <a:r>
              <a:rPr lang="en-AU" sz="2000" b="1" dirty="0"/>
              <a:t>3D imagery as a supplementary monitoring tool to be used under special </a:t>
            </a:r>
            <a:r>
              <a:rPr lang="en-AU" sz="2000" b="1" dirty="0" smtClean="0"/>
              <a:t>circumstances (thunderstorm development, volcanic eruption etc.)</a:t>
            </a:r>
            <a:endParaRPr lang="en-AU" sz="2000" b="1" dirty="0"/>
          </a:p>
          <a:p>
            <a:pPr marL="457200" lvl="0" indent="-457200" algn="just">
              <a:lnSpc>
                <a:spcPct val="100000"/>
              </a:lnSpc>
              <a:spcBef>
                <a:spcPts val="600"/>
              </a:spcBef>
              <a:buFont typeface="+mj-lt"/>
              <a:buAutoNum type="arabicPeriod"/>
            </a:pPr>
            <a:r>
              <a:rPr lang="en-AU" sz="2000" dirty="0" smtClean="0"/>
              <a:t>One student recommended that it </a:t>
            </a:r>
            <a:r>
              <a:rPr lang="en-AU" sz="2000" dirty="0"/>
              <a:t>may be useful to use the Wiggle 3D animation side by side with 2D image animations in </a:t>
            </a:r>
            <a:r>
              <a:rPr lang="en-AU" sz="2000" dirty="0" err="1"/>
              <a:t>multipanel</a:t>
            </a:r>
            <a:r>
              <a:rPr lang="en-AU" sz="2000" dirty="0"/>
              <a:t> display during routine </a:t>
            </a:r>
            <a:r>
              <a:rPr lang="en-AU" sz="2000" dirty="0" smtClean="0"/>
              <a:t>forecasting. This combines the familiar high resolution 2D data with insights into the 3</a:t>
            </a:r>
            <a:r>
              <a:rPr lang="en-AU" sz="2000" baseline="30000" dirty="0" smtClean="0"/>
              <a:t>rd</a:t>
            </a:r>
            <a:r>
              <a:rPr lang="en-AU" sz="2000" dirty="0" smtClean="0"/>
              <a:t> dimension</a:t>
            </a:r>
            <a:r>
              <a:rPr lang="en-AU" sz="2000" dirty="0" smtClean="0"/>
              <a:t>.</a:t>
            </a:r>
            <a:endParaRPr lang="en-AU" sz="2000" dirty="0"/>
          </a:p>
          <a:p>
            <a:pPr marL="457200" lvl="0" indent="-457200" algn="just">
              <a:lnSpc>
                <a:spcPct val="100000"/>
              </a:lnSpc>
              <a:spcBef>
                <a:spcPts val="600"/>
              </a:spcBef>
              <a:buFont typeface="+mj-lt"/>
              <a:buAutoNum type="arabicPeriod"/>
            </a:pPr>
            <a:r>
              <a:rPr lang="en-AU" sz="2000" dirty="0"/>
              <a:t>That forecasters need training in the use of this data.</a:t>
            </a:r>
          </a:p>
          <a:p>
            <a:pPr marL="457200" lvl="0" indent="-457200" algn="just">
              <a:lnSpc>
                <a:spcPct val="100000"/>
              </a:lnSpc>
              <a:spcBef>
                <a:spcPts val="600"/>
              </a:spcBef>
              <a:buFont typeface="+mj-lt"/>
              <a:buAutoNum type="arabicPeriod"/>
            </a:pPr>
            <a:r>
              <a:rPr lang="en-AU" sz="2000" dirty="0"/>
              <a:t>That some forecasters may not be able to use all of the 3D image resources, due to colour vision impairment etc. </a:t>
            </a:r>
          </a:p>
          <a:p>
            <a:pPr marL="457200" lvl="0" indent="-457200" algn="just">
              <a:lnSpc>
                <a:spcPct val="100000"/>
              </a:lnSpc>
              <a:spcBef>
                <a:spcPts val="600"/>
              </a:spcBef>
              <a:buFont typeface="+mj-lt"/>
              <a:buAutoNum type="arabicPeriod"/>
            </a:pPr>
            <a:r>
              <a:rPr lang="en-AU" sz="2000" dirty="0"/>
              <a:t>That special equipment needs to be made available to facilitate the viewing of some of this data. </a:t>
            </a:r>
          </a:p>
        </p:txBody>
      </p:sp>
      <p:sp>
        <p:nvSpPr>
          <p:cNvPr id="4" name="TextBox 3"/>
          <p:cNvSpPr txBox="1"/>
          <p:nvPr/>
        </p:nvSpPr>
        <p:spPr>
          <a:xfrm>
            <a:off x="7263357" y="6334780"/>
            <a:ext cx="1880643" cy="523220"/>
          </a:xfrm>
          <a:prstGeom prst="rect">
            <a:avLst/>
          </a:prstGeom>
          <a:solidFill>
            <a:srgbClr val="FFFF00"/>
          </a:solidFill>
        </p:spPr>
        <p:txBody>
          <a:bodyPr wrap="none" rtlCol="0">
            <a:spAutoFit/>
          </a:bodyPr>
          <a:lstStyle/>
          <a:p>
            <a:r>
              <a:rPr lang="en-AU" sz="2800" b="1" dirty="0" smtClean="0">
                <a:solidFill>
                  <a:srgbClr val="FF0000"/>
                </a:solidFill>
              </a:rPr>
              <a:t>REFERENCE</a:t>
            </a:r>
            <a:endParaRPr lang="en-AU" sz="2800" b="1" dirty="0">
              <a:solidFill>
                <a:srgbClr val="FF0000"/>
              </a:solidFill>
            </a:endParaRPr>
          </a:p>
        </p:txBody>
      </p:sp>
    </p:spTree>
    <p:extLst>
      <p:ext uri="{BB962C8B-B14F-4D97-AF65-F5344CB8AC3E}">
        <p14:creationId xmlns:p14="http://schemas.microsoft.com/office/powerpoint/2010/main" val="795539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3850" y="365126"/>
            <a:ext cx="4072467" cy="2339974"/>
          </a:xfrm>
        </p:spPr>
        <p:txBody>
          <a:bodyPr>
            <a:noAutofit/>
          </a:bodyPr>
          <a:lstStyle/>
          <a:p>
            <a:pPr algn="ctr">
              <a:lnSpc>
                <a:spcPct val="100000"/>
              </a:lnSpc>
            </a:pPr>
            <a:r>
              <a:rPr lang="en-AU" sz="2400" b="1" dirty="0" smtClean="0">
                <a:latin typeface="+mn-lt"/>
              </a:rPr>
              <a:t>The summary report</a:t>
            </a:r>
            <a:br>
              <a:rPr lang="en-AU" sz="2400" b="1" dirty="0" smtClean="0">
                <a:latin typeface="+mn-lt"/>
              </a:rPr>
            </a:br>
            <a:r>
              <a:rPr lang="en-AU" sz="2400" b="1" dirty="0" smtClean="0">
                <a:latin typeface="+mn-lt"/>
              </a:rPr>
              <a:t/>
            </a:r>
            <a:br>
              <a:rPr lang="en-AU" sz="2400" b="1" dirty="0" smtClean="0">
                <a:latin typeface="+mn-lt"/>
              </a:rPr>
            </a:br>
            <a:r>
              <a:rPr lang="en-AU" sz="2000" dirty="0" smtClean="0">
                <a:latin typeface="+mn-lt"/>
              </a:rPr>
              <a:t>(passed on to the BMTC 2019 Graduate Diploma of Meteorology students and to Dr </a:t>
            </a:r>
            <a:r>
              <a:rPr lang="en-AU" sz="2000" dirty="0" err="1" smtClean="0">
                <a:latin typeface="+mn-lt"/>
              </a:rPr>
              <a:t>Hyesook</a:t>
            </a:r>
            <a:r>
              <a:rPr lang="en-AU" sz="2000" dirty="0" smtClean="0">
                <a:latin typeface="+mn-lt"/>
              </a:rPr>
              <a:t> Park)</a:t>
            </a:r>
            <a:endParaRPr lang="en-AU" sz="2000" dirty="0">
              <a:latin typeface="+mn-lt"/>
            </a:endParaRPr>
          </a:p>
        </p:txBody>
      </p:sp>
      <p:pic>
        <p:nvPicPr>
          <p:cNvPr id="5" name="Content Placeholder 4" descr="Musings: Dandelio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3850" y="2559189"/>
            <a:ext cx="4072467" cy="3054350"/>
          </a:xfrm>
        </p:spPr>
      </p:pic>
      <p:pic>
        <p:nvPicPr>
          <p:cNvPr id="4" name="Picture 3"/>
          <p:cNvPicPr>
            <a:picLocks noChangeAspect="1"/>
          </p:cNvPicPr>
          <p:nvPr/>
        </p:nvPicPr>
        <p:blipFill>
          <a:blip r:embed="rId4"/>
          <a:stretch>
            <a:fillRect/>
          </a:stretch>
        </p:blipFill>
        <p:spPr>
          <a:xfrm>
            <a:off x="4476750" y="365126"/>
            <a:ext cx="4331542" cy="6130924"/>
          </a:xfrm>
          <a:prstGeom prst="rect">
            <a:avLst/>
          </a:prstGeom>
          <a:ln>
            <a:solidFill>
              <a:schemeClr val="tx1"/>
            </a:solidFill>
          </a:ln>
        </p:spPr>
      </p:pic>
      <p:sp>
        <p:nvSpPr>
          <p:cNvPr id="3" name="TextBox 2"/>
          <p:cNvSpPr txBox="1"/>
          <p:nvPr/>
        </p:nvSpPr>
        <p:spPr>
          <a:xfrm>
            <a:off x="323850" y="5788164"/>
            <a:ext cx="4072468" cy="707886"/>
          </a:xfrm>
          <a:prstGeom prst="rect">
            <a:avLst/>
          </a:prstGeom>
          <a:noFill/>
        </p:spPr>
        <p:txBody>
          <a:bodyPr wrap="square" rtlCol="0">
            <a:spAutoFit/>
          </a:bodyPr>
          <a:lstStyle/>
          <a:p>
            <a:pPr algn="ctr"/>
            <a:r>
              <a:rPr lang="en-AU" sz="2000" dirty="0" smtClean="0"/>
              <a:t>The "dandelion" principle of driving cutting edge research</a:t>
            </a:r>
            <a:endParaRPr lang="en-AU" sz="2000" dirty="0"/>
          </a:p>
        </p:txBody>
      </p:sp>
    </p:spTree>
    <p:extLst>
      <p:ext uri="{BB962C8B-B14F-4D97-AF65-F5344CB8AC3E}">
        <p14:creationId xmlns:p14="http://schemas.microsoft.com/office/powerpoint/2010/main" val="8362308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9877"/>
            <a:ext cx="7886700" cy="606424"/>
          </a:xfrm>
        </p:spPr>
        <p:txBody>
          <a:bodyPr>
            <a:normAutofit/>
          </a:bodyPr>
          <a:lstStyle/>
          <a:p>
            <a:pPr algn="ctr"/>
            <a:r>
              <a:rPr lang="en-AU" sz="2800" b="1" dirty="0" smtClean="0">
                <a:latin typeface="+mn-lt"/>
              </a:rPr>
              <a:t>Notes</a:t>
            </a:r>
            <a:endParaRPr lang="en-AU" sz="2800" b="1" dirty="0">
              <a:latin typeface="+mn-lt"/>
            </a:endParaRPr>
          </a:p>
        </p:txBody>
      </p:sp>
      <p:sp>
        <p:nvSpPr>
          <p:cNvPr id="3" name="Content Placeholder 2"/>
          <p:cNvSpPr>
            <a:spLocks noGrp="1"/>
          </p:cNvSpPr>
          <p:nvPr>
            <p:ph idx="1"/>
          </p:nvPr>
        </p:nvSpPr>
        <p:spPr>
          <a:xfrm>
            <a:off x="628650" y="1000125"/>
            <a:ext cx="7886700" cy="5600700"/>
          </a:xfrm>
        </p:spPr>
        <p:txBody>
          <a:bodyPr>
            <a:normAutofit fontScale="92500"/>
          </a:bodyPr>
          <a:lstStyle/>
          <a:p>
            <a:pPr marL="0" indent="0" algn="just">
              <a:lnSpc>
                <a:spcPct val="100000"/>
              </a:lnSpc>
              <a:spcBef>
                <a:spcPts val="600"/>
              </a:spcBef>
              <a:buNone/>
            </a:pPr>
            <a:r>
              <a:rPr lang="en-AU" dirty="0" smtClean="0"/>
              <a:t>I have forwarded the report </a:t>
            </a:r>
            <a:r>
              <a:rPr lang="en-AU" dirty="0"/>
              <a:t>summarising our </a:t>
            </a:r>
            <a:r>
              <a:rPr lang="en-AU" dirty="0" smtClean="0"/>
              <a:t>work </a:t>
            </a:r>
            <a:r>
              <a:rPr lang="en-AU" dirty="0"/>
              <a:t>pertaining to 3D satellite stereo </a:t>
            </a:r>
            <a:r>
              <a:rPr lang="en-AU" dirty="0" smtClean="0"/>
              <a:t>imagery to the BMTC Graduate Diploma of Meteorology students and to Dr </a:t>
            </a:r>
            <a:r>
              <a:rPr lang="en-AU" dirty="0" err="1" smtClean="0"/>
              <a:t>Hyesook</a:t>
            </a:r>
            <a:r>
              <a:rPr lang="en-AU" dirty="0" smtClean="0"/>
              <a:t> Park of KMA.</a:t>
            </a:r>
            <a:endParaRPr lang="en-AU" dirty="0"/>
          </a:p>
          <a:p>
            <a:pPr marL="0" indent="0" algn="just">
              <a:lnSpc>
                <a:spcPct val="100000"/>
              </a:lnSpc>
              <a:spcBef>
                <a:spcPts val="600"/>
              </a:spcBef>
              <a:buNone/>
            </a:pPr>
            <a:r>
              <a:rPr lang="en-AU" dirty="0" smtClean="0"/>
              <a:t>The results </a:t>
            </a:r>
            <a:r>
              <a:rPr lang="en-AU" dirty="0"/>
              <a:t>of relevant </a:t>
            </a:r>
            <a:r>
              <a:rPr lang="en-AU" dirty="0" err="1"/>
              <a:t>Socrative</a:t>
            </a:r>
            <a:r>
              <a:rPr lang="en-AU" dirty="0"/>
              <a:t> Quiz </a:t>
            </a:r>
            <a:r>
              <a:rPr lang="en-AU" dirty="0" smtClean="0"/>
              <a:t>sessions were also provided.</a:t>
            </a:r>
            <a:endParaRPr lang="en-AU" dirty="0"/>
          </a:p>
          <a:p>
            <a:pPr marL="0" indent="0" algn="just">
              <a:lnSpc>
                <a:spcPct val="100000"/>
              </a:lnSpc>
              <a:spcBef>
                <a:spcPts val="600"/>
              </a:spcBef>
              <a:buNone/>
            </a:pPr>
            <a:r>
              <a:rPr lang="en-AU" dirty="0"/>
              <a:t> </a:t>
            </a:r>
          </a:p>
          <a:p>
            <a:pPr marL="0" indent="0" algn="just">
              <a:lnSpc>
                <a:spcPct val="100000"/>
              </a:lnSpc>
              <a:spcBef>
                <a:spcPts val="600"/>
              </a:spcBef>
              <a:buNone/>
            </a:pPr>
            <a:r>
              <a:rPr lang="en-AU" dirty="0" smtClean="0"/>
              <a:t>I encouraged interested students and Dr Park to </a:t>
            </a:r>
            <a:r>
              <a:rPr lang="en-AU" dirty="0"/>
              <a:t>use this material in order to develop this </a:t>
            </a:r>
            <a:r>
              <a:rPr lang="en-AU" dirty="0" smtClean="0"/>
              <a:t>research.</a:t>
            </a:r>
          </a:p>
          <a:p>
            <a:pPr marL="0" indent="0" algn="just">
              <a:lnSpc>
                <a:spcPct val="100000"/>
              </a:lnSpc>
              <a:spcBef>
                <a:spcPts val="600"/>
              </a:spcBef>
              <a:buNone/>
            </a:pPr>
            <a:r>
              <a:rPr lang="en-AU" dirty="0" smtClean="0"/>
              <a:t>I named this the "dandelion </a:t>
            </a:r>
            <a:r>
              <a:rPr lang="en-AU" dirty="0"/>
              <a:t>in the breeze" principle of inspired </a:t>
            </a:r>
            <a:r>
              <a:rPr lang="en-AU" dirty="0" smtClean="0"/>
              <a:t>teaching. </a:t>
            </a:r>
          </a:p>
          <a:p>
            <a:pPr marL="0" indent="0" algn="just">
              <a:lnSpc>
                <a:spcPct val="100000"/>
              </a:lnSpc>
              <a:spcBef>
                <a:spcPts val="600"/>
              </a:spcBef>
              <a:buNone/>
            </a:pPr>
            <a:r>
              <a:rPr lang="en-AU" dirty="0" smtClean="0"/>
              <a:t>This is how it works: </a:t>
            </a:r>
          </a:p>
          <a:p>
            <a:pPr marL="361950" indent="-180975" algn="just">
              <a:lnSpc>
                <a:spcPct val="100000"/>
              </a:lnSpc>
              <a:spcBef>
                <a:spcPts val="600"/>
              </a:spcBef>
            </a:pPr>
            <a:r>
              <a:rPr lang="en-AU" dirty="0" smtClean="0"/>
              <a:t>The </a:t>
            </a:r>
            <a:r>
              <a:rPr lang="en-AU" dirty="0"/>
              <a:t>teacher introduces the idea and the </a:t>
            </a:r>
            <a:r>
              <a:rPr lang="en-AU" dirty="0" smtClean="0"/>
              <a:t>students </a:t>
            </a:r>
            <a:r>
              <a:rPr lang="en-AU" dirty="0"/>
              <a:t>may or may not develop this. </a:t>
            </a:r>
            <a:endParaRPr lang="en-AU" dirty="0" smtClean="0"/>
          </a:p>
          <a:p>
            <a:pPr marL="361950" indent="-180975" algn="just">
              <a:lnSpc>
                <a:spcPct val="100000"/>
              </a:lnSpc>
              <a:spcBef>
                <a:spcPts val="600"/>
              </a:spcBef>
            </a:pPr>
            <a:r>
              <a:rPr lang="en-AU" dirty="0" smtClean="0"/>
              <a:t>The analogy are the little dandelion seeds under their parachutes and drifting in the breeze. Each little dandelion seed holds great potential.</a:t>
            </a:r>
            <a:endParaRPr lang="en-AU" dirty="0"/>
          </a:p>
          <a:p>
            <a:pPr marL="0" indent="0" algn="just">
              <a:lnSpc>
                <a:spcPct val="100000"/>
              </a:lnSpc>
              <a:spcBef>
                <a:spcPts val="600"/>
              </a:spcBef>
              <a:buNone/>
            </a:pPr>
            <a:r>
              <a:rPr lang="en-AU" dirty="0"/>
              <a:t> </a:t>
            </a:r>
          </a:p>
          <a:p>
            <a:pPr marL="0" indent="0" algn="just">
              <a:lnSpc>
                <a:spcPct val="100000"/>
              </a:lnSpc>
              <a:spcBef>
                <a:spcPts val="600"/>
              </a:spcBef>
              <a:buNone/>
            </a:pPr>
            <a:r>
              <a:rPr lang="en-AU" dirty="0" smtClean="0"/>
              <a:t>Of course I asked the recipients that if they do develop this material, they should also reference this report</a:t>
            </a:r>
            <a:r>
              <a:rPr lang="en-AU" dirty="0"/>
              <a:t>. </a:t>
            </a:r>
          </a:p>
        </p:txBody>
      </p:sp>
      <p:sp>
        <p:nvSpPr>
          <p:cNvPr id="4" name="TextBox 3"/>
          <p:cNvSpPr txBox="1"/>
          <p:nvPr/>
        </p:nvSpPr>
        <p:spPr>
          <a:xfrm>
            <a:off x="7263357" y="6334780"/>
            <a:ext cx="1880643" cy="523220"/>
          </a:xfrm>
          <a:prstGeom prst="rect">
            <a:avLst/>
          </a:prstGeom>
          <a:solidFill>
            <a:srgbClr val="FFFF00"/>
          </a:solidFill>
        </p:spPr>
        <p:txBody>
          <a:bodyPr wrap="none" rtlCol="0">
            <a:spAutoFit/>
          </a:bodyPr>
          <a:lstStyle/>
          <a:p>
            <a:r>
              <a:rPr lang="en-AU" sz="2800" b="1" dirty="0" smtClean="0">
                <a:solidFill>
                  <a:srgbClr val="FF0000"/>
                </a:solidFill>
              </a:rPr>
              <a:t>REFERENCE</a:t>
            </a:r>
            <a:endParaRPr lang="en-AU" sz="2800" b="1" dirty="0">
              <a:solidFill>
                <a:srgbClr val="FF0000"/>
              </a:solidFill>
            </a:endParaRPr>
          </a:p>
        </p:txBody>
      </p:sp>
    </p:spTree>
    <p:extLst>
      <p:ext uri="{BB962C8B-B14F-4D97-AF65-F5344CB8AC3E}">
        <p14:creationId xmlns:p14="http://schemas.microsoft.com/office/powerpoint/2010/main" val="3340639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69174"/>
            <a:ext cx="9144000" cy="1125193"/>
          </a:xfrm>
        </p:spPr>
        <p:txBody>
          <a:bodyPr>
            <a:noAutofit/>
          </a:bodyPr>
          <a:lstStyle/>
          <a:p>
            <a:pPr algn="ctr"/>
            <a:r>
              <a:rPr lang="en-AU" sz="2400" b="1" dirty="0" smtClean="0">
                <a:latin typeface="+mn-lt"/>
              </a:rPr>
              <a:t>Resources that you may want to practise on </a:t>
            </a:r>
            <a:br>
              <a:rPr lang="en-AU" sz="2400" b="1" dirty="0" smtClean="0">
                <a:latin typeface="+mn-lt"/>
              </a:rPr>
            </a:br>
            <a:r>
              <a:rPr lang="en-AU" sz="2000" dirty="0" smtClean="0">
                <a:latin typeface="+mn-lt"/>
              </a:rPr>
              <a:t>Data </a:t>
            </a:r>
            <a:r>
              <a:rPr lang="en-AU" sz="2000" dirty="0">
                <a:latin typeface="+mn-lt"/>
              </a:rPr>
              <a:t>13-14</a:t>
            </a:r>
            <a:r>
              <a:rPr lang="en-AU" sz="2000" baseline="30000" dirty="0">
                <a:latin typeface="+mn-lt"/>
              </a:rPr>
              <a:t>th</a:t>
            </a:r>
            <a:r>
              <a:rPr lang="en-AU" sz="2000" dirty="0">
                <a:latin typeface="+mn-lt"/>
              </a:rPr>
              <a:t> March 2019. </a:t>
            </a:r>
            <a:br>
              <a:rPr lang="en-AU" sz="2000" dirty="0">
                <a:latin typeface="+mn-lt"/>
              </a:rPr>
            </a:br>
            <a:r>
              <a:rPr lang="en-AU" sz="2000" dirty="0">
                <a:latin typeface="+mn-lt"/>
                <a:hlinkClick r:id="rId3"/>
              </a:rPr>
              <a:t>http://www.virtuallab.bom.gov.au/training/aomsuc-6-and-1stkma</a:t>
            </a:r>
            <a:r>
              <a:rPr lang="en-AU" sz="2000" dirty="0" smtClean="0">
                <a:latin typeface="+mn-lt"/>
                <a:hlinkClick r:id="rId3"/>
              </a:rPr>
              <a:t>/</a:t>
            </a:r>
            <a:r>
              <a:rPr lang="en-AU" sz="2000" dirty="0" smtClean="0">
                <a:latin typeface="+mn-lt"/>
              </a:rPr>
              <a:t> </a:t>
            </a:r>
            <a:endParaRPr lang="en-AU" sz="2000" dirty="0">
              <a:latin typeface="+mn-lt"/>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45318" y="1656545"/>
            <a:ext cx="7900987" cy="4924976"/>
          </a:xfrm>
          <a:prstGeom prst="rect">
            <a:avLst/>
          </a:prstGeom>
          <a:ln>
            <a:solidFill>
              <a:schemeClr val="accent1"/>
            </a:solidFill>
          </a:ln>
        </p:spPr>
      </p:pic>
    </p:spTree>
    <p:extLst>
      <p:ext uri="{BB962C8B-B14F-4D97-AF65-F5344CB8AC3E}">
        <p14:creationId xmlns:p14="http://schemas.microsoft.com/office/powerpoint/2010/main" val="35978309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585788" y="434975"/>
            <a:ext cx="3986212" cy="960438"/>
          </a:xfrm>
        </p:spPr>
        <p:txBody>
          <a:bodyPr>
            <a:normAutofit/>
          </a:bodyPr>
          <a:lstStyle/>
          <a:p>
            <a:pPr algn="ctr">
              <a:defRPr/>
            </a:pPr>
            <a:r>
              <a:rPr lang="en-AU" altLang="en-US" sz="2400" b="1" dirty="0">
                <a:latin typeface="+mn-lt"/>
              </a:rPr>
              <a:t>Resources referenced in this presentation</a:t>
            </a:r>
          </a:p>
        </p:txBody>
      </p:sp>
      <p:pic>
        <p:nvPicPr>
          <p:cNvPr id="4198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5788" y="1677988"/>
            <a:ext cx="3854450" cy="5022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98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41875" y="3889375"/>
            <a:ext cx="3575050" cy="28114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989"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41875" y="288925"/>
            <a:ext cx="3575050" cy="3444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14913" y="2011363"/>
            <a:ext cx="3228975" cy="892175"/>
          </a:xfrm>
          <a:prstGeom prst="rect">
            <a:avLst/>
          </a:prstGeom>
          <a:solidFill>
            <a:schemeClr val="bg1"/>
          </a:solidFill>
        </p:spPr>
        <p:txBody>
          <a:bodyPr>
            <a:spAutoFit/>
          </a:bodyPr>
          <a:lstStyle/>
          <a:p>
            <a:pPr algn="ctr">
              <a:defRPr/>
            </a:pPr>
            <a:r>
              <a:rPr lang="en-AU" sz="2000" b="1" dirty="0">
                <a:latin typeface="+mn-lt"/>
              </a:rPr>
              <a:t>CIMSS Satellite Blog </a:t>
            </a:r>
          </a:p>
          <a:p>
            <a:pPr algn="ctr">
              <a:defRPr/>
            </a:pPr>
            <a:r>
              <a:rPr lang="en-AU" sz="1600" dirty="0">
                <a:solidFill>
                  <a:srgbClr val="FF0000"/>
                </a:solidFill>
                <a:latin typeface="+mn-lt"/>
              </a:rPr>
              <a:t>(case studies presented by Scott Lindstrom SSEC)</a:t>
            </a:r>
          </a:p>
        </p:txBody>
      </p:sp>
      <p:sp>
        <p:nvSpPr>
          <p:cNvPr id="8" name="TextBox 7"/>
          <p:cNvSpPr txBox="1"/>
          <p:nvPr/>
        </p:nvSpPr>
        <p:spPr>
          <a:xfrm>
            <a:off x="5014913" y="4852988"/>
            <a:ext cx="3228975" cy="1262062"/>
          </a:xfrm>
          <a:prstGeom prst="rect">
            <a:avLst/>
          </a:prstGeom>
          <a:solidFill>
            <a:schemeClr val="bg1"/>
          </a:solidFill>
        </p:spPr>
        <p:txBody>
          <a:bodyPr>
            <a:spAutoFit/>
          </a:bodyPr>
          <a:lstStyle/>
          <a:p>
            <a:pPr algn="ctr">
              <a:defRPr/>
            </a:pPr>
            <a:r>
              <a:rPr lang="en-AU" sz="2000" b="1" dirty="0">
                <a:latin typeface="+mn-lt"/>
              </a:rPr>
              <a:t>EMBRY-RIDDLE</a:t>
            </a:r>
          </a:p>
          <a:p>
            <a:pPr algn="ctr">
              <a:defRPr/>
            </a:pPr>
            <a:r>
              <a:rPr lang="en-AU" sz="2000" b="1" dirty="0">
                <a:latin typeface="+mn-lt"/>
              </a:rPr>
              <a:t>Aeronautical University </a:t>
            </a:r>
          </a:p>
          <a:p>
            <a:pPr algn="ctr">
              <a:defRPr/>
            </a:pPr>
            <a:r>
              <a:rPr lang="en-AU" sz="2000" b="1" dirty="0">
                <a:latin typeface="+mn-lt"/>
              </a:rPr>
              <a:t>Meteorology </a:t>
            </a:r>
          </a:p>
          <a:p>
            <a:pPr algn="ctr">
              <a:defRPr/>
            </a:pPr>
            <a:r>
              <a:rPr lang="en-AU" sz="1600" dirty="0">
                <a:solidFill>
                  <a:srgbClr val="FF0000"/>
                </a:solidFill>
                <a:latin typeface="+mn-lt"/>
              </a:rPr>
              <a:t>(real time imagery over CONUS)</a:t>
            </a:r>
          </a:p>
        </p:txBody>
      </p:sp>
      <p:sp>
        <p:nvSpPr>
          <p:cNvPr id="9" name="TextBox 8"/>
          <p:cNvSpPr txBox="1"/>
          <p:nvPr/>
        </p:nvSpPr>
        <p:spPr>
          <a:xfrm>
            <a:off x="889000" y="3208338"/>
            <a:ext cx="3249613" cy="1200150"/>
          </a:xfrm>
          <a:prstGeom prst="rect">
            <a:avLst/>
          </a:prstGeom>
          <a:solidFill>
            <a:schemeClr val="bg1"/>
          </a:solidFill>
        </p:spPr>
        <p:txBody>
          <a:bodyPr>
            <a:spAutoFit/>
          </a:bodyPr>
          <a:lstStyle/>
          <a:p>
            <a:pPr algn="ctr">
              <a:defRPr/>
            </a:pPr>
            <a:r>
              <a:rPr lang="en-AU" sz="2000" b="1" dirty="0">
                <a:latin typeface="+mn-lt"/>
              </a:rPr>
              <a:t>Revisiting 3D Stereo Satellite Image Displays</a:t>
            </a:r>
          </a:p>
          <a:p>
            <a:pPr algn="ctr">
              <a:defRPr/>
            </a:pPr>
            <a:r>
              <a:rPr lang="en-AU" sz="1600" dirty="0">
                <a:solidFill>
                  <a:srgbClr val="FF0000"/>
                </a:solidFill>
                <a:latin typeface="+mn-lt"/>
              </a:rPr>
              <a:t>(Frederik R. Mosher, Embry-Riddle Aeronautical University)</a:t>
            </a:r>
          </a:p>
        </p:txBody>
      </p:sp>
    </p:spTree>
    <p:extLst>
      <p:ext uri="{BB962C8B-B14F-4D97-AF65-F5344CB8AC3E}">
        <p14:creationId xmlns:p14="http://schemas.microsoft.com/office/powerpoint/2010/main" val="3421716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2300" y="1031875"/>
            <a:ext cx="2416175"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Content Placeholder 2"/>
          <p:cNvSpPr>
            <a:spLocks noGrp="1"/>
          </p:cNvSpPr>
          <p:nvPr>
            <p:ph idx="1"/>
          </p:nvPr>
        </p:nvSpPr>
        <p:spPr>
          <a:xfrm>
            <a:off x="-22225" y="3440113"/>
            <a:ext cx="9166225" cy="339725"/>
          </a:xfrm>
        </p:spPr>
        <p:txBody>
          <a:bodyPr>
            <a:normAutofit fontScale="92500" lnSpcReduction="10000"/>
          </a:bodyPr>
          <a:lstStyle/>
          <a:p>
            <a:pPr marL="0" indent="0" algn="ctr">
              <a:buFontTx/>
              <a:buNone/>
              <a:defRPr/>
            </a:pPr>
            <a:r>
              <a:rPr lang="en-US" altLang="en-US" sz="2000"/>
              <a:t>GOES-17 in </a:t>
            </a:r>
            <a:r>
              <a:rPr lang="en-US" altLang="en-US" sz="2000" b="1"/>
              <a:t>test position </a:t>
            </a:r>
            <a:r>
              <a:rPr lang="en-US" altLang="en-US" sz="2000"/>
              <a:t>at 89.5º W during 2018, GOES-16 at 75.2º W</a:t>
            </a:r>
          </a:p>
        </p:txBody>
      </p:sp>
      <p:pic>
        <p:nvPicPr>
          <p:cNvPr id="4096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40313" y="1055688"/>
            <a:ext cx="2409825"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Box 8"/>
          <p:cNvSpPr txBox="1">
            <a:spLocks noChangeArrowheads="1"/>
          </p:cNvSpPr>
          <p:nvPr/>
        </p:nvSpPr>
        <p:spPr bwMode="auto">
          <a:xfrm>
            <a:off x="706438" y="2057400"/>
            <a:ext cx="1185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800">
                <a:latin typeface="Arial" panose="020B0604020202020204" pitchFamily="34" charset="0"/>
              </a:rPr>
              <a:t>GOES-17</a:t>
            </a:r>
          </a:p>
        </p:txBody>
      </p:sp>
      <p:sp>
        <p:nvSpPr>
          <p:cNvPr id="40966" name="TextBox 9"/>
          <p:cNvSpPr txBox="1">
            <a:spLocks noChangeArrowheads="1"/>
          </p:cNvSpPr>
          <p:nvPr/>
        </p:nvSpPr>
        <p:spPr bwMode="auto">
          <a:xfrm>
            <a:off x="7423150" y="1992313"/>
            <a:ext cx="1003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800">
                <a:latin typeface="Arial" panose="020B0604020202020204" pitchFamily="34" charset="0"/>
              </a:rPr>
              <a:t>GOES-16</a:t>
            </a:r>
          </a:p>
        </p:txBody>
      </p:sp>
      <p:sp>
        <p:nvSpPr>
          <p:cNvPr id="14" name="TextBox 10"/>
          <p:cNvSpPr txBox="1">
            <a:spLocks noChangeArrowheads="1"/>
          </p:cNvSpPr>
          <p:nvPr/>
        </p:nvSpPr>
        <p:spPr bwMode="auto">
          <a:xfrm>
            <a:off x="3724275" y="1822450"/>
            <a:ext cx="1876425" cy="708025"/>
          </a:xfrm>
          <a:prstGeom prst="rect">
            <a:avLst/>
          </a:prstGeom>
          <a:solidFill>
            <a:schemeClr val="bg1"/>
          </a:solid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AU" altLang="en-US" sz="2000" b="1" dirty="0">
                <a:solidFill>
                  <a:srgbClr val="0000CC"/>
                </a:solidFill>
                <a:latin typeface="+mn-lt"/>
              </a:rPr>
              <a:t>Separation of 14. 3 degrees </a:t>
            </a:r>
          </a:p>
        </p:txBody>
      </p:sp>
      <p:sp>
        <p:nvSpPr>
          <p:cNvPr id="2" name="Title 1"/>
          <p:cNvSpPr>
            <a:spLocks noGrp="1"/>
          </p:cNvSpPr>
          <p:nvPr>
            <p:ph type="title"/>
          </p:nvPr>
        </p:nvSpPr>
        <p:spPr>
          <a:xfrm>
            <a:off x="6350" y="182563"/>
            <a:ext cx="9137650" cy="768350"/>
          </a:xfrm>
        </p:spPr>
        <p:txBody>
          <a:bodyPr>
            <a:normAutofit/>
          </a:bodyPr>
          <a:lstStyle/>
          <a:p>
            <a:pPr algn="ctr">
              <a:defRPr/>
            </a:pPr>
            <a:r>
              <a:rPr lang="en-AU" sz="2400" b="1" dirty="0" smtClean="0">
                <a:solidFill>
                  <a:srgbClr val="0000CC"/>
                </a:solidFill>
                <a:latin typeface="+mn-lt"/>
              </a:rPr>
              <a:t>The Pioneers: </a:t>
            </a:r>
            <a:r>
              <a:rPr lang="en-AU" sz="2400" b="1" dirty="0" smtClean="0">
                <a:latin typeface="+mn-lt"/>
              </a:rPr>
              <a:t>GOES-16 </a:t>
            </a:r>
            <a:r>
              <a:rPr lang="en-AU" sz="2400" b="1" dirty="0">
                <a:latin typeface="+mn-lt"/>
              </a:rPr>
              <a:t>/ GOES-17 </a:t>
            </a:r>
            <a:r>
              <a:rPr lang="en-AU" sz="2400" b="1" dirty="0" smtClean="0">
                <a:latin typeface="+mn-lt"/>
              </a:rPr>
              <a:t>(in check out phase) compared </a:t>
            </a:r>
            <a:r>
              <a:rPr lang="en-AU" sz="2400" b="1" dirty="0">
                <a:latin typeface="+mn-lt"/>
              </a:rPr>
              <a:t>to GEO-KOMPSAT-2A and Himawari-8 separation</a:t>
            </a:r>
          </a:p>
        </p:txBody>
      </p:sp>
      <p:sp>
        <p:nvSpPr>
          <p:cNvPr id="40969" name="Content Placeholder 2"/>
          <p:cNvSpPr txBox="1">
            <a:spLocks/>
          </p:cNvSpPr>
          <p:nvPr/>
        </p:nvSpPr>
        <p:spPr bwMode="auto">
          <a:xfrm>
            <a:off x="-141288" y="6310313"/>
            <a:ext cx="928528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685800" indent="-228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80000"/>
              </a:lnSpc>
              <a:spcBef>
                <a:spcPts val="1000"/>
              </a:spcBef>
              <a:buFontTx/>
              <a:buNone/>
            </a:pPr>
            <a:r>
              <a:rPr lang="en-US" altLang="en-US" sz="2000"/>
              <a:t>Himawari-8 is located at 140.7E, GEO-KOMPSAT-2A is located at 128.2E</a:t>
            </a:r>
          </a:p>
        </p:txBody>
      </p:sp>
      <p:pic>
        <p:nvPicPr>
          <p:cNvPr id="4097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82775" y="3902075"/>
            <a:ext cx="2406650"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59363" y="3911600"/>
            <a:ext cx="2411412"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2" name="TextBox 10"/>
          <p:cNvSpPr txBox="1">
            <a:spLocks noChangeArrowheads="1"/>
          </p:cNvSpPr>
          <p:nvPr/>
        </p:nvSpPr>
        <p:spPr bwMode="auto">
          <a:xfrm>
            <a:off x="6350" y="4792663"/>
            <a:ext cx="1885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800">
                <a:latin typeface="Arial" panose="020B0604020202020204" pitchFamily="34" charset="0"/>
              </a:rPr>
              <a:t>GEO-KOMPSAT</a:t>
            </a:r>
          </a:p>
          <a:p>
            <a:pPr algn="ctr">
              <a:spcBef>
                <a:spcPct val="0"/>
              </a:spcBef>
              <a:buFontTx/>
              <a:buNone/>
            </a:pPr>
            <a:r>
              <a:rPr lang="en-AU" altLang="en-US" sz="1800">
                <a:latin typeface="Arial" panose="020B0604020202020204" pitchFamily="34" charset="0"/>
              </a:rPr>
              <a:t>2A</a:t>
            </a:r>
          </a:p>
        </p:txBody>
      </p:sp>
      <p:sp>
        <p:nvSpPr>
          <p:cNvPr id="40973" name="TextBox 11"/>
          <p:cNvSpPr txBox="1">
            <a:spLocks noChangeArrowheads="1"/>
          </p:cNvSpPr>
          <p:nvPr/>
        </p:nvSpPr>
        <p:spPr bwMode="auto">
          <a:xfrm>
            <a:off x="7516813" y="4905375"/>
            <a:ext cx="1406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800">
                <a:latin typeface="Arial" panose="020B0604020202020204" pitchFamily="34" charset="0"/>
              </a:rPr>
              <a:t>HIMAWARI-8</a:t>
            </a:r>
          </a:p>
        </p:txBody>
      </p:sp>
      <p:sp>
        <p:nvSpPr>
          <p:cNvPr id="13" name="TextBox 10"/>
          <p:cNvSpPr txBox="1">
            <a:spLocks noChangeArrowheads="1"/>
          </p:cNvSpPr>
          <p:nvPr/>
        </p:nvSpPr>
        <p:spPr bwMode="auto">
          <a:xfrm>
            <a:off x="3705225" y="4699000"/>
            <a:ext cx="1876425" cy="708025"/>
          </a:xfrm>
          <a:prstGeom prst="rect">
            <a:avLst/>
          </a:prstGeom>
          <a:solidFill>
            <a:schemeClr val="bg1"/>
          </a:solid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AU" altLang="en-US" sz="2000" b="1" dirty="0">
                <a:solidFill>
                  <a:srgbClr val="FF0000"/>
                </a:solidFill>
                <a:latin typeface="+mn-lt"/>
              </a:rPr>
              <a:t>Separation of 12. 5 degrees </a:t>
            </a:r>
          </a:p>
        </p:txBody>
      </p:sp>
    </p:spTree>
    <p:extLst>
      <p:ext uri="{BB962C8B-B14F-4D97-AF65-F5344CB8AC3E}">
        <p14:creationId xmlns:p14="http://schemas.microsoft.com/office/powerpoint/2010/main" val="1510270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63" y="-82550"/>
            <a:ext cx="9356726" cy="702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11" descr="logo.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39738"/>
            <a:ext cx="13462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itle 1"/>
          <p:cNvSpPr>
            <a:spLocks noGrp="1"/>
          </p:cNvSpPr>
          <p:nvPr>
            <p:ph type="title"/>
          </p:nvPr>
        </p:nvSpPr>
        <p:spPr>
          <a:xfrm>
            <a:off x="0" y="692150"/>
            <a:ext cx="9144000" cy="909638"/>
          </a:xfrm>
        </p:spPr>
        <p:txBody>
          <a:bodyPr/>
          <a:lstStyle/>
          <a:p>
            <a:pPr algn="ctr" eaLnBrk="1" hangingPunct="1"/>
            <a:r>
              <a:rPr lang="en-AU" altLang="en-US" sz="2800" b="1" dirty="0" smtClean="0">
                <a:latin typeface="+mn-lt"/>
              </a:rPr>
              <a:t>Summary</a:t>
            </a:r>
          </a:p>
        </p:txBody>
      </p:sp>
      <p:sp>
        <p:nvSpPr>
          <p:cNvPr id="6149" name="Content Placeholder 2"/>
          <p:cNvSpPr>
            <a:spLocks noGrp="1"/>
          </p:cNvSpPr>
          <p:nvPr>
            <p:ph idx="1"/>
          </p:nvPr>
        </p:nvSpPr>
        <p:spPr>
          <a:xfrm>
            <a:off x="517525" y="1841500"/>
            <a:ext cx="8108950" cy="5003800"/>
          </a:xfrm>
        </p:spPr>
        <p:txBody>
          <a:bodyPr>
            <a:normAutofit/>
          </a:bodyPr>
          <a:lstStyle/>
          <a:p>
            <a:pPr>
              <a:lnSpc>
                <a:spcPct val="100000"/>
              </a:lnSpc>
              <a:spcBef>
                <a:spcPct val="0"/>
              </a:spcBef>
              <a:spcAft>
                <a:spcPts val="1200"/>
              </a:spcAft>
            </a:pPr>
            <a:r>
              <a:rPr lang="en-AU" altLang="en-US" sz="2000" dirty="0"/>
              <a:t>C</a:t>
            </a:r>
            <a:r>
              <a:rPr lang="en-AU" altLang="en-US" sz="2000" dirty="0" smtClean="0"/>
              <a:t>reating stereo imagery using Geo-KOMPSAT-2A and Himawari-8 data.</a:t>
            </a:r>
          </a:p>
          <a:p>
            <a:pPr>
              <a:lnSpc>
                <a:spcPct val="100000"/>
              </a:lnSpc>
              <a:spcBef>
                <a:spcPct val="0"/>
              </a:spcBef>
              <a:spcAft>
                <a:spcPts val="1200"/>
              </a:spcAft>
            </a:pPr>
            <a:r>
              <a:rPr lang="en-AU" altLang="en-US" sz="2000" dirty="0" smtClean="0"/>
              <a:t>Pioneering work conducted by BOM/BMTC and KMA and the USA. </a:t>
            </a:r>
          </a:p>
          <a:p>
            <a:pPr>
              <a:lnSpc>
                <a:spcPct val="100000"/>
              </a:lnSpc>
              <a:spcBef>
                <a:spcPct val="0"/>
              </a:spcBef>
              <a:spcAft>
                <a:spcPts val="600"/>
              </a:spcAft>
            </a:pPr>
            <a:r>
              <a:rPr lang="en-AU" altLang="en-US" sz="2000" dirty="0" smtClean="0"/>
              <a:t>We presented four ways of displaying 3D stereo satellite imagery</a:t>
            </a:r>
          </a:p>
          <a:p>
            <a:pPr marL="1076325" indent="-457200">
              <a:lnSpc>
                <a:spcPct val="100000"/>
              </a:lnSpc>
              <a:spcBef>
                <a:spcPct val="0"/>
              </a:spcBef>
              <a:spcAft>
                <a:spcPts val="600"/>
              </a:spcAft>
              <a:buFont typeface="+mj-lt"/>
              <a:buAutoNum type="arabicPeriod"/>
            </a:pPr>
            <a:r>
              <a:rPr lang="en-AU" altLang="en-US" sz="2000" dirty="0"/>
              <a:t>Wiggle 3D images and animations</a:t>
            </a:r>
          </a:p>
          <a:p>
            <a:pPr marL="1076325" indent="-457200">
              <a:lnSpc>
                <a:spcPct val="100000"/>
              </a:lnSpc>
              <a:spcBef>
                <a:spcPct val="0"/>
              </a:spcBef>
              <a:spcAft>
                <a:spcPts val="600"/>
              </a:spcAft>
              <a:buFont typeface="+mj-lt"/>
              <a:buAutoNum type="arabicPeriod"/>
            </a:pPr>
            <a:r>
              <a:rPr lang="en-AU" altLang="en-US" sz="2000" dirty="0"/>
              <a:t>3D stereo (crossed eye method) images and animations</a:t>
            </a:r>
          </a:p>
          <a:p>
            <a:pPr marL="1076325" indent="-457200">
              <a:lnSpc>
                <a:spcPct val="100000"/>
              </a:lnSpc>
              <a:spcBef>
                <a:spcPct val="0"/>
              </a:spcBef>
              <a:spcAft>
                <a:spcPts val="600"/>
              </a:spcAft>
              <a:buFont typeface="+mj-lt"/>
              <a:buAutoNum type="arabicPeriod"/>
            </a:pPr>
            <a:r>
              <a:rPr lang="en-AU" altLang="en-US" sz="2000" dirty="0"/>
              <a:t>Anaglyph 3D images and animations (briefly only)</a:t>
            </a:r>
          </a:p>
          <a:p>
            <a:pPr marL="1076325" indent="-457200">
              <a:lnSpc>
                <a:spcPct val="100000"/>
              </a:lnSpc>
              <a:spcBef>
                <a:spcPct val="0"/>
              </a:spcBef>
              <a:spcAft>
                <a:spcPts val="1200"/>
              </a:spcAft>
              <a:buFont typeface="+mj-lt"/>
              <a:buAutoNum type="arabicPeriod"/>
            </a:pPr>
            <a:r>
              <a:rPr lang="en-AU" altLang="en-US" sz="2000" dirty="0"/>
              <a:t>3D satellite imagery and other observations </a:t>
            </a:r>
            <a:r>
              <a:rPr lang="en-AU" altLang="en-US" sz="2000" dirty="0" smtClean="0"/>
              <a:t>superimposed</a:t>
            </a:r>
          </a:p>
          <a:p>
            <a:pPr>
              <a:lnSpc>
                <a:spcPct val="100000"/>
              </a:lnSpc>
              <a:spcBef>
                <a:spcPct val="0"/>
              </a:spcBef>
              <a:spcAft>
                <a:spcPts val="600"/>
              </a:spcAft>
            </a:pPr>
            <a:r>
              <a:rPr lang="en-AU" altLang="en-US" sz="2000" dirty="0" smtClean="0"/>
              <a:t>Feedback from BOM/BMTC and KMA staff</a:t>
            </a:r>
          </a:p>
          <a:p>
            <a:pPr marL="1076325" indent="-447675">
              <a:lnSpc>
                <a:spcPct val="100000"/>
              </a:lnSpc>
              <a:spcBef>
                <a:spcPct val="0"/>
              </a:spcBef>
              <a:spcAft>
                <a:spcPts val="600"/>
              </a:spcAft>
              <a:buFont typeface="+mj-lt"/>
              <a:buAutoNum type="arabicPeriod"/>
            </a:pPr>
            <a:r>
              <a:rPr lang="en-AU" sz="2000" dirty="0"/>
              <a:t>Advantages in using 3D stereo satellite </a:t>
            </a:r>
            <a:r>
              <a:rPr lang="en-AU" sz="2000" dirty="0" smtClean="0"/>
              <a:t>imagery</a:t>
            </a:r>
          </a:p>
          <a:p>
            <a:pPr marL="1076325" indent="-447675">
              <a:lnSpc>
                <a:spcPct val="100000"/>
              </a:lnSpc>
              <a:spcBef>
                <a:spcPct val="0"/>
              </a:spcBef>
              <a:spcAft>
                <a:spcPts val="1200"/>
              </a:spcAft>
              <a:buFont typeface="+mj-lt"/>
              <a:buAutoNum type="arabicPeriod"/>
            </a:pPr>
            <a:r>
              <a:rPr lang="en-AU" sz="2000" dirty="0"/>
              <a:t>Suggested use of 3D stereo satellite imagery within a meteorological forecasting / training centre </a:t>
            </a:r>
            <a:endParaRPr lang="en-AU" sz="2000" dirty="0" smtClean="0"/>
          </a:p>
          <a:p>
            <a:pPr>
              <a:lnSpc>
                <a:spcPct val="100000"/>
              </a:lnSpc>
              <a:spcBef>
                <a:spcPct val="0"/>
              </a:spcBef>
              <a:spcAft>
                <a:spcPts val="600"/>
              </a:spcAft>
            </a:pPr>
            <a:r>
              <a:rPr lang="en-AU" sz="2000" dirty="0" smtClean="0"/>
              <a:t>Additional resources </a:t>
            </a:r>
            <a:r>
              <a:rPr lang="en-AU" sz="2000" dirty="0"/>
              <a:t>that you may want to </a:t>
            </a:r>
            <a:r>
              <a:rPr lang="en-AU" sz="2000" dirty="0" smtClean="0"/>
              <a:t>examine.</a:t>
            </a:r>
            <a:endParaRPr lang="en-AU" altLang="en-US" sz="2000" dirty="0" smtClean="0"/>
          </a:p>
        </p:txBody>
      </p:sp>
    </p:spTree>
    <p:extLst>
      <p:ext uri="{BB962C8B-B14F-4D97-AF65-F5344CB8AC3E}">
        <p14:creationId xmlns:p14="http://schemas.microsoft.com/office/powerpoint/2010/main" val="1161838284"/>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9877"/>
            <a:ext cx="7886700" cy="606424"/>
          </a:xfrm>
        </p:spPr>
        <p:txBody>
          <a:bodyPr>
            <a:normAutofit/>
          </a:bodyPr>
          <a:lstStyle/>
          <a:p>
            <a:pPr algn="ctr"/>
            <a:r>
              <a:rPr lang="en-AU" sz="2800" b="1" dirty="0" smtClean="0">
                <a:latin typeface="+mn-lt"/>
              </a:rPr>
              <a:t>Notes</a:t>
            </a:r>
            <a:endParaRPr lang="en-AU" sz="2800" b="1" dirty="0">
              <a:latin typeface="+mn-lt"/>
            </a:endParaRPr>
          </a:p>
        </p:txBody>
      </p:sp>
      <p:sp>
        <p:nvSpPr>
          <p:cNvPr id="3" name="Content Placeholder 2"/>
          <p:cNvSpPr>
            <a:spLocks noGrp="1"/>
          </p:cNvSpPr>
          <p:nvPr>
            <p:ph idx="1"/>
          </p:nvPr>
        </p:nvSpPr>
        <p:spPr>
          <a:xfrm>
            <a:off x="628650" y="1000125"/>
            <a:ext cx="7886700" cy="5600700"/>
          </a:xfrm>
        </p:spPr>
        <p:txBody>
          <a:bodyPr>
            <a:normAutofit/>
          </a:bodyPr>
          <a:lstStyle/>
          <a:p>
            <a:pPr marL="0" indent="0" algn="just">
              <a:lnSpc>
                <a:spcPct val="100000"/>
              </a:lnSpc>
              <a:spcBef>
                <a:spcPts val="0"/>
              </a:spcBef>
              <a:buNone/>
            </a:pPr>
            <a:r>
              <a:rPr lang="en-US" sz="2000" dirty="0"/>
              <a:t>Previous work in the USA, principally be Scott Lindstrom of </a:t>
            </a:r>
            <a:r>
              <a:rPr lang="en-US" sz="2000" dirty="0" smtClean="0"/>
              <a:t>the Cooperative Institute for Meteorological Satellite Studies at the University of Wisconsin-Madison has </a:t>
            </a:r>
            <a:r>
              <a:rPr lang="en-US" sz="2000" dirty="0"/>
              <a:t>shown that stereo imagery could be produced from GOES-16 and GOES-17 data. </a:t>
            </a:r>
            <a:endParaRPr lang="en-US" sz="2000" dirty="0" smtClean="0"/>
          </a:p>
          <a:p>
            <a:pPr marL="0" indent="0" algn="just">
              <a:lnSpc>
                <a:spcPct val="100000"/>
              </a:lnSpc>
              <a:spcBef>
                <a:spcPts val="0"/>
              </a:spcBef>
              <a:buNone/>
            </a:pPr>
            <a:endParaRPr lang="en-US" sz="2000" dirty="0"/>
          </a:p>
          <a:p>
            <a:pPr marL="0" indent="0" algn="just">
              <a:lnSpc>
                <a:spcPct val="100000"/>
              </a:lnSpc>
              <a:spcBef>
                <a:spcPts val="0"/>
              </a:spcBef>
              <a:buNone/>
            </a:pPr>
            <a:r>
              <a:rPr lang="en-US" sz="2000" dirty="0" smtClean="0"/>
              <a:t>In </a:t>
            </a:r>
            <a:r>
              <a:rPr lang="en-US" sz="2000" dirty="0"/>
              <a:t>particular during 2018 GOES-17 was located in the check out phase location at 89.5W.</a:t>
            </a:r>
            <a:endParaRPr lang="en-AU" sz="2000" dirty="0"/>
          </a:p>
        </p:txBody>
      </p:sp>
      <p:sp>
        <p:nvSpPr>
          <p:cNvPr id="4" name="TextBox 3"/>
          <p:cNvSpPr txBox="1"/>
          <p:nvPr/>
        </p:nvSpPr>
        <p:spPr>
          <a:xfrm>
            <a:off x="7263357" y="6334780"/>
            <a:ext cx="1880643" cy="523220"/>
          </a:xfrm>
          <a:prstGeom prst="rect">
            <a:avLst/>
          </a:prstGeom>
          <a:solidFill>
            <a:srgbClr val="FFFF00"/>
          </a:solidFill>
        </p:spPr>
        <p:txBody>
          <a:bodyPr wrap="none" rtlCol="0">
            <a:spAutoFit/>
          </a:bodyPr>
          <a:lstStyle/>
          <a:p>
            <a:r>
              <a:rPr lang="en-AU" sz="2800" b="1" dirty="0" smtClean="0">
                <a:solidFill>
                  <a:srgbClr val="FF0000"/>
                </a:solidFill>
              </a:rPr>
              <a:t>REFERENCE</a:t>
            </a:r>
            <a:endParaRPr lang="en-AU" sz="2800" b="1" dirty="0">
              <a:solidFill>
                <a:srgbClr val="FF0000"/>
              </a:solidFill>
            </a:endParaRPr>
          </a:p>
        </p:txBody>
      </p:sp>
    </p:spTree>
    <p:extLst>
      <p:ext uri="{BB962C8B-B14F-4D97-AF65-F5344CB8AC3E}">
        <p14:creationId xmlns:p14="http://schemas.microsoft.com/office/powerpoint/2010/main" val="1719990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2363" y="871538"/>
            <a:ext cx="2416175"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2363" y="3795713"/>
            <a:ext cx="2409825"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0850" y="211138"/>
            <a:ext cx="5621338" cy="1171575"/>
          </a:xfrm>
        </p:spPr>
        <p:txBody>
          <a:bodyPr>
            <a:normAutofit/>
          </a:bodyPr>
          <a:lstStyle/>
          <a:p>
            <a:pPr algn="ctr">
              <a:defRPr/>
            </a:pPr>
            <a:r>
              <a:rPr lang="en-AU" sz="2400" b="1" dirty="0">
                <a:latin typeface="+mn-lt"/>
              </a:rPr>
              <a:t>Stereo vision presentation of satellite </a:t>
            </a:r>
            <a:r>
              <a:rPr lang="en-AU" sz="2400" b="1" dirty="0" smtClean="0">
                <a:latin typeface="+mn-lt"/>
              </a:rPr>
              <a:t>images – GOES-16 and 17</a:t>
            </a:r>
            <a:endParaRPr lang="en-AU" sz="2400" dirty="0">
              <a:latin typeface="+mn-lt"/>
            </a:endParaRPr>
          </a:p>
        </p:txBody>
      </p:sp>
      <p:pic>
        <p:nvPicPr>
          <p:cNvPr id="44037"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506413" y="1508125"/>
            <a:ext cx="5362575" cy="3543300"/>
          </a:xfrm>
        </p:spPr>
      </p:pic>
      <p:sp>
        <p:nvSpPr>
          <p:cNvPr id="44038" name="TextBox 10"/>
          <p:cNvSpPr txBox="1">
            <a:spLocks noChangeArrowheads="1"/>
          </p:cNvSpPr>
          <p:nvPr/>
        </p:nvSpPr>
        <p:spPr bwMode="auto">
          <a:xfrm>
            <a:off x="6205538" y="3279775"/>
            <a:ext cx="2406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800">
                <a:latin typeface="Arial" panose="020B0604020202020204" pitchFamily="34" charset="0"/>
              </a:rPr>
              <a:t>GOES-16</a:t>
            </a:r>
          </a:p>
        </p:txBody>
      </p:sp>
      <p:sp>
        <p:nvSpPr>
          <p:cNvPr id="44039" name="TextBox 11"/>
          <p:cNvSpPr txBox="1">
            <a:spLocks noChangeArrowheads="1"/>
          </p:cNvSpPr>
          <p:nvPr/>
        </p:nvSpPr>
        <p:spPr bwMode="auto">
          <a:xfrm>
            <a:off x="6205538" y="6203950"/>
            <a:ext cx="2406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800">
                <a:latin typeface="Arial" panose="020B0604020202020204" pitchFamily="34" charset="0"/>
              </a:rPr>
              <a:t>GOES-17</a:t>
            </a:r>
          </a:p>
        </p:txBody>
      </p:sp>
      <p:pic>
        <p:nvPicPr>
          <p:cNvPr id="44040"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6413" y="4599782"/>
            <a:ext cx="1984375"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28900" y="4596607"/>
            <a:ext cx="3240088"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flipH="1">
            <a:off x="0" y="1798638"/>
            <a:ext cx="1593850" cy="277812"/>
          </a:xfrm>
          <a:prstGeom prst="rect">
            <a:avLst/>
          </a:prstGeom>
          <a:noFill/>
        </p:spPr>
        <p:txBody>
          <a:bodyPr>
            <a:spAutoFit/>
          </a:bodyPr>
          <a:lstStyle/>
          <a:p>
            <a:pPr>
              <a:defRPr/>
            </a:pPr>
            <a:r>
              <a:rPr lang="en-AU" sz="1200" dirty="0">
                <a:latin typeface="+mn-lt"/>
              </a:rPr>
              <a:t>image from Wikipedia</a:t>
            </a:r>
          </a:p>
        </p:txBody>
      </p:sp>
      <p:sp>
        <p:nvSpPr>
          <p:cNvPr id="13" name="TextBox 12"/>
          <p:cNvSpPr txBox="1"/>
          <p:nvPr/>
        </p:nvSpPr>
        <p:spPr>
          <a:xfrm flipH="1">
            <a:off x="450850" y="6138069"/>
            <a:ext cx="5418138" cy="277813"/>
          </a:xfrm>
          <a:prstGeom prst="rect">
            <a:avLst/>
          </a:prstGeom>
          <a:noFill/>
        </p:spPr>
        <p:txBody>
          <a:bodyPr>
            <a:spAutoFit/>
          </a:bodyPr>
          <a:lstStyle/>
          <a:p>
            <a:pPr>
              <a:defRPr/>
            </a:pPr>
            <a:r>
              <a:rPr lang="en-AU" sz="1200" dirty="0">
                <a:latin typeface="+mn-lt"/>
              </a:rPr>
              <a:t>images from CIMSS Satellite Blog, case studies produced by Scott Lindstrom SSEC</a:t>
            </a:r>
          </a:p>
        </p:txBody>
      </p:sp>
      <p:sp>
        <p:nvSpPr>
          <p:cNvPr id="14" name="Rectangle 13"/>
          <p:cNvSpPr/>
          <p:nvPr/>
        </p:nvSpPr>
        <p:spPr>
          <a:xfrm>
            <a:off x="506413" y="6383339"/>
            <a:ext cx="5362575" cy="400050"/>
          </a:xfrm>
          <a:prstGeom prst="rect">
            <a:avLst/>
          </a:prstGeom>
        </p:spPr>
        <p:txBody>
          <a:bodyPr wrap="square">
            <a:spAutoFit/>
          </a:bodyPr>
          <a:lstStyle/>
          <a:p>
            <a:pPr algn="ctr">
              <a:defRPr/>
            </a:pPr>
            <a:r>
              <a:rPr lang="en-AU" altLang="en-US" sz="2000" dirty="0">
                <a:latin typeface="+mn-lt"/>
                <a:hlinkClick r:id="rId8"/>
              </a:rPr>
              <a:t>https://cimss.ssec.wisc.edu/goes/blog/?s=stereo</a:t>
            </a:r>
            <a:r>
              <a:rPr lang="en-AU" altLang="en-US" sz="2000" dirty="0">
                <a:latin typeface="+mn-lt"/>
              </a:rPr>
              <a:t> </a:t>
            </a:r>
          </a:p>
        </p:txBody>
      </p:sp>
    </p:spTree>
    <p:extLst>
      <p:ext uri="{BB962C8B-B14F-4D97-AF65-F5344CB8AC3E}">
        <p14:creationId xmlns:p14="http://schemas.microsoft.com/office/powerpoint/2010/main" val="1925155422"/>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9877"/>
            <a:ext cx="7886700" cy="606424"/>
          </a:xfrm>
        </p:spPr>
        <p:txBody>
          <a:bodyPr>
            <a:normAutofit/>
          </a:bodyPr>
          <a:lstStyle/>
          <a:p>
            <a:pPr algn="ctr"/>
            <a:r>
              <a:rPr lang="en-AU" sz="2800" b="1" dirty="0" smtClean="0">
                <a:latin typeface="+mn-lt"/>
              </a:rPr>
              <a:t>Notes</a:t>
            </a:r>
            <a:endParaRPr lang="en-AU" sz="2800" b="1" dirty="0">
              <a:latin typeface="+mn-lt"/>
            </a:endParaRPr>
          </a:p>
        </p:txBody>
      </p:sp>
      <p:sp>
        <p:nvSpPr>
          <p:cNvPr id="3" name="Content Placeholder 2"/>
          <p:cNvSpPr>
            <a:spLocks noGrp="1"/>
          </p:cNvSpPr>
          <p:nvPr>
            <p:ph idx="1"/>
          </p:nvPr>
        </p:nvSpPr>
        <p:spPr>
          <a:xfrm>
            <a:off x="628650" y="1000125"/>
            <a:ext cx="7886700" cy="5600700"/>
          </a:xfrm>
        </p:spPr>
        <p:txBody>
          <a:bodyPr>
            <a:normAutofit/>
          </a:bodyPr>
          <a:lstStyle/>
          <a:p>
            <a:pPr marL="0" indent="0" algn="just">
              <a:lnSpc>
                <a:spcPct val="100000"/>
              </a:lnSpc>
              <a:spcBef>
                <a:spcPts val="0"/>
              </a:spcBef>
              <a:buNone/>
            </a:pPr>
            <a:r>
              <a:rPr lang="en-US" sz="2000" dirty="0"/>
              <a:t>Stereo imagery was created from this GOES-16 GOES-17 data, with a separation of 14.3 degrees longitude. </a:t>
            </a:r>
            <a:endParaRPr lang="en-US" sz="2000" dirty="0" smtClean="0"/>
          </a:p>
          <a:p>
            <a:pPr marL="0" indent="0" algn="just">
              <a:lnSpc>
                <a:spcPct val="100000"/>
              </a:lnSpc>
              <a:spcBef>
                <a:spcPts val="0"/>
              </a:spcBef>
              <a:buNone/>
            </a:pPr>
            <a:endParaRPr lang="en-US" sz="2000" dirty="0"/>
          </a:p>
          <a:p>
            <a:pPr marL="0" indent="0" algn="just">
              <a:lnSpc>
                <a:spcPct val="100000"/>
              </a:lnSpc>
              <a:spcBef>
                <a:spcPts val="0"/>
              </a:spcBef>
              <a:buNone/>
            </a:pPr>
            <a:r>
              <a:rPr lang="en-US" sz="2000" dirty="0" smtClean="0"/>
              <a:t>Below </a:t>
            </a:r>
            <a:r>
              <a:rPr lang="en-US" sz="2000" dirty="0"/>
              <a:t>are examples of a Hurricane and a thunderstorm in 2 panel stereo display over the American region. </a:t>
            </a:r>
            <a:endParaRPr lang="en-US" sz="2000" dirty="0" smtClean="0"/>
          </a:p>
          <a:p>
            <a:pPr marL="0" indent="0" algn="just">
              <a:lnSpc>
                <a:spcPct val="100000"/>
              </a:lnSpc>
              <a:spcBef>
                <a:spcPts val="0"/>
              </a:spcBef>
              <a:buNone/>
            </a:pPr>
            <a:endParaRPr lang="en-US" sz="2000" dirty="0"/>
          </a:p>
          <a:p>
            <a:pPr marL="0" indent="0" algn="just">
              <a:lnSpc>
                <a:spcPct val="100000"/>
              </a:lnSpc>
              <a:spcBef>
                <a:spcPts val="0"/>
              </a:spcBef>
              <a:buNone/>
            </a:pPr>
            <a:r>
              <a:rPr lang="en-US" sz="2000" dirty="0" smtClean="0"/>
              <a:t>We have found that these stereo images and animations clearly render in three dimensions when they are viewed in the prescribed manner.</a:t>
            </a:r>
          </a:p>
          <a:p>
            <a:pPr marL="0" indent="0" algn="just">
              <a:lnSpc>
                <a:spcPct val="100000"/>
              </a:lnSpc>
              <a:spcBef>
                <a:spcPts val="0"/>
              </a:spcBef>
              <a:buNone/>
            </a:pPr>
            <a:endParaRPr lang="en-US" sz="2000" dirty="0"/>
          </a:p>
          <a:p>
            <a:pPr marL="0" indent="0" algn="just">
              <a:lnSpc>
                <a:spcPct val="100000"/>
              </a:lnSpc>
              <a:spcBef>
                <a:spcPts val="0"/>
              </a:spcBef>
              <a:buNone/>
            </a:pPr>
            <a:r>
              <a:rPr lang="en-US" sz="2000" dirty="0" smtClean="0"/>
              <a:t>These and many other </a:t>
            </a:r>
            <a:r>
              <a:rPr lang="en-US" sz="2000" dirty="0"/>
              <a:t>examples have been posted on the </a:t>
            </a:r>
            <a:r>
              <a:rPr lang="en-US" sz="2000" dirty="0" smtClean="0"/>
              <a:t>CIMSS Satellite </a:t>
            </a:r>
            <a:r>
              <a:rPr lang="en-US" sz="2000" dirty="0"/>
              <a:t>Blog pages by Scott Lindstrom. </a:t>
            </a:r>
            <a:r>
              <a:rPr lang="en-US" sz="2000" dirty="0" smtClean="0"/>
              <a:t>I will show some examples and the references for these later on during this presentation</a:t>
            </a:r>
            <a:r>
              <a:rPr lang="en-US" sz="2000" dirty="0" smtClean="0"/>
              <a:t>.</a:t>
            </a:r>
          </a:p>
          <a:p>
            <a:pPr marL="0" indent="0" algn="just">
              <a:lnSpc>
                <a:spcPct val="100000"/>
              </a:lnSpc>
              <a:spcBef>
                <a:spcPts val="0"/>
              </a:spcBef>
              <a:buNone/>
            </a:pPr>
            <a:r>
              <a:rPr lang="en-US" sz="2000" dirty="0"/>
              <a:t/>
            </a:r>
            <a:br>
              <a:rPr lang="en-US" sz="2000" dirty="0"/>
            </a:br>
            <a:endParaRPr lang="en-AU" sz="2000" dirty="0"/>
          </a:p>
        </p:txBody>
      </p:sp>
      <p:sp>
        <p:nvSpPr>
          <p:cNvPr id="4" name="TextBox 3"/>
          <p:cNvSpPr txBox="1"/>
          <p:nvPr/>
        </p:nvSpPr>
        <p:spPr>
          <a:xfrm>
            <a:off x="7263357" y="6334780"/>
            <a:ext cx="1880643" cy="523220"/>
          </a:xfrm>
          <a:prstGeom prst="rect">
            <a:avLst/>
          </a:prstGeom>
          <a:solidFill>
            <a:srgbClr val="FFFF00"/>
          </a:solidFill>
        </p:spPr>
        <p:txBody>
          <a:bodyPr wrap="none" rtlCol="0">
            <a:spAutoFit/>
          </a:bodyPr>
          <a:lstStyle/>
          <a:p>
            <a:r>
              <a:rPr lang="en-AU" sz="2800" b="1" dirty="0" smtClean="0">
                <a:solidFill>
                  <a:srgbClr val="FF0000"/>
                </a:solidFill>
              </a:rPr>
              <a:t>REFERENCE</a:t>
            </a:r>
            <a:endParaRPr lang="en-AU" sz="2800" b="1" dirty="0">
              <a:solidFill>
                <a:srgbClr val="FF0000"/>
              </a:solidFill>
            </a:endParaRPr>
          </a:p>
        </p:txBody>
      </p:sp>
    </p:spTree>
    <p:extLst>
      <p:ext uri="{BB962C8B-B14F-4D97-AF65-F5344CB8AC3E}">
        <p14:creationId xmlns:p14="http://schemas.microsoft.com/office/powerpoint/2010/main" val="886800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99188" y="871538"/>
            <a:ext cx="2406650"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2363" y="3794125"/>
            <a:ext cx="2413000"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6388" y="165100"/>
            <a:ext cx="5880100" cy="1325563"/>
          </a:xfrm>
        </p:spPr>
        <p:txBody>
          <a:bodyPr>
            <a:normAutofit/>
          </a:bodyPr>
          <a:lstStyle/>
          <a:p>
            <a:pPr algn="ctr">
              <a:defRPr/>
            </a:pPr>
            <a:r>
              <a:rPr lang="en-AU" sz="2400" b="1" dirty="0">
                <a:latin typeface="+mn-lt"/>
              </a:rPr>
              <a:t>Stereo vision presentation of satellite </a:t>
            </a:r>
            <a:r>
              <a:rPr lang="en-AU" sz="2400" b="1" dirty="0" smtClean="0">
                <a:latin typeface="+mn-lt"/>
              </a:rPr>
              <a:t>images </a:t>
            </a:r>
            <a:r>
              <a:rPr lang="en-AU" sz="2400" b="1" dirty="0" smtClean="0">
                <a:solidFill>
                  <a:srgbClr val="FF0000"/>
                </a:solidFill>
                <a:latin typeface="+mn-lt"/>
              </a:rPr>
              <a:t>Creating the worlds first GEOKOMPSAT-2A / Himawari-8 stereo image</a:t>
            </a:r>
            <a:endParaRPr lang="en-AU" sz="2400" dirty="0">
              <a:solidFill>
                <a:srgbClr val="FF0000"/>
              </a:solidFill>
              <a:latin typeface="+mn-lt"/>
            </a:endParaRPr>
          </a:p>
        </p:txBody>
      </p:sp>
      <p:pic>
        <p:nvPicPr>
          <p:cNvPr id="46085"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565150" y="1508125"/>
            <a:ext cx="5362575" cy="3543300"/>
          </a:xfrm>
        </p:spPr>
      </p:pic>
      <p:sp>
        <p:nvSpPr>
          <p:cNvPr id="46086" name="TextBox 10"/>
          <p:cNvSpPr txBox="1">
            <a:spLocks noChangeArrowheads="1"/>
          </p:cNvSpPr>
          <p:nvPr/>
        </p:nvSpPr>
        <p:spPr bwMode="auto">
          <a:xfrm>
            <a:off x="6205538" y="3279775"/>
            <a:ext cx="2406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800">
                <a:latin typeface="Arial" panose="020B0604020202020204" pitchFamily="34" charset="0"/>
              </a:rPr>
              <a:t>GEOKOMPSAT-2A</a:t>
            </a:r>
          </a:p>
        </p:txBody>
      </p:sp>
      <p:sp>
        <p:nvSpPr>
          <p:cNvPr id="46087" name="TextBox 11"/>
          <p:cNvSpPr txBox="1">
            <a:spLocks noChangeArrowheads="1"/>
          </p:cNvSpPr>
          <p:nvPr/>
        </p:nvSpPr>
        <p:spPr bwMode="auto">
          <a:xfrm>
            <a:off x="6205538" y="6203950"/>
            <a:ext cx="2406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AU" altLang="en-US" sz="1800">
                <a:latin typeface="Arial" panose="020B0604020202020204" pitchFamily="34" charset="0"/>
              </a:rPr>
              <a:t>Himawari-8</a:t>
            </a:r>
          </a:p>
        </p:txBody>
      </p:sp>
      <p:sp>
        <p:nvSpPr>
          <p:cNvPr id="10" name="TextBox 9"/>
          <p:cNvSpPr txBox="1"/>
          <p:nvPr/>
        </p:nvSpPr>
        <p:spPr>
          <a:xfrm flipH="1">
            <a:off x="0" y="1908175"/>
            <a:ext cx="1593850" cy="277813"/>
          </a:xfrm>
          <a:prstGeom prst="rect">
            <a:avLst/>
          </a:prstGeom>
          <a:noFill/>
        </p:spPr>
        <p:txBody>
          <a:bodyPr>
            <a:spAutoFit/>
          </a:bodyPr>
          <a:lstStyle/>
          <a:p>
            <a:pPr>
              <a:defRPr/>
            </a:pPr>
            <a:r>
              <a:rPr lang="en-AU" sz="1200" dirty="0">
                <a:latin typeface="+mn-lt"/>
              </a:rPr>
              <a:t>image from Wikipedia</a:t>
            </a:r>
          </a:p>
        </p:txBody>
      </p:sp>
      <p:sp>
        <p:nvSpPr>
          <p:cNvPr id="13" name="TextBox 12"/>
          <p:cNvSpPr txBox="1"/>
          <p:nvPr/>
        </p:nvSpPr>
        <p:spPr>
          <a:xfrm flipH="1">
            <a:off x="0" y="6502400"/>
            <a:ext cx="6332538" cy="276225"/>
          </a:xfrm>
          <a:prstGeom prst="rect">
            <a:avLst/>
          </a:prstGeom>
          <a:noFill/>
        </p:spPr>
        <p:txBody>
          <a:bodyPr>
            <a:spAutoFit/>
          </a:bodyPr>
          <a:lstStyle/>
          <a:p>
            <a:pPr>
              <a:defRPr/>
            </a:pPr>
            <a:r>
              <a:rPr lang="en-AU" sz="1200" dirty="0">
                <a:latin typeface="+mn-lt"/>
              </a:rPr>
              <a:t>images from CIMSS Satellite Blog, image produced by </a:t>
            </a:r>
            <a:r>
              <a:rPr lang="en-AU" sz="1200" dirty="0" err="1">
                <a:latin typeface="+mn-lt"/>
              </a:rPr>
              <a:t>B.Zeschke</a:t>
            </a:r>
            <a:r>
              <a:rPr lang="en-AU" sz="1200" dirty="0"/>
              <a:t> in collaboration with JMA and KMA</a:t>
            </a:r>
            <a:endParaRPr lang="en-AU" sz="1200" dirty="0">
              <a:latin typeface="+mn-lt"/>
            </a:endParaRPr>
          </a:p>
        </p:txBody>
      </p:sp>
      <p:pic>
        <p:nvPicPr>
          <p:cNvPr id="46090"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09750" y="4521994"/>
            <a:ext cx="2713038" cy="18669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203704"/>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1246</TotalTime>
  <Words>2869</Words>
  <Application>Microsoft Office PowerPoint</Application>
  <PresentationFormat>On-screen Show (4:3)</PresentationFormat>
  <Paragraphs>396</Paragraphs>
  <Slides>50</Slides>
  <Notes>9</Notes>
  <HiddenSlides>24</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Calibri Light</vt:lpstr>
      <vt:lpstr>Office Theme</vt:lpstr>
      <vt:lpstr>Investigating the potential of 3D stereo satellite imagery utilising GEO-KOMPSAT-2A and Himawari-8 data. Collaborative work between BOM and KMA.</vt:lpstr>
      <vt:lpstr>Content</vt:lpstr>
      <vt:lpstr>Motivation: utilisation of Himawari-8 and GEO-KOMPSAT-2A data in combination</vt:lpstr>
      <vt:lpstr>Notes</vt:lpstr>
      <vt:lpstr>The Pioneers: GOES-16 / GOES-17 (in check out phase) compared to GEO-KOMPSAT-2A and Himawari-8 separation</vt:lpstr>
      <vt:lpstr>Notes</vt:lpstr>
      <vt:lpstr>Stereo vision presentation of satellite images – GOES-16 and 17</vt:lpstr>
      <vt:lpstr>Notes</vt:lpstr>
      <vt:lpstr>Stereo vision presentation of satellite images Creating the worlds first GEOKOMPSAT-2A / Himawari-8 stereo image</vt:lpstr>
      <vt:lpstr>Notes</vt:lpstr>
      <vt:lpstr>Various ways of presenting 3D stereo satellite imagery</vt:lpstr>
      <vt:lpstr>Notes</vt:lpstr>
      <vt:lpstr>Notes</vt:lpstr>
      <vt:lpstr>Socrative question 1: Which 3D stereo rendering methods for satellite imagery are you familiar with?</vt:lpstr>
      <vt:lpstr>Socrative question 2: If you have viewed the 3D imagery what has been your reaction?</vt:lpstr>
      <vt:lpstr>Testing 3D stereo satellite imagery in the classroom with Dr Hyesook Park (2019)</vt:lpstr>
      <vt:lpstr>Notes</vt:lpstr>
      <vt:lpstr>Various ways of presenting 3D stereo satellite imagery</vt:lpstr>
      <vt:lpstr>Notes</vt:lpstr>
      <vt:lpstr>Himawari-8 / GEO-KOMPSAT-2A Wiggle 3D animation  0.64 micron visible imagery 03UTC 28th August 2019. Tropical Storm 13W Podul </vt:lpstr>
      <vt:lpstr>Notes</vt:lpstr>
      <vt:lpstr>Animation: Demonstrating the stereo effect in GK-2A / H-8 data.  Shikoku thunderstorms, 0730UTC 10th September 2019 (2 frames per second Wiggle 3D animation)</vt:lpstr>
      <vt:lpstr>Notes</vt:lpstr>
      <vt:lpstr>Socrative question 3: How do you like the Wiggle 3D animation?</vt:lpstr>
      <vt:lpstr>Various ways of presenting 3D stereo satellite imagery</vt:lpstr>
      <vt:lpstr>Notes</vt:lpstr>
      <vt:lpstr>How to view stereo-pairs references</vt:lpstr>
      <vt:lpstr>The worlds first GEO-KOMPSAT-2A / Himawari-8 stereo image! joint effort between Dr Hyesook Park (KMA), Bodo Zeschke (BMTC) and Akihiro Shimizu (JMA)</vt:lpstr>
      <vt:lpstr>Notes</vt:lpstr>
      <vt:lpstr>Socrative question 4: Can you see the "round" earth using the cross-eyed method?</vt:lpstr>
      <vt:lpstr>Animation: Himawari-8 / GEO-KOMPSAT-2A stereo animation. Shikoku convection, 0400 to 0830UTC 10th September 2019, 5 frames per second rocking animation</vt:lpstr>
      <vt:lpstr>Notes</vt:lpstr>
      <vt:lpstr>Various ways of presenting 3D stereo satellite imagery</vt:lpstr>
      <vt:lpstr>Notes</vt:lpstr>
      <vt:lpstr>An online source of 3D "anaglyph" images over the CONUS domain, from Embry-Riddle Aeronautical University website</vt:lpstr>
      <vt:lpstr>Comparing the ease of viewing of stereo pair images (cross eyed viewing method) and the viewing of anaglyph 3D images in animation </vt:lpstr>
      <vt:lpstr>Notes</vt:lpstr>
      <vt:lpstr>Anaglyph and visible image animation and observation (RADAR and surface observations) overlay  low pressure system over central USA, 13-14 March 2019 </vt:lpstr>
      <vt:lpstr>Notes</vt:lpstr>
      <vt:lpstr>Participant response to the question "How well does the observational data i.e. surface observations and RADAR show up on the anaglyph data for the low pressure system over the central USA". Data 13-14th March 2019. </vt:lpstr>
      <vt:lpstr>Notes</vt:lpstr>
      <vt:lpstr>Advantages in using 3D stereo satellite imagery</vt:lpstr>
      <vt:lpstr>Advantages in using 3D stereo satellite imagery</vt:lpstr>
      <vt:lpstr>Suggested use of 3D stereo satellite imagery within a meteorological forecasting / training centre </vt:lpstr>
      <vt:lpstr>Notes</vt:lpstr>
      <vt:lpstr>The summary report  (passed on to the BMTC 2019 Graduate Diploma of Meteorology students and to Dr Hyesook Park)</vt:lpstr>
      <vt:lpstr>Notes</vt:lpstr>
      <vt:lpstr>Resources that you may want to practise on  Data 13-14th March 2019.  http://www.virtuallab.bom.gov.au/training/aomsuc-6-and-1stkma/ </vt:lpstr>
      <vt:lpstr>Resources referenced in this presentation</vt:lpstr>
      <vt:lpstr>Summary</vt:lpstr>
    </vt:vector>
  </TitlesOfParts>
  <Company>Bureau of Meteorology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Bodo Zeschke</dc:creator>
  <cp:lastModifiedBy>Bodo Zeschke</cp:lastModifiedBy>
  <cp:revision>70</cp:revision>
  <dcterms:created xsi:type="dcterms:W3CDTF">2019-10-29T22:41:47Z</dcterms:created>
  <dcterms:modified xsi:type="dcterms:W3CDTF">2019-11-21T23:13:17Z</dcterms:modified>
</cp:coreProperties>
</file>