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292" r:id="rId2"/>
    <p:sldId id="4281" r:id="rId3"/>
    <p:sldId id="4293" r:id="rId4"/>
    <p:sldId id="4294" r:id="rId5"/>
  </p:sldIdLst>
  <p:sldSz cx="9144000" cy="6858000" type="screen4x3"/>
  <p:notesSz cx="7099300" cy="10234613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FFFF"/>
    <a:srgbClr val="336600"/>
    <a:srgbClr val="006600"/>
    <a:srgbClr val="33CC33"/>
    <a:srgbClr val="800000"/>
    <a:srgbClr val="663300"/>
    <a:srgbClr val="FF9900"/>
    <a:srgbClr val="0080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7" autoAdjust="0"/>
    <p:restoredTop sz="95060" autoAdjust="0"/>
  </p:normalViewPr>
  <p:slideViewPr>
    <p:cSldViewPr snapToGrid="0">
      <p:cViewPr varScale="1">
        <p:scale>
          <a:sx n="98" d="100"/>
          <a:sy n="98" d="100"/>
        </p:scale>
        <p:origin x="3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7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4" tIns="49506" rIns="99014" bIns="49506" numCol="1" anchor="t" anchorCtr="0" compatLnSpc="1">
            <a:prstTxWarp prst="textNoShape">
              <a:avLst/>
            </a:prstTxWarp>
          </a:bodyPr>
          <a:lstStyle>
            <a:lvl1pPr defTabSz="990344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4" tIns="49506" rIns="99014" bIns="49506" numCol="1" anchor="t" anchorCtr="0" compatLnSpc="1">
            <a:prstTxWarp prst="textNoShape">
              <a:avLst/>
            </a:prstTxWarp>
          </a:bodyPr>
          <a:lstStyle>
            <a:lvl1pPr algn="r" defTabSz="990344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4" tIns="49506" rIns="99014" bIns="49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4" tIns="49506" rIns="99014" bIns="49506" numCol="1" anchor="b" anchorCtr="0" compatLnSpc="1">
            <a:prstTxWarp prst="textNoShape">
              <a:avLst/>
            </a:prstTxWarp>
          </a:bodyPr>
          <a:lstStyle>
            <a:lvl1pPr defTabSz="990344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14" tIns="49506" rIns="99014" bIns="49506" numCol="1" anchor="b" anchorCtr="0" compatLnSpc="1">
            <a:prstTxWarp prst="textNoShape">
              <a:avLst/>
            </a:prstTxWarp>
          </a:bodyPr>
          <a:lstStyle>
            <a:lvl1pPr algn="r" defTabSz="989013" eaLnBrk="1" hangingPunct="1">
              <a:defRPr sz="1300"/>
            </a:lvl1pPr>
          </a:lstStyle>
          <a:p>
            <a:pPr>
              <a:defRPr/>
            </a:pPr>
            <a:fld id="{FB8129D3-912E-4C07-9227-97435C6B7EB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2772-5960-4CC2-BD1A-CE23B8B8741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688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D3B79-E8A9-4A16-8F49-09889A92DB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5858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DA611-7581-434D-9DC2-1A3647AFA7F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78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AC875-7EE9-4C6F-94E2-138B6C74533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8628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7831-704D-45F1-BD60-4D67D2CD0B7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42615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1DD4-569D-46F1-A750-0C30393940A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57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C3944-1F85-4D7C-BF5F-4F2B576CDE0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0043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B18F2-CED7-4596-9ACA-4DCC5C08DDB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517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F631A-A20A-4950-BB30-7F33F791B8C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361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1E170-D485-4246-97AE-10E5EE4850E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8091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2D64-31C3-4DB5-A94F-1ABA209F087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718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2C283-6307-4A61-A39A-D8E08AC1651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8125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571CCC1-C923-48E3-AA62-A8FFA370B67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yunjong.oh@korea.kr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26261"/>
          </a:xfrm>
        </p:spPr>
        <p:txBody>
          <a:bodyPr/>
          <a:lstStyle/>
          <a:p>
            <a:r>
              <a:rPr lang="en-AU" sz="2800" b="1" dirty="0" smtClean="0">
                <a:solidFill>
                  <a:srgbClr val="FF0000"/>
                </a:solidFill>
              </a:rPr>
              <a:t>Animation: </a:t>
            </a:r>
            <a:r>
              <a:rPr lang="en-AU" sz="2800" b="1" dirty="0" smtClean="0"/>
              <a:t>Thunderstorm development with possible ingestion of particulates </a:t>
            </a:r>
            <a:r>
              <a:rPr lang="en-AU" sz="2000" dirty="0" smtClean="0"/>
              <a:t>05 to 10UTC 21</a:t>
            </a:r>
            <a:r>
              <a:rPr lang="en-AU" sz="2000" baseline="30000" dirty="0" smtClean="0"/>
              <a:t>st</a:t>
            </a:r>
            <a:r>
              <a:rPr lang="en-AU" sz="2000" dirty="0" smtClean="0"/>
              <a:t> September 2019</a:t>
            </a:r>
            <a:endParaRPr lang="en-AU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469"/>
            <a:ext cx="4552545" cy="40953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54" y="1410470"/>
            <a:ext cx="4552546" cy="4095386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Please start the Power Point Slide Show to activate the animation</a:t>
            </a: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0" y="5505855"/>
            <a:ext cx="455254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dirty="0" smtClean="0">
                <a:latin typeface="+mn-lt"/>
              </a:rPr>
              <a:t>Himawari</a:t>
            </a:r>
            <a:r>
              <a:rPr lang="en-AU" altLang="en-US" sz="1800" dirty="0" smtClean="0">
                <a:latin typeface="+mn-lt"/>
              </a:rPr>
              <a:t>-8 </a:t>
            </a:r>
            <a:r>
              <a:rPr lang="en-AU" altLang="en-US" sz="1800" dirty="0" smtClean="0">
                <a:latin typeface="+mn-lt"/>
              </a:rPr>
              <a:t>True Colour RGB and </a:t>
            </a:r>
            <a:r>
              <a:rPr lang="en-AU" altLang="en-US" sz="1800" dirty="0" err="1" smtClean="0">
                <a:latin typeface="+mn-lt"/>
              </a:rPr>
              <a:t>WeatherZone</a:t>
            </a:r>
            <a:r>
              <a:rPr lang="en-AU" altLang="en-US" sz="1800" dirty="0" smtClean="0">
                <a:latin typeface="+mn-lt"/>
              </a:rPr>
              <a:t> 10 minute lightning</a:t>
            </a:r>
            <a:endParaRPr lang="en-AU" altLang="en-US" sz="18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42863"/>
            <a:ext cx="3239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altLang="en-US" sz="1200" dirty="0" smtClean="0">
                <a:latin typeface="+mn-lt"/>
              </a:rPr>
              <a:t>animation courtesy JMA/BOM and </a:t>
            </a:r>
            <a:r>
              <a:rPr lang="en-AU" altLang="en-US" sz="1200" dirty="0" err="1" smtClean="0">
                <a:latin typeface="+mn-lt"/>
              </a:rPr>
              <a:t>WeatherZone</a:t>
            </a:r>
            <a:endParaRPr lang="en-US" altLang="en-US" sz="12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05126" y="6242863"/>
            <a:ext cx="17388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altLang="en-US" sz="1200" dirty="0" smtClean="0">
                <a:latin typeface="+mn-lt"/>
              </a:rPr>
              <a:t>animation courtesy BOM</a:t>
            </a:r>
            <a:endParaRPr lang="en-US" altLang="en-US" sz="1200" dirty="0">
              <a:latin typeface="+mn-lt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591455" y="5522010"/>
            <a:ext cx="455254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dirty="0" smtClean="0">
                <a:latin typeface="+mn-lt"/>
              </a:rPr>
              <a:t>Himawari</a:t>
            </a:r>
            <a:r>
              <a:rPr lang="en-AU" altLang="en-US" sz="1800" dirty="0" smtClean="0">
                <a:latin typeface="+mn-lt"/>
              </a:rPr>
              <a:t>-8 </a:t>
            </a:r>
            <a:r>
              <a:rPr lang="en-AU" altLang="en-US" sz="1800" dirty="0" smtClean="0">
                <a:latin typeface="+mn-lt"/>
              </a:rPr>
              <a:t>True Colour RGB and </a:t>
            </a:r>
            <a:r>
              <a:rPr lang="en-AU" altLang="en-US" sz="1800" dirty="0" err="1" smtClean="0">
                <a:latin typeface="+mn-lt"/>
              </a:rPr>
              <a:t>WeatherZone</a:t>
            </a:r>
            <a:r>
              <a:rPr lang="en-AU" altLang="en-US" sz="1800" dirty="0" smtClean="0">
                <a:latin typeface="+mn-lt"/>
              </a:rPr>
              <a:t> 10 minute lightning</a:t>
            </a:r>
            <a:endParaRPr lang="en-AU" altLang="en-US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9624" y="382297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solidFill>
                  <a:schemeClr val="bg1"/>
                </a:solidFill>
                <a:latin typeface="+mn-lt"/>
              </a:rPr>
              <a:t>Bohai</a:t>
            </a:r>
            <a:r>
              <a:rPr lang="en-AU" dirty="0" smtClean="0">
                <a:solidFill>
                  <a:schemeClr val="bg1"/>
                </a:solidFill>
                <a:latin typeface="+mn-lt"/>
              </a:rPr>
              <a:t> Sea</a:t>
            </a:r>
            <a:endParaRPr lang="en-A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88" y="1738008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+mn-lt"/>
              </a:rPr>
              <a:t>Inner </a:t>
            </a:r>
          </a:p>
          <a:p>
            <a:pPr algn="ctr"/>
            <a:r>
              <a:rPr lang="en-AU" dirty="0" smtClean="0">
                <a:solidFill>
                  <a:schemeClr val="bg1"/>
                </a:solidFill>
                <a:latin typeface="+mn-lt"/>
              </a:rPr>
              <a:t>Mongolia</a:t>
            </a:r>
            <a:endParaRPr lang="en-A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2582" y="3602603"/>
            <a:ext cx="678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bg1"/>
                </a:solidFill>
                <a:latin typeface="+mn-lt"/>
              </a:rPr>
              <a:t>Beijing</a:t>
            </a:r>
            <a:endParaRPr lang="en-AU" sz="1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47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1" dirty="0" smtClean="0"/>
              <a:t>How to request GEO-KOMPSAT-2A data from the Korea </a:t>
            </a:r>
            <a:r>
              <a:rPr lang="en-AU" sz="2800" b="1" dirty="0"/>
              <a:t>Meteorological Administration</a:t>
            </a:r>
            <a:br>
              <a:rPr lang="en-AU" sz="2800" b="1" dirty="0"/>
            </a:br>
            <a:r>
              <a:rPr lang="en-AU" sz="2000" dirty="0"/>
              <a:t>http://datasvc.nmsc.kma.go.kr/datasvc/html/data/listData.do</a:t>
            </a:r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4" y="1694200"/>
            <a:ext cx="6485640" cy="3715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878" y="1507624"/>
            <a:ext cx="5001044" cy="3537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604" y="5686154"/>
            <a:ext cx="87343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+mn-lt"/>
              </a:rPr>
              <a:t>To obtain login and password please contact Mr. </a:t>
            </a:r>
            <a:r>
              <a:rPr lang="en-AU" sz="2000" dirty="0" err="1" smtClean="0">
                <a:latin typeface="+mn-lt"/>
              </a:rPr>
              <a:t>Hyunjong</a:t>
            </a:r>
            <a:r>
              <a:rPr lang="en-AU" sz="2000" dirty="0" smtClean="0">
                <a:latin typeface="+mn-lt"/>
              </a:rPr>
              <a:t> Oh, </a:t>
            </a:r>
            <a:r>
              <a:rPr lang="en-AU" sz="2000" dirty="0">
                <a:latin typeface="+mn-lt"/>
              </a:rPr>
              <a:t>National Meteorological Satellite Centre </a:t>
            </a:r>
            <a:r>
              <a:rPr lang="en-AU" sz="2000" dirty="0" smtClean="0">
                <a:latin typeface="+mn-lt"/>
              </a:rPr>
              <a:t>KMA </a:t>
            </a:r>
            <a:r>
              <a:rPr lang="en-AU" sz="2000" dirty="0" smtClean="0">
                <a:latin typeface="+mn-lt"/>
                <a:hlinkClick r:id="rId5"/>
              </a:rPr>
              <a:t>hyunjong.oh@korea.kr</a:t>
            </a:r>
            <a:r>
              <a:rPr lang="en-AU" sz="2000" dirty="0" smtClean="0">
                <a:latin typeface="+mn-lt"/>
              </a:rPr>
              <a:t> </a:t>
            </a:r>
            <a:endParaRPr lang="en-AU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5878" y="5044708"/>
            <a:ext cx="50010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FF0000"/>
                </a:solidFill>
                <a:latin typeface="+mn-lt"/>
              </a:rPr>
              <a:t>Joint Australia Korea </a:t>
            </a:r>
            <a:r>
              <a:rPr lang="en-AU" b="1" dirty="0" err="1" smtClean="0">
                <a:solidFill>
                  <a:srgbClr val="FF0000"/>
                </a:solidFill>
                <a:latin typeface="+mn-lt"/>
              </a:rPr>
              <a:t>VLab</a:t>
            </a:r>
            <a:r>
              <a:rPr lang="en-AU" b="1" dirty="0" smtClean="0">
                <a:solidFill>
                  <a:srgbClr val="FF0000"/>
                </a:solidFill>
                <a:latin typeface="+mn-lt"/>
              </a:rPr>
              <a:t> Centres of Excellence Regional Focus Group meeting, July 2019</a:t>
            </a:r>
            <a:endParaRPr lang="en-AU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72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26261"/>
          </a:xfrm>
        </p:spPr>
        <p:txBody>
          <a:bodyPr/>
          <a:lstStyle/>
          <a:p>
            <a:r>
              <a:rPr lang="en-AU" sz="2800" b="1" dirty="0" smtClean="0">
                <a:solidFill>
                  <a:srgbClr val="FF0000"/>
                </a:solidFill>
              </a:rPr>
              <a:t>Animation: </a:t>
            </a:r>
            <a:r>
              <a:rPr lang="en-AU" sz="2800" b="1" dirty="0" smtClean="0"/>
              <a:t>Thunderstorm development with possible ingestion of particulates </a:t>
            </a:r>
            <a:r>
              <a:rPr lang="en-AU" sz="2000" dirty="0" smtClean="0"/>
              <a:t>05 to 10UTC 21</a:t>
            </a:r>
            <a:r>
              <a:rPr lang="en-AU" sz="2000" baseline="30000" dirty="0" smtClean="0"/>
              <a:t>st</a:t>
            </a:r>
            <a:r>
              <a:rPr lang="en-AU" sz="2000" dirty="0" smtClean="0"/>
              <a:t> September 2019</a:t>
            </a:r>
            <a:endParaRPr lang="en-AU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Please start the Power Point Slide Show to activate the animation</a:t>
            </a: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0" y="5505855"/>
            <a:ext cx="455254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dirty="0" smtClean="0">
                <a:latin typeface="+mn-lt"/>
              </a:rPr>
              <a:t>Himawari</a:t>
            </a:r>
            <a:r>
              <a:rPr lang="en-AU" altLang="en-US" sz="1800" dirty="0" smtClean="0">
                <a:latin typeface="+mn-lt"/>
              </a:rPr>
              <a:t>-8 </a:t>
            </a:r>
            <a:r>
              <a:rPr lang="en-AU" altLang="en-US" sz="1800" dirty="0" smtClean="0">
                <a:latin typeface="+mn-lt"/>
              </a:rPr>
              <a:t>Natural Colour RGB and </a:t>
            </a:r>
            <a:r>
              <a:rPr lang="en-AU" altLang="en-US" sz="1800" dirty="0" err="1" smtClean="0">
                <a:latin typeface="+mn-lt"/>
              </a:rPr>
              <a:t>WeatherZone</a:t>
            </a:r>
            <a:r>
              <a:rPr lang="en-AU" altLang="en-US" sz="1800" dirty="0" smtClean="0">
                <a:latin typeface="+mn-lt"/>
              </a:rPr>
              <a:t> 10 minute lightning</a:t>
            </a:r>
            <a:endParaRPr lang="en-AU" altLang="en-US" sz="18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42863"/>
            <a:ext cx="3239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altLang="en-US" sz="1200" dirty="0" smtClean="0">
                <a:latin typeface="+mn-lt"/>
              </a:rPr>
              <a:t>animation courtesy JMA/BOM and </a:t>
            </a:r>
            <a:r>
              <a:rPr lang="en-AU" altLang="en-US" sz="1200" dirty="0" err="1" smtClean="0">
                <a:latin typeface="+mn-lt"/>
              </a:rPr>
              <a:t>WeatherZone</a:t>
            </a:r>
            <a:endParaRPr lang="en-US" altLang="en-US" sz="12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0352" y="6242863"/>
            <a:ext cx="3723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altLang="en-US" sz="1200" dirty="0" smtClean="0">
                <a:latin typeface="+mn-lt"/>
              </a:rPr>
              <a:t>animation courtesy Korea Meteorological Administration</a:t>
            </a:r>
            <a:endParaRPr lang="en-US" altLang="en-US" sz="1200" dirty="0">
              <a:latin typeface="+mn-lt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591455" y="5522010"/>
            <a:ext cx="455254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dirty="0" smtClean="0">
                <a:latin typeface="+mn-lt"/>
              </a:rPr>
              <a:t>GEO-KOMPSAT-2A KMA Natural Colour RGB</a:t>
            </a:r>
            <a:endParaRPr lang="en-AU" altLang="en-US" sz="18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468"/>
            <a:ext cx="4552545" cy="4095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45" y="1677465"/>
            <a:ext cx="4266964" cy="3836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79" y="1507787"/>
            <a:ext cx="4454690" cy="1446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4536" y="383818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solidFill>
                  <a:schemeClr val="bg1"/>
                </a:solidFill>
                <a:latin typeface="+mn-lt"/>
              </a:rPr>
              <a:t>Bohai</a:t>
            </a:r>
            <a:r>
              <a:rPr lang="en-AU" dirty="0" smtClean="0">
                <a:solidFill>
                  <a:schemeClr val="bg1"/>
                </a:solidFill>
                <a:latin typeface="+mn-lt"/>
              </a:rPr>
              <a:t> Sea</a:t>
            </a:r>
            <a:endParaRPr lang="en-A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753219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+mn-lt"/>
              </a:rPr>
              <a:t>Inner </a:t>
            </a:r>
          </a:p>
          <a:p>
            <a:pPr algn="ctr"/>
            <a:r>
              <a:rPr lang="en-AU" dirty="0" smtClean="0">
                <a:solidFill>
                  <a:schemeClr val="bg1"/>
                </a:solidFill>
                <a:latin typeface="+mn-lt"/>
              </a:rPr>
              <a:t>Mongolia</a:t>
            </a:r>
            <a:endParaRPr lang="en-A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77494" y="3617814"/>
            <a:ext cx="678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bg1"/>
                </a:solidFill>
                <a:latin typeface="+mn-lt"/>
              </a:rPr>
              <a:t>Beijing</a:t>
            </a:r>
            <a:endParaRPr lang="en-AU" sz="1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07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46" y="1436786"/>
            <a:ext cx="4591454" cy="4085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"/>
            <a:ext cx="9144000" cy="1026261"/>
          </a:xfrm>
        </p:spPr>
        <p:txBody>
          <a:bodyPr/>
          <a:lstStyle/>
          <a:p>
            <a:r>
              <a:rPr lang="en-AU" sz="2800" b="1" dirty="0" smtClean="0">
                <a:solidFill>
                  <a:srgbClr val="FF0000"/>
                </a:solidFill>
              </a:rPr>
              <a:t>Animation: </a:t>
            </a:r>
            <a:r>
              <a:rPr lang="en-AU" sz="2800" b="1" dirty="0" smtClean="0"/>
              <a:t>Thunderstorm development with possible ingestion of particulates </a:t>
            </a:r>
            <a:r>
              <a:rPr lang="en-AU" sz="2000" dirty="0" smtClean="0"/>
              <a:t>06 to 10UTC 21</a:t>
            </a:r>
            <a:r>
              <a:rPr lang="en-AU" sz="2000" baseline="30000" dirty="0" smtClean="0"/>
              <a:t>st</a:t>
            </a:r>
            <a:r>
              <a:rPr lang="en-AU" sz="2000" dirty="0" smtClean="0"/>
              <a:t> September 2019</a:t>
            </a:r>
            <a:endParaRPr lang="en-AU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Please start the Power Point Slide Show to activate the animation</a:t>
            </a: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4552546" y="5587628"/>
            <a:ext cx="455254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dirty="0" smtClean="0">
                <a:latin typeface="+mn-lt"/>
              </a:rPr>
              <a:t>GEO-KOMPSAT-2A derived Aerosol Visibility </a:t>
            </a:r>
            <a:r>
              <a:rPr lang="en-AU" altLang="en-US" sz="1800" b="1" dirty="0" smtClean="0">
                <a:solidFill>
                  <a:srgbClr val="FF0000"/>
                </a:solidFill>
                <a:latin typeface="+mn-lt"/>
              </a:rPr>
              <a:t>(Experimental Product)</a:t>
            </a:r>
            <a:endParaRPr lang="en-AU" altLang="en-US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" y="5522010"/>
            <a:ext cx="455254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dirty="0" smtClean="0">
                <a:latin typeface="+mn-lt"/>
              </a:rPr>
              <a:t>GEO-KOMPSAT-2A 0.64 micron visible imagery</a:t>
            </a:r>
            <a:endParaRPr lang="en-AU" altLang="en-US" sz="18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786"/>
            <a:ext cx="4552546" cy="40771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91161" y="6185503"/>
            <a:ext cx="3723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altLang="en-US" sz="1200" dirty="0" smtClean="0">
                <a:latin typeface="+mn-lt"/>
              </a:rPr>
              <a:t>animation courtesy Korea Meteorological Administration</a:t>
            </a:r>
            <a:endParaRPr lang="en-US" altLang="en-US" sz="12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2435" y="1868993"/>
            <a:ext cx="1567543" cy="1266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402" y="1027680"/>
            <a:ext cx="3723193" cy="4693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883"/>
            <a:ext cx="4984533" cy="2736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53212" y="339992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latin typeface="+mn-lt"/>
              </a:rPr>
              <a:t>Bohai</a:t>
            </a:r>
            <a:r>
              <a:rPr lang="en-AU" dirty="0" smtClean="0">
                <a:latin typeface="+mn-lt"/>
              </a:rPr>
              <a:t> Sea</a:t>
            </a:r>
            <a:endParaRPr lang="en-AU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16170" y="3179554"/>
            <a:ext cx="678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dirty="0" smtClean="0">
                <a:latin typeface="+mn-lt"/>
              </a:rPr>
              <a:t>Beijing</a:t>
            </a:r>
            <a:endParaRPr lang="en-A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98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37431</TotalTime>
  <Words>201</Words>
  <Application>Microsoft Office PowerPoint</Application>
  <PresentationFormat>On-screen Show (4:3)</PresentationFormat>
  <Paragraphs>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Default Design</vt:lpstr>
      <vt:lpstr>Animation: Thunderstorm development with possible ingestion of particulates 05 to 10UTC 21st September 2019</vt:lpstr>
      <vt:lpstr>How to request GEO-KOMPSAT-2A data from the Korea Meteorological Administration http://datasvc.nmsc.kma.go.kr/datasvc/html/data/listData.do</vt:lpstr>
      <vt:lpstr>Animation: Thunderstorm development with possible ingestion of particulates 05 to 10UTC 21st September 2019</vt:lpstr>
      <vt:lpstr>Animation: Thunderstorm development with possible ingestion of particulates 06 to 10UTC 21st September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3307</cp:revision>
  <cp:lastPrinted>2019-09-22T07:09:29Z</cp:lastPrinted>
  <dcterms:created xsi:type="dcterms:W3CDTF">1601-01-01T00:00:00Z</dcterms:created>
  <dcterms:modified xsi:type="dcterms:W3CDTF">2019-09-24T05:28:44Z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