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9" r:id="rId2"/>
    <p:sldId id="260" r:id="rId3"/>
    <p:sldId id="257" r:id="rId4"/>
    <p:sldId id="277" r:id="rId5"/>
    <p:sldId id="278" r:id="rId6"/>
    <p:sldId id="271" r:id="rId7"/>
    <p:sldId id="279" r:id="rId8"/>
    <p:sldId id="272" r:id="rId9"/>
    <p:sldId id="273" r:id="rId10"/>
    <p:sldId id="275" r:id="rId11"/>
    <p:sldId id="274" r:id="rId12"/>
    <p:sldId id="276" r:id="rId13"/>
    <p:sldId id="280" r:id="rId14"/>
    <p:sldId id="281" r:id="rId15"/>
    <p:sldId id="282" r:id="rId16"/>
    <p:sldId id="285" r:id="rId17"/>
    <p:sldId id="28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 autoAdjust="0"/>
    <p:restoredTop sz="94710" autoAdjust="0"/>
  </p:normalViewPr>
  <p:slideViewPr>
    <p:cSldViewPr snapToGrid="0">
      <p:cViewPr>
        <p:scale>
          <a:sx n="100" d="100"/>
          <a:sy n="100" d="100"/>
        </p:scale>
        <p:origin x="300" y="-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9BD7C-0BE3-4E83-9594-5586F2595516}" type="datetimeFigureOut">
              <a:rPr lang="en-AU" smtClean="0"/>
              <a:t>13/06/2019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67237-2BE9-4202-B90E-2DF3EAACC5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628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13/06/2019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2351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13/06/2019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817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13/06/2019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6135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13/06/2019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292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13/06/2019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380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13/06/2019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611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13/06/2019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2741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13/06/2019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762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13/06/2019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304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13/06/2019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515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13/06/2019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635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FD224-E65A-4C2C-8E7A-CC24B465D120}" type="datetimeFigureOut">
              <a:rPr lang="en-AU" smtClean="0"/>
              <a:t>13/06/2019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315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343025"/>
            <a:ext cx="6858000" cy="1476376"/>
          </a:xfrm>
          <a:solidFill>
            <a:schemeClr val="bg1"/>
          </a:solidFill>
        </p:spPr>
        <p:txBody>
          <a:bodyPr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2800" b="1" dirty="0" smtClean="0">
                <a:latin typeface="+mn-lt"/>
              </a:rPr>
              <a:t>Mildura dust storm, Victoria, 7</a:t>
            </a:r>
            <a:r>
              <a:rPr lang="en-AU" sz="2800" b="1" baseline="30000" dirty="0" smtClean="0">
                <a:latin typeface="+mn-lt"/>
              </a:rPr>
              <a:t>th</a:t>
            </a:r>
            <a:r>
              <a:rPr lang="en-AU" sz="2800" b="1" dirty="0" smtClean="0">
                <a:latin typeface="+mn-lt"/>
              </a:rPr>
              <a:t> May 2019 Comparing </a:t>
            </a:r>
            <a:r>
              <a:rPr lang="en-AU" sz="2800" b="1" dirty="0">
                <a:latin typeface="+mn-lt"/>
              </a:rPr>
              <a:t>various </a:t>
            </a:r>
            <a:r>
              <a:rPr lang="en-AU" sz="2800" b="1" dirty="0" smtClean="0">
                <a:latin typeface="+mn-lt"/>
              </a:rPr>
              <a:t>satellite, observation and NWP data </a:t>
            </a:r>
            <a:r>
              <a:rPr lang="en-AU" sz="2800" b="1" dirty="0">
                <a:latin typeface="+mn-lt"/>
              </a:rPr>
              <a:t>for </a:t>
            </a:r>
            <a:r>
              <a:rPr lang="en-AU" sz="2800" b="1" dirty="0" smtClean="0">
                <a:latin typeface="+mn-lt"/>
              </a:rPr>
              <a:t>monitoring the </a:t>
            </a:r>
            <a:r>
              <a:rPr lang="en-AU" sz="2800" b="1" dirty="0">
                <a:latin typeface="+mn-lt"/>
              </a:rPr>
              <a:t>dust. </a:t>
            </a:r>
            <a:endParaRPr lang="en-AU" sz="2800" b="1" dirty="0" smtClean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75586"/>
            <a:ext cx="6858000" cy="243471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AU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Assembled by </a:t>
            </a:r>
            <a:r>
              <a:rPr lang="en-AU" sz="2400" dirty="0" err="1" smtClean="0"/>
              <a:t>B.Zeschke</a:t>
            </a:r>
            <a:endParaRPr lang="en-AU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BMTC</a:t>
            </a:r>
          </a:p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Australian </a:t>
            </a:r>
            <a:r>
              <a:rPr lang="en-AU" sz="2400" dirty="0" err="1" smtClean="0"/>
              <a:t>Vlab</a:t>
            </a:r>
            <a:r>
              <a:rPr lang="en-AU" sz="2400" dirty="0" smtClean="0"/>
              <a:t> Centre of Excellence</a:t>
            </a:r>
          </a:p>
        </p:txBody>
      </p:sp>
    </p:spTree>
    <p:extLst>
      <p:ext uri="{BB962C8B-B14F-4D97-AF65-F5344CB8AC3E}">
        <p14:creationId xmlns:p14="http://schemas.microsoft.com/office/powerpoint/2010/main" val="156897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35"/>
            <a:ext cx="9144000" cy="873739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ACCESS-C model sounding data ahead of the dust storm</a:t>
            </a:r>
            <a:endParaRPr lang="en-AU" sz="2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485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</a:t>
            </a:r>
            <a:r>
              <a:rPr lang="en-AU" sz="1200" dirty="0" smtClean="0"/>
              <a:t> </a:t>
            </a:r>
            <a:r>
              <a:rPr lang="en-AU" sz="1200" dirty="0" smtClean="0"/>
              <a:t>courtesy </a:t>
            </a:r>
            <a:r>
              <a:rPr lang="en-AU" sz="1200" dirty="0" smtClean="0"/>
              <a:t>BOM</a:t>
            </a:r>
            <a:endParaRPr lang="en-AU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112"/>
            <a:ext cx="9144000" cy="43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35"/>
            <a:ext cx="9144000" cy="873739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ACCESS-C model sounding data behind the dust storm</a:t>
            </a:r>
            <a:endParaRPr lang="en-AU" sz="2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485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</a:t>
            </a:r>
            <a:r>
              <a:rPr lang="en-AU" sz="1200" dirty="0" smtClean="0"/>
              <a:t> </a:t>
            </a:r>
            <a:r>
              <a:rPr lang="en-AU" sz="1200" dirty="0" smtClean="0"/>
              <a:t>courtesy </a:t>
            </a:r>
            <a:r>
              <a:rPr lang="en-AU" sz="1200" dirty="0" smtClean="0"/>
              <a:t>BOM</a:t>
            </a:r>
            <a:endParaRPr lang="en-AU" sz="1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779"/>
            <a:ext cx="9144000" cy="44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6" y="1197230"/>
            <a:ext cx="7079122" cy="5383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6" t="38270" r="4892" b="4456"/>
          <a:stretch/>
        </p:blipFill>
        <p:spPr>
          <a:xfrm>
            <a:off x="3485576" y="3264308"/>
            <a:ext cx="4527715" cy="3077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35"/>
            <a:ext cx="9144000" cy="873739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ACCESS-R and ACCESS-C Wind Gusts</a:t>
            </a:r>
            <a:br>
              <a:rPr lang="en-AU" sz="2800" b="1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(03UTC 7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May 2019)</a:t>
            </a:r>
            <a:endParaRPr lang="en-AU" sz="2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485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</a:t>
            </a:r>
            <a:r>
              <a:rPr lang="en-AU" sz="1200" dirty="0" smtClean="0"/>
              <a:t> </a:t>
            </a:r>
            <a:r>
              <a:rPr lang="en-AU" sz="1200" dirty="0" smtClean="0"/>
              <a:t>courtesy </a:t>
            </a:r>
            <a:r>
              <a:rPr lang="en-AU" sz="1200" dirty="0" smtClean="0"/>
              <a:t>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19772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7" y="1197230"/>
            <a:ext cx="7079122" cy="5383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35"/>
            <a:ext cx="9144000" cy="873739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ACCESS-R and ACCESS-C Wind Gusts</a:t>
            </a:r>
            <a:br>
              <a:rPr lang="en-AU" sz="2800" b="1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(05UTC 7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May 2019)</a:t>
            </a:r>
            <a:endParaRPr lang="en-AU" sz="2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485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</a:t>
            </a:r>
            <a:r>
              <a:rPr lang="en-AU" sz="1200" dirty="0" smtClean="0"/>
              <a:t> </a:t>
            </a:r>
            <a:r>
              <a:rPr lang="en-AU" sz="1200" dirty="0" smtClean="0"/>
              <a:t>courtesy </a:t>
            </a:r>
            <a:r>
              <a:rPr lang="en-AU" sz="1200" dirty="0" smtClean="0"/>
              <a:t>BOM</a:t>
            </a:r>
            <a:endParaRPr lang="en-AU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6" t="38271" r="4892" b="4299"/>
          <a:stretch/>
        </p:blipFill>
        <p:spPr>
          <a:xfrm>
            <a:off x="3490452" y="3252500"/>
            <a:ext cx="4532671" cy="308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6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6" y="1197229"/>
            <a:ext cx="7079122" cy="5383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35"/>
            <a:ext cx="9144000" cy="873739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ACCESS-R and ACCESS-C Wind Gusts</a:t>
            </a:r>
            <a:br>
              <a:rPr lang="en-AU" sz="2800" b="1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(07UTC 7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May 2019) – at the time of the dust passage through Mildura</a:t>
            </a:r>
            <a:endParaRPr lang="en-AU" sz="2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485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</a:t>
            </a:r>
            <a:r>
              <a:rPr lang="en-AU" sz="1200" dirty="0" smtClean="0"/>
              <a:t> </a:t>
            </a:r>
            <a:r>
              <a:rPr lang="en-AU" sz="1200" dirty="0" smtClean="0"/>
              <a:t>courtesy </a:t>
            </a:r>
            <a:r>
              <a:rPr lang="en-AU" sz="1200" dirty="0" smtClean="0"/>
              <a:t>BOM</a:t>
            </a:r>
            <a:endParaRPr lang="en-AU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7" t="38114" r="4891" b="4299"/>
          <a:stretch/>
        </p:blipFill>
        <p:spPr>
          <a:xfrm>
            <a:off x="3510116" y="3273064"/>
            <a:ext cx="4513007" cy="307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35"/>
            <a:ext cx="9144000" cy="873739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ACCESS-C Cross Section </a:t>
            </a:r>
            <a:r>
              <a:rPr lang="en-AU" sz="2000" dirty="0" smtClean="0">
                <a:latin typeface="+mn-lt"/>
              </a:rPr>
              <a:t>(03UTC 7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May 2019)</a:t>
            </a:r>
            <a:endParaRPr lang="en-AU" sz="2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485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</a:t>
            </a:r>
            <a:r>
              <a:rPr lang="en-AU" sz="1200" dirty="0" smtClean="0"/>
              <a:t> </a:t>
            </a:r>
            <a:r>
              <a:rPr lang="en-AU" sz="1200" dirty="0" smtClean="0"/>
              <a:t>courtesy </a:t>
            </a:r>
            <a:r>
              <a:rPr lang="en-AU" sz="1200" dirty="0" smtClean="0"/>
              <a:t>BOM</a:t>
            </a:r>
            <a:endParaRPr lang="en-AU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014"/>
            <a:ext cx="9144000" cy="52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35"/>
            <a:ext cx="9144000" cy="873739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ACCESS-C Cross Section </a:t>
            </a:r>
            <a:r>
              <a:rPr lang="en-AU" sz="2000" dirty="0" smtClean="0">
                <a:latin typeface="+mn-lt"/>
              </a:rPr>
              <a:t>(05UTC 7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May 2019)</a:t>
            </a:r>
            <a:endParaRPr lang="en-AU" sz="2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485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</a:t>
            </a:r>
            <a:r>
              <a:rPr lang="en-AU" sz="1200" dirty="0" smtClean="0"/>
              <a:t> </a:t>
            </a:r>
            <a:r>
              <a:rPr lang="en-AU" sz="1200" dirty="0" smtClean="0"/>
              <a:t>courtesy </a:t>
            </a:r>
            <a:r>
              <a:rPr lang="en-AU" sz="1200" dirty="0" smtClean="0"/>
              <a:t>BOM</a:t>
            </a:r>
            <a:endParaRPr lang="en-AU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194"/>
            <a:ext cx="9144000" cy="52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0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35"/>
            <a:ext cx="9144000" cy="873739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ACCESS-C Cross Section </a:t>
            </a:r>
            <a:br>
              <a:rPr lang="en-AU" sz="2800" b="1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(</a:t>
            </a:r>
            <a:r>
              <a:rPr lang="en-AU" sz="2000" dirty="0">
                <a:latin typeface="+mn-lt"/>
              </a:rPr>
              <a:t>07UTC 7</a:t>
            </a:r>
            <a:r>
              <a:rPr lang="en-AU" sz="2000" baseline="30000" dirty="0">
                <a:latin typeface="+mn-lt"/>
              </a:rPr>
              <a:t>th</a:t>
            </a:r>
            <a:r>
              <a:rPr lang="en-AU" sz="2000" dirty="0">
                <a:latin typeface="+mn-lt"/>
              </a:rPr>
              <a:t> May 2019) – at the time of the dust passage through Mildura</a:t>
            </a:r>
            <a:endParaRPr lang="en-AU" sz="2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485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</a:t>
            </a:r>
            <a:r>
              <a:rPr lang="en-AU" sz="1200" dirty="0" smtClean="0"/>
              <a:t> </a:t>
            </a:r>
            <a:r>
              <a:rPr lang="en-AU" sz="1200" dirty="0" smtClean="0"/>
              <a:t>courtesy </a:t>
            </a:r>
            <a:r>
              <a:rPr lang="en-AU" sz="1200" dirty="0" smtClean="0"/>
              <a:t>BOM</a:t>
            </a:r>
            <a:endParaRPr lang="en-AU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956"/>
            <a:ext cx="9144000" cy="526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683907"/>
              </p:ext>
            </p:extLst>
          </p:nvPr>
        </p:nvGraphicFramePr>
        <p:xfrm>
          <a:off x="2085252" y="1128509"/>
          <a:ext cx="4793881" cy="1411224"/>
        </p:xfrm>
        <a:graphic>
          <a:graphicData uri="http://schemas.openxmlformats.org/drawingml/2006/table">
            <a:tbl>
              <a:tblPr/>
              <a:tblGrid>
                <a:gridCol w="47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3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100" spc="10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KMA(2019)</a:t>
                      </a:r>
                      <a:endParaRPr lang="ko-KR" altLang="en-US" sz="1600" b="1" kern="100" spc="10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value</a:t>
                      </a:r>
                      <a:endParaRPr lang="ko-KR" altLang="en-US" sz="1600" b="1" kern="100" spc="10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gamma</a:t>
                      </a:r>
                      <a:endParaRPr lang="ko-KR" altLang="en-US" sz="1600" b="1" kern="100" spc="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R</a:t>
                      </a:r>
                      <a:endParaRPr lang="ko-KR" altLang="en-US" sz="1600" b="1" kern="100" spc="100" baseline="0" dirty="0">
                        <a:solidFill>
                          <a:srgbClr val="FF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IR11.2</a:t>
                      </a:r>
                      <a:r>
                        <a:rPr lang="en-US" sz="1600" kern="100" spc="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kern="100" spc="1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– IR10.4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-1 to 1.6</a:t>
                      </a:r>
                      <a:endParaRPr lang="en-US" sz="1600" b="1" kern="100" spc="100" baseline="0" dirty="0">
                        <a:solidFill>
                          <a:srgbClr val="FF00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0.7</a:t>
                      </a:r>
                      <a:endParaRPr lang="en-US" sz="1600" b="1" kern="100" spc="100" baseline="0" dirty="0">
                        <a:solidFill>
                          <a:srgbClr val="FF00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G</a:t>
                      </a:r>
                      <a:endParaRPr lang="ko-KR" altLang="en-US" sz="1600" b="1" kern="100" spc="100" baseline="0" dirty="0">
                        <a:solidFill>
                          <a:srgbClr val="0066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IR10.4 – IR8.6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0.2 to 10</a:t>
                      </a:r>
                      <a:endParaRPr lang="en-US" sz="1600" b="1" kern="100" spc="100" baseline="0" dirty="0">
                        <a:solidFill>
                          <a:srgbClr val="0066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2.5</a:t>
                      </a:r>
                      <a:endParaRPr lang="en-US" sz="1600" b="1" kern="100" spc="100" baseline="0" dirty="0">
                        <a:solidFill>
                          <a:srgbClr val="0066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B</a:t>
                      </a:r>
                      <a:endParaRPr lang="ko-KR" alt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IR10.4 – IR13.3</a:t>
                      </a:r>
                      <a:endParaRPr 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8 to 16</a:t>
                      </a:r>
                      <a:endParaRPr 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1</a:t>
                      </a:r>
                      <a:endParaRPr 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22214"/>
              </p:ext>
            </p:extLst>
          </p:nvPr>
        </p:nvGraphicFramePr>
        <p:xfrm>
          <a:off x="2085252" y="5319726"/>
          <a:ext cx="4793881" cy="1411224"/>
        </p:xfrm>
        <a:graphic>
          <a:graphicData uri="http://schemas.openxmlformats.org/drawingml/2006/table">
            <a:tbl>
              <a:tblPr/>
              <a:tblGrid>
                <a:gridCol w="47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3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9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50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100" spc="10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BOM (VICRO RFC)</a:t>
                      </a:r>
                      <a:endParaRPr lang="ko-KR" altLang="en-US" sz="1600" b="1" kern="100" spc="10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value</a:t>
                      </a:r>
                      <a:endParaRPr lang="ko-KR" altLang="en-US" sz="1600" b="1" kern="100" spc="10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gamma</a:t>
                      </a:r>
                      <a:endParaRPr lang="ko-KR" altLang="en-US" sz="1600" b="1" kern="100" spc="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R</a:t>
                      </a:r>
                      <a:endParaRPr lang="ko-KR" altLang="en-US" sz="1600" b="1" kern="100" spc="100" baseline="0" dirty="0">
                        <a:solidFill>
                          <a:srgbClr val="FF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IR12.4 </a:t>
                      </a:r>
                      <a:r>
                        <a:rPr lang="en-US" sz="1600" b="1" kern="100" spc="1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– IR10.4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-6.7 to 2.6</a:t>
                      </a:r>
                      <a:endParaRPr lang="en-US" sz="1600" b="1" kern="100" spc="100" baseline="0" dirty="0">
                        <a:solidFill>
                          <a:srgbClr val="FF00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1</a:t>
                      </a:r>
                      <a:endParaRPr lang="en-US" sz="1600" b="1" kern="100" spc="100" baseline="0" dirty="0">
                        <a:solidFill>
                          <a:srgbClr val="FF00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G</a:t>
                      </a:r>
                      <a:endParaRPr lang="ko-KR" altLang="en-US" sz="1600" b="1" kern="100" spc="100" baseline="0" dirty="0">
                        <a:solidFill>
                          <a:srgbClr val="0066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IR10.4 – IR8.6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1 to 11</a:t>
                      </a:r>
                      <a:endParaRPr lang="en-US" sz="1600" b="1" kern="100" spc="100" baseline="0" dirty="0">
                        <a:solidFill>
                          <a:srgbClr val="0066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2.5</a:t>
                      </a:r>
                      <a:endParaRPr lang="en-US" sz="1600" b="1" kern="100" spc="100" baseline="0" dirty="0">
                        <a:solidFill>
                          <a:srgbClr val="0066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B</a:t>
                      </a:r>
                      <a:endParaRPr lang="ko-KR" alt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IR10.4</a:t>
                      </a:r>
                      <a:endParaRPr 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261 to 289</a:t>
                      </a:r>
                      <a:endParaRPr 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1</a:t>
                      </a:r>
                      <a:endParaRPr 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913"/>
            <a:ext cx="7886700" cy="834595"/>
          </a:xfrm>
        </p:spPr>
        <p:txBody>
          <a:bodyPr>
            <a:normAutofit fontScale="90000"/>
          </a:bodyPr>
          <a:lstStyle/>
          <a:p>
            <a:pPr algn="ctr"/>
            <a:r>
              <a:rPr lang="en-AU" sz="2800" b="1" dirty="0" smtClean="0">
                <a:latin typeface="+mn-lt"/>
              </a:rPr>
              <a:t>The KMA 2019 Dust RGB for thin dust plumes compared to the BOM (VICRO RFC) Dust RGB</a:t>
            </a:r>
            <a:endParaRPr lang="en-AU" sz="2800" b="1" dirty="0">
              <a:latin typeface="+mn-lt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38843" y="2578944"/>
            <a:ext cx="8066314" cy="270157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sz="2000" b="1" dirty="0" smtClean="0"/>
              <a:t>Use 11.2 micron band instead of 12.4 micron band to reduce the impact of WV absorption after a GAMMA correction is applied. </a:t>
            </a:r>
            <a:r>
              <a:rPr lang="en-AU" sz="2000" dirty="0" smtClean="0"/>
              <a:t>This serves to: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AU" sz="2000" dirty="0" smtClean="0"/>
              <a:t>Show weak signals over maritime regions.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AU" sz="2000" dirty="0" smtClean="0"/>
              <a:t>Discriminate weak dust plumes from the surface.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AU" sz="20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sz="2000" b="1" dirty="0" smtClean="0"/>
              <a:t>Use IR10.4 – IR13.3 for the Blue beam instead of the IR10.4 micron band. </a:t>
            </a:r>
            <a:r>
              <a:rPr lang="en-AU" sz="2000" dirty="0" smtClean="0"/>
              <a:t>This serves to: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AU" sz="2000" dirty="0" smtClean="0"/>
              <a:t>Discriminate between clear and cloudy regions at higher latitude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AU" sz="2000" dirty="0" smtClean="0"/>
              <a:t>Discriminate dust from lower level clouds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0339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681" y="3647767"/>
            <a:ext cx="4216013" cy="32063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" y="1"/>
            <a:ext cx="4523672" cy="3531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4046" y="788384"/>
            <a:ext cx="4041059" cy="2526890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solidFill>
                  <a:srgbClr val="FF0000"/>
                </a:solidFill>
                <a:latin typeface="+mn-lt"/>
              </a:rPr>
              <a:t>Animation: </a:t>
            </a:r>
            <a:r>
              <a:rPr lang="en-AU" sz="2800" b="1" dirty="0" smtClean="0">
                <a:latin typeface="+mn-lt"/>
              </a:rPr>
              <a:t>Comparing various satellite products and surface observations: </a:t>
            </a:r>
            <a:r>
              <a:rPr lang="en-AU" sz="2000" dirty="0" smtClean="0">
                <a:latin typeface="+mn-lt"/>
              </a:rPr>
              <a:t>the </a:t>
            </a:r>
            <a:r>
              <a:rPr lang="en-AU" sz="2000" dirty="0" smtClean="0">
                <a:latin typeface="+mn-lt"/>
              </a:rPr>
              <a:t>Mildura dust episode</a:t>
            </a:r>
            <a:r>
              <a:rPr lang="en-AU" sz="2000" dirty="0" smtClean="0">
                <a:latin typeface="+mn-lt"/>
              </a:rPr>
              <a:t>;</a:t>
            </a:r>
            <a:br>
              <a:rPr lang="en-AU" sz="2000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00 </a:t>
            </a:r>
            <a:r>
              <a:rPr lang="en-AU" sz="2000" dirty="0">
                <a:latin typeface="+mn-lt"/>
              </a:rPr>
              <a:t>to </a:t>
            </a:r>
            <a:r>
              <a:rPr lang="en-AU" sz="2000" dirty="0" smtClean="0">
                <a:latin typeface="+mn-lt"/>
              </a:rPr>
              <a:t>07 UTC</a:t>
            </a:r>
            <a:r>
              <a:rPr lang="en-AU" sz="2000" dirty="0">
                <a:latin typeface="+mn-lt"/>
              </a:rPr>
              <a:t/>
            </a:r>
            <a:br>
              <a:rPr lang="en-AU" sz="2000" dirty="0">
                <a:latin typeface="+mn-lt"/>
              </a:rPr>
            </a:br>
            <a:r>
              <a:rPr lang="en-AU" sz="2000" dirty="0" smtClean="0">
                <a:latin typeface="+mn-lt"/>
              </a:rPr>
              <a:t>7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</a:t>
            </a:r>
            <a:r>
              <a:rPr lang="en-AU" sz="2000" dirty="0" smtClean="0">
                <a:latin typeface="+mn-lt"/>
              </a:rPr>
              <a:t>May </a:t>
            </a:r>
            <a:r>
              <a:rPr lang="en-AU" sz="2000" dirty="0" smtClean="0">
                <a:latin typeface="+mn-lt"/>
              </a:rPr>
              <a:t>2019</a:t>
            </a:r>
            <a:br>
              <a:rPr lang="en-AU" sz="2000" dirty="0" smtClean="0">
                <a:latin typeface="+mn-lt"/>
              </a:rPr>
            </a:br>
            <a:r>
              <a:rPr lang="en-AU" sz="1300" dirty="0" smtClean="0">
                <a:latin typeface="+mn-lt"/>
              </a:rPr>
              <a:t>(visibility in meters as yellow numbers, cloud base in feet as blue / black numbers)</a:t>
            </a:r>
            <a:endParaRPr lang="en-AU" sz="13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20802" y="0"/>
            <a:ext cx="20843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KMA 2019 Dust RGB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5235429" y="3417684"/>
            <a:ext cx="390857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Dust Detection Algorithm </a:t>
            </a:r>
            <a:r>
              <a:rPr lang="en-AU" sz="1000" dirty="0" smtClean="0"/>
              <a:t>(adapted by P. Newham)</a:t>
            </a:r>
            <a:endParaRPr lang="en-A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819085" y="2310581"/>
            <a:ext cx="110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Adelaide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605154" y="0"/>
            <a:ext cx="4538845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Please start the Power Point Slide Show to activate the animation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05153" y="560439"/>
            <a:ext cx="2130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animations courtesy JMA/BOM</a:t>
            </a:r>
            <a:endParaRPr lang="en-AU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5185"/>
            <a:ext cx="4663249" cy="31989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37199" y="5254645"/>
            <a:ext cx="725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/>
              <a:t>Mildura</a:t>
            </a:r>
            <a:endParaRPr lang="en-AU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3021363" y="3527127"/>
            <a:ext cx="15874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BOM Dust RGB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7424791" y="3229048"/>
            <a:ext cx="1738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 </a:t>
            </a:r>
            <a:r>
              <a:rPr lang="en-AU" sz="1200" dirty="0" smtClean="0"/>
              <a:t>courtesy </a:t>
            </a:r>
            <a:r>
              <a:rPr lang="en-AU" sz="1200" dirty="0" smtClean="0"/>
              <a:t>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9638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" y="3645871"/>
            <a:ext cx="4663283" cy="31989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" y="0"/>
            <a:ext cx="4504005" cy="35157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94" y="3647766"/>
            <a:ext cx="4203800" cy="31970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4046" y="788384"/>
            <a:ext cx="4041059" cy="2526890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Comparing </a:t>
            </a:r>
            <a:r>
              <a:rPr lang="en-AU" sz="2800" b="1" dirty="0" smtClean="0">
                <a:latin typeface="+mn-lt"/>
              </a:rPr>
              <a:t>various satellite products and surface observations: </a:t>
            </a:r>
            <a:r>
              <a:rPr lang="en-AU" sz="2000" dirty="0" smtClean="0">
                <a:latin typeface="+mn-lt"/>
              </a:rPr>
              <a:t>the </a:t>
            </a:r>
            <a:r>
              <a:rPr lang="en-AU" sz="2000" dirty="0" smtClean="0">
                <a:latin typeface="+mn-lt"/>
              </a:rPr>
              <a:t>Mildura dust episode</a:t>
            </a:r>
            <a:r>
              <a:rPr lang="en-AU" sz="2000" dirty="0" smtClean="0">
                <a:latin typeface="+mn-lt"/>
              </a:rPr>
              <a:t>;</a:t>
            </a:r>
            <a:br>
              <a:rPr lang="en-AU" sz="2000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0330UTC</a:t>
            </a:r>
            <a:r>
              <a:rPr lang="en-AU" sz="2000" dirty="0">
                <a:latin typeface="+mn-lt"/>
              </a:rPr>
              <a:t/>
            </a:r>
            <a:br>
              <a:rPr lang="en-AU" sz="2000" dirty="0">
                <a:latin typeface="+mn-lt"/>
              </a:rPr>
            </a:br>
            <a:r>
              <a:rPr lang="en-AU" sz="2000" dirty="0" smtClean="0">
                <a:latin typeface="+mn-lt"/>
              </a:rPr>
              <a:t>7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</a:t>
            </a:r>
            <a:r>
              <a:rPr lang="en-AU" sz="2000" dirty="0" smtClean="0">
                <a:latin typeface="+mn-lt"/>
              </a:rPr>
              <a:t>May </a:t>
            </a:r>
            <a:r>
              <a:rPr lang="en-AU" sz="2000" dirty="0" smtClean="0">
                <a:latin typeface="+mn-lt"/>
              </a:rPr>
              <a:t>2019</a:t>
            </a:r>
            <a:br>
              <a:rPr lang="en-AU" sz="2000" dirty="0" smtClean="0">
                <a:latin typeface="+mn-lt"/>
              </a:rPr>
            </a:br>
            <a:r>
              <a:rPr lang="en-AU" sz="1300" dirty="0" smtClean="0">
                <a:latin typeface="+mn-lt"/>
              </a:rPr>
              <a:t>(visibility in meters as yellow numbers, cloud base in feet as blue / black numbers)</a:t>
            </a:r>
            <a:endParaRPr lang="en-AU" sz="13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1133" y="0"/>
            <a:ext cx="20843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KMA 2019 Dust RGB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5235429" y="3417684"/>
            <a:ext cx="390857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Dust Detection Algorithm </a:t>
            </a:r>
            <a:r>
              <a:rPr lang="en-AU" sz="1000" dirty="0" smtClean="0"/>
              <a:t>(adapted by P. Newham)</a:t>
            </a:r>
            <a:endParaRPr lang="en-A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819085" y="2310581"/>
            <a:ext cx="110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Adelaide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5153" y="560439"/>
            <a:ext cx="1876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</a:t>
            </a:r>
            <a:r>
              <a:rPr lang="en-AU" sz="1200" dirty="0" smtClean="0"/>
              <a:t>courtesy JMA/BOM</a:t>
            </a:r>
            <a:endParaRPr lang="en-A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337199" y="5254645"/>
            <a:ext cx="725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/>
              <a:t>Mildura</a:t>
            </a:r>
            <a:endParaRPr lang="en-AU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3021363" y="3527127"/>
            <a:ext cx="15874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BOM Dust RGB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7424791" y="3229048"/>
            <a:ext cx="1485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 </a:t>
            </a:r>
            <a:r>
              <a:rPr lang="en-AU" sz="1200" dirty="0" smtClean="0"/>
              <a:t>courtesy </a:t>
            </a:r>
            <a:r>
              <a:rPr lang="en-AU" sz="1200" dirty="0" smtClean="0"/>
              <a:t>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57372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895"/>
            <a:ext cx="4663249" cy="3198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" y="0"/>
            <a:ext cx="4504005" cy="3515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48" y="3655184"/>
            <a:ext cx="4194046" cy="3189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4046" y="788384"/>
            <a:ext cx="4041059" cy="2526890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Comparing </a:t>
            </a:r>
            <a:r>
              <a:rPr lang="en-AU" sz="2800" b="1" dirty="0" smtClean="0">
                <a:latin typeface="+mn-lt"/>
              </a:rPr>
              <a:t>various satellite products and surface observations: </a:t>
            </a:r>
            <a:r>
              <a:rPr lang="en-AU" sz="2000" dirty="0" smtClean="0">
                <a:latin typeface="+mn-lt"/>
              </a:rPr>
              <a:t>the </a:t>
            </a:r>
            <a:r>
              <a:rPr lang="en-AU" sz="2000" dirty="0" smtClean="0">
                <a:latin typeface="+mn-lt"/>
              </a:rPr>
              <a:t>Mildura dust episode</a:t>
            </a:r>
            <a:r>
              <a:rPr lang="en-AU" sz="2000" dirty="0" smtClean="0">
                <a:latin typeface="+mn-lt"/>
              </a:rPr>
              <a:t>;</a:t>
            </a:r>
            <a:br>
              <a:rPr lang="en-AU" sz="2000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0430UTC</a:t>
            </a:r>
            <a:r>
              <a:rPr lang="en-AU" sz="2000" dirty="0">
                <a:latin typeface="+mn-lt"/>
              </a:rPr>
              <a:t/>
            </a:r>
            <a:br>
              <a:rPr lang="en-AU" sz="2000" dirty="0">
                <a:latin typeface="+mn-lt"/>
              </a:rPr>
            </a:br>
            <a:r>
              <a:rPr lang="en-AU" sz="2000" dirty="0" smtClean="0">
                <a:latin typeface="+mn-lt"/>
              </a:rPr>
              <a:t>7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</a:t>
            </a:r>
            <a:r>
              <a:rPr lang="en-AU" sz="2000" dirty="0" smtClean="0">
                <a:latin typeface="+mn-lt"/>
              </a:rPr>
              <a:t>May </a:t>
            </a:r>
            <a:r>
              <a:rPr lang="en-AU" sz="2000" dirty="0" smtClean="0">
                <a:latin typeface="+mn-lt"/>
              </a:rPr>
              <a:t>2019</a:t>
            </a:r>
            <a:br>
              <a:rPr lang="en-AU" sz="2000" dirty="0" smtClean="0">
                <a:latin typeface="+mn-lt"/>
              </a:rPr>
            </a:br>
            <a:r>
              <a:rPr lang="en-AU" sz="1300" dirty="0" smtClean="0">
                <a:latin typeface="+mn-lt"/>
              </a:rPr>
              <a:t>(visibility in meters as yellow numbers, cloud base in feet as blue / black numbers)</a:t>
            </a:r>
            <a:endParaRPr lang="en-AU" sz="13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20802" y="0"/>
            <a:ext cx="20843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KMA 2019 Dust RGB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5235429" y="3417684"/>
            <a:ext cx="390857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Dust Detection Algorithm </a:t>
            </a:r>
            <a:r>
              <a:rPr lang="en-AU" sz="1000" dirty="0" smtClean="0"/>
              <a:t>(adapted by P. Newham)</a:t>
            </a:r>
            <a:endParaRPr lang="en-A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819085" y="2310581"/>
            <a:ext cx="110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Adelaide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5153" y="560439"/>
            <a:ext cx="1876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</a:t>
            </a:r>
            <a:r>
              <a:rPr lang="en-AU" sz="1200" dirty="0" smtClean="0"/>
              <a:t>courtesy JMA/BOM</a:t>
            </a:r>
            <a:endParaRPr lang="en-A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337199" y="5254645"/>
            <a:ext cx="725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/>
              <a:t>Mildura</a:t>
            </a:r>
            <a:endParaRPr lang="en-AU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3021363" y="3527127"/>
            <a:ext cx="15874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BOM Dust RGB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7424791" y="3229048"/>
            <a:ext cx="1485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 </a:t>
            </a:r>
            <a:r>
              <a:rPr lang="en-AU" sz="1200" dirty="0" smtClean="0"/>
              <a:t>courtesy </a:t>
            </a:r>
            <a:r>
              <a:rPr lang="en-AU" sz="1200" dirty="0" smtClean="0"/>
              <a:t>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407121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9" y="-1062"/>
            <a:ext cx="4523673" cy="3531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" y="3634152"/>
            <a:ext cx="4668927" cy="32028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99" y="3624983"/>
            <a:ext cx="4451190" cy="32211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9085" y="2310581"/>
            <a:ext cx="110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Adelaide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854046" y="788384"/>
            <a:ext cx="4041059" cy="2526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800" b="1" dirty="0" smtClean="0">
                <a:solidFill>
                  <a:srgbClr val="FF0000"/>
                </a:solidFill>
                <a:latin typeface="+mn-lt"/>
              </a:rPr>
              <a:t>Animation: </a:t>
            </a:r>
            <a:r>
              <a:rPr lang="en-AU" sz="2800" b="1" dirty="0" smtClean="0">
                <a:latin typeface="+mn-lt"/>
              </a:rPr>
              <a:t>Comparing various satellite products and surface observations: </a:t>
            </a:r>
            <a:r>
              <a:rPr lang="en-AU" sz="2000" dirty="0" smtClean="0">
                <a:latin typeface="+mn-lt"/>
              </a:rPr>
              <a:t>the Mildura dust episode;</a:t>
            </a:r>
            <a:br>
              <a:rPr lang="en-AU" sz="2000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01 to 07 UTC</a:t>
            </a:r>
            <a:br>
              <a:rPr lang="en-AU" sz="2000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7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May 2019</a:t>
            </a:r>
            <a:br>
              <a:rPr lang="en-AU" sz="2000" dirty="0" smtClean="0">
                <a:latin typeface="+mn-lt"/>
              </a:rPr>
            </a:br>
            <a:r>
              <a:rPr lang="en-AU" sz="1300" dirty="0" smtClean="0">
                <a:latin typeface="+mn-lt"/>
              </a:rPr>
              <a:t>(visibility in meters as yellow numbers, cloud base in feet as blue / black numbers)</a:t>
            </a:r>
            <a:endParaRPr lang="en-AU" sz="13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5153" y="560439"/>
            <a:ext cx="2130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animations courtesy JMA/BOM</a:t>
            </a:r>
            <a:endParaRPr lang="en-AU" sz="1200" dirty="0"/>
          </a:p>
        </p:txBody>
      </p:sp>
      <p:sp>
        <p:nvSpPr>
          <p:cNvPr id="3" name="Rectangle 2"/>
          <p:cNvSpPr/>
          <p:nvPr/>
        </p:nvSpPr>
        <p:spPr>
          <a:xfrm>
            <a:off x="2520802" y="0"/>
            <a:ext cx="20843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KMA 2019 Dust RGB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3017733" y="3440317"/>
            <a:ext cx="15874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BOM Dust RGB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5449564" y="3419679"/>
            <a:ext cx="359694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True Colour RGB, Rayleigh Corrected</a:t>
            </a:r>
            <a:endParaRPr lang="en-AU" dirty="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605154" y="0"/>
            <a:ext cx="4538845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Please start the Power Point Slide Show to activate the animation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84991" y="3163318"/>
            <a:ext cx="2130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animations courtesy JMA/BOM</a:t>
            </a:r>
            <a:endParaRPr lang="en-A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071251" y="5097059"/>
            <a:ext cx="725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/>
              <a:t>Mildura</a:t>
            </a:r>
            <a:endParaRPr lang="en-AU" sz="1200" b="1" dirty="0"/>
          </a:p>
        </p:txBody>
      </p:sp>
    </p:spTree>
    <p:extLst>
      <p:ext uri="{BB962C8B-B14F-4D97-AF65-F5344CB8AC3E}">
        <p14:creationId xmlns:p14="http://schemas.microsoft.com/office/powerpoint/2010/main" val="231418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94" y="3734054"/>
            <a:ext cx="4302627" cy="3113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" y="3645871"/>
            <a:ext cx="4663283" cy="31989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" y="0"/>
            <a:ext cx="4504005" cy="3515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4046" y="788384"/>
            <a:ext cx="4041059" cy="2526890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Comparing </a:t>
            </a:r>
            <a:r>
              <a:rPr lang="en-AU" sz="2800" b="1" dirty="0" smtClean="0">
                <a:latin typeface="+mn-lt"/>
              </a:rPr>
              <a:t>various satellite products and surface observations: </a:t>
            </a:r>
            <a:r>
              <a:rPr lang="en-AU" sz="2000" dirty="0" smtClean="0">
                <a:latin typeface="+mn-lt"/>
              </a:rPr>
              <a:t>the </a:t>
            </a:r>
            <a:r>
              <a:rPr lang="en-AU" sz="2000" dirty="0" smtClean="0">
                <a:latin typeface="+mn-lt"/>
              </a:rPr>
              <a:t>Mildura dust episode</a:t>
            </a:r>
            <a:r>
              <a:rPr lang="en-AU" sz="2000" dirty="0" smtClean="0">
                <a:latin typeface="+mn-lt"/>
              </a:rPr>
              <a:t>;</a:t>
            </a:r>
            <a:br>
              <a:rPr lang="en-AU" sz="2000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0330UTC</a:t>
            </a:r>
            <a:r>
              <a:rPr lang="en-AU" sz="2000" dirty="0">
                <a:latin typeface="+mn-lt"/>
              </a:rPr>
              <a:t/>
            </a:r>
            <a:br>
              <a:rPr lang="en-AU" sz="2000" dirty="0">
                <a:latin typeface="+mn-lt"/>
              </a:rPr>
            </a:br>
            <a:r>
              <a:rPr lang="en-AU" sz="2000" dirty="0" smtClean="0">
                <a:latin typeface="+mn-lt"/>
              </a:rPr>
              <a:t>7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</a:t>
            </a:r>
            <a:r>
              <a:rPr lang="en-AU" sz="2000" dirty="0" smtClean="0">
                <a:latin typeface="+mn-lt"/>
              </a:rPr>
              <a:t>May </a:t>
            </a:r>
            <a:r>
              <a:rPr lang="en-AU" sz="2000" dirty="0" smtClean="0">
                <a:latin typeface="+mn-lt"/>
              </a:rPr>
              <a:t>2019</a:t>
            </a:r>
            <a:br>
              <a:rPr lang="en-AU" sz="2000" dirty="0" smtClean="0">
                <a:latin typeface="+mn-lt"/>
              </a:rPr>
            </a:br>
            <a:r>
              <a:rPr lang="en-AU" sz="1300" dirty="0" smtClean="0">
                <a:latin typeface="+mn-lt"/>
              </a:rPr>
              <a:t>(visibility in meters as yellow numbers, cloud base in feet as blue / black numbers)</a:t>
            </a:r>
            <a:endParaRPr lang="en-AU" sz="13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1133" y="0"/>
            <a:ext cx="20843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KMA 2019 Dust RGB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819085" y="2310581"/>
            <a:ext cx="110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Adelaide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5153" y="560439"/>
            <a:ext cx="1876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</a:t>
            </a:r>
            <a:r>
              <a:rPr lang="en-AU" sz="1200" dirty="0" smtClean="0"/>
              <a:t>courtesy JMA/BOM</a:t>
            </a:r>
            <a:endParaRPr lang="en-A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337199" y="5254645"/>
            <a:ext cx="725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/>
              <a:t>Mildura</a:t>
            </a:r>
            <a:endParaRPr lang="en-AU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3021363" y="3527127"/>
            <a:ext cx="15874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BOM Dust RGB</a:t>
            </a: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5449564" y="3419679"/>
            <a:ext cx="359694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True Colour RGB, Rayleigh Corrected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23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35"/>
            <a:ext cx="9144000" cy="873739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Mildura Webcam, minute interval data </a:t>
            </a:r>
            <a:br>
              <a:rPr lang="en-AU" sz="2800" b="1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0625UTC to 0704UTC 7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May 2019</a:t>
            </a:r>
            <a:endParaRPr lang="en-AU" sz="20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695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5126" y="6581001"/>
            <a:ext cx="1738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 </a:t>
            </a:r>
            <a:r>
              <a:rPr lang="en-AU" sz="1200" dirty="0" smtClean="0"/>
              <a:t>courtesy </a:t>
            </a:r>
            <a:r>
              <a:rPr lang="en-AU" sz="1200" dirty="0" smtClean="0"/>
              <a:t>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777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35"/>
            <a:ext cx="9144000" cy="873739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Mildura Webcam, ceilometer and </a:t>
            </a:r>
            <a:r>
              <a:rPr lang="en-AU" sz="2800" b="1" dirty="0" err="1" smtClean="0">
                <a:latin typeface="+mn-lt"/>
              </a:rPr>
              <a:t>vismeter</a:t>
            </a:r>
            <a:r>
              <a:rPr lang="en-AU" sz="2800" b="1" dirty="0" smtClean="0">
                <a:latin typeface="+mn-lt"/>
              </a:rPr>
              <a:t> data compared to webcam images</a:t>
            </a:r>
            <a:endParaRPr lang="en-AU" sz="2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546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</a:t>
            </a:r>
            <a:r>
              <a:rPr lang="en-AU" sz="1200" dirty="0" smtClean="0"/>
              <a:t> </a:t>
            </a:r>
            <a:r>
              <a:rPr lang="en-AU" sz="1200" dirty="0" smtClean="0"/>
              <a:t>courtesy </a:t>
            </a:r>
            <a:r>
              <a:rPr lang="en-AU" sz="1200" dirty="0" smtClean="0"/>
              <a:t>BOM</a:t>
            </a:r>
            <a:endParaRPr lang="en-AU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5" y="1150374"/>
            <a:ext cx="3156155" cy="1775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5" y="2966847"/>
            <a:ext cx="3156155" cy="177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5" y="4783320"/>
            <a:ext cx="3156155" cy="17753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87845" y="1150374"/>
            <a:ext cx="103111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0655UTC</a:t>
            </a:r>
            <a:endParaRPr lang="en-AU" dirty="0"/>
          </a:p>
        </p:txBody>
      </p:sp>
      <p:sp>
        <p:nvSpPr>
          <p:cNvPr id="11" name="Rectangle 10"/>
          <p:cNvSpPr/>
          <p:nvPr/>
        </p:nvSpPr>
        <p:spPr>
          <a:xfrm>
            <a:off x="5987845" y="2966847"/>
            <a:ext cx="103111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0700UTC</a:t>
            </a:r>
            <a:endParaRPr lang="en-AU" dirty="0"/>
          </a:p>
        </p:txBody>
      </p:sp>
      <p:sp>
        <p:nvSpPr>
          <p:cNvPr id="12" name="Rectangle 11"/>
          <p:cNvSpPr/>
          <p:nvPr/>
        </p:nvSpPr>
        <p:spPr>
          <a:xfrm>
            <a:off x="5987845" y="4783320"/>
            <a:ext cx="103111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0705UTC</a:t>
            </a:r>
            <a:endParaRPr lang="en-AU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867219"/>
            <a:ext cx="5987845" cy="5634975"/>
            <a:chOff x="0" y="867219"/>
            <a:chExt cx="5987845" cy="56349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7197"/>
              <a:ext cx="5987845" cy="25849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50374"/>
              <a:ext cx="5987845" cy="258499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930271" y="1445342"/>
              <a:ext cx="88490" cy="18908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30271" y="4207233"/>
              <a:ext cx="88490" cy="18908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6377" y="867219"/>
              <a:ext cx="111286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AU" sz="1200" dirty="0" smtClean="0"/>
                <a:t>0655-0705UTC</a:t>
              </a:r>
              <a:endParaRPr lang="en-AU" sz="12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95268" y="3687785"/>
              <a:ext cx="111286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AU" sz="1200" dirty="0" smtClean="0"/>
                <a:t>0655-0705UTC</a:t>
              </a:r>
              <a:endParaRPr lang="en-A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6454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</TotalTime>
  <Words>495</Words>
  <Application>Microsoft Office PowerPoint</Application>
  <PresentationFormat>On-screen Show (4:3)</PresentationFormat>
  <Paragraphs>109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Office Theme</vt:lpstr>
      <vt:lpstr>Mildura dust storm, Victoria, 7th May 2019 Comparing various satellite, observation and NWP data for monitoring the dust. </vt:lpstr>
      <vt:lpstr>The KMA 2019 Dust RGB for thin dust plumes compared to the BOM (VICRO RFC) Dust RGB</vt:lpstr>
      <vt:lpstr>Animation: Comparing various satellite products and surface observations: the Mildura dust episode; 00 to 07 UTC 7th May 2019 (visibility in meters as yellow numbers, cloud base in feet as blue / black numbers)</vt:lpstr>
      <vt:lpstr>Comparing various satellite products and surface observations: the Mildura dust episode; 0330UTC 7th May 2019 (visibility in meters as yellow numbers, cloud base in feet as blue / black numbers)</vt:lpstr>
      <vt:lpstr>Comparing various satellite products and surface observations: the Mildura dust episode; 0430UTC 7th May 2019 (visibility in meters as yellow numbers, cloud base in feet as blue / black numbers)</vt:lpstr>
      <vt:lpstr>PowerPoint Presentation</vt:lpstr>
      <vt:lpstr>Comparing various satellite products and surface observations: the Mildura dust episode; 0330UTC 7th May 2019 (visibility in meters as yellow numbers, cloud base in feet as blue / black numbers)</vt:lpstr>
      <vt:lpstr>Mildura Webcam, minute interval data  0625UTC to 0704UTC 7th May 2019</vt:lpstr>
      <vt:lpstr>Mildura Webcam, ceilometer and vismeter data compared to webcam images</vt:lpstr>
      <vt:lpstr>ACCESS-C model sounding data ahead of the dust storm</vt:lpstr>
      <vt:lpstr>ACCESS-C model sounding data behind the dust storm</vt:lpstr>
      <vt:lpstr>ACCESS-R and ACCESS-C Wind Gusts (03UTC 7th May 2019)</vt:lpstr>
      <vt:lpstr>ACCESS-R and ACCESS-C Wind Gusts (05UTC 7th May 2019)</vt:lpstr>
      <vt:lpstr>ACCESS-R and ACCESS-C Wind Gusts (07UTC 7th May 2019) – at the time of the dust passage through Mildura</vt:lpstr>
      <vt:lpstr>ACCESS-C Cross Section (03UTC 7th May 2019)</vt:lpstr>
      <vt:lpstr>ACCESS-C Cross Section (05UTC 7th May 2019)</vt:lpstr>
      <vt:lpstr>ACCESS-C Cross Section  (07UTC 7th May 2019) – at the time of the dust passage through Mildura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Comparing various products for monitoring dust. Nullabor dust 18th May 2019</dc:title>
  <dc:creator>Bodo Zeschke</dc:creator>
  <cp:lastModifiedBy>Bodo Zeschke</cp:lastModifiedBy>
  <cp:revision>45</cp:revision>
  <dcterms:created xsi:type="dcterms:W3CDTF">2019-05-20T08:56:04Z</dcterms:created>
  <dcterms:modified xsi:type="dcterms:W3CDTF">2019-06-13T06:42:07Z</dcterms:modified>
</cp:coreProperties>
</file>