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69" r:id="rId2"/>
    <p:sldId id="260" r:id="rId3"/>
    <p:sldId id="257" r:id="rId4"/>
    <p:sldId id="261" r:id="rId5"/>
    <p:sldId id="264" r:id="rId6"/>
    <p:sldId id="270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3" autoAdjust="0"/>
    <p:restoredTop sz="94710" autoAdjust="0"/>
  </p:normalViewPr>
  <p:slideViewPr>
    <p:cSldViewPr snapToGrid="0">
      <p:cViewPr varScale="1">
        <p:scale>
          <a:sx n="97" d="100"/>
          <a:sy n="97" d="100"/>
        </p:scale>
        <p:origin x="1158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9BD7C-0BE3-4E83-9594-5586F2595516}" type="datetimeFigureOut">
              <a:rPr lang="en-AU" smtClean="0"/>
              <a:t>24/05/2019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67237-2BE9-4202-B90E-2DF3EAACC50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6286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http://aifs-wa.bom.gov.au/cgi-bin/cmcgi/webdir.showtext.pl?d=/archive/aviation/2019/05/&amp;f=aviation.20190518.txt.gz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67237-2BE9-4202-B90E-2DF3EAACC507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7272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D224-E65A-4C2C-8E7A-CC24B465D120}" type="datetimeFigureOut">
              <a:rPr lang="en-AU" smtClean="0"/>
              <a:t>24/05/2019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3C3F-95DC-4D47-8041-C6F6361699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2351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D224-E65A-4C2C-8E7A-CC24B465D120}" type="datetimeFigureOut">
              <a:rPr lang="en-AU" smtClean="0"/>
              <a:t>24/05/2019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3C3F-95DC-4D47-8041-C6F6361699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8173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D224-E65A-4C2C-8E7A-CC24B465D120}" type="datetimeFigureOut">
              <a:rPr lang="en-AU" smtClean="0"/>
              <a:t>24/05/2019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3C3F-95DC-4D47-8041-C6F6361699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6135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D224-E65A-4C2C-8E7A-CC24B465D120}" type="datetimeFigureOut">
              <a:rPr lang="en-AU" smtClean="0"/>
              <a:t>24/05/2019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3C3F-95DC-4D47-8041-C6F6361699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2923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D224-E65A-4C2C-8E7A-CC24B465D120}" type="datetimeFigureOut">
              <a:rPr lang="en-AU" smtClean="0"/>
              <a:t>24/05/2019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3C3F-95DC-4D47-8041-C6F6361699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3808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D224-E65A-4C2C-8E7A-CC24B465D120}" type="datetimeFigureOut">
              <a:rPr lang="en-AU" smtClean="0"/>
              <a:t>24/05/2019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3C3F-95DC-4D47-8041-C6F6361699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6110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D224-E65A-4C2C-8E7A-CC24B465D120}" type="datetimeFigureOut">
              <a:rPr lang="en-AU" smtClean="0"/>
              <a:t>24/05/2019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3C3F-95DC-4D47-8041-C6F6361699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2741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D224-E65A-4C2C-8E7A-CC24B465D120}" type="datetimeFigureOut">
              <a:rPr lang="en-AU" smtClean="0"/>
              <a:t>24/05/2019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3C3F-95DC-4D47-8041-C6F6361699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7622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D224-E65A-4C2C-8E7A-CC24B465D120}" type="datetimeFigureOut">
              <a:rPr lang="en-AU" smtClean="0"/>
              <a:t>24/05/2019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3C3F-95DC-4D47-8041-C6F6361699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3041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D224-E65A-4C2C-8E7A-CC24B465D120}" type="datetimeFigureOut">
              <a:rPr lang="en-AU" smtClean="0"/>
              <a:t>24/05/2019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3C3F-95DC-4D47-8041-C6F6361699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5158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D224-E65A-4C2C-8E7A-CC24B465D120}" type="datetimeFigureOut">
              <a:rPr lang="en-AU" smtClean="0"/>
              <a:t>24/05/2019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3C3F-95DC-4D47-8041-C6F6361699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6358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FD224-E65A-4C2C-8E7A-CC24B465D120}" type="datetimeFigureOut">
              <a:rPr lang="en-AU" smtClean="0"/>
              <a:t>24/05/2019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53C3F-95DC-4D47-8041-C6F6361699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315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343025"/>
            <a:ext cx="6858000" cy="1476376"/>
          </a:xfrm>
          <a:solidFill>
            <a:schemeClr val="bg1"/>
          </a:solidFill>
        </p:spPr>
        <p:txBody>
          <a:bodyPr rtlCol="0"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2800" b="1" dirty="0">
                <a:latin typeface="+mn-lt"/>
              </a:rPr>
              <a:t>Nullarbor </a:t>
            </a:r>
            <a:r>
              <a:rPr lang="en-AU" sz="2800" b="1" dirty="0" smtClean="0">
                <a:latin typeface="+mn-lt"/>
              </a:rPr>
              <a:t>dust event, South Australia Comparing </a:t>
            </a:r>
            <a:r>
              <a:rPr lang="en-AU" sz="2800" b="1" dirty="0">
                <a:latin typeface="+mn-lt"/>
              </a:rPr>
              <a:t>various products for monitoring dust. </a:t>
            </a:r>
            <a:endParaRPr lang="en-AU" sz="2800" b="1" dirty="0" smtClean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75586"/>
            <a:ext cx="6858000" cy="2434713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2400" dirty="0" smtClean="0"/>
              <a:t>18</a:t>
            </a:r>
            <a:r>
              <a:rPr lang="en-AU" sz="2400" baseline="30000" dirty="0" smtClean="0"/>
              <a:t>th</a:t>
            </a:r>
            <a:r>
              <a:rPr lang="en-AU" sz="2400" dirty="0" smtClean="0"/>
              <a:t> May 2019</a:t>
            </a:r>
          </a:p>
          <a:p>
            <a:pPr fontAlgn="auto">
              <a:spcAft>
                <a:spcPts val="0"/>
              </a:spcAft>
              <a:defRPr/>
            </a:pPr>
            <a:endParaRPr lang="en-AU" sz="24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AU" sz="2400" dirty="0" smtClean="0"/>
              <a:t>Assembled by </a:t>
            </a:r>
            <a:r>
              <a:rPr lang="en-AU" sz="2400" dirty="0" err="1" smtClean="0"/>
              <a:t>B.Zeschke</a:t>
            </a:r>
            <a:endParaRPr lang="en-AU" sz="24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AU" sz="2400" dirty="0" smtClean="0"/>
              <a:t>BMTC</a:t>
            </a:r>
          </a:p>
          <a:p>
            <a:pPr fontAlgn="auto">
              <a:spcAft>
                <a:spcPts val="0"/>
              </a:spcAft>
              <a:defRPr/>
            </a:pPr>
            <a:r>
              <a:rPr lang="en-AU" sz="2400" dirty="0" smtClean="0"/>
              <a:t>Australian </a:t>
            </a:r>
            <a:r>
              <a:rPr lang="en-AU" sz="2400" dirty="0" err="1" smtClean="0"/>
              <a:t>Vlab</a:t>
            </a:r>
            <a:r>
              <a:rPr lang="en-AU" sz="2400" dirty="0" smtClean="0"/>
              <a:t> Centre of Excellence</a:t>
            </a:r>
            <a:endParaRPr lang="en-AU" sz="2400" dirty="0" smtClean="0"/>
          </a:p>
        </p:txBody>
      </p:sp>
    </p:spTree>
    <p:extLst>
      <p:ext uri="{BB962C8B-B14F-4D97-AF65-F5344CB8AC3E}">
        <p14:creationId xmlns:p14="http://schemas.microsoft.com/office/powerpoint/2010/main" val="156897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683907"/>
              </p:ext>
            </p:extLst>
          </p:nvPr>
        </p:nvGraphicFramePr>
        <p:xfrm>
          <a:off x="2085252" y="1128509"/>
          <a:ext cx="4793881" cy="1411224"/>
        </p:xfrm>
        <a:graphic>
          <a:graphicData uri="http://schemas.openxmlformats.org/drawingml/2006/table">
            <a:tbl>
              <a:tblPr/>
              <a:tblGrid>
                <a:gridCol w="475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3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4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98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2554"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600" kern="100" spc="100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100" spc="1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KMA(2019)</a:t>
                      </a:r>
                      <a:endParaRPr lang="ko-KR" altLang="en-US" sz="1600" b="1" kern="100" spc="100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100" spc="1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value</a:t>
                      </a:r>
                      <a:endParaRPr lang="ko-KR" altLang="en-US" sz="1600" b="1" kern="100" spc="100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100" spc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gamma</a:t>
                      </a:r>
                      <a:endParaRPr lang="ko-KR" altLang="en-US" sz="1600" b="1" kern="100" spc="0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554"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100" spc="1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R</a:t>
                      </a:r>
                      <a:endParaRPr lang="ko-KR" altLang="en-US" sz="1600" b="1" kern="100" spc="100" baseline="0" dirty="0">
                        <a:solidFill>
                          <a:srgbClr val="FF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IR11.2</a:t>
                      </a:r>
                      <a:r>
                        <a:rPr lang="en-US" sz="1600" kern="100" spc="1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1" kern="100" spc="100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– IR10.4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-1 to 1.6</a:t>
                      </a:r>
                      <a:endParaRPr lang="en-US" sz="1600" b="1" kern="100" spc="100" baseline="0" dirty="0">
                        <a:solidFill>
                          <a:srgbClr val="FF0000"/>
                        </a:solidFill>
                        <a:effectLst/>
                        <a:latin typeface="+mn-lt"/>
                        <a:ea typeface="Tahoma" pitchFamily="34" charset="0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0.7</a:t>
                      </a:r>
                      <a:endParaRPr lang="en-US" sz="1600" b="1" kern="100" spc="100" baseline="0" dirty="0">
                        <a:solidFill>
                          <a:srgbClr val="FF0000"/>
                        </a:solidFill>
                        <a:effectLst/>
                        <a:latin typeface="+mn-lt"/>
                        <a:ea typeface="Tahoma" pitchFamily="34" charset="0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554"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100" spc="100" baseline="0" dirty="0" smtClean="0">
                          <a:solidFill>
                            <a:srgbClr val="0066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G</a:t>
                      </a:r>
                      <a:endParaRPr lang="ko-KR" altLang="en-US" sz="1600" b="1" kern="100" spc="100" baseline="0" dirty="0">
                        <a:solidFill>
                          <a:srgbClr val="0066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>
                          <a:solidFill>
                            <a:srgbClr val="0066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IR10.4 – IR8.6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 smtClean="0">
                          <a:solidFill>
                            <a:srgbClr val="0066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0.2 to 10</a:t>
                      </a:r>
                      <a:endParaRPr lang="en-US" sz="1600" b="1" kern="100" spc="100" baseline="0" dirty="0">
                        <a:solidFill>
                          <a:srgbClr val="006600"/>
                        </a:solidFill>
                        <a:effectLst/>
                        <a:latin typeface="+mn-lt"/>
                        <a:ea typeface="Tahoma" pitchFamily="34" charset="0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 smtClean="0">
                          <a:solidFill>
                            <a:srgbClr val="0066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2.5</a:t>
                      </a:r>
                      <a:endParaRPr lang="en-US" sz="1600" b="1" kern="100" spc="100" baseline="0" dirty="0">
                        <a:solidFill>
                          <a:srgbClr val="006600"/>
                        </a:solidFill>
                        <a:effectLst/>
                        <a:latin typeface="+mn-lt"/>
                        <a:ea typeface="Tahoma" pitchFamily="34" charset="0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554"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100" spc="100" baseline="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B</a:t>
                      </a:r>
                      <a:endParaRPr lang="ko-KR" altLang="en-US" sz="1600" b="1" kern="100" spc="100" baseline="0" dirty="0">
                        <a:solidFill>
                          <a:srgbClr val="000099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IR10.4 – IR13.3</a:t>
                      </a:r>
                      <a:endParaRPr lang="en-US" sz="1600" b="1" kern="100" spc="100" baseline="0" dirty="0">
                        <a:solidFill>
                          <a:srgbClr val="000099"/>
                        </a:solidFill>
                        <a:effectLst/>
                        <a:latin typeface="+mn-lt"/>
                        <a:ea typeface="Tahoma" pitchFamily="34" charset="0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8 to 16</a:t>
                      </a:r>
                      <a:endParaRPr lang="en-US" sz="1600" b="1" kern="100" spc="100" baseline="0" dirty="0">
                        <a:solidFill>
                          <a:srgbClr val="000099"/>
                        </a:solidFill>
                        <a:effectLst/>
                        <a:latin typeface="+mn-lt"/>
                        <a:ea typeface="Tahoma" pitchFamily="34" charset="0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1</a:t>
                      </a:r>
                      <a:endParaRPr lang="en-US" sz="1600" b="1" kern="100" spc="100" baseline="0" dirty="0">
                        <a:solidFill>
                          <a:srgbClr val="000099"/>
                        </a:solidFill>
                        <a:effectLst/>
                        <a:latin typeface="+mn-lt"/>
                        <a:ea typeface="Tahoma" pitchFamily="34" charset="0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922214"/>
              </p:ext>
            </p:extLst>
          </p:nvPr>
        </p:nvGraphicFramePr>
        <p:xfrm>
          <a:off x="2085252" y="5319726"/>
          <a:ext cx="4793881" cy="1411224"/>
        </p:xfrm>
        <a:graphic>
          <a:graphicData uri="http://schemas.openxmlformats.org/drawingml/2006/table">
            <a:tbl>
              <a:tblPr/>
              <a:tblGrid>
                <a:gridCol w="475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3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9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50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2554"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600" kern="100" spc="100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100" spc="1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BOM (VICRO RFC)</a:t>
                      </a:r>
                      <a:endParaRPr lang="ko-KR" altLang="en-US" sz="1600" b="1" kern="100" spc="100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100" spc="1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value</a:t>
                      </a:r>
                      <a:endParaRPr lang="ko-KR" altLang="en-US" sz="1600" b="1" kern="100" spc="100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100" spc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gamma</a:t>
                      </a:r>
                      <a:endParaRPr lang="ko-KR" altLang="en-US" sz="1600" b="1" kern="100" spc="0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554"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100" spc="1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R</a:t>
                      </a:r>
                      <a:endParaRPr lang="ko-KR" altLang="en-US" sz="1600" b="1" kern="100" spc="100" baseline="0" dirty="0">
                        <a:solidFill>
                          <a:srgbClr val="FF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IR12.4 </a:t>
                      </a:r>
                      <a:r>
                        <a:rPr lang="en-US" sz="1600" b="1" kern="100" spc="100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– IR10.4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-6.7 to 2.6</a:t>
                      </a:r>
                      <a:endParaRPr lang="en-US" sz="1600" b="1" kern="100" spc="100" baseline="0" dirty="0">
                        <a:solidFill>
                          <a:srgbClr val="FF0000"/>
                        </a:solidFill>
                        <a:effectLst/>
                        <a:latin typeface="+mn-lt"/>
                        <a:ea typeface="Tahoma" pitchFamily="34" charset="0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1</a:t>
                      </a:r>
                      <a:endParaRPr lang="en-US" sz="1600" b="1" kern="100" spc="100" baseline="0" dirty="0">
                        <a:solidFill>
                          <a:srgbClr val="FF0000"/>
                        </a:solidFill>
                        <a:effectLst/>
                        <a:latin typeface="+mn-lt"/>
                        <a:ea typeface="Tahoma" pitchFamily="34" charset="0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554"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100" spc="100" baseline="0" dirty="0" smtClean="0">
                          <a:solidFill>
                            <a:srgbClr val="0066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G</a:t>
                      </a:r>
                      <a:endParaRPr lang="ko-KR" altLang="en-US" sz="1600" b="1" kern="100" spc="100" baseline="0" dirty="0">
                        <a:solidFill>
                          <a:srgbClr val="0066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>
                          <a:solidFill>
                            <a:srgbClr val="0066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IR10.4 – IR8.6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 smtClean="0">
                          <a:solidFill>
                            <a:srgbClr val="0066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1 to 11</a:t>
                      </a:r>
                      <a:endParaRPr lang="en-US" sz="1600" b="1" kern="100" spc="100" baseline="0" dirty="0">
                        <a:solidFill>
                          <a:srgbClr val="006600"/>
                        </a:solidFill>
                        <a:effectLst/>
                        <a:latin typeface="+mn-lt"/>
                        <a:ea typeface="Tahoma" pitchFamily="34" charset="0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 smtClean="0">
                          <a:solidFill>
                            <a:srgbClr val="006600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2.5</a:t>
                      </a:r>
                      <a:endParaRPr lang="en-US" sz="1600" b="1" kern="100" spc="100" baseline="0" dirty="0">
                        <a:solidFill>
                          <a:srgbClr val="006600"/>
                        </a:solidFill>
                        <a:effectLst/>
                        <a:latin typeface="+mn-lt"/>
                        <a:ea typeface="Tahoma" pitchFamily="34" charset="0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554"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100" spc="100" baseline="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B</a:t>
                      </a:r>
                      <a:endParaRPr lang="ko-KR" altLang="en-US" sz="1600" b="1" kern="100" spc="100" baseline="0" dirty="0">
                        <a:solidFill>
                          <a:srgbClr val="000099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IR10.4</a:t>
                      </a:r>
                      <a:endParaRPr lang="en-US" sz="1600" b="1" kern="100" spc="100" baseline="0" dirty="0">
                        <a:solidFill>
                          <a:srgbClr val="000099"/>
                        </a:solidFill>
                        <a:effectLst/>
                        <a:latin typeface="+mn-lt"/>
                        <a:ea typeface="Tahoma" pitchFamily="34" charset="0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261 to 289</a:t>
                      </a:r>
                      <a:endParaRPr lang="en-US" sz="1600" b="1" kern="100" spc="100" baseline="0" dirty="0">
                        <a:solidFill>
                          <a:srgbClr val="000099"/>
                        </a:solidFill>
                        <a:effectLst/>
                        <a:latin typeface="+mn-lt"/>
                        <a:ea typeface="Tahoma" pitchFamily="34" charset="0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7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spc="100" baseline="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Tahoma" pitchFamily="34" charset="0"/>
                          <a:cs typeface="Arial" pitchFamily="34" charset="0"/>
                        </a:rPr>
                        <a:t>1</a:t>
                      </a:r>
                      <a:endParaRPr lang="en-US" sz="1600" b="1" kern="100" spc="100" baseline="0" dirty="0">
                        <a:solidFill>
                          <a:srgbClr val="000099"/>
                        </a:solidFill>
                        <a:effectLst/>
                        <a:latin typeface="+mn-lt"/>
                        <a:ea typeface="Tahoma" pitchFamily="34" charset="0"/>
                        <a:cs typeface="Arial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3913"/>
            <a:ext cx="7886700" cy="834595"/>
          </a:xfrm>
        </p:spPr>
        <p:txBody>
          <a:bodyPr>
            <a:normAutofit fontScale="90000"/>
          </a:bodyPr>
          <a:lstStyle/>
          <a:p>
            <a:pPr algn="ctr"/>
            <a:r>
              <a:rPr lang="en-AU" sz="2800" b="1" dirty="0" smtClean="0">
                <a:latin typeface="+mn-lt"/>
              </a:rPr>
              <a:t>The KMA 2019 Dust RGB for thin dust plumes compared to the BOM (VICRO RFC) Dust RGB</a:t>
            </a:r>
            <a:endParaRPr lang="en-AU" sz="2800" b="1" dirty="0">
              <a:latin typeface="+mn-lt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538843" y="2578944"/>
            <a:ext cx="8066314" cy="270157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AU" sz="2000" b="1" dirty="0" smtClean="0"/>
              <a:t>Use 11.2 micron band instead of 12.4 micron band to reduce the impact of WV absorption after a GAMMA correction is applied. </a:t>
            </a:r>
            <a:r>
              <a:rPr lang="en-AU" sz="2000" dirty="0" smtClean="0"/>
              <a:t>This serves to: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AU" sz="2000" dirty="0" smtClean="0"/>
              <a:t>Show weak signals over maritime regions.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AU" sz="2000" dirty="0" smtClean="0"/>
              <a:t>Discriminate weak dust plumes from the surface.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AU" sz="2000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AU" sz="2000" b="1" dirty="0" smtClean="0"/>
              <a:t>Use IR10.4 – IR13.3 for the Blue beam instead of the IR10.4 micron band. </a:t>
            </a:r>
            <a:r>
              <a:rPr lang="en-AU" sz="2000" dirty="0" smtClean="0"/>
              <a:t>This serves to: 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AU" sz="2000" dirty="0" smtClean="0"/>
              <a:t>Discriminate between clear and cloudy regions at higher latitude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AU" sz="2000" dirty="0" smtClean="0"/>
              <a:t>Discriminate dust from lower level clouds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03391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135" y="560439"/>
            <a:ext cx="4041059" cy="2526890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smtClean="0">
                <a:solidFill>
                  <a:srgbClr val="FF0000"/>
                </a:solidFill>
                <a:latin typeface="+mn-lt"/>
              </a:rPr>
              <a:t>Animation: </a:t>
            </a:r>
            <a:r>
              <a:rPr lang="en-AU" sz="2800" b="1" dirty="0" smtClean="0">
                <a:latin typeface="+mn-lt"/>
              </a:rPr>
              <a:t>Comparing various satellite products and surface observations: </a:t>
            </a:r>
            <a:r>
              <a:rPr lang="en-AU" sz="2000" dirty="0" smtClean="0">
                <a:latin typeface="+mn-lt"/>
              </a:rPr>
              <a:t>the Nullarbor Dust episode;</a:t>
            </a:r>
            <a:br>
              <a:rPr lang="en-AU" sz="2000" dirty="0" smtClean="0">
                <a:latin typeface="+mn-lt"/>
              </a:rPr>
            </a:br>
            <a:r>
              <a:rPr lang="en-AU" sz="2000" dirty="0" smtClean="0">
                <a:latin typeface="+mn-lt"/>
              </a:rPr>
              <a:t>00 </a:t>
            </a:r>
            <a:r>
              <a:rPr lang="en-AU" sz="2000" dirty="0">
                <a:latin typeface="+mn-lt"/>
              </a:rPr>
              <a:t>to 12UTC</a:t>
            </a:r>
            <a:br>
              <a:rPr lang="en-AU" sz="2000" dirty="0">
                <a:latin typeface="+mn-lt"/>
              </a:rPr>
            </a:br>
            <a:r>
              <a:rPr lang="en-AU" sz="2000" dirty="0">
                <a:latin typeface="+mn-lt"/>
              </a:rPr>
              <a:t>18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May 2019</a:t>
            </a:r>
            <a:endParaRPr lang="en-AU" sz="20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2" y="0"/>
            <a:ext cx="4523673" cy="344031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2" y="3417684"/>
            <a:ext cx="4523673" cy="34403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480" y="3440317"/>
            <a:ext cx="4393031" cy="34176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20802" y="0"/>
            <a:ext cx="208435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dirty="0" smtClean="0"/>
              <a:t>KMA 2019 Dust RGB</a:t>
            </a:r>
            <a:endParaRPr lang="en-AU" dirty="0"/>
          </a:p>
        </p:txBody>
      </p:sp>
      <p:sp>
        <p:nvSpPr>
          <p:cNvPr id="7" name="Rectangle 6"/>
          <p:cNvSpPr/>
          <p:nvPr/>
        </p:nvSpPr>
        <p:spPr>
          <a:xfrm>
            <a:off x="3017733" y="3440317"/>
            <a:ext cx="158742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dirty="0" smtClean="0"/>
              <a:t>BOM Dust RGB</a:t>
            </a:r>
            <a:endParaRPr lang="en-AU" dirty="0"/>
          </a:p>
        </p:txBody>
      </p:sp>
      <p:sp>
        <p:nvSpPr>
          <p:cNvPr id="8" name="Rectangle 7"/>
          <p:cNvSpPr/>
          <p:nvPr/>
        </p:nvSpPr>
        <p:spPr>
          <a:xfrm>
            <a:off x="5449564" y="3419679"/>
            <a:ext cx="359694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dirty="0" smtClean="0"/>
              <a:t>True Colour RGB, Rayleigh Corrected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3434466" y="2320413"/>
            <a:ext cx="110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Adelaide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605154" y="0"/>
            <a:ext cx="4538845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600" b="1" dirty="0">
                <a:solidFill>
                  <a:srgbClr val="FF0000"/>
                </a:solidFill>
                <a:latin typeface="Arial" panose="020B0604020202020204" pitchFamily="34" charset="0"/>
              </a:rPr>
              <a:t>Please start the Power Point Slide Show to activate the animation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84991" y="3163318"/>
            <a:ext cx="2130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animations courtesy JMA/BOM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196386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055" y="3710328"/>
            <a:ext cx="4562944" cy="26612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6766"/>
            <a:ext cx="4581054" cy="29683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1304"/>
            <a:ext cx="4581055" cy="31360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135" y="560439"/>
            <a:ext cx="4041059" cy="2526890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smtClean="0">
                <a:solidFill>
                  <a:srgbClr val="FF0000"/>
                </a:solidFill>
                <a:latin typeface="+mn-lt"/>
              </a:rPr>
              <a:t>Animation: </a:t>
            </a:r>
            <a:r>
              <a:rPr lang="en-AU" sz="2800" b="1" dirty="0" smtClean="0">
                <a:latin typeface="+mn-lt"/>
              </a:rPr>
              <a:t>Comparing various satellite products and surface observations, detailed domain: </a:t>
            </a:r>
            <a:r>
              <a:rPr lang="en-AU" sz="2000" dirty="0" smtClean="0">
                <a:latin typeface="+mn-lt"/>
              </a:rPr>
              <a:t>the Nullarbor Dust episode;</a:t>
            </a:r>
            <a:br>
              <a:rPr lang="en-AU" sz="2000" dirty="0" smtClean="0">
                <a:latin typeface="+mn-lt"/>
              </a:rPr>
            </a:br>
            <a:r>
              <a:rPr lang="en-AU" sz="2000" dirty="0" smtClean="0">
                <a:latin typeface="+mn-lt"/>
              </a:rPr>
              <a:t>02 </a:t>
            </a:r>
            <a:r>
              <a:rPr lang="en-AU" sz="2000" dirty="0">
                <a:latin typeface="+mn-lt"/>
              </a:rPr>
              <a:t>to </a:t>
            </a:r>
            <a:r>
              <a:rPr lang="en-AU" sz="2000" dirty="0" smtClean="0">
                <a:latin typeface="+mn-lt"/>
              </a:rPr>
              <a:t>05UTC</a:t>
            </a:r>
            <a:r>
              <a:rPr lang="en-AU" sz="2000" dirty="0">
                <a:latin typeface="+mn-lt"/>
              </a:rPr>
              <a:t/>
            </a:r>
            <a:br>
              <a:rPr lang="en-AU" sz="2000" dirty="0">
                <a:latin typeface="+mn-lt"/>
              </a:rPr>
            </a:br>
            <a:r>
              <a:rPr lang="en-AU" sz="2000" dirty="0">
                <a:latin typeface="+mn-lt"/>
              </a:rPr>
              <a:t>18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May 2019</a:t>
            </a:r>
            <a:endParaRPr lang="en-AU" sz="2000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96701" y="347911"/>
            <a:ext cx="208435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dirty="0" smtClean="0"/>
              <a:t>KMA 2019 Dust RGB</a:t>
            </a:r>
            <a:endParaRPr lang="en-AU" dirty="0"/>
          </a:p>
        </p:txBody>
      </p:sp>
      <p:sp>
        <p:nvSpPr>
          <p:cNvPr id="7" name="Rectangle 6"/>
          <p:cNvSpPr/>
          <p:nvPr/>
        </p:nvSpPr>
        <p:spPr>
          <a:xfrm>
            <a:off x="3017733" y="3311476"/>
            <a:ext cx="158742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dirty="0" smtClean="0"/>
              <a:t>BOM Dust RGB</a:t>
            </a:r>
            <a:endParaRPr lang="en-AU" dirty="0"/>
          </a:p>
        </p:txBody>
      </p:sp>
      <p:sp>
        <p:nvSpPr>
          <p:cNvPr id="8" name="Rectangle 7"/>
          <p:cNvSpPr/>
          <p:nvPr/>
        </p:nvSpPr>
        <p:spPr>
          <a:xfrm>
            <a:off x="5449564" y="3290838"/>
            <a:ext cx="359694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dirty="0" smtClean="0"/>
              <a:t>True Colour RGB, Rayleigh Corrected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2864195" y="2563455"/>
            <a:ext cx="724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>
                <a:solidFill>
                  <a:schemeClr val="bg1"/>
                </a:solidFill>
              </a:rPr>
              <a:t>Eucla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0" y="0"/>
            <a:ext cx="9143999" cy="3385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600" b="1" dirty="0">
                <a:solidFill>
                  <a:srgbClr val="FF0000"/>
                </a:solidFill>
                <a:latin typeface="Arial" panose="020B0604020202020204" pitchFamily="34" charset="0"/>
              </a:rPr>
              <a:t>Please start the Power Point Slide Show to activate the animation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81054" y="312153"/>
            <a:ext cx="2130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animations courtesy JMA/BOM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238095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99"/>
          <a:stretch/>
        </p:blipFill>
        <p:spPr>
          <a:xfrm>
            <a:off x="4572000" y="3812646"/>
            <a:ext cx="4485374" cy="27662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82"/>
          <a:stretch/>
        </p:blipFill>
        <p:spPr>
          <a:xfrm>
            <a:off x="4572000" y="965870"/>
            <a:ext cx="4492288" cy="27737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08267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smtClean="0">
                <a:latin typeface="+mn-lt"/>
              </a:rPr>
              <a:t>Ceilometer and </a:t>
            </a:r>
            <a:r>
              <a:rPr lang="en-AU" sz="2800" b="1" dirty="0" err="1" smtClean="0">
                <a:latin typeface="+mn-lt"/>
              </a:rPr>
              <a:t>Vismeter</a:t>
            </a:r>
            <a:r>
              <a:rPr lang="en-AU" sz="2800" b="1" dirty="0" smtClean="0">
                <a:latin typeface="+mn-lt"/>
              </a:rPr>
              <a:t> at Kalgoorlie Boulder</a:t>
            </a:r>
            <a:endParaRPr lang="en-AU" sz="2800" b="1" dirty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4055" b="28968"/>
          <a:stretch/>
        </p:blipFill>
        <p:spPr>
          <a:xfrm>
            <a:off x="195680" y="1073782"/>
            <a:ext cx="4357466" cy="27388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62" r="8907" b="30009"/>
          <a:stretch/>
        </p:blipFill>
        <p:spPr>
          <a:xfrm>
            <a:off x="214534" y="3812646"/>
            <a:ext cx="4338612" cy="263888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63829" y="2779926"/>
            <a:ext cx="348792" cy="35821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/>
          <p:cNvSpPr/>
          <p:nvPr/>
        </p:nvSpPr>
        <p:spPr>
          <a:xfrm>
            <a:off x="921765" y="5401593"/>
            <a:ext cx="348792" cy="35821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extBox 12"/>
          <p:cNvSpPr txBox="1"/>
          <p:nvPr/>
        </p:nvSpPr>
        <p:spPr>
          <a:xfrm>
            <a:off x="147617" y="796783"/>
            <a:ext cx="2413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satellite images courtesy JMA/BOM</a:t>
            </a:r>
            <a:endParaRPr lang="en-A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7597358" y="6594749"/>
            <a:ext cx="1546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images courtesy BOM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92636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56"/>
          <a:stretch/>
        </p:blipFill>
        <p:spPr>
          <a:xfrm>
            <a:off x="4640584" y="976030"/>
            <a:ext cx="4349412" cy="27635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21"/>
          <a:stretch/>
        </p:blipFill>
        <p:spPr>
          <a:xfrm>
            <a:off x="4640584" y="3812646"/>
            <a:ext cx="4349413" cy="27540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08267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smtClean="0">
                <a:latin typeface="+mn-lt"/>
              </a:rPr>
              <a:t>Ceilometer and </a:t>
            </a:r>
            <a:r>
              <a:rPr lang="en-AU" sz="2800" b="1" dirty="0" err="1" smtClean="0">
                <a:latin typeface="+mn-lt"/>
              </a:rPr>
              <a:t>Vismeter</a:t>
            </a:r>
            <a:r>
              <a:rPr lang="en-AU" sz="2800" b="1" dirty="0" smtClean="0">
                <a:latin typeface="+mn-lt"/>
              </a:rPr>
              <a:t> at Southern Cross</a:t>
            </a:r>
            <a:endParaRPr lang="en-AU" sz="2800" b="1" dirty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4055" b="28968"/>
          <a:stretch/>
        </p:blipFill>
        <p:spPr>
          <a:xfrm>
            <a:off x="195680" y="1073782"/>
            <a:ext cx="4357466" cy="27388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62" r="8907" b="30009"/>
          <a:stretch/>
        </p:blipFill>
        <p:spPr>
          <a:xfrm>
            <a:off x="214534" y="3812646"/>
            <a:ext cx="4338612" cy="263888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54254" y="2875176"/>
            <a:ext cx="348792" cy="35821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/>
          <p:cNvSpPr/>
          <p:nvPr/>
        </p:nvSpPr>
        <p:spPr>
          <a:xfrm>
            <a:off x="512190" y="5496843"/>
            <a:ext cx="348792" cy="35821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extBox 12"/>
          <p:cNvSpPr txBox="1"/>
          <p:nvPr/>
        </p:nvSpPr>
        <p:spPr>
          <a:xfrm>
            <a:off x="147617" y="796783"/>
            <a:ext cx="2413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satellite images courtesy JMA/BOM</a:t>
            </a:r>
            <a:endParaRPr lang="en-A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7597358" y="6594749"/>
            <a:ext cx="1546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images courtesy BOM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370841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6243"/>
            <a:ext cx="7886700" cy="865137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>
                <a:latin typeface="+mn-lt"/>
              </a:rPr>
              <a:t>Sounding </a:t>
            </a:r>
            <a:r>
              <a:rPr lang="en-AU" sz="2800" b="1" dirty="0" smtClean="0">
                <a:latin typeface="+mn-lt"/>
              </a:rPr>
              <a:t>inland from Eucla (E)</a:t>
            </a:r>
            <a:br>
              <a:rPr lang="en-AU" sz="2800" b="1" dirty="0" smtClean="0">
                <a:latin typeface="+mn-lt"/>
              </a:rPr>
            </a:br>
            <a:r>
              <a:rPr lang="en-AU" sz="2000" dirty="0" smtClean="0">
                <a:latin typeface="+mn-lt"/>
              </a:rPr>
              <a:t>03UTC </a:t>
            </a:r>
            <a:r>
              <a:rPr lang="en-AU" sz="2000" dirty="0">
                <a:latin typeface="+mn-lt"/>
              </a:rPr>
              <a:t>18</a:t>
            </a:r>
            <a:r>
              <a:rPr lang="en-AU" sz="2000" baseline="30000" dirty="0">
                <a:latin typeface="+mn-lt"/>
              </a:rPr>
              <a:t>th</a:t>
            </a:r>
            <a:r>
              <a:rPr lang="en-AU" sz="2000" dirty="0">
                <a:latin typeface="+mn-lt"/>
              </a:rPr>
              <a:t> May 2019</a:t>
            </a:r>
            <a:endParaRPr lang="en-AU" sz="2800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88" t="17852" r="2126" b="2858"/>
          <a:stretch/>
        </p:blipFill>
        <p:spPr>
          <a:xfrm>
            <a:off x="285135" y="1091380"/>
            <a:ext cx="8642555" cy="5326229"/>
          </a:xfrm>
        </p:spPr>
      </p:pic>
      <p:sp>
        <p:nvSpPr>
          <p:cNvPr id="3" name="TextBox 2"/>
          <p:cNvSpPr txBox="1"/>
          <p:nvPr/>
        </p:nvSpPr>
        <p:spPr>
          <a:xfrm>
            <a:off x="1885361" y="5260157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E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617" y="796783"/>
            <a:ext cx="2343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satellite image courtesy JMA/BOM</a:t>
            </a:r>
            <a:endParaRPr lang="en-A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7597358" y="6594749"/>
            <a:ext cx="1546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images courtesy BOM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65652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54" t="18146" r="2043" b="4113"/>
          <a:stretch/>
        </p:blipFill>
        <p:spPr>
          <a:xfrm>
            <a:off x="285135" y="1091380"/>
            <a:ext cx="8660055" cy="52307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82804"/>
            <a:ext cx="7886700" cy="808576"/>
          </a:xfrm>
        </p:spPr>
        <p:txBody>
          <a:bodyPr>
            <a:normAutofit fontScale="90000"/>
          </a:bodyPr>
          <a:lstStyle/>
          <a:p>
            <a:pPr algn="ctr"/>
            <a:r>
              <a:rPr lang="en-AU" sz="3100" b="1" dirty="0" smtClean="0">
                <a:latin typeface="+mn-lt"/>
              </a:rPr>
              <a:t>Sounding near </a:t>
            </a:r>
            <a:r>
              <a:rPr lang="en-AU" sz="3100" b="1" dirty="0" smtClean="0">
                <a:latin typeface="+mn-lt"/>
              </a:rPr>
              <a:t>Nullarbor </a:t>
            </a:r>
            <a:r>
              <a:rPr lang="en-AU" sz="3100" b="1" dirty="0" smtClean="0">
                <a:latin typeface="+mn-lt"/>
              </a:rPr>
              <a:t>Roadhouse (N)</a:t>
            </a:r>
            <a:br>
              <a:rPr lang="en-AU" sz="3100" b="1" dirty="0" smtClean="0">
                <a:latin typeface="+mn-lt"/>
              </a:rPr>
            </a:br>
            <a:r>
              <a:rPr lang="en-AU" sz="2200" dirty="0" smtClean="0">
                <a:latin typeface="+mn-lt"/>
              </a:rPr>
              <a:t>03UTC 18</a:t>
            </a:r>
            <a:r>
              <a:rPr lang="en-AU" sz="2200" baseline="30000" dirty="0" smtClean="0">
                <a:latin typeface="+mn-lt"/>
              </a:rPr>
              <a:t>th</a:t>
            </a:r>
            <a:r>
              <a:rPr lang="en-AU" sz="2200" dirty="0" smtClean="0">
                <a:latin typeface="+mn-lt"/>
              </a:rPr>
              <a:t> May 2019</a:t>
            </a:r>
            <a:endParaRPr lang="en-AU" sz="22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03524" y="4760536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N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617" y="796783"/>
            <a:ext cx="2413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satellite image courtesy JMA/BOM</a:t>
            </a:r>
            <a:endParaRPr lang="en-AU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7597358" y="6594749"/>
            <a:ext cx="1546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images courtesy BOM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297624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256</TotalTime>
  <Words>332</Words>
  <Application>Microsoft Office PowerPoint</Application>
  <PresentationFormat>On-screen Show (4:3)</PresentationFormat>
  <Paragraphs>74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Tahoma</vt:lpstr>
      <vt:lpstr>Office Theme</vt:lpstr>
      <vt:lpstr>Nullarbor dust event, South Australia Comparing various products for monitoring dust. </vt:lpstr>
      <vt:lpstr>The KMA 2019 Dust RGB for thin dust plumes compared to the BOM (VICRO RFC) Dust RGB</vt:lpstr>
      <vt:lpstr>Animation: Comparing various satellite products and surface observations: the Nullarbor Dust episode; 00 to 12UTC 18th May 2019</vt:lpstr>
      <vt:lpstr>Animation: Comparing various satellite products and surface observations, detailed domain: the Nullarbor Dust episode; 02 to 05UTC 18th May 2019</vt:lpstr>
      <vt:lpstr>Ceilometer and Vismeter at Kalgoorlie Boulder</vt:lpstr>
      <vt:lpstr>Ceilometer and Vismeter at Southern Cross</vt:lpstr>
      <vt:lpstr>Sounding inland from Eucla (E) 03UTC 18th May 2019</vt:lpstr>
      <vt:lpstr>Sounding near Nullarbor Roadhouse (N) 03UTC 18th May 2019</vt:lpstr>
    </vt:vector>
  </TitlesOfParts>
  <Company>Bureau of Meteorology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Comparing various products for monitoring dust. Nullabor dust 18th May 2019</dc:title>
  <dc:creator>Bodo Zeschke</dc:creator>
  <cp:lastModifiedBy>Bodo Zeschke</cp:lastModifiedBy>
  <cp:revision>28</cp:revision>
  <dcterms:created xsi:type="dcterms:W3CDTF">2019-05-20T08:56:04Z</dcterms:created>
  <dcterms:modified xsi:type="dcterms:W3CDTF">2019-05-24T03:53:07Z</dcterms:modified>
</cp:coreProperties>
</file>