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44"/>
  </p:notesMasterIdLst>
  <p:sldIdLst>
    <p:sldId id="330" r:id="rId3"/>
    <p:sldId id="332" r:id="rId4"/>
    <p:sldId id="333" r:id="rId5"/>
    <p:sldId id="320" r:id="rId6"/>
    <p:sldId id="369" r:id="rId7"/>
    <p:sldId id="319" r:id="rId8"/>
    <p:sldId id="358" r:id="rId9"/>
    <p:sldId id="334" r:id="rId10"/>
    <p:sldId id="335" r:id="rId11"/>
    <p:sldId id="336" r:id="rId12"/>
    <p:sldId id="337" r:id="rId13"/>
    <p:sldId id="342" r:id="rId14"/>
    <p:sldId id="346" r:id="rId15"/>
    <p:sldId id="348" r:id="rId16"/>
    <p:sldId id="349" r:id="rId17"/>
    <p:sldId id="355" r:id="rId18"/>
    <p:sldId id="356" r:id="rId19"/>
    <p:sldId id="357" r:id="rId20"/>
    <p:sldId id="359" r:id="rId21"/>
    <p:sldId id="360" r:id="rId22"/>
    <p:sldId id="366" r:id="rId23"/>
    <p:sldId id="362" r:id="rId24"/>
    <p:sldId id="368" r:id="rId25"/>
    <p:sldId id="381" r:id="rId26"/>
    <p:sldId id="380" r:id="rId27"/>
    <p:sldId id="384" r:id="rId28"/>
    <p:sldId id="392" r:id="rId29"/>
    <p:sldId id="391" r:id="rId30"/>
    <p:sldId id="386" r:id="rId31"/>
    <p:sldId id="382" r:id="rId32"/>
    <p:sldId id="387" r:id="rId33"/>
    <p:sldId id="388" r:id="rId34"/>
    <p:sldId id="389" r:id="rId35"/>
    <p:sldId id="363" r:id="rId36"/>
    <p:sldId id="372" r:id="rId37"/>
    <p:sldId id="373" r:id="rId38"/>
    <p:sldId id="328" r:id="rId39"/>
    <p:sldId id="326" r:id="rId40"/>
    <p:sldId id="379" r:id="rId41"/>
    <p:sldId id="295" r:id="rId42"/>
    <p:sldId id="390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7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5" autoAdjust="0"/>
    <p:restoredTop sz="97278" autoAdjust="0"/>
  </p:normalViewPr>
  <p:slideViewPr>
    <p:cSldViewPr showGuides="1">
      <p:cViewPr varScale="1">
        <p:scale>
          <a:sx n="103" d="100"/>
          <a:sy n="103" d="100"/>
        </p:scale>
        <p:origin x="1170" y="96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7549-34F9-4D03-8936-5F7D166CE751}" type="datetimeFigureOut">
              <a:rPr lang="ko-KR" altLang="en-US" smtClean="0"/>
              <a:t>2019-05-03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23B9-CFB0-4172-B63C-6E814DF313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023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836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A.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general pattern of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isoheights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matches near the Korean Peninsula and NE china However, the correlation is limited.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6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a horizontal grid spacing of Model is about 10km, yet the water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imagery has a horizontal resolution of 4km. Because of this, there will likely be minor errors in the NWP comparisons.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PV doesn't include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diabatic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processes directly, and  the models don't pick up well on all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diabatic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processes in the data assimilation process.</a:t>
            </a:r>
          </a:p>
          <a:p>
            <a:pPr algn="l"/>
            <a:r>
              <a:rPr lang="en-US" altLang="ko-KR" sz="1200" b="0" i="0" u="none" strike="noStrike" baseline="0" dirty="0" smtClean="0">
                <a:latin typeface="MalgunGothicRegular"/>
              </a:rPr>
              <a:t>Because of this, areas of </a:t>
            </a:r>
            <a:r>
              <a:rPr lang="en-US" altLang="ko-KR" sz="1200" b="0" i="0" u="none" strike="noStrike" baseline="0" dirty="0" err="1" smtClean="0">
                <a:latin typeface="MalgunGothicRegular"/>
              </a:rPr>
              <a:t>diabatic</a:t>
            </a:r>
            <a:r>
              <a:rPr lang="en-US" altLang="ko-KR" sz="1200" b="0" i="0" u="none" strike="noStrike" baseline="0" dirty="0" smtClean="0">
                <a:latin typeface="MalgunGothicRegular"/>
              </a:rPr>
              <a:t> processes in the water </a:t>
            </a:r>
            <a:r>
              <a:rPr lang="en-US" altLang="ko-KR" sz="1200" b="0" i="0" u="none" strike="noStrike" baseline="0" dirty="0" err="1" smtClean="0">
                <a:latin typeface="MalgunGothicRegular"/>
              </a:rPr>
              <a:t>vapour</a:t>
            </a:r>
            <a:r>
              <a:rPr lang="en-US" altLang="ko-KR" sz="1200" b="0" i="0" u="none" strike="noStrike" baseline="0" dirty="0" smtClean="0">
                <a:latin typeface="MalgunGothicRegular"/>
              </a:rPr>
              <a:t> imagery would be missed in the NWP output.</a:t>
            </a:r>
          </a:p>
          <a:p>
            <a:pPr algn="l"/>
            <a:endParaRPr lang="en-US" altLang="ko-KR" sz="1200" b="0" i="0" u="none" strike="noStrike" baseline="0" dirty="0" smtClean="0">
              <a:latin typeface="MalgunGothicRegular"/>
            </a:endParaRPr>
          </a:p>
          <a:p>
            <a:r>
              <a:rPr lang="en-US" altLang="ko-KR" sz="1200" b="0" i="0" u="none" strike="noStrike" baseline="0" dirty="0" smtClean="0">
                <a:latin typeface="MalgunGothicRegular"/>
              </a:rPr>
              <a:t>e)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of software limitations, the contour interval in the PV heights won't be able to match the gradients/contouring in the water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imagery. This is only a minor problem.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63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a horizontal grid spacing of Model is about 10km, yet the water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imagery has a horizontal resolution of 4km. Because of this, there will likely be minor errors in the NWP comparisons.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PV doesn't include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diabatic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processes directly, and  the models don't pick up well on all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diabatic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processes in the data assimilation process.</a:t>
            </a:r>
          </a:p>
          <a:p>
            <a:pPr algn="l"/>
            <a:r>
              <a:rPr lang="en-US" altLang="ko-KR" sz="1200" b="0" i="0" u="none" strike="noStrike" baseline="0" dirty="0" smtClean="0">
                <a:latin typeface="MalgunGothicRegular"/>
              </a:rPr>
              <a:t>Because of this, areas of </a:t>
            </a:r>
            <a:r>
              <a:rPr lang="en-US" altLang="ko-KR" sz="1200" b="0" i="0" u="none" strike="noStrike" baseline="0" dirty="0" err="1" smtClean="0">
                <a:latin typeface="MalgunGothicRegular"/>
              </a:rPr>
              <a:t>diabatic</a:t>
            </a:r>
            <a:r>
              <a:rPr lang="en-US" altLang="ko-KR" sz="1200" b="0" i="0" u="none" strike="noStrike" baseline="0" dirty="0" smtClean="0">
                <a:latin typeface="MalgunGothicRegular"/>
              </a:rPr>
              <a:t> processes in the water </a:t>
            </a:r>
            <a:r>
              <a:rPr lang="en-US" altLang="ko-KR" sz="1200" b="0" i="0" u="none" strike="noStrike" baseline="0" dirty="0" err="1" smtClean="0">
                <a:latin typeface="MalgunGothicRegular"/>
              </a:rPr>
              <a:t>vapour</a:t>
            </a:r>
            <a:r>
              <a:rPr lang="en-US" altLang="ko-KR" sz="1200" b="0" i="0" u="none" strike="noStrike" baseline="0" dirty="0" smtClean="0">
                <a:latin typeface="MalgunGothicRegular"/>
              </a:rPr>
              <a:t> imagery would be missed in the NWP output.</a:t>
            </a:r>
          </a:p>
          <a:p>
            <a:pPr algn="l"/>
            <a:endParaRPr lang="en-US" altLang="ko-KR" sz="1200" b="0" i="0" u="none" strike="noStrike" baseline="0" dirty="0" smtClean="0">
              <a:latin typeface="MalgunGothicRegular"/>
            </a:endParaRPr>
          </a:p>
          <a:p>
            <a:r>
              <a:rPr lang="en-US" altLang="ko-KR" sz="1200" b="0" i="0" u="none" strike="noStrike" baseline="0" dirty="0" smtClean="0">
                <a:latin typeface="MalgunGothicRegular"/>
              </a:rPr>
              <a:t>e)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of software limitations, the contour interval in the PV heights won't be able to match the gradients/contouring in the water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imagery. This is only a minor problem.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6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1.5 PVU surface works best in mid-latitudes, in and around the jet streams, and outside of anti-cyclones and old lows.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078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1.5 PVU surface works best in mid-latitudes, in and around the jet streams,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outside of anti-cyclones and old lows.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0781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53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52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DF73B-2238-4995-845E-B86B4834ABD6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3FC1F6-E016-4930-BA95-8FC51EE0E5C8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500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dirty="0" smtClean="0"/>
          </a:p>
        </p:txBody>
      </p:sp>
      <p:sp>
        <p:nvSpPr>
          <p:cNvPr id="1280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D44B8-98AB-497B-AC63-6EE231CF9D38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dirty="0" smtClean="0"/>
          </a:p>
        </p:txBody>
      </p:sp>
      <p:sp>
        <p:nvSpPr>
          <p:cNvPr id="1280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D44B8-98AB-497B-AC63-6EE231CF9D38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52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general pattern of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isoheights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matches near the Korean Peninsula and NE china However, the correlation is limited. This doesn’t show the consecutive deformation pattern at the north of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Monglia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BaiKal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lake)</a:t>
            </a:r>
          </a:p>
          <a:p>
            <a:pPr marL="0" indent="0">
              <a:buNone/>
            </a:pPr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Where the heights are higher, the water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imagery has lighter colors. And where the heights are lower, the colors are darker.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strong gradient of PVU followed well to the WV at the east Japan sea and displayed the chain of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vorticities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high PV near the Baikal lake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There are some lacking gradients in the large dark band in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Manjulia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6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A.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general pattern of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isoheights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matches near the Korean Peninsula and NE china However, the correlation is limited.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23B9-CFB0-4172-B63C-6E814DF3135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6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개체 틀 18"/>
          <p:cNvSpPr>
            <a:spLocks noGrp="1"/>
          </p:cNvSpPr>
          <p:nvPr>
            <p:ph type="title"/>
          </p:nvPr>
        </p:nvSpPr>
        <p:spPr>
          <a:xfrm>
            <a:off x="342000" y="274640"/>
            <a:ext cx="7038312" cy="357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spc="-50" baseline="0"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/>
          </p:nvPr>
        </p:nvSpPr>
        <p:spPr>
          <a:xfrm>
            <a:off x="342000" y="836712"/>
            <a:ext cx="8460000" cy="54737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1800" baseline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lnSpc>
                <a:spcPct val="120000"/>
              </a:lnSpc>
              <a:defRPr sz="1500"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2pPr>
            <a:lvl3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3pPr>
            <a:lvl4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4pPr>
            <a:lvl5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418" y="6525344"/>
            <a:ext cx="58320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나눔고딕" pitchFamily="50" charset="-127"/>
                <a:ea typeface="나눔고딕" pitchFamily="50" charset="-127"/>
              </a:defRPr>
            </a:lvl1pPr>
          </a:lstStyle>
          <a:p>
            <a:pPr latinLnBrk="0">
              <a:defRPr/>
            </a:pPr>
            <a:fld id="{5A2D1C8A-7DFD-4452-81C9-AA2A05BA03EC}" type="slidenum">
              <a:rPr lang="en-US" altLang="ko-KR" kern="0" smtClean="0">
                <a:solidFill>
                  <a:sysClr val="windowText" lastClr="000000"/>
                </a:solidFill>
              </a:rPr>
              <a:pPr latinLnBrk="0">
                <a:defRPr/>
              </a:pPr>
              <a:t>‹#›</a:t>
            </a:fld>
            <a:endParaRPr lang="en-US" altLang="ko-KR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3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/>
          <a:lstStyle/>
          <a:p>
            <a:fld id="{A180B27F-D6E9-49F0-A303-F493F7B420FC}" type="datetimeFigureOut">
              <a:rPr lang="ko-KR" altLang="en-US" smtClean="0">
                <a:solidFill>
                  <a:prstClr val="black"/>
                </a:solidFill>
              </a:rPr>
              <a:pPr/>
              <a:t>2019-05-03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1" y="635636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/>
          <a:lstStyle/>
          <a:p>
            <a:fld id="{70C4AD4D-BAAE-4A03-AA37-4A650A640DF3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8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1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1" y="-30408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2" y="3624297"/>
            <a:ext cx="4860235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-1151905" y="9403852"/>
            <a:ext cx="10295906" cy="348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6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1" y="-30408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3" y="626621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6309322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62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0" y="266593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C O N T </a:t>
            </a:r>
            <a:r>
              <a:rPr lang="en-US" altLang="zh-CN" sz="4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E </a:t>
            </a:r>
            <a:r>
              <a:rPr lang="en-US" altLang="zh-CN" sz="40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N T S</a:t>
            </a:r>
            <a:endParaRPr lang="zh-CN" altLang="en-US" sz="4000" b="1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맑은 고딕" panose="020B0503020000020004" pitchFamily="50" charset="-127"/>
            </a:endParaRPr>
          </a:p>
        </p:txBody>
      </p:sp>
      <p:sp>
        <p:nvSpPr>
          <p:cNvPr id="7" name="텍스트 개체 틀 2"/>
          <p:cNvSpPr>
            <a:spLocks noGrp="1"/>
          </p:cNvSpPr>
          <p:nvPr>
            <p:ph type="body" idx="14" hasCustomPrompt="1"/>
          </p:nvPr>
        </p:nvSpPr>
        <p:spPr>
          <a:xfrm>
            <a:off x="899592" y="4244544"/>
            <a:ext cx="3240360" cy="26457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1" hangingPunct="1">
              <a:spcBef>
                <a:spcPct val="0"/>
              </a:spcBef>
              <a:buNone/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8" name="제목 1"/>
          <p:cNvSpPr>
            <a:spLocks noGrp="1"/>
          </p:cNvSpPr>
          <p:nvPr>
            <p:ph type="title" hasCustomPrompt="1"/>
          </p:nvPr>
        </p:nvSpPr>
        <p:spPr>
          <a:xfrm>
            <a:off x="899592" y="3933056"/>
            <a:ext cx="3178696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20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pic>
        <p:nvPicPr>
          <p:cNvPr id="9" name="Picture 2" descr="C:\Users\USER\Desktop\센터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 b="5128"/>
          <a:stretch/>
        </p:blipFill>
        <p:spPr bwMode="auto">
          <a:xfrm>
            <a:off x="1" y="-4611"/>
            <a:ext cx="9144000" cy="33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4"/>
          <p:cNvSpPr/>
          <p:nvPr userDrawn="1"/>
        </p:nvSpPr>
        <p:spPr>
          <a:xfrm>
            <a:off x="0" y="-4612"/>
            <a:ext cx="9144000" cy="337381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467544" y="266593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prstClr val="white"/>
                </a:solidFill>
              </a:rPr>
              <a:t>Contents</a:t>
            </a:r>
            <a:endParaRPr lang="ko-KR" alt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소제목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평행 사변형 6"/>
          <p:cNvSpPr/>
          <p:nvPr userDrawn="1"/>
        </p:nvSpPr>
        <p:spPr>
          <a:xfrm>
            <a:off x="323528" y="1"/>
            <a:ext cx="4824536" cy="6381329"/>
          </a:xfrm>
          <a:prstGeom prst="parallelogram">
            <a:avLst>
              <a:gd name="adj" fmla="val 23523"/>
            </a:avLst>
          </a:prstGeom>
          <a:gradFill>
            <a:gsLst>
              <a:gs pos="0">
                <a:schemeClr val="bg1"/>
              </a:gs>
              <a:gs pos="42000">
                <a:srgbClr val="FFFFFF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1331640" y="908720"/>
            <a:ext cx="3456384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Title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013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6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矩形 84"/>
          <p:cNvSpPr/>
          <p:nvPr userDrawn="1"/>
        </p:nvSpPr>
        <p:spPr>
          <a:xfrm flipH="1">
            <a:off x="1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6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86"/>
          <p:cNvSpPr/>
          <p:nvPr userDrawn="1"/>
        </p:nvSpPr>
        <p:spPr>
          <a:xfrm>
            <a:off x="8405280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2"/>
            <a:ext cx="7020807" cy="6560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 hasCustomPrompt="1"/>
          </p:nvPr>
        </p:nvSpPr>
        <p:spPr>
          <a:xfrm>
            <a:off x="323528" y="141277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2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052736"/>
            <a:ext cx="3813808" cy="3607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pic>
        <p:nvPicPr>
          <p:cNvPr id="102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9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8405280" y="6503930"/>
            <a:ext cx="738721" cy="377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E2DE9BDF-71CA-4E60-8269-1545F40B963E}" type="slidenum">
              <a:rPr lang="en-US" altLang="ko-KR" sz="1600" smtClean="0">
                <a:solidFill>
                  <a:prstClr val="white"/>
                </a:solidFill>
                <a:latin typeface="Calibri" pitchFamily="34" charset="0"/>
              </a:rPr>
              <a:pPr algn="ctr"/>
              <a:t>‹#›</a:t>
            </a:fld>
            <a:endParaRPr lang="ko-KR" altLang="en-US" sz="1600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70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2AD48DE6-9D03-4D05-9CAC-F014860E8B1A}" type="datetimeFigureOut">
              <a:rPr lang="ko-KR" altLang="en-US" smtClean="0">
                <a:solidFill>
                  <a:prstClr val="black"/>
                </a:solidFill>
              </a:rPr>
              <a:pPr/>
              <a:t>2019-05-03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ED7A97B4-7118-4DBE-AFC2-E56CC93A0CDA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" t="-9926" b="-16217"/>
          <a:stretch/>
        </p:blipFill>
        <p:spPr bwMode="auto">
          <a:xfrm>
            <a:off x="4088079" y="6611158"/>
            <a:ext cx="967839" cy="2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0"/>
            <a:ext cx="7020807" cy="6560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ko-KR" altLang="en-US" sz="2800" b="1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/>
          </p:nvPr>
        </p:nvSpPr>
        <p:spPr>
          <a:xfrm>
            <a:off x="323528" y="141277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3"/>
              </a:buBlip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12"/>
          </p:nvPr>
        </p:nvSpPr>
        <p:spPr>
          <a:xfrm>
            <a:off x="8400223" y="6513996"/>
            <a:ext cx="745387" cy="365125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1" hangingPunct="1">
              <a:defRPr lang="ko-KR" altLang="en-US" sz="1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555D124-8283-4C8F-A8D2-E075402C1099}" type="slidenum">
              <a:rPr lang="en-US" altLang="ko-KR" smtClean="0"/>
              <a:pPr/>
              <a:t>‹#›</a:t>
            </a:fld>
            <a:endParaRPr lang="en-US" dirty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/>
          </p:nvPr>
        </p:nvSpPr>
        <p:spPr>
          <a:xfrm>
            <a:off x="323528" y="1052736"/>
            <a:ext cx="3813808" cy="3607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197768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111.jpg"/>
          <p:cNvPicPr>
            <a:picLocks noChangeAspect="1"/>
          </p:cNvPicPr>
          <p:nvPr userDrawn="1"/>
        </p:nvPicPr>
        <p:blipFill>
          <a:blip r:embed="rId2" cstate="print"/>
          <a:srcRect t="10152"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720138" y="6524625"/>
            <a:ext cx="4349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15C553C4-C7B9-4817-BC32-D1AAE51528B3}" type="slidenum">
              <a:rPr lang="ko-KR" alt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‹#›</a:t>
            </a:fld>
            <a:endParaRPr lang="ko-KR" alt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59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눈물 방울 1"/>
          <p:cNvSpPr/>
          <p:nvPr userDrawn="1"/>
        </p:nvSpPr>
        <p:spPr>
          <a:xfrm>
            <a:off x="7524750" y="0"/>
            <a:ext cx="1631950" cy="1052513"/>
          </a:xfrm>
          <a:prstGeom prst="teardrop">
            <a:avLst/>
          </a:prstGeom>
          <a:gradFill>
            <a:gsLst>
              <a:gs pos="0">
                <a:schemeClr val="accent5">
                  <a:lumMod val="82000"/>
                  <a:alpha val="56000"/>
                </a:schemeClr>
              </a:gs>
              <a:gs pos="50000">
                <a:schemeClr val="accent5">
                  <a:lumMod val="40000"/>
                  <a:lumOff val="60000"/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222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101013" y="127000"/>
            <a:ext cx="971550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fld id="{9A975337-942C-42AC-B9CA-32791DCDD899}" type="slidenum">
              <a:rPr lang="ko-KR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pPr algn="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/ 90</a:t>
            </a:r>
          </a:p>
        </p:txBody>
      </p:sp>
      <p:pic>
        <p:nvPicPr>
          <p:cNvPr id="4" name="그림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1761"/>
          <a:stretch>
            <a:fillRect/>
          </a:stretch>
        </p:blipFill>
        <p:spPr bwMode="auto">
          <a:xfrm>
            <a:off x="8116888" y="357188"/>
            <a:ext cx="2000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264525" y="295275"/>
            <a:ext cx="936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0" hangingPunct="1">
              <a:defRPr/>
            </a:pPr>
            <a:r>
              <a:rPr lang="en-US" altLang="ko-KR" sz="1000">
                <a:solidFill>
                  <a:srgbClr val="7F7F7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NMSC/KMA</a:t>
            </a:r>
            <a:endParaRPr lang="ko-KR" altLang="en-US" sz="1000">
              <a:solidFill>
                <a:srgbClr val="7F7F7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" name="순서도: 수행의 시작/종료 5"/>
          <p:cNvSpPr/>
          <p:nvPr userDrawn="1"/>
        </p:nvSpPr>
        <p:spPr>
          <a:xfrm>
            <a:off x="223838" y="935038"/>
            <a:ext cx="7085012" cy="46037"/>
          </a:xfrm>
          <a:prstGeom prst="flowChartTerminator">
            <a:avLst/>
          </a:prstGeom>
          <a:gradFill>
            <a:gsLst>
              <a:gs pos="9500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>
              <a:solidFill>
                <a:srgbClr val="FFFFFF"/>
              </a:solidFill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526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9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0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0" y="-30409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1" y="3624297"/>
            <a:ext cx="4860235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-1151905" y="9403850"/>
            <a:ext cx="10295906" cy="348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5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0" y="-30409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2" y="626620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2" y="6309320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76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소제목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평행 사변형 6"/>
          <p:cNvSpPr/>
          <p:nvPr userDrawn="1"/>
        </p:nvSpPr>
        <p:spPr>
          <a:xfrm>
            <a:off x="323528" y="4"/>
            <a:ext cx="4824536" cy="6381329"/>
          </a:xfrm>
          <a:prstGeom prst="parallelogram">
            <a:avLst>
              <a:gd name="adj" fmla="val 23523"/>
            </a:avLst>
          </a:prstGeom>
          <a:gradFill>
            <a:gsLst>
              <a:gs pos="0">
                <a:schemeClr val="bg1"/>
              </a:gs>
              <a:gs pos="42000">
                <a:srgbClr val="FFFFFF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텍스트 개체 틀 33"/>
          <p:cNvSpPr>
            <a:spLocks noGrp="1"/>
          </p:cNvSpPr>
          <p:nvPr>
            <p:ph type="body" sz="quarter" idx="13"/>
          </p:nvPr>
        </p:nvSpPr>
        <p:spPr>
          <a:xfrm>
            <a:off x="1331640" y="908720"/>
            <a:ext cx="3456384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45833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7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3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矩形 84"/>
          <p:cNvSpPr/>
          <p:nvPr userDrawn="1"/>
        </p:nvSpPr>
        <p:spPr>
          <a:xfrm flipH="1">
            <a:off x="2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8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86"/>
          <p:cNvSpPr/>
          <p:nvPr userDrawn="1"/>
        </p:nvSpPr>
        <p:spPr>
          <a:xfrm>
            <a:off x="8405281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" t="-9926" b="-16217"/>
          <a:stretch/>
        </p:blipFill>
        <p:spPr bwMode="auto">
          <a:xfrm>
            <a:off x="4088081" y="6611162"/>
            <a:ext cx="967839" cy="2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4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/>
          </p:nvPr>
        </p:nvSpPr>
        <p:spPr>
          <a:xfrm>
            <a:off x="323528" y="141277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3"/>
              </a:buBlip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12"/>
          </p:nvPr>
        </p:nvSpPr>
        <p:spPr>
          <a:xfrm>
            <a:off x="8400225" y="6514000"/>
            <a:ext cx="745387" cy="365125"/>
          </a:xfrm>
        </p:spPr>
        <p:txBody>
          <a:bodyPr/>
          <a:lstStyle>
            <a:lvl1pPr marL="0" algn="ctr" defTabSz="914400" rtl="0" eaLnBrk="1" latinLnBrk="1" hangingPunct="1">
              <a:defRPr lang="ko-KR" altLang="en-US" sz="1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555D124-8283-4C8F-A8D2-E075402C1099}" type="slidenum">
              <a:rPr lang="en-US" altLang="ko-KR" smtClean="0"/>
              <a:pPr/>
              <a:t>‹#›</a:t>
            </a:fld>
            <a:endParaRPr lang="en-US" dirty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/>
          </p:nvPr>
        </p:nvSpPr>
        <p:spPr>
          <a:xfrm>
            <a:off x="323530" y="1052736"/>
            <a:ext cx="3813808" cy="3607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2836106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8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2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3" y="-30408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4" y="3624297"/>
            <a:ext cx="4860235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-1151905" y="9403856"/>
            <a:ext cx="10295906" cy="348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8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2" y="-30408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5" y="626625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5" y="6309326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25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111.jpg"/>
          <p:cNvPicPr>
            <a:picLocks noChangeAspect="1"/>
          </p:cNvPicPr>
          <p:nvPr userDrawn="1"/>
        </p:nvPicPr>
        <p:blipFill>
          <a:blip r:embed="rId2" cstate="print"/>
          <a:srcRect t="10152"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720138" y="6524625"/>
            <a:ext cx="4349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15C553C4-C7B9-4817-BC32-D1AAE51528B3}" type="slidenum">
              <a:rPr lang="ko-KR" alt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‹#›</a:t>
            </a:fld>
            <a:endParaRPr lang="ko-KR" alt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7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111.jpg"/>
          <p:cNvPicPr>
            <a:picLocks noChangeAspect="1"/>
          </p:cNvPicPr>
          <p:nvPr userDrawn="1"/>
        </p:nvPicPr>
        <p:blipFill>
          <a:blip r:embed="rId2" cstate="print"/>
          <a:srcRect t="10152"/>
          <a:stretch>
            <a:fillRect/>
          </a:stretch>
        </p:blipFill>
        <p:spPr bwMode="auto">
          <a:xfrm>
            <a:off x="0" y="0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8064A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8064A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720138" y="6524625"/>
            <a:ext cx="4349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15C553C4-C7B9-4817-BC32-D1AAE51528B3}" type="slidenum">
              <a:rPr lang="ko-KR" altLang="en-US" sz="1600">
                <a:solidFill>
                  <a:srgbClr val="4F81B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‹#›</a:t>
            </a:fld>
            <a:endParaRPr lang="ko-KR" altLang="en-US" sz="1600" dirty="0">
              <a:solidFill>
                <a:srgbClr val="4F81BD">
                  <a:lumMod val="60000"/>
                  <a:lumOff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4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9"/>
            <a:ext cx="9144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089959" y="66417"/>
            <a:ext cx="971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/29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9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661" y="941388"/>
            <a:ext cx="1089660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" y="66890"/>
            <a:ext cx="11304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2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661" y="941388"/>
            <a:ext cx="1089660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0" y="9"/>
            <a:ext cx="9144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089959" y="66417"/>
            <a:ext cx="971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/26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7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" y="66890"/>
            <a:ext cx="11304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2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5127D-24C4-460B-B3EC-D05CACF545DC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2019-05-03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116FDF-943A-4313-9768-CF69B3665021}" type="slidenum">
              <a:rPr lang="ko-KR" altLang="en-US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51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342000" y="6524625"/>
            <a:ext cx="8460000" cy="0"/>
          </a:xfrm>
          <a:prstGeom prst="line">
            <a:avLst/>
          </a:prstGeom>
          <a:noFill/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342000" y="712788"/>
            <a:ext cx="8460000" cy="0"/>
          </a:xfrm>
          <a:prstGeom prst="line">
            <a:avLst/>
          </a:prstGeom>
          <a:noFill/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418" y="6525344"/>
            <a:ext cx="58320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나눔고딕" pitchFamily="50" charset="-127"/>
                <a:ea typeface="나눔고딕" pitchFamily="50" charset="-127"/>
              </a:defRPr>
            </a:lvl1pPr>
          </a:lstStyle>
          <a:p>
            <a:pPr latinLnBrk="0">
              <a:defRPr/>
            </a:pPr>
            <a:fld id="{5A2D1C8A-7DFD-4452-81C9-AA2A05BA03EC}" type="slidenum">
              <a:rPr lang="en-US" altLang="ko-KR" kern="0" smtClean="0">
                <a:solidFill>
                  <a:sysClr val="windowText" lastClr="000000"/>
                </a:solidFill>
              </a:rPr>
              <a:pPr latinLnBrk="0">
                <a:defRPr/>
              </a:pPr>
              <a:t>‹#›</a:t>
            </a:fld>
            <a:endParaRPr lang="en-US" altLang="ko-KR" kern="0" dirty="0">
              <a:solidFill>
                <a:sysClr val="windowText" lastClr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3248" y="379246"/>
            <a:ext cx="1223316" cy="2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제목 개체 틀 18"/>
          <p:cNvSpPr>
            <a:spLocks noGrp="1"/>
          </p:cNvSpPr>
          <p:nvPr>
            <p:ph type="title"/>
          </p:nvPr>
        </p:nvSpPr>
        <p:spPr>
          <a:xfrm>
            <a:off x="342000" y="274640"/>
            <a:ext cx="7038312" cy="357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537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9" r:id="rId4"/>
    <p:sldLayoutId id="2147483680" r:id="rId5"/>
    <p:sldLayoutId id="214748368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spcBef>
          <a:spcPct val="0"/>
        </a:spcBef>
        <a:buNone/>
        <a:defRPr sz="2400" b="1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Wingdings" pitchFamily="2" charset="2"/>
        <a:buChar char="Ø"/>
        <a:defRPr sz="2000" b="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95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2" r:id="rId10"/>
    <p:sldLayoutId id="2147483683" r:id="rId11"/>
    <p:sldLayoutId id="2147483696" r:id="rId12"/>
    <p:sldLayoutId id="2147483697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349492" y="1812328"/>
            <a:ext cx="5158612" cy="1381751"/>
          </a:xfrm>
        </p:spPr>
        <p:txBody>
          <a:bodyPr>
            <a:noAutofit/>
          </a:bodyPr>
          <a:lstStyle/>
          <a:p>
            <a:r>
              <a:rPr lang="en-AU" altLang="ko-KR" sz="3600" dirty="0" smtClean="0"/>
              <a:t>Validation of NWP </a:t>
            </a:r>
            <a:br>
              <a:rPr lang="en-AU" altLang="ko-KR" sz="3600" dirty="0" smtClean="0"/>
            </a:br>
            <a:r>
              <a:rPr lang="en-AU" altLang="ko-KR" sz="3600" dirty="0" smtClean="0"/>
              <a:t>model results </a:t>
            </a:r>
            <a:br>
              <a:rPr lang="en-AU" altLang="ko-KR" sz="3600" dirty="0" smtClean="0"/>
            </a:br>
            <a:r>
              <a:rPr lang="en-AU" altLang="ko-KR" sz="3600" dirty="0" smtClean="0"/>
              <a:t>using WV images </a:t>
            </a:r>
            <a:br>
              <a:rPr lang="en-AU" altLang="ko-KR" sz="3600" dirty="0" smtClean="0"/>
            </a:br>
            <a:r>
              <a:rPr lang="en-AU" altLang="ko-KR" sz="3600" dirty="0" smtClean="0"/>
              <a:t>in KMA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95539" y="3573016"/>
            <a:ext cx="42744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408926" y="3720416"/>
            <a:ext cx="35870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PARK, </a:t>
            </a:r>
            <a:r>
              <a:rPr lang="en-US" altLang="ko-KR" sz="20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Hye</a:t>
            </a: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20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Sook</a:t>
            </a:r>
            <a:endParaRPr lang="en-US" altLang="ko-KR" sz="20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/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endParaRPr lang="en-US" altLang="ko-KR" sz="100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/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Senior Researcher</a:t>
            </a:r>
          </a:p>
          <a:p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Satellite Analysis Division  </a:t>
            </a:r>
          </a:p>
          <a:p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NMSC/KMA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5496" y="5425"/>
            <a:ext cx="3077574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altLang="ko-KR" sz="1200" i="1" dirty="0" smtClean="0">
                <a:latin typeface="Calibri"/>
                <a:cs typeface="Times New Roman"/>
              </a:rPr>
              <a:t>2019 BMTC </a:t>
            </a:r>
            <a:r>
              <a:rPr lang="en-AU" altLang="ko-KR" sz="1200" i="1" dirty="0">
                <a:latin typeface="Calibri"/>
                <a:cs typeface="Times New Roman"/>
              </a:rPr>
              <a:t>Graduate Diploma of Meteorology</a:t>
            </a:r>
            <a:endParaRPr lang="ko-KR" altLang="ko-KR" sz="1200" i="1" dirty="0"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18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72.29.110.64/~tkjang/monitor/ops/img/20170607/GOESClear_ops_ps03_erly_20170607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3" y="908720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72.29.110.64/~tkjang/monitor/ops/img/20170607/ATMS_ops_ps03_erly_20170607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14" y="914370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172.29.110.64/~tkjang/monitor/ops/img/20170607/CrIS_ops_ps03_erly_20170607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69" y="914370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555612"/>
            <a:ext cx="175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[ UKMO UM ]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286248" y="2355720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ea typeface="1훈막대연필 R" pitchFamily="18" charset="-127"/>
                <a:cs typeface="Arial" pitchFamily="34" charset="0"/>
              </a:rPr>
              <a:t>+</a:t>
            </a:r>
            <a:endParaRPr lang="ko-KR" altLang="en-US" sz="3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23"/>
          <p:cNvGrpSpPr/>
          <p:nvPr/>
        </p:nvGrpSpPr>
        <p:grpSpPr>
          <a:xfrm>
            <a:off x="285908" y="2926036"/>
            <a:ext cx="8537084" cy="1574388"/>
            <a:chOff x="285908" y="3142060"/>
            <a:chExt cx="8537084" cy="1574388"/>
          </a:xfrm>
        </p:grpSpPr>
        <p:pic>
          <p:nvPicPr>
            <p:cNvPr id="21506" name="Picture 2" descr="http://172.29.110.64/~tkjang/monitor/ops/img/20170711/meto_AHIClear_ops_glm_201707110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1116" y="3143248"/>
              <a:ext cx="2762481" cy="1573200"/>
            </a:xfrm>
            <a:prstGeom prst="rect">
              <a:avLst/>
            </a:prstGeom>
            <a:noFill/>
          </p:spPr>
        </p:pic>
        <p:pic>
          <p:nvPicPr>
            <p:cNvPr id="21516" name="Picture 12" descr="http://172.29.110.64/~tkjang/monitor/ops/img/20170711/meto_SSMIS_ops_glm_201707110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60511" y="3142060"/>
              <a:ext cx="2762481" cy="1573200"/>
            </a:xfrm>
            <a:prstGeom prst="rect">
              <a:avLst/>
            </a:prstGeom>
            <a:noFill/>
          </p:spPr>
        </p:pic>
        <p:pic>
          <p:nvPicPr>
            <p:cNvPr id="21518" name="Picture 14" descr="http://172.29.110.64/~tkjang/monitor/ops/img/20170711/meto_AOD_ops_glm_201707111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908" y="3143248"/>
              <a:ext cx="2762481" cy="1573200"/>
            </a:xfrm>
            <a:prstGeom prst="rect">
              <a:avLst/>
            </a:prstGeom>
            <a:noFill/>
          </p:spPr>
        </p:pic>
      </p:grpSp>
      <p:grpSp>
        <p:nvGrpSpPr>
          <p:cNvPr id="4" name="그룹 24"/>
          <p:cNvGrpSpPr/>
          <p:nvPr/>
        </p:nvGrpSpPr>
        <p:grpSpPr>
          <a:xfrm>
            <a:off x="261782" y="4570298"/>
            <a:ext cx="8581365" cy="1451926"/>
            <a:chOff x="261782" y="4786322"/>
            <a:chExt cx="8581365" cy="1451926"/>
          </a:xfrm>
        </p:grpSpPr>
        <p:pic>
          <p:nvPicPr>
            <p:cNvPr id="17" name="Picture 12" descr="map-mtsaphir-20160201T0000Z.jpg"/>
            <p:cNvPicPr>
              <a:picLocks noChangeAspect="1"/>
            </p:cNvPicPr>
            <p:nvPr/>
          </p:nvPicPr>
          <p:blipFill>
            <a:blip r:embed="rId8" cstate="print"/>
            <a:srcRect l="11810" t="23306" r="9448" b="23306"/>
            <a:stretch>
              <a:fillRect/>
            </a:stretch>
          </p:blipFill>
          <p:spPr bwMode="auto">
            <a:xfrm>
              <a:off x="3131365" y="4786322"/>
              <a:ext cx="2832100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2"/>
            <p:cNvSpPr txBox="1">
              <a:spLocks noChangeArrowheads="1"/>
            </p:cNvSpPr>
            <p:nvPr/>
          </p:nvSpPr>
          <p:spPr bwMode="auto">
            <a:xfrm>
              <a:off x="4571233" y="5800734"/>
              <a:ext cx="1367939" cy="3539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MT-Saphir</a:t>
              </a:r>
            </a:p>
          </p:txBody>
        </p:sp>
        <p:pic>
          <p:nvPicPr>
            <p:cNvPr id="19" name="Picture 13" descr="map-mwsfy3c-20160201T0000Z.jpg"/>
            <p:cNvPicPr>
              <a:picLocks noChangeAspect="1"/>
            </p:cNvPicPr>
            <p:nvPr/>
          </p:nvPicPr>
          <p:blipFill>
            <a:blip r:embed="rId9" cstate="print"/>
            <a:srcRect l="11810" t="23306" r="9448" b="23306"/>
            <a:stretch>
              <a:fillRect/>
            </a:stretch>
          </p:blipFill>
          <p:spPr bwMode="auto">
            <a:xfrm>
              <a:off x="261782" y="4786322"/>
              <a:ext cx="2832100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1846112" y="5794385"/>
              <a:ext cx="1225015" cy="3539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MWHS-2</a:t>
              </a:r>
            </a:p>
          </p:txBody>
        </p:sp>
        <p:pic>
          <p:nvPicPr>
            <p:cNvPr id="21" name="Picture 7" descr="map-amsr-20160201T0000Z.jpg"/>
            <p:cNvPicPr>
              <a:picLocks noChangeAspect="1"/>
            </p:cNvPicPr>
            <p:nvPr/>
          </p:nvPicPr>
          <p:blipFill>
            <a:blip r:embed="rId10" cstate="print"/>
            <a:srcRect l="11810" t="23306" r="9448" b="23306"/>
            <a:stretch>
              <a:fillRect/>
            </a:stretch>
          </p:blipFill>
          <p:spPr bwMode="auto">
            <a:xfrm>
              <a:off x="6012635" y="4798385"/>
              <a:ext cx="2830512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7596965" y="5806448"/>
              <a:ext cx="1154483" cy="3539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AMSR-2</a:t>
              </a:r>
            </a:p>
          </p:txBody>
        </p:sp>
      </p:grp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Satellite data used in UM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0382" y="774720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MW</a:t>
            </a:r>
            <a:endParaRPr lang="ko-KR" altLang="en-US" sz="11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8609" y="6309320"/>
            <a:ext cx="2642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UKMO : United Kingdom Met-Office</a:t>
            </a:r>
            <a:endParaRPr lang="ko-KR" altLang="en-US" sz="1100" b="1" dirty="0" smtClean="0"/>
          </a:p>
        </p:txBody>
      </p:sp>
    </p:spTree>
    <p:extLst>
      <p:ext uri="{BB962C8B-B14F-4D97-AF65-F5344CB8AC3E}">
        <p14:creationId xmlns:p14="http://schemas.microsoft.com/office/powerpoint/2010/main" val="3755812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 txBox="1">
            <a:spLocks/>
          </p:cNvSpPr>
          <p:nvPr/>
        </p:nvSpPr>
        <p:spPr bwMode="auto">
          <a:xfrm>
            <a:off x="286222" y="832248"/>
            <a:ext cx="83884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sz="1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Observation type		Satellites				NWP models*</a:t>
            </a:r>
          </a:p>
          <a:p>
            <a:pPr marL="0" indent="0">
              <a:buFont typeface="Wingdings" pitchFamily="2" charset="2"/>
              <a:buNone/>
            </a:pPr>
            <a:endParaRPr lang="en-US" altLang="ko-KR" sz="17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AMSU/MHS radiances		3 NOAA +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HIRS clear radiances		3 NOAA +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AIRS </a:t>
            </a: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clear radiances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Aqua	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IASI clear radiances		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ATMS &amp;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CrIS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 radiances	S-NPP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MTSAPHIR		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Megha-Tropiques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AMSR2			GCOMS-W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MWHS			FY-3A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Geo CSRs			</a:t>
            </a: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COMS, Himawari-8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, GOES-15, Meteosat-8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AMVs-geo	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COMS, Himawari-8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	GOES-15, Meteosat-8/11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AMVs-polar		Aqua, Terra, NOAA,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G, R	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b="1" dirty="0" smtClean="0">
                <a:latin typeface="Arial" pitchFamily="34" charset="0"/>
                <a:cs typeface="Arial" pitchFamily="34" charset="0"/>
              </a:rPr>
              <a:t>AMVs-</a:t>
            </a:r>
            <a:r>
              <a:rPr lang="en-US" altLang="ko-KR" sz="1700" b="1" dirty="0" err="1" smtClean="0">
                <a:latin typeface="Arial" pitchFamily="34" charset="0"/>
                <a:cs typeface="Arial" pitchFamily="34" charset="0"/>
              </a:rPr>
              <a:t>LeoGeo</a:t>
            </a:r>
            <a:r>
              <a:rPr lang="en-US" altLang="ko-KR" sz="1700" b="1" dirty="0" smtClean="0">
                <a:latin typeface="Arial" pitchFamily="34" charset="0"/>
                <a:cs typeface="Arial" pitchFamily="34" charset="0"/>
              </a:rPr>
              <a:t>		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ASCAT </a:t>
            </a: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sea-surface winds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	G, R, L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GNSS-RO bending angles	6 COSMIC,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G, 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                                          	TANDEM-X,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TerraSAR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-X, GRACE-A	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G-GTS ZTDs						G</a:t>
            </a:r>
          </a:p>
          <a:p>
            <a:pPr marL="0" indent="0">
              <a:buFont typeface="Wingdings" pitchFamily="2" charset="2"/>
              <a:buNone/>
            </a:pPr>
            <a:endParaRPr lang="en-US" altLang="ko-KR" sz="17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SSTs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	OSTIA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ASCAT soil moisture		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Metop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-A/B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Snow cover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		NOAA IMS				G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SSMI/S sea ice		DMSP				G</a:t>
            </a:r>
          </a:p>
          <a:p>
            <a:pPr marL="0" indent="0">
              <a:buFont typeface="Wingdings" pitchFamily="2" charset="2"/>
              <a:buNone/>
            </a:pPr>
            <a:endParaRPr lang="en-US" altLang="ko-KR" sz="17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ko-KR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   *G=Global, R=Regional, L=Local area model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Satellite data used in N</a:t>
            </a:r>
            <a:r>
              <a:rPr lang="en-US" altLang="ko-KR" dirty="0" smtClean="0"/>
              <a:t>WP(2017.10)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603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2"/>
          <p:cNvSpPr txBox="1">
            <a:spLocks/>
          </p:cNvSpPr>
          <p:nvPr/>
        </p:nvSpPr>
        <p:spPr>
          <a:xfrm>
            <a:off x="0" y="737356"/>
            <a:ext cx="3995936" cy="2144779"/>
          </a:xfrm>
          <a:prstGeom prst="rect">
            <a:avLst/>
          </a:prstGeom>
          <a:solidFill>
            <a:srgbClr val="FFFFE7"/>
          </a:solidFill>
        </p:spPr>
        <p:txBody>
          <a:bodyPr>
            <a:no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Assimilated in KMA global system since Dec. in 2011.</a:t>
            </a:r>
          </a:p>
          <a:p>
            <a:pPr>
              <a:spcBef>
                <a:spcPts val="1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Improve qualities of COMS AMV :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ko-KR" sz="1600" spc="-50" dirty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 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      - 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lang="en-US" altLang="ko-KR" sz="1600" spc="-50" dirty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size : 24x24 (AMV24) </a:t>
            </a:r>
            <a:endParaRPr lang="en-US" altLang="ko-KR" sz="1600" spc="-50" dirty="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0" indent="0">
              <a:spcBef>
                <a:spcPts val="100"/>
              </a:spcBef>
              <a:buNone/>
            </a:pPr>
            <a:r>
              <a:rPr lang="en-US" altLang="ko-KR" sz="1600" spc="-5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                           </a:t>
            </a:r>
            <a:r>
              <a:rPr lang="en-US" altLang="ko-KR" sz="1600" spc="-50" dirty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16x16 (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AMV16)</a:t>
            </a:r>
          </a:p>
          <a:p>
            <a:pPr>
              <a:spcBef>
                <a:spcPts val="1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Positive impacts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600" spc="-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RMS error 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reduction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ko-KR" sz="1600" spc="-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for MSLP</a:t>
            </a:r>
            <a:r>
              <a:rPr lang="en-US" altLang="ko-KR" sz="1600" spc="-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GPH, and wind</a:t>
            </a:r>
          </a:p>
          <a:p>
            <a:pPr marL="0" lvl="1" indent="0">
              <a:spcBef>
                <a:spcPts val="100"/>
              </a:spcBef>
              <a:buClr>
                <a:srgbClr val="0000FF"/>
              </a:buClr>
              <a:buNone/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     -I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mpact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is larger for longer forecast time</a:t>
            </a:r>
            <a:endParaRPr lang="ko-KR" altLang="en-US" sz="1600" spc="-50" dirty="0"/>
          </a:p>
          <a:p>
            <a:pPr marL="0" indent="0">
              <a:spcBef>
                <a:spcPts val="100"/>
              </a:spcBef>
              <a:buFont typeface="Wingdings" pitchFamily="2" charset="2"/>
              <a:buNone/>
            </a:pPr>
            <a:endParaRPr lang="en-US" altLang="ko-KR" sz="1600" spc="-5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-4911"/>
            <a:ext cx="8136904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Assimilation of COMS data </a:t>
            </a:r>
            <a:r>
              <a:rPr lang="en-US" altLang="ko-KR" sz="2000" dirty="0" smtClean="0"/>
              <a:t>– Atmospheric Motion Vector(AMV)</a:t>
            </a:r>
            <a:endParaRPr lang="ko-KR" altLang="en-US" sz="2000" dirty="0"/>
          </a:p>
        </p:txBody>
      </p:sp>
      <p:grpSp>
        <p:nvGrpSpPr>
          <p:cNvPr id="15" name="그룹 14"/>
          <p:cNvGrpSpPr/>
          <p:nvPr/>
        </p:nvGrpSpPr>
        <p:grpSpPr>
          <a:xfrm>
            <a:off x="391292" y="2616736"/>
            <a:ext cx="8155055" cy="4157671"/>
            <a:chOff x="395536" y="2420888"/>
            <a:chExt cx="8155055" cy="4288149"/>
          </a:xfrm>
        </p:grpSpPr>
        <p:pic>
          <p:nvPicPr>
            <p:cNvPr id="16" name="Picture 2" descr="C:\Users\기본\Desktop\사례선정\201407071200\coms_mi_le1b_ir1_a_20140707121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3313088"/>
              <a:ext cx="2952328" cy="2558683"/>
            </a:xfrm>
            <a:prstGeom prst="rect">
              <a:avLst/>
            </a:prstGeom>
            <a:noFill/>
          </p:spPr>
        </p:pic>
        <p:pic>
          <p:nvPicPr>
            <p:cNvPr id="17" name="Picture 3" descr="C:\Users\기본\Desktop\surf_anlmod_satir1_typh_pa4_2014070712.gif"/>
            <p:cNvPicPr>
              <a:picLocks noChangeAspect="1" noChangeArrowheads="1"/>
            </p:cNvPicPr>
            <p:nvPr/>
          </p:nvPicPr>
          <p:blipFill>
            <a:blip r:embed="rId4"/>
            <a:srcRect l="12572" t="5093" r="35131" b="27257"/>
            <a:stretch>
              <a:fillRect/>
            </a:stretch>
          </p:blipFill>
          <p:spPr bwMode="auto">
            <a:xfrm>
              <a:off x="411161" y="3350341"/>
              <a:ext cx="2936703" cy="2526931"/>
            </a:xfrm>
            <a:prstGeom prst="rect">
              <a:avLst/>
            </a:prstGeom>
            <a:noFill/>
          </p:spPr>
        </p:pic>
        <p:sp>
          <p:nvSpPr>
            <p:cNvPr id="18" name="직사각형 17"/>
            <p:cNvSpPr/>
            <p:nvPr/>
          </p:nvSpPr>
          <p:spPr>
            <a:xfrm>
              <a:off x="2373134" y="3440591"/>
              <a:ext cx="880214" cy="921988"/>
            </a:xfrm>
            <a:prstGeom prst="rect">
              <a:avLst/>
            </a:prstGeom>
            <a:noFill/>
            <a:ln w="76200">
              <a:solidFill>
                <a:srgbClr val="96F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8049" y="4896624"/>
              <a:ext cx="880214" cy="921988"/>
            </a:xfrm>
            <a:prstGeom prst="rect">
              <a:avLst/>
            </a:prstGeom>
            <a:noFill/>
            <a:ln w="76200">
              <a:solidFill>
                <a:srgbClr val="96F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pic>
          <p:nvPicPr>
            <p:cNvPr id="20" name="Picture 10" descr="C:\Users\기본\Desktop\사례선정\201407071200\case3\T24\anigif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79912" y="4629776"/>
              <a:ext cx="2113636" cy="2079261"/>
            </a:xfrm>
            <a:prstGeom prst="rect">
              <a:avLst/>
            </a:prstGeom>
            <a:noFill/>
          </p:spPr>
        </p:pic>
        <p:pic>
          <p:nvPicPr>
            <p:cNvPr id="21" name="Picture 11" descr="C:\Users\기본\Desktop\사례선정\201407071200\case3\T16\anigif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36392" y="4593719"/>
              <a:ext cx="2109955" cy="2115317"/>
            </a:xfrm>
            <a:prstGeom prst="rect">
              <a:avLst/>
            </a:prstGeom>
            <a:noFill/>
          </p:spPr>
        </p:pic>
        <p:sp>
          <p:nvSpPr>
            <p:cNvPr id="22" name="오른쪽 화살표 21"/>
            <p:cNvSpPr/>
            <p:nvPr/>
          </p:nvSpPr>
          <p:spPr>
            <a:xfrm>
              <a:off x="2289872" y="5085184"/>
              <a:ext cx="1418032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pic>
          <p:nvPicPr>
            <p:cNvPr id="23" name="Picture 2" descr="C:\Users\기본\Desktop\사례선정\201407071200\case2\T16\anigif.gif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44208" y="2420888"/>
              <a:ext cx="2106383" cy="1980000"/>
            </a:xfrm>
            <a:prstGeom prst="rect">
              <a:avLst/>
            </a:prstGeom>
            <a:noFill/>
          </p:spPr>
        </p:pic>
        <p:pic>
          <p:nvPicPr>
            <p:cNvPr id="24" name="Picture 3" descr="C:\Users\기본\Desktop\사례선정\201407071200\case2\T24\anigif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87166" y="2439991"/>
              <a:ext cx="2106382" cy="19800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3789806" y="2440700"/>
              <a:ext cx="696642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AMV24</a:t>
              </a:r>
              <a:endParaRPr lang="ko-KR" altLang="en-US" sz="105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44209" y="2424408"/>
              <a:ext cx="648071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AMV16</a:t>
              </a:r>
              <a:endParaRPr lang="ko-KR" altLang="en-US" sz="105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7" name="오른쪽 화살표 26"/>
            <p:cNvSpPr/>
            <p:nvPr/>
          </p:nvSpPr>
          <p:spPr>
            <a:xfrm>
              <a:off x="3397364" y="3473974"/>
              <a:ext cx="310540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79912" y="4615244"/>
              <a:ext cx="696642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AMV24</a:t>
              </a:r>
              <a:endParaRPr lang="ko-KR" altLang="en-US" sz="105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34315" y="4598952"/>
              <a:ext cx="648071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AMV16</a:t>
              </a:r>
              <a:endParaRPr lang="ko-KR" altLang="en-US" sz="105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064471" y="631721"/>
            <a:ext cx="5040560" cy="1718432"/>
            <a:chOff x="4064471" y="631721"/>
            <a:chExt cx="5040560" cy="1718432"/>
          </a:xfrm>
        </p:grpSpPr>
        <p:grpSp>
          <p:nvGrpSpPr>
            <p:cNvPr id="5" name="그룹 4"/>
            <p:cNvGrpSpPr/>
            <p:nvPr/>
          </p:nvGrpSpPr>
          <p:grpSpPr>
            <a:xfrm>
              <a:off x="4064471" y="938568"/>
              <a:ext cx="5040560" cy="1411585"/>
              <a:chOff x="4067150" y="710672"/>
              <a:chExt cx="5040560" cy="1411585"/>
            </a:xfrm>
          </p:grpSpPr>
          <p:grpSp>
            <p:nvGrpSpPr>
              <p:cNvPr id="30" name="그룹 29"/>
              <p:cNvGrpSpPr/>
              <p:nvPr/>
            </p:nvGrpSpPr>
            <p:grpSpPr>
              <a:xfrm>
                <a:off x="6580978" y="710672"/>
                <a:ext cx="2465590" cy="1398804"/>
                <a:chOff x="5850826" y="1355038"/>
                <a:chExt cx="2465590" cy="1398804"/>
              </a:xfrm>
            </p:grpSpPr>
            <p:pic>
              <p:nvPicPr>
                <p:cNvPr id="31" name="_x236610896" descr="EMB000006d0245d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8" t="1277" r="778" b="1277"/>
                <a:stretch>
                  <a:fillRect/>
                </a:stretch>
              </p:blipFill>
              <p:spPr bwMode="auto">
                <a:xfrm>
                  <a:off x="5850826" y="1355038"/>
                  <a:ext cx="2465590" cy="1398804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6237709" y="2282818"/>
                  <a:ext cx="12961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100" dirty="0" smtClean="0">
                      <a:solidFill>
                        <a:srgbClr val="0000FF"/>
                      </a:solidFill>
                    </a:rPr>
                    <a:t>Positive</a:t>
                  </a:r>
                  <a:endParaRPr lang="ko-KR" altLang="en-US" sz="11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33" name="직선 화살표 연결선 32"/>
                <p:cNvCxnSpPr/>
                <p:nvPr/>
              </p:nvCxnSpPr>
              <p:spPr>
                <a:xfrm flipV="1">
                  <a:off x="6228184" y="1556792"/>
                  <a:ext cx="0" cy="46800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6228184" y="1681023"/>
                  <a:ext cx="12961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100" dirty="0" smtClean="0">
                      <a:solidFill>
                        <a:srgbClr val="FF0000"/>
                      </a:solidFill>
                    </a:rPr>
                    <a:t>Negative</a:t>
                  </a:r>
                  <a:endParaRPr lang="ko-KR" altLang="en-US" sz="11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직선 화살표 연결선 34"/>
                <p:cNvCxnSpPr/>
                <p:nvPr/>
              </p:nvCxnSpPr>
              <p:spPr>
                <a:xfrm>
                  <a:off x="6237709" y="2105770"/>
                  <a:ext cx="0" cy="46800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그룹 35"/>
              <p:cNvGrpSpPr/>
              <p:nvPr/>
            </p:nvGrpSpPr>
            <p:grpSpPr>
              <a:xfrm>
                <a:off x="4067150" y="710672"/>
                <a:ext cx="2465589" cy="1398804"/>
                <a:chOff x="4067944" y="1204939"/>
                <a:chExt cx="2465589" cy="1398804"/>
              </a:xfrm>
            </p:grpSpPr>
            <p:pic>
              <p:nvPicPr>
                <p:cNvPr id="37" name="_x236610496" descr="EMB000006d0245c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8" t="1277" r="778" b="1277"/>
                <a:stretch>
                  <a:fillRect/>
                </a:stretch>
              </p:blipFill>
              <p:spPr bwMode="auto">
                <a:xfrm>
                  <a:off x="4067944" y="1204939"/>
                  <a:ext cx="2465589" cy="1398804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4355976" y="1625880"/>
                  <a:ext cx="129614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100" dirty="0" smtClean="0">
                      <a:solidFill>
                        <a:srgbClr val="0000FF"/>
                      </a:solidFill>
                    </a:rPr>
                    <a:t>Positive</a:t>
                  </a:r>
                  <a:endParaRPr lang="ko-KR" altLang="en-US" sz="11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39" name="직선 화살표 연결선 38"/>
                <p:cNvCxnSpPr/>
                <p:nvPr/>
              </p:nvCxnSpPr>
              <p:spPr>
                <a:xfrm>
                  <a:off x="4355976" y="1448832"/>
                  <a:ext cx="0" cy="46800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6135465" y="1811224"/>
                <a:ext cx="6394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NH</a:t>
                </a:r>
                <a:endParaRPr lang="ko-KR" alt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468296" y="1814480"/>
                <a:ext cx="6394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dirty="0"/>
                  <a:t>S</a:t>
                </a:r>
                <a:r>
                  <a:rPr lang="en-US" altLang="ko-KR" sz="1400" dirty="0" smtClean="0"/>
                  <a:t>H</a:t>
                </a:r>
                <a:endParaRPr lang="ko-KR" altLang="en-US" sz="1400" dirty="0"/>
              </a:p>
            </p:txBody>
          </p:sp>
        </p:grpSp>
        <p:sp>
          <p:nvSpPr>
            <p:cNvPr id="42" name="직사각형 41"/>
            <p:cNvSpPr/>
            <p:nvPr/>
          </p:nvSpPr>
          <p:spPr>
            <a:xfrm>
              <a:off x="4716016" y="631721"/>
              <a:ext cx="32403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Impacts on Global Model</a:t>
              </a:r>
              <a:endParaRPr lang="en-US" altLang="ko-K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9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457200" y="816174"/>
            <a:ext cx="8229600" cy="884634"/>
          </a:xfrm>
          <a:prstGeom prst="rect">
            <a:avLst/>
          </a:prstGeom>
          <a:solidFill>
            <a:srgbClr val="FFFFE7"/>
          </a:solidFill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Assimilated in KMA global system since Jun. in 2013.</a:t>
            </a:r>
          </a:p>
          <a:p>
            <a:pPr>
              <a:spcBef>
                <a:spcPts val="2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CSR: mean BT of clear pixels in 7x7 pixel (use only 100% clear, WV)</a:t>
            </a:r>
          </a:p>
          <a:p>
            <a:pPr>
              <a:spcBef>
                <a:spcPts val="200"/>
              </a:spcBef>
            </a:pPr>
            <a:r>
              <a:rPr lang="en-US" altLang="ko-KR" sz="1600" spc="-5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Positive impact on East Asia</a:t>
            </a:r>
          </a:p>
          <a:p>
            <a:pPr>
              <a:spcBef>
                <a:spcPts val="200"/>
              </a:spcBef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</a:pPr>
            <a:endParaRPr lang="en-US" altLang="ko-KR" sz="11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</a:pPr>
            <a:endParaRPr lang="en-US" altLang="ko-KR" sz="1600" spc="-5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 marL="0" indent="0">
              <a:spcBef>
                <a:spcPts val="200"/>
              </a:spcBef>
              <a:buFont typeface="Wingdings" pitchFamily="2" charset="2"/>
              <a:buNone/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endParaRPr lang="en-US" altLang="ko-KR" sz="1800" dirty="0" smtClean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endParaRPr lang="ko-KR" altLang="en-US" sz="1800" dirty="0">
              <a:solidFill>
                <a:prstClr val="black"/>
              </a:solidFill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388960" cy="65602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Assimilation of COMS data </a:t>
            </a:r>
            <a:r>
              <a:rPr lang="en-US" altLang="ko-KR" sz="2000" dirty="0" smtClean="0"/>
              <a:t>– Clear Sky Radiance(CSR)</a:t>
            </a:r>
            <a:endParaRPr lang="ko-KR" altLang="en-US" sz="2000" dirty="0"/>
          </a:p>
        </p:txBody>
      </p:sp>
      <p:sp>
        <p:nvSpPr>
          <p:cNvPr id="29" name="내용 개체 틀 4"/>
          <p:cNvSpPr>
            <a:spLocks noGrp="1"/>
          </p:cNvSpPr>
          <p:nvPr>
            <p:ph idx="4294967295"/>
          </p:nvPr>
        </p:nvSpPr>
        <p:spPr>
          <a:xfrm>
            <a:off x="457200" y="3362691"/>
            <a:ext cx="8229600" cy="1218437"/>
          </a:xfrm>
          <a:prstGeom prst="rect">
            <a:avLst/>
          </a:prstGeom>
          <a:solidFill>
            <a:srgbClr val="FFFFE7"/>
          </a:solidFill>
        </p:spPr>
        <p:txBody>
          <a:bodyPr>
            <a:noAutofit/>
          </a:bodyPr>
          <a:lstStyle/>
          <a:p>
            <a:pPr>
              <a:spcBef>
                <a:spcPts val="200"/>
              </a:spcBef>
              <a:buFont typeface="Wingdings" pitchFamily="2" charset="2"/>
              <a:buChar char="v"/>
            </a:pP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 CSR algorithm Update (2018.3)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    - Resolution :  7X7 pixel (28km)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1 pixel (4km)</a:t>
            </a:r>
            <a:endParaRPr lang="en-US" altLang="ko-KR" sz="1600" spc="-5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efined cloud detection for WV CSR </a:t>
            </a:r>
          </a:p>
          <a:p>
            <a:pPr marL="301625" lvl="1" indent="0">
              <a:spcBef>
                <a:spcPts val="200"/>
              </a:spcBef>
              <a:buNone/>
            </a:pPr>
            <a:r>
              <a:rPr lang="en-US" altLang="ko-KR" sz="1600" spc="-5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 produce WV CSR over the low-level clouds which do not affect the radiance</a:t>
            </a:r>
            <a:endParaRPr lang="en-US" altLang="ko-KR" sz="1600" spc="-50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2522081" y="4647805"/>
            <a:ext cx="4647043" cy="2105212"/>
            <a:chOff x="658091" y="2729492"/>
            <a:chExt cx="7832488" cy="3761893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7" t="9038" r="7997" b="39902"/>
            <a:stretch/>
          </p:blipFill>
          <p:spPr bwMode="auto">
            <a:xfrm>
              <a:off x="658091" y="2729492"/>
              <a:ext cx="3483521" cy="317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6" t="9470" r="57216" b="40299"/>
            <a:stretch/>
          </p:blipFill>
          <p:spPr bwMode="auto">
            <a:xfrm>
              <a:off x="4923745" y="2729493"/>
              <a:ext cx="3566834" cy="317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오른쪽 화살표 32"/>
            <p:cNvSpPr/>
            <p:nvPr/>
          </p:nvSpPr>
          <p:spPr>
            <a:xfrm>
              <a:off x="4324350" y="4177128"/>
              <a:ext cx="489204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95450" y="5986878"/>
              <a:ext cx="2126878" cy="494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WV CSR (OLD)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48231" y="5996404"/>
              <a:ext cx="2199827" cy="494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WV CSR (NEW)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43608" y="1823472"/>
            <a:ext cx="7220678" cy="1677536"/>
            <a:chOff x="1043608" y="1916832"/>
            <a:chExt cx="7220678" cy="1677536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055" y="1921700"/>
              <a:ext cx="2385479" cy="144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916832"/>
              <a:ext cx="2280006" cy="1435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327" y="1921904"/>
              <a:ext cx="2379101" cy="143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직사각형 21"/>
            <p:cNvSpPr/>
            <p:nvPr/>
          </p:nvSpPr>
          <p:spPr>
            <a:xfrm>
              <a:off x="5311958" y="3317369"/>
              <a:ext cx="29523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rgbClr val="0070C0"/>
                  </a:solidFill>
                  <a:latin typeface="Arial" pitchFamily="34" charset="0"/>
                  <a:ea typeface="HY강B" pitchFamily="18" charset="-127"/>
                  <a:cs typeface="Arial" pitchFamily="34" charset="0"/>
                </a:rPr>
                <a:t>&lt;December in 2012&gt;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341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24" y="3546202"/>
            <a:ext cx="3524634" cy="27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직선 연결선 30"/>
          <p:cNvCxnSpPr/>
          <p:nvPr/>
        </p:nvCxnSpPr>
        <p:spPr>
          <a:xfrm>
            <a:off x="3913170" y="4649707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3946644" y="5316829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25138" y="3736845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WV</a:t>
            </a:r>
            <a:endParaRPr lang="ko-KR" alt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734" y="684739"/>
            <a:ext cx="7020807" cy="367997"/>
          </a:xfrm>
        </p:spPr>
        <p:txBody>
          <a:bodyPr>
            <a:normAutofit fontScale="90000"/>
          </a:bodyPr>
          <a:lstStyle/>
          <a:p>
            <a:pPr marL="342900" indent="-342900">
              <a:buClr>
                <a:srgbClr val="0000FF"/>
              </a:buClr>
              <a:buFont typeface="Wingdings" pitchFamily="2" charset="2"/>
              <a:buChar char="v"/>
            </a:pPr>
            <a:r>
              <a:rPr lang="en-US" altLang="ko-KR" sz="2000" b="0" dirty="0" smtClean="0">
                <a:solidFill>
                  <a:schemeClr val="tx1"/>
                </a:solidFill>
                <a:effectLst/>
                <a:latin typeface="Arial" pitchFamily="34" charset="0"/>
                <a:ea typeface="맑은 고딕"/>
                <a:cs typeface="Arial" pitchFamily="34" charset="0"/>
                <a:sym typeface="Wingdings"/>
              </a:rPr>
              <a:t>Impact on Local Model</a:t>
            </a:r>
            <a:endParaRPr lang="ko-KR" alt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" y="1302431"/>
            <a:ext cx="2936423" cy="283788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4"/>
          <a:stretch/>
        </p:blipFill>
        <p:spPr bwMode="auto">
          <a:xfrm>
            <a:off x="5737675" y="875383"/>
            <a:ext cx="3000032" cy="27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176" r="14884"/>
          <a:stretch/>
        </p:blipFill>
        <p:spPr bwMode="auto">
          <a:xfrm>
            <a:off x="6124004" y="3577548"/>
            <a:ext cx="2643168" cy="26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uis.comis4.kma.go.kr/tmp/aws/AWS_mr3W1_5_0_D_3_00_00_C_E30N_N_SP_560_201507090600_201507090300_0_1826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43" y="1068430"/>
            <a:ext cx="2438571" cy="23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/>
          <p:cNvCxnSpPr/>
          <p:nvPr/>
        </p:nvCxnSpPr>
        <p:spPr>
          <a:xfrm>
            <a:off x="761787" y="2223677"/>
            <a:ext cx="2236006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795261" y="2886607"/>
            <a:ext cx="2236006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3774992" y="1970152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808466" y="2633082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740532" y="1961028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774006" y="2623958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751003" y="4640182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784477" y="5307304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4865" y="132247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Radar</a:t>
            </a:r>
            <a:endParaRPr lang="ko-KR" alt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6200" y="105843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Rain gauge</a:t>
            </a:r>
            <a:endParaRPr lang="ko-KR" alt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6300" y="105906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OPER</a:t>
            </a:r>
          </a:p>
          <a:p>
            <a:pPr algn="ctr"/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(without CSR)</a:t>
            </a:r>
            <a:endParaRPr lang="ko-KR" altLang="en-US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5350" y="374241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WV+IR</a:t>
            </a:r>
            <a:endParaRPr lang="ko-KR" alt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437" y="4412555"/>
            <a:ext cx="3285620" cy="1323439"/>
          </a:xfrm>
          <a:prstGeom prst="rect">
            <a:avLst/>
          </a:prstGeom>
          <a:solidFill>
            <a:srgbClr val="FFFFE7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ko-KR" sz="1600" spc="-5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The operational model without CSR forecasted much narrower rain band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ko-KR" sz="1600" spc="-5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By adding CSR data, the</a:t>
            </a:r>
            <a:br>
              <a:rPr lang="en-US" altLang="ko-KR" sz="1600" spc="-5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</a:br>
            <a:r>
              <a:rPr lang="en-US" altLang="ko-KR" sz="1600" spc="-5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rain band became broader</a:t>
            </a:r>
            <a:r>
              <a:rPr lang="en-US" altLang="ko-KR" sz="1600" spc="-50" dirty="0" smtClean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.</a:t>
            </a:r>
            <a:endParaRPr lang="ko-KR" altLang="en-US" sz="1600" spc="-50" dirty="0">
              <a:solidFill>
                <a:srgbClr val="000066"/>
              </a:solidFill>
              <a:latin typeface="Arial" pitchFamily="34" charset="0"/>
              <a:ea typeface="Arial Unicode MS" panose="020B0604020202020204" pitchFamily="50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460682" y="692696"/>
            <a:ext cx="405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latin typeface="Arial" pitchFamily="34" charset="0"/>
                <a:cs typeface="Arial" pitchFamily="34" charset="0"/>
              </a:rPr>
              <a:t>Precipitation(3 hours accumulation (mm))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04371" y="5978780"/>
            <a:ext cx="2084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&lt; Courtesy of NMC/KMA &gt;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143480" y="2"/>
            <a:ext cx="8388960" cy="6560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Assimilation of COMS data </a:t>
            </a:r>
            <a:r>
              <a:rPr lang="en-US" altLang="ko-KR" sz="2000" dirty="0" smtClean="0"/>
              <a:t>– Clear Sky Radiance(CSR)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3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0727" y="83671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v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Impact on the simulated satellite Imagery from the NWP</a:t>
            </a:r>
            <a:endParaRPr lang="ko-KR" alt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BT_simulation\지경노발표(20160610)\사례\관측영상\1hr\himawari8_ahi_le1b_b13_2km_k_2015070818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7592" r="24752" b="22438"/>
          <a:stretch/>
        </p:blipFill>
        <p:spPr bwMode="auto">
          <a:xfrm>
            <a:off x="372972" y="1842572"/>
            <a:ext cx="2664297" cy="31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BT_simulation\지경노발표(20160610)\사례\모의영상\1hr\2015070800\v11_ir10_4_2015070800_f018_hi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96" y="1796264"/>
            <a:ext cx="2637685" cy="32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Geo_CSR\고해상도 CSR 영역확장국지모델 활용\RTM\EX02_2015070800\v11_ir10.4_2015070800_f018_hi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97" y="1794302"/>
            <a:ext cx="2637685" cy="32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/>
          <p:cNvSpPr/>
          <p:nvPr/>
        </p:nvSpPr>
        <p:spPr>
          <a:xfrm rot="20195820">
            <a:off x="1604145" y="3679416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 rot="20195820">
            <a:off x="4414571" y="3700244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 rot="20195820">
            <a:off x="7222883" y="3683823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545485" y="3119687"/>
            <a:ext cx="7027048" cy="366646"/>
            <a:chOff x="1568048" y="3386233"/>
            <a:chExt cx="7027048" cy="366646"/>
          </a:xfrm>
        </p:grpSpPr>
        <p:sp>
          <p:nvSpPr>
            <p:cNvPr id="10" name="타원 9"/>
            <p:cNvSpPr/>
            <p:nvPr/>
          </p:nvSpPr>
          <p:spPr>
            <a:xfrm rot="20640128">
              <a:off x="1568048" y="3386233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 rot="20640128">
              <a:off x="4378474" y="3407061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 rot="20640128">
              <a:off x="7186786" y="3390640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8997" y="124570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Observation (Himawari-8)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7872" y="1276237"/>
            <a:ext cx="297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Simulation(Operation, </a:t>
            </a:r>
          </a:p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without CSR)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3709" y="1276237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Simulation</a:t>
            </a:r>
          </a:p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(with CSR of WV+IR)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981" y="5155957"/>
            <a:ext cx="8278422" cy="882293"/>
          </a:xfrm>
          <a:prstGeom prst="rect">
            <a:avLst/>
          </a:prstGeom>
          <a:solidFill>
            <a:srgbClr val="FFFFE7"/>
          </a:solidFill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Font typeface="Wingdings" pitchFamily="2" charset="2"/>
              <a:buChar char="è"/>
            </a:pPr>
            <a:r>
              <a:rPr lang="en-US" altLang="ko-KR" sz="160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The operational model without CSR forecasted the cloud too small</a:t>
            </a:r>
          </a:p>
          <a:p>
            <a:pPr>
              <a:spcAft>
                <a:spcPts val="200"/>
              </a:spcAft>
              <a:buFont typeface="Wingdings" pitchFamily="2" charset="2"/>
              <a:buChar char="è"/>
            </a:pPr>
            <a:r>
              <a:rPr lang="en-US" altLang="ko-KR" sz="160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The heavy rain clouds can be simulated more realistically (red), and</a:t>
            </a:r>
          </a:p>
          <a:p>
            <a:pPr>
              <a:spcAft>
                <a:spcPts val="200"/>
              </a:spcAft>
            </a:pPr>
            <a:r>
              <a:rPr lang="en-US" altLang="ko-KR" sz="1600" dirty="0" smtClean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    cirrus bands(blue) are newly produced by using COMS CSR</a:t>
            </a:r>
            <a:endParaRPr lang="ko-KR" altLang="en-US" sz="1600" dirty="0">
              <a:latin typeface="Arial" pitchFamily="34" charset="0"/>
              <a:ea typeface="Arial Unicode MS" panose="020B0604020202020204" pitchFamily="50" charset="-127"/>
              <a:cs typeface="Arial" pitchFamily="34" charset="0"/>
            </a:endParaRPr>
          </a:p>
        </p:txBody>
      </p:sp>
      <p:sp>
        <p:nvSpPr>
          <p:cNvPr id="21" name="제목 1"/>
          <p:cNvSpPr txBox="1">
            <a:spLocks noGrp="1"/>
          </p:cNvSpPr>
          <p:nvPr>
            <p:ph type="title"/>
          </p:nvPr>
        </p:nvSpPr>
        <p:spPr>
          <a:xfrm>
            <a:off x="143480" y="2"/>
            <a:ext cx="8460968" cy="6560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Assimilation of COMS data </a:t>
            </a:r>
            <a:r>
              <a:rPr lang="en-US" altLang="ko-KR" sz="2000" dirty="0" smtClean="0"/>
              <a:t>– Clear Sky Radiance(CSR)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21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내용 개체 틀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spc="100" dirty="0" smtClean="0">
                <a:latin typeface="Arial" pitchFamily="34" charset="0"/>
                <a:cs typeface="Arial" pitchFamily="34" charset="0"/>
              </a:rPr>
              <a:t>Verification of the impact against ECMWF</a:t>
            </a:r>
          </a:p>
          <a:p>
            <a:pPr marL="457200" lvl="1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[Improvement rate of forecast RMSE (%)]</a:t>
            </a:r>
            <a:endParaRPr lang="en-US" altLang="ko-KR" spc="-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2407" r="2294" b="2230"/>
          <a:stretch/>
        </p:blipFill>
        <p:spPr bwMode="auto">
          <a:xfrm>
            <a:off x="683569" y="1684675"/>
            <a:ext cx="4987442" cy="403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오른쪽 화살표 27"/>
          <p:cNvSpPr/>
          <p:nvPr/>
        </p:nvSpPr>
        <p:spPr>
          <a:xfrm>
            <a:off x="1937848" y="6021288"/>
            <a:ext cx="599945" cy="144016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168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Positive</a:t>
            </a:r>
            <a:endParaRPr lang="ko-KR" altLang="en-US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1960" y="4493557"/>
            <a:ext cx="4670790" cy="1387559"/>
          </a:xfrm>
          <a:prstGeom prst="rect">
            <a:avLst/>
          </a:prstGeom>
          <a:solidFill>
            <a:srgbClr val="FFFFE7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buFont typeface="Wingdings" pitchFamily="2" charset="2"/>
              <a:buChar char="è"/>
              <a:defRPr sz="180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Overally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assimilation of CSR from Himawari-8</a:t>
            </a:r>
          </a:p>
          <a:p>
            <a:pPr>
              <a:spcAft>
                <a:spcPts val="500"/>
              </a:spcAft>
              <a:buNone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showed very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positive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impacts for the forecasts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By adding WV over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low level clouds,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forecast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error reduced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especially in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lower</a:t>
            </a:r>
          </a:p>
          <a:p>
            <a:pPr>
              <a:buNone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atmosphere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552" y="3533544"/>
            <a:ext cx="74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hPa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431590" cy="656029"/>
          </a:xfrm>
        </p:spPr>
        <p:txBody>
          <a:bodyPr>
            <a:normAutofit/>
          </a:bodyPr>
          <a:lstStyle/>
          <a:p>
            <a:r>
              <a:rPr lang="en-US" altLang="ko-KR" dirty="0"/>
              <a:t>Assimilation of </a:t>
            </a:r>
            <a:r>
              <a:rPr lang="en-US" altLang="ko-KR" dirty="0" smtClean="0"/>
              <a:t>Himawari-8 : CSR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57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431590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Assimilation of </a:t>
            </a:r>
            <a:r>
              <a:rPr lang="en-US" altLang="ko-KR" dirty="0" smtClean="0"/>
              <a:t>Himawari-8 :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Atmospheric Motion Vector(AMV)</a:t>
            </a:r>
            <a:endParaRPr lang="ko-KR" altLang="en-US" sz="2000" dirty="0"/>
          </a:p>
        </p:txBody>
      </p: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305477" y="84800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v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Impact of Himawari-8 AMV on the Local Model </a:t>
            </a:r>
          </a:p>
          <a:p>
            <a:pPr marL="457200" lvl="1" indent="0">
              <a:buNone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- VIS, IR and WV (only cloudy, 6.8 </a:t>
            </a:r>
            <a:r>
              <a:rPr lang="en-US" altLang="ko-KR" sz="1800" dirty="0" smtClean="0">
                <a:latin typeface="Arial" pitchFamily="34" charset="0"/>
                <a:ea typeface="맑은 고딕"/>
                <a:cs typeface="Arial" pitchFamily="34" charset="0"/>
              </a:rPr>
              <a:t>㎛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000" dirty="0" smtClean="0">
                <a:latin typeface="Arial" pitchFamily="34" charset="0"/>
                <a:cs typeface="Arial" pitchFamily="34" charset="0"/>
              </a:rPr>
            </a:b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872817" y="1897382"/>
            <a:ext cx="3816425" cy="3512534"/>
            <a:chOff x="4939500" y="2258788"/>
            <a:chExt cx="3816425" cy="3512534"/>
          </a:xfrm>
        </p:grpSpPr>
        <p:grpSp>
          <p:nvGrpSpPr>
            <p:cNvPr id="14" name="그룹 13"/>
            <p:cNvGrpSpPr/>
            <p:nvPr/>
          </p:nvGrpSpPr>
          <p:grpSpPr>
            <a:xfrm>
              <a:off x="4939500" y="2258788"/>
              <a:ext cx="3816424" cy="2592288"/>
              <a:chOff x="4355976" y="1744241"/>
              <a:chExt cx="3816424" cy="2592288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16294" r="1890" b="12162"/>
              <a:stretch/>
            </p:blipFill>
            <p:spPr bwMode="auto">
              <a:xfrm>
                <a:off x="4427984" y="2357591"/>
                <a:ext cx="3563562" cy="1719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355976" y="1744241"/>
                <a:ext cx="38164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Arial" pitchFamily="34" charset="0"/>
                    <a:cs typeface="Arial" pitchFamily="34" charset="0"/>
                  </a:rPr>
                  <a:t>Improvement rate of Forecast RMSE (%), against ECMWF</a:t>
                </a:r>
                <a:endParaRPr lang="ko-KR" alt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69557" y="3997975"/>
                <a:ext cx="2520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Arial" pitchFamily="34" charset="0"/>
                    <a:cs typeface="Arial" pitchFamily="34" charset="0"/>
                  </a:rPr>
                  <a:t>Forecast hour</a:t>
                </a:r>
                <a:endParaRPr lang="ko-KR" alt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오른쪽 화살표 17"/>
            <p:cNvSpPr/>
            <p:nvPr/>
          </p:nvSpPr>
          <p:spPr>
            <a:xfrm rot="16200000">
              <a:off x="6755405" y="3631958"/>
              <a:ext cx="599945" cy="144016"/>
            </a:xfrm>
            <a:prstGeom prst="rightArrow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54930" y="302073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00FF"/>
                  </a:solidFill>
                  <a:latin typeface="Arial" pitchFamily="34" charset="0"/>
                  <a:cs typeface="Arial" pitchFamily="34" charset="0"/>
                </a:rPr>
                <a:t>Positive</a:t>
              </a:r>
              <a:endParaRPr lang="ko-KR" altLang="en-US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48581" y="5186547"/>
              <a:ext cx="3807344" cy="584775"/>
            </a:xfrm>
            <a:prstGeom prst="rect">
              <a:avLst/>
            </a:prstGeom>
            <a:solidFill>
              <a:srgbClr val="FFFFE7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buFont typeface="Wingdings" pitchFamily="2" charset="2"/>
                <a:buChar char="è"/>
                <a:defRPr>
                  <a:solidFill>
                    <a:srgbClr val="00006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defRPr>
              </a:lvl1pPr>
            </a:lstStyle>
            <a:p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 Forecast error decreased 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altLang="ko-KR" sz="16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     especially </a:t>
              </a:r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for the early 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forecast </a:t>
              </a:r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time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597004" y="1952363"/>
            <a:ext cx="4191019" cy="3680511"/>
            <a:chOff x="597005" y="2324911"/>
            <a:chExt cx="4098694" cy="3396527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132" y="2325080"/>
              <a:ext cx="2067658" cy="2894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28" y="2324911"/>
              <a:ext cx="2067658" cy="2894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960326" y="2771530"/>
              <a:ext cx="1868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O-B reduction</a:t>
              </a:r>
              <a:endParaRPr lang="ko-KR" altLang="en-US" sz="16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1864736" y="2459643"/>
              <a:ext cx="2049863" cy="2471895"/>
              <a:chOff x="1929284" y="2411604"/>
              <a:chExt cx="2049863" cy="2471895"/>
            </a:xfrm>
          </p:grpSpPr>
          <p:sp>
            <p:nvSpPr>
              <p:cNvPr id="33" name="자유형 32"/>
              <p:cNvSpPr/>
              <p:nvPr/>
            </p:nvSpPr>
            <p:spPr>
              <a:xfrm>
                <a:off x="1949380" y="2411604"/>
                <a:ext cx="211016" cy="1868994"/>
              </a:xfrm>
              <a:custGeom>
                <a:avLst/>
                <a:gdLst>
                  <a:gd name="connsiteX0" fmla="*/ 0 w 211016"/>
                  <a:gd name="connsiteY0" fmla="*/ 0 h 1868994"/>
                  <a:gd name="connsiteX1" fmla="*/ 0 w 211016"/>
                  <a:gd name="connsiteY1" fmla="*/ 1868994 h 1868994"/>
                  <a:gd name="connsiteX2" fmla="*/ 110532 w 211016"/>
                  <a:gd name="connsiteY2" fmla="*/ 1798655 h 1868994"/>
                  <a:gd name="connsiteX3" fmla="*/ 50242 w 211016"/>
                  <a:gd name="connsiteY3" fmla="*/ 1627833 h 1868994"/>
                  <a:gd name="connsiteX4" fmla="*/ 140677 w 211016"/>
                  <a:gd name="connsiteY4" fmla="*/ 1467060 h 1868994"/>
                  <a:gd name="connsiteX5" fmla="*/ 170822 w 211016"/>
                  <a:gd name="connsiteY5" fmla="*/ 1316334 h 1868994"/>
                  <a:gd name="connsiteX6" fmla="*/ 60290 w 211016"/>
                  <a:gd name="connsiteY6" fmla="*/ 1165609 h 1868994"/>
                  <a:gd name="connsiteX7" fmla="*/ 120580 w 211016"/>
                  <a:gd name="connsiteY7" fmla="*/ 1034981 h 1868994"/>
                  <a:gd name="connsiteX8" fmla="*/ 80387 w 211016"/>
                  <a:gd name="connsiteY8" fmla="*/ 954594 h 1868994"/>
                  <a:gd name="connsiteX9" fmla="*/ 80387 w 211016"/>
                  <a:gd name="connsiteY9" fmla="*/ 884255 h 1868994"/>
                  <a:gd name="connsiteX10" fmla="*/ 60290 w 211016"/>
                  <a:gd name="connsiteY10" fmla="*/ 813917 h 1868994"/>
                  <a:gd name="connsiteX11" fmla="*/ 120580 w 211016"/>
                  <a:gd name="connsiteY11" fmla="*/ 743578 h 1868994"/>
                  <a:gd name="connsiteX12" fmla="*/ 50242 w 211016"/>
                  <a:gd name="connsiteY12" fmla="*/ 612950 h 1868994"/>
                  <a:gd name="connsiteX13" fmla="*/ 50242 w 211016"/>
                  <a:gd name="connsiteY13" fmla="*/ 522515 h 1868994"/>
                  <a:gd name="connsiteX14" fmla="*/ 110532 w 211016"/>
                  <a:gd name="connsiteY14" fmla="*/ 472273 h 1868994"/>
                  <a:gd name="connsiteX15" fmla="*/ 90435 w 211016"/>
                  <a:gd name="connsiteY15" fmla="*/ 432080 h 1868994"/>
                  <a:gd name="connsiteX16" fmla="*/ 110532 w 211016"/>
                  <a:gd name="connsiteY16" fmla="*/ 281354 h 1868994"/>
                  <a:gd name="connsiteX17" fmla="*/ 10049 w 211016"/>
                  <a:gd name="connsiteY17" fmla="*/ 160774 h 1868994"/>
                  <a:gd name="connsiteX18" fmla="*/ 100484 w 211016"/>
                  <a:gd name="connsiteY18" fmla="*/ 80387 h 1868994"/>
                  <a:gd name="connsiteX19" fmla="*/ 211016 w 211016"/>
                  <a:gd name="connsiteY19" fmla="*/ 10049 h 1868994"/>
                  <a:gd name="connsiteX20" fmla="*/ 0 w 211016"/>
                  <a:gd name="connsiteY20" fmla="*/ 0 h 186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1016" h="1868994">
                    <a:moveTo>
                      <a:pt x="0" y="0"/>
                    </a:moveTo>
                    <a:lnTo>
                      <a:pt x="0" y="1868994"/>
                    </a:lnTo>
                    <a:lnTo>
                      <a:pt x="110532" y="1798655"/>
                    </a:lnTo>
                    <a:lnTo>
                      <a:pt x="50242" y="1627833"/>
                    </a:lnTo>
                    <a:lnTo>
                      <a:pt x="140677" y="1467060"/>
                    </a:lnTo>
                    <a:lnTo>
                      <a:pt x="170822" y="1316334"/>
                    </a:lnTo>
                    <a:lnTo>
                      <a:pt x="60290" y="1165609"/>
                    </a:lnTo>
                    <a:lnTo>
                      <a:pt x="120580" y="1034981"/>
                    </a:lnTo>
                    <a:lnTo>
                      <a:pt x="80387" y="954594"/>
                    </a:lnTo>
                    <a:lnTo>
                      <a:pt x="80387" y="884255"/>
                    </a:lnTo>
                    <a:lnTo>
                      <a:pt x="60290" y="813917"/>
                    </a:lnTo>
                    <a:lnTo>
                      <a:pt x="120580" y="743578"/>
                    </a:lnTo>
                    <a:lnTo>
                      <a:pt x="50242" y="612950"/>
                    </a:lnTo>
                    <a:lnTo>
                      <a:pt x="50242" y="522515"/>
                    </a:lnTo>
                    <a:lnTo>
                      <a:pt x="110532" y="472273"/>
                    </a:lnTo>
                    <a:lnTo>
                      <a:pt x="90435" y="432080"/>
                    </a:lnTo>
                    <a:lnTo>
                      <a:pt x="110532" y="281354"/>
                    </a:lnTo>
                    <a:lnTo>
                      <a:pt x="10049" y="160774"/>
                    </a:lnTo>
                    <a:lnTo>
                      <a:pt x="100484" y="80387"/>
                    </a:lnTo>
                    <a:lnTo>
                      <a:pt x="211016" y="100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자유형 33"/>
              <p:cNvSpPr/>
              <p:nvPr/>
            </p:nvSpPr>
            <p:spPr>
              <a:xfrm>
                <a:off x="1929284" y="4652387"/>
                <a:ext cx="110531" cy="231112"/>
              </a:xfrm>
              <a:custGeom>
                <a:avLst/>
                <a:gdLst>
                  <a:gd name="connsiteX0" fmla="*/ 0 w 110531"/>
                  <a:gd name="connsiteY0" fmla="*/ 0 h 231112"/>
                  <a:gd name="connsiteX1" fmla="*/ 20096 w 110531"/>
                  <a:gd name="connsiteY1" fmla="*/ 211015 h 231112"/>
                  <a:gd name="connsiteX2" fmla="*/ 110531 w 110531"/>
                  <a:gd name="connsiteY2" fmla="*/ 231112 h 231112"/>
                  <a:gd name="connsiteX3" fmla="*/ 0 w 110531"/>
                  <a:gd name="connsiteY3" fmla="*/ 0 h 23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531" h="231112">
                    <a:moveTo>
                      <a:pt x="0" y="0"/>
                    </a:moveTo>
                    <a:lnTo>
                      <a:pt x="20096" y="211015"/>
                    </a:lnTo>
                    <a:lnTo>
                      <a:pt x="110531" y="231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자유형 34"/>
              <p:cNvSpPr/>
              <p:nvPr/>
            </p:nvSpPr>
            <p:spPr>
              <a:xfrm>
                <a:off x="3717890" y="2431701"/>
                <a:ext cx="261257" cy="1808703"/>
              </a:xfrm>
              <a:custGeom>
                <a:avLst/>
                <a:gdLst>
                  <a:gd name="connsiteX0" fmla="*/ 10048 w 261257"/>
                  <a:gd name="connsiteY0" fmla="*/ 0 h 1808703"/>
                  <a:gd name="connsiteX1" fmla="*/ 0 w 261257"/>
                  <a:gd name="connsiteY1" fmla="*/ 522514 h 1808703"/>
                  <a:gd name="connsiteX2" fmla="*/ 0 w 261257"/>
                  <a:gd name="connsiteY2" fmla="*/ 1808703 h 1808703"/>
                  <a:gd name="connsiteX3" fmla="*/ 120580 w 261257"/>
                  <a:gd name="connsiteY3" fmla="*/ 1768510 h 1808703"/>
                  <a:gd name="connsiteX4" fmla="*/ 170822 w 261257"/>
                  <a:gd name="connsiteY4" fmla="*/ 1657978 h 1808703"/>
                  <a:gd name="connsiteX5" fmla="*/ 120580 w 261257"/>
                  <a:gd name="connsiteY5" fmla="*/ 1507253 h 1808703"/>
                  <a:gd name="connsiteX6" fmla="*/ 190919 w 261257"/>
                  <a:gd name="connsiteY6" fmla="*/ 1426866 h 1808703"/>
                  <a:gd name="connsiteX7" fmla="*/ 170822 w 261257"/>
                  <a:gd name="connsiteY7" fmla="*/ 1185706 h 1808703"/>
                  <a:gd name="connsiteX8" fmla="*/ 211015 w 261257"/>
                  <a:gd name="connsiteY8" fmla="*/ 1125415 h 1808703"/>
                  <a:gd name="connsiteX9" fmla="*/ 140677 w 261257"/>
                  <a:gd name="connsiteY9" fmla="*/ 934497 h 1808703"/>
                  <a:gd name="connsiteX10" fmla="*/ 170822 w 261257"/>
                  <a:gd name="connsiteY10" fmla="*/ 894303 h 1808703"/>
                  <a:gd name="connsiteX11" fmla="*/ 110532 w 261257"/>
                  <a:gd name="connsiteY11" fmla="*/ 834013 h 1808703"/>
                  <a:gd name="connsiteX12" fmla="*/ 150725 w 261257"/>
                  <a:gd name="connsiteY12" fmla="*/ 783772 h 1808703"/>
                  <a:gd name="connsiteX13" fmla="*/ 70339 w 261257"/>
                  <a:gd name="connsiteY13" fmla="*/ 663191 h 1808703"/>
                  <a:gd name="connsiteX14" fmla="*/ 0 w 261257"/>
                  <a:gd name="connsiteY14" fmla="*/ 582804 h 1808703"/>
                  <a:gd name="connsiteX15" fmla="*/ 40194 w 261257"/>
                  <a:gd name="connsiteY15" fmla="*/ 452176 h 1808703"/>
                  <a:gd name="connsiteX16" fmla="*/ 130629 w 261257"/>
                  <a:gd name="connsiteY16" fmla="*/ 422031 h 1808703"/>
                  <a:gd name="connsiteX17" fmla="*/ 221064 w 261257"/>
                  <a:gd name="connsiteY17" fmla="*/ 311499 h 1808703"/>
                  <a:gd name="connsiteX18" fmla="*/ 231112 w 261257"/>
                  <a:gd name="connsiteY18" fmla="*/ 241161 h 1808703"/>
                  <a:gd name="connsiteX19" fmla="*/ 150725 w 261257"/>
                  <a:gd name="connsiteY19" fmla="*/ 150725 h 1808703"/>
                  <a:gd name="connsiteX20" fmla="*/ 140677 w 261257"/>
                  <a:gd name="connsiteY20" fmla="*/ 100484 h 1808703"/>
                  <a:gd name="connsiteX21" fmla="*/ 140677 w 261257"/>
                  <a:gd name="connsiteY21" fmla="*/ 100484 h 1808703"/>
                  <a:gd name="connsiteX22" fmla="*/ 261257 w 261257"/>
                  <a:gd name="connsiteY22" fmla="*/ 10048 h 1808703"/>
                  <a:gd name="connsiteX23" fmla="*/ 10048 w 261257"/>
                  <a:gd name="connsiteY23" fmla="*/ 0 h 180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1257" h="1808703">
                    <a:moveTo>
                      <a:pt x="10048" y="0"/>
                    </a:moveTo>
                    <a:lnTo>
                      <a:pt x="0" y="522514"/>
                    </a:lnTo>
                    <a:lnTo>
                      <a:pt x="0" y="1808703"/>
                    </a:lnTo>
                    <a:lnTo>
                      <a:pt x="120580" y="1768510"/>
                    </a:lnTo>
                    <a:lnTo>
                      <a:pt x="170822" y="1657978"/>
                    </a:lnTo>
                    <a:lnTo>
                      <a:pt x="120580" y="1507253"/>
                    </a:lnTo>
                    <a:lnTo>
                      <a:pt x="190919" y="1426866"/>
                    </a:lnTo>
                    <a:lnTo>
                      <a:pt x="170822" y="1185706"/>
                    </a:lnTo>
                    <a:lnTo>
                      <a:pt x="211015" y="1125415"/>
                    </a:lnTo>
                    <a:lnTo>
                      <a:pt x="140677" y="934497"/>
                    </a:lnTo>
                    <a:lnTo>
                      <a:pt x="170822" y="894303"/>
                    </a:lnTo>
                    <a:lnTo>
                      <a:pt x="110532" y="834013"/>
                    </a:lnTo>
                    <a:lnTo>
                      <a:pt x="150725" y="783772"/>
                    </a:lnTo>
                    <a:lnTo>
                      <a:pt x="70339" y="663191"/>
                    </a:lnTo>
                    <a:lnTo>
                      <a:pt x="0" y="582804"/>
                    </a:lnTo>
                    <a:lnTo>
                      <a:pt x="40194" y="452176"/>
                    </a:lnTo>
                    <a:lnTo>
                      <a:pt x="130629" y="422031"/>
                    </a:lnTo>
                    <a:lnTo>
                      <a:pt x="221064" y="311499"/>
                    </a:lnTo>
                    <a:lnTo>
                      <a:pt x="231112" y="241161"/>
                    </a:lnTo>
                    <a:lnTo>
                      <a:pt x="150725" y="150725"/>
                    </a:lnTo>
                    <a:lnTo>
                      <a:pt x="140677" y="100484"/>
                    </a:lnTo>
                    <a:lnTo>
                      <a:pt x="140677" y="100484"/>
                    </a:lnTo>
                    <a:lnTo>
                      <a:pt x="261257" y="10048"/>
                    </a:lnTo>
                    <a:lnTo>
                      <a:pt x="10048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6" name="직선 화살표 연결선 35"/>
            <p:cNvCxnSpPr/>
            <p:nvPr/>
          </p:nvCxnSpPr>
          <p:spPr>
            <a:xfrm>
              <a:off x="3284506" y="3254972"/>
              <a:ext cx="462196" cy="54683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>
            <a:xfrm flipH="1">
              <a:off x="1940230" y="3205732"/>
              <a:ext cx="428272" cy="64591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21672" y="5181784"/>
              <a:ext cx="3874027" cy="539654"/>
            </a:xfrm>
            <a:prstGeom prst="rect">
              <a:avLst/>
            </a:prstGeom>
            <a:solidFill>
              <a:srgbClr val="FFFFE7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buFont typeface="Wingdings" pitchFamily="2" charset="2"/>
                <a:buChar char="è"/>
                <a:defRPr>
                  <a:solidFill>
                    <a:srgbClr val="00006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defRPr>
              </a:lvl1pPr>
            </a:lstStyle>
            <a:p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 Wind in the background 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fields</a:t>
              </a:r>
              <a:br>
                <a:rPr lang="en-US" altLang="ko-KR" sz="16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improved (O-B reduced)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7005" y="3570533"/>
              <a:ext cx="7420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(m)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570736" y="56644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* Background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fit of radio </a:t>
            </a:r>
            <a:r>
              <a:rPr lang="en-US" altLang="ko-K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sonde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observation</a:t>
            </a:r>
          </a:p>
        </p:txBody>
      </p:sp>
    </p:spTree>
    <p:extLst>
      <p:ext uri="{BB962C8B-B14F-4D97-AF65-F5344CB8AC3E}">
        <p14:creationId xmlns:p14="http://schemas.microsoft.com/office/powerpoint/2010/main" val="32039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v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Verification of the impact against ECMWF</a:t>
            </a:r>
          </a:p>
          <a:p>
            <a:pPr marL="457200" lvl="1" indent="0">
              <a:buNone/>
            </a:pPr>
            <a:r>
              <a:rPr lang="en-US" altLang="ko-KR" sz="1400" spc="0" dirty="0">
                <a:latin typeface="Arial" pitchFamily="34" charset="0"/>
                <a:cs typeface="Arial" pitchFamily="34" charset="0"/>
              </a:rPr>
              <a:t>[</a:t>
            </a:r>
            <a:r>
              <a:rPr lang="en-US" altLang="ko-KR" sz="1400" spc="0" dirty="0" smtClean="0">
                <a:latin typeface="Arial" pitchFamily="34" charset="0"/>
                <a:cs typeface="Arial" pitchFamily="34" charset="0"/>
              </a:rPr>
              <a:t>Improvement rate of RMSE (%), against ECMWF]</a:t>
            </a:r>
            <a:endParaRPr lang="en-US" altLang="ko-KR" sz="1400" spc="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7" t="34707" r="2120" b="32646"/>
          <a:stretch/>
        </p:blipFill>
        <p:spPr bwMode="auto">
          <a:xfrm>
            <a:off x="3520673" y="2009733"/>
            <a:ext cx="787046" cy="195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533" y="3447897"/>
            <a:ext cx="74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hPa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05619" y="1770227"/>
            <a:ext cx="2348256" cy="3587261"/>
            <a:chOff x="1209639" y="1844824"/>
            <a:chExt cx="2348256" cy="358726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2" t="2115" r="29140" b="2378"/>
            <a:stretch/>
          </p:blipFill>
          <p:spPr bwMode="auto">
            <a:xfrm>
              <a:off x="1209639" y="1844824"/>
              <a:ext cx="2348256" cy="3587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직선 연결선 8"/>
            <p:cNvCxnSpPr/>
            <p:nvPr/>
          </p:nvCxnSpPr>
          <p:spPr>
            <a:xfrm>
              <a:off x="1331640" y="5373216"/>
              <a:ext cx="2160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779912" y="4299942"/>
            <a:ext cx="5127683" cy="1141338"/>
          </a:xfrm>
          <a:prstGeom prst="rect">
            <a:avLst/>
          </a:prstGeom>
          <a:solidFill>
            <a:srgbClr val="FFFFE7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altLang="ko-KR" sz="1600" dirty="0" smtClean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Very positive to reduce forecast error </a:t>
            </a:r>
          </a:p>
          <a:p>
            <a:r>
              <a:rPr lang="en-US" altLang="ko-KR" sz="1600" dirty="0" smtClean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    by assimilating  clear/cloudy information </a:t>
            </a:r>
          </a:p>
          <a:p>
            <a:pPr>
              <a:spcAft>
                <a:spcPts val="500"/>
              </a:spcAft>
            </a:pPr>
            <a:r>
              <a:rPr lang="en-US" altLang="ko-KR" sz="1600" dirty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</a:rPr>
              <a:t>    using both CSR and AMV from Himawari-8</a:t>
            </a:r>
          </a:p>
          <a:p>
            <a:r>
              <a:rPr lang="en-US" altLang="ko-KR" sz="1600" dirty="0" smtClean="0">
                <a:solidFill>
                  <a:srgbClr val="000066"/>
                </a:solidFill>
                <a:latin typeface="Arial" pitchFamily="34" charset="0"/>
                <a:ea typeface="Arial Unicode MS" panose="020B0604020202020204" pitchFamily="50" charset="-127"/>
                <a:cs typeface="Arial" pitchFamily="34" charset="0"/>
                <a:sym typeface="Wingdings" pitchFamily="2" charset="2"/>
              </a:rPr>
              <a:t> The impacts are higher in the lower atmosphere </a:t>
            </a:r>
            <a:endParaRPr lang="ko-KR" altLang="en-US" sz="1600" dirty="0">
              <a:solidFill>
                <a:srgbClr val="000066"/>
              </a:solidFill>
              <a:latin typeface="Arial" pitchFamily="34" charset="0"/>
              <a:ea typeface="Arial Unicode MS" panose="020B0604020202020204" pitchFamily="50" charset="-127"/>
              <a:cs typeface="Arial" pitchFamily="34" charset="0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1939804" y="5433343"/>
            <a:ext cx="599945" cy="144016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3636" y="56493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Positive</a:t>
            </a:r>
            <a:endParaRPr lang="ko-KR" altLang="en-US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431590" cy="656029"/>
          </a:xfrm>
        </p:spPr>
        <p:txBody>
          <a:bodyPr>
            <a:normAutofit/>
          </a:bodyPr>
          <a:lstStyle/>
          <a:p>
            <a:r>
              <a:rPr lang="en-US" altLang="ko-KR" dirty="0"/>
              <a:t>Assimilation of </a:t>
            </a:r>
            <a:r>
              <a:rPr lang="en-US" altLang="ko-KR" dirty="0" smtClean="0"/>
              <a:t>Himawari-8 :</a:t>
            </a:r>
            <a:r>
              <a:rPr lang="en-US" altLang="ko-KR" sz="2000" dirty="0" smtClean="0"/>
              <a:t> both CSR and AMV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334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body" sz="quarter" idx="13"/>
          </p:nvPr>
        </p:nvSpPr>
        <p:spPr>
          <a:xfrm>
            <a:off x="971600" y="1268760"/>
            <a:ext cx="4176464" cy="1944216"/>
          </a:xfrm>
        </p:spPr>
        <p:txBody>
          <a:bodyPr/>
          <a:lstStyle/>
          <a:p>
            <a:pPr algn="ctr"/>
            <a:r>
              <a:rPr lang="en-US" altLang="ko-KR" sz="3600" dirty="0" smtClean="0"/>
              <a:t>Validation of </a:t>
            </a:r>
          </a:p>
          <a:p>
            <a:pPr algn="ctr"/>
            <a:r>
              <a:rPr lang="en-US" altLang="ko-KR" sz="3600" dirty="0" smtClean="0"/>
              <a:t>NWP model results </a:t>
            </a:r>
          </a:p>
          <a:p>
            <a:pPr algn="ctr"/>
            <a:r>
              <a:rPr lang="en-US" altLang="ko-KR" sz="3600" dirty="0" smtClean="0"/>
              <a:t>using WV images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945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61130" y="4221088"/>
            <a:ext cx="7784092" cy="360040"/>
          </a:xfrm>
        </p:spPr>
        <p:txBody>
          <a:bodyPr/>
          <a:lstStyle/>
          <a:p>
            <a:r>
              <a:rPr lang="en-US" altLang="ko-KR" dirty="0" smtClean="0"/>
              <a:t>1. Application of satellite Data to NWP model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761131" y="4869160"/>
            <a:ext cx="814155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914400" rtl="0" eaLnBrk="1" latinLnBrk="1" hangingPunct="1">
              <a:spcBef>
                <a:spcPct val="0"/>
              </a:spcBef>
              <a:buNone/>
              <a:defRPr lang="ko-KR" altLang="en-US" sz="20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rPr>
              <a:t>2. Validation of NWP model results using WV images</a:t>
            </a:r>
            <a:endParaRPr lang="en-US" sz="180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Synoptic Application of WV images</a:t>
            </a:r>
            <a:endParaRPr lang="ko-KR" altLang="en-US" dirty="0"/>
          </a:p>
        </p:txBody>
      </p:sp>
      <p:pic>
        <p:nvPicPr>
          <p:cNvPr id="6" name="녹화_2018_06_11_14_53_01_37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556792"/>
            <a:ext cx="6048672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자유형 6"/>
          <p:cNvSpPr/>
          <p:nvPr/>
        </p:nvSpPr>
        <p:spPr>
          <a:xfrm>
            <a:off x="711324" y="3382516"/>
            <a:ext cx="2486025" cy="645574"/>
          </a:xfrm>
          <a:custGeom>
            <a:avLst/>
            <a:gdLst>
              <a:gd name="connsiteX0" fmla="*/ 0 w 2486025"/>
              <a:gd name="connsiteY0" fmla="*/ 0 h 645574"/>
              <a:gd name="connsiteX1" fmla="*/ 481013 w 2486025"/>
              <a:gd name="connsiteY1" fmla="*/ 295275 h 645574"/>
              <a:gd name="connsiteX2" fmla="*/ 1133475 w 2486025"/>
              <a:gd name="connsiteY2" fmla="*/ 547688 h 645574"/>
              <a:gd name="connsiteX3" fmla="*/ 1785938 w 2486025"/>
              <a:gd name="connsiteY3" fmla="*/ 642938 h 645574"/>
              <a:gd name="connsiteX4" fmla="*/ 2486025 w 2486025"/>
              <a:gd name="connsiteY4" fmla="*/ 609600 h 64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5" h="645574">
                <a:moveTo>
                  <a:pt x="0" y="0"/>
                </a:moveTo>
                <a:cubicBezTo>
                  <a:pt x="146050" y="101997"/>
                  <a:pt x="292101" y="203994"/>
                  <a:pt x="481013" y="295275"/>
                </a:cubicBezTo>
                <a:cubicBezTo>
                  <a:pt x="669926" y="386556"/>
                  <a:pt x="915988" y="489744"/>
                  <a:pt x="1133475" y="547688"/>
                </a:cubicBezTo>
                <a:cubicBezTo>
                  <a:pt x="1350962" y="605632"/>
                  <a:pt x="1560513" y="632619"/>
                  <a:pt x="1785938" y="642938"/>
                </a:cubicBezTo>
                <a:cubicBezTo>
                  <a:pt x="2011363" y="653257"/>
                  <a:pt x="2248694" y="631428"/>
                  <a:pt x="2486025" y="60960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763712" y="4034979"/>
            <a:ext cx="3509962" cy="776287"/>
          </a:xfrm>
          <a:custGeom>
            <a:avLst/>
            <a:gdLst>
              <a:gd name="connsiteX0" fmla="*/ 0 w 3509962"/>
              <a:gd name="connsiteY0" fmla="*/ 776287 h 776287"/>
              <a:gd name="connsiteX1" fmla="*/ 538162 w 3509962"/>
              <a:gd name="connsiteY1" fmla="*/ 466725 h 776287"/>
              <a:gd name="connsiteX2" fmla="*/ 1328737 w 3509962"/>
              <a:gd name="connsiteY2" fmla="*/ 233362 h 776287"/>
              <a:gd name="connsiteX3" fmla="*/ 2214562 w 3509962"/>
              <a:gd name="connsiteY3" fmla="*/ 238125 h 776287"/>
              <a:gd name="connsiteX4" fmla="*/ 2990850 w 3509962"/>
              <a:gd name="connsiteY4" fmla="*/ 133350 h 776287"/>
              <a:gd name="connsiteX5" fmla="*/ 3509962 w 3509962"/>
              <a:gd name="connsiteY5" fmla="*/ 0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9962" h="776287">
                <a:moveTo>
                  <a:pt x="0" y="776287"/>
                </a:moveTo>
                <a:cubicBezTo>
                  <a:pt x="158353" y="666749"/>
                  <a:pt x="316706" y="557212"/>
                  <a:pt x="538162" y="466725"/>
                </a:cubicBezTo>
                <a:cubicBezTo>
                  <a:pt x="759618" y="376237"/>
                  <a:pt x="1049337" y="271462"/>
                  <a:pt x="1328737" y="233362"/>
                </a:cubicBezTo>
                <a:cubicBezTo>
                  <a:pt x="1608137" y="195262"/>
                  <a:pt x="1937543" y="254794"/>
                  <a:pt x="2214562" y="238125"/>
                </a:cubicBezTo>
                <a:cubicBezTo>
                  <a:pt x="2491581" y="221456"/>
                  <a:pt x="2774950" y="173038"/>
                  <a:pt x="2990850" y="133350"/>
                </a:cubicBezTo>
                <a:cubicBezTo>
                  <a:pt x="3206750" y="93662"/>
                  <a:pt x="3358356" y="46831"/>
                  <a:pt x="3509962" y="0"/>
                </a:cubicBezTo>
              </a:path>
            </a:pathLst>
          </a:custGeom>
          <a:ln w="38100"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 8"/>
          <p:cNvSpPr/>
          <p:nvPr/>
        </p:nvSpPr>
        <p:spPr>
          <a:xfrm>
            <a:off x="1069464" y="4441696"/>
            <a:ext cx="2735580" cy="1154430"/>
          </a:xfrm>
          <a:custGeom>
            <a:avLst/>
            <a:gdLst>
              <a:gd name="connsiteX0" fmla="*/ 0 w 2697480"/>
              <a:gd name="connsiteY0" fmla="*/ 1173480 h 1173480"/>
              <a:gd name="connsiteX1" fmla="*/ 365760 w 2697480"/>
              <a:gd name="connsiteY1" fmla="*/ 899160 h 1173480"/>
              <a:gd name="connsiteX2" fmla="*/ 701040 w 2697480"/>
              <a:gd name="connsiteY2" fmla="*/ 670560 h 1173480"/>
              <a:gd name="connsiteX3" fmla="*/ 1219200 w 2697480"/>
              <a:gd name="connsiteY3" fmla="*/ 358140 h 1173480"/>
              <a:gd name="connsiteX4" fmla="*/ 2164080 w 2697480"/>
              <a:gd name="connsiteY4" fmla="*/ 60960 h 1173480"/>
              <a:gd name="connsiteX5" fmla="*/ 2697480 w 2697480"/>
              <a:gd name="connsiteY5" fmla="*/ 0 h 1173480"/>
              <a:gd name="connsiteX0" fmla="*/ 0 w 2697480"/>
              <a:gd name="connsiteY0" fmla="*/ 1173480 h 1173480"/>
              <a:gd name="connsiteX1" fmla="*/ 289560 w 2697480"/>
              <a:gd name="connsiteY1" fmla="*/ 889635 h 1173480"/>
              <a:gd name="connsiteX2" fmla="*/ 701040 w 2697480"/>
              <a:gd name="connsiteY2" fmla="*/ 670560 h 1173480"/>
              <a:gd name="connsiteX3" fmla="*/ 1219200 w 2697480"/>
              <a:gd name="connsiteY3" fmla="*/ 358140 h 1173480"/>
              <a:gd name="connsiteX4" fmla="*/ 2164080 w 2697480"/>
              <a:gd name="connsiteY4" fmla="*/ 60960 h 1173480"/>
              <a:gd name="connsiteX5" fmla="*/ 2697480 w 2697480"/>
              <a:gd name="connsiteY5" fmla="*/ 0 h 1173480"/>
              <a:gd name="connsiteX0" fmla="*/ 0 w 2735580"/>
              <a:gd name="connsiteY0" fmla="*/ 1154430 h 1154430"/>
              <a:gd name="connsiteX1" fmla="*/ 327660 w 2735580"/>
              <a:gd name="connsiteY1" fmla="*/ 889635 h 1154430"/>
              <a:gd name="connsiteX2" fmla="*/ 739140 w 2735580"/>
              <a:gd name="connsiteY2" fmla="*/ 670560 h 1154430"/>
              <a:gd name="connsiteX3" fmla="*/ 1257300 w 2735580"/>
              <a:gd name="connsiteY3" fmla="*/ 358140 h 1154430"/>
              <a:gd name="connsiteX4" fmla="*/ 2202180 w 2735580"/>
              <a:gd name="connsiteY4" fmla="*/ 60960 h 1154430"/>
              <a:gd name="connsiteX5" fmla="*/ 2735580 w 2735580"/>
              <a:gd name="connsiteY5" fmla="*/ 0 h 1154430"/>
              <a:gd name="connsiteX0" fmla="*/ 0 w 2735580"/>
              <a:gd name="connsiteY0" fmla="*/ 1154430 h 1154430"/>
              <a:gd name="connsiteX1" fmla="*/ 327660 w 2735580"/>
              <a:gd name="connsiteY1" fmla="*/ 889635 h 1154430"/>
              <a:gd name="connsiteX2" fmla="*/ 691515 w 2735580"/>
              <a:gd name="connsiteY2" fmla="*/ 641985 h 1154430"/>
              <a:gd name="connsiteX3" fmla="*/ 1257300 w 2735580"/>
              <a:gd name="connsiteY3" fmla="*/ 358140 h 1154430"/>
              <a:gd name="connsiteX4" fmla="*/ 2202180 w 2735580"/>
              <a:gd name="connsiteY4" fmla="*/ 60960 h 1154430"/>
              <a:gd name="connsiteX5" fmla="*/ 2735580 w 2735580"/>
              <a:gd name="connsiteY5" fmla="*/ 0 h 115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580" h="1154430">
                <a:moveTo>
                  <a:pt x="0" y="1154430"/>
                </a:moveTo>
                <a:cubicBezTo>
                  <a:pt x="124460" y="1059180"/>
                  <a:pt x="212408" y="975042"/>
                  <a:pt x="327660" y="889635"/>
                </a:cubicBezTo>
                <a:cubicBezTo>
                  <a:pt x="442912" y="804228"/>
                  <a:pt x="536575" y="730568"/>
                  <a:pt x="691515" y="641985"/>
                </a:cubicBezTo>
                <a:cubicBezTo>
                  <a:pt x="846455" y="553402"/>
                  <a:pt x="1005523" y="454977"/>
                  <a:pt x="1257300" y="358140"/>
                </a:cubicBezTo>
                <a:cubicBezTo>
                  <a:pt x="1509077" y="261303"/>
                  <a:pt x="1955800" y="120650"/>
                  <a:pt x="2202180" y="60960"/>
                </a:cubicBezTo>
                <a:cubicBezTo>
                  <a:pt x="2448560" y="1270"/>
                  <a:pt x="2592070" y="635"/>
                  <a:pt x="2735580" y="0"/>
                </a:cubicBezTo>
              </a:path>
            </a:pathLst>
          </a:cu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 rot="21170595">
            <a:off x="1302531" y="5479126"/>
            <a:ext cx="1301827" cy="1474925"/>
          </a:xfrm>
          <a:custGeom>
            <a:avLst/>
            <a:gdLst>
              <a:gd name="connsiteX0" fmla="*/ 1266825 w 1301784"/>
              <a:gd name="connsiteY0" fmla="*/ 1450849 h 1450849"/>
              <a:gd name="connsiteX1" fmla="*/ 1301750 w 1301784"/>
              <a:gd name="connsiteY1" fmla="*/ 917449 h 1450849"/>
              <a:gd name="connsiteX2" fmla="*/ 1270000 w 1301784"/>
              <a:gd name="connsiteY2" fmla="*/ 565024 h 1450849"/>
              <a:gd name="connsiteX3" fmla="*/ 1139825 w 1301784"/>
              <a:gd name="connsiteY3" fmla="*/ 228474 h 1450849"/>
              <a:gd name="connsiteX4" fmla="*/ 895350 w 1301784"/>
              <a:gd name="connsiteY4" fmla="*/ 18924 h 1450849"/>
              <a:gd name="connsiteX5" fmla="*/ 384175 w 1301784"/>
              <a:gd name="connsiteY5" fmla="*/ 41149 h 1450849"/>
              <a:gd name="connsiteX6" fmla="*/ 0 w 1301784"/>
              <a:gd name="connsiteY6" fmla="*/ 295149 h 1450849"/>
              <a:gd name="connsiteX0" fmla="*/ 1266825 w 1301784"/>
              <a:gd name="connsiteY0" fmla="*/ 1477838 h 1477838"/>
              <a:gd name="connsiteX1" fmla="*/ 1301750 w 1301784"/>
              <a:gd name="connsiteY1" fmla="*/ 944438 h 1477838"/>
              <a:gd name="connsiteX2" fmla="*/ 1270000 w 1301784"/>
              <a:gd name="connsiteY2" fmla="*/ 592013 h 1477838"/>
              <a:gd name="connsiteX3" fmla="*/ 1139825 w 1301784"/>
              <a:gd name="connsiteY3" fmla="*/ 255463 h 1477838"/>
              <a:gd name="connsiteX4" fmla="*/ 851656 w 1301784"/>
              <a:gd name="connsiteY4" fmla="*/ 11628 h 1477838"/>
              <a:gd name="connsiteX5" fmla="*/ 384175 w 1301784"/>
              <a:gd name="connsiteY5" fmla="*/ 68138 h 1477838"/>
              <a:gd name="connsiteX6" fmla="*/ 0 w 1301784"/>
              <a:gd name="connsiteY6" fmla="*/ 322138 h 1477838"/>
              <a:gd name="connsiteX0" fmla="*/ 1266825 w 1301827"/>
              <a:gd name="connsiteY0" fmla="*/ 1474925 h 1474925"/>
              <a:gd name="connsiteX1" fmla="*/ 1301750 w 1301827"/>
              <a:gd name="connsiteY1" fmla="*/ 941525 h 1474925"/>
              <a:gd name="connsiteX2" fmla="*/ 1270000 w 1301827"/>
              <a:gd name="connsiteY2" fmla="*/ 589100 h 1474925"/>
              <a:gd name="connsiteX3" fmla="*/ 1116219 w 1301827"/>
              <a:gd name="connsiteY3" fmla="*/ 211187 h 1474925"/>
              <a:gd name="connsiteX4" fmla="*/ 851656 w 1301827"/>
              <a:gd name="connsiteY4" fmla="*/ 8715 h 1474925"/>
              <a:gd name="connsiteX5" fmla="*/ 384175 w 1301827"/>
              <a:gd name="connsiteY5" fmla="*/ 65225 h 1474925"/>
              <a:gd name="connsiteX6" fmla="*/ 0 w 1301827"/>
              <a:gd name="connsiteY6" fmla="*/ 319225 h 147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1827" h="1474925">
                <a:moveTo>
                  <a:pt x="1266825" y="1474925"/>
                </a:moveTo>
                <a:cubicBezTo>
                  <a:pt x="1284023" y="1282043"/>
                  <a:pt x="1301221" y="1089162"/>
                  <a:pt x="1301750" y="941525"/>
                </a:cubicBezTo>
                <a:cubicBezTo>
                  <a:pt x="1302279" y="793888"/>
                  <a:pt x="1300922" y="710823"/>
                  <a:pt x="1270000" y="589100"/>
                </a:cubicBezTo>
                <a:cubicBezTo>
                  <a:pt x="1239078" y="467377"/>
                  <a:pt x="1185943" y="307918"/>
                  <a:pt x="1116219" y="211187"/>
                </a:cubicBezTo>
                <a:cubicBezTo>
                  <a:pt x="1046495" y="114456"/>
                  <a:pt x="973663" y="33042"/>
                  <a:pt x="851656" y="8715"/>
                </a:cubicBezTo>
                <a:cubicBezTo>
                  <a:pt x="729649" y="-15612"/>
                  <a:pt x="526117" y="13473"/>
                  <a:pt x="384175" y="65225"/>
                </a:cubicBezTo>
                <a:cubicBezTo>
                  <a:pt x="242233" y="116977"/>
                  <a:pt x="117475" y="215243"/>
                  <a:pt x="0" y="319225"/>
                </a:cubicBezTo>
              </a:path>
            </a:pathLst>
          </a:custGeom>
          <a:ln w="38100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자유형 10"/>
          <p:cNvSpPr/>
          <p:nvPr/>
        </p:nvSpPr>
        <p:spPr>
          <a:xfrm rot="20863069">
            <a:off x="2472280" y="4722366"/>
            <a:ext cx="820319" cy="1479550"/>
          </a:xfrm>
          <a:custGeom>
            <a:avLst/>
            <a:gdLst>
              <a:gd name="connsiteX0" fmla="*/ 353594 w 820319"/>
              <a:gd name="connsiteY0" fmla="*/ 1479550 h 1479550"/>
              <a:gd name="connsiteX1" fmla="*/ 153569 w 820319"/>
              <a:gd name="connsiteY1" fmla="*/ 1057275 h 1479550"/>
              <a:gd name="connsiteX2" fmla="*/ 4344 w 820319"/>
              <a:gd name="connsiteY2" fmla="*/ 577850 h 1479550"/>
              <a:gd name="connsiteX3" fmla="*/ 64669 w 820319"/>
              <a:gd name="connsiteY3" fmla="*/ 279400 h 1479550"/>
              <a:gd name="connsiteX4" fmla="*/ 312319 w 820319"/>
              <a:gd name="connsiteY4" fmla="*/ 73025 h 1479550"/>
              <a:gd name="connsiteX5" fmla="*/ 820319 w 820319"/>
              <a:gd name="connsiteY5" fmla="*/ 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319" h="1479550">
                <a:moveTo>
                  <a:pt x="353594" y="1479550"/>
                </a:moveTo>
                <a:cubicBezTo>
                  <a:pt x="282685" y="1343554"/>
                  <a:pt x="211777" y="1207558"/>
                  <a:pt x="153569" y="1057275"/>
                </a:cubicBezTo>
                <a:cubicBezTo>
                  <a:pt x="95361" y="906992"/>
                  <a:pt x="19161" y="707496"/>
                  <a:pt x="4344" y="577850"/>
                </a:cubicBezTo>
                <a:cubicBezTo>
                  <a:pt x="-10473" y="448204"/>
                  <a:pt x="13340" y="363537"/>
                  <a:pt x="64669" y="279400"/>
                </a:cubicBezTo>
                <a:cubicBezTo>
                  <a:pt x="115998" y="195263"/>
                  <a:pt x="186377" y="119592"/>
                  <a:pt x="312319" y="73025"/>
                </a:cubicBezTo>
                <a:cubicBezTo>
                  <a:pt x="438261" y="26458"/>
                  <a:pt x="629290" y="13229"/>
                  <a:pt x="820319" y="0"/>
                </a:cubicBezTo>
              </a:path>
            </a:pathLst>
          </a:custGeom>
          <a:ln w="38100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 11"/>
          <p:cNvSpPr/>
          <p:nvPr/>
        </p:nvSpPr>
        <p:spPr>
          <a:xfrm>
            <a:off x="1549291" y="1972816"/>
            <a:ext cx="638408" cy="1219200"/>
          </a:xfrm>
          <a:custGeom>
            <a:avLst/>
            <a:gdLst>
              <a:gd name="connsiteX0" fmla="*/ 638408 w 638408"/>
              <a:gd name="connsiteY0" fmla="*/ 0 h 1219200"/>
              <a:gd name="connsiteX1" fmla="*/ 209783 w 638408"/>
              <a:gd name="connsiteY1" fmla="*/ 257175 h 1219200"/>
              <a:gd name="connsiteX2" fmla="*/ 28808 w 638408"/>
              <a:gd name="connsiteY2" fmla="*/ 590550 h 1219200"/>
              <a:gd name="connsiteX3" fmla="*/ 9758 w 638408"/>
              <a:gd name="connsiteY3" fmla="*/ 895350 h 1219200"/>
              <a:gd name="connsiteX4" fmla="*/ 124058 w 638408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08" h="1219200">
                <a:moveTo>
                  <a:pt x="638408" y="0"/>
                </a:moveTo>
                <a:cubicBezTo>
                  <a:pt x="474895" y="79375"/>
                  <a:pt x="311383" y="158750"/>
                  <a:pt x="209783" y="257175"/>
                </a:cubicBezTo>
                <a:cubicBezTo>
                  <a:pt x="108183" y="355600"/>
                  <a:pt x="62145" y="484188"/>
                  <a:pt x="28808" y="590550"/>
                </a:cubicBezTo>
                <a:cubicBezTo>
                  <a:pt x="-4529" y="696912"/>
                  <a:pt x="-6117" y="790575"/>
                  <a:pt x="9758" y="895350"/>
                </a:cubicBezTo>
                <a:cubicBezTo>
                  <a:pt x="25633" y="1000125"/>
                  <a:pt x="124058" y="1219200"/>
                  <a:pt x="124058" y="1219200"/>
                </a:cubicBezTo>
              </a:path>
            </a:pathLst>
          </a:custGeom>
          <a:ln w="38100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2"/>
          <p:cNvSpPr/>
          <p:nvPr/>
        </p:nvSpPr>
        <p:spPr>
          <a:xfrm>
            <a:off x="2301999" y="1717834"/>
            <a:ext cx="971550" cy="178782"/>
          </a:xfrm>
          <a:custGeom>
            <a:avLst/>
            <a:gdLst>
              <a:gd name="connsiteX0" fmla="*/ 0 w 971550"/>
              <a:gd name="connsiteY0" fmla="*/ 178782 h 178782"/>
              <a:gd name="connsiteX1" fmla="*/ 361950 w 971550"/>
              <a:gd name="connsiteY1" fmla="*/ 83532 h 178782"/>
              <a:gd name="connsiteX2" fmla="*/ 723900 w 971550"/>
              <a:gd name="connsiteY2" fmla="*/ 7332 h 178782"/>
              <a:gd name="connsiteX3" fmla="*/ 971550 w 971550"/>
              <a:gd name="connsiteY3" fmla="*/ 7332 h 17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" h="178782">
                <a:moveTo>
                  <a:pt x="0" y="178782"/>
                </a:moveTo>
                <a:cubicBezTo>
                  <a:pt x="120650" y="145444"/>
                  <a:pt x="241300" y="112107"/>
                  <a:pt x="361950" y="83532"/>
                </a:cubicBezTo>
                <a:cubicBezTo>
                  <a:pt x="482600" y="54957"/>
                  <a:pt x="622300" y="20032"/>
                  <a:pt x="723900" y="7332"/>
                </a:cubicBezTo>
                <a:cubicBezTo>
                  <a:pt x="825500" y="-5368"/>
                  <a:pt x="898525" y="982"/>
                  <a:pt x="971550" y="7332"/>
                </a:cubicBezTo>
              </a:path>
            </a:pathLst>
          </a:custGeom>
          <a:ln w="38100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1735801" y="1810891"/>
            <a:ext cx="1575848" cy="1085850"/>
          </a:xfrm>
          <a:custGeom>
            <a:avLst/>
            <a:gdLst>
              <a:gd name="connsiteX0" fmla="*/ 13748 w 1575848"/>
              <a:gd name="connsiteY0" fmla="*/ 1085850 h 1085850"/>
              <a:gd name="connsiteX1" fmla="*/ 13748 w 1575848"/>
              <a:gd name="connsiteY1" fmla="*/ 790575 h 1085850"/>
              <a:gd name="connsiteX2" fmla="*/ 156623 w 1575848"/>
              <a:gd name="connsiteY2" fmla="*/ 495300 h 1085850"/>
              <a:gd name="connsiteX3" fmla="*/ 623348 w 1575848"/>
              <a:gd name="connsiteY3" fmla="*/ 228600 h 1085850"/>
              <a:gd name="connsiteX4" fmla="*/ 1061498 w 1575848"/>
              <a:gd name="connsiteY4" fmla="*/ 76200 h 1085850"/>
              <a:gd name="connsiteX5" fmla="*/ 1575848 w 1575848"/>
              <a:gd name="connsiteY5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5848" h="1085850">
                <a:moveTo>
                  <a:pt x="13748" y="1085850"/>
                </a:moveTo>
                <a:cubicBezTo>
                  <a:pt x="1841" y="987425"/>
                  <a:pt x="-10065" y="889000"/>
                  <a:pt x="13748" y="790575"/>
                </a:cubicBezTo>
                <a:cubicBezTo>
                  <a:pt x="37561" y="692150"/>
                  <a:pt x="55023" y="588962"/>
                  <a:pt x="156623" y="495300"/>
                </a:cubicBezTo>
                <a:cubicBezTo>
                  <a:pt x="258223" y="401638"/>
                  <a:pt x="472536" y="298450"/>
                  <a:pt x="623348" y="228600"/>
                </a:cubicBezTo>
                <a:cubicBezTo>
                  <a:pt x="774160" y="158750"/>
                  <a:pt x="902748" y="114300"/>
                  <a:pt x="1061498" y="76200"/>
                </a:cubicBezTo>
                <a:cubicBezTo>
                  <a:pt x="1220248" y="38100"/>
                  <a:pt x="1398048" y="19050"/>
                  <a:pt x="1575848" y="0"/>
                </a:cubicBezTo>
              </a:path>
            </a:pathLst>
          </a:cu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1749549" y="1957473"/>
            <a:ext cx="2486025" cy="18917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 rot="19751837">
            <a:off x="1663902" y="2119607"/>
            <a:ext cx="1600433" cy="577434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자유형 16"/>
          <p:cNvSpPr/>
          <p:nvPr/>
        </p:nvSpPr>
        <p:spPr>
          <a:xfrm>
            <a:off x="4959474" y="1620391"/>
            <a:ext cx="1285875" cy="2038350"/>
          </a:xfrm>
          <a:custGeom>
            <a:avLst/>
            <a:gdLst>
              <a:gd name="connsiteX0" fmla="*/ 0 w 1285875"/>
              <a:gd name="connsiteY0" fmla="*/ 2038350 h 2038350"/>
              <a:gd name="connsiteX1" fmla="*/ 762000 w 1285875"/>
              <a:gd name="connsiteY1" fmla="*/ 1647825 h 2038350"/>
              <a:gd name="connsiteX2" fmla="*/ 1190625 w 1285875"/>
              <a:gd name="connsiteY2" fmla="*/ 1009650 h 2038350"/>
              <a:gd name="connsiteX3" fmla="*/ 1285875 w 1285875"/>
              <a:gd name="connsiteY3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5" h="2038350">
                <a:moveTo>
                  <a:pt x="0" y="2038350"/>
                </a:moveTo>
                <a:cubicBezTo>
                  <a:pt x="281781" y="1928812"/>
                  <a:pt x="563563" y="1819275"/>
                  <a:pt x="762000" y="1647825"/>
                </a:cubicBezTo>
                <a:cubicBezTo>
                  <a:pt x="960437" y="1476375"/>
                  <a:pt x="1103313" y="1284287"/>
                  <a:pt x="1190625" y="1009650"/>
                </a:cubicBezTo>
                <a:cubicBezTo>
                  <a:pt x="1277937" y="735013"/>
                  <a:pt x="1281906" y="367506"/>
                  <a:pt x="1285875" y="0"/>
                </a:cubicBezTo>
              </a:path>
            </a:pathLst>
          </a:custGeom>
          <a:ln w="762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444208" y="1548454"/>
            <a:ext cx="1309974" cy="456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Jet stream</a:t>
            </a:r>
            <a:endParaRPr lang="en-US" altLang="ko-KR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446872" y="2127059"/>
            <a:ext cx="1951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Deformation field</a:t>
            </a:r>
            <a:endParaRPr lang="ko-KR" altLang="en-US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446578" y="2401512"/>
            <a:ext cx="2690160" cy="456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Upper trough/ridge pattern</a:t>
            </a:r>
            <a:endParaRPr lang="en-US" altLang="ko-KR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447347" y="2977788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Darkening</a:t>
            </a:r>
          </a:p>
          <a:p>
            <a:r>
              <a:rPr lang="en-US" altLang="ko-KR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 (upper level PV anomaly)</a:t>
            </a:r>
            <a:endParaRPr lang="en-US" altLang="ko-KR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450747" y="3405026"/>
            <a:ext cx="2261901" cy="456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Variation of thickness</a:t>
            </a:r>
            <a:endParaRPr lang="ko-KR" altLang="en-US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65457" y="6425410"/>
            <a:ext cx="19339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Credit 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JinkyuWoo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(2018)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659" y="695660"/>
            <a:ext cx="8676333" cy="830997"/>
          </a:xfrm>
          <a:prstGeom prst="rect">
            <a:avLst/>
          </a:prstGeom>
          <a:solidFill>
            <a:srgbClr val="FFFFE7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The moist </a:t>
            </a:r>
            <a:r>
              <a:rPr lang="en-US" altLang="ko-KR" sz="1600" dirty="0"/>
              <a:t>and </a:t>
            </a:r>
            <a:r>
              <a:rPr lang="en-US" altLang="ko-KR" sz="1600" dirty="0" smtClean="0"/>
              <a:t>dry regions in the WV image and </a:t>
            </a:r>
            <a:r>
              <a:rPr lang="en-US" altLang="ko-KR" sz="1600" dirty="0"/>
              <a:t>the boundaries between them often relate to significant </a:t>
            </a:r>
            <a:r>
              <a:rPr lang="en-US" altLang="ko-KR" sz="1600" dirty="0" smtClean="0"/>
              <a:t>upper-level features </a:t>
            </a:r>
            <a:r>
              <a:rPr lang="en-GB" altLang="ko-KR" sz="1600" dirty="0" smtClean="0">
                <a:latin typeface="Arial" pitchFamily="34" charset="0"/>
              </a:rPr>
              <a:t>and </a:t>
            </a:r>
            <a:r>
              <a:rPr lang="en-GB" altLang="ko-KR" sz="1600" dirty="0">
                <a:latin typeface="Arial" pitchFamily="34" charset="0"/>
              </a:rPr>
              <a:t>thus it is sensitive to the following </a:t>
            </a: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</a:rPr>
              <a:t>upper level dynamical features</a:t>
            </a:r>
            <a:endParaRPr lang="en-US" altLang="ko-KR" sz="1600" dirty="0"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5324" y="5665830"/>
            <a:ext cx="2252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Useful </a:t>
            </a:r>
          </a:p>
          <a:p>
            <a:pPr algn="ctr"/>
            <a:r>
              <a:rPr lang="en-US" altLang="ko-KR" b="1" dirty="0" err="1" smtClean="0">
                <a:solidFill>
                  <a:srgbClr val="FF0000"/>
                </a:solidFill>
              </a:rPr>
              <a:t>Nowcasting</a:t>
            </a:r>
            <a:r>
              <a:rPr lang="en-US" altLang="ko-KR" b="1" dirty="0" smtClean="0">
                <a:solidFill>
                  <a:srgbClr val="FF0000"/>
                </a:solidFill>
              </a:rPr>
              <a:t> Tool !!</a:t>
            </a:r>
            <a:endParaRPr lang="ko-KR" alt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0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Synoptic analysis   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14" y="-6495"/>
            <a:ext cx="3381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49" y="2060848"/>
            <a:ext cx="335073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56" y="4338000"/>
            <a:ext cx="338176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직선 연결선 5"/>
          <p:cNvCxnSpPr/>
          <p:nvPr/>
        </p:nvCxnSpPr>
        <p:spPr>
          <a:xfrm flipV="1">
            <a:off x="6895437" y="116632"/>
            <a:ext cx="0" cy="6552728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4556" y="2146067"/>
            <a:ext cx="67839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500hPa</a:t>
            </a:r>
            <a:endParaRPr lang="ko-KR" altLang="en-US" sz="11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204556" y="116632"/>
            <a:ext cx="67839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300hPa</a:t>
            </a:r>
            <a:endParaRPr lang="ko-KR" altLang="en-US" sz="11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271379" y="4437112"/>
            <a:ext cx="66877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surface</a:t>
            </a:r>
            <a:endParaRPr lang="ko-KR" altLang="en-US" sz="1100" b="1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5" y="3771823"/>
            <a:ext cx="419621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6067"/>
            <a:ext cx="42573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52320" y="1251248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Jet stream </a:t>
            </a:r>
            <a:endParaRPr lang="ko-KR" altLang="en-US" sz="11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081224" y="2996952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Cut off Low</a:t>
            </a:r>
            <a:endParaRPr lang="ko-KR" altLang="en-US" sz="11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708641" y="1884457"/>
            <a:ext cx="803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err="1"/>
              <a:t>V</a:t>
            </a:r>
            <a:r>
              <a:rPr lang="en-US" altLang="ko-KR" sz="1100" b="1" dirty="0" err="1" smtClean="0"/>
              <a:t>orticity</a:t>
            </a:r>
            <a:r>
              <a:rPr lang="en-US" altLang="ko-KR" sz="1100" b="1" dirty="0" smtClean="0"/>
              <a:t> </a:t>
            </a:r>
          </a:p>
          <a:p>
            <a:pPr algn="ctr"/>
            <a:r>
              <a:rPr lang="en-US" altLang="ko-KR" sz="1100" b="1" dirty="0" smtClean="0"/>
              <a:t>max</a:t>
            </a:r>
            <a:endParaRPr lang="ko-KR" altLang="en-US" sz="11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331640" y="4780936"/>
            <a:ext cx="1385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High </a:t>
            </a:r>
          </a:p>
          <a:p>
            <a:pPr algn="ctr"/>
            <a:r>
              <a:rPr lang="en-US" altLang="ko-KR" sz="1100" b="1" dirty="0" smtClean="0"/>
              <a:t>Potential </a:t>
            </a:r>
            <a:r>
              <a:rPr lang="en-US" altLang="ko-KR" sz="1100" b="1" dirty="0" err="1" smtClean="0"/>
              <a:t>vorticity</a:t>
            </a:r>
            <a:endParaRPr lang="ko-KR" altLang="en-US" sz="1100" b="1" dirty="0" smtClean="0"/>
          </a:p>
        </p:txBody>
      </p:sp>
    </p:spTree>
    <p:extLst>
      <p:ext uri="{BB962C8B-B14F-4D97-AF65-F5344CB8AC3E}">
        <p14:creationId xmlns:p14="http://schemas.microsoft.com/office/powerpoint/2010/main" val="41060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7812896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NWP assessment for better weather forecasting</a:t>
            </a:r>
            <a:endParaRPr lang="ko-KR" altLang="en-US" dirty="0"/>
          </a:p>
        </p:txBody>
      </p:sp>
      <p:pic>
        <p:nvPicPr>
          <p:cNvPr id="8" name="Picture 2" descr="타원1-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763510">
            <a:off x="-28124" y="1896999"/>
            <a:ext cx="3211165" cy="228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7"/>
          <p:cNvSpPr/>
          <p:nvPr/>
        </p:nvSpPr>
        <p:spPr>
          <a:xfrm>
            <a:off x="5364088" y="1336022"/>
            <a:ext cx="3779912" cy="3005951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NWP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models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is the most important tool for most forecasters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, especially beyond 24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hours</a:t>
            </a:r>
          </a:p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ko-KR" sz="1600" dirty="0" smtClean="0"/>
              <a:t>Yet, the NWP results should be </a:t>
            </a:r>
            <a:r>
              <a:rPr lang="en-US" altLang="ko-KR" sz="1600" dirty="0" smtClean="0">
                <a:solidFill>
                  <a:srgbClr val="0000FF"/>
                </a:solidFill>
              </a:rPr>
              <a:t>assessed by </a:t>
            </a:r>
            <a:r>
              <a:rPr lang="en-US" altLang="ko-KR" sz="1600" dirty="0">
                <a:solidFill>
                  <a:srgbClr val="0000FF"/>
                </a:solidFill>
              </a:rPr>
              <a:t>comparing it </a:t>
            </a:r>
            <a:r>
              <a:rPr lang="en-US" altLang="ko-KR" sz="1600" dirty="0" smtClean="0">
                <a:solidFill>
                  <a:srgbClr val="0000FF"/>
                </a:solidFill>
              </a:rPr>
              <a:t>to synonymous </a:t>
            </a:r>
            <a:r>
              <a:rPr lang="en-US" altLang="ko-KR" sz="1600" dirty="0">
                <a:solidFill>
                  <a:srgbClr val="0000FF"/>
                </a:solidFill>
              </a:rPr>
              <a:t>real-time </a:t>
            </a:r>
            <a:r>
              <a:rPr lang="en-US" altLang="ko-KR" sz="1600" dirty="0" smtClean="0">
                <a:solidFill>
                  <a:srgbClr val="0000FF"/>
                </a:solidFill>
              </a:rPr>
              <a:t>observations</a:t>
            </a:r>
            <a:r>
              <a:rPr lang="en-US" altLang="ko-KR" sz="1600" dirty="0" smtClean="0"/>
              <a:t> before using NWP results in forecast, because NWP error can make a big forecast error.</a:t>
            </a:r>
          </a:p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ko-KR" sz="1600" dirty="0" smtClean="0"/>
              <a:t>NWP assessment </a:t>
            </a:r>
            <a:r>
              <a:rPr lang="en-US" altLang="ko-KR" sz="1600" dirty="0"/>
              <a:t>can make a difference in </a:t>
            </a:r>
            <a:r>
              <a:rPr lang="en-US" altLang="ko-KR" sz="1600" dirty="0" smtClean="0"/>
              <a:t>the final forecasts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346000" y="1127345"/>
            <a:ext cx="4825895" cy="3255805"/>
            <a:chOff x="346000" y="788408"/>
            <a:chExt cx="4825895" cy="3255805"/>
          </a:xfrm>
        </p:grpSpPr>
        <p:grpSp>
          <p:nvGrpSpPr>
            <p:cNvPr id="37" name="그룹 36"/>
            <p:cNvGrpSpPr/>
            <p:nvPr/>
          </p:nvGrpSpPr>
          <p:grpSpPr>
            <a:xfrm>
              <a:off x="346000" y="788408"/>
              <a:ext cx="4825895" cy="3255805"/>
              <a:chOff x="346000" y="788408"/>
              <a:chExt cx="5150872" cy="3255805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1587061" y="1067198"/>
                <a:ext cx="714555" cy="369579"/>
                <a:chOff x="344" y="1199"/>
                <a:chExt cx="1273" cy="343"/>
              </a:xfrm>
            </p:grpSpPr>
            <p:sp>
              <p:nvSpPr>
                <p:cNvPr id="35" name="AutoShape 16"/>
                <p:cNvSpPr>
                  <a:spLocks noChangeArrowheads="1"/>
                </p:cNvSpPr>
                <p:nvPr/>
              </p:nvSpPr>
              <p:spPr bwMode="auto">
                <a:xfrm>
                  <a:off x="344" y="1207"/>
                  <a:ext cx="1068" cy="30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00000">
                    <a:alpha val="82000"/>
                  </a:srgbClr>
                </a:solidFill>
                <a:ln w="317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97" y="1199"/>
                  <a:ext cx="1220" cy="3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en-US" altLang="ko-KR" dirty="0" smtClean="0">
                      <a:solidFill>
                        <a:schemeClr val="bg1"/>
                      </a:solidFill>
                      <a:latin typeface="Arial" pitchFamily="34" charset="0"/>
                      <a:ea typeface="HY헤드라인M" pitchFamily="18" charset="-127"/>
                      <a:cs typeface="Arial" pitchFamily="34" charset="0"/>
                    </a:rPr>
                    <a:t>40%</a:t>
                  </a:r>
                  <a:endParaRPr lang="ko-KR" altLang="en-US" dirty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" name="Group 12"/>
              <p:cNvGrpSpPr>
                <a:grpSpLocks/>
              </p:cNvGrpSpPr>
              <p:nvPr/>
            </p:nvGrpSpPr>
            <p:grpSpPr bwMode="auto">
              <a:xfrm>
                <a:off x="1893555" y="3611201"/>
                <a:ext cx="766195" cy="433012"/>
                <a:chOff x="521" y="2195"/>
                <a:chExt cx="897" cy="647"/>
              </a:xfrm>
            </p:grpSpPr>
            <p:sp>
              <p:nvSpPr>
                <p:cNvPr id="33" name="AutoShape 13"/>
                <p:cNvSpPr>
                  <a:spLocks noChangeArrowheads="1"/>
                </p:cNvSpPr>
                <p:nvPr/>
              </p:nvSpPr>
              <p:spPr bwMode="auto">
                <a:xfrm>
                  <a:off x="521" y="2195"/>
                  <a:ext cx="897" cy="64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B050">
                    <a:alpha val="82000"/>
                  </a:srgbClr>
                </a:solidFill>
                <a:ln w="3175" algn="ctr">
                  <a:noFill/>
                  <a:round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endParaRPr lang="ko-KR" altLang="en-US" sz="1400"/>
                </a:p>
              </p:txBody>
            </p:sp>
            <p:sp>
              <p:nvSpPr>
                <p:cNvPr id="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5" y="2324"/>
                  <a:ext cx="627" cy="4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>
                    <a:lnSpc>
                      <a:spcPct val="100000"/>
                    </a:lnSpc>
                    <a:defRPr/>
                  </a:pPr>
                  <a:r>
                    <a:rPr lang="en-US" altLang="ko-KR" sz="1400" dirty="0" smtClean="0">
                      <a:solidFill>
                        <a:schemeClr val="bg1"/>
                      </a:solidFill>
                      <a:latin typeface="HY헤드라인M" pitchFamily="18" charset="-127"/>
                      <a:ea typeface="HY헤드라인M" pitchFamily="18" charset="-127"/>
                    </a:rPr>
                    <a:t>32%</a:t>
                  </a:r>
                  <a:endParaRPr lang="ko-KR" altLang="en-US" sz="1400" dirty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pic>
            <p:nvPicPr>
              <p:cNvPr id="9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 contrast="12000"/>
              </a:blip>
              <a:srcRect/>
              <a:stretch>
                <a:fillRect/>
              </a:stretch>
            </p:blipFill>
            <p:spPr bwMode="auto">
              <a:xfrm rot="925413">
                <a:off x="1889748" y="2479355"/>
                <a:ext cx="1282166" cy="604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2557624" y="2065759"/>
                <a:ext cx="766195" cy="433066"/>
                <a:chOff x="521" y="2232"/>
                <a:chExt cx="897" cy="573"/>
              </a:xfrm>
            </p:grpSpPr>
            <p:sp>
              <p:nvSpPr>
                <p:cNvPr id="31" name="AutoShape 13"/>
                <p:cNvSpPr>
                  <a:spLocks noChangeArrowheads="1"/>
                </p:cNvSpPr>
                <p:nvPr/>
              </p:nvSpPr>
              <p:spPr bwMode="auto">
                <a:xfrm>
                  <a:off x="521" y="2232"/>
                  <a:ext cx="897" cy="5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>
                    <a:alpha val="82000"/>
                  </a:srgbClr>
                </a:solidFill>
                <a:ln w="3175" algn="ctr">
                  <a:noFill/>
                  <a:round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endParaRPr lang="ko-KR" altLang="en-US" sz="1400"/>
                </a:p>
              </p:txBody>
            </p:sp>
            <p:sp>
              <p:nvSpPr>
                <p:cNvPr id="3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81" y="2324"/>
                  <a:ext cx="637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>
                    <a:lnSpc>
                      <a:spcPct val="100000"/>
                    </a:lnSpc>
                    <a:defRPr/>
                  </a:pPr>
                  <a:r>
                    <a:rPr lang="en-US" altLang="ko-KR" sz="1400" dirty="0" smtClean="0">
                      <a:solidFill>
                        <a:schemeClr val="bg1"/>
                      </a:solidFill>
                      <a:latin typeface="Arial" pitchFamily="34" charset="0"/>
                      <a:ea typeface="HY헤드라인M" pitchFamily="18" charset="-127"/>
                      <a:cs typeface="Arial" pitchFamily="34" charset="0"/>
                    </a:rPr>
                    <a:t>28%</a:t>
                  </a:r>
                  <a:endParaRPr lang="ko-KR" altLang="en-US" sz="1400" dirty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4294421" y="2037541"/>
                <a:ext cx="1202451" cy="339409"/>
                <a:chOff x="3577" y="1117"/>
                <a:chExt cx="1526" cy="315"/>
              </a:xfrm>
            </p:grpSpPr>
            <p:sp>
              <p:nvSpPr>
                <p:cNvPr id="28" name="AutoShape 23"/>
                <p:cNvSpPr>
                  <a:spLocks noChangeArrowheads="1"/>
                </p:cNvSpPr>
                <p:nvPr/>
              </p:nvSpPr>
              <p:spPr bwMode="auto">
                <a:xfrm>
                  <a:off x="3577" y="1117"/>
                  <a:ext cx="1526" cy="3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1B4797"/>
                    </a:gs>
                    <a:gs pos="100000">
                      <a:srgbClr val="357DDD"/>
                    </a:gs>
                  </a:gsLst>
                  <a:lin ang="5400000" scaled="1"/>
                </a:gradFill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AutoShape 24"/>
                <p:cNvSpPr>
                  <a:spLocks noChangeArrowheads="1"/>
                </p:cNvSpPr>
                <p:nvPr/>
              </p:nvSpPr>
              <p:spPr bwMode="auto">
                <a:xfrm>
                  <a:off x="3650" y="1133"/>
                  <a:ext cx="1379" cy="17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chemeClr val="bg1">
                        <a:gamma/>
                        <a:shade val="96863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25" y="1150"/>
                  <a:ext cx="1430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00000"/>
                    </a:lnSpc>
                    <a:defRPr/>
                  </a:pP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Arial" pitchFamily="34" charset="0"/>
                      <a:ea typeface="HY헤드라인M" charset="-127"/>
                      <a:cs typeface="Arial" pitchFamily="34" charset="0"/>
                    </a:rPr>
                    <a:t>Forecasters</a:t>
                  </a:r>
                  <a:endParaRPr lang="ko-KR" altLang="en-US" sz="1200" b="1" dirty="0">
                    <a:solidFill>
                      <a:schemeClr val="bg1"/>
                    </a:solidFill>
                    <a:latin typeface="Arial" pitchFamily="34" charset="0"/>
                    <a:ea typeface="HY헤드라인M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3612615" y="788408"/>
                <a:ext cx="1614536" cy="307504"/>
                <a:chOff x="3567" y="721"/>
                <a:chExt cx="1536" cy="372"/>
              </a:xfrm>
            </p:grpSpPr>
            <p:sp>
              <p:nvSpPr>
                <p:cNvPr id="25" name="AutoShape 31"/>
                <p:cNvSpPr>
                  <a:spLocks noChangeArrowheads="1"/>
                </p:cNvSpPr>
                <p:nvPr/>
              </p:nvSpPr>
              <p:spPr bwMode="auto">
                <a:xfrm>
                  <a:off x="3567" y="754"/>
                  <a:ext cx="1536" cy="3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330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  <p:sp>
              <p:nvSpPr>
                <p:cNvPr id="26" name="AutoShape 32"/>
                <p:cNvSpPr>
                  <a:spLocks noChangeArrowheads="1"/>
                </p:cNvSpPr>
                <p:nvPr/>
              </p:nvSpPr>
              <p:spPr bwMode="auto">
                <a:xfrm>
                  <a:off x="3640" y="770"/>
                  <a:ext cx="1389" cy="17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chemeClr val="bg1">
                        <a:gamma/>
                        <a:shade val="96863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  <p:sp>
              <p:nvSpPr>
                <p:cNvPr id="2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627" y="721"/>
                  <a:ext cx="1430" cy="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ko-KR" sz="1400" dirty="0" smtClean="0">
                      <a:solidFill>
                        <a:schemeClr val="bg1"/>
                      </a:solidFill>
                      <a:latin typeface="Arial" pitchFamily="34" charset="0"/>
                      <a:ea typeface="HY헤드라인M" pitchFamily="18" charset="-127"/>
                      <a:cs typeface="Arial" pitchFamily="34" charset="0"/>
                    </a:rPr>
                    <a:t>NWP</a:t>
                  </a:r>
                  <a:endParaRPr lang="ko-KR" altLang="en-US" sz="1400" dirty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endParaRPr>
                </a:p>
              </p:txBody>
            </p:sp>
          </p:grpSp>
          <p:pic>
            <p:nvPicPr>
              <p:cNvPr id="13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00CC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 rot="925413">
                <a:off x="622787" y="2516859"/>
                <a:ext cx="1566965" cy="738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 rot="925413">
                <a:off x="346000" y="1628065"/>
                <a:ext cx="1650879" cy="902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19"/>
              <p:cNvGrpSpPr>
                <a:grpSpLocks/>
              </p:cNvGrpSpPr>
              <p:nvPr/>
            </p:nvGrpSpPr>
            <p:grpSpPr bwMode="auto">
              <a:xfrm>
                <a:off x="1127321" y="913433"/>
                <a:ext cx="2451947" cy="947972"/>
                <a:chOff x="1365" y="890"/>
                <a:chExt cx="2186" cy="653"/>
              </a:xfrm>
            </p:grpSpPr>
            <p:sp>
              <p:nvSpPr>
                <p:cNvPr id="23" name="Freeform 20"/>
                <p:cNvSpPr>
                  <a:spLocks/>
                </p:cNvSpPr>
                <p:nvPr/>
              </p:nvSpPr>
              <p:spPr bwMode="auto">
                <a:xfrm>
                  <a:off x="1365" y="890"/>
                  <a:ext cx="2186" cy="635"/>
                </a:xfrm>
                <a:custGeom>
                  <a:avLst/>
                  <a:gdLst>
                    <a:gd name="T0" fmla="*/ 0 w 2131"/>
                    <a:gd name="T1" fmla="*/ 635 h 635"/>
                    <a:gd name="T2" fmla="*/ 651 w 2131"/>
                    <a:gd name="T3" fmla="*/ 0 h 635"/>
                    <a:gd name="T4" fmla="*/ 2186 w 2131"/>
                    <a:gd name="T5" fmla="*/ 0 h 635"/>
                    <a:gd name="T6" fmla="*/ 0 60000 65536"/>
                    <a:gd name="T7" fmla="*/ 0 60000 65536"/>
                    <a:gd name="T8" fmla="*/ 0 60000 65536"/>
                    <a:gd name="T9" fmla="*/ 0 w 2131"/>
                    <a:gd name="T10" fmla="*/ 0 h 635"/>
                    <a:gd name="T11" fmla="*/ 2131 w 2131"/>
                    <a:gd name="T12" fmla="*/ 635 h 63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31" h="635">
                      <a:moveTo>
                        <a:pt x="0" y="635"/>
                      </a:moveTo>
                      <a:lnTo>
                        <a:pt x="635" y="0"/>
                      </a:lnTo>
                      <a:lnTo>
                        <a:pt x="2131" y="0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lg" len="lg"/>
                </a:ln>
              </p:spPr>
              <p:txBody>
                <a:bodyPr anchor="ctr"/>
                <a:lstStyle/>
                <a:p>
                  <a:endParaRPr lang="ko-KR" altLang="en-US"/>
                </a:p>
              </p:txBody>
            </p:sp>
            <p:sp>
              <p:nvSpPr>
                <p:cNvPr id="24" name="Freeform 21"/>
                <p:cNvSpPr>
                  <a:spLocks/>
                </p:cNvSpPr>
                <p:nvPr/>
              </p:nvSpPr>
              <p:spPr bwMode="auto">
                <a:xfrm>
                  <a:off x="1365" y="908"/>
                  <a:ext cx="2186" cy="635"/>
                </a:xfrm>
                <a:custGeom>
                  <a:avLst/>
                  <a:gdLst>
                    <a:gd name="T0" fmla="*/ 0 w 2131"/>
                    <a:gd name="T1" fmla="*/ 635 h 635"/>
                    <a:gd name="T2" fmla="*/ 651 w 2131"/>
                    <a:gd name="T3" fmla="*/ 0 h 635"/>
                    <a:gd name="T4" fmla="*/ 2186 w 2131"/>
                    <a:gd name="T5" fmla="*/ 0 h 635"/>
                    <a:gd name="T6" fmla="*/ 0 60000 65536"/>
                    <a:gd name="T7" fmla="*/ 0 60000 65536"/>
                    <a:gd name="T8" fmla="*/ 0 60000 65536"/>
                    <a:gd name="T9" fmla="*/ 0 w 2131"/>
                    <a:gd name="T10" fmla="*/ 0 h 635"/>
                    <a:gd name="T11" fmla="*/ 2131 w 2131"/>
                    <a:gd name="T12" fmla="*/ 635 h 63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31" h="635">
                      <a:moveTo>
                        <a:pt x="0" y="635"/>
                      </a:moveTo>
                      <a:lnTo>
                        <a:pt x="635" y="0"/>
                      </a:lnTo>
                      <a:lnTo>
                        <a:pt x="2131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6" name="Group 19"/>
              <p:cNvGrpSpPr>
                <a:grpSpLocks/>
              </p:cNvGrpSpPr>
              <p:nvPr/>
            </p:nvGrpSpPr>
            <p:grpSpPr bwMode="auto">
              <a:xfrm>
                <a:off x="2761954" y="2184163"/>
                <a:ext cx="1481385" cy="605852"/>
                <a:chOff x="1365" y="890"/>
                <a:chExt cx="2186" cy="653"/>
              </a:xfrm>
            </p:grpSpPr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1365" y="890"/>
                  <a:ext cx="2186" cy="635"/>
                </a:xfrm>
                <a:custGeom>
                  <a:avLst/>
                  <a:gdLst>
                    <a:gd name="T0" fmla="*/ 0 w 2131"/>
                    <a:gd name="T1" fmla="*/ 635 h 635"/>
                    <a:gd name="T2" fmla="*/ 651 w 2131"/>
                    <a:gd name="T3" fmla="*/ 0 h 635"/>
                    <a:gd name="T4" fmla="*/ 2186 w 2131"/>
                    <a:gd name="T5" fmla="*/ 0 h 635"/>
                    <a:gd name="T6" fmla="*/ 0 60000 65536"/>
                    <a:gd name="T7" fmla="*/ 0 60000 65536"/>
                    <a:gd name="T8" fmla="*/ 0 60000 65536"/>
                    <a:gd name="T9" fmla="*/ 0 w 2131"/>
                    <a:gd name="T10" fmla="*/ 0 h 635"/>
                    <a:gd name="T11" fmla="*/ 2131 w 2131"/>
                    <a:gd name="T12" fmla="*/ 635 h 63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31" h="635">
                      <a:moveTo>
                        <a:pt x="0" y="635"/>
                      </a:moveTo>
                      <a:lnTo>
                        <a:pt x="635" y="0"/>
                      </a:lnTo>
                      <a:lnTo>
                        <a:pt x="2131" y="0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lg" len="lg"/>
                </a:ln>
              </p:spPr>
              <p:txBody>
                <a:bodyPr anchor="ctr"/>
                <a:lstStyle/>
                <a:p>
                  <a:endParaRPr lang="ko-KR" altLang="en-US"/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1365" y="908"/>
                  <a:ext cx="2186" cy="635"/>
                </a:xfrm>
                <a:custGeom>
                  <a:avLst/>
                  <a:gdLst>
                    <a:gd name="T0" fmla="*/ 0 w 2131"/>
                    <a:gd name="T1" fmla="*/ 635 h 635"/>
                    <a:gd name="T2" fmla="*/ 651 w 2131"/>
                    <a:gd name="T3" fmla="*/ 0 h 635"/>
                    <a:gd name="T4" fmla="*/ 2186 w 2131"/>
                    <a:gd name="T5" fmla="*/ 0 h 635"/>
                    <a:gd name="T6" fmla="*/ 0 60000 65536"/>
                    <a:gd name="T7" fmla="*/ 0 60000 65536"/>
                    <a:gd name="T8" fmla="*/ 0 60000 65536"/>
                    <a:gd name="T9" fmla="*/ 0 w 2131"/>
                    <a:gd name="T10" fmla="*/ 0 h 635"/>
                    <a:gd name="T11" fmla="*/ 2131 w 2131"/>
                    <a:gd name="T12" fmla="*/ 635 h 63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31" h="635">
                      <a:moveTo>
                        <a:pt x="0" y="635"/>
                      </a:moveTo>
                      <a:lnTo>
                        <a:pt x="635" y="0"/>
                      </a:lnTo>
                      <a:lnTo>
                        <a:pt x="2131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7" name="Group 22"/>
              <p:cNvGrpSpPr>
                <a:grpSpLocks/>
              </p:cNvGrpSpPr>
              <p:nvPr/>
            </p:nvGrpSpPr>
            <p:grpSpPr bwMode="auto">
              <a:xfrm>
                <a:off x="3783598" y="3128535"/>
                <a:ext cx="1303467" cy="317205"/>
                <a:chOff x="3577" y="1117"/>
                <a:chExt cx="1693" cy="315"/>
              </a:xfrm>
            </p:grpSpPr>
            <p:sp>
              <p:nvSpPr>
                <p:cNvPr id="18" name="AutoShape 23"/>
                <p:cNvSpPr>
                  <a:spLocks noChangeArrowheads="1"/>
                </p:cNvSpPr>
                <p:nvPr/>
              </p:nvSpPr>
              <p:spPr bwMode="auto">
                <a:xfrm>
                  <a:off x="3577" y="1117"/>
                  <a:ext cx="1526" cy="3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B050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AutoShape 24"/>
                <p:cNvSpPr>
                  <a:spLocks noChangeArrowheads="1"/>
                </p:cNvSpPr>
                <p:nvPr/>
              </p:nvSpPr>
              <p:spPr bwMode="auto">
                <a:xfrm>
                  <a:off x="3650" y="1133"/>
                  <a:ext cx="1379" cy="17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chemeClr val="bg1">
                        <a:gamma/>
                        <a:shade val="96863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25" y="1150"/>
                  <a:ext cx="1645" cy="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  <a:defRPr/>
                  </a:pPr>
                  <a:r>
                    <a:rPr lang="en-US" altLang="ko-KR" sz="1200" dirty="0" smtClean="0">
                      <a:solidFill>
                        <a:schemeClr val="bg1"/>
                      </a:solidFill>
                      <a:latin typeface="Arial" pitchFamily="34" charset="0"/>
                      <a:ea typeface="HY헤드라인M" pitchFamily="18" charset="-127"/>
                      <a:cs typeface="Arial" pitchFamily="34" charset="0"/>
                    </a:rPr>
                    <a:t>Observations</a:t>
                  </a:r>
                  <a:endParaRPr lang="ko-KR" altLang="en-US" sz="1200" dirty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9" name="Group 9"/>
            <p:cNvGrpSpPr>
              <a:grpSpLocks/>
            </p:cNvGrpSpPr>
            <p:nvPr/>
          </p:nvGrpSpPr>
          <p:grpSpPr bwMode="auto">
            <a:xfrm rot="2823829" flipV="1">
              <a:off x="2175334" y="2628006"/>
              <a:ext cx="1470359" cy="1318262"/>
              <a:chOff x="2955" y="2478"/>
              <a:chExt cx="1601" cy="346"/>
            </a:xfrm>
          </p:grpSpPr>
          <p:sp>
            <p:nvSpPr>
              <p:cNvPr id="40" name="Freeform 10"/>
              <p:cNvSpPr>
                <a:spLocks/>
              </p:cNvSpPr>
              <p:nvPr/>
            </p:nvSpPr>
            <p:spPr bwMode="auto">
              <a:xfrm>
                <a:off x="2955" y="2478"/>
                <a:ext cx="1601" cy="329"/>
              </a:xfrm>
              <a:custGeom>
                <a:avLst/>
                <a:gdLst>
                  <a:gd name="T0" fmla="*/ 0 w 765"/>
                  <a:gd name="T1" fmla="*/ 0 h 329"/>
                  <a:gd name="T2" fmla="*/ 1182 w 765"/>
                  <a:gd name="T3" fmla="*/ 4 h 329"/>
                  <a:gd name="T4" fmla="*/ 1601 w 765"/>
                  <a:gd name="T5" fmla="*/ 329 h 329"/>
                  <a:gd name="T6" fmla="*/ 0 60000 65536"/>
                  <a:gd name="T7" fmla="*/ 0 60000 65536"/>
                  <a:gd name="T8" fmla="*/ 0 60000 65536"/>
                  <a:gd name="T9" fmla="*/ 0 w 765"/>
                  <a:gd name="T10" fmla="*/ 0 h 329"/>
                  <a:gd name="T11" fmla="*/ 765 w 765"/>
                  <a:gd name="T12" fmla="*/ 329 h 3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65" h="329">
                    <a:moveTo>
                      <a:pt x="0" y="0"/>
                    </a:moveTo>
                    <a:lnTo>
                      <a:pt x="565" y="4"/>
                    </a:lnTo>
                    <a:lnTo>
                      <a:pt x="765" y="329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2982" y="2490"/>
                <a:ext cx="1574" cy="334"/>
              </a:xfrm>
              <a:custGeom>
                <a:avLst/>
                <a:gdLst>
                  <a:gd name="T0" fmla="*/ 0 w 494"/>
                  <a:gd name="T1" fmla="*/ 0 h 216"/>
                  <a:gd name="T2" fmla="*/ 1128 w 494"/>
                  <a:gd name="T3" fmla="*/ 9 h 216"/>
                  <a:gd name="T4" fmla="*/ 1574 w 494"/>
                  <a:gd name="T5" fmla="*/ 334 h 216"/>
                  <a:gd name="T6" fmla="*/ 0 60000 65536"/>
                  <a:gd name="T7" fmla="*/ 0 60000 65536"/>
                  <a:gd name="T8" fmla="*/ 0 60000 65536"/>
                  <a:gd name="T9" fmla="*/ 0 w 494"/>
                  <a:gd name="T10" fmla="*/ 0 h 216"/>
                  <a:gd name="T11" fmla="*/ 494 w 494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4" h="216">
                    <a:moveTo>
                      <a:pt x="0" y="0"/>
                    </a:moveTo>
                    <a:lnTo>
                      <a:pt x="354" y="6"/>
                    </a:lnTo>
                    <a:lnTo>
                      <a:pt x="494" y="216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43" name="줄무늬가 있는 오른쪽 화살표 42"/>
          <p:cNvSpPr/>
          <p:nvPr/>
        </p:nvSpPr>
        <p:spPr>
          <a:xfrm>
            <a:off x="533600" y="4613298"/>
            <a:ext cx="7852401" cy="2087883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How to Assess NWP with </a:t>
            </a: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WV images?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Compare WV imagery with certain NWP variables</a:t>
            </a:r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  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-1" y="682897"/>
            <a:ext cx="4206891" cy="3250159"/>
            <a:chOff x="107504" y="692697"/>
            <a:chExt cx="3888432" cy="287930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47"/>
            <a:stretch/>
          </p:blipFill>
          <p:spPr bwMode="auto">
            <a:xfrm>
              <a:off x="107504" y="692697"/>
              <a:ext cx="3888432" cy="2879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2745" y="3284985"/>
              <a:ext cx="257795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COMS WV(00UTC May 28</a:t>
              </a:r>
              <a:r>
                <a:rPr lang="en-US" altLang="ko-KR" sz="1100" b="1" baseline="30000" dirty="0" smtClean="0"/>
                <a:t>th</a:t>
              </a:r>
              <a:r>
                <a:rPr lang="en-US" altLang="ko-KR" sz="1100" b="1" dirty="0" smtClean="0"/>
                <a:t>, 2018)</a:t>
              </a:r>
              <a:endParaRPr lang="ko-KR" altLang="en-US" sz="1100" b="1" dirty="0" smtClean="0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4213019" y="908720"/>
            <a:ext cx="4930981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/>
              <a:t>To monitor or detect the appearance </a:t>
            </a:r>
            <a:r>
              <a:rPr lang="en-US" altLang="ko-KR" dirty="0"/>
              <a:t>and evolution of dynamical structures at the synoptic </a:t>
            </a:r>
            <a:r>
              <a:rPr lang="en-US" altLang="ko-KR" dirty="0" smtClean="0"/>
              <a:t>scale,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dirty="0">
                <a:solidFill>
                  <a:schemeClr val="accent2"/>
                </a:solidFill>
                <a:latin typeface="Arial" pitchFamily="34" charset="0"/>
              </a:rPr>
              <a:t>S</a:t>
            </a:r>
            <a:r>
              <a:rPr lang="en-US" altLang="ko-KR" dirty="0" smtClean="0">
                <a:solidFill>
                  <a:schemeClr val="accent2"/>
                </a:solidFill>
                <a:latin typeface="Arial" pitchFamily="34" charset="0"/>
              </a:rPr>
              <a:t>atellite image need to be linked to </a:t>
            </a:r>
          </a:p>
          <a:p>
            <a:r>
              <a:rPr lang="en-US" altLang="ko-KR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altLang="ko-KR" dirty="0" smtClean="0">
                <a:solidFill>
                  <a:schemeClr val="accent2"/>
                </a:solidFill>
                <a:latin typeface="Arial" pitchFamily="34" charset="0"/>
              </a:rPr>
              <a:t>   conservative NWP outputs which show  </a:t>
            </a:r>
          </a:p>
          <a:p>
            <a:pPr>
              <a:spcAft>
                <a:spcPts val="800"/>
              </a:spcAft>
            </a:pPr>
            <a:r>
              <a:rPr lang="en-US" altLang="ko-KR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altLang="ko-KR" dirty="0" smtClean="0">
                <a:solidFill>
                  <a:schemeClr val="accent2"/>
                </a:solidFill>
                <a:latin typeface="Arial" pitchFamily="34" charset="0"/>
              </a:rPr>
              <a:t>   dynamics </a:t>
            </a:r>
            <a:r>
              <a:rPr lang="en-US" altLang="ko-KR" dirty="0">
                <a:solidFill>
                  <a:schemeClr val="accent2"/>
                </a:solidFill>
                <a:latin typeface="Arial" pitchFamily="34" charset="0"/>
              </a:rPr>
              <a:t>of </a:t>
            </a:r>
            <a:r>
              <a:rPr lang="en-US" altLang="ko-KR" dirty="0" smtClean="0">
                <a:solidFill>
                  <a:schemeClr val="accent2"/>
                </a:solidFill>
                <a:latin typeface="Arial" pitchFamily="34" charset="0"/>
              </a:rPr>
              <a:t>upper-troposphere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dirty="0" smtClean="0">
                <a:sym typeface="Wingdings" pitchFamily="2" charset="2"/>
              </a:rPr>
              <a:t>S</a:t>
            </a:r>
            <a:r>
              <a:rPr lang="en-US" altLang="ko-KR" dirty="0" smtClean="0"/>
              <a:t>uperimposition </a:t>
            </a:r>
            <a:r>
              <a:rPr lang="en-US" altLang="ko-KR" dirty="0"/>
              <a:t>between operational </a:t>
            </a:r>
            <a:endParaRPr lang="en-US" altLang="ko-KR" dirty="0" smtClean="0"/>
          </a:p>
          <a:p>
            <a:r>
              <a:rPr lang="en-US" altLang="ko-KR" dirty="0" smtClean="0"/>
              <a:t>   model </a:t>
            </a:r>
            <a:r>
              <a:rPr lang="en-US" altLang="ko-KR" dirty="0"/>
              <a:t>fields and </a:t>
            </a:r>
            <a:r>
              <a:rPr lang="en-US" altLang="ko-KR" dirty="0" smtClean="0"/>
              <a:t>satellite image is useful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6084169" y="4112934"/>
            <a:ext cx="3053704" cy="2341502"/>
            <a:chOff x="2483767" y="3135706"/>
            <a:chExt cx="5588028" cy="4294456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7" y="3135706"/>
              <a:ext cx="5588028" cy="42944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자유형 12"/>
            <p:cNvSpPr/>
            <p:nvPr/>
          </p:nvSpPr>
          <p:spPr>
            <a:xfrm>
              <a:off x="3240265" y="4148314"/>
              <a:ext cx="1599169" cy="1106379"/>
            </a:xfrm>
            <a:custGeom>
              <a:avLst/>
              <a:gdLst>
                <a:gd name="connsiteX0" fmla="*/ 607835 w 1599169"/>
                <a:gd name="connsiteY0" fmla="*/ 166511 h 1106379"/>
                <a:gd name="connsiteX1" fmla="*/ 712610 w 1599169"/>
                <a:gd name="connsiteY1" fmla="*/ 214136 h 1106379"/>
                <a:gd name="connsiteX2" fmla="*/ 769760 w 1599169"/>
                <a:gd name="connsiteY2" fmla="*/ 271286 h 1106379"/>
                <a:gd name="connsiteX3" fmla="*/ 779285 w 1599169"/>
                <a:gd name="connsiteY3" fmla="*/ 366536 h 1106379"/>
                <a:gd name="connsiteX4" fmla="*/ 865010 w 1599169"/>
                <a:gd name="connsiteY4" fmla="*/ 404636 h 1106379"/>
                <a:gd name="connsiteX5" fmla="*/ 931685 w 1599169"/>
                <a:gd name="connsiteY5" fmla="*/ 404636 h 1106379"/>
                <a:gd name="connsiteX6" fmla="*/ 1026935 w 1599169"/>
                <a:gd name="connsiteY6" fmla="*/ 499886 h 1106379"/>
                <a:gd name="connsiteX7" fmla="*/ 1179335 w 1599169"/>
                <a:gd name="connsiteY7" fmla="*/ 557036 h 1106379"/>
                <a:gd name="connsiteX8" fmla="*/ 1360310 w 1599169"/>
                <a:gd name="connsiteY8" fmla="*/ 557036 h 1106379"/>
                <a:gd name="connsiteX9" fmla="*/ 1426985 w 1599169"/>
                <a:gd name="connsiteY9" fmla="*/ 557036 h 1106379"/>
                <a:gd name="connsiteX10" fmla="*/ 1426985 w 1599169"/>
                <a:gd name="connsiteY10" fmla="*/ 652286 h 1106379"/>
                <a:gd name="connsiteX11" fmla="*/ 1455560 w 1599169"/>
                <a:gd name="connsiteY11" fmla="*/ 728486 h 1106379"/>
                <a:gd name="connsiteX12" fmla="*/ 1560335 w 1599169"/>
                <a:gd name="connsiteY12" fmla="*/ 747536 h 1106379"/>
                <a:gd name="connsiteX13" fmla="*/ 1598435 w 1599169"/>
                <a:gd name="connsiteY13" fmla="*/ 823736 h 1106379"/>
                <a:gd name="connsiteX14" fmla="*/ 1531760 w 1599169"/>
                <a:gd name="connsiteY14" fmla="*/ 833261 h 1106379"/>
                <a:gd name="connsiteX15" fmla="*/ 1407935 w 1599169"/>
                <a:gd name="connsiteY15" fmla="*/ 899936 h 1106379"/>
                <a:gd name="connsiteX16" fmla="*/ 1322210 w 1599169"/>
                <a:gd name="connsiteY16" fmla="*/ 947561 h 1106379"/>
                <a:gd name="connsiteX17" fmla="*/ 1226960 w 1599169"/>
                <a:gd name="connsiteY17" fmla="*/ 938036 h 1106379"/>
                <a:gd name="connsiteX18" fmla="*/ 1179335 w 1599169"/>
                <a:gd name="connsiteY18" fmla="*/ 938036 h 1106379"/>
                <a:gd name="connsiteX19" fmla="*/ 1150760 w 1599169"/>
                <a:gd name="connsiteY19" fmla="*/ 985661 h 1106379"/>
                <a:gd name="connsiteX20" fmla="*/ 1112660 w 1599169"/>
                <a:gd name="connsiteY20" fmla="*/ 1023761 h 1106379"/>
                <a:gd name="connsiteX21" fmla="*/ 998360 w 1599169"/>
                <a:gd name="connsiteY21" fmla="*/ 1099961 h 1106379"/>
                <a:gd name="connsiteX22" fmla="*/ 855485 w 1599169"/>
                <a:gd name="connsiteY22" fmla="*/ 1099961 h 1106379"/>
                <a:gd name="connsiteX23" fmla="*/ 722135 w 1599169"/>
                <a:gd name="connsiteY23" fmla="*/ 1080911 h 1106379"/>
                <a:gd name="connsiteX24" fmla="*/ 626885 w 1599169"/>
                <a:gd name="connsiteY24" fmla="*/ 1071386 h 1106379"/>
                <a:gd name="connsiteX25" fmla="*/ 493535 w 1599169"/>
                <a:gd name="connsiteY25" fmla="*/ 966611 h 1106379"/>
                <a:gd name="connsiteX26" fmla="*/ 407810 w 1599169"/>
                <a:gd name="connsiteY26" fmla="*/ 909461 h 1106379"/>
                <a:gd name="connsiteX27" fmla="*/ 207785 w 1599169"/>
                <a:gd name="connsiteY27" fmla="*/ 804686 h 1106379"/>
                <a:gd name="connsiteX28" fmla="*/ 131585 w 1599169"/>
                <a:gd name="connsiteY28" fmla="*/ 623711 h 1106379"/>
                <a:gd name="connsiteX29" fmla="*/ 36335 w 1599169"/>
                <a:gd name="connsiteY29" fmla="*/ 566561 h 1106379"/>
                <a:gd name="connsiteX30" fmla="*/ 7760 w 1599169"/>
                <a:gd name="connsiteY30" fmla="*/ 490361 h 1106379"/>
                <a:gd name="connsiteX31" fmla="*/ 64910 w 1599169"/>
                <a:gd name="connsiteY31" fmla="*/ 347486 h 1106379"/>
                <a:gd name="connsiteX32" fmla="*/ 36335 w 1599169"/>
                <a:gd name="connsiteY32" fmla="*/ 280811 h 1106379"/>
                <a:gd name="connsiteX33" fmla="*/ 7760 w 1599169"/>
                <a:gd name="connsiteY33" fmla="*/ 214136 h 1106379"/>
                <a:gd name="connsiteX34" fmla="*/ 7760 w 1599169"/>
                <a:gd name="connsiteY34" fmla="*/ 214136 h 1106379"/>
                <a:gd name="connsiteX35" fmla="*/ 7760 w 1599169"/>
                <a:gd name="connsiteY35" fmla="*/ 80786 h 1106379"/>
                <a:gd name="connsiteX36" fmla="*/ 112535 w 1599169"/>
                <a:gd name="connsiteY36" fmla="*/ 14111 h 1106379"/>
                <a:gd name="connsiteX37" fmla="*/ 160160 w 1599169"/>
                <a:gd name="connsiteY37" fmla="*/ 4586 h 1106379"/>
                <a:gd name="connsiteX38" fmla="*/ 226835 w 1599169"/>
                <a:gd name="connsiteY38" fmla="*/ 71261 h 1106379"/>
                <a:gd name="connsiteX39" fmla="*/ 312560 w 1599169"/>
                <a:gd name="connsiteY39" fmla="*/ 195086 h 1106379"/>
                <a:gd name="connsiteX40" fmla="*/ 503060 w 1599169"/>
                <a:gd name="connsiteY40" fmla="*/ 328436 h 1106379"/>
                <a:gd name="connsiteX41" fmla="*/ 541160 w 1599169"/>
                <a:gd name="connsiteY41" fmla="*/ 271286 h 1106379"/>
                <a:gd name="connsiteX42" fmla="*/ 607835 w 1599169"/>
                <a:gd name="connsiteY42" fmla="*/ 166511 h 110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99169" h="1106379">
                  <a:moveTo>
                    <a:pt x="607835" y="166511"/>
                  </a:moveTo>
                  <a:cubicBezTo>
                    <a:pt x="636410" y="156986"/>
                    <a:pt x="685622" y="196673"/>
                    <a:pt x="712610" y="214136"/>
                  </a:cubicBezTo>
                  <a:cubicBezTo>
                    <a:pt x="739598" y="231599"/>
                    <a:pt x="758648" y="245886"/>
                    <a:pt x="769760" y="271286"/>
                  </a:cubicBezTo>
                  <a:cubicBezTo>
                    <a:pt x="780872" y="296686"/>
                    <a:pt x="763410" y="344311"/>
                    <a:pt x="779285" y="366536"/>
                  </a:cubicBezTo>
                  <a:cubicBezTo>
                    <a:pt x="795160" y="388761"/>
                    <a:pt x="839610" y="398286"/>
                    <a:pt x="865010" y="404636"/>
                  </a:cubicBezTo>
                  <a:cubicBezTo>
                    <a:pt x="890410" y="410986"/>
                    <a:pt x="904698" y="388761"/>
                    <a:pt x="931685" y="404636"/>
                  </a:cubicBezTo>
                  <a:cubicBezTo>
                    <a:pt x="958673" y="420511"/>
                    <a:pt x="985660" y="474486"/>
                    <a:pt x="1026935" y="499886"/>
                  </a:cubicBezTo>
                  <a:cubicBezTo>
                    <a:pt x="1068210" y="525286"/>
                    <a:pt x="1123773" y="547511"/>
                    <a:pt x="1179335" y="557036"/>
                  </a:cubicBezTo>
                  <a:cubicBezTo>
                    <a:pt x="1234897" y="566561"/>
                    <a:pt x="1360310" y="557036"/>
                    <a:pt x="1360310" y="557036"/>
                  </a:cubicBezTo>
                  <a:cubicBezTo>
                    <a:pt x="1401585" y="557036"/>
                    <a:pt x="1415873" y="541161"/>
                    <a:pt x="1426985" y="557036"/>
                  </a:cubicBezTo>
                  <a:cubicBezTo>
                    <a:pt x="1438098" y="572911"/>
                    <a:pt x="1422223" y="623711"/>
                    <a:pt x="1426985" y="652286"/>
                  </a:cubicBezTo>
                  <a:cubicBezTo>
                    <a:pt x="1431747" y="680861"/>
                    <a:pt x="1433335" y="712611"/>
                    <a:pt x="1455560" y="728486"/>
                  </a:cubicBezTo>
                  <a:cubicBezTo>
                    <a:pt x="1477785" y="744361"/>
                    <a:pt x="1536523" y="731661"/>
                    <a:pt x="1560335" y="747536"/>
                  </a:cubicBezTo>
                  <a:cubicBezTo>
                    <a:pt x="1584148" y="763411"/>
                    <a:pt x="1603198" y="809448"/>
                    <a:pt x="1598435" y="823736"/>
                  </a:cubicBezTo>
                  <a:cubicBezTo>
                    <a:pt x="1593672" y="838024"/>
                    <a:pt x="1563510" y="820561"/>
                    <a:pt x="1531760" y="833261"/>
                  </a:cubicBezTo>
                  <a:cubicBezTo>
                    <a:pt x="1500010" y="845961"/>
                    <a:pt x="1442860" y="880886"/>
                    <a:pt x="1407935" y="899936"/>
                  </a:cubicBezTo>
                  <a:cubicBezTo>
                    <a:pt x="1373010" y="918986"/>
                    <a:pt x="1352372" y="941211"/>
                    <a:pt x="1322210" y="947561"/>
                  </a:cubicBezTo>
                  <a:cubicBezTo>
                    <a:pt x="1292048" y="953911"/>
                    <a:pt x="1250773" y="939624"/>
                    <a:pt x="1226960" y="938036"/>
                  </a:cubicBezTo>
                  <a:cubicBezTo>
                    <a:pt x="1203147" y="936448"/>
                    <a:pt x="1192035" y="930099"/>
                    <a:pt x="1179335" y="938036"/>
                  </a:cubicBezTo>
                  <a:cubicBezTo>
                    <a:pt x="1166635" y="945973"/>
                    <a:pt x="1161873" y="971374"/>
                    <a:pt x="1150760" y="985661"/>
                  </a:cubicBezTo>
                  <a:cubicBezTo>
                    <a:pt x="1139648" y="999949"/>
                    <a:pt x="1138060" y="1004711"/>
                    <a:pt x="1112660" y="1023761"/>
                  </a:cubicBezTo>
                  <a:cubicBezTo>
                    <a:pt x="1087260" y="1042811"/>
                    <a:pt x="1041223" y="1087261"/>
                    <a:pt x="998360" y="1099961"/>
                  </a:cubicBezTo>
                  <a:cubicBezTo>
                    <a:pt x="955498" y="1112661"/>
                    <a:pt x="901522" y="1103136"/>
                    <a:pt x="855485" y="1099961"/>
                  </a:cubicBezTo>
                  <a:cubicBezTo>
                    <a:pt x="809448" y="1096786"/>
                    <a:pt x="760235" y="1085674"/>
                    <a:pt x="722135" y="1080911"/>
                  </a:cubicBezTo>
                  <a:cubicBezTo>
                    <a:pt x="684035" y="1076149"/>
                    <a:pt x="664985" y="1090436"/>
                    <a:pt x="626885" y="1071386"/>
                  </a:cubicBezTo>
                  <a:cubicBezTo>
                    <a:pt x="588785" y="1052336"/>
                    <a:pt x="530048" y="993599"/>
                    <a:pt x="493535" y="966611"/>
                  </a:cubicBezTo>
                  <a:cubicBezTo>
                    <a:pt x="457022" y="939623"/>
                    <a:pt x="455435" y="936448"/>
                    <a:pt x="407810" y="909461"/>
                  </a:cubicBezTo>
                  <a:cubicBezTo>
                    <a:pt x="360185" y="882474"/>
                    <a:pt x="253822" y="852311"/>
                    <a:pt x="207785" y="804686"/>
                  </a:cubicBezTo>
                  <a:cubicBezTo>
                    <a:pt x="161747" y="757061"/>
                    <a:pt x="160160" y="663399"/>
                    <a:pt x="131585" y="623711"/>
                  </a:cubicBezTo>
                  <a:cubicBezTo>
                    <a:pt x="103010" y="584024"/>
                    <a:pt x="56972" y="588786"/>
                    <a:pt x="36335" y="566561"/>
                  </a:cubicBezTo>
                  <a:cubicBezTo>
                    <a:pt x="15698" y="544336"/>
                    <a:pt x="2997" y="526874"/>
                    <a:pt x="7760" y="490361"/>
                  </a:cubicBezTo>
                  <a:cubicBezTo>
                    <a:pt x="12522" y="453849"/>
                    <a:pt x="60147" y="382411"/>
                    <a:pt x="64910" y="347486"/>
                  </a:cubicBezTo>
                  <a:cubicBezTo>
                    <a:pt x="69672" y="312561"/>
                    <a:pt x="36335" y="280811"/>
                    <a:pt x="36335" y="280811"/>
                  </a:cubicBezTo>
                  <a:lnTo>
                    <a:pt x="7760" y="214136"/>
                  </a:lnTo>
                  <a:lnTo>
                    <a:pt x="7760" y="214136"/>
                  </a:lnTo>
                  <a:cubicBezTo>
                    <a:pt x="7760" y="191911"/>
                    <a:pt x="-9702" y="114123"/>
                    <a:pt x="7760" y="80786"/>
                  </a:cubicBezTo>
                  <a:cubicBezTo>
                    <a:pt x="25222" y="47449"/>
                    <a:pt x="87135" y="26811"/>
                    <a:pt x="112535" y="14111"/>
                  </a:cubicBezTo>
                  <a:cubicBezTo>
                    <a:pt x="137935" y="1411"/>
                    <a:pt x="141110" y="-4939"/>
                    <a:pt x="160160" y="4586"/>
                  </a:cubicBezTo>
                  <a:cubicBezTo>
                    <a:pt x="179210" y="14111"/>
                    <a:pt x="201435" y="39511"/>
                    <a:pt x="226835" y="71261"/>
                  </a:cubicBezTo>
                  <a:cubicBezTo>
                    <a:pt x="252235" y="103011"/>
                    <a:pt x="266523" y="152224"/>
                    <a:pt x="312560" y="195086"/>
                  </a:cubicBezTo>
                  <a:cubicBezTo>
                    <a:pt x="358597" y="237948"/>
                    <a:pt x="464960" y="315736"/>
                    <a:pt x="503060" y="328436"/>
                  </a:cubicBezTo>
                  <a:cubicBezTo>
                    <a:pt x="541160" y="341136"/>
                    <a:pt x="528460" y="295099"/>
                    <a:pt x="541160" y="271286"/>
                  </a:cubicBezTo>
                  <a:cubicBezTo>
                    <a:pt x="553860" y="247474"/>
                    <a:pt x="579260" y="176036"/>
                    <a:pt x="607835" y="166511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6" name="자유형 15"/>
            <p:cNvSpPr/>
            <p:nvPr/>
          </p:nvSpPr>
          <p:spPr>
            <a:xfrm>
              <a:off x="5142034" y="5361152"/>
              <a:ext cx="356299" cy="677354"/>
            </a:xfrm>
            <a:custGeom>
              <a:avLst/>
              <a:gdLst>
                <a:gd name="connsiteX0" fmla="*/ 325316 w 356299"/>
                <a:gd name="connsiteY0" fmla="*/ 1423 h 677354"/>
                <a:gd name="connsiteX1" fmla="*/ 353891 w 356299"/>
                <a:gd name="connsiteY1" fmla="*/ 87148 h 677354"/>
                <a:gd name="connsiteX2" fmla="*/ 268166 w 356299"/>
                <a:gd name="connsiteY2" fmla="*/ 172873 h 677354"/>
                <a:gd name="connsiteX3" fmla="*/ 220541 w 356299"/>
                <a:gd name="connsiteY3" fmla="*/ 230023 h 677354"/>
                <a:gd name="connsiteX4" fmla="*/ 296741 w 356299"/>
                <a:gd name="connsiteY4" fmla="*/ 410998 h 677354"/>
                <a:gd name="connsiteX5" fmla="*/ 334841 w 356299"/>
                <a:gd name="connsiteY5" fmla="*/ 544348 h 677354"/>
                <a:gd name="connsiteX6" fmla="*/ 296741 w 356299"/>
                <a:gd name="connsiteY6" fmla="*/ 601498 h 677354"/>
                <a:gd name="connsiteX7" fmla="*/ 201491 w 356299"/>
                <a:gd name="connsiteY7" fmla="*/ 658648 h 677354"/>
                <a:gd name="connsiteX8" fmla="*/ 106241 w 356299"/>
                <a:gd name="connsiteY8" fmla="*/ 668173 h 677354"/>
                <a:gd name="connsiteX9" fmla="*/ 153866 w 356299"/>
                <a:gd name="connsiteY9" fmla="*/ 534823 h 677354"/>
                <a:gd name="connsiteX10" fmla="*/ 96716 w 356299"/>
                <a:gd name="connsiteY10" fmla="*/ 468148 h 677354"/>
                <a:gd name="connsiteX11" fmla="*/ 144341 w 356299"/>
                <a:gd name="connsiteY11" fmla="*/ 430048 h 677354"/>
                <a:gd name="connsiteX12" fmla="*/ 96716 w 356299"/>
                <a:gd name="connsiteY12" fmla="*/ 372898 h 677354"/>
                <a:gd name="connsiteX13" fmla="*/ 39566 w 356299"/>
                <a:gd name="connsiteY13" fmla="*/ 382423 h 677354"/>
                <a:gd name="connsiteX14" fmla="*/ 49091 w 356299"/>
                <a:gd name="connsiteY14" fmla="*/ 268123 h 677354"/>
                <a:gd name="connsiteX15" fmla="*/ 39566 w 356299"/>
                <a:gd name="connsiteY15" fmla="*/ 230023 h 677354"/>
                <a:gd name="connsiteX16" fmla="*/ 1466 w 356299"/>
                <a:gd name="connsiteY16" fmla="*/ 191923 h 677354"/>
                <a:gd name="connsiteX17" fmla="*/ 96716 w 356299"/>
                <a:gd name="connsiteY17" fmla="*/ 125248 h 677354"/>
                <a:gd name="connsiteX18" fmla="*/ 163391 w 356299"/>
                <a:gd name="connsiteY18" fmla="*/ 68098 h 677354"/>
                <a:gd name="connsiteX19" fmla="*/ 220541 w 356299"/>
                <a:gd name="connsiteY19" fmla="*/ 87148 h 677354"/>
                <a:gd name="connsiteX20" fmla="*/ 249116 w 356299"/>
                <a:gd name="connsiteY20" fmla="*/ 39523 h 677354"/>
                <a:gd name="connsiteX21" fmla="*/ 325316 w 356299"/>
                <a:gd name="connsiteY21" fmla="*/ 1423 h 67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6299" h="677354">
                  <a:moveTo>
                    <a:pt x="325316" y="1423"/>
                  </a:moveTo>
                  <a:cubicBezTo>
                    <a:pt x="342778" y="9360"/>
                    <a:pt x="363416" y="58573"/>
                    <a:pt x="353891" y="87148"/>
                  </a:cubicBezTo>
                  <a:cubicBezTo>
                    <a:pt x="344366" y="115723"/>
                    <a:pt x="290391" y="149061"/>
                    <a:pt x="268166" y="172873"/>
                  </a:cubicBezTo>
                  <a:cubicBezTo>
                    <a:pt x="245941" y="196685"/>
                    <a:pt x="215778" y="190336"/>
                    <a:pt x="220541" y="230023"/>
                  </a:cubicBezTo>
                  <a:cubicBezTo>
                    <a:pt x="225303" y="269711"/>
                    <a:pt x="277691" y="358611"/>
                    <a:pt x="296741" y="410998"/>
                  </a:cubicBezTo>
                  <a:cubicBezTo>
                    <a:pt x="315791" y="463386"/>
                    <a:pt x="334841" y="512598"/>
                    <a:pt x="334841" y="544348"/>
                  </a:cubicBezTo>
                  <a:cubicBezTo>
                    <a:pt x="334841" y="576098"/>
                    <a:pt x="318966" y="582448"/>
                    <a:pt x="296741" y="601498"/>
                  </a:cubicBezTo>
                  <a:cubicBezTo>
                    <a:pt x="274516" y="620548"/>
                    <a:pt x="233241" y="647536"/>
                    <a:pt x="201491" y="658648"/>
                  </a:cubicBezTo>
                  <a:cubicBezTo>
                    <a:pt x="169741" y="669760"/>
                    <a:pt x="114178" y="688811"/>
                    <a:pt x="106241" y="668173"/>
                  </a:cubicBezTo>
                  <a:cubicBezTo>
                    <a:pt x="98303" y="647536"/>
                    <a:pt x="155453" y="568160"/>
                    <a:pt x="153866" y="534823"/>
                  </a:cubicBezTo>
                  <a:cubicBezTo>
                    <a:pt x="152279" y="501486"/>
                    <a:pt x="98303" y="485610"/>
                    <a:pt x="96716" y="468148"/>
                  </a:cubicBezTo>
                  <a:cubicBezTo>
                    <a:pt x="95129" y="450686"/>
                    <a:pt x="144341" y="445923"/>
                    <a:pt x="144341" y="430048"/>
                  </a:cubicBezTo>
                  <a:cubicBezTo>
                    <a:pt x="144341" y="414173"/>
                    <a:pt x="114178" y="380835"/>
                    <a:pt x="96716" y="372898"/>
                  </a:cubicBezTo>
                  <a:cubicBezTo>
                    <a:pt x="79254" y="364961"/>
                    <a:pt x="47503" y="399885"/>
                    <a:pt x="39566" y="382423"/>
                  </a:cubicBezTo>
                  <a:cubicBezTo>
                    <a:pt x="31629" y="364961"/>
                    <a:pt x="49091" y="293523"/>
                    <a:pt x="49091" y="268123"/>
                  </a:cubicBezTo>
                  <a:cubicBezTo>
                    <a:pt x="49091" y="242723"/>
                    <a:pt x="47503" y="242723"/>
                    <a:pt x="39566" y="230023"/>
                  </a:cubicBezTo>
                  <a:cubicBezTo>
                    <a:pt x="31629" y="217323"/>
                    <a:pt x="-8059" y="209386"/>
                    <a:pt x="1466" y="191923"/>
                  </a:cubicBezTo>
                  <a:cubicBezTo>
                    <a:pt x="10991" y="174461"/>
                    <a:pt x="69728" y="145886"/>
                    <a:pt x="96716" y="125248"/>
                  </a:cubicBezTo>
                  <a:cubicBezTo>
                    <a:pt x="123704" y="104610"/>
                    <a:pt x="142754" y="74448"/>
                    <a:pt x="163391" y="68098"/>
                  </a:cubicBezTo>
                  <a:cubicBezTo>
                    <a:pt x="184028" y="61748"/>
                    <a:pt x="206253" y="91911"/>
                    <a:pt x="220541" y="87148"/>
                  </a:cubicBezTo>
                  <a:cubicBezTo>
                    <a:pt x="234829" y="82385"/>
                    <a:pt x="230066" y="58573"/>
                    <a:pt x="249116" y="39523"/>
                  </a:cubicBezTo>
                  <a:cubicBezTo>
                    <a:pt x="268166" y="20473"/>
                    <a:pt x="307854" y="-6514"/>
                    <a:pt x="325316" y="1423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-200027" y="4162556"/>
            <a:ext cx="3115843" cy="2503150"/>
            <a:chOff x="3077017" y="4112934"/>
            <a:chExt cx="3115843" cy="2503150"/>
          </a:xfrm>
        </p:grpSpPr>
        <p:grpSp>
          <p:nvGrpSpPr>
            <p:cNvPr id="20" name="그룹 19"/>
            <p:cNvGrpSpPr/>
            <p:nvPr/>
          </p:nvGrpSpPr>
          <p:grpSpPr>
            <a:xfrm>
              <a:off x="3077017" y="4112934"/>
              <a:ext cx="3115843" cy="2340000"/>
              <a:chOff x="3077017" y="4112934"/>
              <a:chExt cx="3115843" cy="2340000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7" t="17022" r="11020" b="17209"/>
              <a:stretch/>
            </p:blipFill>
            <p:spPr bwMode="auto">
              <a:xfrm>
                <a:off x="3077017" y="4112934"/>
                <a:ext cx="3115843" cy="234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자유형 25"/>
              <p:cNvSpPr/>
              <p:nvPr/>
            </p:nvSpPr>
            <p:spPr>
              <a:xfrm>
                <a:off x="3563888" y="4581128"/>
                <a:ext cx="844891" cy="585455"/>
              </a:xfrm>
              <a:custGeom>
                <a:avLst/>
                <a:gdLst>
                  <a:gd name="connsiteX0" fmla="*/ 607835 w 1599169"/>
                  <a:gd name="connsiteY0" fmla="*/ 166511 h 1106379"/>
                  <a:gd name="connsiteX1" fmla="*/ 712610 w 1599169"/>
                  <a:gd name="connsiteY1" fmla="*/ 214136 h 1106379"/>
                  <a:gd name="connsiteX2" fmla="*/ 769760 w 1599169"/>
                  <a:gd name="connsiteY2" fmla="*/ 271286 h 1106379"/>
                  <a:gd name="connsiteX3" fmla="*/ 779285 w 1599169"/>
                  <a:gd name="connsiteY3" fmla="*/ 366536 h 1106379"/>
                  <a:gd name="connsiteX4" fmla="*/ 865010 w 1599169"/>
                  <a:gd name="connsiteY4" fmla="*/ 404636 h 1106379"/>
                  <a:gd name="connsiteX5" fmla="*/ 931685 w 1599169"/>
                  <a:gd name="connsiteY5" fmla="*/ 404636 h 1106379"/>
                  <a:gd name="connsiteX6" fmla="*/ 1026935 w 1599169"/>
                  <a:gd name="connsiteY6" fmla="*/ 499886 h 1106379"/>
                  <a:gd name="connsiteX7" fmla="*/ 1179335 w 1599169"/>
                  <a:gd name="connsiteY7" fmla="*/ 557036 h 1106379"/>
                  <a:gd name="connsiteX8" fmla="*/ 1360310 w 1599169"/>
                  <a:gd name="connsiteY8" fmla="*/ 557036 h 1106379"/>
                  <a:gd name="connsiteX9" fmla="*/ 1426985 w 1599169"/>
                  <a:gd name="connsiteY9" fmla="*/ 557036 h 1106379"/>
                  <a:gd name="connsiteX10" fmla="*/ 1426985 w 1599169"/>
                  <a:gd name="connsiteY10" fmla="*/ 652286 h 1106379"/>
                  <a:gd name="connsiteX11" fmla="*/ 1455560 w 1599169"/>
                  <a:gd name="connsiteY11" fmla="*/ 728486 h 1106379"/>
                  <a:gd name="connsiteX12" fmla="*/ 1560335 w 1599169"/>
                  <a:gd name="connsiteY12" fmla="*/ 747536 h 1106379"/>
                  <a:gd name="connsiteX13" fmla="*/ 1598435 w 1599169"/>
                  <a:gd name="connsiteY13" fmla="*/ 823736 h 1106379"/>
                  <a:gd name="connsiteX14" fmla="*/ 1531760 w 1599169"/>
                  <a:gd name="connsiteY14" fmla="*/ 833261 h 1106379"/>
                  <a:gd name="connsiteX15" fmla="*/ 1407935 w 1599169"/>
                  <a:gd name="connsiteY15" fmla="*/ 899936 h 1106379"/>
                  <a:gd name="connsiteX16" fmla="*/ 1322210 w 1599169"/>
                  <a:gd name="connsiteY16" fmla="*/ 947561 h 1106379"/>
                  <a:gd name="connsiteX17" fmla="*/ 1226960 w 1599169"/>
                  <a:gd name="connsiteY17" fmla="*/ 938036 h 1106379"/>
                  <a:gd name="connsiteX18" fmla="*/ 1179335 w 1599169"/>
                  <a:gd name="connsiteY18" fmla="*/ 938036 h 1106379"/>
                  <a:gd name="connsiteX19" fmla="*/ 1150760 w 1599169"/>
                  <a:gd name="connsiteY19" fmla="*/ 985661 h 1106379"/>
                  <a:gd name="connsiteX20" fmla="*/ 1112660 w 1599169"/>
                  <a:gd name="connsiteY20" fmla="*/ 1023761 h 1106379"/>
                  <a:gd name="connsiteX21" fmla="*/ 998360 w 1599169"/>
                  <a:gd name="connsiteY21" fmla="*/ 1099961 h 1106379"/>
                  <a:gd name="connsiteX22" fmla="*/ 855485 w 1599169"/>
                  <a:gd name="connsiteY22" fmla="*/ 1099961 h 1106379"/>
                  <a:gd name="connsiteX23" fmla="*/ 722135 w 1599169"/>
                  <a:gd name="connsiteY23" fmla="*/ 1080911 h 1106379"/>
                  <a:gd name="connsiteX24" fmla="*/ 626885 w 1599169"/>
                  <a:gd name="connsiteY24" fmla="*/ 1071386 h 1106379"/>
                  <a:gd name="connsiteX25" fmla="*/ 493535 w 1599169"/>
                  <a:gd name="connsiteY25" fmla="*/ 966611 h 1106379"/>
                  <a:gd name="connsiteX26" fmla="*/ 407810 w 1599169"/>
                  <a:gd name="connsiteY26" fmla="*/ 909461 h 1106379"/>
                  <a:gd name="connsiteX27" fmla="*/ 207785 w 1599169"/>
                  <a:gd name="connsiteY27" fmla="*/ 804686 h 1106379"/>
                  <a:gd name="connsiteX28" fmla="*/ 131585 w 1599169"/>
                  <a:gd name="connsiteY28" fmla="*/ 623711 h 1106379"/>
                  <a:gd name="connsiteX29" fmla="*/ 36335 w 1599169"/>
                  <a:gd name="connsiteY29" fmla="*/ 566561 h 1106379"/>
                  <a:gd name="connsiteX30" fmla="*/ 7760 w 1599169"/>
                  <a:gd name="connsiteY30" fmla="*/ 490361 h 1106379"/>
                  <a:gd name="connsiteX31" fmla="*/ 64910 w 1599169"/>
                  <a:gd name="connsiteY31" fmla="*/ 347486 h 1106379"/>
                  <a:gd name="connsiteX32" fmla="*/ 36335 w 1599169"/>
                  <a:gd name="connsiteY32" fmla="*/ 280811 h 1106379"/>
                  <a:gd name="connsiteX33" fmla="*/ 7760 w 1599169"/>
                  <a:gd name="connsiteY33" fmla="*/ 214136 h 1106379"/>
                  <a:gd name="connsiteX34" fmla="*/ 7760 w 1599169"/>
                  <a:gd name="connsiteY34" fmla="*/ 214136 h 1106379"/>
                  <a:gd name="connsiteX35" fmla="*/ 7760 w 1599169"/>
                  <a:gd name="connsiteY35" fmla="*/ 80786 h 1106379"/>
                  <a:gd name="connsiteX36" fmla="*/ 112535 w 1599169"/>
                  <a:gd name="connsiteY36" fmla="*/ 14111 h 1106379"/>
                  <a:gd name="connsiteX37" fmla="*/ 160160 w 1599169"/>
                  <a:gd name="connsiteY37" fmla="*/ 4586 h 1106379"/>
                  <a:gd name="connsiteX38" fmla="*/ 226835 w 1599169"/>
                  <a:gd name="connsiteY38" fmla="*/ 71261 h 1106379"/>
                  <a:gd name="connsiteX39" fmla="*/ 312560 w 1599169"/>
                  <a:gd name="connsiteY39" fmla="*/ 195086 h 1106379"/>
                  <a:gd name="connsiteX40" fmla="*/ 503060 w 1599169"/>
                  <a:gd name="connsiteY40" fmla="*/ 328436 h 1106379"/>
                  <a:gd name="connsiteX41" fmla="*/ 541160 w 1599169"/>
                  <a:gd name="connsiteY41" fmla="*/ 271286 h 1106379"/>
                  <a:gd name="connsiteX42" fmla="*/ 607835 w 1599169"/>
                  <a:gd name="connsiteY42" fmla="*/ 166511 h 110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99169" h="1106379">
                    <a:moveTo>
                      <a:pt x="607835" y="166511"/>
                    </a:moveTo>
                    <a:cubicBezTo>
                      <a:pt x="636410" y="156986"/>
                      <a:pt x="685622" y="196673"/>
                      <a:pt x="712610" y="214136"/>
                    </a:cubicBezTo>
                    <a:cubicBezTo>
                      <a:pt x="739598" y="231599"/>
                      <a:pt x="758648" y="245886"/>
                      <a:pt x="769760" y="271286"/>
                    </a:cubicBezTo>
                    <a:cubicBezTo>
                      <a:pt x="780872" y="296686"/>
                      <a:pt x="763410" y="344311"/>
                      <a:pt x="779285" y="366536"/>
                    </a:cubicBezTo>
                    <a:cubicBezTo>
                      <a:pt x="795160" y="388761"/>
                      <a:pt x="839610" y="398286"/>
                      <a:pt x="865010" y="404636"/>
                    </a:cubicBezTo>
                    <a:cubicBezTo>
                      <a:pt x="890410" y="410986"/>
                      <a:pt x="904698" y="388761"/>
                      <a:pt x="931685" y="404636"/>
                    </a:cubicBezTo>
                    <a:cubicBezTo>
                      <a:pt x="958673" y="420511"/>
                      <a:pt x="985660" y="474486"/>
                      <a:pt x="1026935" y="499886"/>
                    </a:cubicBezTo>
                    <a:cubicBezTo>
                      <a:pt x="1068210" y="525286"/>
                      <a:pt x="1123773" y="547511"/>
                      <a:pt x="1179335" y="557036"/>
                    </a:cubicBezTo>
                    <a:cubicBezTo>
                      <a:pt x="1234897" y="566561"/>
                      <a:pt x="1360310" y="557036"/>
                      <a:pt x="1360310" y="557036"/>
                    </a:cubicBezTo>
                    <a:cubicBezTo>
                      <a:pt x="1401585" y="557036"/>
                      <a:pt x="1415873" y="541161"/>
                      <a:pt x="1426985" y="557036"/>
                    </a:cubicBezTo>
                    <a:cubicBezTo>
                      <a:pt x="1438098" y="572911"/>
                      <a:pt x="1422223" y="623711"/>
                      <a:pt x="1426985" y="652286"/>
                    </a:cubicBezTo>
                    <a:cubicBezTo>
                      <a:pt x="1431747" y="680861"/>
                      <a:pt x="1433335" y="712611"/>
                      <a:pt x="1455560" y="728486"/>
                    </a:cubicBezTo>
                    <a:cubicBezTo>
                      <a:pt x="1477785" y="744361"/>
                      <a:pt x="1536523" y="731661"/>
                      <a:pt x="1560335" y="747536"/>
                    </a:cubicBezTo>
                    <a:cubicBezTo>
                      <a:pt x="1584148" y="763411"/>
                      <a:pt x="1603198" y="809448"/>
                      <a:pt x="1598435" y="823736"/>
                    </a:cubicBezTo>
                    <a:cubicBezTo>
                      <a:pt x="1593672" y="838024"/>
                      <a:pt x="1563510" y="820561"/>
                      <a:pt x="1531760" y="833261"/>
                    </a:cubicBezTo>
                    <a:cubicBezTo>
                      <a:pt x="1500010" y="845961"/>
                      <a:pt x="1442860" y="880886"/>
                      <a:pt x="1407935" y="899936"/>
                    </a:cubicBezTo>
                    <a:cubicBezTo>
                      <a:pt x="1373010" y="918986"/>
                      <a:pt x="1352372" y="941211"/>
                      <a:pt x="1322210" y="947561"/>
                    </a:cubicBezTo>
                    <a:cubicBezTo>
                      <a:pt x="1292048" y="953911"/>
                      <a:pt x="1250773" y="939624"/>
                      <a:pt x="1226960" y="938036"/>
                    </a:cubicBezTo>
                    <a:cubicBezTo>
                      <a:pt x="1203147" y="936448"/>
                      <a:pt x="1192035" y="930099"/>
                      <a:pt x="1179335" y="938036"/>
                    </a:cubicBezTo>
                    <a:cubicBezTo>
                      <a:pt x="1166635" y="945973"/>
                      <a:pt x="1161873" y="971374"/>
                      <a:pt x="1150760" y="985661"/>
                    </a:cubicBezTo>
                    <a:cubicBezTo>
                      <a:pt x="1139648" y="999949"/>
                      <a:pt x="1138060" y="1004711"/>
                      <a:pt x="1112660" y="1023761"/>
                    </a:cubicBezTo>
                    <a:cubicBezTo>
                      <a:pt x="1087260" y="1042811"/>
                      <a:pt x="1041223" y="1087261"/>
                      <a:pt x="998360" y="1099961"/>
                    </a:cubicBezTo>
                    <a:cubicBezTo>
                      <a:pt x="955498" y="1112661"/>
                      <a:pt x="901522" y="1103136"/>
                      <a:pt x="855485" y="1099961"/>
                    </a:cubicBezTo>
                    <a:cubicBezTo>
                      <a:pt x="809448" y="1096786"/>
                      <a:pt x="760235" y="1085674"/>
                      <a:pt x="722135" y="1080911"/>
                    </a:cubicBezTo>
                    <a:cubicBezTo>
                      <a:pt x="684035" y="1076149"/>
                      <a:pt x="664985" y="1090436"/>
                      <a:pt x="626885" y="1071386"/>
                    </a:cubicBezTo>
                    <a:cubicBezTo>
                      <a:pt x="588785" y="1052336"/>
                      <a:pt x="530048" y="993599"/>
                      <a:pt x="493535" y="966611"/>
                    </a:cubicBezTo>
                    <a:cubicBezTo>
                      <a:pt x="457022" y="939623"/>
                      <a:pt x="455435" y="936448"/>
                      <a:pt x="407810" y="909461"/>
                    </a:cubicBezTo>
                    <a:cubicBezTo>
                      <a:pt x="360185" y="882474"/>
                      <a:pt x="253822" y="852311"/>
                      <a:pt x="207785" y="804686"/>
                    </a:cubicBezTo>
                    <a:cubicBezTo>
                      <a:pt x="161747" y="757061"/>
                      <a:pt x="160160" y="663399"/>
                      <a:pt x="131585" y="623711"/>
                    </a:cubicBezTo>
                    <a:cubicBezTo>
                      <a:pt x="103010" y="584024"/>
                      <a:pt x="56972" y="588786"/>
                      <a:pt x="36335" y="566561"/>
                    </a:cubicBezTo>
                    <a:cubicBezTo>
                      <a:pt x="15698" y="544336"/>
                      <a:pt x="2997" y="526874"/>
                      <a:pt x="7760" y="490361"/>
                    </a:cubicBezTo>
                    <a:cubicBezTo>
                      <a:pt x="12522" y="453849"/>
                      <a:pt x="60147" y="382411"/>
                      <a:pt x="64910" y="347486"/>
                    </a:cubicBezTo>
                    <a:cubicBezTo>
                      <a:pt x="69672" y="312561"/>
                      <a:pt x="36335" y="280811"/>
                      <a:pt x="36335" y="280811"/>
                    </a:cubicBezTo>
                    <a:lnTo>
                      <a:pt x="7760" y="214136"/>
                    </a:lnTo>
                    <a:lnTo>
                      <a:pt x="7760" y="214136"/>
                    </a:lnTo>
                    <a:cubicBezTo>
                      <a:pt x="7760" y="191911"/>
                      <a:pt x="-9702" y="114123"/>
                      <a:pt x="7760" y="80786"/>
                    </a:cubicBezTo>
                    <a:cubicBezTo>
                      <a:pt x="25222" y="47449"/>
                      <a:pt x="87135" y="26811"/>
                      <a:pt x="112535" y="14111"/>
                    </a:cubicBezTo>
                    <a:cubicBezTo>
                      <a:pt x="137935" y="1411"/>
                      <a:pt x="141110" y="-4939"/>
                      <a:pt x="160160" y="4586"/>
                    </a:cubicBezTo>
                    <a:cubicBezTo>
                      <a:pt x="179210" y="14111"/>
                      <a:pt x="201435" y="39511"/>
                      <a:pt x="226835" y="71261"/>
                    </a:cubicBezTo>
                    <a:cubicBezTo>
                      <a:pt x="252235" y="103011"/>
                      <a:pt x="266523" y="152224"/>
                      <a:pt x="312560" y="195086"/>
                    </a:cubicBezTo>
                    <a:cubicBezTo>
                      <a:pt x="358597" y="237948"/>
                      <a:pt x="464960" y="315736"/>
                      <a:pt x="503060" y="328436"/>
                    </a:cubicBezTo>
                    <a:cubicBezTo>
                      <a:pt x="541160" y="341136"/>
                      <a:pt x="528460" y="295099"/>
                      <a:pt x="541160" y="271286"/>
                    </a:cubicBezTo>
                    <a:cubicBezTo>
                      <a:pt x="553860" y="247474"/>
                      <a:pt x="579260" y="176036"/>
                      <a:pt x="607835" y="166511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자유형 26"/>
              <p:cNvSpPr/>
              <p:nvPr/>
            </p:nvSpPr>
            <p:spPr>
              <a:xfrm>
                <a:off x="4648203" y="5249167"/>
                <a:ext cx="188244" cy="358430"/>
              </a:xfrm>
              <a:custGeom>
                <a:avLst/>
                <a:gdLst>
                  <a:gd name="connsiteX0" fmla="*/ 325316 w 356299"/>
                  <a:gd name="connsiteY0" fmla="*/ 1423 h 677354"/>
                  <a:gd name="connsiteX1" fmla="*/ 353891 w 356299"/>
                  <a:gd name="connsiteY1" fmla="*/ 87148 h 677354"/>
                  <a:gd name="connsiteX2" fmla="*/ 268166 w 356299"/>
                  <a:gd name="connsiteY2" fmla="*/ 172873 h 677354"/>
                  <a:gd name="connsiteX3" fmla="*/ 220541 w 356299"/>
                  <a:gd name="connsiteY3" fmla="*/ 230023 h 677354"/>
                  <a:gd name="connsiteX4" fmla="*/ 296741 w 356299"/>
                  <a:gd name="connsiteY4" fmla="*/ 410998 h 677354"/>
                  <a:gd name="connsiteX5" fmla="*/ 334841 w 356299"/>
                  <a:gd name="connsiteY5" fmla="*/ 544348 h 677354"/>
                  <a:gd name="connsiteX6" fmla="*/ 296741 w 356299"/>
                  <a:gd name="connsiteY6" fmla="*/ 601498 h 677354"/>
                  <a:gd name="connsiteX7" fmla="*/ 201491 w 356299"/>
                  <a:gd name="connsiteY7" fmla="*/ 658648 h 677354"/>
                  <a:gd name="connsiteX8" fmla="*/ 106241 w 356299"/>
                  <a:gd name="connsiteY8" fmla="*/ 668173 h 677354"/>
                  <a:gd name="connsiteX9" fmla="*/ 153866 w 356299"/>
                  <a:gd name="connsiteY9" fmla="*/ 534823 h 677354"/>
                  <a:gd name="connsiteX10" fmla="*/ 96716 w 356299"/>
                  <a:gd name="connsiteY10" fmla="*/ 468148 h 677354"/>
                  <a:gd name="connsiteX11" fmla="*/ 144341 w 356299"/>
                  <a:gd name="connsiteY11" fmla="*/ 430048 h 677354"/>
                  <a:gd name="connsiteX12" fmla="*/ 96716 w 356299"/>
                  <a:gd name="connsiteY12" fmla="*/ 372898 h 677354"/>
                  <a:gd name="connsiteX13" fmla="*/ 39566 w 356299"/>
                  <a:gd name="connsiteY13" fmla="*/ 382423 h 677354"/>
                  <a:gd name="connsiteX14" fmla="*/ 49091 w 356299"/>
                  <a:gd name="connsiteY14" fmla="*/ 268123 h 677354"/>
                  <a:gd name="connsiteX15" fmla="*/ 39566 w 356299"/>
                  <a:gd name="connsiteY15" fmla="*/ 230023 h 677354"/>
                  <a:gd name="connsiteX16" fmla="*/ 1466 w 356299"/>
                  <a:gd name="connsiteY16" fmla="*/ 191923 h 677354"/>
                  <a:gd name="connsiteX17" fmla="*/ 96716 w 356299"/>
                  <a:gd name="connsiteY17" fmla="*/ 125248 h 677354"/>
                  <a:gd name="connsiteX18" fmla="*/ 163391 w 356299"/>
                  <a:gd name="connsiteY18" fmla="*/ 68098 h 677354"/>
                  <a:gd name="connsiteX19" fmla="*/ 220541 w 356299"/>
                  <a:gd name="connsiteY19" fmla="*/ 87148 h 677354"/>
                  <a:gd name="connsiteX20" fmla="*/ 249116 w 356299"/>
                  <a:gd name="connsiteY20" fmla="*/ 39523 h 677354"/>
                  <a:gd name="connsiteX21" fmla="*/ 325316 w 356299"/>
                  <a:gd name="connsiteY21" fmla="*/ 1423 h 6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6299" h="677354">
                    <a:moveTo>
                      <a:pt x="325316" y="1423"/>
                    </a:moveTo>
                    <a:cubicBezTo>
                      <a:pt x="342778" y="9360"/>
                      <a:pt x="363416" y="58573"/>
                      <a:pt x="353891" y="87148"/>
                    </a:cubicBezTo>
                    <a:cubicBezTo>
                      <a:pt x="344366" y="115723"/>
                      <a:pt x="290391" y="149061"/>
                      <a:pt x="268166" y="172873"/>
                    </a:cubicBezTo>
                    <a:cubicBezTo>
                      <a:pt x="245941" y="196685"/>
                      <a:pt x="215778" y="190336"/>
                      <a:pt x="220541" y="230023"/>
                    </a:cubicBezTo>
                    <a:cubicBezTo>
                      <a:pt x="225303" y="269711"/>
                      <a:pt x="277691" y="358611"/>
                      <a:pt x="296741" y="410998"/>
                    </a:cubicBezTo>
                    <a:cubicBezTo>
                      <a:pt x="315791" y="463386"/>
                      <a:pt x="334841" y="512598"/>
                      <a:pt x="334841" y="544348"/>
                    </a:cubicBezTo>
                    <a:cubicBezTo>
                      <a:pt x="334841" y="576098"/>
                      <a:pt x="318966" y="582448"/>
                      <a:pt x="296741" y="601498"/>
                    </a:cubicBezTo>
                    <a:cubicBezTo>
                      <a:pt x="274516" y="620548"/>
                      <a:pt x="233241" y="647536"/>
                      <a:pt x="201491" y="658648"/>
                    </a:cubicBezTo>
                    <a:cubicBezTo>
                      <a:pt x="169741" y="669760"/>
                      <a:pt x="114178" y="688811"/>
                      <a:pt x="106241" y="668173"/>
                    </a:cubicBezTo>
                    <a:cubicBezTo>
                      <a:pt x="98303" y="647536"/>
                      <a:pt x="155453" y="568160"/>
                      <a:pt x="153866" y="534823"/>
                    </a:cubicBezTo>
                    <a:cubicBezTo>
                      <a:pt x="152279" y="501486"/>
                      <a:pt x="98303" y="485610"/>
                      <a:pt x="96716" y="468148"/>
                    </a:cubicBezTo>
                    <a:cubicBezTo>
                      <a:pt x="95129" y="450686"/>
                      <a:pt x="144341" y="445923"/>
                      <a:pt x="144341" y="430048"/>
                    </a:cubicBezTo>
                    <a:cubicBezTo>
                      <a:pt x="144341" y="414173"/>
                      <a:pt x="114178" y="380835"/>
                      <a:pt x="96716" y="372898"/>
                    </a:cubicBezTo>
                    <a:cubicBezTo>
                      <a:pt x="79254" y="364961"/>
                      <a:pt x="47503" y="399885"/>
                      <a:pt x="39566" y="382423"/>
                    </a:cubicBezTo>
                    <a:cubicBezTo>
                      <a:pt x="31629" y="364961"/>
                      <a:pt x="49091" y="293523"/>
                      <a:pt x="49091" y="268123"/>
                    </a:cubicBezTo>
                    <a:cubicBezTo>
                      <a:pt x="49091" y="242723"/>
                      <a:pt x="47503" y="242723"/>
                      <a:pt x="39566" y="230023"/>
                    </a:cubicBezTo>
                    <a:cubicBezTo>
                      <a:pt x="31629" y="217323"/>
                      <a:pt x="-8059" y="209386"/>
                      <a:pt x="1466" y="191923"/>
                    </a:cubicBezTo>
                    <a:cubicBezTo>
                      <a:pt x="10991" y="174461"/>
                      <a:pt x="69728" y="145886"/>
                      <a:pt x="96716" y="125248"/>
                    </a:cubicBezTo>
                    <a:cubicBezTo>
                      <a:pt x="123704" y="104610"/>
                      <a:pt x="142754" y="74448"/>
                      <a:pt x="163391" y="68098"/>
                    </a:cubicBezTo>
                    <a:cubicBezTo>
                      <a:pt x="184028" y="61748"/>
                      <a:pt x="206253" y="91911"/>
                      <a:pt x="220541" y="87148"/>
                    </a:cubicBezTo>
                    <a:cubicBezTo>
                      <a:pt x="234829" y="82385"/>
                      <a:pt x="230066" y="58573"/>
                      <a:pt x="249116" y="39523"/>
                    </a:cubicBezTo>
                    <a:cubicBezTo>
                      <a:pt x="268166" y="20473"/>
                      <a:pt x="307854" y="-6514"/>
                      <a:pt x="325316" y="1423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07904" y="6277530"/>
              <a:ext cx="20874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. 500hPa pressure</a:t>
              </a:r>
              <a:endParaRPr lang="ko-KR" altLang="en-US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915816" y="4112934"/>
            <a:ext cx="3339312" cy="2524496"/>
            <a:chOff x="-553" y="4099217"/>
            <a:chExt cx="3339312" cy="2524496"/>
          </a:xfrm>
        </p:grpSpPr>
        <p:grpSp>
          <p:nvGrpSpPr>
            <p:cNvPr id="19" name="그룹 18"/>
            <p:cNvGrpSpPr/>
            <p:nvPr/>
          </p:nvGrpSpPr>
          <p:grpSpPr>
            <a:xfrm>
              <a:off x="66748" y="4099217"/>
              <a:ext cx="2953073" cy="2340000"/>
              <a:chOff x="66748" y="4099217"/>
              <a:chExt cx="2953073" cy="2340000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48" y="4099217"/>
                <a:ext cx="2953073" cy="234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자유형 22"/>
              <p:cNvSpPr/>
              <p:nvPr/>
            </p:nvSpPr>
            <p:spPr>
              <a:xfrm>
                <a:off x="270725" y="4581128"/>
                <a:ext cx="844891" cy="585455"/>
              </a:xfrm>
              <a:custGeom>
                <a:avLst/>
                <a:gdLst>
                  <a:gd name="connsiteX0" fmla="*/ 607835 w 1599169"/>
                  <a:gd name="connsiteY0" fmla="*/ 166511 h 1106379"/>
                  <a:gd name="connsiteX1" fmla="*/ 712610 w 1599169"/>
                  <a:gd name="connsiteY1" fmla="*/ 214136 h 1106379"/>
                  <a:gd name="connsiteX2" fmla="*/ 769760 w 1599169"/>
                  <a:gd name="connsiteY2" fmla="*/ 271286 h 1106379"/>
                  <a:gd name="connsiteX3" fmla="*/ 779285 w 1599169"/>
                  <a:gd name="connsiteY3" fmla="*/ 366536 h 1106379"/>
                  <a:gd name="connsiteX4" fmla="*/ 865010 w 1599169"/>
                  <a:gd name="connsiteY4" fmla="*/ 404636 h 1106379"/>
                  <a:gd name="connsiteX5" fmla="*/ 931685 w 1599169"/>
                  <a:gd name="connsiteY5" fmla="*/ 404636 h 1106379"/>
                  <a:gd name="connsiteX6" fmla="*/ 1026935 w 1599169"/>
                  <a:gd name="connsiteY6" fmla="*/ 499886 h 1106379"/>
                  <a:gd name="connsiteX7" fmla="*/ 1179335 w 1599169"/>
                  <a:gd name="connsiteY7" fmla="*/ 557036 h 1106379"/>
                  <a:gd name="connsiteX8" fmla="*/ 1360310 w 1599169"/>
                  <a:gd name="connsiteY8" fmla="*/ 557036 h 1106379"/>
                  <a:gd name="connsiteX9" fmla="*/ 1426985 w 1599169"/>
                  <a:gd name="connsiteY9" fmla="*/ 557036 h 1106379"/>
                  <a:gd name="connsiteX10" fmla="*/ 1426985 w 1599169"/>
                  <a:gd name="connsiteY10" fmla="*/ 652286 h 1106379"/>
                  <a:gd name="connsiteX11" fmla="*/ 1455560 w 1599169"/>
                  <a:gd name="connsiteY11" fmla="*/ 728486 h 1106379"/>
                  <a:gd name="connsiteX12" fmla="*/ 1560335 w 1599169"/>
                  <a:gd name="connsiteY12" fmla="*/ 747536 h 1106379"/>
                  <a:gd name="connsiteX13" fmla="*/ 1598435 w 1599169"/>
                  <a:gd name="connsiteY13" fmla="*/ 823736 h 1106379"/>
                  <a:gd name="connsiteX14" fmla="*/ 1531760 w 1599169"/>
                  <a:gd name="connsiteY14" fmla="*/ 833261 h 1106379"/>
                  <a:gd name="connsiteX15" fmla="*/ 1407935 w 1599169"/>
                  <a:gd name="connsiteY15" fmla="*/ 899936 h 1106379"/>
                  <a:gd name="connsiteX16" fmla="*/ 1322210 w 1599169"/>
                  <a:gd name="connsiteY16" fmla="*/ 947561 h 1106379"/>
                  <a:gd name="connsiteX17" fmla="*/ 1226960 w 1599169"/>
                  <a:gd name="connsiteY17" fmla="*/ 938036 h 1106379"/>
                  <a:gd name="connsiteX18" fmla="*/ 1179335 w 1599169"/>
                  <a:gd name="connsiteY18" fmla="*/ 938036 h 1106379"/>
                  <a:gd name="connsiteX19" fmla="*/ 1150760 w 1599169"/>
                  <a:gd name="connsiteY19" fmla="*/ 985661 h 1106379"/>
                  <a:gd name="connsiteX20" fmla="*/ 1112660 w 1599169"/>
                  <a:gd name="connsiteY20" fmla="*/ 1023761 h 1106379"/>
                  <a:gd name="connsiteX21" fmla="*/ 998360 w 1599169"/>
                  <a:gd name="connsiteY21" fmla="*/ 1099961 h 1106379"/>
                  <a:gd name="connsiteX22" fmla="*/ 855485 w 1599169"/>
                  <a:gd name="connsiteY22" fmla="*/ 1099961 h 1106379"/>
                  <a:gd name="connsiteX23" fmla="*/ 722135 w 1599169"/>
                  <a:gd name="connsiteY23" fmla="*/ 1080911 h 1106379"/>
                  <a:gd name="connsiteX24" fmla="*/ 626885 w 1599169"/>
                  <a:gd name="connsiteY24" fmla="*/ 1071386 h 1106379"/>
                  <a:gd name="connsiteX25" fmla="*/ 493535 w 1599169"/>
                  <a:gd name="connsiteY25" fmla="*/ 966611 h 1106379"/>
                  <a:gd name="connsiteX26" fmla="*/ 407810 w 1599169"/>
                  <a:gd name="connsiteY26" fmla="*/ 909461 h 1106379"/>
                  <a:gd name="connsiteX27" fmla="*/ 207785 w 1599169"/>
                  <a:gd name="connsiteY27" fmla="*/ 804686 h 1106379"/>
                  <a:gd name="connsiteX28" fmla="*/ 131585 w 1599169"/>
                  <a:gd name="connsiteY28" fmla="*/ 623711 h 1106379"/>
                  <a:gd name="connsiteX29" fmla="*/ 36335 w 1599169"/>
                  <a:gd name="connsiteY29" fmla="*/ 566561 h 1106379"/>
                  <a:gd name="connsiteX30" fmla="*/ 7760 w 1599169"/>
                  <a:gd name="connsiteY30" fmla="*/ 490361 h 1106379"/>
                  <a:gd name="connsiteX31" fmla="*/ 64910 w 1599169"/>
                  <a:gd name="connsiteY31" fmla="*/ 347486 h 1106379"/>
                  <a:gd name="connsiteX32" fmla="*/ 36335 w 1599169"/>
                  <a:gd name="connsiteY32" fmla="*/ 280811 h 1106379"/>
                  <a:gd name="connsiteX33" fmla="*/ 7760 w 1599169"/>
                  <a:gd name="connsiteY33" fmla="*/ 214136 h 1106379"/>
                  <a:gd name="connsiteX34" fmla="*/ 7760 w 1599169"/>
                  <a:gd name="connsiteY34" fmla="*/ 214136 h 1106379"/>
                  <a:gd name="connsiteX35" fmla="*/ 7760 w 1599169"/>
                  <a:gd name="connsiteY35" fmla="*/ 80786 h 1106379"/>
                  <a:gd name="connsiteX36" fmla="*/ 112535 w 1599169"/>
                  <a:gd name="connsiteY36" fmla="*/ 14111 h 1106379"/>
                  <a:gd name="connsiteX37" fmla="*/ 160160 w 1599169"/>
                  <a:gd name="connsiteY37" fmla="*/ 4586 h 1106379"/>
                  <a:gd name="connsiteX38" fmla="*/ 226835 w 1599169"/>
                  <a:gd name="connsiteY38" fmla="*/ 71261 h 1106379"/>
                  <a:gd name="connsiteX39" fmla="*/ 312560 w 1599169"/>
                  <a:gd name="connsiteY39" fmla="*/ 195086 h 1106379"/>
                  <a:gd name="connsiteX40" fmla="*/ 503060 w 1599169"/>
                  <a:gd name="connsiteY40" fmla="*/ 328436 h 1106379"/>
                  <a:gd name="connsiteX41" fmla="*/ 541160 w 1599169"/>
                  <a:gd name="connsiteY41" fmla="*/ 271286 h 1106379"/>
                  <a:gd name="connsiteX42" fmla="*/ 607835 w 1599169"/>
                  <a:gd name="connsiteY42" fmla="*/ 166511 h 110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99169" h="1106379">
                    <a:moveTo>
                      <a:pt x="607835" y="166511"/>
                    </a:moveTo>
                    <a:cubicBezTo>
                      <a:pt x="636410" y="156986"/>
                      <a:pt x="685622" y="196673"/>
                      <a:pt x="712610" y="214136"/>
                    </a:cubicBezTo>
                    <a:cubicBezTo>
                      <a:pt x="739598" y="231599"/>
                      <a:pt x="758648" y="245886"/>
                      <a:pt x="769760" y="271286"/>
                    </a:cubicBezTo>
                    <a:cubicBezTo>
                      <a:pt x="780872" y="296686"/>
                      <a:pt x="763410" y="344311"/>
                      <a:pt x="779285" y="366536"/>
                    </a:cubicBezTo>
                    <a:cubicBezTo>
                      <a:pt x="795160" y="388761"/>
                      <a:pt x="839610" y="398286"/>
                      <a:pt x="865010" y="404636"/>
                    </a:cubicBezTo>
                    <a:cubicBezTo>
                      <a:pt x="890410" y="410986"/>
                      <a:pt x="904698" y="388761"/>
                      <a:pt x="931685" y="404636"/>
                    </a:cubicBezTo>
                    <a:cubicBezTo>
                      <a:pt x="958673" y="420511"/>
                      <a:pt x="985660" y="474486"/>
                      <a:pt x="1026935" y="499886"/>
                    </a:cubicBezTo>
                    <a:cubicBezTo>
                      <a:pt x="1068210" y="525286"/>
                      <a:pt x="1123773" y="547511"/>
                      <a:pt x="1179335" y="557036"/>
                    </a:cubicBezTo>
                    <a:cubicBezTo>
                      <a:pt x="1234897" y="566561"/>
                      <a:pt x="1360310" y="557036"/>
                      <a:pt x="1360310" y="557036"/>
                    </a:cubicBezTo>
                    <a:cubicBezTo>
                      <a:pt x="1401585" y="557036"/>
                      <a:pt x="1415873" y="541161"/>
                      <a:pt x="1426985" y="557036"/>
                    </a:cubicBezTo>
                    <a:cubicBezTo>
                      <a:pt x="1438098" y="572911"/>
                      <a:pt x="1422223" y="623711"/>
                      <a:pt x="1426985" y="652286"/>
                    </a:cubicBezTo>
                    <a:cubicBezTo>
                      <a:pt x="1431747" y="680861"/>
                      <a:pt x="1433335" y="712611"/>
                      <a:pt x="1455560" y="728486"/>
                    </a:cubicBezTo>
                    <a:cubicBezTo>
                      <a:pt x="1477785" y="744361"/>
                      <a:pt x="1536523" y="731661"/>
                      <a:pt x="1560335" y="747536"/>
                    </a:cubicBezTo>
                    <a:cubicBezTo>
                      <a:pt x="1584148" y="763411"/>
                      <a:pt x="1603198" y="809448"/>
                      <a:pt x="1598435" y="823736"/>
                    </a:cubicBezTo>
                    <a:cubicBezTo>
                      <a:pt x="1593672" y="838024"/>
                      <a:pt x="1563510" y="820561"/>
                      <a:pt x="1531760" y="833261"/>
                    </a:cubicBezTo>
                    <a:cubicBezTo>
                      <a:pt x="1500010" y="845961"/>
                      <a:pt x="1442860" y="880886"/>
                      <a:pt x="1407935" y="899936"/>
                    </a:cubicBezTo>
                    <a:cubicBezTo>
                      <a:pt x="1373010" y="918986"/>
                      <a:pt x="1352372" y="941211"/>
                      <a:pt x="1322210" y="947561"/>
                    </a:cubicBezTo>
                    <a:cubicBezTo>
                      <a:pt x="1292048" y="953911"/>
                      <a:pt x="1250773" y="939624"/>
                      <a:pt x="1226960" y="938036"/>
                    </a:cubicBezTo>
                    <a:cubicBezTo>
                      <a:pt x="1203147" y="936448"/>
                      <a:pt x="1192035" y="930099"/>
                      <a:pt x="1179335" y="938036"/>
                    </a:cubicBezTo>
                    <a:cubicBezTo>
                      <a:pt x="1166635" y="945973"/>
                      <a:pt x="1161873" y="971374"/>
                      <a:pt x="1150760" y="985661"/>
                    </a:cubicBezTo>
                    <a:cubicBezTo>
                      <a:pt x="1139648" y="999949"/>
                      <a:pt x="1138060" y="1004711"/>
                      <a:pt x="1112660" y="1023761"/>
                    </a:cubicBezTo>
                    <a:cubicBezTo>
                      <a:pt x="1087260" y="1042811"/>
                      <a:pt x="1041223" y="1087261"/>
                      <a:pt x="998360" y="1099961"/>
                    </a:cubicBezTo>
                    <a:cubicBezTo>
                      <a:pt x="955498" y="1112661"/>
                      <a:pt x="901522" y="1103136"/>
                      <a:pt x="855485" y="1099961"/>
                    </a:cubicBezTo>
                    <a:cubicBezTo>
                      <a:pt x="809448" y="1096786"/>
                      <a:pt x="760235" y="1085674"/>
                      <a:pt x="722135" y="1080911"/>
                    </a:cubicBezTo>
                    <a:cubicBezTo>
                      <a:pt x="684035" y="1076149"/>
                      <a:pt x="664985" y="1090436"/>
                      <a:pt x="626885" y="1071386"/>
                    </a:cubicBezTo>
                    <a:cubicBezTo>
                      <a:pt x="588785" y="1052336"/>
                      <a:pt x="530048" y="993599"/>
                      <a:pt x="493535" y="966611"/>
                    </a:cubicBezTo>
                    <a:cubicBezTo>
                      <a:pt x="457022" y="939623"/>
                      <a:pt x="455435" y="936448"/>
                      <a:pt x="407810" y="909461"/>
                    </a:cubicBezTo>
                    <a:cubicBezTo>
                      <a:pt x="360185" y="882474"/>
                      <a:pt x="253822" y="852311"/>
                      <a:pt x="207785" y="804686"/>
                    </a:cubicBezTo>
                    <a:cubicBezTo>
                      <a:pt x="161747" y="757061"/>
                      <a:pt x="160160" y="663399"/>
                      <a:pt x="131585" y="623711"/>
                    </a:cubicBezTo>
                    <a:cubicBezTo>
                      <a:pt x="103010" y="584024"/>
                      <a:pt x="56972" y="588786"/>
                      <a:pt x="36335" y="566561"/>
                    </a:cubicBezTo>
                    <a:cubicBezTo>
                      <a:pt x="15698" y="544336"/>
                      <a:pt x="2997" y="526874"/>
                      <a:pt x="7760" y="490361"/>
                    </a:cubicBezTo>
                    <a:cubicBezTo>
                      <a:pt x="12522" y="453849"/>
                      <a:pt x="60147" y="382411"/>
                      <a:pt x="64910" y="347486"/>
                    </a:cubicBezTo>
                    <a:cubicBezTo>
                      <a:pt x="69672" y="312561"/>
                      <a:pt x="36335" y="280811"/>
                      <a:pt x="36335" y="280811"/>
                    </a:cubicBezTo>
                    <a:lnTo>
                      <a:pt x="7760" y="214136"/>
                    </a:lnTo>
                    <a:lnTo>
                      <a:pt x="7760" y="214136"/>
                    </a:lnTo>
                    <a:cubicBezTo>
                      <a:pt x="7760" y="191911"/>
                      <a:pt x="-9702" y="114123"/>
                      <a:pt x="7760" y="80786"/>
                    </a:cubicBezTo>
                    <a:cubicBezTo>
                      <a:pt x="25222" y="47449"/>
                      <a:pt x="87135" y="26811"/>
                      <a:pt x="112535" y="14111"/>
                    </a:cubicBezTo>
                    <a:cubicBezTo>
                      <a:pt x="137935" y="1411"/>
                      <a:pt x="141110" y="-4939"/>
                      <a:pt x="160160" y="4586"/>
                    </a:cubicBezTo>
                    <a:cubicBezTo>
                      <a:pt x="179210" y="14111"/>
                      <a:pt x="201435" y="39511"/>
                      <a:pt x="226835" y="71261"/>
                    </a:cubicBezTo>
                    <a:cubicBezTo>
                      <a:pt x="252235" y="103011"/>
                      <a:pt x="266523" y="152224"/>
                      <a:pt x="312560" y="195086"/>
                    </a:cubicBezTo>
                    <a:cubicBezTo>
                      <a:pt x="358597" y="237948"/>
                      <a:pt x="464960" y="315736"/>
                      <a:pt x="503060" y="328436"/>
                    </a:cubicBezTo>
                    <a:cubicBezTo>
                      <a:pt x="541160" y="341136"/>
                      <a:pt x="528460" y="295099"/>
                      <a:pt x="541160" y="271286"/>
                    </a:cubicBezTo>
                    <a:cubicBezTo>
                      <a:pt x="553860" y="247474"/>
                      <a:pt x="579260" y="176036"/>
                      <a:pt x="607835" y="166511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자유형 23"/>
              <p:cNvSpPr/>
              <p:nvPr/>
            </p:nvSpPr>
            <p:spPr>
              <a:xfrm>
                <a:off x="1355040" y="5249167"/>
                <a:ext cx="188244" cy="358430"/>
              </a:xfrm>
              <a:custGeom>
                <a:avLst/>
                <a:gdLst>
                  <a:gd name="connsiteX0" fmla="*/ 325316 w 356299"/>
                  <a:gd name="connsiteY0" fmla="*/ 1423 h 677354"/>
                  <a:gd name="connsiteX1" fmla="*/ 353891 w 356299"/>
                  <a:gd name="connsiteY1" fmla="*/ 87148 h 677354"/>
                  <a:gd name="connsiteX2" fmla="*/ 268166 w 356299"/>
                  <a:gd name="connsiteY2" fmla="*/ 172873 h 677354"/>
                  <a:gd name="connsiteX3" fmla="*/ 220541 w 356299"/>
                  <a:gd name="connsiteY3" fmla="*/ 230023 h 677354"/>
                  <a:gd name="connsiteX4" fmla="*/ 296741 w 356299"/>
                  <a:gd name="connsiteY4" fmla="*/ 410998 h 677354"/>
                  <a:gd name="connsiteX5" fmla="*/ 334841 w 356299"/>
                  <a:gd name="connsiteY5" fmla="*/ 544348 h 677354"/>
                  <a:gd name="connsiteX6" fmla="*/ 296741 w 356299"/>
                  <a:gd name="connsiteY6" fmla="*/ 601498 h 677354"/>
                  <a:gd name="connsiteX7" fmla="*/ 201491 w 356299"/>
                  <a:gd name="connsiteY7" fmla="*/ 658648 h 677354"/>
                  <a:gd name="connsiteX8" fmla="*/ 106241 w 356299"/>
                  <a:gd name="connsiteY8" fmla="*/ 668173 h 677354"/>
                  <a:gd name="connsiteX9" fmla="*/ 153866 w 356299"/>
                  <a:gd name="connsiteY9" fmla="*/ 534823 h 677354"/>
                  <a:gd name="connsiteX10" fmla="*/ 96716 w 356299"/>
                  <a:gd name="connsiteY10" fmla="*/ 468148 h 677354"/>
                  <a:gd name="connsiteX11" fmla="*/ 144341 w 356299"/>
                  <a:gd name="connsiteY11" fmla="*/ 430048 h 677354"/>
                  <a:gd name="connsiteX12" fmla="*/ 96716 w 356299"/>
                  <a:gd name="connsiteY12" fmla="*/ 372898 h 677354"/>
                  <a:gd name="connsiteX13" fmla="*/ 39566 w 356299"/>
                  <a:gd name="connsiteY13" fmla="*/ 382423 h 677354"/>
                  <a:gd name="connsiteX14" fmla="*/ 49091 w 356299"/>
                  <a:gd name="connsiteY14" fmla="*/ 268123 h 677354"/>
                  <a:gd name="connsiteX15" fmla="*/ 39566 w 356299"/>
                  <a:gd name="connsiteY15" fmla="*/ 230023 h 677354"/>
                  <a:gd name="connsiteX16" fmla="*/ 1466 w 356299"/>
                  <a:gd name="connsiteY16" fmla="*/ 191923 h 677354"/>
                  <a:gd name="connsiteX17" fmla="*/ 96716 w 356299"/>
                  <a:gd name="connsiteY17" fmla="*/ 125248 h 677354"/>
                  <a:gd name="connsiteX18" fmla="*/ 163391 w 356299"/>
                  <a:gd name="connsiteY18" fmla="*/ 68098 h 677354"/>
                  <a:gd name="connsiteX19" fmla="*/ 220541 w 356299"/>
                  <a:gd name="connsiteY19" fmla="*/ 87148 h 677354"/>
                  <a:gd name="connsiteX20" fmla="*/ 249116 w 356299"/>
                  <a:gd name="connsiteY20" fmla="*/ 39523 h 677354"/>
                  <a:gd name="connsiteX21" fmla="*/ 325316 w 356299"/>
                  <a:gd name="connsiteY21" fmla="*/ 1423 h 6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6299" h="677354">
                    <a:moveTo>
                      <a:pt x="325316" y="1423"/>
                    </a:moveTo>
                    <a:cubicBezTo>
                      <a:pt x="342778" y="9360"/>
                      <a:pt x="363416" y="58573"/>
                      <a:pt x="353891" y="87148"/>
                    </a:cubicBezTo>
                    <a:cubicBezTo>
                      <a:pt x="344366" y="115723"/>
                      <a:pt x="290391" y="149061"/>
                      <a:pt x="268166" y="172873"/>
                    </a:cubicBezTo>
                    <a:cubicBezTo>
                      <a:pt x="245941" y="196685"/>
                      <a:pt x="215778" y="190336"/>
                      <a:pt x="220541" y="230023"/>
                    </a:cubicBezTo>
                    <a:cubicBezTo>
                      <a:pt x="225303" y="269711"/>
                      <a:pt x="277691" y="358611"/>
                      <a:pt x="296741" y="410998"/>
                    </a:cubicBezTo>
                    <a:cubicBezTo>
                      <a:pt x="315791" y="463386"/>
                      <a:pt x="334841" y="512598"/>
                      <a:pt x="334841" y="544348"/>
                    </a:cubicBezTo>
                    <a:cubicBezTo>
                      <a:pt x="334841" y="576098"/>
                      <a:pt x="318966" y="582448"/>
                      <a:pt x="296741" y="601498"/>
                    </a:cubicBezTo>
                    <a:cubicBezTo>
                      <a:pt x="274516" y="620548"/>
                      <a:pt x="233241" y="647536"/>
                      <a:pt x="201491" y="658648"/>
                    </a:cubicBezTo>
                    <a:cubicBezTo>
                      <a:pt x="169741" y="669760"/>
                      <a:pt x="114178" y="688811"/>
                      <a:pt x="106241" y="668173"/>
                    </a:cubicBezTo>
                    <a:cubicBezTo>
                      <a:pt x="98303" y="647536"/>
                      <a:pt x="155453" y="568160"/>
                      <a:pt x="153866" y="534823"/>
                    </a:cubicBezTo>
                    <a:cubicBezTo>
                      <a:pt x="152279" y="501486"/>
                      <a:pt x="98303" y="485610"/>
                      <a:pt x="96716" y="468148"/>
                    </a:cubicBezTo>
                    <a:cubicBezTo>
                      <a:pt x="95129" y="450686"/>
                      <a:pt x="144341" y="445923"/>
                      <a:pt x="144341" y="430048"/>
                    </a:cubicBezTo>
                    <a:cubicBezTo>
                      <a:pt x="144341" y="414173"/>
                      <a:pt x="114178" y="380835"/>
                      <a:pt x="96716" y="372898"/>
                    </a:cubicBezTo>
                    <a:cubicBezTo>
                      <a:pt x="79254" y="364961"/>
                      <a:pt x="47503" y="399885"/>
                      <a:pt x="39566" y="382423"/>
                    </a:cubicBezTo>
                    <a:cubicBezTo>
                      <a:pt x="31629" y="364961"/>
                      <a:pt x="49091" y="293523"/>
                      <a:pt x="49091" y="268123"/>
                    </a:cubicBezTo>
                    <a:cubicBezTo>
                      <a:pt x="49091" y="242723"/>
                      <a:pt x="47503" y="242723"/>
                      <a:pt x="39566" y="230023"/>
                    </a:cubicBezTo>
                    <a:cubicBezTo>
                      <a:pt x="31629" y="217323"/>
                      <a:pt x="-8059" y="209386"/>
                      <a:pt x="1466" y="191923"/>
                    </a:cubicBezTo>
                    <a:cubicBezTo>
                      <a:pt x="10991" y="174461"/>
                      <a:pt x="69728" y="145886"/>
                      <a:pt x="96716" y="125248"/>
                    </a:cubicBezTo>
                    <a:cubicBezTo>
                      <a:pt x="123704" y="104610"/>
                      <a:pt x="142754" y="74448"/>
                      <a:pt x="163391" y="68098"/>
                    </a:cubicBezTo>
                    <a:cubicBezTo>
                      <a:pt x="184028" y="61748"/>
                      <a:pt x="206253" y="91911"/>
                      <a:pt x="220541" y="87148"/>
                    </a:cubicBezTo>
                    <a:cubicBezTo>
                      <a:pt x="234829" y="82385"/>
                      <a:pt x="230066" y="58573"/>
                      <a:pt x="249116" y="39523"/>
                    </a:cubicBezTo>
                    <a:cubicBezTo>
                      <a:pt x="268166" y="20473"/>
                      <a:pt x="307854" y="-6514"/>
                      <a:pt x="325316" y="1423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-553" y="6285159"/>
              <a:ext cx="33393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ko-KR" sz="1600" b="1" dirty="0" err="1" smtClean="0">
                  <a:latin typeface="Arial" pitchFamily="34" charset="0"/>
                  <a:cs typeface="Arial" pitchFamily="34" charset="0"/>
                </a:rPr>
                <a:t>Vorticity</a:t>
              </a:r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altLang="ko-KR" sz="1600" b="1" dirty="0" err="1" smtClean="0">
                  <a:latin typeface="Arial" pitchFamily="34" charset="0"/>
                  <a:cs typeface="Arial" pitchFamily="34" charset="0"/>
                </a:rPr>
                <a:t>Vorticity</a:t>
              </a:r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 advection</a:t>
              </a:r>
              <a:endParaRPr lang="ko-KR" altLang="en-US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352974" y="6256029"/>
            <a:ext cx="25699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C. Potential 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at Isentropic Field(320K)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제목 2"/>
          <p:cNvSpPr>
            <a:spLocks noGrp="1"/>
          </p:cNvSpPr>
          <p:nvPr>
            <p:ph type="title"/>
          </p:nvPr>
        </p:nvSpPr>
        <p:spPr>
          <a:xfrm>
            <a:off x="143480" y="2"/>
            <a:ext cx="7020807" cy="65602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Various NWP fields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8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532976" cy="65602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Dynamical NWP variable – Potential </a:t>
            </a:r>
            <a:r>
              <a:rPr lang="en-US" altLang="ko-KR" dirty="0" err="1" smtClean="0"/>
              <a:t>Vorticity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91952" y="692696"/>
            <a:ext cx="8672536" cy="2585323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Potential 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(PV) is </a:t>
            </a:r>
            <a:r>
              <a:rPr lang="en-GB" altLang="ko-KR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a </a:t>
            </a:r>
            <a:r>
              <a:rPr lang="en-GB" altLang="ko-K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way of looking at atmospheric </a:t>
            </a:r>
            <a:r>
              <a:rPr lang="en-GB" altLang="ko-KR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flow because </a:t>
            </a:r>
            <a:r>
              <a:rPr lang="en-GB" altLang="ko-KR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the pro</a:t>
            </a:r>
            <a:r>
              <a:rPr lang="en-US" altLang="ko-KR" sz="1600" dirty="0" err="1" smtClean="0">
                <a:solidFill>
                  <a:srgbClr val="0000FF"/>
                </a:solidFill>
              </a:rPr>
              <a:t>perties</a:t>
            </a:r>
            <a:r>
              <a:rPr lang="en-US" altLang="ko-KR" sz="1600" dirty="0" smtClean="0">
                <a:solidFill>
                  <a:srgbClr val="0000FF"/>
                </a:solidFill>
              </a:rPr>
              <a:t> </a:t>
            </a:r>
            <a:r>
              <a:rPr lang="en-US" altLang="ko-KR" sz="1600" dirty="0">
                <a:solidFill>
                  <a:srgbClr val="0000FF"/>
                </a:solidFill>
              </a:rPr>
              <a:t>of </a:t>
            </a:r>
            <a:r>
              <a:rPr lang="en-US" altLang="ko-KR" sz="1600" dirty="0" smtClean="0">
                <a:solidFill>
                  <a:srgbClr val="0000FF"/>
                </a:solidFill>
              </a:rPr>
              <a:t>PV</a:t>
            </a:r>
            <a:r>
              <a:rPr lang="en-US" altLang="ko-KR" sz="1600" dirty="0" smtClean="0"/>
              <a:t> allow </a:t>
            </a:r>
            <a:r>
              <a:rPr lang="en-US" altLang="ko-KR" sz="1600" dirty="0"/>
              <a:t>its use as a tracer in </a:t>
            </a:r>
            <a:r>
              <a:rPr lang="en-US" altLang="ko-KR" sz="1600" dirty="0" smtClean="0"/>
              <a:t>upper-level dynamics</a:t>
            </a:r>
            <a:r>
              <a:rPr lang="en-US" altLang="ko-KR" sz="1600" dirty="0"/>
              <a:t>, which is crucial in mid-latitude synoptic developments.</a:t>
            </a:r>
            <a:endParaRPr lang="en-GB" altLang="ko-KR" sz="16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굴림" pitchFamily="50" charset="-127"/>
              <a:cs typeface="Arial" pitchFamily="34" charset="0"/>
            </a:endParaRPr>
          </a:p>
          <a:p>
            <a:pPr latinLnBrk="0">
              <a:defRPr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 PV </a:t>
            </a:r>
            <a:r>
              <a:rPr lang="en-GB" altLang="ko-KR" sz="1600" dirty="0" smtClean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is </a:t>
            </a: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a product </a:t>
            </a:r>
            <a:r>
              <a:rPr lang="en-GB" altLang="ko-KR" sz="1600" dirty="0" smtClean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of the </a:t>
            </a: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absolute </a:t>
            </a:r>
            <a:r>
              <a:rPr lang="en-GB" altLang="ko-KR" sz="16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vorticity</a:t>
            </a: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and the static </a:t>
            </a:r>
            <a:r>
              <a:rPr lang="en-GB" altLang="ko-KR" sz="1600" dirty="0" smtClean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stability</a:t>
            </a:r>
          </a:p>
          <a:p>
            <a:pPr latinLnBrk="0">
              <a:defRPr/>
            </a:pP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GB" altLang="ko-KR" sz="1600" dirty="0" smtClean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 - PV is </a:t>
            </a:r>
            <a:r>
              <a:rPr lang="en-GB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conserved</a:t>
            </a:r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following the motion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for </a:t>
            </a:r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adiabatic frictionless motions</a:t>
            </a:r>
            <a:endParaRPr lang="en-GB" altLang="ko-KR" sz="16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  <a:p>
            <a:pPr latinLnBrk="0"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- Climate distribution of PV shows discontinuity of PV around the </a:t>
            </a:r>
            <a:r>
              <a:rPr lang="en-US" altLang="ko-KR" sz="1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tropopause</a:t>
            </a:r>
            <a:endParaRPr lang="en-US" altLang="ko-KR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atinLnBrk="0">
              <a:defRPr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 </a:t>
            </a:r>
            <a:r>
              <a:rPr lang="en-GB" altLang="ko-KR" sz="1600" dirty="0">
                <a:latin typeface="Arial" charset="0"/>
                <a:cs typeface="Times New Roman" pitchFamily="18" charset="0"/>
              </a:rPr>
              <a:t>Define </a:t>
            </a:r>
            <a:r>
              <a:rPr lang="en-GB" altLang="ko-KR" sz="16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Dynamical </a:t>
            </a:r>
            <a:r>
              <a:rPr lang="en-GB" altLang="ko-KR" sz="1600" dirty="0" err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tropopause</a:t>
            </a:r>
            <a:r>
              <a:rPr lang="en-GB" altLang="ko-KR" sz="16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altLang="ko-KR" sz="1600" dirty="0">
                <a:latin typeface="Arial" charset="0"/>
                <a:cs typeface="Times New Roman" pitchFamily="18" charset="0"/>
              </a:rPr>
              <a:t>as </a:t>
            </a:r>
            <a:r>
              <a:rPr lang="en-GB" altLang="ko-KR" sz="1600" dirty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surface </a:t>
            </a:r>
            <a:r>
              <a:rPr lang="en-US" altLang="ko-KR" sz="1600" dirty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of constant PV = </a:t>
            </a:r>
            <a:r>
              <a:rPr lang="en-GB" altLang="ko-KR" sz="1600" dirty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1.5 PVU/ 2PVU</a:t>
            </a:r>
            <a:endParaRPr lang="en-GB" altLang="ko-KR" sz="1600" dirty="0">
              <a:latin typeface="Arial" charset="0"/>
              <a:cs typeface="Times New Roman" pitchFamily="18" charset="0"/>
            </a:endParaRPr>
          </a:p>
          <a:p>
            <a:pPr latinLnBrk="0">
              <a:defRPr/>
            </a:pP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dirty="0"/>
              <a:t>A </a:t>
            </a:r>
            <a:r>
              <a:rPr lang="en-US" altLang="ko-KR" sz="1600" dirty="0" smtClean="0"/>
              <a:t>superimposition </a:t>
            </a:r>
            <a:r>
              <a:rPr lang="en-US" altLang="ko-KR" sz="1600" dirty="0"/>
              <a:t>of isentropic PV </a:t>
            </a:r>
            <a:r>
              <a:rPr lang="en-US" altLang="ko-KR" sz="1600" dirty="0" smtClean="0"/>
              <a:t>maps with WV image can be a crucial </a:t>
            </a:r>
            <a:r>
              <a:rPr lang="en-US" altLang="ko-KR" sz="1600" dirty="0"/>
              <a:t>diagnostic tool for understanding dynamical processes </a:t>
            </a:r>
            <a:r>
              <a:rPr lang="en-US" altLang="ko-KR" sz="1600" dirty="0" smtClean="0"/>
              <a:t>in the </a:t>
            </a:r>
            <a:r>
              <a:rPr lang="en-US" altLang="ko-KR" sz="1600" dirty="0"/>
              <a:t>atmosphere</a:t>
            </a:r>
            <a:r>
              <a:rPr lang="en-US" altLang="ko-KR" sz="1600" dirty="0" smtClean="0"/>
              <a:t>.</a:t>
            </a:r>
            <a:r>
              <a:rPr lang="en-US" altLang="ko-KR" sz="1600" spc="-30" dirty="0" smtClean="0"/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547664" y="3263676"/>
            <a:ext cx="6227970" cy="3538339"/>
            <a:chOff x="1547664" y="2991221"/>
            <a:chExt cx="6227970" cy="3538339"/>
          </a:xfrm>
        </p:grpSpPr>
        <p:grpSp>
          <p:nvGrpSpPr>
            <p:cNvPr id="10" name="그룹 9"/>
            <p:cNvGrpSpPr/>
            <p:nvPr/>
          </p:nvGrpSpPr>
          <p:grpSpPr>
            <a:xfrm>
              <a:off x="1547664" y="2991221"/>
              <a:ext cx="6227970" cy="3538339"/>
              <a:chOff x="1691680" y="2852936"/>
              <a:chExt cx="6227970" cy="3538339"/>
            </a:xfrm>
          </p:grpSpPr>
          <p:grpSp>
            <p:nvGrpSpPr>
              <p:cNvPr id="11" name="그룹 10"/>
              <p:cNvGrpSpPr/>
              <p:nvPr/>
            </p:nvGrpSpPr>
            <p:grpSpPr>
              <a:xfrm>
                <a:off x="1741664" y="2874244"/>
                <a:ext cx="6177986" cy="3516656"/>
                <a:chOff x="1741664" y="2874244"/>
                <a:chExt cx="6177986" cy="3516656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580"/>
                <a:stretch/>
              </p:blipFill>
              <p:spPr bwMode="auto">
                <a:xfrm>
                  <a:off x="1741664" y="2874244"/>
                  <a:ext cx="6177986" cy="31287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1" r="857"/>
                <a:stretch/>
              </p:blipFill>
              <p:spPr bwMode="auto">
                <a:xfrm>
                  <a:off x="1763688" y="5981700"/>
                  <a:ext cx="6048672" cy="40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0863" y="5682556"/>
                  <a:ext cx="3789489" cy="4320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직사각형 11"/>
              <p:cNvSpPr/>
              <p:nvPr/>
            </p:nvSpPr>
            <p:spPr>
              <a:xfrm>
                <a:off x="1691680" y="2852936"/>
                <a:ext cx="6147395" cy="353833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062775" y="5991279"/>
              <a:ext cx="171713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00UTC Mar. 8</a:t>
              </a:r>
              <a:r>
                <a:rPr lang="en-US" altLang="ko-KR" sz="1100" b="1" baseline="30000" dirty="0" smtClean="0"/>
                <a:t>th</a:t>
              </a:r>
              <a:r>
                <a:rPr lang="en-US" altLang="ko-KR" sz="1100" b="1" dirty="0" smtClean="0"/>
                <a:t> , 2019</a:t>
              </a:r>
              <a:endParaRPr lang="ko-KR" altLang="en-US" sz="11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291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100928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Identify the best NWP field(s) for comparison to WV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251521" y="682897"/>
            <a:ext cx="8886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2: </a:t>
            </a:r>
          </a:p>
          <a:p>
            <a:r>
              <a:rPr lang="en-US" altLang="ko-KR" dirty="0" smtClean="0"/>
              <a:t>     Which field would be better for comparison to WV image ? </a:t>
            </a:r>
            <a:endParaRPr lang="en-US" altLang="ko-KR" dirty="0"/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altLang="ko-KR" spc="-50" dirty="0" smtClean="0"/>
              <a:t>500hPa heights overlay 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altLang="ko-KR" dirty="0" smtClean="0"/>
              <a:t>1.5 PVU Heights(Dynamical </a:t>
            </a:r>
            <a:r>
              <a:rPr lang="en-US" altLang="ko-KR" dirty="0" err="1" smtClean="0"/>
              <a:t>Tropopause</a:t>
            </a:r>
            <a:r>
              <a:rPr lang="en-US" altLang="ko-KR" dirty="0" smtClean="0"/>
              <a:t>)  overlay </a:t>
            </a:r>
            <a:endParaRPr lang="en-US" altLang="ko-KR" dirty="0"/>
          </a:p>
        </p:txBody>
      </p:sp>
      <p:grpSp>
        <p:nvGrpSpPr>
          <p:cNvPr id="20" name="그룹 19"/>
          <p:cNvGrpSpPr/>
          <p:nvPr/>
        </p:nvGrpSpPr>
        <p:grpSpPr>
          <a:xfrm>
            <a:off x="179512" y="2210642"/>
            <a:ext cx="8927202" cy="4098678"/>
            <a:chOff x="179512" y="2210642"/>
            <a:chExt cx="8927202" cy="4098678"/>
          </a:xfrm>
        </p:grpSpPr>
        <p:sp>
          <p:nvSpPr>
            <p:cNvPr id="13" name="TextBox 12"/>
            <p:cNvSpPr txBox="1"/>
            <p:nvPr/>
          </p:nvSpPr>
          <p:spPr>
            <a:xfrm>
              <a:off x="6371793" y="2210642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b="1" dirty="0" smtClean="0">
                  <a:latin typeface="Arial" pitchFamily="34" charset="0"/>
                  <a:cs typeface="Arial" pitchFamily="34" charset="0"/>
                </a:rPr>
                <a:t>B. </a:t>
              </a:r>
              <a:endParaRPr lang="ko-KR" altLang="en-US" sz="2400" b="1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4031940" y="2627710"/>
              <a:ext cx="5074774" cy="3420000"/>
              <a:chOff x="1547664" y="2991220"/>
              <a:chExt cx="5074774" cy="3420000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1547664" y="2991220"/>
                <a:ext cx="5074774" cy="3420000"/>
                <a:chOff x="1547664" y="2991221"/>
                <a:chExt cx="5074774" cy="2906185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580"/>
                <a:stretch/>
              </p:blipFill>
              <p:spPr bwMode="auto">
                <a:xfrm>
                  <a:off x="1547664" y="2991221"/>
                  <a:ext cx="5074774" cy="25700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1" r="857"/>
                <a:stretch/>
              </p:blipFill>
              <p:spPr bwMode="auto">
                <a:xfrm>
                  <a:off x="1600775" y="5561277"/>
                  <a:ext cx="4968552" cy="3361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776689"/>
                <a:ext cx="2880000" cy="350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" name="Picture 2"/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8"/>
            <a:stretch/>
          </p:blipFill>
          <p:spPr bwMode="auto">
            <a:xfrm>
              <a:off x="179512" y="2519318"/>
              <a:ext cx="4361656" cy="3528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71639" y="2210643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b="1" dirty="0" smtClean="0">
                  <a:latin typeface="Arial" pitchFamily="34" charset="0"/>
                  <a:cs typeface="Arial" pitchFamily="34" charset="0"/>
                </a:rPr>
                <a:t>A. </a:t>
              </a:r>
              <a:endParaRPr lang="ko-KR" altLang="en-US" sz="24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84881" y="6047710"/>
              <a:ext cx="171713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00UTC Mar. 8</a:t>
              </a:r>
              <a:r>
                <a:rPr lang="en-US" altLang="ko-KR" sz="1100" b="1" baseline="30000" dirty="0" smtClean="0"/>
                <a:t>th</a:t>
              </a:r>
              <a:r>
                <a:rPr lang="en-US" altLang="ko-KR" sz="1100" b="1" dirty="0" smtClean="0"/>
                <a:t> , 2019</a:t>
              </a:r>
              <a:endParaRPr lang="ko-KR" altLang="en-US" sz="11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3940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100928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Identify the best NWP field(s) for comparison to WV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251521" y="682897"/>
            <a:ext cx="8886352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3: </a:t>
            </a:r>
          </a:p>
          <a:p>
            <a:pPr>
              <a:spcAft>
                <a:spcPts val="1000"/>
              </a:spcAft>
            </a:pPr>
            <a:r>
              <a:rPr lang="en-US" altLang="ko-KR" dirty="0" smtClean="0"/>
              <a:t>    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Does the 1.5PVU overlay show similar patterns, shapes, and gradients as the water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imagery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? (Choose the best answer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r>
              <a:rPr lang="en-US" altLang="ko-KR" dirty="0" smtClean="0"/>
              <a:t> 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) Yes, almost everywhere on the image (&gt; 80%).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b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) Yes, in some places, but not everywhere (&gt; 50% but &lt; 80%).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c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) Yes, within limited areas (&gt; 20% but &lt; 50%).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d) No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, there is little to no correlation between the two.</a:t>
            </a:r>
          </a:p>
          <a:p>
            <a:r>
              <a:rPr lang="en-US" altLang="ko-KR" dirty="0"/>
              <a:t>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547664" y="2991221"/>
            <a:ext cx="6177986" cy="3538339"/>
            <a:chOff x="1691680" y="2852936"/>
            <a:chExt cx="6177986" cy="3538339"/>
          </a:xfrm>
        </p:grpSpPr>
        <p:grpSp>
          <p:nvGrpSpPr>
            <p:cNvPr id="3" name="그룹 2"/>
            <p:cNvGrpSpPr/>
            <p:nvPr/>
          </p:nvGrpSpPr>
          <p:grpSpPr>
            <a:xfrm>
              <a:off x="1691680" y="2852936"/>
              <a:ext cx="6177986" cy="3537964"/>
              <a:chOff x="1691680" y="2852936"/>
              <a:chExt cx="6177986" cy="3537964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580"/>
              <a:stretch/>
            </p:blipFill>
            <p:spPr bwMode="auto">
              <a:xfrm>
                <a:off x="1691680" y="2852936"/>
                <a:ext cx="6177986" cy="3128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1" r="857"/>
              <a:stretch/>
            </p:blipFill>
            <p:spPr bwMode="auto">
              <a:xfrm>
                <a:off x="1763688" y="5981700"/>
                <a:ext cx="6048672" cy="40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722" y="5644902"/>
                <a:ext cx="3789489" cy="432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직사각형 3"/>
            <p:cNvSpPr/>
            <p:nvPr/>
          </p:nvSpPr>
          <p:spPr>
            <a:xfrm>
              <a:off x="1691680" y="2852936"/>
              <a:ext cx="6147395" cy="35383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49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8100928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Identify the best NWP field(s) for comparison to WV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251521" y="682897"/>
            <a:ext cx="8886352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3: </a:t>
            </a:r>
          </a:p>
          <a:p>
            <a:pPr>
              <a:spcAft>
                <a:spcPts val="1000"/>
              </a:spcAft>
            </a:pPr>
            <a:r>
              <a:rPr lang="en-US" altLang="ko-KR" dirty="0" smtClean="0"/>
              <a:t>    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Does the 1.5PVU overlay show similar patterns, shapes, and gradients as the water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imagery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? (Choose the best answer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r>
              <a:rPr lang="en-US" altLang="ko-KR" dirty="0" smtClean="0"/>
              <a:t> 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) Yes, almost everywhere on the image (&gt; 80%).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altLang="ko-KR" b="1" dirty="0">
                <a:latin typeface="Arial" pitchFamily="34" charset="0"/>
                <a:cs typeface="Arial" pitchFamily="34" charset="0"/>
              </a:rPr>
              <a:t>) Yes, in some places, but not everywhere (&gt; 50% but &lt; 80%).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c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) Yes, within limited areas (&gt; 20% but &lt; 50%).</a:t>
            </a:r>
          </a:p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d) No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, there is little to no correlation between the two.</a:t>
            </a:r>
          </a:p>
          <a:p>
            <a:r>
              <a:rPr lang="en-US" altLang="ko-KR" dirty="0"/>
              <a:t>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547664" y="2991221"/>
            <a:ext cx="6177986" cy="3538339"/>
            <a:chOff x="1691680" y="2852936"/>
            <a:chExt cx="6177986" cy="3538339"/>
          </a:xfrm>
        </p:grpSpPr>
        <p:grpSp>
          <p:nvGrpSpPr>
            <p:cNvPr id="3" name="그룹 2"/>
            <p:cNvGrpSpPr/>
            <p:nvPr/>
          </p:nvGrpSpPr>
          <p:grpSpPr>
            <a:xfrm>
              <a:off x="1691680" y="2852936"/>
              <a:ext cx="6177986" cy="3537964"/>
              <a:chOff x="1691680" y="2852936"/>
              <a:chExt cx="6177986" cy="3537964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580"/>
              <a:stretch/>
            </p:blipFill>
            <p:spPr bwMode="auto">
              <a:xfrm>
                <a:off x="1691680" y="2852936"/>
                <a:ext cx="6177986" cy="3128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1" r="857"/>
              <a:stretch/>
            </p:blipFill>
            <p:spPr bwMode="auto">
              <a:xfrm>
                <a:off x="1763688" y="5981700"/>
                <a:ext cx="6048672" cy="40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722" y="5644902"/>
                <a:ext cx="3789489" cy="432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직사각형 3"/>
            <p:cNvSpPr/>
            <p:nvPr/>
          </p:nvSpPr>
          <p:spPr>
            <a:xfrm>
              <a:off x="1691680" y="2852936"/>
              <a:ext cx="6147395" cy="35383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25650" y="5953625"/>
            <a:ext cx="150932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 smtClean="0">
                <a:latin typeface="Calibri" panose="020F0502020204030204" pitchFamily="34" charset="0"/>
              </a:rPr>
              <a:t>ANSWER</a:t>
            </a:r>
            <a:endParaRPr lang="ko-KR" alt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7504" y="908720"/>
            <a:ext cx="9289032" cy="452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4: </a:t>
            </a:r>
          </a:p>
          <a:p>
            <a:pPr>
              <a:spcAft>
                <a:spcPts val="2000"/>
              </a:spcAft>
            </a:pPr>
            <a:r>
              <a:rPr lang="en-US" altLang="ko-KR" b="1" dirty="0" smtClean="0"/>
              <a:t>     </a:t>
            </a:r>
            <a:r>
              <a:rPr lang="en-US" altLang="ko-KR" b="1" dirty="0"/>
              <a:t>What are some possible reasons for the mismatch between the 1.5 PVU surface and </a:t>
            </a:r>
            <a:r>
              <a:rPr lang="en-US" altLang="ko-KR" b="1" dirty="0" smtClean="0"/>
              <a:t>the water </a:t>
            </a:r>
            <a:r>
              <a:rPr lang="en-US" altLang="ko-KR" b="1" dirty="0" err="1"/>
              <a:t>vapour</a:t>
            </a:r>
            <a:r>
              <a:rPr lang="en-US" altLang="ko-KR" b="1" dirty="0"/>
              <a:t> imagery</a:t>
            </a:r>
            <a:r>
              <a:rPr lang="en-US" altLang="ko-KR" dirty="0"/>
              <a:t>? </a:t>
            </a:r>
            <a:r>
              <a:rPr lang="en-US" altLang="ko-KR" dirty="0" smtClean="0"/>
              <a:t>(Select all)</a:t>
            </a:r>
          </a:p>
          <a:p>
            <a:pPr>
              <a:spcAft>
                <a:spcPts val="500"/>
              </a:spcAft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a) Greater detail in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due to higher resolution than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the model</a:t>
            </a:r>
            <a:endParaRPr lang="en-US" altLang="ko-KR" spc="-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b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Due to model spin-up, the features found in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haven't had</a:t>
            </a:r>
          </a:p>
          <a:p>
            <a:pPr>
              <a:spcAft>
                <a:spcPts val="500"/>
              </a:spcAft>
            </a:pPr>
            <a:r>
              <a:rPr lang="en-US" altLang="ko-KR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 a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chance to occur yet.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c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There are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diabatic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processes occurring in the observations that went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altLang="ko-KR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unaccounted for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in the NWP or data assimilation.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d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The features or their effects in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are too high to be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seen</a:t>
            </a:r>
          </a:p>
          <a:p>
            <a:pPr>
              <a:spcAft>
                <a:spcPts val="5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  on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the 1.5 PVU surface.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e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Contour interval isn't the same from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to the field plotted</a:t>
            </a:r>
          </a:p>
          <a:p>
            <a:pPr>
              <a:spcAft>
                <a:spcPts val="5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  on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the 1.5 PVU surface.</a:t>
            </a:r>
          </a:p>
          <a:p>
            <a:pPr>
              <a:spcAft>
                <a:spcPts val="500"/>
              </a:spcAft>
            </a:pPr>
            <a:r>
              <a:rPr lang="en-US" altLang="ko-KR" spc="-50" dirty="0" smtClean="0"/>
              <a:t> </a:t>
            </a:r>
            <a:endParaRPr lang="en-US" altLang="ko-KR" spc="-50" dirty="0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7504" y="908720"/>
            <a:ext cx="9289032" cy="452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4: </a:t>
            </a:r>
          </a:p>
          <a:p>
            <a:pPr>
              <a:spcAft>
                <a:spcPts val="2000"/>
              </a:spcAft>
            </a:pPr>
            <a:r>
              <a:rPr lang="en-US" altLang="ko-KR" b="1" dirty="0" smtClean="0"/>
              <a:t>     </a:t>
            </a:r>
            <a:r>
              <a:rPr lang="en-US" altLang="ko-KR" b="1" dirty="0"/>
              <a:t>What are some possible reasons for the mismatch between the 1.5 PVU surface and </a:t>
            </a:r>
            <a:r>
              <a:rPr lang="en-US" altLang="ko-KR" b="1" dirty="0" smtClean="0"/>
              <a:t>the water </a:t>
            </a:r>
            <a:r>
              <a:rPr lang="en-US" altLang="ko-KR" b="1" dirty="0" err="1"/>
              <a:t>vapour</a:t>
            </a:r>
            <a:r>
              <a:rPr lang="en-US" altLang="ko-KR" b="1" dirty="0"/>
              <a:t> imagery</a:t>
            </a:r>
            <a:r>
              <a:rPr lang="en-US" altLang="ko-KR" dirty="0"/>
              <a:t>? </a:t>
            </a:r>
            <a:r>
              <a:rPr lang="en-US" altLang="ko-KR" dirty="0" smtClean="0"/>
              <a:t>(Select all)</a:t>
            </a:r>
          </a:p>
          <a:p>
            <a:pPr>
              <a:spcAft>
                <a:spcPts val="500"/>
              </a:spcAft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a) Greater detail in the water </a:t>
            </a:r>
            <a:r>
              <a:rPr lang="en-US" altLang="ko-KR" b="1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 imagery due to higher resolution than </a:t>
            </a: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the model</a:t>
            </a:r>
            <a:endParaRPr lang="en-US" altLang="ko-KR" b="1" spc="-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b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Due to model spin-up, the features found in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haven't had</a:t>
            </a:r>
          </a:p>
          <a:p>
            <a:pPr>
              <a:spcAft>
                <a:spcPts val="500"/>
              </a:spcAft>
            </a:pPr>
            <a:r>
              <a:rPr lang="en-US" altLang="ko-KR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 a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chance to occur yet.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) There are </a:t>
            </a:r>
            <a:r>
              <a:rPr lang="en-US" altLang="ko-KR" b="1" spc="-50" dirty="0" err="1">
                <a:latin typeface="Arial" pitchFamily="34" charset="0"/>
                <a:cs typeface="Arial" pitchFamily="34" charset="0"/>
              </a:rPr>
              <a:t>diabatic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 processes occurring in the observations that went </a:t>
            </a: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     unaccounted for 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in the NWP or data assimilation.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d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) The features or their effects in the water </a:t>
            </a:r>
            <a:r>
              <a:rPr lang="en-US" altLang="ko-KR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 imagery are too high to be </a:t>
            </a: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seen</a:t>
            </a:r>
          </a:p>
          <a:p>
            <a:pPr>
              <a:spcAft>
                <a:spcPts val="5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    on </a:t>
            </a:r>
            <a:r>
              <a:rPr lang="en-US" altLang="ko-KR" spc="-50" dirty="0">
                <a:latin typeface="Arial" pitchFamily="34" charset="0"/>
                <a:cs typeface="Arial" pitchFamily="34" charset="0"/>
              </a:rPr>
              <a:t>the 1.5 PVU surface.</a:t>
            </a:r>
          </a:p>
          <a:p>
            <a:pPr>
              <a:spcAft>
                <a:spcPts val="200"/>
              </a:spcAft>
            </a:pPr>
            <a:r>
              <a:rPr lang="en-US" altLang="ko-KR" spc="-5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) Contour interval isn't the same from the water </a:t>
            </a:r>
            <a:r>
              <a:rPr lang="en-US" altLang="ko-KR" b="1" spc="-5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 imagery to the field plotted</a:t>
            </a:r>
          </a:p>
          <a:p>
            <a:pPr>
              <a:spcAft>
                <a:spcPts val="500"/>
              </a:spcAft>
            </a:pPr>
            <a:r>
              <a:rPr lang="en-US" altLang="ko-KR" b="1" spc="-50" dirty="0" smtClean="0">
                <a:latin typeface="Arial" pitchFamily="34" charset="0"/>
                <a:cs typeface="Arial" pitchFamily="34" charset="0"/>
              </a:rPr>
              <a:t>       on </a:t>
            </a:r>
            <a:r>
              <a:rPr lang="en-US" altLang="ko-KR" b="1" spc="-50" dirty="0">
                <a:latin typeface="Arial" pitchFamily="34" charset="0"/>
                <a:cs typeface="Arial" pitchFamily="34" charset="0"/>
              </a:rPr>
              <a:t>the 1.5 PVU surface.</a:t>
            </a:r>
          </a:p>
          <a:p>
            <a:pPr>
              <a:spcAft>
                <a:spcPts val="500"/>
              </a:spcAft>
            </a:pPr>
            <a:r>
              <a:rPr lang="en-US" altLang="ko-KR" spc="-50" dirty="0" smtClean="0"/>
              <a:t> </a:t>
            </a:r>
            <a:endParaRPr lang="en-US" altLang="ko-KR" spc="-50" dirty="0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516216" y="6047710"/>
            <a:ext cx="150932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 smtClean="0">
                <a:latin typeface="Calibri" panose="020F0502020204030204" pitchFamily="34" charset="0"/>
              </a:rPr>
              <a:t>ANSWER</a:t>
            </a:r>
            <a:endParaRPr lang="ko-KR" alt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body" sz="quarter" idx="13"/>
          </p:nvPr>
        </p:nvSpPr>
        <p:spPr>
          <a:xfrm>
            <a:off x="971600" y="1268760"/>
            <a:ext cx="4176464" cy="1944216"/>
          </a:xfrm>
        </p:spPr>
        <p:txBody>
          <a:bodyPr/>
          <a:lstStyle/>
          <a:p>
            <a:pPr algn="ctr"/>
            <a:r>
              <a:rPr lang="en-US" altLang="ko-KR" sz="3600" dirty="0" smtClean="0"/>
              <a:t>Application of Satellite data to NWP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83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8"/>
          <a:stretch/>
        </p:blipFill>
        <p:spPr bwMode="auto">
          <a:xfrm>
            <a:off x="35496" y="883056"/>
            <a:ext cx="5401903" cy="36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2860" y="6581001"/>
            <a:ext cx="2570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 smtClean="0">
                <a:solidFill>
                  <a:schemeClr val="bg1"/>
                </a:solidFill>
              </a:rPr>
              <a:t>Courtesy of VISIT training module</a:t>
            </a:r>
            <a:endParaRPr lang="ko-KR" altLang="en-US" sz="1200" i="1" dirty="0">
              <a:solidFill>
                <a:schemeClr val="bg1"/>
              </a:solidFill>
            </a:endParaRPr>
          </a:p>
        </p:txBody>
      </p:sp>
      <p:sp>
        <p:nvSpPr>
          <p:cNvPr id="10" name="제목 3"/>
          <p:cNvSpPr>
            <a:spLocks noGrp="1"/>
          </p:cNvSpPr>
          <p:nvPr>
            <p:ph type="title"/>
          </p:nvPr>
        </p:nvSpPr>
        <p:spPr>
          <a:xfrm>
            <a:off x="143480" y="0"/>
            <a:ext cx="8100928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Making Comparison for Validation-  1.  WV &amp; PV</a:t>
            </a:r>
            <a:endParaRPr lang="ko-KR" altLang="en-US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92" y="3788931"/>
            <a:ext cx="2880000" cy="35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428619" y="1062122"/>
            <a:ext cx="3679886" cy="2503249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Overlaying 1.5PVU surface on a </a:t>
            </a:r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graysacle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WV image 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Sometimes 2.0PVU surface will work equally well depending on your latitude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Typically, 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1.5PVU is better in colder months and 2.0PVU is better for warmer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months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400" dirty="0"/>
              <a:t>Compare the NWP initialization (f00 or t+0) with the same time in water </a:t>
            </a:r>
            <a:r>
              <a:rPr lang="en-US" altLang="ko-KR" sz="1400" dirty="0" err="1"/>
              <a:t>vapour</a:t>
            </a:r>
            <a:r>
              <a:rPr lang="en-US" altLang="ko-KR" sz="1400" dirty="0"/>
              <a:t> imagery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23528" y="4509120"/>
            <a:ext cx="8496944" cy="1946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[What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have to be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compared]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Compare 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the locations of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major synoptic features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Find three </a:t>
            </a:r>
            <a:r>
              <a:rPr lang="en-US" altLang="ko-KR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types of mismatches between WV imagery and PV </a:t>
            </a:r>
            <a:r>
              <a:rPr lang="en-US" altLang="ko-K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fields</a:t>
            </a:r>
          </a:p>
          <a:p>
            <a:r>
              <a:rPr lang="en-US" altLang="ko-KR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- [location/spatial] , [magnitudes/heights], [temporal]</a:t>
            </a:r>
          </a:p>
          <a:p>
            <a:endParaRPr lang="en-US" altLang="ko-K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ex) [Location] </a:t>
            </a:r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Mesoscale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or smaller </a:t>
            </a: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diabatic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processes are often not matched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well (location A)</a:t>
            </a:r>
          </a:p>
          <a:p>
            <a:r>
              <a:rPr lang="en-US" altLang="ko-K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    [Magnitude] compare WV gray shading with the number of PV contours/gradients  (location B)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929881" y="1556305"/>
            <a:ext cx="2920455" cy="1971659"/>
            <a:chOff x="1929881" y="1556305"/>
            <a:chExt cx="2920455" cy="1971659"/>
          </a:xfrm>
        </p:grpSpPr>
        <p:sp>
          <p:nvSpPr>
            <p:cNvPr id="3" name="직사각형 2"/>
            <p:cNvSpPr/>
            <p:nvPr/>
          </p:nvSpPr>
          <p:spPr>
            <a:xfrm>
              <a:off x="4175955" y="1566178"/>
              <a:ext cx="674381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929881" y="3060773"/>
              <a:ext cx="476403" cy="46719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3188" y="1556305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C00000"/>
                  </a:solidFill>
                </a:rPr>
                <a:t>A</a:t>
              </a:r>
              <a:endParaRPr lang="ko-KR" altLang="en-US" sz="1400" b="1" dirty="0" smtClean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4159" y="3030026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C00000"/>
                  </a:solidFill>
                </a:rPr>
                <a:t>B</a:t>
              </a:r>
              <a:endParaRPr lang="ko-KR" altLang="en-US" sz="1400" b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9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8"/>
          <a:stretch/>
        </p:blipFill>
        <p:spPr bwMode="auto">
          <a:xfrm>
            <a:off x="35496" y="729655"/>
            <a:ext cx="481484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2860" y="6581001"/>
            <a:ext cx="2570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 smtClean="0">
                <a:solidFill>
                  <a:schemeClr val="bg1"/>
                </a:solidFill>
              </a:rPr>
              <a:t>Courtesy of VISIT training module</a:t>
            </a:r>
            <a:endParaRPr lang="ko-KR" altLang="en-US" sz="1200" i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2"/>
          <a:stretch/>
        </p:blipFill>
        <p:spPr bwMode="auto">
          <a:xfrm>
            <a:off x="3338711" y="3250358"/>
            <a:ext cx="562734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제목 3"/>
          <p:cNvSpPr>
            <a:spLocks noGrp="1"/>
          </p:cNvSpPr>
          <p:nvPr>
            <p:ph type="title"/>
          </p:nvPr>
        </p:nvSpPr>
        <p:spPr>
          <a:xfrm>
            <a:off x="143480" y="0"/>
            <a:ext cx="8604984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Making Comparison</a:t>
            </a:r>
            <a:r>
              <a:rPr lang="en-US" altLang="ko-KR" dirty="0"/>
              <a:t> for </a:t>
            </a:r>
            <a:r>
              <a:rPr lang="en-US" altLang="ko-KR" dirty="0" smtClean="0"/>
              <a:t>Validation-  How to interpret </a:t>
            </a:r>
            <a:endParaRPr lang="ko-KR" altLang="en-US" dirty="0"/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3779912" y="1804071"/>
            <a:ext cx="153169" cy="263304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619672" y="1700808"/>
            <a:ext cx="2088232" cy="2125454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2" y="4005063"/>
            <a:ext cx="2880000" cy="35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직선 화살표 연결선 8"/>
          <p:cNvCxnSpPr/>
          <p:nvPr/>
        </p:nvCxnSpPr>
        <p:spPr>
          <a:xfrm>
            <a:off x="2442916" y="2386262"/>
            <a:ext cx="1336996" cy="3384376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>
            <a:off x="1974557" y="2863814"/>
            <a:ext cx="1805355" cy="222137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8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22" y="1155041"/>
            <a:ext cx="4792131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3"/>
          <p:cNvSpPr>
            <a:spLocks noGrp="1"/>
          </p:cNvSpPr>
          <p:nvPr>
            <p:ph type="title"/>
          </p:nvPr>
        </p:nvSpPr>
        <p:spPr>
          <a:xfrm>
            <a:off x="143480" y="2"/>
            <a:ext cx="8244944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Making Comparison </a:t>
            </a:r>
            <a:r>
              <a:rPr lang="en-US" altLang="ko-KR" dirty="0"/>
              <a:t>for Validation- </a:t>
            </a:r>
            <a:r>
              <a:rPr lang="en-US" altLang="ko-KR" dirty="0" smtClean="0"/>
              <a:t>Find mismatches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66853" y="830526"/>
            <a:ext cx="2169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Credit : COMET &amp; EUMETSAT</a:t>
            </a:r>
            <a:endParaRPr lang="ko-KR" altLang="en-US" sz="11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047839" y="800885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5804" y="792054"/>
            <a:ext cx="604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PVU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671" y="4941168"/>
            <a:ext cx="9138329" cy="1451679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Location A: the dry area east of southern Greenland (magnitude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[too large in PV,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not extended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far </a:t>
            </a:r>
            <a:endParaRPr lang="en-US" altLang="ko-KR" sz="1600" spc="-5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                     enough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east])</a:t>
            </a:r>
            <a:endParaRPr lang="en-US" altLang="ko-KR" sz="1600" spc="-5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• Location B: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the PV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anomaly over Denmark (</a:t>
            </a:r>
            <a:r>
              <a:rPr lang="en-US" altLang="ko-KR" sz="1500" spc="-50" dirty="0" smtClean="0">
                <a:latin typeface="Arial" pitchFamily="34" charset="0"/>
                <a:cs typeface="Arial" pitchFamily="34" charset="0"/>
              </a:rPr>
              <a:t>location[too </a:t>
            </a:r>
            <a:r>
              <a:rPr lang="en-US" altLang="ko-KR" sz="1500" spc="-50" dirty="0">
                <a:latin typeface="Arial" pitchFamily="34" charset="0"/>
                <a:cs typeface="Arial" pitchFamily="34" charset="0"/>
              </a:rPr>
              <a:t>far </a:t>
            </a:r>
            <a:r>
              <a:rPr lang="en-US" altLang="ko-KR" sz="1500" spc="-50" dirty="0" smtClean="0">
                <a:latin typeface="Arial" pitchFamily="34" charset="0"/>
                <a:cs typeface="Arial" pitchFamily="34" charset="0"/>
              </a:rPr>
              <a:t>north </a:t>
            </a:r>
            <a:r>
              <a:rPr lang="en-US" altLang="ko-KR" sz="1500" spc="-50" dirty="0">
                <a:latin typeface="Arial" pitchFamily="34" charset="0"/>
                <a:cs typeface="Arial" pitchFamily="34" charset="0"/>
              </a:rPr>
              <a:t>compared to </a:t>
            </a:r>
            <a:r>
              <a:rPr lang="en-US" altLang="ko-KR" sz="1500" spc="-50" dirty="0" smtClean="0">
                <a:latin typeface="Arial" pitchFamily="34" charset="0"/>
                <a:cs typeface="Arial" pitchFamily="34" charset="0"/>
              </a:rPr>
              <a:t>dry conveyor belt maximum])</a:t>
            </a:r>
          </a:p>
          <a:p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Location C: the PV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anomaly in 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western Russia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location [too far east in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PV], and magnitude</a:t>
            </a:r>
          </a:p>
          <a:p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                     [</a:t>
            </a:r>
            <a:r>
              <a:rPr lang="en-US" altLang="ko-KR" sz="1600" spc="-50" dirty="0">
                <a:latin typeface="Arial" pitchFamily="34" charset="0"/>
                <a:cs typeface="Arial" pitchFamily="34" charset="0"/>
              </a:rPr>
              <a:t>too deep </a:t>
            </a:r>
            <a:r>
              <a:rPr lang="en-US" altLang="ko-KR" sz="1600" spc="-50" dirty="0" smtClean="0">
                <a:latin typeface="Arial" pitchFamily="34" charset="0"/>
                <a:cs typeface="Arial" pitchFamily="34" charset="0"/>
              </a:rPr>
              <a:t>in PV])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69" y="1153319"/>
            <a:ext cx="4680578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6243" y="158034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 flipH="1">
            <a:off x="595250" y="1711151"/>
            <a:ext cx="316222" cy="13080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62724" y="27456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직선 화살표 연결선 24"/>
          <p:cNvCxnSpPr/>
          <p:nvPr/>
        </p:nvCxnSpPr>
        <p:spPr>
          <a:xfrm>
            <a:off x="2682668" y="2955040"/>
            <a:ext cx="157254" cy="36899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64595" y="234451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C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직선 화살표 연결선 28"/>
          <p:cNvCxnSpPr/>
          <p:nvPr/>
        </p:nvCxnSpPr>
        <p:spPr>
          <a:xfrm flipH="1" flipV="1">
            <a:off x="3848571" y="2246217"/>
            <a:ext cx="271259" cy="22963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84" name="그룹 16383"/>
          <p:cNvGrpSpPr/>
          <p:nvPr/>
        </p:nvGrpSpPr>
        <p:grpSpPr>
          <a:xfrm>
            <a:off x="316383" y="1318736"/>
            <a:ext cx="3041371" cy="2543944"/>
            <a:chOff x="316383" y="1318736"/>
            <a:chExt cx="3041371" cy="2543944"/>
          </a:xfrm>
        </p:grpSpPr>
        <p:sp>
          <p:nvSpPr>
            <p:cNvPr id="5" name="TextBox 4"/>
            <p:cNvSpPr txBox="1"/>
            <p:nvPr/>
          </p:nvSpPr>
          <p:spPr>
            <a:xfrm>
              <a:off x="1777767" y="306896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England</a:t>
              </a:r>
              <a:endParaRPr lang="ko-KR" altLang="en-US" sz="1100" b="1" dirty="0" smtClean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6383" y="1318736"/>
              <a:ext cx="8739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Greenland</a:t>
              </a:r>
              <a:endParaRPr lang="ko-KR" altLang="en-US" sz="1100" b="1" dirty="0" smtClean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54850" y="1973756"/>
              <a:ext cx="6912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err="1" smtClean="0"/>
                <a:t>sweden</a:t>
              </a:r>
              <a:endParaRPr lang="ko-KR" altLang="en-US" sz="1100" b="1" dirty="0" smtClean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84172" y="156949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Finland</a:t>
              </a:r>
              <a:endParaRPr lang="ko-KR" altLang="en-US" sz="1100" b="1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42906" y="3601070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France</a:t>
              </a:r>
              <a:endParaRPr lang="ko-KR" altLang="en-US" sz="11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6715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22" y="1155041"/>
            <a:ext cx="4792131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3"/>
          <p:cNvSpPr>
            <a:spLocks noGrp="1"/>
          </p:cNvSpPr>
          <p:nvPr>
            <p:ph type="title"/>
          </p:nvPr>
        </p:nvSpPr>
        <p:spPr>
          <a:xfrm>
            <a:off x="143480" y="2"/>
            <a:ext cx="8316952" cy="65602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Making Comparison</a:t>
            </a:r>
            <a:r>
              <a:rPr lang="en-US" altLang="ko-KR" dirty="0"/>
              <a:t> for </a:t>
            </a:r>
            <a:r>
              <a:rPr lang="en-US" altLang="ko-KR" dirty="0" smtClean="0"/>
              <a:t>Validation- Find mismatches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66853" y="830526"/>
            <a:ext cx="2169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Credit : COMET &amp; EUMETSAT</a:t>
            </a:r>
            <a:endParaRPr lang="ko-KR" altLang="en-US" sz="11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047839" y="800885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5804" y="792054"/>
            <a:ext cx="604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PVU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69" y="1153319"/>
            <a:ext cx="4680578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4" name="그룹 16383"/>
          <p:cNvGrpSpPr/>
          <p:nvPr/>
        </p:nvGrpSpPr>
        <p:grpSpPr>
          <a:xfrm>
            <a:off x="316383" y="1318736"/>
            <a:ext cx="3041371" cy="2543944"/>
            <a:chOff x="316383" y="1318736"/>
            <a:chExt cx="3041371" cy="2543944"/>
          </a:xfrm>
        </p:grpSpPr>
        <p:sp>
          <p:nvSpPr>
            <p:cNvPr id="5" name="TextBox 4"/>
            <p:cNvSpPr txBox="1"/>
            <p:nvPr/>
          </p:nvSpPr>
          <p:spPr>
            <a:xfrm>
              <a:off x="1777767" y="306896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England</a:t>
              </a:r>
              <a:endParaRPr lang="ko-KR" altLang="en-US" sz="1100" b="1" dirty="0" smtClean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6383" y="1318736"/>
              <a:ext cx="8739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Greenland</a:t>
              </a:r>
              <a:endParaRPr lang="ko-KR" altLang="en-US" sz="1100" b="1" dirty="0" smtClean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54850" y="1973756"/>
              <a:ext cx="6912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err="1" smtClean="0"/>
                <a:t>sweden</a:t>
              </a:r>
              <a:endParaRPr lang="ko-KR" altLang="en-US" sz="1100" b="1" dirty="0" smtClean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84172" y="156949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Finland</a:t>
              </a:r>
              <a:endParaRPr lang="ko-KR" altLang="en-US" sz="1100" b="1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42906" y="3601070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France</a:t>
              </a:r>
              <a:endParaRPr lang="ko-KR" altLang="en-US" sz="1100" b="1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465320" y="369659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직선 화살표 연결선 36"/>
          <p:cNvCxnSpPr/>
          <p:nvPr/>
        </p:nvCxnSpPr>
        <p:spPr>
          <a:xfrm flipH="1" flipV="1">
            <a:off x="1513281" y="3598296"/>
            <a:ext cx="7273" cy="22963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77680" y="4941168"/>
            <a:ext cx="9030824" cy="1141338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Location D: the warm conveyor belt over Sweden and Finland (location [not tilting far enough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             east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in PV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],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and magnitude [consistent field where water </a:t>
            </a:r>
            <a:r>
              <a:rPr lang="en-US" altLang="ko-KR" sz="1600" dirty="0" err="1">
                <a:latin typeface="Arial" pitchFamily="34" charset="0"/>
                <a:cs typeface="Arial" pitchFamily="34" charset="0"/>
              </a:rPr>
              <a:t>vapour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 field is changing])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•  Location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E: the </a:t>
            </a:r>
            <a:r>
              <a:rPr lang="en-US" altLang="ko-KR" sz="1600" dirty="0" err="1">
                <a:latin typeface="Arial" pitchFamily="34" charset="0"/>
                <a:cs typeface="Arial" pitchFamily="34" charset="0"/>
              </a:rPr>
              <a:t>jetstreak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 aimed toward the southern UK and Northern France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             (magnitude [</a:t>
            </a:r>
            <a:r>
              <a:rPr lang="en-US" altLang="ko-KR" sz="1600" dirty="0"/>
              <a:t>dark area not represented well in PV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0499" y="173274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D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직선 화살표 연결선 39"/>
          <p:cNvCxnSpPr/>
          <p:nvPr/>
        </p:nvCxnSpPr>
        <p:spPr>
          <a:xfrm flipH="1">
            <a:off x="2915018" y="1874162"/>
            <a:ext cx="316222" cy="13080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91952" y="692696"/>
            <a:ext cx="8672536" cy="2954655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What is Synthetic Water Vapor(SWV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 image ?</a:t>
            </a:r>
          </a:p>
          <a:p>
            <a:pPr>
              <a:lnSpc>
                <a:spcPts val="2000"/>
              </a:lnSpc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- S</a:t>
            </a:r>
            <a:r>
              <a:rPr lang="en-US" altLang="ko-KR" sz="1600" dirty="0" smtClean="0"/>
              <a:t>imulated WV image, which is generated </a:t>
            </a:r>
            <a:r>
              <a:rPr lang="en-US" altLang="ko-KR" sz="1600" dirty="0"/>
              <a:t>through a radiation </a:t>
            </a:r>
            <a:r>
              <a:rPr lang="en-US" altLang="ko-KR" sz="1600" dirty="0" smtClean="0"/>
              <a:t>transfer algorithm </a:t>
            </a:r>
          </a:p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  that </a:t>
            </a:r>
            <a:r>
              <a:rPr lang="en-US" altLang="ko-KR" sz="1600" dirty="0"/>
              <a:t>processes NWP model-derived vertical temperature and </a:t>
            </a:r>
            <a:r>
              <a:rPr lang="en-US" altLang="ko-KR" sz="1600" dirty="0" smtClean="0"/>
              <a:t>humidity profiles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ko-KR" sz="1600" dirty="0" smtClean="0"/>
              <a:t>Why use the SWV imagery ?</a:t>
            </a:r>
          </a:p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- </a:t>
            </a:r>
            <a:r>
              <a:rPr lang="en-US" altLang="ko-KR" sz="1600" spc="-30" dirty="0" smtClean="0"/>
              <a:t>SWV imagery is looks </a:t>
            </a:r>
            <a:r>
              <a:rPr lang="en-US" altLang="ko-KR" sz="1600" spc="-30" dirty="0"/>
              <a:t>like the observational product </a:t>
            </a:r>
            <a:r>
              <a:rPr lang="en-US" altLang="ko-KR" sz="1600" spc="-30" dirty="0" smtClean="0"/>
              <a:t>to which </a:t>
            </a:r>
            <a:r>
              <a:rPr lang="en-US" altLang="ko-KR" sz="1600" spc="-30" dirty="0"/>
              <a:t>forecasters are accustomed.</a:t>
            </a:r>
            <a:endParaRPr lang="en-US" altLang="ko-KR" sz="1600" spc="-30" dirty="0" smtClean="0"/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What have to be compared ? </a:t>
            </a:r>
          </a:p>
          <a:p>
            <a:pPr>
              <a:lnSpc>
                <a:spcPts val="2000"/>
              </a:lnSpc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en-US" altLang="ko-K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Mismatches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between WV imagery and PV fields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 temporal, location/spatial</a:t>
            </a:r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</a:t>
            </a:r>
            <a:endParaRPr lang="en-US" altLang="ko-KR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magnitudes/heights</a:t>
            </a:r>
          </a:p>
          <a:p>
            <a:r>
              <a:rPr lang="en-US" altLang="ko-K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altLang="ko-KR" sz="1600" b="1" spc="-3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comparison typically makes it easier to understand what </a:t>
            </a:r>
            <a:r>
              <a:rPr lang="en-US" altLang="ko-KR" sz="1600" b="1" spc="-3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features the </a:t>
            </a:r>
            <a:r>
              <a:rPr lang="en-US" altLang="ko-KR" sz="1600" b="1" spc="-3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model is </a:t>
            </a:r>
            <a:endParaRPr lang="en-US" altLang="ko-KR" sz="1600" b="1" spc="-3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b="1" spc="-3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spc="-3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generating</a:t>
            </a:r>
            <a:r>
              <a:rPr lang="en-US" altLang="ko-KR" sz="1600" b="1" spc="-3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ko-KR" altLang="en-US" sz="1600" b="1" spc="-3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7349"/>
            <a:ext cx="3692947" cy="301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864" r="19562" b="7882"/>
          <a:stretch/>
        </p:blipFill>
        <p:spPr bwMode="auto">
          <a:xfrm>
            <a:off x="4649506" y="3647350"/>
            <a:ext cx="3666910" cy="30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243743" y="3712027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WV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012160" y="3647351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SWV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37917" y="6394257"/>
            <a:ext cx="176522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00UTC April 23</a:t>
            </a:r>
            <a:r>
              <a:rPr lang="en-US" altLang="ko-KR" sz="1100" b="1" baseline="30000" dirty="0" smtClean="0"/>
              <a:t>rd</a:t>
            </a:r>
            <a:r>
              <a:rPr lang="en-US" altLang="ko-KR" sz="1100" b="1" dirty="0" smtClean="0"/>
              <a:t> , 2019</a:t>
            </a:r>
            <a:endParaRPr lang="ko-KR" altLang="en-US" sz="1100" b="1" dirty="0" smtClean="0"/>
          </a:p>
        </p:txBody>
      </p:sp>
      <p:sp>
        <p:nvSpPr>
          <p:cNvPr id="15" name="제목 3"/>
          <p:cNvSpPr txBox="1">
            <a:spLocks/>
          </p:cNvSpPr>
          <p:nvPr/>
        </p:nvSpPr>
        <p:spPr>
          <a:xfrm>
            <a:off x="107504" y="0"/>
            <a:ext cx="8100928" cy="656029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Making Comparison for Validation- 2.  WV &amp; SWV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66853" y="830526"/>
            <a:ext cx="2169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Credit : COMET &amp; EUMETSAT</a:t>
            </a:r>
            <a:endParaRPr lang="ko-KR" altLang="en-US" sz="1100" b="1" dirty="0" smtClean="0"/>
          </a:p>
        </p:txBody>
      </p:sp>
      <p:sp>
        <p:nvSpPr>
          <p:cNvPr id="30" name="직사각형 29"/>
          <p:cNvSpPr/>
          <p:nvPr/>
        </p:nvSpPr>
        <p:spPr>
          <a:xfrm>
            <a:off x="77680" y="4941168"/>
            <a:ext cx="9030824" cy="151580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Location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A: the dry area east of southern Greenland (magnitude [too dark in SWV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])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Location B: the moist area south of the previous area (magnitude [too smoothed in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SWV])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Location C: the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dry area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in western Russia (magnitude [too dark in SWV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])</a:t>
            </a: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Location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D: the warm, moist conveyor belt over Sweden and Finland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            (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magnitude [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too light in SWV]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and location [extended too far west in SWV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제목 3"/>
          <p:cNvSpPr txBox="1">
            <a:spLocks/>
          </p:cNvSpPr>
          <p:nvPr/>
        </p:nvSpPr>
        <p:spPr>
          <a:xfrm>
            <a:off x="107504" y="0"/>
            <a:ext cx="8280862" cy="65602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Making Comparison</a:t>
            </a:r>
            <a:r>
              <a:rPr lang="en-US" altLang="ko-KR" dirty="0"/>
              <a:t> for </a:t>
            </a:r>
            <a:r>
              <a:rPr lang="en-US" altLang="ko-KR" dirty="0" smtClean="0"/>
              <a:t>Validation- Find mismatches</a:t>
            </a:r>
            <a:endParaRPr lang="en-US" dirty="0"/>
          </a:p>
        </p:txBody>
      </p:sp>
      <p:grpSp>
        <p:nvGrpSpPr>
          <p:cNvPr id="7169" name="그룹 7168"/>
          <p:cNvGrpSpPr/>
          <p:nvPr/>
        </p:nvGrpSpPr>
        <p:grpSpPr>
          <a:xfrm>
            <a:off x="70437" y="1124744"/>
            <a:ext cx="4755049" cy="3600000"/>
            <a:chOff x="70437" y="1124744"/>
            <a:chExt cx="4755049" cy="3600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7" y="1124744"/>
              <a:ext cx="4755049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6" name="그룹 35"/>
            <p:cNvGrpSpPr/>
            <p:nvPr/>
          </p:nvGrpSpPr>
          <p:grpSpPr>
            <a:xfrm>
              <a:off x="594525" y="1318736"/>
              <a:ext cx="3041371" cy="2543944"/>
              <a:chOff x="316383" y="1318736"/>
              <a:chExt cx="3041371" cy="2543944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777767" y="3068960"/>
                <a:ext cx="7248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 smtClean="0"/>
                  <a:t>England</a:t>
                </a:r>
                <a:endParaRPr lang="ko-KR" altLang="en-US" sz="1100" b="1" dirty="0" smtClean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6383" y="1318736"/>
                <a:ext cx="8739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 smtClean="0"/>
                  <a:t>Greenland</a:t>
                </a:r>
                <a:endParaRPr lang="ko-KR" altLang="en-US" sz="1100" b="1" dirty="0" smtClean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54850" y="1973756"/>
                <a:ext cx="6912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 err="1" smtClean="0"/>
                  <a:t>sweden</a:t>
                </a:r>
                <a:endParaRPr lang="ko-KR" altLang="en-US" sz="1100" b="1" dirty="0" smtClean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684172" y="1569495"/>
                <a:ext cx="6735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 smtClean="0"/>
                  <a:t>Finland</a:t>
                </a:r>
                <a:endParaRPr lang="ko-KR" altLang="en-US" sz="1100" b="1" dirty="0" smtClean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042906" y="3601070"/>
                <a:ext cx="6238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 smtClean="0"/>
                  <a:t>France</a:t>
                </a:r>
                <a:endParaRPr lang="ko-KR" altLang="en-US" sz="1100" b="1" dirty="0" smtClean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573427" y="2690688"/>
              <a:ext cx="7777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err="1" smtClean="0"/>
                <a:t>denmark</a:t>
              </a:r>
              <a:endParaRPr lang="ko-KR" altLang="en-US" sz="1100" b="1" dirty="0" smtClean="0"/>
            </a:p>
          </p:txBody>
        </p:sp>
      </p:grpSp>
      <p:grpSp>
        <p:nvGrpSpPr>
          <p:cNvPr id="7168" name="그룹 7167"/>
          <p:cNvGrpSpPr/>
          <p:nvPr/>
        </p:nvGrpSpPr>
        <p:grpSpPr>
          <a:xfrm>
            <a:off x="4427926" y="1124744"/>
            <a:ext cx="4680578" cy="3600000"/>
            <a:chOff x="4427926" y="1124744"/>
            <a:chExt cx="4680578" cy="36000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26" y="1124744"/>
              <a:ext cx="4680578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436038" y="155177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ko-KR" alt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직선 화살표 연결선 20"/>
            <p:cNvCxnSpPr/>
            <p:nvPr/>
          </p:nvCxnSpPr>
          <p:spPr>
            <a:xfrm flipH="1">
              <a:off x="5135045" y="1682576"/>
              <a:ext cx="316222" cy="13080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20535" y="238291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B</a:t>
              </a:r>
              <a:endParaRPr lang="ko-KR" alt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직선 화살표 연결선 22"/>
            <p:cNvCxnSpPr/>
            <p:nvPr/>
          </p:nvCxnSpPr>
          <p:spPr>
            <a:xfrm flipH="1" flipV="1">
              <a:off x="4970517" y="2182892"/>
              <a:ext cx="7273" cy="22963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740294" y="170417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D</a:t>
              </a:r>
              <a:endParaRPr lang="ko-KR" alt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직선 화살표 연결선 26"/>
            <p:cNvCxnSpPr/>
            <p:nvPr/>
          </p:nvCxnSpPr>
          <p:spPr>
            <a:xfrm flipH="1">
              <a:off x="7454813" y="1845587"/>
              <a:ext cx="316222" cy="13080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04390" y="2315942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C</a:t>
              </a:r>
              <a:endParaRPr lang="ko-KR" alt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직선 화살표 연결선 28"/>
            <p:cNvCxnSpPr/>
            <p:nvPr/>
          </p:nvCxnSpPr>
          <p:spPr>
            <a:xfrm flipH="1" flipV="1">
              <a:off x="8388366" y="2217642"/>
              <a:ext cx="271259" cy="22963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1979712" y="800885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SWV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50689" y="79205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66853" y="830526"/>
            <a:ext cx="2169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Credit : COMET &amp; EUMETSAT</a:t>
            </a:r>
            <a:endParaRPr lang="ko-KR" altLang="en-US" sz="1100" b="1" dirty="0" smtClean="0"/>
          </a:p>
        </p:txBody>
      </p:sp>
      <p:sp>
        <p:nvSpPr>
          <p:cNvPr id="30" name="직사각형 29"/>
          <p:cNvSpPr/>
          <p:nvPr/>
        </p:nvSpPr>
        <p:spPr>
          <a:xfrm>
            <a:off x="77680" y="4869160"/>
            <a:ext cx="9030824" cy="1633781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Location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E: the </a:t>
            </a:r>
            <a:r>
              <a:rPr lang="en-US" altLang="ko-KR" sz="1600" dirty="0" err="1">
                <a:latin typeface="Arial" pitchFamily="34" charset="0"/>
                <a:cs typeface="Arial" pitchFamily="34" charset="0"/>
              </a:rPr>
              <a:t>jetstreak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 aimed toward the southern UK and Northern France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(magnitude [not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enough contrast in the SWV, and too consistent in tone across the moist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 side of 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jet] and location [SWV doesn't extend the moisture far enough on the south side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of 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moisture plume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])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• Location F: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expanse of the convective clouds associated with the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maximum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west of </a:t>
            </a:r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     Norway/north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of Scotland (magnitude [too broad an area of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too higher 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of a moisture value]).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800885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SWV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50689" y="79205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WV</a:t>
            </a:r>
            <a:endParaRPr lang="ko-KR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제목 3"/>
          <p:cNvSpPr txBox="1">
            <a:spLocks/>
          </p:cNvSpPr>
          <p:nvPr/>
        </p:nvSpPr>
        <p:spPr>
          <a:xfrm>
            <a:off x="106702" y="0"/>
            <a:ext cx="8137706" cy="65602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Making Comparison </a:t>
            </a:r>
            <a:r>
              <a:rPr lang="en-US" altLang="ko-KR" dirty="0"/>
              <a:t>for </a:t>
            </a:r>
            <a:r>
              <a:rPr lang="en-US" altLang="ko-KR" dirty="0" smtClean="0"/>
              <a:t>Validation- Find mismatches</a:t>
            </a:r>
            <a:endParaRPr 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70437" y="1124744"/>
            <a:ext cx="4755049" cy="3600000"/>
            <a:chOff x="70437" y="1124744"/>
            <a:chExt cx="4755049" cy="3600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7" y="1124744"/>
              <a:ext cx="4755049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055909" y="3068960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England</a:t>
              </a:r>
              <a:endParaRPr lang="ko-KR" altLang="en-US" sz="1100" b="1" dirty="0" smtClean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4525" y="1318736"/>
              <a:ext cx="8739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Greenland</a:t>
              </a:r>
              <a:endParaRPr lang="ko-KR" altLang="en-US" sz="1100" b="1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32992" y="1973756"/>
              <a:ext cx="6912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err="1" smtClean="0"/>
                <a:t>sweden</a:t>
              </a:r>
              <a:endParaRPr lang="ko-KR" altLang="en-US" sz="1100" b="1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2314" y="156949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Finland</a:t>
              </a:r>
              <a:endParaRPr lang="ko-KR" altLang="en-US" sz="1100" b="1" dirty="0" smtClean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21048" y="3601070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/>
                <a:t>France</a:t>
              </a:r>
              <a:endParaRPr lang="ko-KR" altLang="en-US" sz="1100" b="1" dirty="0" smtClean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73427" y="2690688"/>
              <a:ext cx="7777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err="1" smtClean="0"/>
                <a:t>denmark</a:t>
              </a:r>
              <a:endParaRPr lang="ko-KR" altLang="en-US" sz="1100" b="1" dirty="0" smtClean="0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26" y="1124744"/>
            <a:ext cx="468057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82562" y="170566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F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6524870" y="1994572"/>
            <a:ext cx="0" cy="28230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59842" y="354270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직선 화살표 연결선 24"/>
          <p:cNvCxnSpPr/>
          <p:nvPr/>
        </p:nvCxnSpPr>
        <p:spPr>
          <a:xfrm flipH="1" flipV="1">
            <a:off x="5907803" y="3444408"/>
            <a:ext cx="7273" cy="22963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4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6"/>
          <a:stretch/>
        </p:blipFill>
        <p:spPr>
          <a:xfrm>
            <a:off x="-1045942" y="800154"/>
            <a:ext cx="5977982" cy="3628975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 flipV="1">
            <a:off x="621786" y="872162"/>
            <a:ext cx="708536" cy="3556967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790262" y="3464446"/>
            <a:ext cx="144016" cy="0"/>
          </a:xfrm>
          <a:prstGeom prst="straightConnector1">
            <a:avLst/>
          </a:prstGeom>
          <a:ln w="317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타원 29"/>
          <p:cNvSpPr/>
          <p:nvPr/>
        </p:nvSpPr>
        <p:spPr>
          <a:xfrm>
            <a:off x="34178" y="1592238"/>
            <a:ext cx="828092" cy="792088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28" y="764708"/>
            <a:ext cx="4984615" cy="3664421"/>
          </a:xfrm>
          <a:prstGeom prst="rect">
            <a:avLst/>
          </a:prstGeom>
        </p:spPr>
      </p:pic>
      <p:cxnSp>
        <p:nvCxnSpPr>
          <p:cNvPr id="20" name="직선 연결선 19"/>
          <p:cNvCxnSpPr/>
          <p:nvPr/>
        </p:nvCxnSpPr>
        <p:spPr>
          <a:xfrm flipV="1">
            <a:off x="5148064" y="899715"/>
            <a:ext cx="1243372" cy="3529410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5508106" y="3452535"/>
            <a:ext cx="288032" cy="0"/>
          </a:xfrm>
          <a:prstGeom prst="straightConnector1">
            <a:avLst/>
          </a:prstGeom>
          <a:ln w="317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/>
          <p:cNvSpPr/>
          <p:nvPr/>
        </p:nvSpPr>
        <p:spPr>
          <a:xfrm>
            <a:off x="4717470" y="1223892"/>
            <a:ext cx="1006658" cy="1016418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9748" y="180361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A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5656" y="327978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</a:rPr>
              <a:t>E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64904" y="298257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52323" y="1547435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A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786" y="255537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B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93070" y="21814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B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6272" y="259077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C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41660" y="3523675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</a:rPr>
              <a:t>E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9065" y="273130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C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36329" y="3086626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24329" y="817107"/>
            <a:ext cx="13804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</a:rPr>
              <a:t>COMS/WV 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554536" y="939598"/>
            <a:ext cx="29514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Forecasted SWV field (+</a:t>
            </a:r>
            <a:r>
              <a:rPr lang="en-US" altLang="ko-K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03h)</a:t>
            </a:r>
            <a:endParaRPr lang="ko-KR" alt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748" y="4509120"/>
            <a:ext cx="8684740" cy="2072362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Location A </a:t>
            </a:r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Vorticity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at the southeast of Mongolia is stronger than SWV 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Location B </a:t>
            </a:r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Cyclonic circulation at the middle China is stronger but clouds are weaker than SWV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Clouds will developing stronger than SWV expected. </a:t>
            </a:r>
            <a:endParaRPr lang="en-US" altLang="ko-K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Location C </a:t>
            </a:r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SWV can’t simulate the clouds at the southeast China </a:t>
            </a:r>
            <a:endParaRPr lang="en-US" altLang="ko-K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Location D </a:t>
            </a:r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Upper trough at the south China move more</a:t>
            </a:r>
            <a:r>
              <a:rPr lang="ko-KR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slowly than WV 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South Korea will be affected by the carrot like clouds faster than SWV expected </a:t>
            </a:r>
            <a:endParaRPr lang="en-US" altLang="ko-KR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Location E </a:t>
            </a:r>
            <a:r>
              <a:rPr lang="en-US" altLang="ko-K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moist band at south sea of China is weaker than WV </a:t>
            </a:r>
            <a:endParaRPr lang="ko-KR" alt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8083" y="4056102"/>
            <a:ext cx="22878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03UTC Feb. 21</a:t>
            </a:r>
            <a:r>
              <a:rPr lang="en-US" altLang="ko-KR" sz="16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2019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3011" y="100115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</a:rPr>
              <a:t>110</a:t>
            </a:r>
            <a:r>
              <a:rPr lang="en-US" altLang="ko-KR" sz="1400" dirty="0" smtClean="0">
                <a:solidFill>
                  <a:prstClr val="black"/>
                </a:solidFill>
                <a:sym typeface="Symbol"/>
              </a:rPr>
              <a:t></a:t>
            </a:r>
            <a:r>
              <a:rPr lang="en-US" altLang="ko-KR" sz="1400" dirty="0" smtClean="0">
                <a:solidFill>
                  <a:prstClr val="black"/>
                </a:solidFill>
              </a:rPr>
              <a:t>E</a:t>
            </a:r>
            <a:endParaRPr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89714" y="81710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</a:rPr>
              <a:t>110</a:t>
            </a:r>
            <a:r>
              <a:rPr lang="en-US" altLang="ko-KR" sz="1400" dirty="0" smtClean="0">
                <a:solidFill>
                  <a:prstClr val="black"/>
                </a:solidFill>
                <a:sym typeface="Symbol"/>
              </a:rPr>
              <a:t></a:t>
            </a:r>
            <a:r>
              <a:rPr lang="en-US" altLang="ko-KR" sz="1400" dirty="0" smtClean="0">
                <a:solidFill>
                  <a:prstClr val="black"/>
                </a:solidFill>
              </a:rPr>
              <a:t>E</a:t>
            </a:r>
            <a:endParaRPr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6" name="제목 3"/>
          <p:cNvSpPr txBox="1">
            <a:spLocks/>
          </p:cNvSpPr>
          <p:nvPr/>
        </p:nvSpPr>
        <p:spPr>
          <a:xfrm>
            <a:off x="106702" y="0"/>
            <a:ext cx="8353730" cy="65602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Making Comparison </a:t>
            </a:r>
            <a:r>
              <a:rPr lang="en-US" altLang="ko-KR" dirty="0"/>
              <a:t>for </a:t>
            </a:r>
            <a:r>
              <a:rPr lang="en-US" altLang="ko-KR" dirty="0" smtClean="0"/>
              <a:t>Validation- Find mismatches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107504" y="709469"/>
            <a:ext cx="4961341" cy="4159691"/>
            <a:chOff x="451385" y="542832"/>
            <a:chExt cx="4961341" cy="4159691"/>
          </a:xfrm>
        </p:grpSpPr>
        <p:pic>
          <p:nvPicPr>
            <p:cNvPr id="1026" name="Picture 2" descr="http://intra.nmsc.kma.go.kr/emcoms/BIMG/COMS/Y2019/M02/D17/coms_mi_le1b_wv_a_20190217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44" b="22070"/>
            <a:stretch/>
          </p:blipFill>
          <p:spPr bwMode="auto">
            <a:xfrm>
              <a:off x="459728" y="542832"/>
              <a:ext cx="4952998" cy="4159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928353" y="627262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COMS/ WV</a:t>
              </a:r>
              <a:endParaRPr lang="ko-KR" alt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927797" y="4221533"/>
              <a:ext cx="26234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prstClr val="black"/>
                  </a:solidFill>
                </a:rPr>
                <a:t>00UTC Feb. 17</a:t>
              </a:r>
              <a:r>
                <a:rPr lang="en-US" altLang="ko-KR" b="1" baseline="30000" dirty="0" smtClean="0">
                  <a:solidFill>
                    <a:prstClr val="black"/>
                  </a:solidFill>
                </a:rPr>
                <a:t>th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 2019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 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4898" y="1542659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black"/>
                  </a:solidFill>
                </a:rPr>
                <a:t>A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1286" y="102504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black"/>
                  </a:solidFill>
                </a:rPr>
                <a:t>B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385" y="945085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prstClr val="black"/>
                  </a:solidFill>
                </a:rPr>
                <a:t>95E</a:t>
              </a:r>
              <a:endParaRPr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>
              <a:off x="878292" y="833929"/>
              <a:ext cx="1591211" cy="1411144"/>
            </a:xfrm>
            <a:custGeom>
              <a:avLst/>
              <a:gdLst>
                <a:gd name="connsiteX0" fmla="*/ 1591211 w 1591211"/>
                <a:gd name="connsiteY0" fmla="*/ 106219 h 1411144"/>
                <a:gd name="connsiteX1" fmla="*/ 1372136 w 1591211"/>
                <a:gd name="connsiteY1" fmla="*/ 115744 h 1411144"/>
                <a:gd name="connsiteX2" fmla="*/ 1095911 w 1591211"/>
                <a:gd name="connsiteY2" fmla="*/ 106219 h 1411144"/>
                <a:gd name="connsiteX3" fmla="*/ 953036 w 1591211"/>
                <a:gd name="connsiteY3" fmla="*/ 125269 h 1411144"/>
                <a:gd name="connsiteX4" fmla="*/ 753011 w 1591211"/>
                <a:gd name="connsiteY4" fmla="*/ 153844 h 1411144"/>
                <a:gd name="connsiteX5" fmla="*/ 524411 w 1591211"/>
                <a:gd name="connsiteY5" fmla="*/ 144319 h 1411144"/>
                <a:gd name="connsiteX6" fmla="*/ 372011 w 1591211"/>
                <a:gd name="connsiteY6" fmla="*/ 134794 h 1411144"/>
                <a:gd name="connsiteX7" fmla="*/ 248186 w 1591211"/>
                <a:gd name="connsiteY7" fmla="*/ 106219 h 1411144"/>
                <a:gd name="connsiteX8" fmla="*/ 124361 w 1591211"/>
                <a:gd name="connsiteY8" fmla="*/ 20494 h 1411144"/>
                <a:gd name="connsiteX9" fmla="*/ 10061 w 1591211"/>
                <a:gd name="connsiteY9" fmla="*/ 10969 h 1411144"/>
                <a:gd name="connsiteX10" fmla="*/ 10061 w 1591211"/>
                <a:gd name="connsiteY10" fmla="*/ 153844 h 1411144"/>
                <a:gd name="connsiteX11" fmla="*/ 48161 w 1591211"/>
                <a:gd name="connsiteY11" fmla="*/ 391969 h 1411144"/>
                <a:gd name="connsiteX12" fmla="*/ 152936 w 1591211"/>
                <a:gd name="connsiteY12" fmla="*/ 620569 h 1411144"/>
                <a:gd name="connsiteX13" fmla="*/ 372011 w 1591211"/>
                <a:gd name="connsiteY13" fmla="*/ 1039669 h 1411144"/>
                <a:gd name="connsiteX14" fmla="*/ 686336 w 1591211"/>
                <a:gd name="connsiteY14" fmla="*/ 1201594 h 1411144"/>
                <a:gd name="connsiteX15" fmla="*/ 1219736 w 1591211"/>
                <a:gd name="connsiteY15" fmla="*/ 1373044 h 1411144"/>
                <a:gd name="connsiteX16" fmla="*/ 1400711 w 1591211"/>
                <a:gd name="connsiteY16" fmla="*/ 1411144 h 14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1211" h="1411144">
                  <a:moveTo>
                    <a:pt x="1591211" y="106219"/>
                  </a:moveTo>
                  <a:cubicBezTo>
                    <a:pt x="1522948" y="110981"/>
                    <a:pt x="1454686" y="115744"/>
                    <a:pt x="1372136" y="115744"/>
                  </a:cubicBezTo>
                  <a:cubicBezTo>
                    <a:pt x="1289586" y="115744"/>
                    <a:pt x="1165761" y="104631"/>
                    <a:pt x="1095911" y="106219"/>
                  </a:cubicBezTo>
                  <a:cubicBezTo>
                    <a:pt x="1026061" y="107807"/>
                    <a:pt x="953036" y="125269"/>
                    <a:pt x="953036" y="125269"/>
                  </a:cubicBezTo>
                  <a:cubicBezTo>
                    <a:pt x="895886" y="133206"/>
                    <a:pt x="824448" y="150669"/>
                    <a:pt x="753011" y="153844"/>
                  </a:cubicBezTo>
                  <a:lnTo>
                    <a:pt x="524411" y="144319"/>
                  </a:lnTo>
                  <a:cubicBezTo>
                    <a:pt x="460911" y="141144"/>
                    <a:pt x="418049" y="141144"/>
                    <a:pt x="372011" y="134794"/>
                  </a:cubicBezTo>
                  <a:cubicBezTo>
                    <a:pt x="325973" y="128444"/>
                    <a:pt x="289461" y="125269"/>
                    <a:pt x="248186" y="106219"/>
                  </a:cubicBezTo>
                  <a:cubicBezTo>
                    <a:pt x="206911" y="87169"/>
                    <a:pt x="164048" y="36369"/>
                    <a:pt x="124361" y="20494"/>
                  </a:cubicBezTo>
                  <a:cubicBezTo>
                    <a:pt x="84674" y="4619"/>
                    <a:pt x="29111" y="-11256"/>
                    <a:pt x="10061" y="10969"/>
                  </a:cubicBezTo>
                  <a:cubicBezTo>
                    <a:pt x="-8989" y="33194"/>
                    <a:pt x="3711" y="90344"/>
                    <a:pt x="10061" y="153844"/>
                  </a:cubicBezTo>
                  <a:cubicBezTo>
                    <a:pt x="16411" y="217344"/>
                    <a:pt x="24348" y="314181"/>
                    <a:pt x="48161" y="391969"/>
                  </a:cubicBezTo>
                  <a:cubicBezTo>
                    <a:pt x="71974" y="469757"/>
                    <a:pt x="98961" y="512619"/>
                    <a:pt x="152936" y="620569"/>
                  </a:cubicBezTo>
                  <a:cubicBezTo>
                    <a:pt x="206911" y="728519"/>
                    <a:pt x="283111" y="942832"/>
                    <a:pt x="372011" y="1039669"/>
                  </a:cubicBezTo>
                  <a:cubicBezTo>
                    <a:pt x="460911" y="1136506"/>
                    <a:pt x="545049" y="1146032"/>
                    <a:pt x="686336" y="1201594"/>
                  </a:cubicBezTo>
                  <a:cubicBezTo>
                    <a:pt x="827623" y="1257156"/>
                    <a:pt x="1100673" y="1338119"/>
                    <a:pt x="1219736" y="1373044"/>
                  </a:cubicBezTo>
                  <a:cubicBezTo>
                    <a:pt x="1338799" y="1407969"/>
                    <a:pt x="1369755" y="1409556"/>
                    <a:pt x="1400711" y="1411144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322" b="17361"/>
          <a:stretch/>
        </p:blipFill>
        <p:spPr>
          <a:xfrm>
            <a:off x="6012161" y="609970"/>
            <a:ext cx="2914956" cy="236933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6845492" y="5877273"/>
            <a:ext cx="20676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12UTC Feb. 16</a:t>
            </a:r>
            <a:r>
              <a:rPr lang="en-US" altLang="ko-KR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2019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4283969" y="3068965"/>
            <a:ext cx="4653940" cy="3168347"/>
            <a:chOff x="4769945" y="2852941"/>
            <a:chExt cx="4167963" cy="2576310"/>
          </a:xfrm>
        </p:grpSpPr>
        <p:pic>
          <p:nvPicPr>
            <p:cNvPr id="1028" name="Picture 4" descr="http://cht.kma.go.kr/DATA/CHT/APPM/201902/16/radm_gdps_asia_lc05_rmwv_s012_2019021612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16" b="35777"/>
            <a:stretch/>
          </p:blipFill>
          <p:spPr bwMode="auto">
            <a:xfrm>
              <a:off x="4769945" y="2852941"/>
              <a:ext cx="4167963" cy="257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직사각형 8"/>
            <p:cNvSpPr/>
            <p:nvPr/>
          </p:nvSpPr>
          <p:spPr>
            <a:xfrm>
              <a:off x="4769945" y="2979301"/>
              <a:ext cx="3356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prstClr val="black"/>
                  </a:solidFill>
                </a:rPr>
                <a:t>Forecasted SWV field (+</a:t>
              </a:r>
              <a:r>
                <a:rPr lang="en-US" altLang="ko-KR" b="1" dirty="0">
                  <a:solidFill>
                    <a:prstClr val="black"/>
                  </a:solidFill>
                </a:rPr>
                <a:t>12h)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37693" y="3684805"/>
              <a:ext cx="4764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prstClr val="black"/>
                  </a:solidFill>
                </a:rPr>
                <a:t>90E</a:t>
              </a:r>
              <a:endParaRPr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5999247" y="3513556"/>
              <a:ext cx="925715" cy="658394"/>
            </a:xfrm>
            <a:custGeom>
              <a:avLst/>
              <a:gdLst>
                <a:gd name="connsiteX0" fmla="*/ 925715 w 925715"/>
                <a:gd name="connsiteY0" fmla="*/ 48794 h 658394"/>
                <a:gd name="connsiteX1" fmla="*/ 773315 w 925715"/>
                <a:gd name="connsiteY1" fmla="*/ 20219 h 658394"/>
                <a:gd name="connsiteX2" fmla="*/ 639965 w 925715"/>
                <a:gd name="connsiteY2" fmla="*/ 10694 h 658394"/>
                <a:gd name="connsiteX3" fmla="*/ 458990 w 925715"/>
                <a:gd name="connsiteY3" fmla="*/ 1169 h 658394"/>
                <a:gd name="connsiteX4" fmla="*/ 297065 w 925715"/>
                <a:gd name="connsiteY4" fmla="*/ 39269 h 658394"/>
                <a:gd name="connsiteX5" fmla="*/ 182765 w 925715"/>
                <a:gd name="connsiteY5" fmla="*/ 124994 h 658394"/>
                <a:gd name="connsiteX6" fmla="*/ 11315 w 925715"/>
                <a:gd name="connsiteY6" fmla="*/ 182144 h 658394"/>
                <a:gd name="connsiteX7" fmla="*/ 30365 w 925715"/>
                <a:gd name="connsiteY7" fmla="*/ 220244 h 658394"/>
                <a:gd name="connsiteX8" fmla="*/ 144665 w 925715"/>
                <a:gd name="connsiteY8" fmla="*/ 391694 h 658394"/>
                <a:gd name="connsiteX9" fmla="*/ 268490 w 925715"/>
                <a:gd name="connsiteY9" fmla="*/ 515519 h 658394"/>
                <a:gd name="connsiteX10" fmla="*/ 478040 w 925715"/>
                <a:gd name="connsiteY10" fmla="*/ 572669 h 658394"/>
                <a:gd name="connsiteX11" fmla="*/ 668540 w 925715"/>
                <a:gd name="connsiteY11" fmla="*/ 629819 h 658394"/>
                <a:gd name="connsiteX12" fmla="*/ 801890 w 925715"/>
                <a:gd name="connsiteY12" fmla="*/ 658394 h 65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715" h="658394">
                  <a:moveTo>
                    <a:pt x="925715" y="48794"/>
                  </a:moveTo>
                  <a:cubicBezTo>
                    <a:pt x="873327" y="37681"/>
                    <a:pt x="820940" y="26569"/>
                    <a:pt x="773315" y="20219"/>
                  </a:cubicBezTo>
                  <a:cubicBezTo>
                    <a:pt x="725690" y="13869"/>
                    <a:pt x="639965" y="10694"/>
                    <a:pt x="639965" y="10694"/>
                  </a:cubicBezTo>
                  <a:cubicBezTo>
                    <a:pt x="587578" y="7519"/>
                    <a:pt x="516140" y="-3594"/>
                    <a:pt x="458990" y="1169"/>
                  </a:cubicBezTo>
                  <a:cubicBezTo>
                    <a:pt x="401840" y="5931"/>
                    <a:pt x="343102" y="18631"/>
                    <a:pt x="297065" y="39269"/>
                  </a:cubicBezTo>
                  <a:cubicBezTo>
                    <a:pt x="251027" y="59907"/>
                    <a:pt x="230390" y="101182"/>
                    <a:pt x="182765" y="124994"/>
                  </a:cubicBezTo>
                  <a:cubicBezTo>
                    <a:pt x="135140" y="148807"/>
                    <a:pt x="36715" y="166269"/>
                    <a:pt x="11315" y="182144"/>
                  </a:cubicBezTo>
                  <a:cubicBezTo>
                    <a:pt x="-14085" y="198019"/>
                    <a:pt x="8140" y="185319"/>
                    <a:pt x="30365" y="220244"/>
                  </a:cubicBezTo>
                  <a:cubicBezTo>
                    <a:pt x="52590" y="255169"/>
                    <a:pt x="104977" y="342482"/>
                    <a:pt x="144665" y="391694"/>
                  </a:cubicBezTo>
                  <a:cubicBezTo>
                    <a:pt x="184352" y="440907"/>
                    <a:pt x="212928" y="485357"/>
                    <a:pt x="268490" y="515519"/>
                  </a:cubicBezTo>
                  <a:cubicBezTo>
                    <a:pt x="324052" y="545681"/>
                    <a:pt x="411365" y="553619"/>
                    <a:pt x="478040" y="572669"/>
                  </a:cubicBezTo>
                  <a:cubicBezTo>
                    <a:pt x="544715" y="591719"/>
                    <a:pt x="614565" y="615532"/>
                    <a:pt x="668540" y="629819"/>
                  </a:cubicBezTo>
                  <a:cubicBezTo>
                    <a:pt x="722515" y="644107"/>
                    <a:pt x="762202" y="651250"/>
                    <a:pt x="801890" y="658394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209" y="5301208"/>
            <a:ext cx="5920082" cy="1272143"/>
          </a:xfrm>
          <a:prstGeom prst="rect">
            <a:avLst/>
          </a:prstGeom>
          <a:solidFill>
            <a:srgbClr val="FFFFD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altLang="ko-K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Vorticity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at the center of cut-off low in the south Mongolia is stronger</a:t>
            </a:r>
          </a:p>
          <a:p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in real situation than SWV. </a:t>
            </a:r>
          </a:p>
          <a:p>
            <a:pPr>
              <a:spcAft>
                <a:spcPts val="800"/>
              </a:spcAft>
            </a:pPr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Moist area is also stronger than SWV </a:t>
            </a:r>
            <a:endParaRPr lang="en-US" altLang="ko-K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Dry area is extended westward than SWV</a:t>
            </a:r>
            <a:endParaRPr lang="en-US" altLang="ko-K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The intensity of cut-off low will be more stronger than model expected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타원 24"/>
          <p:cNvSpPr/>
          <p:nvPr/>
        </p:nvSpPr>
        <p:spPr>
          <a:xfrm rot="1451682">
            <a:off x="6261754" y="1243344"/>
            <a:ext cx="2520280" cy="857604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303547">
            <a:off x="6256613" y="1541340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00"/>
                </a:solidFill>
              </a:rPr>
              <a:t>+ value both for dry and moist area</a:t>
            </a:r>
            <a:endParaRPr lang="ko-KR" altLang="en-US" sz="1100" b="1" dirty="0" smtClean="0">
              <a:solidFill>
                <a:srgbClr val="FFFF00"/>
              </a:solidFill>
            </a:endParaRPr>
          </a:p>
        </p:txBody>
      </p:sp>
      <p:sp>
        <p:nvSpPr>
          <p:cNvPr id="28" name="제목 3"/>
          <p:cNvSpPr txBox="1">
            <a:spLocks/>
          </p:cNvSpPr>
          <p:nvPr/>
        </p:nvSpPr>
        <p:spPr>
          <a:xfrm>
            <a:off x="106702" y="0"/>
            <a:ext cx="8209714" cy="65602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Making Comparison </a:t>
            </a:r>
            <a:r>
              <a:rPr lang="en-US" altLang="ko-KR" dirty="0"/>
              <a:t>for </a:t>
            </a:r>
            <a:r>
              <a:rPr lang="en-US" altLang="ko-KR" dirty="0" smtClean="0"/>
              <a:t>Validation- Find mismatches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77656" y="693485"/>
            <a:ext cx="11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WV-SWV</a:t>
            </a:r>
            <a:endParaRPr lang="ko-KR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When to adjust? 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0" y="5343019"/>
            <a:ext cx="4355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itchFamily="34" charset="0"/>
                <a:cs typeface="Arial" pitchFamily="34" charset="0"/>
              </a:rPr>
              <a:t>This diagram is derived from the works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of 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Santurette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1000" dirty="0" err="1">
                <a:latin typeface="Arial" pitchFamily="34" charset="0"/>
                <a:cs typeface="Arial" pitchFamily="34" charset="0"/>
              </a:rPr>
              <a:t>Georgiev</a:t>
            </a:r>
            <a:r>
              <a:rPr lang="en-US" altLang="ko-KR" sz="1000" dirty="0">
                <a:latin typeface="Arial" pitchFamily="34" charset="0"/>
                <a:cs typeface="Arial" pitchFamily="34" charset="0"/>
              </a:rPr>
              <a:t> (2005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788024" y="1412776"/>
            <a:ext cx="4211960" cy="1713290"/>
          </a:xfrm>
          <a:prstGeom prst="rect">
            <a:avLst/>
          </a:prstGeom>
          <a:solidFill>
            <a:srgbClr val="FFFFE7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1.  WV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PV &amp; PV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≠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SWV (orange)</a:t>
            </a:r>
          </a:p>
          <a:p>
            <a:pPr marL="285750" indent="-285750">
              <a:spcAft>
                <a:spcPts val="200"/>
              </a:spcAft>
              <a:buFont typeface="Wingdings" pitchFamily="2" charset="2"/>
              <a:buChar char="è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Use WV and PV for forecasting.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 smtClean="0"/>
              <a:t>Forecaster can just ignore SWV, 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because SWV </a:t>
            </a:r>
            <a:r>
              <a:rPr lang="en-US" altLang="ko-KR" sz="1400" dirty="0"/>
              <a:t>is derived from </a:t>
            </a:r>
            <a:r>
              <a:rPr lang="en-US" altLang="ko-KR" sz="1400" dirty="0" smtClean="0"/>
              <a:t>a different 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</a:t>
            </a:r>
            <a:r>
              <a:rPr lang="en-US" altLang="ko-KR" sz="1400" dirty="0" err="1" smtClean="0"/>
              <a:t>radiative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transfer </a:t>
            </a:r>
            <a:r>
              <a:rPr lang="en-US" altLang="ko-KR" sz="1400" dirty="0" smtClean="0"/>
              <a:t>model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 smtClean="0"/>
              <a:t>possible </a:t>
            </a:r>
            <a:r>
              <a:rPr lang="en-US" altLang="ko-KR" sz="1400" dirty="0"/>
              <a:t>vertical moisture </a:t>
            </a:r>
            <a:r>
              <a:rPr lang="en-US" altLang="ko-KR" sz="1400" dirty="0" smtClean="0"/>
              <a:t>differences can be </a:t>
            </a:r>
          </a:p>
          <a:p>
            <a:r>
              <a:rPr lang="en-US" altLang="ko-KR" sz="1400" dirty="0" smtClean="0"/>
              <a:t>    the wrong reason for SWV</a:t>
            </a:r>
            <a:endParaRPr lang="en-US" altLang="ko-KR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043640" y="836712"/>
            <a:ext cx="3809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 Three 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NWP error </a:t>
            </a: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situations ]</a:t>
            </a:r>
            <a:endParaRPr lang="en-US" altLang="ko-K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70276" y="3284984"/>
            <a:ext cx="424745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altLang="ko-KR" dirty="0"/>
              <a:t>WV ≠ PV </a:t>
            </a:r>
            <a:r>
              <a:rPr lang="en-US" altLang="ko-KR" dirty="0" smtClean="0"/>
              <a:t>&amp; PV = </a:t>
            </a:r>
            <a:r>
              <a:rPr lang="en-US" altLang="ko-KR" dirty="0"/>
              <a:t>SWV (green)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 smtClean="0">
                <a:sym typeface="Wingdings" pitchFamily="2" charset="2"/>
              </a:rPr>
              <a:t>T</a:t>
            </a:r>
            <a:r>
              <a:rPr lang="en-US" altLang="ko-KR" sz="1400" dirty="0" smtClean="0"/>
              <a:t>he </a:t>
            </a:r>
            <a:r>
              <a:rPr lang="en-US" altLang="ko-KR" sz="1400" dirty="0"/>
              <a:t>model is in error </a:t>
            </a:r>
            <a:endParaRPr lang="en-US" altLang="ko-KR" sz="1400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>
                <a:solidFill>
                  <a:srgbClr val="C00000"/>
                </a:solidFill>
              </a:rPr>
              <a:t>N</a:t>
            </a:r>
            <a:r>
              <a:rPr lang="en-US" altLang="ko-KR" sz="1400" dirty="0" smtClean="0">
                <a:solidFill>
                  <a:srgbClr val="C00000"/>
                </a:solidFill>
              </a:rPr>
              <a:t>eed </a:t>
            </a:r>
            <a:r>
              <a:rPr lang="en-US" altLang="ko-KR" sz="1400" dirty="0">
                <a:solidFill>
                  <a:srgbClr val="C00000"/>
                </a:solidFill>
              </a:rPr>
              <a:t>to </a:t>
            </a:r>
            <a:r>
              <a:rPr lang="en-US" altLang="ko-KR" sz="1400" dirty="0" smtClean="0">
                <a:solidFill>
                  <a:srgbClr val="C00000"/>
                </a:solidFill>
              </a:rPr>
              <a:t>correct Model </a:t>
            </a:r>
            <a:r>
              <a:rPr lang="en-US" altLang="ko-KR" sz="1400" dirty="0" smtClean="0"/>
              <a:t>using </a:t>
            </a:r>
            <a:r>
              <a:rPr lang="en-US" altLang="ko-KR" sz="1400" dirty="0"/>
              <a:t>the WV </a:t>
            </a:r>
            <a:r>
              <a:rPr lang="en-US" altLang="ko-KR" sz="1400" dirty="0" smtClean="0"/>
              <a:t>image</a:t>
            </a:r>
          </a:p>
          <a:p>
            <a:r>
              <a:rPr lang="en-US" altLang="ko-KR" sz="1400" dirty="0" smtClean="0"/>
              <a:t>     if forecasters intend to use model outputs </a:t>
            </a:r>
            <a:endParaRPr lang="en-US" altLang="ko-KR" sz="1400" dirty="0"/>
          </a:p>
        </p:txBody>
      </p:sp>
      <p:sp>
        <p:nvSpPr>
          <p:cNvPr id="10" name="직사각형 9"/>
          <p:cNvSpPr/>
          <p:nvPr/>
        </p:nvSpPr>
        <p:spPr>
          <a:xfrm>
            <a:off x="4788024" y="4461431"/>
            <a:ext cx="4247456" cy="1877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altLang="ko-KR" dirty="0"/>
              <a:t>WV </a:t>
            </a:r>
            <a:r>
              <a:rPr lang="en-US" altLang="ko-KR" dirty="0" smtClean="0"/>
              <a:t>=SWV &amp; SWV </a:t>
            </a:r>
            <a:r>
              <a:rPr lang="en-US" altLang="ko-KR" dirty="0"/>
              <a:t>≠ </a:t>
            </a:r>
            <a:r>
              <a:rPr lang="en-US" altLang="ko-KR" dirty="0" smtClean="0"/>
              <a:t>PV (purple)</a:t>
            </a:r>
            <a:endParaRPr lang="en-US" altLang="ko-KR" dirty="0"/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/>
              <a:t>Assessment is most complex </a:t>
            </a:r>
            <a:endParaRPr lang="en-US" altLang="ko-KR" sz="1400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 smtClean="0"/>
              <a:t>Errors </a:t>
            </a:r>
            <a:r>
              <a:rPr lang="en-US" altLang="ko-KR" sz="1400" dirty="0"/>
              <a:t>are present, but we can't tell their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source  because </a:t>
            </a:r>
            <a:r>
              <a:rPr lang="en-US" altLang="ko-KR" sz="1400" dirty="0"/>
              <a:t>SWV (often from a separate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model</a:t>
            </a:r>
            <a:r>
              <a:rPr lang="en-US" altLang="ko-KR" sz="1400" dirty="0"/>
              <a:t>) agrees with the </a:t>
            </a:r>
            <a:r>
              <a:rPr lang="en-US" altLang="ko-KR" sz="1400" dirty="0" smtClean="0"/>
              <a:t>WV though the 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original NWP output is in error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ko-KR" sz="1400" dirty="0" smtClean="0"/>
              <a:t>The </a:t>
            </a:r>
            <a:r>
              <a:rPr lang="en-US" altLang="ko-KR" sz="1400" dirty="0"/>
              <a:t>best thing to do is to choose a different model.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9" y="1412776"/>
            <a:ext cx="41970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altLang="ko-KR" dirty="0" smtClean="0"/>
              <a:t>The main factors for the weather forecasting </a:t>
            </a:r>
            <a:endParaRPr lang="ko-KR" altLang="en-US" dirty="0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364425" y="6028461"/>
            <a:ext cx="4392612" cy="496887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-160705" y="1850229"/>
            <a:ext cx="4228649" cy="3018931"/>
            <a:chOff x="1248193" y="2362106"/>
            <a:chExt cx="4596720" cy="3368821"/>
          </a:xfrm>
        </p:grpSpPr>
        <p:pic>
          <p:nvPicPr>
            <p:cNvPr id="20" name="Picture 2" descr="타원1-1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763510">
              <a:off x="1248193" y="2362106"/>
              <a:ext cx="4526615" cy="3368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그룹 10"/>
            <p:cNvGrpSpPr/>
            <p:nvPr/>
          </p:nvGrpSpPr>
          <p:grpSpPr>
            <a:xfrm>
              <a:off x="1775577" y="2465245"/>
              <a:ext cx="4069336" cy="2397067"/>
              <a:chOff x="1775577" y="2465245"/>
              <a:chExt cx="4069336" cy="2397067"/>
            </a:xfrm>
          </p:grpSpPr>
          <p:pic>
            <p:nvPicPr>
              <p:cNvPr id="21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 contrast="12000"/>
              </a:blip>
              <a:srcRect/>
              <a:stretch>
                <a:fillRect/>
              </a:stretch>
            </p:blipFill>
            <p:spPr bwMode="auto">
              <a:xfrm rot="925413">
                <a:off x="3951718" y="3719478"/>
                <a:ext cx="1807404" cy="889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00CC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 rot="925413">
                <a:off x="2165749" y="3774733"/>
                <a:ext cx="2208870" cy="1087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" descr="타원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 rot="925413">
                <a:off x="1775577" y="2465245"/>
                <a:ext cx="2327159" cy="1329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4256513" y="3976045"/>
                <a:ext cx="15884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charset="-127"/>
                    <a:cs typeface="Arial" pitchFamily="34" charset="0"/>
                  </a:rPr>
                  <a:t>Forecasters</a:t>
                </a:r>
                <a:endParaRPr lang="ko-KR" altLang="en-US" sz="1400" b="1" dirty="0">
                  <a:solidFill>
                    <a:schemeClr val="bg1"/>
                  </a:solidFill>
                  <a:latin typeface="Arial" pitchFamily="34" charset="0"/>
                  <a:ea typeface="HY헤드라인M" charset="-127"/>
                  <a:cs typeface="Arial" pitchFamily="34" charset="0"/>
                </a:endParaRPr>
              </a:p>
            </p:txBody>
          </p:sp>
          <p:sp>
            <p:nvSpPr>
              <p:cNvPr id="50" name="Text Box 25"/>
              <p:cNvSpPr txBox="1">
                <a:spLocks noChangeArrowheads="1"/>
              </p:cNvSpPr>
              <p:nvPr/>
            </p:nvSpPr>
            <p:spPr bwMode="auto">
              <a:xfrm>
                <a:off x="2663325" y="4118342"/>
                <a:ext cx="14123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Observation</a:t>
                </a:r>
                <a:endParaRPr lang="ko-KR" altLang="en-US" sz="1400" b="1" dirty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2409440" y="2815335"/>
                <a:ext cx="1059432" cy="308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NWP</a:t>
                </a:r>
                <a:endParaRPr lang="ko-KR" altLang="en-US" sz="1400" b="1" dirty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</p:grpSp>
      <p:sp>
        <p:nvSpPr>
          <p:cNvPr id="52" name="직사각형 51"/>
          <p:cNvSpPr/>
          <p:nvPr/>
        </p:nvSpPr>
        <p:spPr>
          <a:xfrm>
            <a:off x="4427984" y="1268760"/>
            <a:ext cx="471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</a:rPr>
              <a:t>Socrative</a:t>
            </a:r>
            <a:r>
              <a:rPr lang="en-US" altLang="ko-KR" b="1" dirty="0">
                <a:solidFill>
                  <a:srgbClr val="FF0000"/>
                </a:solidFill>
              </a:rPr>
              <a:t> Question </a:t>
            </a:r>
            <a:r>
              <a:rPr lang="en-US" altLang="ko-KR" b="1" dirty="0" smtClean="0">
                <a:solidFill>
                  <a:srgbClr val="FF0000"/>
                </a:solidFill>
              </a:rPr>
              <a:t>1: </a:t>
            </a:r>
          </a:p>
          <a:p>
            <a:r>
              <a:rPr lang="en-US" altLang="ko-KR" dirty="0" smtClean="0"/>
              <a:t>   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Among three factors in the left diagram, which one is the list in important order for the weather forecasting?  </a:t>
            </a:r>
          </a:p>
          <a:p>
            <a:endParaRPr lang="en-US" altLang="ko-KR" dirty="0"/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altLang="ko-KR" dirty="0" smtClean="0"/>
              <a:t>NWP &gt; Observation &gt; Forecasters 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altLang="ko-KR" dirty="0"/>
              <a:t>Observation </a:t>
            </a:r>
            <a:r>
              <a:rPr lang="en-US" altLang="ko-KR" dirty="0" smtClean="0"/>
              <a:t>&gt;</a:t>
            </a:r>
            <a:r>
              <a:rPr lang="en-US" altLang="ko-KR" dirty="0"/>
              <a:t> NWP</a:t>
            </a:r>
            <a:r>
              <a:rPr lang="en-US" altLang="ko-KR" dirty="0" smtClean="0"/>
              <a:t> &gt; </a:t>
            </a:r>
            <a:r>
              <a:rPr lang="en-US" altLang="ko-KR" dirty="0"/>
              <a:t>Forecasters </a:t>
            </a:r>
          </a:p>
          <a:p>
            <a:pPr marL="342900" indent="-342900">
              <a:lnSpc>
                <a:spcPct val="150000"/>
              </a:lnSpc>
              <a:buFontTx/>
              <a:buAutoNum type="alphaUcPeriod"/>
            </a:pPr>
            <a:r>
              <a:rPr lang="en-US" altLang="ko-KR" dirty="0"/>
              <a:t>Forecasters </a:t>
            </a:r>
            <a:r>
              <a:rPr lang="en-US" altLang="ko-KR" dirty="0" smtClean="0"/>
              <a:t>&gt; NWP </a:t>
            </a:r>
            <a:r>
              <a:rPr lang="en-US" altLang="ko-KR" dirty="0"/>
              <a:t>&gt; Observation </a:t>
            </a:r>
            <a:r>
              <a:rPr lang="en-US" altLang="ko-KR" dirty="0" smtClean="0"/>
              <a:t> </a:t>
            </a:r>
            <a:endParaRPr lang="en-US" altLang="ko-KR" dirty="0"/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altLang="ko-KR" dirty="0"/>
              <a:t>NWP &gt; </a:t>
            </a:r>
            <a:r>
              <a:rPr lang="en-US" altLang="ko-KR" dirty="0" smtClean="0"/>
              <a:t>Forecasters </a:t>
            </a:r>
            <a:r>
              <a:rPr lang="en-US" altLang="ko-KR" dirty="0"/>
              <a:t>&gt; </a:t>
            </a:r>
            <a:r>
              <a:rPr lang="en-US" altLang="ko-KR" dirty="0" smtClean="0"/>
              <a:t>Observation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217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283968" y="619116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en-US" altLang="ko-KR" sz="1200" i="1" dirty="0">
                <a:latin typeface="Arial" charset="0"/>
              </a:rPr>
              <a:t>Published by</a:t>
            </a:r>
            <a:r>
              <a:rPr lang="en-GB" altLang="ko-KR" sz="1200" i="1" dirty="0">
                <a:latin typeface="Arial" charset="0"/>
                <a:ea typeface="MS Mincho" pitchFamily="49" charset="-128"/>
              </a:rPr>
              <a:t> Academic Press</a:t>
            </a:r>
            <a:endParaRPr lang="en-US" altLang="ko-KR" sz="1200" i="1" dirty="0">
              <a:latin typeface="Arial" charset="0"/>
              <a:ea typeface="MS Mincho" pitchFamily="49" charset="-128"/>
            </a:endParaRPr>
          </a:p>
          <a:p>
            <a:pPr algn="ctr" eaLnBrk="0" hangingPunct="0"/>
            <a:r>
              <a:rPr lang="en-GB" altLang="ko-KR" sz="1200" i="1" dirty="0">
                <a:latin typeface="Arial" charset="0"/>
                <a:ea typeface="MS Mincho" pitchFamily="49" charset="-128"/>
              </a:rPr>
              <a:t>Copyright © </a:t>
            </a:r>
            <a:r>
              <a:rPr lang="en-GB" altLang="ko-KR" sz="1200" i="1" dirty="0" smtClean="0">
                <a:latin typeface="Arial" charset="0"/>
                <a:ea typeface="MS Mincho" pitchFamily="49" charset="-128"/>
              </a:rPr>
              <a:t>2016, 2005 </a:t>
            </a:r>
            <a:r>
              <a:rPr lang="en-GB" altLang="ko-KR" sz="1200" i="1" dirty="0">
                <a:latin typeface="Arial" charset="0"/>
                <a:ea typeface="MS Mincho" pitchFamily="49" charset="-128"/>
              </a:rPr>
              <a:t>Elsevier Inc.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1582" y="836713"/>
            <a:ext cx="4466432" cy="1800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88000" tIns="252000" rIns="180000" bIns="252000" anchor="ctr"/>
          <a:lstStyle/>
          <a:p>
            <a:pPr defTabSz="803275" eaLnBrk="0" hangingPunct="0">
              <a:lnSpc>
                <a:spcPct val="110000"/>
              </a:lnSpc>
              <a:spcBef>
                <a:spcPct val="10000"/>
              </a:spcBef>
            </a:pPr>
            <a:r>
              <a:rPr lang="en-US" sz="2200" i="1" dirty="0">
                <a:solidFill>
                  <a:schemeClr val="bg1"/>
                </a:solidFill>
                <a:latin typeface="Arial" charset="0"/>
              </a:rPr>
              <a:t>Chapter </a:t>
            </a:r>
            <a:r>
              <a:rPr lang="en-US" sz="2200" i="1" dirty="0" smtClean="0">
                <a:solidFill>
                  <a:schemeClr val="bg1"/>
                </a:solidFill>
                <a:latin typeface="Arial" charset="0"/>
              </a:rPr>
              <a:t>5</a:t>
            </a:r>
            <a:endParaRPr lang="en-US" sz="2000" i="1" dirty="0">
              <a:solidFill>
                <a:schemeClr val="bg1"/>
              </a:solidFill>
              <a:latin typeface="Arial" charset="0"/>
              <a:cs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Use </a:t>
            </a:r>
            <a:r>
              <a:rPr lang="en-US" altLang="ko-KR" dirty="0">
                <a:solidFill>
                  <a:schemeClr val="bg1"/>
                </a:solidFill>
              </a:rPr>
              <a:t>of Water Vapor Imagery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  to </a:t>
            </a:r>
            <a:r>
              <a:rPr lang="en-US" altLang="ko-KR" dirty="0">
                <a:solidFill>
                  <a:schemeClr val="bg1"/>
                </a:solidFill>
              </a:rPr>
              <a:t>Assess Numerical </a:t>
            </a:r>
            <a:r>
              <a:rPr lang="en-US" altLang="ko-KR" dirty="0" smtClean="0">
                <a:solidFill>
                  <a:schemeClr val="bg1"/>
                </a:solidFill>
              </a:rPr>
              <a:t>Weather</a:t>
            </a:r>
          </a:p>
          <a:p>
            <a:r>
              <a:rPr lang="en-US" altLang="ko-KR" dirty="0" smtClean="0">
                <a:solidFill>
                  <a:schemeClr val="bg1"/>
                </a:solidFill>
              </a:rPr>
              <a:t>   Prediction </a:t>
            </a:r>
            <a:r>
              <a:rPr lang="en-US" altLang="ko-KR" dirty="0">
                <a:solidFill>
                  <a:schemeClr val="bg1"/>
                </a:solidFill>
              </a:rPr>
              <a:t>Model Behavior and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  to </a:t>
            </a:r>
            <a:r>
              <a:rPr lang="en-US" altLang="ko-KR" dirty="0">
                <a:solidFill>
                  <a:schemeClr val="bg1"/>
                </a:solidFill>
              </a:rPr>
              <a:t>Improve </a:t>
            </a:r>
            <a:r>
              <a:rPr lang="en-US" altLang="ko-KR" dirty="0" smtClean="0">
                <a:solidFill>
                  <a:schemeClr val="bg1"/>
                </a:solidFill>
              </a:rPr>
              <a:t>Forecasts</a:t>
            </a:r>
            <a:endParaRPr lang="en-US" sz="3200" i="1" dirty="0" smtClean="0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References</a:t>
            </a:r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51" y="791161"/>
            <a:ext cx="443495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1582" y="2924944"/>
            <a:ext cx="4466432" cy="12961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288000" tIns="252000" rIns="180000" bIns="252000" anchor="ctr"/>
          <a:lstStyle/>
          <a:p>
            <a:pPr defTabSz="803275" eaLnBrk="0" hangingPunct="0">
              <a:lnSpc>
                <a:spcPct val="110000"/>
              </a:lnSpc>
              <a:spcBef>
                <a:spcPct val="10000"/>
              </a:spcBef>
            </a:pPr>
            <a:r>
              <a:rPr lang="en-US" sz="2200" i="1" dirty="0" smtClean="0">
                <a:solidFill>
                  <a:schemeClr val="bg1"/>
                </a:solidFill>
                <a:latin typeface="Arial" charset="0"/>
              </a:rPr>
              <a:t>COMET module</a:t>
            </a:r>
            <a:endParaRPr lang="en-US" sz="2000" i="1" dirty="0">
              <a:solidFill>
                <a:schemeClr val="bg1"/>
              </a:solidFill>
              <a:latin typeface="Arial" charset="0"/>
              <a:cs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Assessing NWP from Water Vapor Imagery</a:t>
            </a:r>
            <a:endParaRPr lang="en-US" sz="3200" i="1" dirty="0" smtClean="0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11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1830" y="2276872"/>
            <a:ext cx="3094026" cy="1584176"/>
          </a:xfrm>
        </p:spPr>
        <p:txBody>
          <a:bodyPr/>
          <a:lstStyle/>
          <a:p>
            <a:r>
              <a:rPr lang="en-US" altLang="ko-KR" dirty="0" smtClean="0"/>
              <a:t>Thank you!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87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altLang="ko-KR" dirty="0" smtClean="0"/>
              <a:t>The main factors for the weather forecasting </a:t>
            </a:r>
            <a:endParaRPr lang="ko-KR" altLang="en-US" dirty="0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364425" y="6028461"/>
            <a:ext cx="4392612" cy="496887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 rot="2823829" flipV="1">
            <a:off x="4448696" y="4051061"/>
            <a:ext cx="2273504" cy="1894910"/>
            <a:chOff x="2955" y="2478"/>
            <a:chExt cx="1601" cy="346"/>
          </a:xfrm>
        </p:grpSpPr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955" y="2478"/>
              <a:ext cx="1601" cy="329"/>
            </a:xfrm>
            <a:custGeom>
              <a:avLst/>
              <a:gdLst>
                <a:gd name="T0" fmla="*/ 0 w 765"/>
                <a:gd name="T1" fmla="*/ 0 h 329"/>
                <a:gd name="T2" fmla="*/ 1182 w 765"/>
                <a:gd name="T3" fmla="*/ 4 h 329"/>
                <a:gd name="T4" fmla="*/ 1601 w 765"/>
                <a:gd name="T5" fmla="*/ 329 h 329"/>
                <a:gd name="T6" fmla="*/ 0 60000 65536"/>
                <a:gd name="T7" fmla="*/ 0 60000 65536"/>
                <a:gd name="T8" fmla="*/ 0 60000 65536"/>
                <a:gd name="T9" fmla="*/ 0 w 765"/>
                <a:gd name="T10" fmla="*/ 0 h 329"/>
                <a:gd name="T11" fmla="*/ 765 w 765"/>
                <a:gd name="T12" fmla="*/ 329 h 3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5" h="329">
                  <a:moveTo>
                    <a:pt x="0" y="0"/>
                  </a:moveTo>
                  <a:lnTo>
                    <a:pt x="565" y="4"/>
                  </a:lnTo>
                  <a:lnTo>
                    <a:pt x="765" y="32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2982" y="2490"/>
              <a:ext cx="1574" cy="334"/>
            </a:xfrm>
            <a:custGeom>
              <a:avLst/>
              <a:gdLst>
                <a:gd name="T0" fmla="*/ 0 w 494"/>
                <a:gd name="T1" fmla="*/ 0 h 216"/>
                <a:gd name="T2" fmla="*/ 1128 w 494"/>
                <a:gd name="T3" fmla="*/ 9 h 216"/>
                <a:gd name="T4" fmla="*/ 1574 w 494"/>
                <a:gd name="T5" fmla="*/ 334 h 216"/>
                <a:gd name="T6" fmla="*/ 0 60000 65536"/>
                <a:gd name="T7" fmla="*/ 0 60000 65536"/>
                <a:gd name="T8" fmla="*/ 0 60000 65536"/>
                <a:gd name="T9" fmla="*/ 0 w 494"/>
                <a:gd name="T10" fmla="*/ 0 h 216"/>
                <a:gd name="T11" fmla="*/ 494 w 494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4" h="216">
                  <a:moveTo>
                    <a:pt x="0" y="0"/>
                  </a:moveTo>
                  <a:lnTo>
                    <a:pt x="354" y="6"/>
                  </a:lnTo>
                  <a:lnTo>
                    <a:pt x="494" y="216"/>
                  </a:ln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14826" y="1317314"/>
            <a:ext cx="7788303" cy="4675834"/>
            <a:chOff x="1248193" y="1268343"/>
            <a:chExt cx="7788303" cy="4675834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3525037" y="1651600"/>
              <a:ext cx="928936" cy="488950"/>
              <a:chOff x="344" y="1207"/>
              <a:chExt cx="1174" cy="308"/>
            </a:xfrm>
          </p:grpSpPr>
          <p:sp>
            <p:nvSpPr>
              <p:cNvPr id="15" name="AutoShape 16"/>
              <p:cNvSpPr>
                <a:spLocks noChangeArrowheads="1"/>
              </p:cNvSpPr>
              <p:nvPr/>
            </p:nvSpPr>
            <p:spPr bwMode="auto">
              <a:xfrm>
                <a:off x="344" y="1207"/>
                <a:ext cx="1068" cy="308"/>
              </a:xfrm>
              <a:prstGeom prst="roundRect">
                <a:avLst>
                  <a:gd name="adj" fmla="val 50000"/>
                </a:avLst>
              </a:prstGeom>
              <a:solidFill>
                <a:srgbClr val="C00000">
                  <a:alpha val="82000"/>
                </a:srgbClr>
              </a:solidFill>
              <a:ln w="317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489" y="1207"/>
                <a:ext cx="102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altLang="ko-KR" sz="2000" dirty="0" smtClean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40%</a:t>
                </a:r>
                <a:endParaRPr lang="ko-KR" altLang="en-US" sz="2000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3957085" y="5467918"/>
              <a:ext cx="1080066" cy="476259"/>
              <a:chOff x="521" y="2277"/>
              <a:chExt cx="897" cy="483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521" y="2277"/>
                <a:ext cx="897" cy="483"/>
              </a:xfrm>
              <a:prstGeom prst="roundRect">
                <a:avLst>
                  <a:gd name="adj" fmla="val 50000"/>
                </a:avLst>
              </a:prstGeom>
              <a:solidFill>
                <a:srgbClr val="00B050">
                  <a:alpha val="82000"/>
                </a:srgbClr>
              </a:solidFill>
              <a:ln w="3175" algn="ctr">
                <a:noFill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Text Box 14"/>
              <p:cNvSpPr txBox="1">
                <a:spLocks noChangeArrowheads="1"/>
              </p:cNvSpPr>
              <p:nvPr/>
            </p:nvSpPr>
            <p:spPr bwMode="auto">
              <a:xfrm>
                <a:off x="685" y="2324"/>
                <a:ext cx="570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ko-KR" sz="2000" dirty="0" smtClean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32%</a:t>
                </a:r>
                <a:endParaRPr lang="ko-KR" altLang="en-US" sz="2000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pic>
          <p:nvPicPr>
            <p:cNvPr id="20" name="Picture 2" descr="타원1-1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763510">
              <a:off x="1248193" y="2362106"/>
              <a:ext cx="4526615" cy="3368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 descr="타원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2000"/>
            </a:blip>
            <a:srcRect/>
            <a:stretch>
              <a:fillRect/>
            </a:stretch>
          </p:blipFill>
          <p:spPr bwMode="auto">
            <a:xfrm rot="925413">
              <a:off x="3951718" y="3719478"/>
              <a:ext cx="1807404" cy="889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2"/>
            <p:cNvGrpSpPr>
              <a:grpSpLocks/>
            </p:cNvGrpSpPr>
            <p:nvPr/>
          </p:nvGrpSpPr>
          <p:grpSpPr bwMode="auto">
            <a:xfrm>
              <a:off x="4893189" y="3190287"/>
              <a:ext cx="1080066" cy="476589"/>
              <a:chOff x="521" y="2304"/>
              <a:chExt cx="897" cy="428"/>
            </a:xfrm>
          </p:grpSpPr>
          <p:sp>
            <p:nvSpPr>
              <p:cNvPr id="27" name="AutoShape 13"/>
              <p:cNvSpPr>
                <a:spLocks noChangeArrowheads="1"/>
              </p:cNvSpPr>
              <p:nvPr/>
            </p:nvSpPr>
            <p:spPr bwMode="auto">
              <a:xfrm>
                <a:off x="521" y="2304"/>
                <a:ext cx="897" cy="428"/>
              </a:xfrm>
              <a:prstGeom prst="roundRect">
                <a:avLst>
                  <a:gd name="adj" fmla="val 50000"/>
                </a:avLst>
              </a:prstGeom>
              <a:solidFill>
                <a:srgbClr val="0070C0">
                  <a:alpha val="82000"/>
                </a:srgbClr>
              </a:solidFill>
              <a:ln w="3175" algn="ctr">
                <a:noFill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ko-KR" altLang="en-US" sz="1600"/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581" y="2324"/>
                <a:ext cx="570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00000"/>
                  </a:lnSpc>
                  <a:defRPr/>
                </a:pPr>
                <a:r>
                  <a:rPr lang="en-US" altLang="ko-KR" sz="2000" dirty="0" smtClean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28%</a:t>
                </a:r>
                <a:endParaRPr lang="ko-KR" altLang="en-US" sz="2000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9" name="Group 22"/>
            <p:cNvGrpSpPr>
              <a:grpSpLocks/>
            </p:cNvGrpSpPr>
            <p:nvPr/>
          </p:nvGrpSpPr>
          <p:grpSpPr bwMode="auto">
            <a:xfrm>
              <a:off x="7341462" y="3068538"/>
              <a:ext cx="1695034" cy="500062"/>
              <a:chOff x="3577" y="1117"/>
              <a:chExt cx="1526" cy="315"/>
            </a:xfrm>
          </p:grpSpPr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>
                <a:off x="3577" y="1117"/>
                <a:ext cx="1526" cy="3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1B4797"/>
                  </a:gs>
                  <a:gs pos="100000">
                    <a:srgbClr val="357DDD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AutoShape 24"/>
              <p:cNvSpPr>
                <a:spLocks noChangeArrowheads="1"/>
              </p:cNvSpPr>
              <p:nvPr/>
            </p:nvSpPr>
            <p:spPr bwMode="auto">
              <a:xfrm>
                <a:off x="3650" y="1133"/>
                <a:ext cx="1379" cy="17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bg1">
                      <a:gamma/>
                      <a:shade val="96863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25"/>
              <p:cNvSpPr txBox="1">
                <a:spLocks noChangeArrowheads="1"/>
              </p:cNvSpPr>
              <p:nvPr/>
            </p:nvSpPr>
            <p:spPr bwMode="auto">
              <a:xfrm>
                <a:off x="3625" y="1150"/>
                <a:ext cx="143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ko-KR" sz="14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charset="-127"/>
                    <a:cs typeface="Arial" pitchFamily="34" charset="0"/>
                  </a:rPr>
                  <a:t>Forecasters</a:t>
                </a:r>
                <a:endParaRPr lang="ko-KR" altLang="en-US" sz="1400" b="1" dirty="0">
                  <a:solidFill>
                    <a:schemeClr val="bg1"/>
                  </a:solidFill>
                  <a:latin typeface="Arial" pitchFamily="34" charset="0"/>
                  <a:ea typeface="HY헤드라인M" charset="-127"/>
                  <a:cs typeface="Arial" pitchFamily="34" charset="0"/>
                </a:endParaRPr>
              </a:p>
            </p:txBody>
          </p:sp>
        </p:grp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6380356" y="1268343"/>
              <a:ext cx="2275929" cy="383637"/>
              <a:chOff x="3567" y="754"/>
              <a:chExt cx="1536" cy="315"/>
            </a:xfrm>
          </p:grpSpPr>
          <p:sp>
            <p:nvSpPr>
              <p:cNvPr id="34" name="AutoShape 31"/>
              <p:cNvSpPr>
                <a:spLocks noChangeArrowheads="1"/>
              </p:cNvSpPr>
              <p:nvPr/>
            </p:nvSpPr>
            <p:spPr bwMode="auto">
              <a:xfrm>
                <a:off x="3567" y="754"/>
                <a:ext cx="1536" cy="315"/>
              </a:xfrm>
              <a:prstGeom prst="roundRect">
                <a:avLst>
                  <a:gd name="adj" fmla="val 50000"/>
                </a:avLst>
              </a:prstGeom>
              <a:solidFill>
                <a:srgbClr val="CC33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35" name="AutoShape 32"/>
              <p:cNvSpPr>
                <a:spLocks noChangeArrowheads="1"/>
              </p:cNvSpPr>
              <p:nvPr/>
            </p:nvSpPr>
            <p:spPr bwMode="auto">
              <a:xfrm>
                <a:off x="3640" y="770"/>
                <a:ext cx="1389" cy="17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bg1">
                      <a:gamma/>
                      <a:shade val="96863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36" name="Text Box 33"/>
              <p:cNvSpPr txBox="1">
                <a:spLocks noChangeArrowheads="1"/>
              </p:cNvSpPr>
              <p:nvPr/>
            </p:nvSpPr>
            <p:spPr bwMode="auto">
              <a:xfrm>
                <a:off x="3627" y="781"/>
                <a:ext cx="1430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ko-KR" sz="1400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Performance of NWP</a:t>
                </a:r>
                <a:endParaRPr lang="ko-KR" altLang="en-US" sz="1400" dirty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  <p:pic>
          <p:nvPicPr>
            <p:cNvPr id="37" name="Picture 3" descr="타원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CC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 rot="925413">
              <a:off x="2165749" y="3774733"/>
              <a:ext cx="2208870" cy="1087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 descr="타원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 rot="925413">
              <a:off x="1775577" y="2465245"/>
              <a:ext cx="2327159" cy="132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76965" y="1412354"/>
              <a:ext cx="3456384" cy="1396678"/>
              <a:chOff x="1365" y="890"/>
              <a:chExt cx="2186" cy="653"/>
            </a:xfrm>
          </p:grpSpPr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1365" y="890"/>
                <a:ext cx="2186" cy="635"/>
              </a:xfrm>
              <a:custGeom>
                <a:avLst/>
                <a:gdLst>
                  <a:gd name="T0" fmla="*/ 0 w 2131"/>
                  <a:gd name="T1" fmla="*/ 635 h 635"/>
                  <a:gd name="T2" fmla="*/ 651 w 2131"/>
                  <a:gd name="T3" fmla="*/ 0 h 635"/>
                  <a:gd name="T4" fmla="*/ 2186 w 2131"/>
                  <a:gd name="T5" fmla="*/ 0 h 635"/>
                  <a:gd name="T6" fmla="*/ 0 60000 65536"/>
                  <a:gd name="T7" fmla="*/ 0 60000 65536"/>
                  <a:gd name="T8" fmla="*/ 0 60000 65536"/>
                  <a:gd name="T9" fmla="*/ 0 w 2131"/>
                  <a:gd name="T10" fmla="*/ 0 h 635"/>
                  <a:gd name="T11" fmla="*/ 2131 w 2131"/>
                  <a:gd name="T12" fmla="*/ 635 h 6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1" h="635">
                    <a:moveTo>
                      <a:pt x="0" y="635"/>
                    </a:moveTo>
                    <a:lnTo>
                      <a:pt x="635" y="0"/>
                    </a:lnTo>
                    <a:lnTo>
                      <a:pt x="2131" y="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 type="stealth" w="lg" len="lg"/>
              </a:ln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1365" y="908"/>
                <a:ext cx="2186" cy="635"/>
              </a:xfrm>
              <a:custGeom>
                <a:avLst/>
                <a:gdLst>
                  <a:gd name="T0" fmla="*/ 0 w 2131"/>
                  <a:gd name="T1" fmla="*/ 635 h 635"/>
                  <a:gd name="T2" fmla="*/ 651 w 2131"/>
                  <a:gd name="T3" fmla="*/ 0 h 635"/>
                  <a:gd name="T4" fmla="*/ 2186 w 2131"/>
                  <a:gd name="T5" fmla="*/ 0 h 635"/>
                  <a:gd name="T6" fmla="*/ 0 60000 65536"/>
                  <a:gd name="T7" fmla="*/ 0 60000 65536"/>
                  <a:gd name="T8" fmla="*/ 0 60000 65536"/>
                  <a:gd name="T9" fmla="*/ 0 w 2131"/>
                  <a:gd name="T10" fmla="*/ 0 h 635"/>
                  <a:gd name="T11" fmla="*/ 2131 w 2131"/>
                  <a:gd name="T12" fmla="*/ 635 h 6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1" h="635">
                    <a:moveTo>
                      <a:pt x="0" y="635"/>
                    </a:moveTo>
                    <a:lnTo>
                      <a:pt x="635" y="0"/>
                    </a:lnTo>
                    <a:lnTo>
                      <a:pt x="2131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anchor="ctr"/>
              <a:lstStyle/>
              <a:p>
                <a:endParaRPr lang="ko-KR" altLang="en-US"/>
              </a:p>
            </p:txBody>
          </p:sp>
        </p:grpSp>
        <p:grpSp>
          <p:nvGrpSpPr>
            <p:cNvPr id="42" name="Group 19"/>
            <p:cNvGrpSpPr>
              <a:grpSpLocks/>
            </p:cNvGrpSpPr>
            <p:nvPr/>
          </p:nvGrpSpPr>
          <p:grpSpPr bwMode="auto">
            <a:xfrm>
              <a:off x="5181223" y="3284562"/>
              <a:ext cx="2088232" cy="892622"/>
              <a:chOff x="1365" y="890"/>
              <a:chExt cx="2186" cy="653"/>
            </a:xfrm>
          </p:grpSpPr>
          <p:sp>
            <p:nvSpPr>
              <p:cNvPr id="43" name="Freeform 20"/>
              <p:cNvSpPr>
                <a:spLocks/>
              </p:cNvSpPr>
              <p:nvPr/>
            </p:nvSpPr>
            <p:spPr bwMode="auto">
              <a:xfrm>
                <a:off x="1365" y="890"/>
                <a:ext cx="2186" cy="635"/>
              </a:xfrm>
              <a:custGeom>
                <a:avLst/>
                <a:gdLst>
                  <a:gd name="T0" fmla="*/ 0 w 2131"/>
                  <a:gd name="T1" fmla="*/ 635 h 635"/>
                  <a:gd name="T2" fmla="*/ 651 w 2131"/>
                  <a:gd name="T3" fmla="*/ 0 h 635"/>
                  <a:gd name="T4" fmla="*/ 2186 w 2131"/>
                  <a:gd name="T5" fmla="*/ 0 h 635"/>
                  <a:gd name="T6" fmla="*/ 0 60000 65536"/>
                  <a:gd name="T7" fmla="*/ 0 60000 65536"/>
                  <a:gd name="T8" fmla="*/ 0 60000 65536"/>
                  <a:gd name="T9" fmla="*/ 0 w 2131"/>
                  <a:gd name="T10" fmla="*/ 0 h 635"/>
                  <a:gd name="T11" fmla="*/ 2131 w 2131"/>
                  <a:gd name="T12" fmla="*/ 635 h 6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1" h="635">
                    <a:moveTo>
                      <a:pt x="0" y="635"/>
                    </a:moveTo>
                    <a:lnTo>
                      <a:pt x="635" y="0"/>
                    </a:lnTo>
                    <a:lnTo>
                      <a:pt x="2131" y="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 type="stealth" w="lg" len="lg"/>
              </a:ln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4" name="Freeform 21"/>
              <p:cNvSpPr>
                <a:spLocks/>
              </p:cNvSpPr>
              <p:nvPr/>
            </p:nvSpPr>
            <p:spPr bwMode="auto">
              <a:xfrm>
                <a:off x="1365" y="908"/>
                <a:ext cx="2186" cy="635"/>
              </a:xfrm>
              <a:custGeom>
                <a:avLst/>
                <a:gdLst>
                  <a:gd name="T0" fmla="*/ 0 w 2131"/>
                  <a:gd name="T1" fmla="*/ 635 h 635"/>
                  <a:gd name="T2" fmla="*/ 651 w 2131"/>
                  <a:gd name="T3" fmla="*/ 0 h 635"/>
                  <a:gd name="T4" fmla="*/ 2186 w 2131"/>
                  <a:gd name="T5" fmla="*/ 0 h 635"/>
                  <a:gd name="T6" fmla="*/ 0 60000 65536"/>
                  <a:gd name="T7" fmla="*/ 0 60000 65536"/>
                  <a:gd name="T8" fmla="*/ 0 60000 65536"/>
                  <a:gd name="T9" fmla="*/ 0 w 2131"/>
                  <a:gd name="T10" fmla="*/ 0 h 635"/>
                  <a:gd name="T11" fmla="*/ 2131 w 2131"/>
                  <a:gd name="T12" fmla="*/ 635 h 6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1" h="635">
                    <a:moveTo>
                      <a:pt x="0" y="635"/>
                    </a:moveTo>
                    <a:lnTo>
                      <a:pt x="635" y="0"/>
                    </a:lnTo>
                    <a:lnTo>
                      <a:pt x="2131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anchor="ctr"/>
              <a:lstStyle/>
              <a:p>
                <a:endParaRPr lang="ko-KR" altLang="en-US"/>
              </a:p>
            </p:txBody>
          </p:sp>
        </p:grpSp>
        <p:grpSp>
          <p:nvGrpSpPr>
            <p:cNvPr id="45" name="Group 22"/>
            <p:cNvGrpSpPr>
              <a:grpSpLocks/>
            </p:cNvGrpSpPr>
            <p:nvPr/>
          </p:nvGrpSpPr>
          <p:grpSpPr bwMode="auto">
            <a:xfrm>
              <a:off x="6621382" y="4675936"/>
              <a:ext cx="1656184" cy="467348"/>
              <a:chOff x="3577" y="1117"/>
              <a:chExt cx="1526" cy="315"/>
            </a:xfrm>
          </p:grpSpPr>
          <p:sp>
            <p:nvSpPr>
              <p:cNvPr id="46" name="AutoShape 23"/>
              <p:cNvSpPr>
                <a:spLocks noChangeArrowheads="1"/>
              </p:cNvSpPr>
              <p:nvPr/>
            </p:nvSpPr>
            <p:spPr bwMode="auto">
              <a:xfrm>
                <a:off x="3577" y="1117"/>
                <a:ext cx="1526" cy="315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AutoShape 24"/>
              <p:cNvSpPr>
                <a:spLocks noChangeArrowheads="1"/>
              </p:cNvSpPr>
              <p:nvPr/>
            </p:nvSpPr>
            <p:spPr bwMode="auto">
              <a:xfrm>
                <a:off x="3650" y="1133"/>
                <a:ext cx="1379" cy="17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bg1">
                      <a:gamma/>
                      <a:shade val="96863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Text Box 25"/>
              <p:cNvSpPr txBox="1">
                <a:spLocks noChangeArrowheads="1"/>
              </p:cNvSpPr>
              <p:nvPr/>
            </p:nvSpPr>
            <p:spPr bwMode="auto">
              <a:xfrm>
                <a:off x="3625" y="1150"/>
                <a:ext cx="143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altLang="ko-KR" sz="1400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Observation data</a:t>
                </a:r>
                <a:endParaRPr lang="ko-KR" altLang="en-US" sz="1400" dirty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1747177" y="680542"/>
            <a:ext cx="42200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  NWP </a:t>
            </a:r>
            <a:r>
              <a:rPr lang="en-US" altLang="ko-KR" b="1" dirty="0">
                <a:latin typeface="Arial" pitchFamily="34" charset="0"/>
                <a:cs typeface="Arial" pitchFamily="34" charset="0"/>
              </a:rPr>
              <a:t>&gt; Observation &gt; Forecasters </a:t>
            </a:r>
          </a:p>
        </p:txBody>
      </p:sp>
    </p:spTree>
    <p:extLst>
      <p:ext uri="{BB962C8B-B14F-4D97-AF65-F5344CB8AC3E}">
        <p14:creationId xmlns:p14="http://schemas.microsoft.com/office/powerpoint/2010/main" val="12517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2"/>
            <a:ext cx="7884904" cy="656029"/>
          </a:xfrm>
        </p:spPr>
        <p:txBody>
          <a:bodyPr anchor="ctr">
            <a:normAutofit fontScale="90000"/>
          </a:bodyPr>
          <a:lstStyle/>
          <a:p>
            <a:r>
              <a:rPr lang="en-US" altLang="ko-KR" dirty="0" smtClean="0"/>
              <a:t>Importance of satellite data to the NWP models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5445282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- As data from NOAA-15 polar orbiting satellite (launch, 1998) assimilated to the NWP model, and assimilation method changed to 4D-Var from 3D-Var, 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Accuracy of NWP model had increased in the early 2000’s, especially for the Southern Hemisphere</a:t>
            </a:r>
            <a:endParaRPr lang="en-US" altLang="ko-K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400" dirty="0">
                <a:latin typeface="Arial" pitchFamily="34" charset="0"/>
                <a:cs typeface="Arial" pitchFamily="34" charset="0"/>
              </a:rPr>
              <a:t> 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585" y="982346"/>
            <a:ext cx="7023154" cy="43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10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0"/>
            <a:ext cx="7786138" cy="656029"/>
          </a:xfrm>
        </p:spPr>
        <p:txBody>
          <a:bodyPr anchor="ctr">
            <a:normAutofit/>
          </a:bodyPr>
          <a:lstStyle/>
          <a:p>
            <a:r>
              <a:rPr lang="en-US" altLang="ko-KR" sz="2500" spc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Importance of satellite data to the NWP models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D124-8283-4C8F-A8D2-E075402C1099}" type="slidenum">
              <a:rPr lang="en-US" altLang="ko-KR" smtClean="0"/>
              <a:pPr/>
              <a:t>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" y="764704"/>
            <a:ext cx="4500592" cy="240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-36512" y="3335496"/>
            <a:ext cx="406794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Ref : EUMETSAT(2014) ‘The case for EPS/METOP </a:t>
            </a:r>
          </a:p>
          <a:p>
            <a:pPr algn="l"/>
            <a:r>
              <a:rPr lang="en-US" altLang="ko-KR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Second-generation : cost benefit analysis’</a:t>
            </a:r>
            <a:endParaRPr lang="ko-KR" altLang="en-US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5292080" y="1240994"/>
            <a:ext cx="342902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Ref : GODEX</a:t>
            </a:r>
            <a:r>
              <a:rPr lang="ko-KR" altLang="en-US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ko-KR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Met Office(2016)             ‘Forecast Sensitivity Observation Impact’</a:t>
            </a:r>
            <a:endParaRPr lang="ko-KR" altLang="en-US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6" descr="Totals_NRT_StandardTypes.AllTypes.null.TotalImpac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432" y="2026812"/>
            <a:ext cx="5184124" cy="381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0" y="5879013"/>
            <a:ext cx="7929618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fontAlgn="base"/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Relative Contribution of Satellite data to Error reduction in NWP</a:t>
            </a:r>
          </a:p>
          <a:p>
            <a:pPr fontAlgn="base"/>
            <a:r>
              <a:rPr lang="en-US" altLang="ko-K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(1day forecasts)  increases : </a:t>
            </a:r>
            <a:r>
              <a:rPr lang="en-US" altLang="ko-K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64%</a:t>
            </a:r>
            <a:r>
              <a:rPr lang="en-US" altLang="ko-KR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(2014) </a:t>
            </a:r>
            <a:r>
              <a:rPr lang="en-US" altLang="ko-KR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altLang="ko-K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75%</a:t>
            </a:r>
            <a:r>
              <a:rPr lang="en-US" altLang="ko-KR" sz="1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(2016)</a:t>
            </a:r>
            <a:endParaRPr lang="en-US" altLang="ko-KR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Other ground based observations : total</a:t>
            </a:r>
            <a:r>
              <a:rPr lang="ko-KR" alt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</a:t>
            </a:r>
            <a:r>
              <a:rPr lang="en-US" altLang="ko-K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자유형 2"/>
          <p:cNvSpPr/>
          <p:nvPr/>
        </p:nvSpPr>
        <p:spPr>
          <a:xfrm>
            <a:off x="557379" y="2161865"/>
            <a:ext cx="1386959" cy="656815"/>
          </a:xfrm>
          <a:custGeom>
            <a:avLst/>
            <a:gdLst>
              <a:gd name="connsiteX0" fmla="*/ 4596 w 1386959"/>
              <a:gd name="connsiteY0" fmla="*/ 19360 h 656815"/>
              <a:gd name="connsiteX1" fmla="*/ 42696 w 1386959"/>
              <a:gd name="connsiteY1" fmla="*/ 324160 h 656815"/>
              <a:gd name="connsiteX2" fmla="*/ 299871 w 1386959"/>
              <a:gd name="connsiteY2" fmla="*/ 543235 h 656815"/>
              <a:gd name="connsiteX3" fmla="*/ 537996 w 1386959"/>
              <a:gd name="connsiteY3" fmla="*/ 638485 h 656815"/>
              <a:gd name="connsiteX4" fmla="*/ 909471 w 1386959"/>
              <a:gd name="connsiteY4" fmla="*/ 638485 h 656815"/>
              <a:gd name="connsiteX5" fmla="*/ 1261896 w 1386959"/>
              <a:gd name="connsiteY5" fmla="*/ 447985 h 656815"/>
              <a:gd name="connsiteX6" fmla="*/ 1385721 w 1386959"/>
              <a:gd name="connsiteY6" fmla="*/ 286060 h 656815"/>
              <a:gd name="connsiteX7" fmla="*/ 1319046 w 1386959"/>
              <a:gd name="connsiteY7" fmla="*/ 181285 h 656815"/>
              <a:gd name="connsiteX8" fmla="*/ 1214271 w 1386959"/>
              <a:gd name="connsiteY8" fmla="*/ 152710 h 656815"/>
              <a:gd name="connsiteX9" fmla="*/ 1109496 w 1386959"/>
              <a:gd name="connsiteY9" fmla="*/ 247960 h 656815"/>
              <a:gd name="connsiteX10" fmla="*/ 842796 w 1386959"/>
              <a:gd name="connsiteY10" fmla="*/ 362260 h 656815"/>
              <a:gd name="connsiteX11" fmla="*/ 566571 w 1386959"/>
              <a:gd name="connsiteY11" fmla="*/ 352735 h 656815"/>
              <a:gd name="connsiteX12" fmla="*/ 442746 w 1386959"/>
              <a:gd name="connsiteY12" fmla="*/ 324160 h 656815"/>
              <a:gd name="connsiteX13" fmla="*/ 318921 w 1386959"/>
              <a:gd name="connsiteY13" fmla="*/ 200335 h 656815"/>
              <a:gd name="connsiteX14" fmla="*/ 242721 w 1386959"/>
              <a:gd name="connsiteY14" fmla="*/ 86035 h 656815"/>
              <a:gd name="connsiteX15" fmla="*/ 176046 w 1386959"/>
              <a:gd name="connsiteY15" fmla="*/ 19360 h 656815"/>
              <a:gd name="connsiteX16" fmla="*/ 90321 w 1386959"/>
              <a:gd name="connsiteY16" fmla="*/ 28885 h 656815"/>
              <a:gd name="connsiteX17" fmla="*/ 4596 w 1386959"/>
              <a:gd name="connsiteY17" fmla="*/ 19360 h 6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86959" h="656815">
                <a:moveTo>
                  <a:pt x="4596" y="19360"/>
                </a:moveTo>
                <a:cubicBezTo>
                  <a:pt x="-3341" y="68572"/>
                  <a:pt x="-6517" y="236847"/>
                  <a:pt x="42696" y="324160"/>
                </a:cubicBezTo>
                <a:cubicBezTo>
                  <a:pt x="91909" y="411473"/>
                  <a:pt x="217321" y="490848"/>
                  <a:pt x="299871" y="543235"/>
                </a:cubicBezTo>
                <a:cubicBezTo>
                  <a:pt x="382421" y="595622"/>
                  <a:pt x="436396" y="622610"/>
                  <a:pt x="537996" y="638485"/>
                </a:cubicBezTo>
                <a:cubicBezTo>
                  <a:pt x="639596" y="654360"/>
                  <a:pt x="788821" y="670235"/>
                  <a:pt x="909471" y="638485"/>
                </a:cubicBezTo>
                <a:cubicBezTo>
                  <a:pt x="1030121" y="606735"/>
                  <a:pt x="1182521" y="506722"/>
                  <a:pt x="1261896" y="447985"/>
                </a:cubicBezTo>
                <a:cubicBezTo>
                  <a:pt x="1341271" y="389248"/>
                  <a:pt x="1376196" y="330510"/>
                  <a:pt x="1385721" y="286060"/>
                </a:cubicBezTo>
                <a:cubicBezTo>
                  <a:pt x="1395246" y="241610"/>
                  <a:pt x="1347621" y="203510"/>
                  <a:pt x="1319046" y="181285"/>
                </a:cubicBezTo>
                <a:cubicBezTo>
                  <a:pt x="1290471" y="159060"/>
                  <a:pt x="1249196" y="141598"/>
                  <a:pt x="1214271" y="152710"/>
                </a:cubicBezTo>
                <a:cubicBezTo>
                  <a:pt x="1179346" y="163823"/>
                  <a:pt x="1171409" y="213035"/>
                  <a:pt x="1109496" y="247960"/>
                </a:cubicBezTo>
                <a:cubicBezTo>
                  <a:pt x="1047584" y="282885"/>
                  <a:pt x="933284" y="344798"/>
                  <a:pt x="842796" y="362260"/>
                </a:cubicBezTo>
                <a:cubicBezTo>
                  <a:pt x="752309" y="379723"/>
                  <a:pt x="633246" y="359085"/>
                  <a:pt x="566571" y="352735"/>
                </a:cubicBezTo>
                <a:cubicBezTo>
                  <a:pt x="499896" y="346385"/>
                  <a:pt x="484021" y="349560"/>
                  <a:pt x="442746" y="324160"/>
                </a:cubicBezTo>
                <a:cubicBezTo>
                  <a:pt x="401471" y="298760"/>
                  <a:pt x="352258" y="240022"/>
                  <a:pt x="318921" y="200335"/>
                </a:cubicBezTo>
                <a:cubicBezTo>
                  <a:pt x="285584" y="160648"/>
                  <a:pt x="266533" y="116197"/>
                  <a:pt x="242721" y="86035"/>
                </a:cubicBezTo>
                <a:cubicBezTo>
                  <a:pt x="218909" y="55873"/>
                  <a:pt x="201446" y="28885"/>
                  <a:pt x="176046" y="19360"/>
                </a:cubicBezTo>
                <a:cubicBezTo>
                  <a:pt x="150646" y="9835"/>
                  <a:pt x="117308" y="27298"/>
                  <a:pt x="90321" y="28885"/>
                </a:cubicBezTo>
                <a:cubicBezTo>
                  <a:pt x="63334" y="30472"/>
                  <a:pt x="12533" y="-29852"/>
                  <a:pt x="4596" y="19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1944338" y="1633904"/>
            <a:ext cx="899470" cy="71497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2843808" y="764704"/>
            <a:ext cx="1728193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4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4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673487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12"/>
          <p:cNvSpPr>
            <a:spLocks noChangeArrowheads="1"/>
          </p:cNvSpPr>
          <p:nvPr/>
        </p:nvSpPr>
        <p:spPr bwMode="auto">
          <a:xfrm>
            <a:off x="4427984" y="3224475"/>
            <a:ext cx="468313" cy="593725"/>
          </a:xfrm>
          <a:prstGeom prst="rect">
            <a:avLst/>
          </a:prstGeom>
          <a:noFill/>
          <a:ln w="25400" algn="ctr">
            <a:solidFill>
              <a:srgbClr val="3366FF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pPr algn="l">
              <a:spcBef>
                <a:spcPct val="0"/>
              </a:spcBef>
            </a:pPr>
            <a:endParaRPr lang="ko-KR" altLang="ko-KR" sz="1800" b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81" name="Picture 15"/>
          <p:cNvPicPr>
            <a:picLocks noChangeAspect="1" noChangeArrowheads="1"/>
          </p:cNvPicPr>
          <p:nvPr/>
        </p:nvPicPr>
        <p:blipFill>
          <a:blip r:embed="rId4" cstate="print"/>
          <a:srcRect t="5313"/>
          <a:stretch>
            <a:fillRect/>
          </a:stretch>
        </p:blipFill>
        <p:spPr bwMode="auto">
          <a:xfrm>
            <a:off x="4427984" y="3241937"/>
            <a:ext cx="458787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" name="Line 8"/>
          <p:cNvSpPr>
            <a:spLocks noChangeShapeType="1"/>
          </p:cNvSpPr>
          <p:nvPr/>
        </p:nvSpPr>
        <p:spPr bwMode="auto">
          <a:xfrm flipH="1" flipV="1">
            <a:off x="5796136" y="4509666"/>
            <a:ext cx="1029297" cy="1033355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2220381" y="1940089"/>
            <a:ext cx="579437" cy="558800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6817026" y="4581128"/>
            <a:ext cx="2267508" cy="2059048"/>
            <a:chOff x="288938" y="4211796"/>
            <a:chExt cx="2267508" cy="2059048"/>
          </a:xfrm>
        </p:grpSpPr>
        <p:sp>
          <p:nvSpPr>
            <p:cNvPr id="85" name="모서리가 둥근 직사각형 84"/>
            <p:cNvSpPr/>
            <p:nvPr/>
          </p:nvSpPr>
          <p:spPr bwMode="auto">
            <a:xfrm>
              <a:off x="310681" y="4283804"/>
              <a:ext cx="2245765" cy="1987040"/>
            </a:xfrm>
            <a:prstGeom prst="roundRect">
              <a:avLst>
                <a:gd name="adj" fmla="val 8575"/>
              </a:avLst>
            </a:prstGeom>
            <a:solidFill>
              <a:schemeClr val="accent4">
                <a:lumMod val="75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86" name="Text Box 5"/>
            <p:cNvSpPr txBox="1">
              <a:spLocks noChangeArrowheads="1"/>
            </p:cNvSpPr>
            <p:nvPr/>
          </p:nvSpPr>
          <p:spPr bwMode="auto">
            <a:xfrm>
              <a:off x="288938" y="4211796"/>
              <a:ext cx="2065350" cy="1941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2200" b="1" dirty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Regional </a:t>
              </a:r>
              <a:r>
                <a:rPr kumimoji="0" lang="en-US" altLang="ko-KR" sz="16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(stop in 2019)</a:t>
              </a:r>
              <a:endParaRPr kumimoji="0" lang="ko-KR" altLang="en-GB" sz="16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ko-KR" altLang="en-GB" sz="14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12</a:t>
              </a:r>
              <a:r>
                <a:rPr kumimoji="0" lang="en-GB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kmL70(UM)</a:t>
              </a:r>
              <a:endParaRPr kumimoji="0" lang="en-US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2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(0.11°x0.11° / top=80km)</a:t>
              </a:r>
              <a:endParaRPr kumimoji="0" lang="ko-KR" altLang="en-GB" sz="12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 87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b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6 hourly)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4DVAR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110113" y="1437350"/>
            <a:ext cx="2232794" cy="2206747"/>
            <a:chOff x="299393" y="1628800"/>
            <a:chExt cx="2232794" cy="2206747"/>
          </a:xfrm>
        </p:grpSpPr>
        <p:sp>
          <p:nvSpPr>
            <p:cNvPr id="88" name="모서리가 둥근 직사각형 87"/>
            <p:cNvSpPr/>
            <p:nvPr/>
          </p:nvSpPr>
          <p:spPr bwMode="auto">
            <a:xfrm>
              <a:off x="299393" y="1637284"/>
              <a:ext cx="2113646" cy="2198263"/>
            </a:xfrm>
            <a:prstGeom prst="roundRect">
              <a:avLst>
                <a:gd name="adj" fmla="val 8575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89" name="Text Box 7"/>
            <p:cNvSpPr txBox="1">
              <a:spLocks noChangeArrowheads="1"/>
            </p:cNvSpPr>
            <p:nvPr/>
          </p:nvSpPr>
          <p:spPr bwMode="auto">
            <a:xfrm>
              <a:off x="325562" y="1628800"/>
              <a:ext cx="2206625" cy="21566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2200" b="1" dirty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GB" altLang="ko-KR" sz="22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Global</a:t>
              </a:r>
              <a:endParaRPr kumimoji="0" lang="ko-KR" altLang="en-GB" sz="22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N1280L70(UM)</a:t>
              </a:r>
              <a:endParaRPr kumimoji="0" lang="en-US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(~10km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 = 80km)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Length</a:t>
              </a:r>
              <a:endParaRPr kumimoji="0" lang="en-US" altLang="ko-KR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288hrs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(00/12UTC)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87hrs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(06/18UTC)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Hybrid</a:t>
              </a:r>
              <a:b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Ensemble </a:t>
              </a:r>
              <a:r>
                <a:rPr kumimoji="0" lang="en-GB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4DVAR</a:t>
              </a:r>
              <a:endParaRPr kumimoji="0" lang="ko-KR" altLang="en-GB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60141" y="3818547"/>
            <a:ext cx="2160240" cy="1513221"/>
            <a:chOff x="6732240" y="1628908"/>
            <a:chExt cx="2160240" cy="1513221"/>
          </a:xfrm>
        </p:grpSpPr>
        <p:sp>
          <p:nvSpPr>
            <p:cNvPr id="91" name="모서리가 둥근 직사각형 90"/>
            <p:cNvSpPr/>
            <p:nvPr/>
          </p:nvSpPr>
          <p:spPr bwMode="auto">
            <a:xfrm>
              <a:off x="6778834" y="1628908"/>
              <a:ext cx="2113646" cy="1513221"/>
            </a:xfrm>
            <a:prstGeom prst="roundRect">
              <a:avLst>
                <a:gd name="adj" fmla="val 8575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92" name="Text Box 5"/>
            <p:cNvSpPr txBox="1">
              <a:spLocks noChangeArrowheads="1"/>
            </p:cNvSpPr>
            <p:nvPr/>
          </p:nvSpPr>
          <p:spPr bwMode="auto">
            <a:xfrm>
              <a:off x="6732240" y="1631843"/>
              <a:ext cx="2083817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Global EPS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N400L70(UM)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(~32km/ top = 80km)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: 288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kumimoji="0" lang="en-US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Members : 49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93" name="Line 8"/>
          <p:cNvSpPr>
            <a:spLocks noChangeShapeType="1"/>
          </p:cNvSpPr>
          <p:nvPr/>
        </p:nvSpPr>
        <p:spPr bwMode="auto">
          <a:xfrm flipH="1">
            <a:off x="5317488" y="2090355"/>
            <a:ext cx="1533353" cy="1033353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4" name="그룹 93"/>
          <p:cNvGrpSpPr/>
          <p:nvPr/>
        </p:nvGrpSpPr>
        <p:grpSpPr>
          <a:xfrm>
            <a:off x="6825434" y="1363274"/>
            <a:ext cx="2259102" cy="1544386"/>
            <a:chOff x="6742341" y="4567651"/>
            <a:chExt cx="2259102" cy="1544386"/>
          </a:xfrm>
        </p:grpSpPr>
        <p:sp>
          <p:nvSpPr>
            <p:cNvPr id="95" name="모서리가 둥근 직사각형 94"/>
            <p:cNvSpPr/>
            <p:nvPr/>
          </p:nvSpPr>
          <p:spPr bwMode="auto">
            <a:xfrm>
              <a:off x="6767749" y="4567651"/>
              <a:ext cx="2233693" cy="1534002"/>
            </a:xfrm>
            <a:prstGeom prst="roundRect">
              <a:avLst>
                <a:gd name="adj" fmla="val 8575"/>
              </a:avLst>
            </a:prstGeom>
            <a:solidFill>
              <a:srgbClr val="92D05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96" name="Text Box 5"/>
            <p:cNvSpPr txBox="1">
              <a:spLocks noChangeArrowheads="1"/>
            </p:cNvSpPr>
            <p:nvPr/>
          </p:nvSpPr>
          <p:spPr bwMode="auto">
            <a:xfrm>
              <a:off x="6742341" y="4601751"/>
              <a:ext cx="2259102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Local 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1.5~4km L70(UM)</a:t>
              </a:r>
            </a:p>
            <a:p>
              <a:pPr algn="l" defTabSz="449263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(1188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Symbol"/>
                </a:rPr>
                <a:t>1148</a:t>
              </a:r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top=39km)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36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kumimoji="0" lang="en-US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: </a:t>
              </a:r>
              <a:r>
                <a:rPr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3DVAR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97" name="Line 8"/>
          <p:cNvSpPr>
            <a:spLocks noChangeShapeType="1"/>
          </p:cNvSpPr>
          <p:nvPr/>
        </p:nvSpPr>
        <p:spPr bwMode="auto">
          <a:xfrm flipH="1" flipV="1">
            <a:off x="4976570" y="3816687"/>
            <a:ext cx="1872742" cy="1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810662" y="3061545"/>
            <a:ext cx="2273873" cy="1510286"/>
            <a:chOff x="6729098" y="4567650"/>
            <a:chExt cx="2273873" cy="1510286"/>
          </a:xfrm>
        </p:grpSpPr>
        <p:sp>
          <p:nvSpPr>
            <p:cNvPr id="99" name="모서리가 둥근 직사각형 98"/>
            <p:cNvSpPr/>
            <p:nvPr/>
          </p:nvSpPr>
          <p:spPr bwMode="auto">
            <a:xfrm>
              <a:off x="6767749" y="4567651"/>
              <a:ext cx="2235222" cy="1510285"/>
            </a:xfrm>
            <a:prstGeom prst="roundRect">
              <a:avLst>
                <a:gd name="adj" fmla="val 8575"/>
              </a:avLst>
            </a:prstGeom>
            <a:solidFill>
              <a:srgbClr val="92D05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00" name="Text Box 5"/>
            <p:cNvSpPr txBox="1">
              <a:spLocks noChangeArrowheads="1"/>
            </p:cNvSpPr>
            <p:nvPr/>
          </p:nvSpPr>
          <p:spPr bwMode="auto">
            <a:xfrm>
              <a:off x="6729098" y="4567650"/>
              <a:ext cx="2195129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Local EPS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3km L70(UM)</a:t>
              </a:r>
            </a:p>
            <a:p>
              <a:pPr algn="l" defTabSz="449263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(460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Symbol"/>
                </a:rPr>
                <a:t>482</a:t>
              </a:r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 = 39km)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72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defTabSz="449263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Members </a:t>
              </a:r>
              <a:r>
                <a:rPr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12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101" name="직사각형 100"/>
          <p:cNvSpPr/>
          <p:nvPr/>
        </p:nvSpPr>
        <p:spPr>
          <a:xfrm>
            <a:off x="4054852" y="3004592"/>
            <a:ext cx="1178313" cy="1003589"/>
          </a:xfrm>
          <a:prstGeom prst="rect">
            <a:avLst/>
          </a:prstGeom>
          <a:noFill/>
          <a:ln w="3810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4311444" y="3141255"/>
            <a:ext cx="665128" cy="75401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213483" y="36142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7504" y="764704"/>
            <a:ext cx="736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 smtClean="0">
                <a:latin typeface="Arial" pitchFamily="34" charset="0"/>
                <a:ea typeface="Microsoft YaHei UI" panose="020B0503020204020204" pitchFamily="34" charset="-122"/>
                <a:cs typeface="Arial" pitchFamily="34" charset="0"/>
              </a:rPr>
              <a:t>KMA’s operational models are based on Unified Model from UKMO.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09329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UM: Unified Model by Met-Office</a:t>
            </a:r>
          </a:p>
          <a:p>
            <a:pPr marL="542925" indent="-542925"/>
            <a:r>
              <a:rPr lang="en-US" altLang="ko-KR" sz="1000" dirty="0" smtClean="0"/>
              <a:t>EPS: Ensemble Prediction system</a:t>
            </a:r>
            <a:endParaRPr lang="ko-KR" altLang="en-US" sz="10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KMA’s NWP System (2019)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1742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72.29.110.64/~tkjang/monitor/ops/img/20170607/Scatwind_ops_ps03_erly_20170607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4" y="1216766"/>
            <a:ext cx="2952328" cy="15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72.29.110.64/~tkjang/monitor/ops/img/20170607/Satwind_ops_ps03_erly_20170607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09" y="1236015"/>
            <a:ext cx="2916655" cy="15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172.29.110.64/~tkjang/monitor/ops/img/20170607/ATOVS_ops_ps03_erly_20170607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41" y="1216766"/>
            <a:ext cx="2915470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172.29.110.64/~tkjang/monitor/ops/img/20170607/AIRS_ops_ps03_erly_20170607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4" y="2892915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172.29.110.64/~tkjang/monitor/ops/img/20170607/GPSRO_ops_ps03_erly_20170607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34" y="2892915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172.29.110.64/~tkjang/monitor/ops/img/20170607/GroundGPS_ops_ps03_erly_20170607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1" y="4549099"/>
            <a:ext cx="292413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172.29.110.64/~tkjang/monitor/ops/img/20170607/COMSClear_ops_ps03_erly_20170607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54" y="4538123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172.29.110.64/~tkjang/monitor/ops/img/20170607/SEVIRIClear_ops_ps03_erly_20170607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3" y="4538123"/>
            <a:ext cx="2915471" cy="15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5592" y="764704"/>
            <a:ext cx="154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[ KMA UM ]</a:t>
            </a:r>
          </a:p>
        </p:txBody>
      </p:sp>
      <p:pic>
        <p:nvPicPr>
          <p:cNvPr id="22530" name="Picture 2" descr="http://172.29.110.64/~tkjang/monitor/ops/img/20170711/IASI_ops_ps03_erly_20170711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2883649"/>
            <a:ext cx="2915471" cy="15732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Satellite data used in Unified Model(UM)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65137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5894</TotalTime>
  <Words>3403</Words>
  <Application>Microsoft Office PowerPoint</Application>
  <PresentationFormat>On-screen Show (4:3)</PresentationFormat>
  <Paragraphs>521</Paragraphs>
  <Slides>41</Slides>
  <Notes>15</Notes>
  <HiddenSlides>2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 Unicode MS</vt:lpstr>
      <vt:lpstr>굴림</vt:lpstr>
      <vt:lpstr>맑은 고딕</vt:lpstr>
      <vt:lpstr>Microsoft YaHei UI</vt:lpstr>
      <vt:lpstr>MS Mincho</vt:lpstr>
      <vt:lpstr>宋体</vt:lpstr>
      <vt:lpstr>1훈막대연필 R</vt:lpstr>
      <vt:lpstr>Arial</vt:lpstr>
      <vt:lpstr>Calibri</vt:lpstr>
      <vt:lpstr>Cre고딕 B</vt:lpstr>
      <vt:lpstr>Gill Sans MT</vt:lpstr>
      <vt:lpstr>HY헤드라인M</vt:lpstr>
      <vt:lpstr>HY강B</vt:lpstr>
      <vt:lpstr>MalgunGothicRegular</vt:lpstr>
      <vt:lpstr>Symbol</vt:lpstr>
      <vt:lpstr>Times New Roman</vt:lpstr>
      <vt:lpstr>Wingdings</vt:lpstr>
      <vt:lpstr>나눔고딕</vt:lpstr>
      <vt:lpstr>1_Office 테마</vt:lpstr>
      <vt:lpstr>2_Office 테마</vt:lpstr>
      <vt:lpstr>Validation of NWP  model results  using WV images  in KMA</vt:lpstr>
      <vt:lpstr>1. Application of satellite Data to NWP model</vt:lpstr>
      <vt:lpstr>PowerPoint Presentation</vt:lpstr>
      <vt:lpstr>The main factors for the weather forecasting </vt:lpstr>
      <vt:lpstr>The main factors for the weather forecasting </vt:lpstr>
      <vt:lpstr>Importance of satellite data to the NWP models</vt:lpstr>
      <vt:lpstr>Importance of satellite data to the NWP models</vt:lpstr>
      <vt:lpstr>KMA’s NWP System (2019)</vt:lpstr>
      <vt:lpstr>Satellite data used in Unified Model(UM)</vt:lpstr>
      <vt:lpstr>Satellite data used in UM</vt:lpstr>
      <vt:lpstr>Satellite data used in NWP(2017.10)</vt:lpstr>
      <vt:lpstr>Assimilation of COMS data – Atmospheric Motion Vector(AMV)</vt:lpstr>
      <vt:lpstr>Assimilation of COMS data – Clear Sky Radiance(CSR)</vt:lpstr>
      <vt:lpstr>Impact on Local Model</vt:lpstr>
      <vt:lpstr>Assimilation of COMS data – Clear Sky Radiance(CSR)</vt:lpstr>
      <vt:lpstr>Assimilation of Himawari-8 : CSR</vt:lpstr>
      <vt:lpstr>Assimilation of Himawari-8 : Atmospheric Motion Vector(AMV)</vt:lpstr>
      <vt:lpstr>Assimilation of Himawari-8 : both CSR and AMV</vt:lpstr>
      <vt:lpstr>PowerPoint Presentation</vt:lpstr>
      <vt:lpstr>Synoptic Application of WV images</vt:lpstr>
      <vt:lpstr>Synoptic analysis   </vt:lpstr>
      <vt:lpstr>NWP assessment for better weather forecasting</vt:lpstr>
      <vt:lpstr>Various NWP fields </vt:lpstr>
      <vt:lpstr>Dynamical NWP variable – Potential Vorticity</vt:lpstr>
      <vt:lpstr>Identify the best NWP field(s) for comparison to WV</vt:lpstr>
      <vt:lpstr>Identify the best NWP field(s) for comparison to WV</vt:lpstr>
      <vt:lpstr>Identify the best NWP field(s) for comparison to WV</vt:lpstr>
      <vt:lpstr>PowerPoint Presentation</vt:lpstr>
      <vt:lpstr>PowerPoint Presentation</vt:lpstr>
      <vt:lpstr>Making Comparison for Validation-  1.  WV &amp; PV</vt:lpstr>
      <vt:lpstr>Making Comparison for Validation-  How to interpret </vt:lpstr>
      <vt:lpstr>Making Comparison for Validation- Find mismatches</vt:lpstr>
      <vt:lpstr>Making Comparison for Validation- Find mismatches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to adjust? </vt:lpstr>
      <vt:lpstr>References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Bodo Zeschke</cp:lastModifiedBy>
  <cp:revision>138</cp:revision>
  <dcterms:created xsi:type="dcterms:W3CDTF">2018-04-30T04:07:50Z</dcterms:created>
  <dcterms:modified xsi:type="dcterms:W3CDTF">2019-05-02T21:44:10Z</dcterms:modified>
</cp:coreProperties>
</file>