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avi" ContentType="video/avi"/>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47"/>
  </p:notesMasterIdLst>
  <p:sldIdLst>
    <p:sldId id="272" r:id="rId2"/>
    <p:sldId id="358" r:id="rId3"/>
    <p:sldId id="269" r:id="rId4"/>
    <p:sldId id="307" r:id="rId5"/>
    <p:sldId id="309" r:id="rId6"/>
    <p:sldId id="359" r:id="rId7"/>
    <p:sldId id="368" r:id="rId8"/>
    <p:sldId id="360" r:id="rId9"/>
    <p:sldId id="310" r:id="rId10"/>
    <p:sldId id="361" r:id="rId11"/>
    <p:sldId id="362" r:id="rId12"/>
    <p:sldId id="385" r:id="rId13"/>
    <p:sldId id="386" r:id="rId14"/>
    <p:sldId id="376" r:id="rId15"/>
    <p:sldId id="370" r:id="rId16"/>
    <p:sldId id="371" r:id="rId17"/>
    <p:sldId id="364" r:id="rId18"/>
    <p:sldId id="365" r:id="rId19"/>
    <p:sldId id="369" r:id="rId20"/>
    <p:sldId id="366" r:id="rId21"/>
    <p:sldId id="372" r:id="rId22"/>
    <p:sldId id="381" r:id="rId23"/>
    <p:sldId id="383" r:id="rId24"/>
    <p:sldId id="375" r:id="rId25"/>
    <p:sldId id="382" r:id="rId26"/>
    <p:sldId id="367" r:id="rId27"/>
    <p:sldId id="333" r:id="rId28"/>
    <p:sldId id="374" r:id="rId29"/>
    <p:sldId id="384" r:id="rId30"/>
    <p:sldId id="377" r:id="rId31"/>
    <p:sldId id="387" r:id="rId32"/>
    <p:sldId id="388" r:id="rId33"/>
    <p:sldId id="389" r:id="rId34"/>
    <p:sldId id="393" r:id="rId35"/>
    <p:sldId id="394" r:id="rId36"/>
    <p:sldId id="395" r:id="rId37"/>
    <p:sldId id="397" r:id="rId38"/>
    <p:sldId id="398" r:id="rId39"/>
    <p:sldId id="399" r:id="rId40"/>
    <p:sldId id="401" r:id="rId41"/>
    <p:sldId id="400" r:id="rId42"/>
    <p:sldId id="404" r:id="rId43"/>
    <p:sldId id="402" r:id="rId44"/>
    <p:sldId id="403" r:id="rId45"/>
    <p:sldId id="267" r:id="rId46"/>
  </p:sldIdLst>
  <p:sldSz cx="9144000" cy="6858000" type="screen4x3"/>
  <p:notesSz cx="6797675" cy="9928225"/>
  <p:embeddedFontLst>
    <p:embeddedFont>
      <p:font typeface="Arial Unicode MS" panose="020B0604020202020204" pitchFamily="50" charset="-127"/>
      <p:regular r:id="rId48"/>
    </p:embeddedFont>
    <p:embeddedFont>
      <p:font typeface="휴먼옛체" panose="02010504000101010101" pitchFamily="2" charset="-127"/>
      <p:regular r:id="rId49"/>
    </p:embeddedFont>
    <p:embeddedFont>
      <p:font typeface="Calibri" panose="020F0502020204030204" pitchFamily="34" charset="0"/>
      <p:regular r:id="rId50"/>
      <p:bold r:id="rId51"/>
      <p:italic r:id="rId52"/>
      <p:boldItalic r:id="rId53"/>
    </p:embeddedFont>
    <p:embeddedFont>
      <p:font typeface="한컴 윤고딕 240" panose="02020603020101020101" pitchFamily="18" charset="-127"/>
      <p:regular r:id="rId54"/>
    </p:embeddedFont>
    <p:embeddedFont>
      <p:font typeface="HY울릉도M" panose="02030600000101010101" pitchFamily="18" charset="-127"/>
      <p:regular r:id="rId55"/>
    </p:embeddedFont>
    <p:embeddedFont>
      <p:font typeface="휴먼엑스포" panose="02030504000101010101" pitchFamily="18" charset="-127"/>
      <p:regular r:id="rId56"/>
    </p:embeddedFont>
    <p:embeddedFont>
      <p:font typeface="맑은 고딕" panose="020B0503020000020004" pitchFamily="50" charset="-127"/>
      <p:regular r:id="rId57"/>
      <p:bold r:id="rId58"/>
    </p:embeddedFont>
    <p:embeddedFont>
      <p:font typeface="HY헤드라인M" panose="02030600000101010101" pitchFamily="18" charset="-127"/>
      <p:regular r:id="rId59"/>
    </p:embeddedFont>
    <p:embeddedFont>
      <p:font typeface="HY견고딕" panose="02030600000101010101" pitchFamily="18" charset="-127"/>
      <p:regular r:id="rId60"/>
    </p:embeddedFont>
    <p:embeddedFont>
      <p:font typeface="HY신명조" panose="02030600000101010101" pitchFamily="18" charset="-127"/>
      <p:regular r:id="rId61"/>
    </p:embeddedFont>
    <p:embeddedFont>
      <p:font typeface="宋体" panose="02010600030101010101" pitchFamily="2" charset="-122"/>
      <p:regular r:id="rId62"/>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밝은 스타일 3 - 강조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보통 스타일 4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90" autoAdjust="0"/>
    <p:restoredTop sz="95559" autoAdjust="0"/>
  </p:normalViewPr>
  <p:slideViewPr>
    <p:cSldViewPr>
      <p:cViewPr varScale="1">
        <p:scale>
          <a:sx n="84" d="100"/>
          <a:sy n="84" d="100"/>
        </p:scale>
        <p:origin x="-1830" y="-72"/>
      </p:cViewPr>
      <p:guideLst>
        <p:guide orient="horz" pos="2160"/>
        <p:guide pos="2880"/>
      </p:guideLst>
    </p:cSldViewPr>
  </p:slideViewPr>
  <p:notesTextViewPr>
    <p:cViewPr>
      <p:scale>
        <a:sx n="1" d="1"/>
        <a:sy n="1" d="1"/>
      </p:scale>
      <p:origin x="0" y="0"/>
    </p:cViewPr>
  </p:notesTextViewPr>
  <p:sorterViewPr>
    <p:cViewPr>
      <p:scale>
        <a:sx n="104" d="100"/>
        <a:sy n="10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606060606060608E-2"/>
          <c:y val="7.1672354948805458E-2"/>
          <c:w val="0.81283422459893051"/>
          <c:h val="0.79863481228668942"/>
        </c:manualLayout>
      </c:layout>
      <c:lineChart>
        <c:grouping val="standard"/>
        <c:varyColors val="0"/>
        <c:ser>
          <c:idx val="0"/>
          <c:order val="0"/>
          <c:tx>
            <c:strRef>
              <c:f>Sheet1!$A$1</c:f>
              <c:strCache>
                <c:ptCount val="1"/>
                <c:pt idx="0">
                  <c:v>T</c:v>
                </c:pt>
              </c:strCache>
            </c:strRef>
          </c:tx>
          <c:spPr>
            <a:ln w="12698">
              <a:solidFill>
                <a:srgbClr val="0000FF"/>
              </a:solidFill>
              <a:prstDash val="solid"/>
            </a:ln>
          </c:spPr>
          <c:marker>
            <c:symbol val="circle"/>
            <c:size val="4"/>
            <c:spPr>
              <a:solidFill>
                <a:srgbClr val="0000FF"/>
              </a:solidFill>
              <a:ln>
                <a:solidFill>
                  <a:srgbClr val="0000FF"/>
                </a:solidFill>
                <a:prstDash val="solid"/>
              </a:ln>
            </c:spPr>
          </c:marker>
          <c:val>
            <c:numRef>
              <c:f>Sheet1!$A$2:$A$20</c:f>
              <c:numCache>
                <c:formatCode>General</c:formatCode>
                <c:ptCount val="19"/>
                <c:pt idx="0">
                  <c:v>5.5</c:v>
                </c:pt>
                <c:pt idx="1">
                  <c:v>6.5</c:v>
                </c:pt>
                <c:pt idx="2">
                  <c:v>7</c:v>
                </c:pt>
                <c:pt idx="3">
                  <c:v>7</c:v>
                </c:pt>
                <c:pt idx="4">
                  <c:v>7</c:v>
                </c:pt>
                <c:pt idx="5">
                  <c:v>6.5</c:v>
                </c:pt>
                <c:pt idx="6">
                  <c:v>6</c:v>
                </c:pt>
                <c:pt idx="7">
                  <c:v>6</c:v>
                </c:pt>
                <c:pt idx="8">
                  <c:v>5</c:v>
                </c:pt>
                <c:pt idx="9">
                  <c:v>4.5</c:v>
                </c:pt>
                <c:pt idx="10">
                  <c:v>4.5</c:v>
                </c:pt>
                <c:pt idx="11">
                  <c:v>4.5</c:v>
                </c:pt>
                <c:pt idx="12">
                  <c:v>4.5</c:v>
                </c:pt>
                <c:pt idx="13">
                  <c:v>5</c:v>
                </c:pt>
                <c:pt idx="14">
                  <c:v>6</c:v>
                </c:pt>
                <c:pt idx="15">
                  <c:v>5</c:v>
                </c:pt>
                <c:pt idx="16">
                  <c:v>4</c:v>
                </c:pt>
                <c:pt idx="17">
                  <c:v>3</c:v>
                </c:pt>
                <c:pt idx="18">
                  <c:v>2</c:v>
                </c:pt>
              </c:numCache>
            </c:numRef>
          </c:val>
          <c:smooth val="0"/>
        </c:ser>
        <c:ser>
          <c:idx val="1"/>
          <c:order val="1"/>
          <c:tx>
            <c:strRef>
              <c:f>Sheet1!$B$1</c:f>
              <c:strCache>
                <c:ptCount val="1"/>
                <c:pt idx="0">
                  <c:v>T'</c:v>
                </c:pt>
              </c:strCache>
            </c:strRef>
          </c:tx>
          <c:spPr>
            <a:ln w="12698">
              <a:solidFill>
                <a:srgbClr val="FF00FF"/>
              </a:solidFill>
              <a:prstDash val="solid"/>
            </a:ln>
          </c:spPr>
          <c:marker>
            <c:symbol val="square"/>
            <c:size val="4"/>
            <c:spPr>
              <a:solidFill>
                <a:srgbClr val="FF00FF"/>
              </a:solidFill>
              <a:ln>
                <a:solidFill>
                  <a:srgbClr val="FF00FF"/>
                </a:solidFill>
                <a:prstDash val="solid"/>
              </a:ln>
            </c:spPr>
          </c:marker>
          <c:val>
            <c:numRef>
              <c:f>Sheet1!$B$2:$B$20</c:f>
              <c:numCache>
                <c:formatCode>General</c:formatCode>
                <c:ptCount val="19"/>
                <c:pt idx="0">
                  <c:v>5.5</c:v>
                </c:pt>
                <c:pt idx="1">
                  <c:v>6.5</c:v>
                </c:pt>
                <c:pt idx="2">
                  <c:v>7</c:v>
                </c:pt>
                <c:pt idx="3">
                  <c:v>7</c:v>
                </c:pt>
                <c:pt idx="4">
                  <c:v>7</c:v>
                </c:pt>
                <c:pt idx="5">
                  <c:v>6.5</c:v>
                </c:pt>
                <c:pt idx="6">
                  <c:v>6</c:v>
                </c:pt>
                <c:pt idx="7">
                  <c:v>6</c:v>
                </c:pt>
                <c:pt idx="8">
                  <c:v>5</c:v>
                </c:pt>
                <c:pt idx="9">
                  <c:v>4.5</c:v>
                </c:pt>
                <c:pt idx="10">
                  <c:v>4.5</c:v>
                </c:pt>
                <c:pt idx="11">
                  <c:v>4.5</c:v>
                </c:pt>
                <c:pt idx="12">
                  <c:v>4.5</c:v>
                </c:pt>
                <c:pt idx="13">
                  <c:v>5</c:v>
                </c:pt>
                <c:pt idx="14">
                  <c:v>6</c:v>
                </c:pt>
                <c:pt idx="15">
                  <c:v>5</c:v>
                </c:pt>
                <c:pt idx="16">
                  <c:v>4.5</c:v>
                </c:pt>
                <c:pt idx="17">
                  <c:v>4</c:v>
                </c:pt>
                <c:pt idx="18">
                  <c:v>3.5</c:v>
                </c:pt>
              </c:numCache>
            </c:numRef>
          </c:val>
          <c:smooth val="0"/>
        </c:ser>
        <c:ser>
          <c:idx val="2"/>
          <c:order val="2"/>
          <c:tx>
            <c:strRef>
              <c:f>Sheet1!$C$1</c:f>
              <c:strCache>
                <c:ptCount val="1"/>
                <c:pt idx="0">
                  <c:v>CI</c:v>
                </c:pt>
              </c:strCache>
            </c:strRef>
          </c:tx>
          <c:spPr>
            <a:ln w="12698">
              <a:solidFill>
                <a:srgbClr val="FF0000"/>
              </a:solidFill>
              <a:prstDash val="solid"/>
            </a:ln>
          </c:spPr>
          <c:marker>
            <c:symbol val="triangle"/>
            <c:size val="6"/>
            <c:spPr>
              <a:solidFill>
                <a:srgbClr val="FF0000"/>
              </a:solidFill>
              <a:ln>
                <a:solidFill>
                  <a:srgbClr val="FF0000"/>
                </a:solidFill>
                <a:prstDash val="solid"/>
              </a:ln>
            </c:spPr>
          </c:marker>
          <c:val>
            <c:numRef>
              <c:f>Sheet1!$C$2:$C$20</c:f>
              <c:numCache>
                <c:formatCode>General</c:formatCode>
                <c:ptCount val="19"/>
                <c:pt idx="0">
                  <c:v>5.5</c:v>
                </c:pt>
                <c:pt idx="1">
                  <c:v>6.5</c:v>
                </c:pt>
                <c:pt idx="2">
                  <c:v>7</c:v>
                </c:pt>
                <c:pt idx="3">
                  <c:v>7</c:v>
                </c:pt>
                <c:pt idx="4">
                  <c:v>7</c:v>
                </c:pt>
                <c:pt idx="5">
                  <c:v>7</c:v>
                </c:pt>
                <c:pt idx="6">
                  <c:v>7</c:v>
                </c:pt>
                <c:pt idx="7">
                  <c:v>7</c:v>
                </c:pt>
                <c:pt idx="8">
                  <c:v>6</c:v>
                </c:pt>
                <c:pt idx="9">
                  <c:v>5.5</c:v>
                </c:pt>
                <c:pt idx="10">
                  <c:v>5.5</c:v>
                </c:pt>
                <c:pt idx="11">
                  <c:v>5.5</c:v>
                </c:pt>
                <c:pt idx="12">
                  <c:v>5.5</c:v>
                </c:pt>
                <c:pt idx="13">
                  <c:v>5.5</c:v>
                </c:pt>
                <c:pt idx="14">
                  <c:v>6</c:v>
                </c:pt>
                <c:pt idx="15">
                  <c:v>6</c:v>
                </c:pt>
                <c:pt idx="16">
                  <c:v>6</c:v>
                </c:pt>
                <c:pt idx="17">
                  <c:v>5</c:v>
                </c:pt>
                <c:pt idx="18">
                  <c:v>4.5</c:v>
                </c:pt>
              </c:numCache>
            </c:numRef>
          </c:val>
          <c:smooth val="0"/>
        </c:ser>
        <c:dLbls>
          <c:showLegendKey val="0"/>
          <c:showVal val="0"/>
          <c:showCatName val="0"/>
          <c:showSerName val="0"/>
          <c:showPercent val="0"/>
          <c:showBubbleSize val="0"/>
        </c:dLbls>
        <c:marker val="1"/>
        <c:smooth val="0"/>
        <c:axId val="119862016"/>
        <c:axId val="119863936"/>
      </c:lineChart>
      <c:catAx>
        <c:axId val="11986201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050" b="0" i="0" u="none" strike="noStrike" baseline="0">
                <a:solidFill>
                  <a:srgbClr val="000000"/>
                </a:solidFill>
                <a:latin typeface="돋움"/>
                <a:ea typeface="돋움"/>
                <a:cs typeface="돋움"/>
              </a:defRPr>
            </a:pPr>
            <a:endParaRPr lang="ko-KR"/>
          </a:p>
        </c:txPr>
        <c:crossAx val="119863936"/>
        <c:crosses val="autoZero"/>
        <c:auto val="1"/>
        <c:lblAlgn val="ctr"/>
        <c:lblOffset val="100"/>
        <c:tickLblSkip val="1"/>
        <c:tickMarkSkip val="1"/>
        <c:noMultiLvlLbl val="0"/>
      </c:catAx>
      <c:valAx>
        <c:axId val="119863936"/>
        <c:scaling>
          <c:orientation val="minMax"/>
        </c:scaling>
        <c:delete val="0"/>
        <c:axPos val="l"/>
        <c:majorGridlines>
          <c:spPr>
            <a:ln w="3175">
              <a:solidFill>
                <a:srgbClr val="000000"/>
              </a:solidFill>
              <a:prstDash val="solid"/>
            </a:ln>
          </c:spPr>
        </c:majorGridlines>
        <c:numFmt formatCode="General" sourceLinked="1"/>
        <c:majorTickMark val="in"/>
        <c:minorTickMark val="none"/>
        <c:tickLblPos val="nextTo"/>
        <c:spPr>
          <a:ln w="3175">
            <a:solidFill>
              <a:srgbClr val="000000"/>
            </a:solidFill>
            <a:prstDash val="solid"/>
          </a:ln>
        </c:spPr>
        <c:txPr>
          <a:bodyPr rot="0" vert="horz"/>
          <a:lstStyle/>
          <a:p>
            <a:pPr>
              <a:defRPr sz="1050" b="0" i="0" u="none" strike="noStrike" baseline="0">
                <a:solidFill>
                  <a:srgbClr val="000000"/>
                </a:solidFill>
                <a:latin typeface="돋움"/>
                <a:ea typeface="돋움"/>
                <a:cs typeface="돋움"/>
              </a:defRPr>
            </a:pPr>
            <a:endParaRPr lang="ko-KR"/>
          </a:p>
        </c:txPr>
        <c:crossAx val="119862016"/>
        <c:crosses val="autoZero"/>
        <c:crossBetween val="between"/>
      </c:valAx>
      <c:spPr>
        <a:gradFill rotWithShape="0">
          <a:gsLst>
            <a:gs pos="0">
              <a:srgbClr xmlns:mc="http://schemas.openxmlformats.org/markup-compatibility/2006" xmlns:a14="http://schemas.microsoft.com/office/drawing/2010/main" val="FFFFFF" mc:Ignorable="a14" a14:legacySpreadsheetColorIndex="9"/>
            </a:gs>
            <a:gs pos="50000">
              <a:srgbClr xmlns:mc="http://schemas.openxmlformats.org/markup-compatibility/2006" xmlns:a14="http://schemas.microsoft.com/office/drawing/2010/main" val="CCFFCC" mc:Ignorable="a14" a14:legacySpreadsheetColorIndex="42"/>
            </a:gs>
            <a:gs pos="100000">
              <a:srgbClr xmlns:mc="http://schemas.openxmlformats.org/markup-compatibility/2006" xmlns:a14="http://schemas.microsoft.com/office/drawing/2010/main" val="FFFFFF" mc:Ignorable="a14" a14:legacySpreadsheetColorIndex="9"/>
            </a:gs>
          </a:gsLst>
          <a:lin ang="5400000" scaled="1"/>
        </a:gradFill>
        <a:ln w="12698">
          <a:solidFill>
            <a:srgbClr val="808080"/>
          </a:solidFill>
          <a:prstDash val="solid"/>
        </a:ln>
      </c:spPr>
    </c:plotArea>
    <c:legend>
      <c:legendPos val="r"/>
      <c:layout>
        <c:manualLayout>
          <c:xMode val="edge"/>
          <c:yMode val="edge"/>
          <c:x val="0.89126559714795006"/>
          <c:y val="0.36860068259385664"/>
          <c:w val="0.10160427807486631"/>
          <c:h val="0.19795221843003413"/>
        </c:manualLayout>
      </c:layout>
      <c:overlay val="0"/>
      <c:spPr>
        <a:solidFill>
          <a:srgbClr val="FFFFFF"/>
        </a:solidFill>
        <a:ln w="3175">
          <a:solidFill>
            <a:srgbClr val="000000"/>
          </a:solidFill>
          <a:prstDash val="solid"/>
        </a:ln>
      </c:spPr>
      <c:txPr>
        <a:bodyPr/>
        <a:lstStyle/>
        <a:p>
          <a:pPr>
            <a:defRPr sz="965" b="0" i="0" u="none" strike="noStrike" baseline="0">
              <a:solidFill>
                <a:srgbClr val="000000"/>
              </a:solidFill>
              <a:latin typeface="돋움"/>
              <a:ea typeface="돋움"/>
              <a:cs typeface="돋움"/>
            </a:defRPr>
          </a:pPr>
          <a:endParaRPr lang="ko-KR"/>
        </a:p>
      </c:txPr>
    </c:legend>
    <c:plotVisOnly val="1"/>
    <c:dispBlanksAs val="gap"/>
    <c:showDLblsOverMax val="0"/>
  </c:chart>
  <c:spPr>
    <a:solidFill>
      <a:srgbClr val="FFFFFF"/>
    </a:solidFill>
    <a:ln w="3175">
      <a:solidFill>
        <a:srgbClr val="000000"/>
      </a:solidFill>
      <a:prstDash val="solid"/>
    </a:ln>
  </c:spPr>
  <c:txPr>
    <a:bodyPr/>
    <a:lstStyle/>
    <a:p>
      <a:pPr>
        <a:defRPr sz="1050" b="0" i="0" u="none" strike="noStrike" baseline="0">
          <a:solidFill>
            <a:srgbClr val="000000"/>
          </a:solidFill>
          <a:latin typeface="돋움"/>
          <a:ea typeface="돋움"/>
          <a:cs typeface="돋움"/>
        </a:defRPr>
      </a:pPr>
      <a:endParaRPr lang="ko-K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5" Type="http://schemas.openxmlformats.org/officeDocument/2006/relationships/image" Target="../media/image108.wmf"/><Relationship Id="rId4" Type="http://schemas.openxmlformats.org/officeDocument/2006/relationships/image" Target="../media/image10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A5D4C16-7203-4DA5-8C14-1EF6E5D8D8C5}" type="datetimeFigureOut">
              <a:rPr lang="ko-KR" altLang="en-US" smtClean="0"/>
              <a:t>2019-05-02</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C63137B-CB16-486C-8865-6264DD5F7790}" type="slidenum">
              <a:rPr lang="ko-KR" altLang="en-US" smtClean="0"/>
              <a:t>‹#›</a:t>
            </a:fld>
            <a:endParaRPr lang="ko-KR" altLang="en-US"/>
          </a:p>
        </p:txBody>
      </p:sp>
    </p:spTree>
    <p:extLst>
      <p:ext uri="{BB962C8B-B14F-4D97-AF65-F5344CB8AC3E}">
        <p14:creationId xmlns:p14="http://schemas.microsoft.com/office/powerpoint/2010/main" val="146034043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smtClean="0"/>
              <a:t>I’m Jae-dong</a:t>
            </a:r>
            <a:r>
              <a:rPr lang="en-US" altLang="ko-KR" sz="1200" baseline="0" dirty="0" smtClean="0"/>
              <a:t> Jang</a:t>
            </a:r>
            <a:r>
              <a:rPr lang="en-US" altLang="ko-KR" sz="1200" dirty="0" smtClean="0"/>
              <a:t>, Director of Satellite Analysis Division, National Meteorological Satellite Center, KMA. </a:t>
            </a:r>
          </a:p>
          <a:p>
            <a:r>
              <a:rPr lang="en-US" altLang="ko-KR" sz="1200" dirty="0" smtClean="0"/>
              <a:t>It’s my honor to meet you all in this memorable AMS annual meeting. </a:t>
            </a:r>
          </a:p>
          <a:p>
            <a:endParaRPr lang="en-US" altLang="ko-KR" sz="1200" dirty="0" smtClean="0"/>
          </a:p>
          <a:p>
            <a:r>
              <a:rPr lang="en-US" altLang="ko-KR" sz="1200" dirty="0" smtClean="0"/>
              <a:t>Today I’ll give you short briefing about KMA’s space program</a:t>
            </a:r>
            <a:r>
              <a:rPr lang="en-US" altLang="ko-KR" sz="1200" baseline="0" dirty="0" smtClean="0"/>
              <a:t> especially focused on the satellite utilization.</a:t>
            </a:r>
            <a:endParaRPr lang="en-US" altLang="ko-KR" sz="1200" dirty="0" smtClean="0"/>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a:t>
            </a:fld>
            <a:endParaRPr lang="ko-KR" altLang="en-US"/>
          </a:p>
        </p:txBody>
      </p:sp>
    </p:spTree>
    <p:extLst>
      <p:ext uri="{BB962C8B-B14F-4D97-AF65-F5344CB8AC3E}">
        <p14:creationId xmlns:p14="http://schemas.microsoft.com/office/powerpoint/2010/main" val="1188365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Surface observations are generally available over land, but include data from buoys and other measuring systems that may extend over coastal waters. Surface networks include synoptic and automatic weather stations, rain gauge networks, tide gauges, moored buoys, ships, etc. The surface networks are most useful for </a:t>
            </a:r>
            <a:r>
              <a:rPr lang="en-US" altLang="ko-KR" sz="1200" b="0" i="0" u="none" strike="noStrike" kern="1200" baseline="0" dirty="0" err="1" smtClean="0">
                <a:solidFill>
                  <a:schemeClr val="tx1"/>
                </a:solidFill>
                <a:latin typeface="+mn-lt"/>
                <a:ea typeface="+mn-ea"/>
                <a:cs typeface="+mn-cs"/>
              </a:rPr>
              <a:t>landfalling</a:t>
            </a:r>
            <a:r>
              <a:rPr lang="en-US" altLang="ko-KR" sz="1200" b="0" i="0" u="none" strike="noStrike" kern="1200" baseline="0" dirty="0" smtClean="0">
                <a:solidFill>
                  <a:schemeClr val="tx1"/>
                </a:solidFill>
                <a:latin typeface="+mn-lt"/>
                <a:ea typeface="+mn-ea"/>
                <a:cs typeface="+mn-cs"/>
              </a:rPr>
              <a:t> and </a:t>
            </a:r>
            <a:r>
              <a:rPr lang="en-US" altLang="ko-KR" sz="1200" b="0" i="0" u="none" strike="noStrike" kern="1200" baseline="0" dirty="0" err="1" smtClean="0">
                <a:solidFill>
                  <a:schemeClr val="tx1"/>
                </a:solidFill>
                <a:latin typeface="+mn-lt"/>
                <a:ea typeface="+mn-ea"/>
                <a:cs typeface="+mn-cs"/>
              </a:rPr>
              <a:t>nearshore</a:t>
            </a:r>
            <a:r>
              <a:rPr lang="en-US" altLang="ko-KR" sz="1200" b="0" i="0" u="none" strike="noStrike" kern="1200" baseline="0" dirty="0" smtClean="0">
                <a:solidFill>
                  <a:schemeClr val="tx1"/>
                </a:solidFill>
                <a:latin typeface="+mn-lt"/>
                <a:ea typeface="+mn-ea"/>
                <a:cs typeface="+mn-cs"/>
              </a:rPr>
              <a:t> TCs, as ships try to avoid these storms. The surface variables of greatest relevance to TCs include surface pressure, sustained wind speeds and gust speeds, rain rate and accumulation, storm surge, and significant wave height.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Land-based weather radar observations are relatively limited because of the infrequent occurrence of </a:t>
            </a:r>
            <a:r>
              <a:rPr lang="en-US" altLang="ko-KR" sz="1200" b="0" i="0" u="none" strike="noStrike" kern="1200" baseline="0" dirty="0" err="1" smtClean="0">
                <a:solidFill>
                  <a:schemeClr val="tx1"/>
                </a:solidFill>
                <a:latin typeface="+mn-lt"/>
                <a:ea typeface="+mn-ea"/>
                <a:cs typeface="+mn-cs"/>
              </a:rPr>
              <a:t>landfalling</a:t>
            </a:r>
            <a:r>
              <a:rPr lang="en-US" altLang="ko-KR" sz="1200" b="0" i="0" u="none" strike="noStrike" kern="1200" baseline="0" dirty="0" smtClean="0">
                <a:solidFill>
                  <a:schemeClr val="tx1"/>
                </a:solidFill>
                <a:latin typeface="+mn-lt"/>
                <a:ea typeface="+mn-ea"/>
                <a:cs typeface="+mn-cs"/>
              </a:rPr>
              <a:t> TCs within range of a coastal or inland radar site once it makes landfall. However, on the occasion when this does occur, radar observations provide nearly continuous position information for TCs as they approach the coast and are useful for diagnostic forecast verification for several impacts associated with TCs. </a:t>
            </a:r>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22</a:t>
            </a:fld>
            <a:endParaRPr lang="ko-KR" altLang="en-US"/>
          </a:p>
        </p:txBody>
      </p:sp>
    </p:spTree>
    <p:extLst>
      <p:ext uri="{BB962C8B-B14F-4D97-AF65-F5344CB8AC3E}">
        <p14:creationId xmlns:p14="http://schemas.microsoft.com/office/powerpoint/2010/main" val="122639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Surface observations are generally available over land, but include data from buoys and other measuring systems that may extend over coastal waters. Surface networks include synoptic and automatic weather stations, rain gauge networks, tide gauges, moored buoys, ships, etc. The surface networks are most useful for </a:t>
            </a:r>
            <a:r>
              <a:rPr lang="en-US" altLang="ko-KR" sz="1200" b="0" i="0" u="none" strike="noStrike" kern="1200" baseline="0" dirty="0" err="1" smtClean="0">
                <a:solidFill>
                  <a:schemeClr val="tx1"/>
                </a:solidFill>
                <a:latin typeface="+mn-lt"/>
                <a:ea typeface="+mn-ea"/>
                <a:cs typeface="+mn-cs"/>
              </a:rPr>
              <a:t>landfalling</a:t>
            </a:r>
            <a:r>
              <a:rPr lang="en-US" altLang="ko-KR" sz="1200" b="0" i="0" u="none" strike="noStrike" kern="1200" baseline="0" dirty="0" smtClean="0">
                <a:solidFill>
                  <a:schemeClr val="tx1"/>
                </a:solidFill>
                <a:latin typeface="+mn-lt"/>
                <a:ea typeface="+mn-ea"/>
                <a:cs typeface="+mn-cs"/>
              </a:rPr>
              <a:t> and </a:t>
            </a:r>
            <a:r>
              <a:rPr lang="en-US" altLang="ko-KR" sz="1200" b="0" i="0" u="none" strike="noStrike" kern="1200" baseline="0" dirty="0" err="1" smtClean="0">
                <a:solidFill>
                  <a:schemeClr val="tx1"/>
                </a:solidFill>
                <a:latin typeface="+mn-lt"/>
                <a:ea typeface="+mn-ea"/>
                <a:cs typeface="+mn-cs"/>
              </a:rPr>
              <a:t>nearshore</a:t>
            </a:r>
            <a:r>
              <a:rPr lang="en-US" altLang="ko-KR" sz="1200" b="0" i="0" u="none" strike="noStrike" kern="1200" baseline="0" dirty="0" smtClean="0">
                <a:solidFill>
                  <a:schemeClr val="tx1"/>
                </a:solidFill>
                <a:latin typeface="+mn-lt"/>
                <a:ea typeface="+mn-ea"/>
                <a:cs typeface="+mn-cs"/>
              </a:rPr>
              <a:t> TCs, as ships try to avoid these storms. The surface variables of greatest relevance to TCs include surface pressure, sustained wind speeds and gust speeds, rain rate and accumulation, storm surge, and significant wave height.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Land-based weather radar observations are relatively limited because of the infrequent occurrence of </a:t>
            </a:r>
            <a:r>
              <a:rPr lang="en-US" altLang="ko-KR" sz="1200" b="0" i="0" u="none" strike="noStrike" kern="1200" baseline="0" dirty="0" err="1" smtClean="0">
                <a:solidFill>
                  <a:schemeClr val="tx1"/>
                </a:solidFill>
                <a:latin typeface="+mn-lt"/>
                <a:ea typeface="+mn-ea"/>
                <a:cs typeface="+mn-cs"/>
              </a:rPr>
              <a:t>landfalling</a:t>
            </a:r>
            <a:r>
              <a:rPr lang="en-US" altLang="ko-KR" sz="1200" b="0" i="0" u="none" strike="noStrike" kern="1200" baseline="0" dirty="0" smtClean="0">
                <a:solidFill>
                  <a:schemeClr val="tx1"/>
                </a:solidFill>
                <a:latin typeface="+mn-lt"/>
                <a:ea typeface="+mn-ea"/>
                <a:cs typeface="+mn-cs"/>
              </a:rPr>
              <a:t> TCs within range of a coastal or inland radar site once it makes landfall. However, on the occasion when this does occur, radar observations provide nearly continuous position information for TCs as they approach the coast and are useful for diagnostic forecast verification for several impacts associated with TCs. </a:t>
            </a:r>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25</a:t>
            </a:fld>
            <a:endParaRPr lang="ko-KR" altLang="en-US"/>
          </a:p>
        </p:txBody>
      </p:sp>
    </p:spTree>
    <p:extLst>
      <p:ext uri="{BB962C8B-B14F-4D97-AF65-F5344CB8AC3E}">
        <p14:creationId xmlns:p14="http://schemas.microsoft.com/office/powerpoint/2010/main" val="122639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Surface observations are generally available over land, but include data from buoys and other measuring systems that may extend over coastal waters. Surface networks include synoptic and automatic weather stations, rain gauge networks, tide gauges, moored buoys, ships, etc. The surface networks are most useful for </a:t>
            </a:r>
            <a:r>
              <a:rPr lang="en-US" altLang="ko-KR" sz="1200" b="0" i="0" u="none" strike="noStrike" kern="1200" baseline="0" dirty="0" err="1" smtClean="0">
                <a:solidFill>
                  <a:schemeClr val="tx1"/>
                </a:solidFill>
                <a:latin typeface="+mn-lt"/>
                <a:ea typeface="+mn-ea"/>
                <a:cs typeface="+mn-cs"/>
              </a:rPr>
              <a:t>landfalling</a:t>
            </a:r>
            <a:r>
              <a:rPr lang="en-US" altLang="ko-KR" sz="1200" b="0" i="0" u="none" strike="noStrike" kern="1200" baseline="0" dirty="0" smtClean="0">
                <a:solidFill>
                  <a:schemeClr val="tx1"/>
                </a:solidFill>
                <a:latin typeface="+mn-lt"/>
                <a:ea typeface="+mn-ea"/>
                <a:cs typeface="+mn-cs"/>
              </a:rPr>
              <a:t> and </a:t>
            </a:r>
            <a:r>
              <a:rPr lang="en-US" altLang="ko-KR" sz="1200" b="0" i="0" u="none" strike="noStrike" kern="1200" baseline="0" dirty="0" err="1" smtClean="0">
                <a:solidFill>
                  <a:schemeClr val="tx1"/>
                </a:solidFill>
                <a:latin typeface="+mn-lt"/>
                <a:ea typeface="+mn-ea"/>
                <a:cs typeface="+mn-cs"/>
              </a:rPr>
              <a:t>nearshore</a:t>
            </a:r>
            <a:r>
              <a:rPr lang="en-US" altLang="ko-KR" sz="1200" b="0" i="0" u="none" strike="noStrike" kern="1200" baseline="0" dirty="0" smtClean="0">
                <a:solidFill>
                  <a:schemeClr val="tx1"/>
                </a:solidFill>
                <a:latin typeface="+mn-lt"/>
                <a:ea typeface="+mn-ea"/>
                <a:cs typeface="+mn-cs"/>
              </a:rPr>
              <a:t> TCs, as ships try to avoid these storms. The surface variables of greatest relevance to TCs include surface pressure, sustained wind speeds and gust speeds, rain rate and accumulation, storm surge, and significant wave height.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Land-based weather radar observations are relatively limited because of the infrequent occurrence of </a:t>
            </a:r>
            <a:r>
              <a:rPr lang="en-US" altLang="ko-KR" sz="1200" b="0" i="0" u="none" strike="noStrike" kern="1200" baseline="0" dirty="0" err="1" smtClean="0">
                <a:solidFill>
                  <a:schemeClr val="tx1"/>
                </a:solidFill>
                <a:latin typeface="+mn-lt"/>
                <a:ea typeface="+mn-ea"/>
                <a:cs typeface="+mn-cs"/>
              </a:rPr>
              <a:t>landfalling</a:t>
            </a:r>
            <a:r>
              <a:rPr lang="en-US" altLang="ko-KR" sz="1200" b="0" i="0" u="none" strike="noStrike" kern="1200" baseline="0" dirty="0" smtClean="0">
                <a:solidFill>
                  <a:schemeClr val="tx1"/>
                </a:solidFill>
                <a:latin typeface="+mn-lt"/>
                <a:ea typeface="+mn-ea"/>
                <a:cs typeface="+mn-cs"/>
              </a:rPr>
              <a:t> TCs within range of a coastal or inland radar site once it makes landfall. However, on the occasion when this does occur, radar observations provide nearly continuous position information for TCs as they approach the coast and are useful for diagnostic forecast verification for several impacts associated with TCs. </a:t>
            </a:r>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26</a:t>
            </a:fld>
            <a:endParaRPr lang="ko-KR" altLang="en-US"/>
          </a:p>
        </p:txBody>
      </p:sp>
    </p:spTree>
    <p:extLst>
      <p:ext uri="{BB962C8B-B14F-4D97-AF65-F5344CB8AC3E}">
        <p14:creationId xmlns:p14="http://schemas.microsoft.com/office/powerpoint/2010/main" val="1226390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27</a:t>
            </a:fld>
            <a:endParaRPr lang="ko-KR" altLang="en-US"/>
          </a:p>
        </p:txBody>
      </p:sp>
    </p:spTree>
    <p:extLst>
      <p:ext uri="{BB962C8B-B14F-4D97-AF65-F5344CB8AC3E}">
        <p14:creationId xmlns:p14="http://schemas.microsoft.com/office/powerpoint/2010/main" val="1153978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36</a:t>
            </a:fld>
            <a:endParaRPr lang="ko-KR" altLang="en-US"/>
          </a:p>
        </p:txBody>
      </p:sp>
    </p:spTree>
    <p:extLst>
      <p:ext uri="{BB962C8B-B14F-4D97-AF65-F5344CB8AC3E}">
        <p14:creationId xmlns:p14="http://schemas.microsoft.com/office/powerpoint/2010/main" val="1153978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45</a:t>
            </a:fld>
            <a:endParaRPr lang="ko-KR" altLang="en-US"/>
          </a:p>
        </p:txBody>
      </p:sp>
    </p:spTree>
    <p:extLst>
      <p:ext uri="{BB962C8B-B14F-4D97-AF65-F5344CB8AC3E}">
        <p14:creationId xmlns:p14="http://schemas.microsoft.com/office/powerpoint/2010/main" val="310953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3</a:t>
            </a:fld>
            <a:endParaRPr lang="ko-KR" altLang="en-US"/>
          </a:p>
        </p:txBody>
      </p:sp>
    </p:spTree>
    <p:extLst>
      <p:ext uri="{BB962C8B-B14F-4D97-AF65-F5344CB8AC3E}">
        <p14:creationId xmlns:p14="http://schemas.microsoft.com/office/powerpoint/2010/main" val="408452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b="0" dirty="0" smtClean="0">
                <a:latin typeface="Arial" panose="020B0604020202020204" pitchFamily="34" charset="0"/>
                <a:ea typeface="HY신명조" pitchFamily="18" charset="-127"/>
                <a:cs typeface="Arial" panose="020B0604020202020204" pitchFamily="34" charset="0"/>
              </a:rPr>
              <a:t>Since April 2011, COMS has been operated and distributed its data to the end-user over the Asia-Pacific region via broadcast as well as landline.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sz="1200" b="0" dirty="0" smtClean="0">
              <a:latin typeface="Arial" panose="020B0604020202020204" pitchFamily="34" charset="0"/>
              <a:ea typeface="HY신명조" pitchFamily="18" charset="-127"/>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b="0" dirty="0" smtClean="0">
                <a:latin typeface="Arial" panose="020B0604020202020204" pitchFamily="34" charset="0"/>
                <a:ea typeface="HY신명조" pitchFamily="18" charset="-127"/>
                <a:cs typeface="Arial" panose="020B0604020202020204" pitchFamily="34" charset="0"/>
              </a:rPr>
              <a:t>In</a:t>
            </a:r>
            <a:r>
              <a:rPr lang="en-US" altLang="ko-KR" sz="1200" b="0" baseline="0" dirty="0" smtClean="0">
                <a:latin typeface="Arial" panose="020B0604020202020204" pitchFamily="34" charset="0"/>
                <a:ea typeface="HY신명조" pitchFamily="18" charset="-127"/>
                <a:cs typeface="Arial" panose="020B0604020202020204" pitchFamily="34" charset="0"/>
              </a:rPr>
              <a:t> March 2018,</a:t>
            </a:r>
            <a:r>
              <a:rPr lang="en-US" altLang="ko-KR" sz="1200" b="0" dirty="0" smtClean="0">
                <a:latin typeface="Arial" panose="020B0604020202020204" pitchFamily="34" charset="0"/>
                <a:ea typeface="HY신명조" pitchFamily="18" charset="-127"/>
                <a:cs typeface="Arial" panose="020B0604020202020204" pitchFamily="34" charset="0"/>
              </a:rPr>
              <a:t> its</a:t>
            </a:r>
            <a:r>
              <a:rPr lang="en-US" altLang="ko-KR" sz="1200" b="0" baseline="0" dirty="0" smtClean="0">
                <a:latin typeface="Arial" panose="020B0604020202020204" pitchFamily="34" charset="0"/>
                <a:ea typeface="HY신명조" pitchFamily="18" charset="-127"/>
                <a:cs typeface="Arial" panose="020B0604020202020204" pitchFamily="34" charset="0"/>
              </a:rPr>
              <a:t> official mission life time is over and approved extension of its operation mission by two year to March 2020. </a:t>
            </a:r>
            <a:endParaRPr lang="en-US" altLang="ko-KR" sz="1200" b="0" dirty="0" smtClean="0">
              <a:latin typeface="Arial" panose="020B0604020202020204" pitchFamily="34" charset="0"/>
              <a:ea typeface="HY신명조" pitchFamily="18" charset="-127"/>
              <a:cs typeface="Arial" panose="020B0604020202020204" pitchFamily="34" charset="0"/>
            </a:endParaRPr>
          </a:p>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4</a:t>
            </a:fld>
            <a:endParaRPr lang="ko-KR" altLang="en-US"/>
          </a:p>
        </p:txBody>
      </p:sp>
    </p:spTree>
    <p:extLst>
      <p:ext uri="{BB962C8B-B14F-4D97-AF65-F5344CB8AC3E}">
        <p14:creationId xmlns:p14="http://schemas.microsoft.com/office/powerpoint/2010/main" val="2496072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lvl="1" algn="just">
              <a:lnSpc>
                <a:spcPct val="150000"/>
              </a:lnSpc>
              <a:defRPr/>
            </a:pPr>
            <a:r>
              <a:rPr lang="en-US" altLang="ko-KR" sz="1400" kern="1200" dirty="0" smtClean="0">
                <a:solidFill>
                  <a:schemeClr val="tx1"/>
                </a:solidFill>
                <a:latin typeface="+mn-lt"/>
                <a:ea typeface="+mn-ea"/>
                <a:cs typeface="+mn-cs"/>
              </a:rPr>
              <a:t>Those bunch of satellite information are practically utilized by many sectors within KMA. KMA is supporting its NWP group with top priority, and the collaboration showed quite promising results by now. </a:t>
            </a:r>
          </a:p>
          <a:p>
            <a:pPr marL="0" lvl="1" algn="just">
              <a:lnSpc>
                <a:spcPct val="150000"/>
              </a:lnSpc>
              <a:defRPr/>
            </a:pPr>
            <a:endParaRPr lang="en-US" altLang="ko-KR" sz="1400" kern="1200" dirty="0" smtClean="0">
              <a:solidFill>
                <a:schemeClr val="tx1"/>
              </a:solidFill>
              <a:latin typeface="+mn-lt"/>
              <a:ea typeface="+mn-ea"/>
              <a:cs typeface="+mn-cs"/>
            </a:endParaRPr>
          </a:p>
          <a:p>
            <a:pPr marL="0" lvl="1" algn="just">
              <a:lnSpc>
                <a:spcPct val="150000"/>
              </a:lnSpc>
              <a:defRPr/>
            </a:pPr>
            <a:r>
              <a:rPr lang="en-US" altLang="ko-KR" sz="1400" kern="1200" dirty="0" smtClean="0">
                <a:solidFill>
                  <a:schemeClr val="tx1"/>
                </a:solidFill>
                <a:latin typeface="+mn-lt"/>
                <a:ea typeface="+mn-ea"/>
                <a:cs typeface="+mn-cs"/>
              </a:rPr>
              <a:t>&lt;AMV24 algorithm uses 24</a:t>
            </a:r>
            <a:r>
              <a:rPr lang="en-US" altLang="ko-KR" sz="1400" kern="1200" baseline="0" dirty="0" smtClean="0">
                <a:solidFill>
                  <a:schemeClr val="tx1"/>
                </a:solidFill>
                <a:latin typeface="+mn-lt"/>
                <a:ea typeface="+mn-ea"/>
                <a:cs typeface="+mn-cs"/>
              </a:rPr>
              <a:t>x24 pixel target size and regular target selection method, but AMV16 algorithm uses 16x16 target size and optimal target selection method.&gt;</a:t>
            </a:r>
          </a:p>
          <a:p>
            <a:pPr marL="0" lvl="1" algn="just">
              <a:lnSpc>
                <a:spcPct val="150000"/>
              </a:lnSpc>
              <a:defRPr/>
            </a:pPr>
            <a:r>
              <a:rPr lang="en-US" altLang="ko-KR" sz="1400" kern="1200" baseline="0" dirty="0" smtClean="0">
                <a:solidFill>
                  <a:schemeClr val="tx1"/>
                </a:solidFill>
                <a:latin typeface="+mn-lt"/>
                <a:ea typeface="+mn-ea"/>
                <a:cs typeface="+mn-cs"/>
              </a:rPr>
              <a:t>AMV16 produces wind vector every 8 pixel interval, so it provides more realistic wind feature especially on the cloud edge region and around the typhoon center with higher resolution. </a:t>
            </a:r>
          </a:p>
          <a:p>
            <a:endParaRPr lang="en-US" altLang="ko-KR"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And,</a:t>
            </a:r>
            <a:r>
              <a:rPr lang="en-US" altLang="ko-KR" baseline="0" dirty="0" smtClean="0"/>
              <a:t> </a:t>
            </a:r>
            <a:r>
              <a:rPr lang="en-US" altLang="ko-KR" sz="1200" kern="1200" dirty="0" smtClean="0">
                <a:solidFill>
                  <a:schemeClr val="tx1"/>
                </a:solidFill>
                <a:latin typeface="+mn-lt"/>
                <a:ea typeface="Arial Unicode MS" pitchFamily="50" charset="-127"/>
                <a:cs typeface="+mn-cs"/>
              </a:rPr>
              <a:t>KMA updated cloud detection for the WV Clear</a:t>
            </a:r>
            <a:r>
              <a:rPr lang="en-US" altLang="ko-KR" sz="1200" kern="1200" baseline="0" dirty="0" smtClean="0">
                <a:solidFill>
                  <a:schemeClr val="tx1"/>
                </a:solidFill>
                <a:latin typeface="+mn-lt"/>
                <a:ea typeface="Arial Unicode MS" pitchFamily="50" charset="-127"/>
                <a:cs typeface="+mn-cs"/>
              </a:rPr>
              <a:t> Sky Radiance (CSR) as well.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baseline="0" dirty="0" smtClean="0">
                <a:solidFill>
                  <a:schemeClr val="tx1"/>
                </a:solidFill>
                <a:latin typeface="+mn-lt"/>
                <a:ea typeface="Arial Unicode MS" pitchFamily="50" charset="-127"/>
                <a:cs typeface="+mn-cs"/>
              </a:rPr>
              <a:t>The number of WV CSR products increased, because they were produced over low level cloud which did not influence on the WV radiance.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baseline="0" dirty="0" smtClean="0">
                <a:solidFill>
                  <a:schemeClr val="tx1"/>
                </a:solidFill>
                <a:latin typeface="+mn-lt"/>
                <a:ea typeface="Arial Unicode MS" pitchFamily="50" charset="-127"/>
                <a:cs typeface="+mn-cs"/>
              </a:rPr>
              <a:t>The CSR data utilization on the local area model showed promising result.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baseline="0" dirty="0" smtClean="0">
                <a:solidFill>
                  <a:schemeClr val="tx1"/>
                </a:solidFill>
                <a:latin typeface="+mn-lt"/>
                <a:ea typeface="Arial Unicode MS" pitchFamily="50" charset="-127"/>
                <a:cs typeface="+mn-cs"/>
              </a:rPr>
              <a:t>This presents the rainfall case study on July 2015. The operational model forecasted the rain band too narrow, but by adding CSR data, the rain band became broaden. </a:t>
            </a:r>
            <a:endParaRPr lang="en-US" altLang="ko-KR" sz="1200" kern="1200" dirty="0" smtClean="0">
              <a:solidFill>
                <a:schemeClr val="tx1"/>
              </a:solidFill>
              <a:latin typeface="+mn-lt"/>
              <a:ea typeface="Arial Unicode MS" pitchFamily="50" charset="-127"/>
              <a:cs typeface="+mn-cs"/>
            </a:endParaRPr>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5</a:t>
            </a:fld>
            <a:endParaRPr lang="ko-KR" altLang="en-US"/>
          </a:p>
        </p:txBody>
      </p:sp>
    </p:spTree>
    <p:extLst>
      <p:ext uri="{BB962C8B-B14F-4D97-AF65-F5344CB8AC3E}">
        <p14:creationId xmlns:p14="http://schemas.microsoft.com/office/powerpoint/2010/main" val="126641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lvl="1" algn="just">
              <a:lnSpc>
                <a:spcPct val="150000"/>
              </a:lnSpc>
              <a:defRPr/>
            </a:pPr>
            <a:r>
              <a:rPr lang="en-US" altLang="ko-KR" sz="1400" kern="1200" dirty="0" smtClean="0">
                <a:solidFill>
                  <a:schemeClr val="tx1"/>
                </a:solidFill>
                <a:latin typeface="+mn-lt"/>
                <a:ea typeface="+mn-ea"/>
                <a:cs typeface="+mn-cs"/>
              </a:rPr>
              <a:t>Those bunch of satellite information are practically utilized by many sectors within KMA. KMA is supporting its NWP group with top priority, and the collaboration showed quite promising results by now. </a:t>
            </a:r>
          </a:p>
          <a:p>
            <a:pPr marL="0" lvl="1" algn="just">
              <a:lnSpc>
                <a:spcPct val="150000"/>
              </a:lnSpc>
              <a:defRPr/>
            </a:pPr>
            <a:endParaRPr lang="en-US" altLang="ko-KR" sz="1400" kern="1200" dirty="0" smtClean="0">
              <a:solidFill>
                <a:schemeClr val="tx1"/>
              </a:solidFill>
              <a:latin typeface="+mn-lt"/>
              <a:ea typeface="+mn-ea"/>
              <a:cs typeface="+mn-cs"/>
            </a:endParaRPr>
          </a:p>
          <a:p>
            <a:pPr marL="0" lvl="1" algn="just">
              <a:lnSpc>
                <a:spcPct val="150000"/>
              </a:lnSpc>
              <a:defRPr/>
            </a:pPr>
            <a:r>
              <a:rPr lang="en-US" altLang="ko-KR" sz="1400" kern="1200" dirty="0" smtClean="0">
                <a:solidFill>
                  <a:schemeClr val="tx1"/>
                </a:solidFill>
                <a:latin typeface="+mn-lt"/>
                <a:ea typeface="+mn-ea"/>
                <a:cs typeface="+mn-cs"/>
              </a:rPr>
              <a:t>&lt;AMV24 algorithm uses 24</a:t>
            </a:r>
            <a:r>
              <a:rPr lang="en-US" altLang="ko-KR" sz="1400" kern="1200" baseline="0" dirty="0" smtClean="0">
                <a:solidFill>
                  <a:schemeClr val="tx1"/>
                </a:solidFill>
                <a:latin typeface="+mn-lt"/>
                <a:ea typeface="+mn-ea"/>
                <a:cs typeface="+mn-cs"/>
              </a:rPr>
              <a:t>x24 pixel target size and regular target selection method, but AMV16 algorithm uses 16x16 target size and optimal target selection method.&gt;</a:t>
            </a:r>
          </a:p>
          <a:p>
            <a:pPr marL="0" lvl="1" algn="just">
              <a:lnSpc>
                <a:spcPct val="150000"/>
              </a:lnSpc>
              <a:defRPr/>
            </a:pPr>
            <a:r>
              <a:rPr lang="en-US" altLang="ko-KR" sz="1400" kern="1200" baseline="0" dirty="0" smtClean="0">
                <a:solidFill>
                  <a:schemeClr val="tx1"/>
                </a:solidFill>
                <a:latin typeface="+mn-lt"/>
                <a:ea typeface="+mn-ea"/>
                <a:cs typeface="+mn-cs"/>
              </a:rPr>
              <a:t>AMV16 produces wind vector every 8 pixel interval, so it provides more realistic wind feature especially on the cloud edge region and around the typhoon center with higher resolution. </a:t>
            </a:r>
          </a:p>
          <a:p>
            <a:endParaRPr lang="en-US" altLang="ko-KR"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And,</a:t>
            </a:r>
            <a:r>
              <a:rPr lang="en-US" altLang="ko-KR" baseline="0" dirty="0" smtClean="0"/>
              <a:t> </a:t>
            </a:r>
            <a:r>
              <a:rPr lang="en-US" altLang="ko-KR" sz="1200" kern="1200" dirty="0" smtClean="0">
                <a:solidFill>
                  <a:schemeClr val="tx1"/>
                </a:solidFill>
                <a:latin typeface="+mn-lt"/>
                <a:ea typeface="Arial Unicode MS" pitchFamily="50" charset="-127"/>
                <a:cs typeface="+mn-cs"/>
              </a:rPr>
              <a:t>KMA updated cloud detection for the WV Clear</a:t>
            </a:r>
            <a:r>
              <a:rPr lang="en-US" altLang="ko-KR" sz="1200" kern="1200" baseline="0" dirty="0" smtClean="0">
                <a:solidFill>
                  <a:schemeClr val="tx1"/>
                </a:solidFill>
                <a:latin typeface="+mn-lt"/>
                <a:ea typeface="Arial Unicode MS" pitchFamily="50" charset="-127"/>
                <a:cs typeface="+mn-cs"/>
              </a:rPr>
              <a:t> Sky Radiance (CSR) as well.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baseline="0" dirty="0" smtClean="0">
                <a:solidFill>
                  <a:schemeClr val="tx1"/>
                </a:solidFill>
                <a:latin typeface="+mn-lt"/>
                <a:ea typeface="Arial Unicode MS" pitchFamily="50" charset="-127"/>
                <a:cs typeface="+mn-cs"/>
              </a:rPr>
              <a:t>The number of WV CSR products increased, because they were produced over low level cloud which did not influence on the WV radiance.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baseline="0" dirty="0" smtClean="0">
                <a:solidFill>
                  <a:schemeClr val="tx1"/>
                </a:solidFill>
                <a:latin typeface="+mn-lt"/>
                <a:ea typeface="Arial Unicode MS" pitchFamily="50" charset="-127"/>
                <a:cs typeface="+mn-cs"/>
              </a:rPr>
              <a:t>The CSR data utilization on the local area model showed promising result.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baseline="0" dirty="0" smtClean="0">
                <a:solidFill>
                  <a:schemeClr val="tx1"/>
                </a:solidFill>
                <a:latin typeface="+mn-lt"/>
                <a:ea typeface="Arial Unicode MS" pitchFamily="50" charset="-127"/>
                <a:cs typeface="+mn-cs"/>
              </a:rPr>
              <a:t>This presents the rainfall case study on July 2015. The operational model forecasted the rain band too narrow, but by adding CSR data, the rain band became broaden. </a:t>
            </a:r>
            <a:endParaRPr lang="en-US" altLang="ko-KR" sz="1200" kern="1200" dirty="0" smtClean="0">
              <a:solidFill>
                <a:schemeClr val="tx1"/>
              </a:solidFill>
              <a:latin typeface="+mn-lt"/>
              <a:ea typeface="Arial Unicode MS" pitchFamily="50" charset="-127"/>
              <a:cs typeface="+mn-cs"/>
            </a:endParaRPr>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6</a:t>
            </a:fld>
            <a:endParaRPr lang="ko-KR" altLang="en-US"/>
          </a:p>
        </p:txBody>
      </p:sp>
    </p:spTree>
    <p:extLst>
      <p:ext uri="{BB962C8B-B14F-4D97-AF65-F5344CB8AC3E}">
        <p14:creationId xmlns:p14="http://schemas.microsoft.com/office/powerpoint/2010/main" val="126641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High spatial resolution images provide detailed views of cloud-top structure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Frequent temporal sampling from GEO,  typically 30 ~15 min to 2~10min frequency for rapid-scan, allows looping of images to better estimate TC position, motion and wind velocity.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Passive microwave imagers such as SSMI, SSMIS, TMI, GCOM-W1 </a:t>
            </a:r>
            <a:r>
              <a:rPr lang="en-US" altLang="ko-KR" sz="1200" b="0" i="0" u="none" strike="noStrike" kern="1200" baseline="0" dirty="0" err="1" smtClean="0">
                <a:solidFill>
                  <a:schemeClr val="tx1"/>
                </a:solidFill>
                <a:latin typeface="+mn-lt"/>
                <a:ea typeface="+mn-ea"/>
                <a:cs typeface="+mn-cs"/>
              </a:rPr>
              <a:t>etc</a:t>
            </a:r>
            <a:r>
              <a:rPr lang="en-US" altLang="ko-KR" sz="1200" b="0" i="0" u="none" strike="noStrike" kern="1200" baseline="0" dirty="0" smtClean="0">
                <a:solidFill>
                  <a:schemeClr val="tx1"/>
                </a:solidFill>
                <a:latin typeface="+mn-lt"/>
                <a:ea typeface="+mn-ea"/>
                <a:cs typeface="+mn-cs"/>
              </a:rPr>
              <a:t> are not strongly affected by cloud droplets and ice particles, but are sensitive to precipitation. These instruments can "see" through the cloud top into the TC to characterize the structure of rain bands and the eye wall. These data are extremely useful in determining the position of the low-level center, and in monitoring structural changes, including during rapid intensification (</a:t>
            </a:r>
            <a:r>
              <a:rPr lang="en-US" altLang="ko-KR" sz="1200" b="0" i="0" u="none" strike="noStrike" kern="1200" baseline="0" dirty="0" err="1" smtClean="0">
                <a:solidFill>
                  <a:schemeClr val="tx1"/>
                </a:solidFill>
                <a:latin typeface="+mn-lt"/>
                <a:ea typeface="+mn-ea"/>
                <a:cs typeface="+mn-cs"/>
              </a:rPr>
              <a:t>Velden</a:t>
            </a:r>
            <a:r>
              <a:rPr lang="en-US" altLang="ko-KR" sz="1200" b="0" i="0" u="none" strike="noStrike" kern="1200" baseline="0" dirty="0" smtClean="0">
                <a:solidFill>
                  <a:schemeClr val="tx1"/>
                </a:solidFill>
                <a:latin typeface="+mn-lt"/>
                <a:ea typeface="+mn-ea"/>
                <a:cs typeface="+mn-cs"/>
              </a:rPr>
              <a:t> and Hawkins 2010). </a:t>
            </a:r>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9</a:t>
            </a:fld>
            <a:endParaRPr lang="ko-KR" altLang="en-US"/>
          </a:p>
        </p:txBody>
      </p:sp>
    </p:spTree>
    <p:extLst>
      <p:ext uri="{BB962C8B-B14F-4D97-AF65-F5344CB8AC3E}">
        <p14:creationId xmlns:p14="http://schemas.microsoft.com/office/powerpoint/2010/main" val="99351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High spatial resolution images provide detailed views of cloud-top structure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Frequent temporal sampling from GEO,  typically 30 ~15 min to 2~10min frequency for rapid-scan, allows looping of images to better estimate TC position, motion and wind velocity.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RGB</a:t>
            </a:r>
            <a:r>
              <a:rPr lang="en-US" altLang="ko-KR" baseline="0" dirty="0" smtClean="0"/>
              <a:t> images are also useful to determine the TC center by distinguishing lower level circulation from high-level clouds</a:t>
            </a:r>
            <a:endParaRPr lang="en-US" altLang="ko-KR" dirty="0" smtClean="0"/>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However,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VIS/IR data should be used along with other sources of information (reconnaissance, microwave imagery, </a:t>
            </a:r>
            <a:r>
              <a:rPr lang="en-US" altLang="ko-KR" sz="1200" b="0" i="0" u="none" strike="noStrike" kern="1200" baseline="0" dirty="0" err="1" smtClean="0">
                <a:solidFill>
                  <a:schemeClr val="tx1"/>
                </a:solidFill>
                <a:latin typeface="+mn-lt"/>
                <a:ea typeface="+mn-ea"/>
                <a:cs typeface="+mn-cs"/>
              </a:rPr>
              <a:t>scatterometer</a:t>
            </a:r>
            <a:r>
              <a:rPr lang="en-US" altLang="ko-KR" sz="1200" b="0" i="0" u="none" strike="noStrike" kern="1200" baseline="0" dirty="0" smtClean="0">
                <a:solidFill>
                  <a:schemeClr val="tx1"/>
                </a:solidFill>
                <a:latin typeface="+mn-lt"/>
                <a:ea typeface="+mn-ea"/>
                <a:cs typeface="+mn-cs"/>
              </a:rPr>
              <a:t>, radar, etc.) to avoid ambiguities in the eye position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due to thick, less organized clouds obscuring surface features in early stages of TC development, and when upper-level cloud features separate and obscure the low-level center (Hawkins </a:t>
            </a:r>
            <a:r>
              <a:rPr lang="en-US" altLang="ko-KR" sz="1200" b="0" i="1" u="none" strike="noStrike" kern="1200" baseline="0" dirty="0" smtClean="0">
                <a:solidFill>
                  <a:schemeClr val="tx1"/>
                </a:solidFill>
                <a:latin typeface="+mn-lt"/>
                <a:ea typeface="+mn-ea"/>
                <a:cs typeface="+mn-cs"/>
              </a:rPr>
              <a:t>et al. </a:t>
            </a:r>
            <a:r>
              <a:rPr lang="en-US" altLang="ko-KR" sz="1200" b="0" i="0" u="none" strike="noStrike" kern="1200" baseline="0" dirty="0" smtClean="0">
                <a:solidFill>
                  <a:schemeClr val="tx1"/>
                </a:solidFill>
                <a:latin typeface="+mn-lt"/>
                <a:ea typeface="+mn-ea"/>
                <a:cs typeface="+mn-cs"/>
              </a:rPr>
              <a:t>2001; Edson </a:t>
            </a:r>
            <a:r>
              <a:rPr lang="en-US" altLang="ko-KR" sz="1200" b="0" i="1" u="none" strike="noStrike" kern="1200" baseline="0" dirty="0" smtClean="0">
                <a:solidFill>
                  <a:schemeClr val="tx1"/>
                </a:solidFill>
                <a:latin typeface="+mn-lt"/>
                <a:ea typeface="+mn-ea"/>
                <a:cs typeface="+mn-cs"/>
              </a:rPr>
              <a:t>et al. </a:t>
            </a:r>
            <a:r>
              <a:rPr lang="en-US" altLang="ko-KR" sz="1200" b="0" i="0" u="none" strike="noStrike" kern="1200" baseline="0" dirty="0" smtClean="0">
                <a:solidFill>
                  <a:schemeClr val="tx1"/>
                </a:solidFill>
                <a:latin typeface="+mn-lt"/>
                <a:ea typeface="+mn-ea"/>
                <a:cs typeface="+mn-cs"/>
              </a:rPr>
              <a:t>2006). </a:t>
            </a:r>
          </a:p>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10</a:t>
            </a:fld>
            <a:endParaRPr lang="ko-KR" altLang="en-US"/>
          </a:p>
        </p:txBody>
      </p:sp>
    </p:spTree>
    <p:extLst>
      <p:ext uri="{BB962C8B-B14F-4D97-AF65-F5344CB8AC3E}">
        <p14:creationId xmlns:p14="http://schemas.microsoft.com/office/powerpoint/2010/main" val="1226390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Passive microwave imagers such as SSMI, SSMIS, TMI, GCOM-W1 </a:t>
            </a:r>
            <a:r>
              <a:rPr lang="en-US" altLang="ko-KR" sz="1200" b="0" i="0" u="none" strike="noStrike" kern="1200" baseline="0" dirty="0" err="1" smtClean="0">
                <a:solidFill>
                  <a:schemeClr val="tx1"/>
                </a:solidFill>
                <a:latin typeface="+mn-lt"/>
                <a:ea typeface="+mn-ea"/>
                <a:cs typeface="+mn-cs"/>
              </a:rPr>
              <a:t>etc</a:t>
            </a:r>
            <a:r>
              <a:rPr lang="en-US" altLang="ko-KR" sz="1200" b="0" i="0" u="none" strike="noStrike" kern="1200" baseline="0" dirty="0" smtClean="0">
                <a:solidFill>
                  <a:schemeClr val="tx1"/>
                </a:solidFill>
                <a:latin typeface="+mn-lt"/>
                <a:ea typeface="+mn-ea"/>
                <a:cs typeface="+mn-cs"/>
              </a:rPr>
              <a:t> are not strongly affected by cloud droplets and ice particles, but are sensitive to precipitation. These instruments can "see" through the cloud top into the TC to characterize the structure of rain bands and the eye wall. These data are extremely useful in determining the position of the low-level center, and in monitoring structural changes, including during rapid intensification (</a:t>
            </a:r>
            <a:r>
              <a:rPr lang="en-US" altLang="ko-KR" sz="1200" b="0" i="0" u="none" strike="noStrike" kern="1200" baseline="0" dirty="0" err="1" smtClean="0">
                <a:solidFill>
                  <a:schemeClr val="tx1"/>
                </a:solidFill>
                <a:latin typeface="+mn-lt"/>
                <a:ea typeface="+mn-ea"/>
                <a:cs typeface="+mn-cs"/>
              </a:rPr>
              <a:t>Velden</a:t>
            </a:r>
            <a:r>
              <a:rPr lang="en-US" altLang="ko-KR" sz="1200" b="0" i="0" u="none" strike="noStrike" kern="1200" baseline="0" dirty="0" smtClean="0">
                <a:solidFill>
                  <a:schemeClr val="tx1"/>
                </a:solidFill>
                <a:latin typeface="+mn-lt"/>
                <a:ea typeface="+mn-ea"/>
                <a:cs typeface="+mn-cs"/>
              </a:rPr>
              <a:t> and Hawkins 2010). </a:t>
            </a:r>
            <a:endParaRPr lang="ko-KR" altLang="en-US" dirty="0" smtClean="0"/>
          </a:p>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11</a:t>
            </a:fld>
            <a:endParaRPr lang="ko-KR" altLang="en-US"/>
          </a:p>
        </p:txBody>
      </p:sp>
    </p:spTree>
    <p:extLst>
      <p:ext uri="{BB962C8B-B14F-4D97-AF65-F5344CB8AC3E}">
        <p14:creationId xmlns:p14="http://schemas.microsoft.com/office/powerpoint/2010/main" val="122639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Surface observations are generally available over land, but include data from buoys and other measuring systems that may extend over coastal waters. Surface networks include synoptic and automatic weather stations, rain gauge networks, tide gauges, moored buoys, ships, etc. The surface networks are most useful for </a:t>
            </a:r>
            <a:r>
              <a:rPr lang="en-US" altLang="ko-KR" sz="1200" b="0" i="0" u="none" strike="noStrike" kern="1200" baseline="0" dirty="0" err="1" smtClean="0">
                <a:solidFill>
                  <a:schemeClr val="tx1"/>
                </a:solidFill>
                <a:latin typeface="+mn-lt"/>
                <a:ea typeface="+mn-ea"/>
                <a:cs typeface="+mn-cs"/>
              </a:rPr>
              <a:t>landfalling</a:t>
            </a:r>
            <a:r>
              <a:rPr lang="en-US" altLang="ko-KR" sz="1200" b="0" i="0" u="none" strike="noStrike" kern="1200" baseline="0" dirty="0" smtClean="0">
                <a:solidFill>
                  <a:schemeClr val="tx1"/>
                </a:solidFill>
                <a:latin typeface="+mn-lt"/>
                <a:ea typeface="+mn-ea"/>
                <a:cs typeface="+mn-cs"/>
              </a:rPr>
              <a:t> and </a:t>
            </a:r>
            <a:r>
              <a:rPr lang="en-US" altLang="ko-KR" sz="1200" b="0" i="0" u="none" strike="noStrike" kern="1200" baseline="0" dirty="0" err="1" smtClean="0">
                <a:solidFill>
                  <a:schemeClr val="tx1"/>
                </a:solidFill>
                <a:latin typeface="+mn-lt"/>
                <a:ea typeface="+mn-ea"/>
                <a:cs typeface="+mn-cs"/>
              </a:rPr>
              <a:t>nearshore</a:t>
            </a:r>
            <a:r>
              <a:rPr lang="en-US" altLang="ko-KR" sz="1200" b="0" i="0" u="none" strike="noStrike" kern="1200" baseline="0" dirty="0" smtClean="0">
                <a:solidFill>
                  <a:schemeClr val="tx1"/>
                </a:solidFill>
                <a:latin typeface="+mn-lt"/>
                <a:ea typeface="+mn-ea"/>
                <a:cs typeface="+mn-cs"/>
              </a:rPr>
              <a:t> TCs, as ships try to avoid these storms. The surface variables of greatest relevance to TCs include surface pressure, sustained wind speeds and gust speeds, rain rate and accumulation, storm surge, and significant wave height.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Land-based weather radar observations are relatively limited because of the infrequent occurrence of </a:t>
            </a:r>
            <a:r>
              <a:rPr lang="en-US" altLang="ko-KR" sz="1200" b="0" i="0" u="none" strike="noStrike" kern="1200" baseline="0" dirty="0" err="1" smtClean="0">
                <a:solidFill>
                  <a:schemeClr val="tx1"/>
                </a:solidFill>
                <a:latin typeface="+mn-lt"/>
                <a:ea typeface="+mn-ea"/>
                <a:cs typeface="+mn-cs"/>
              </a:rPr>
              <a:t>landfalling</a:t>
            </a:r>
            <a:r>
              <a:rPr lang="en-US" altLang="ko-KR" sz="1200" b="0" i="0" u="none" strike="noStrike" kern="1200" baseline="0" dirty="0" smtClean="0">
                <a:solidFill>
                  <a:schemeClr val="tx1"/>
                </a:solidFill>
                <a:latin typeface="+mn-lt"/>
                <a:ea typeface="+mn-ea"/>
                <a:cs typeface="+mn-cs"/>
              </a:rPr>
              <a:t> TCs within range of a coastal or inland radar site once it makes landfall. However, on the occasion when this does occur, radar observations provide nearly continuous position information for TCs as they approach the coast and are useful for diagnostic forecast verification for several impacts associated with TCs. </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14</a:t>
            </a:fld>
            <a:endParaRPr lang="ko-KR" altLang="en-US"/>
          </a:p>
        </p:txBody>
      </p:sp>
    </p:spTree>
    <p:extLst>
      <p:ext uri="{BB962C8B-B14F-4D97-AF65-F5344CB8AC3E}">
        <p14:creationId xmlns:p14="http://schemas.microsoft.com/office/powerpoint/2010/main" val="1704858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6" name="Picture 2" descr="C:\Users\USER\Desktop\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2" r="24273"/>
          <a:stretch/>
        </p:blipFill>
        <p:spPr bwMode="auto">
          <a:xfrm>
            <a:off x="1292529" y="-30409"/>
            <a:ext cx="7851471" cy="6915793"/>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userDrawn="1"/>
        </p:nvSpPr>
        <p:spPr>
          <a:xfrm>
            <a:off x="3131840" y="3068960"/>
            <a:ext cx="6012160" cy="3816424"/>
          </a:xfrm>
          <a:prstGeom prst="rect">
            <a:avLst/>
          </a:prstGeom>
          <a:gradFill>
            <a:gsLst>
              <a:gs pos="49000">
                <a:srgbClr val="7030A0">
                  <a:alpha val="26000"/>
                </a:srgbClr>
              </a:gs>
              <a:gs pos="100000">
                <a:schemeClr val="tx2">
                  <a:alpha val="49000"/>
                </a:schemeClr>
              </a:gs>
              <a:gs pos="2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 name="그룹 4"/>
          <p:cNvGrpSpPr/>
          <p:nvPr userDrawn="1"/>
        </p:nvGrpSpPr>
        <p:grpSpPr>
          <a:xfrm>
            <a:off x="0" y="-30409"/>
            <a:ext cx="5937111" cy="6915793"/>
            <a:chOff x="0" y="-30409"/>
            <a:chExt cx="5937111" cy="6915793"/>
          </a:xfrm>
        </p:grpSpPr>
        <p:sp>
          <p:nvSpPr>
            <p:cNvPr id="3" name="평행 사변형 2"/>
            <p:cNvSpPr/>
            <p:nvPr userDrawn="1"/>
          </p:nvSpPr>
          <p:spPr>
            <a:xfrm>
              <a:off x="1005071" y="-30409"/>
              <a:ext cx="4932040" cy="6915793"/>
            </a:xfrm>
            <a:prstGeom prst="parallelogram">
              <a:avLst>
                <a:gd name="adj" fmla="val 47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userDrawn="1"/>
          </p:nvSpPr>
          <p:spPr>
            <a:xfrm>
              <a:off x="0" y="-30409"/>
              <a:ext cx="3419872" cy="6915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제목 1"/>
          <p:cNvSpPr>
            <a:spLocks noGrp="1"/>
          </p:cNvSpPr>
          <p:nvPr userDrawn="1">
            <p:ph type="ctrTitle" hasCustomPrompt="1"/>
          </p:nvPr>
        </p:nvSpPr>
        <p:spPr>
          <a:xfrm>
            <a:off x="507412" y="1959262"/>
            <a:ext cx="4866752" cy="1584176"/>
          </a:xfrm>
        </p:spPr>
        <p:txBody>
          <a:bodyPr>
            <a:normAutofit/>
          </a:bodyPr>
          <a:lstStyle>
            <a:lvl1pPr algn="l">
              <a:defRPr lang="ko-KR" altLang="en-US" sz="4000" b="1" i="0" kern="1200" spc="0" baseline="0" dirty="0">
                <a:ln>
                  <a:solidFill>
                    <a:schemeClr val="accent1">
                      <a:shade val="50000"/>
                      <a:alpha val="0"/>
                    </a:schemeClr>
                  </a:solidFill>
                </a:ln>
                <a:solidFill>
                  <a:schemeClr val="tx2"/>
                </a:solidFill>
                <a:latin typeface="Arial" pitchFamily="34" charset="0"/>
                <a:ea typeface="맑은 고딕" panose="020B0503020000020004" pitchFamily="50" charset="-127"/>
                <a:cs typeface="Arial" pitchFamily="34" charset="0"/>
              </a:defRPr>
            </a:lvl1pPr>
          </a:lstStyle>
          <a:p>
            <a:r>
              <a:rPr lang="en-US" altLang="ko-KR" dirty="0" smtClean="0"/>
              <a:t>Title</a:t>
            </a:r>
            <a:endParaRPr lang="ko-KR" altLang="en-US" dirty="0"/>
          </a:p>
        </p:txBody>
      </p:sp>
      <p:sp>
        <p:nvSpPr>
          <p:cNvPr id="6" name="텍스트 개체 틀 5"/>
          <p:cNvSpPr>
            <a:spLocks noGrp="1"/>
          </p:cNvSpPr>
          <p:nvPr>
            <p:ph type="body" sz="quarter" idx="10" hasCustomPrompt="1"/>
          </p:nvPr>
        </p:nvSpPr>
        <p:spPr>
          <a:xfrm>
            <a:off x="575861" y="3624297"/>
            <a:ext cx="4860235" cy="432048"/>
          </a:xfrm>
        </p:spPr>
        <p:txBody>
          <a:bodyPr>
            <a:noAutofit/>
          </a:bodyPr>
          <a:lstStyle>
            <a:lvl1pPr marL="0" indent="0" algn="l">
              <a:buFontTx/>
              <a:buNone/>
              <a:defRPr lang="ko-KR" altLang="en-US" sz="2000" b="0" kern="1200" spc="0" baseline="0" dirty="0"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defRPr>
            </a:lvl1pPr>
            <a:lvl2pPr marL="4572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2pPr>
            <a:lvl3pPr marL="9144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3pPr>
            <a:lvl4pPr marL="13716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4pPr>
            <a:lvl5pPr marL="1828800" indent="0">
              <a:buFontTx/>
              <a:buNone/>
              <a:defRPr lang="ko-KR" altLang="en-US" sz="2800" b="1" kern="1200" spc="-150" dirty="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5pPr>
          </a:lstStyle>
          <a:p>
            <a:pPr lvl="0"/>
            <a:r>
              <a:rPr lang="en-US" altLang="ko-KR" dirty="0" smtClean="0"/>
              <a:t>CONTENTS</a:t>
            </a:r>
            <a:endParaRPr lang="ko-KR" altLang="en-US" dirty="0" smtClean="0"/>
          </a:p>
        </p:txBody>
      </p:sp>
      <p:sp>
        <p:nvSpPr>
          <p:cNvPr id="18" name="텍스트 개체 틀 5"/>
          <p:cNvSpPr>
            <a:spLocks noGrp="1"/>
          </p:cNvSpPr>
          <p:nvPr>
            <p:ph type="body" sz="quarter" idx="11"/>
          </p:nvPr>
        </p:nvSpPr>
        <p:spPr>
          <a:xfrm>
            <a:off x="-1151905" y="9403850"/>
            <a:ext cx="10295906" cy="348591"/>
          </a:xfrm>
        </p:spPr>
        <p:txBody>
          <a:bodyPr>
            <a:noAutofit/>
          </a:bodyPr>
          <a:lstStyle>
            <a:lvl1pPr marL="0" indent="0" algn="ctr">
              <a:buFontTx/>
              <a:buNone/>
              <a:defRPr lang="ko-KR" altLang="en-US" sz="1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1pPr>
            <a:lvl2pPr marL="4572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2pPr>
            <a:lvl3pPr marL="9144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3pPr>
            <a:lvl4pPr marL="13716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4pPr>
            <a:lvl5pPr marL="1828800" indent="0">
              <a:buFontTx/>
              <a:buNone/>
              <a:defRPr lang="ko-KR" altLang="en-US" sz="2800" b="1" kern="1200" spc="-150" dirty="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5pPr>
          </a:lstStyle>
          <a:p>
            <a:pPr lvl="0"/>
            <a:r>
              <a:rPr lang="ko-KR" altLang="en-US" dirty="0" smtClean="0"/>
              <a:t>마스터 텍스트 스타일을 편집합니다</a:t>
            </a:r>
          </a:p>
        </p:txBody>
      </p:sp>
      <p:sp>
        <p:nvSpPr>
          <p:cNvPr id="7" name="평행 사변형 6"/>
          <p:cNvSpPr/>
          <p:nvPr userDrawn="1"/>
        </p:nvSpPr>
        <p:spPr>
          <a:xfrm>
            <a:off x="3426455" y="3736616"/>
            <a:ext cx="1584176" cy="3148768"/>
          </a:xfrm>
          <a:prstGeom prst="parallelogram">
            <a:avLst>
              <a:gd name="adj" fmla="val 64929"/>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평행 사변형 20"/>
          <p:cNvSpPr/>
          <p:nvPr userDrawn="1"/>
        </p:nvSpPr>
        <p:spPr>
          <a:xfrm>
            <a:off x="4642200" y="-30409"/>
            <a:ext cx="1152128" cy="1499419"/>
          </a:xfrm>
          <a:prstGeom prst="parallelogram">
            <a:avLst>
              <a:gd name="adj" fmla="val 45962"/>
            </a:avLst>
          </a:prstGeom>
          <a:solidFill>
            <a:schemeClr val="accent1">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평행 사변형 21"/>
          <p:cNvSpPr/>
          <p:nvPr userDrawn="1"/>
        </p:nvSpPr>
        <p:spPr>
          <a:xfrm>
            <a:off x="8028384" y="0"/>
            <a:ext cx="928857" cy="2247632"/>
          </a:xfrm>
          <a:prstGeom prst="parallelogram">
            <a:avLst>
              <a:gd name="adj" fmla="val 82283"/>
            </a:avLst>
          </a:prstGeom>
          <a:gradFill>
            <a:gsLst>
              <a:gs pos="0">
                <a:schemeClr val="accent1">
                  <a:tint val="66000"/>
                  <a:satMod val="160000"/>
                  <a:alpha val="67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평행 사변형 22"/>
          <p:cNvSpPr/>
          <p:nvPr userDrawn="1"/>
        </p:nvSpPr>
        <p:spPr>
          <a:xfrm>
            <a:off x="4860032" y="626620"/>
            <a:ext cx="1152128" cy="1499419"/>
          </a:xfrm>
          <a:prstGeom prst="parallelogram">
            <a:avLst>
              <a:gd name="adj" fmla="val 45962"/>
            </a:avLst>
          </a:pr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평행 사변형 14"/>
          <p:cNvSpPr/>
          <p:nvPr userDrawn="1"/>
        </p:nvSpPr>
        <p:spPr>
          <a:xfrm>
            <a:off x="7380312" y="658150"/>
            <a:ext cx="928857" cy="2247632"/>
          </a:xfrm>
          <a:prstGeom prst="parallelogram">
            <a:avLst>
              <a:gd name="adj" fmla="val 82283"/>
            </a:avLst>
          </a:prstGeom>
          <a:gradFill>
            <a:gsLst>
              <a:gs pos="2083">
                <a:schemeClr val="accent1">
                  <a:tint val="66000"/>
                  <a:satMod val="160000"/>
                  <a:alpha val="0"/>
                </a:schemeClr>
              </a:gs>
              <a:gs pos="52000">
                <a:schemeClr val="accent1">
                  <a:tint val="66000"/>
                  <a:satMod val="160000"/>
                  <a:alpha val="36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2932" y="6309320"/>
            <a:ext cx="3219571" cy="42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673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6" name="文本框 5"/>
          <p:cNvSpPr txBox="1"/>
          <p:nvPr userDrawn="1"/>
        </p:nvSpPr>
        <p:spPr>
          <a:xfrm>
            <a:off x="0" y="2665933"/>
            <a:ext cx="9144000" cy="707886"/>
          </a:xfrm>
          <a:prstGeom prst="rect">
            <a:avLst/>
          </a:prstGeom>
          <a:noFill/>
        </p:spPr>
        <p:txBody>
          <a:bodyPr wrap="square" rtlCol="0">
            <a:spAutoFit/>
          </a:bodyPr>
          <a:lstStyle/>
          <a:p>
            <a:pPr algn="ctr"/>
            <a:r>
              <a:rPr lang="en-US" altLang="zh-CN" sz="4000" b="1"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rPr>
              <a:t>C O N T </a:t>
            </a:r>
            <a:r>
              <a:rPr lang="en-US" altLang="zh-CN" sz="4000" b="1"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rPr>
              <a:t>E </a:t>
            </a:r>
            <a:r>
              <a:rPr lang="en-US" altLang="zh-CN" sz="4000" b="1"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rPr>
              <a:t>N T S</a:t>
            </a:r>
            <a:endParaRPr lang="zh-CN" altLang="en-US" sz="4000" b="1"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endParaRPr>
          </a:p>
        </p:txBody>
      </p:sp>
      <p:sp>
        <p:nvSpPr>
          <p:cNvPr id="7" name="텍스트 개체 틀 2"/>
          <p:cNvSpPr>
            <a:spLocks noGrp="1"/>
          </p:cNvSpPr>
          <p:nvPr>
            <p:ph type="body" idx="14" hasCustomPrompt="1"/>
          </p:nvPr>
        </p:nvSpPr>
        <p:spPr>
          <a:xfrm>
            <a:off x="899592" y="4244544"/>
            <a:ext cx="3240360" cy="264576"/>
          </a:xfrm>
        </p:spPr>
        <p:txBody>
          <a:bodyPr anchor="t">
            <a:noAutofit/>
          </a:bodyPr>
          <a:lstStyle>
            <a:lvl1pPr marL="0" indent="0" algn="l" defTabSz="914400" rtl="0" eaLnBrk="1" latinLnBrk="1" hangingPunct="1">
              <a:spcBef>
                <a:spcPct val="0"/>
              </a:spcBef>
              <a:buNone/>
              <a:defRPr lang="ko-KR" altLang="en-US" sz="1600" kern="1200" spc="0" baseline="0" dirty="0" smtClean="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dirty="0" smtClean="0"/>
              <a:t>Contents</a:t>
            </a:r>
            <a:endParaRPr lang="ko-KR" altLang="en-US" dirty="0" smtClean="0"/>
          </a:p>
        </p:txBody>
      </p:sp>
      <p:sp>
        <p:nvSpPr>
          <p:cNvPr id="8" name="제목 1"/>
          <p:cNvSpPr>
            <a:spLocks noGrp="1"/>
          </p:cNvSpPr>
          <p:nvPr>
            <p:ph type="title" hasCustomPrompt="1"/>
          </p:nvPr>
        </p:nvSpPr>
        <p:spPr>
          <a:xfrm>
            <a:off x="899592" y="3933056"/>
            <a:ext cx="3178696" cy="360040"/>
          </a:xfrm>
        </p:spPr>
        <p:txBody>
          <a:bodyPr>
            <a:noAutofit/>
          </a:bodyPr>
          <a:lstStyle>
            <a:lvl1pPr marL="0" algn="l" defTabSz="914400" rtl="0" eaLnBrk="1" latinLnBrk="1" hangingPunct="1">
              <a:defRPr lang="ko-KR" altLang="en-US" sz="2000" b="1" kern="1200" spc="0" baseline="0" dirty="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stStyle>
          <a:p>
            <a:r>
              <a:rPr lang="en-US" altLang="ko-KR" dirty="0" smtClean="0"/>
              <a:t>Title</a:t>
            </a:r>
            <a:endParaRPr lang="ko-KR" altLang="en-US" dirty="0"/>
          </a:p>
        </p:txBody>
      </p:sp>
      <p:pic>
        <p:nvPicPr>
          <p:cNvPr id="9" name="Picture 2" descr="C:\Users\USER\Desktop\센터.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8071" b="5128"/>
          <a:stretch/>
        </p:blipFill>
        <p:spPr bwMode="auto">
          <a:xfrm>
            <a:off x="1" y="-4612"/>
            <a:ext cx="9144000" cy="3373819"/>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4"/>
          <p:cNvSpPr/>
          <p:nvPr userDrawn="1"/>
        </p:nvSpPr>
        <p:spPr>
          <a:xfrm>
            <a:off x="0" y="-4613"/>
            <a:ext cx="9144000" cy="337381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직사각형 2"/>
          <p:cNvSpPr/>
          <p:nvPr userDrawn="1"/>
        </p:nvSpPr>
        <p:spPr>
          <a:xfrm>
            <a:off x="467544" y="2665933"/>
            <a:ext cx="1709122" cy="523220"/>
          </a:xfrm>
          <a:prstGeom prst="rect">
            <a:avLst/>
          </a:prstGeom>
        </p:spPr>
        <p:txBody>
          <a:bodyPr wrap="none">
            <a:spAutoFit/>
          </a:bodyPr>
          <a:lstStyle/>
          <a:p>
            <a:pPr algn="ctr"/>
            <a:r>
              <a:rPr lang="en-US" altLang="ko-KR" sz="2800" b="1" baseline="0" dirty="0" smtClean="0">
                <a:solidFill>
                  <a:schemeClr val="bg1"/>
                </a:solidFill>
              </a:rPr>
              <a:t>Contents</a:t>
            </a:r>
            <a:endParaRPr lang="ko-KR" altLang="en-US" sz="2800" b="1" baseline="0" dirty="0">
              <a:solidFill>
                <a:schemeClr val="bg1"/>
              </a:solidFill>
            </a:endParaRPr>
          </a:p>
        </p:txBody>
      </p:sp>
    </p:spTree>
    <p:extLst>
      <p:ext uri="{BB962C8B-B14F-4D97-AF65-F5344CB8AC3E}">
        <p14:creationId xmlns:p14="http://schemas.microsoft.com/office/powerpoint/2010/main" val="10496143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pic>
        <p:nvPicPr>
          <p:cNvPr id="3074" name="Picture 2" descr="C:\Users\USER\Desktop\소제목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평행 사변형 6"/>
          <p:cNvSpPr/>
          <p:nvPr userDrawn="1"/>
        </p:nvSpPr>
        <p:spPr>
          <a:xfrm>
            <a:off x="323528" y="0"/>
            <a:ext cx="4824536" cy="6381329"/>
          </a:xfrm>
          <a:prstGeom prst="parallelogram">
            <a:avLst>
              <a:gd name="adj" fmla="val 23523"/>
            </a:avLst>
          </a:prstGeom>
          <a:gradFill>
            <a:gsLst>
              <a:gs pos="0">
                <a:schemeClr val="bg1"/>
              </a:gs>
              <a:gs pos="42000">
                <a:srgbClr val="FFFFFF"/>
              </a:gs>
              <a:gs pos="97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텍스트 개체 틀 33"/>
          <p:cNvSpPr>
            <a:spLocks noGrp="1"/>
          </p:cNvSpPr>
          <p:nvPr>
            <p:ph type="body" sz="quarter" idx="13" hasCustomPrompt="1"/>
          </p:nvPr>
        </p:nvSpPr>
        <p:spPr>
          <a:xfrm>
            <a:off x="1331640" y="908720"/>
            <a:ext cx="3456384" cy="864096"/>
          </a:xfrm>
        </p:spPr>
        <p:txBody>
          <a:bodyPr>
            <a:noAutofit/>
          </a:bodyPr>
          <a:lstStyle>
            <a:lvl1pPr marL="0" indent="0">
              <a:buFontTx/>
              <a:buNone/>
              <a:defRPr lang="ko-KR" altLang="en-US" sz="2800" b="1" kern="1200" spc="0" baseline="0" dirty="0" smtClean="0">
                <a:ln>
                  <a:solidFill>
                    <a:schemeClr val="accent1">
                      <a:alpha val="0"/>
                    </a:schemeClr>
                  </a:solidFill>
                </a:ln>
                <a:solidFill>
                  <a:schemeClr val="tx2"/>
                </a:solidFill>
                <a:latin typeface="Arial" pitchFamily="34" charset="0"/>
                <a:ea typeface="맑은 고딕" panose="020B0503020000020004" pitchFamily="50" charset="-127"/>
                <a:cs typeface="Arial" pitchFamily="34" charset="0"/>
              </a:defRPr>
            </a:lvl1pPr>
          </a:lstStyle>
          <a:p>
            <a:pPr lvl="0"/>
            <a:r>
              <a:rPr lang="en-US" altLang="ko-KR" dirty="0" smtClean="0"/>
              <a:t>Title</a:t>
            </a:r>
            <a:endParaRPr lang="ko-KR" altLang="en-US" dirty="0" smtClean="0"/>
          </a:p>
        </p:txBody>
      </p:sp>
    </p:spTree>
    <p:extLst>
      <p:ext uri="{BB962C8B-B14F-4D97-AF65-F5344CB8AC3E}">
        <p14:creationId xmlns:p14="http://schemas.microsoft.com/office/powerpoint/2010/main" val="28134074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7" name="직사각형 6"/>
          <p:cNvSpPr/>
          <p:nvPr userDrawn="1"/>
        </p:nvSpPr>
        <p:spPr>
          <a:xfrm>
            <a:off x="116815" y="-1"/>
            <a:ext cx="8330613" cy="6562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p:cNvSpPr/>
          <p:nvPr userDrawn="1"/>
        </p:nvSpPr>
        <p:spPr>
          <a:xfrm>
            <a:off x="8119413" y="-2"/>
            <a:ext cx="656031" cy="65603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userDrawn="1"/>
        </p:nvSpPr>
        <p:spPr>
          <a:xfrm>
            <a:off x="1" y="-1"/>
            <a:ext cx="129091" cy="6562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矩形 84"/>
          <p:cNvSpPr/>
          <p:nvPr userDrawn="1"/>
        </p:nvSpPr>
        <p:spPr>
          <a:xfrm flipH="1">
            <a:off x="0" y="6596410"/>
            <a:ext cx="914399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5"/>
          <p:cNvSpPr/>
          <p:nvPr userDrawn="1"/>
        </p:nvSpPr>
        <p:spPr>
          <a:xfrm>
            <a:off x="8316416" y="6507734"/>
            <a:ext cx="829193" cy="102639"/>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 fmla="*/ 55821 w 982405"/>
              <a:gd name="connsiteY0" fmla="*/ 0 h 144680"/>
              <a:gd name="connsiteX1" fmla="*/ 982405 w 982405"/>
              <a:gd name="connsiteY1" fmla="*/ 0 h 144680"/>
              <a:gd name="connsiteX2" fmla="*/ 982405 w 982405"/>
              <a:gd name="connsiteY2" fmla="*/ 118098 h 144680"/>
              <a:gd name="connsiteX3" fmla="*/ 0 w 982405"/>
              <a:gd name="connsiteY3" fmla="*/ 144680 h 144680"/>
              <a:gd name="connsiteX4" fmla="*/ 55821 w 982405"/>
              <a:gd name="connsiteY4" fmla="*/ 0 h 144680"/>
              <a:gd name="connsiteX0" fmla="*/ 55821 w 998354"/>
              <a:gd name="connsiteY0" fmla="*/ 0 h 147338"/>
              <a:gd name="connsiteX1" fmla="*/ 982405 w 998354"/>
              <a:gd name="connsiteY1" fmla="*/ 0 h 147338"/>
              <a:gd name="connsiteX2" fmla="*/ 998354 w 998354"/>
              <a:gd name="connsiteY2" fmla="*/ 147338 h 147338"/>
              <a:gd name="connsiteX3" fmla="*/ 0 w 998354"/>
              <a:gd name="connsiteY3" fmla="*/ 144680 h 147338"/>
              <a:gd name="connsiteX4" fmla="*/ 55821 w 998354"/>
              <a:gd name="connsiteY4" fmla="*/ 0 h 147338"/>
              <a:gd name="connsiteX0" fmla="*/ 84307 w 1026840"/>
              <a:gd name="connsiteY0" fmla="*/ 0 h 150534"/>
              <a:gd name="connsiteX1" fmla="*/ 1010891 w 1026840"/>
              <a:gd name="connsiteY1" fmla="*/ 0 h 150534"/>
              <a:gd name="connsiteX2" fmla="*/ 1026840 w 1026840"/>
              <a:gd name="connsiteY2" fmla="*/ 147338 h 150534"/>
              <a:gd name="connsiteX3" fmla="*/ 0 w 1026840"/>
              <a:gd name="connsiteY3" fmla="*/ 150534 h 150534"/>
              <a:gd name="connsiteX4" fmla="*/ 84307 w 1026840"/>
              <a:gd name="connsiteY4" fmla="*/ 0 h 150534"/>
              <a:gd name="connsiteX0" fmla="*/ 84307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84307 w 1021143"/>
              <a:gd name="connsiteY4" fmla="*/ 0 h 153193"/>
              <a:gd name="connsiteX0" fmla="*/ 92853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92853 w 1021143"/>
              <a:gd name="connsiteY4" fmla="*/ 0 h 153193"/>
              <a:gd name="connsiteX0" fmla="*/ 90004 w 1018294"/>
              <a:gd name="connsiteY0" fmla="*/ 0 h 153193"/>
              <a:gd name="connsiteX1" fmla="*/ 1008042 w 1018294"/>
              <a:gd name="connsiteY1" fmla="*/ 0 h 153193"/>
              <a:gd name="connsiteX2" fmla="*/ 1018294 w 1018294"/>
              <a:gd name="connsiteY2" fmla="*/ 153193 h 153193"/>
              <a:gd name="connsiteX3" fmla="*/ 0 w 1018294"/>
              <a:gd name="connsiteY3" fmla="*/ 142728 h 153193"/>
              <a:gd name="connsiteX4" fmla="*/ 90004 w 1018294"/>
              <a:gd name="connsiteY4" fmla="*/ 0 h 15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86"/>
          <p:cNvSpPr/>
          <p:nvPr userDrawn="1"/>
        </p:nvSpPr>
        <p:spPr>
          <a:xfrm>
            <a:off x="8405279" y="6507734"/>
            <a:ext cx="740331" cy="377650"/>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제목 1"/>
          <p:cNvSpPr>
            <a:spLocks noGrp="1"/>
          </p:cNvSpPr>
          <p:nvPr>
            <p:ph type="title" hasCustomPrompt="1"/>
          </p:nvPr>
        </p:nvSpPr>
        <p:spPr>
          <a:xfrm>
            <a:off x="143480" y="0"/>
            <a:ext cx="7020807" cy="656029"/>
          </a:xfrm>
        </p:spPr>
        <p:txBody>
          <a:bodyPr>
            <a:normAutofit/>
          </a:bodyPr>
          <a:lstStyle>
            <a:lvl1pPr algn="l">
              <a:defRPr lang="ko-KR" altLang="en-US" sz="2800" b="1" kern="1200" spc="0" baseline="0" dirty="0">
                <a:ln>
                  <a:solidFill>
                    <a:schemeClr val="accent1">
                      <a:alpha val="0"/>
                    </a:schemeClr>
                  </a:solidFill>
                </a:ln>
                <a:solidFill>
                  <a:schemeClr val="bg1"/>
                </a:solidFill>
                <a:effectLst>
                  <a:outerShdw blurRad="38100" dist="38100" dir="2700000" algn="tl">
                    <a:srgbClr val="000000">
                      <a:alpha val="43137"/>
                    </a:srgbClr>
                  </a:outerShdw>
                </a:effectLst>
                <a:latin typeface="Arial" pitchFamily="34" charset="0"/>
                <a:ea typeface="맑은 고딕" panose="020B0503020000020004" pitchFamily="50" charset="-127"/>
                <a:cs typeface="Arial" pitchFamily="34" charset="0"/>
              </a:defRPr>
            </a:lvl1pPr>
          </a:lstStyle>
          <a:p>
            <a:r>
              <a:rPr lang="en-US" altLang="ko-KR" dirty="0" smtClean="0"/>
              <a:t>Title</a:t>
            </a:r>
            <a:endParaRPr lang="ko-KR" altLang="en-US" dirty="0"/>
          </a:p>
        </p:txBody>
      </p:sp>
      <p:sp>
        <p:nvSpPr>
          <p:cNvPr id="3" name="내용 개체 틀 2"/>
          <p:cNvSpPr>
            <a:spLocks noGrp="1"/>
          </p:cNvSpPr>
          <p:nvPr userDrawn="1">
            <p:ph idx="1" hasCustomPrompt="1"/>
          </p:nvPr>
        </p:nvSpPr>
        <p:spPr>
          <a:xfrm>
            <a:off x="323528" y="1412776"/>
            <a:ext cx="8229600" cy="4525963"/>
          </a:xfrm>
        </p:spPr>
        <p:txBody>
          <a:bodyPr>
            <a:normAutofit/>
          </a:bodyPr>
          <a:lstStyle>
            <a:lvl1pPr marL="114300" indent="-114300" algn="l" defTabSz="914400" rtl="0" eaLnBrk="1" latinLnBrk="0" hangingPunct="1">
              <a:lnSpc>
                <a:spcPct val="130000"/>
              </a:lnSpc>
              <a:spcAft>
                <a:spcPts val="200"/>
              </a:spcAft>
              <a:buBlip>
                <a:blip r:embed="rId2"/>
              </a:buBlip>
              <a:defRPr lang="ko-KR" altLang="en-US" sz="1600" kern="1200" spc="0" baseline="0" dirty="0" smtClean="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vl2pP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2pPr>
            <a:lvl3pP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3pPr>
            <a:lvl4pPr>
              <a:defRPr lang="ko-KR" altLang="en-US" sz="1600" kern="1200" spc="-150" dirty="0" smtClean="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4pPr>
            <a:lvl5pPr>
              <a:defRPr lang="ko-KR" altLang="en-US" sz="1600" kern="1200" spc="-150" dirty="0">
                <a:ln>
                  <a:solidFill>
                    <a:schemeClr val="accent1">
                      <a:alpha val="0"/>
                    </a:schemeClr>
                  </a:solidFill>
                </a:ln>
                <a:solidFill>
                  <a:schemeClr val="tx1">
                    <a:lumMod val="75000"/>
                    <a:lumOff val="25000"/>
                  </a:schemeClr>
                </a:solidFill>
                <a:latin typeface="맑은 고딕" panose="020B0503020000020004" pitchFamily="50" charset="-127"/>
                <a:ea typeface="맑은 고딕" panose="020B0503020000020004" pitchFamily="50" charset="-127"/>
                <a:cs typeface="+mn-cs"/>
              </a:defRPr>
            </a:lvl5pPr>
          </a:lstStyle>
          <a:p>
            <a:pPr lvl="0"/>
            <a:r>
              <a:rPr lang="en-US" altLang="ko-KR" dirty="0" smtClean="0"/>
              <a:t>Contents</a:t>
            </a:r>
            <a:endParaRPr lang="ko-KR" altLang="en-US" dirty="0" smtClean="0"/>
          </a:p>
        </p:txBody>
      </p:sp>
      <p:sp>
        <p:nvSpPr>
          <p:cNvPr id="34" name="텍스트 개체 틀 33"/>
          <p:cNvSpPr>
            <a:spLocks noGrp="1"/>
          </p:cNvSpPr>
          <p:nvPr>
            <p:ph type="body" sz="quarter" idx="13" hasCustomPrompt="1"/>
          </p:nvPr>
        </p:nvSpPr>
        <p:spPr>
          <a:xfrm>
            <a:off x="323528" y="1052736"/>
            <a:ext cx="3813808" cy="360710"/>
          </a:xfrm>
        </p:spPr>
        <p:txBody>
          <a:bodyPr>
            <a:normAutofit/>
          </a:bodyPr>
          <a:lstStyle>
            <a:lvl1pPr marL="0" indent="0">
              <a:buFontTx/>
              <a:buNone/>
              <a:defRPr lang="ko-KR" altLang="en-US" sz="1800" b="1" kern="1200" spc="0" baseline="0" dirty="0" smtClean="0">
                <a:ln>
                  <a:solidFill>
                    <a:schemeClr val="accent1">
                      <a:alpha val="0"/>
                    </a:schemeClr>
                  </a:solidFill>
                </a:ln>
                <a:solidFill>
                  <a:schemeClr val="accent1"/>
                </a:solidFill>
                <a:latin typeface="Arial" pitchFamily="34" charset="0"/>
                <a:ea typeface="맑은 고딕" panose="020B0503020000020004" pitchFamily="50" charset="-127"/>
                <a:cs typeface="Arial" pitchFamily="34" charset="0"/>
              </a:defRPr>
            </a:lvl1pPr>
          </a:lstStyle>
          <a:p>
            <a:pPr lvl="0"/>
            <a:r>
              <a:rPr lang="en-US" altLang="ko-KR" dirty="0" smtClean="0"/>
              <a:t>Contents</a:t>
            </a:r>
            <a:endParaRPr lang="ko-KR" altLang="en-US" dirty="0" smtClean="0"/>
          </a:p>
        </p:txBody>
      </p:sp>
      <p:pic>
        <p:nvPicPr>
          <p:cNvPr id="1026" name="Picture 2" descr="C:\Users\USER\Desktop\새로고_국가기상위성센터영문_화이트.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67" t="-18948" r="-1"/>
          <a:stretch/>
        </p:blipFill>
        <p:spPr bwMode="auto">
          <a:xfrm>
            <a:off x="3453048" y="6603868"/>
            <a:ext cx="2237901" cy="225178"/>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userDrawn="1"/>
        </p:nvSpPr>
        <p:spPr>
          <a:xfrm>
            <a:off x="8405279" y="6503930"/>
            <a:ext cx="738721" cy="37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E2DE9BDF-71CA-4E60-8269-1545F40B963E}" type="slidenum">
              <a:rPr lang="en-US" altLang="ko-KR" sz="1600" b="0" smtClean="0">
                <a:latin typeface="Calibri" pitchFamily="34" charset="0"/>
              </a:rPr>
              <a:t>‹#›</a:t>
            </a:fld>
            <a:endParaRPr lang="ko-KR" altLang="en-US" sz="1600" b="0" dirty="0">
              <a:latin typeface="Calibri" pitchFamily="34" charset="0"/>
            </a:endParaRPr>
          </a:p>
        </p:txBody>
      </p:sp>
    </p:spTree>
    <p:extLst>
      <p:ext uri="{BB962C8B-B14F-4D97-AF65-F5344CB8AC3E}">
        <p14:creationId xmlns:p14="http://schemas.microsoft.com/office/powerpoint/2010/main" val="3881245284"/>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17" name="Picture 2"/>
          <p:cNvPicPr>
            <a:picLocks noChangeAspect="1"/>
          </p:cNvPicPr>
          <p:nvPr userDrawn="1"/>
        </p:nvPicPr>
        <p:blipFill rotWithShape="1">
          <a:blip r:embed="rId2" cstate="print"/>
          <a:srcRect l="3450" t="404" b="-1670"/>
          <a:stretch/>
        </p:blipFill>
        <p:spPr bwMode="auto">
          <a:xfrm>
            <a:off x="0" y="-2"/>
            <a:ext cx="9144000" cy="6858001"/>
          </a:xfrm>
          <a:prstGeom prst="rect">
            <a:avLst/>
          </a:prstGeom>
          <a:noFill/>
          <a:ln w="12700">
            <a:noFill/>
            <a:miter lim="800000"/>
            <a:headEnd/>
            <a:tailEnd/>
          </a:ln>
        </p:spPr>
      </p:pic>
      <p:sp>
        <p:nvSpPr>
          <p:cNvPr id="6" name="직사각형 5"/>
          <p:cNvSpPr/>
          <p:nvPr userDrawn="1"/>
        </p:nvSpPr>
        <p:spPr>
          <a:xfrm>
            <a:off x="116815" y="-1"/>
            <a:ext cx="8330613" cy="6562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6"/>
          <p:cNvSpPr/>
          <p:nvPr userDrawn="1"/>
        </p:nvSpPr>
        <p:spPr>
          <a:xfrm>
            <a:off x="8119413" y="-2"/>
            <a:ext cx="656031" cy="65603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1" y="-1"/>
            <a:ext cx="129091" cy="6562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矩形 84"/>
          <p:cNvSpPr/>
          <p:nvPr userDrawn="1"/>
        </p:nvSpPr>
        <p:spPr>
          <a:xfrm flipH="1">
            <a:off x="0" y="6596410"/>
            <a:ext cx="914399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5"/>
          <p:cNvSpPr/>
          <p:nvPr userDrawn="1"/>
        </p:nvSpPr>
        <p:spPr>
          <a:xfrm>
            <a:off x="8316416" y="6507734"/>
            <a:ext cx="829193" cy="102639"/>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 fmla="*/ 55821 w 982405"/>
              <a:gd name="connsiteY0" fmla="*/ 0 h 144680"/>
              <a:gd name="connsiteX1" fmla="*/ 982405 w 982405"/>
              <a:gd name="connsiteY1" fmla="*/ 0 h 144680"/>
              <a:gd name="connsiteX2" fmla="*/ 982405 w 982405"/>
              <a:gd name="connsiteY2" fmla="*/ 118098 h 144680"/>
              <a:gd name="connsiteX3" fmla="*/ 0 w 982405"/>
              <a:gd name="connsiteY3" fmla="*/ 144680 h 144680"/>
              <a:gd name="connsiteX4" fmla="*/ 55821 w 982405"/>
              <a:gd name="connsiteY4" fmla="*/ 0 h 144680"/>
              <a:gd name="connsiteX0" fmla="*/ 55821 w 998354"/>
              <a:gd name="connsiteY0" fmla="*/ 0 h 147338"/>
              <a:gd name="connsiteX1" fmla="*/ 982405 w 998354"/>
              <a:gd name="connsiteY1" fmla="*/ 0 h 147338"/>
              <a:gd name="connsiteX2" fmla="*/ 998354 w 998354"/>
              <a:gd name="connsiteY2" fmla="*/ 147338 h 147338"/>
              <a:gd name="connsiteX3" fmla="*/ 0 w 998354"/>
              <a:gd name="connsiteY3" fmla="*/ 144680 h 147338"/>
              <a:gd name="connsiteX4" fmla="*/ 55821 w 998354"/>
              <a:gd name="connsiteY4" fmla="*/ 0 h 147338"/>
              <a:gd name="connsiteX0" fmla="*/ 84307 w 1026840"/>
              <a:gd name="connsiteY0" fmla="*/ 0 h 150534"/>
              <a:gd name="connsiteX1" fmla="*/ 1010891 w 1026840"/>
              <a:gd name="connsiteY1" fmla="*/ 0 h 150534"/>
              <a:gd name="connsiteX2" fmla="*/ 1026840 w 1026840"/>
              <a:gd name="connsiteY2" fmla="*/ 147338 h 150534"/>
              <a:gd name="connsiteX3" fmla="*/ 0 w 1026840"/>
              <a:gd name="connsiteY3" fmla="*/ 150534 h 150534"/>
              <a:gd name="connsiteX4" fmla="*/ 84307 w 1026840"/>
              <a:gd name="connsiteY4" fmla="*/ 0 h 150534"/>
              <a:gd name="connsiteX0" fmla="*/ 84307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84307 w 1021143"/>
              <a:gd name="connsiteY4" fmla="*/ 0 h 153193"/>
              <a:gd name="connsiteX0" fmla="*/ 92853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92853 w 1021143"/>
              <a:gd name="connsiteY4" fmla="*/ 0 h 153193"/>
              <a:gd name="connsiteX0" fmla="*/ 90004 w 1018294"/>
              <a:gd name="connsiteY0" fmla="*/ 0 h 153193"/>
              <a:gd name="connsiteX1" fmla="*/ 1008042 w 1018294"/>
              <a:gd name="connsiteY1" fmla="*/ 0 h 153193"/>
              <a:gd name="connsiteX2" fmla="*/ 1018294 w 1018294"/>
              <a:gd name="connsiteY2" fmla="*/ 153193 h 153193"/>
              <a:gd name="connsiteX3" fmla="*/ 0 w 1018294"/>
              <a:gd name="connsiteY3" fmla="*/ 142728 h 153193"/>
              <a:gd name="connsiteX4" fmla="*/ 90004 w 1018294"/>
              <a:gd name="connsiteY4" fmla="*/ 0 h 15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86"/>
          <p:cNvSpPr/>
          <p:nvPr userDrawn="1"/>
        </p:nvSpPr>
        <p:spPr>
          <a:xfrm>
            <a:off x="8405279" y="6507734"/>
            <a:ext cx="740331" cy="377650"/>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제목 1"/>
          <p:cNvSpPr>
            <a:spLocks noGrp="1"/>
          </p:cNvSpPr>
          <p:nvPr>
            <p:ph type="title" hasCustomPrompt="1"/>
          </p:nvPr>
        </p:nvSpPr>
        <p:spPr>
          <a:xfrm>
            <a:off x="143480" y="0"/>
            <a:ext cx="7020807" cy="656029"/>
          </a:xfrm>
        </p:spPr>
        <p:txBody>
          <a:bodyPr>
            <a:normAutofit/>
          </a:bodyPr>
          <a:lstStyle>
            <a:lvl1pPr algn="l">
              <a:defRPr lang="ko-KR" altLang="en-US" sz="2800" b="1" kern="1200" spc="0" baseline="0" dirty="0">
                <a:ln>
                  <a:solidFill>
                    <a:schemeClr val="accent1">
                      <a:alpha val="0"/>
                    </a:schemeClr>
                  </a:solidFill>
                </a:ln>
                <a:solidFill>
                  <a:schemeClr val="bg1"/>
                </a:solidFill>
                <a:effectLst>
                  <a:outerShdw blurRad="38100" dist="38100" dir="2700000" algn="tl">
                    <a:srgbClr val="000000">
                      <a:alpha val="43137"/>
                    </a:srgbClr>
                  </a:outerShdw>
                </a:effectLst>
                <a:latin typeface="Arial" pitchFamily="34" charset="0"/>
                <a:ea typeface="맑은 고딕" panose="020B0503020000020004" pitchFamily="50" charset="-127"/>
                <a:cs typeface="Arial" pitchFamily="34" charset="0"/>
              </a:defRPr>
            </a:lvl1pPr>
          </a:lstStyle>
          <a:p>
            <a:r>
              <a:rPr lang="en-US" altLang="ko-KR" dirty="0" smtClean="0"/>
              <a:t>Title</a:t>
            </a:r>
            <a:endParaRPr lang="ko-KR" altLang="en-US" dirty="0"/>
          </a:p>
        </p:txBody>
      </p:sp>
      <p:pic>
        <p:nvPicPr>
          <p:cNvPr id="16" name="Picture 2" descr="C:\Users\USER\Desktop\새로고_국가기상위성센터영문_화이트.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67" t="-18948" r="-1"/>
          <a:stretch/>
        </p:blipFill>
        <p:spPr bwMode="auto">
          <a:xfrm>
            <a:off x="3453048" y="6603868"/>
            <a:ext cx="2237901" cy="225178"/>
          </a:xfrm>
          <a:prstGeom prst="rect">
            <a:avLst/>
          </a:prstGeom>
          <a:noFill/>
          <a:extLst>
            <a:ext uri="{909E8E84-426E-40DD-AFC4-6F175D3DCCD1}">
              <a14:hiddenFill xmlns:a14="http://schemas.microsoft.com/office/drawing/2010/main">
                <a:solidFill>
                  <a:srgbClr val="FFFFFF"/>
                </a:solidFill>
              </a14:hiddenFill>
            </a:ext>
          </a:extLst>
        </p:spPr>
      </p:pic>
      <p:sp>
        <p:nvSpPr>
          <p:cNvPr id="13" name="직사각형 12"/>
          <p:cNvSpPr/>
          <p:nvPr userDrawn="1"/>
        </p:nvSpPr>
        <p:spPr>
          <a:xfrm>
            <a:off x="8405279" y="6503930"/>
            <a:ext cx="738721" cy="37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E2DE9BDF-71CA-4E60-8269-1545F40B963E}" type="slidenum">
              <a:rPr lang="en-US" altLang="ko-KR" sz="1600" b="0" smtClean="0">
                <a:latin typeface="Calibri" pitchFamily="34" charset="0"/>
              </a:rPr>
              <a:t>‹#›</a:t>
            </a:fld>
            <a:endParaRPr lang="ko-KR" altLang="en-US" sz="1600" b="0" dirty="0">
              <a:latin typeface="Calibri" pitchFamily="34" charset="0"/>
            </a:endParaRPr>
          </a:p>
        </p:txBody>
      </p:sp>
    </p:spTree>
    <p:extLst>
      <p:ext uri="{BB962C8B-B14F-4D97-AF65-F5344CB8AC3E}">
        <p14:creationId xmlns:p14="http://schemas.microsoft.com/office/powerpoint/2010/main" val="77692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356352"/>
            <a:ext cx="2133600" cy="365125"/>
          </a:xfrm>
          <a:prstGeom prst="rect">
            <a:avLst/>
          </a:prstGeom>
        </p:spPr>
        <p:txBody>
          <a:bodyPr/>
          <a:lstStyle/>
          <a:p>
            <a:fld id="{D4CF54C3-F96E-4390-B8F6-95F588797B7E}" type="datetimeFigureOut">
              <a:rPr lang="ko-KR" altLang="en-US" smtClean="0"/>
              <a:pPr/>
              <a:t>2019-05-02</a:t>
            </a:fld>
            <a:endParaRPr lang="ko-KR" altLang="en-US"/>
          </a:p>
        </p:txBody>
      </p:sp>
      <p:sp>
        <p:nvSpPr>
          <p:cNvPr id="3" name="바닥글 개체 틀 2"/>
          <p:cNvSpPr>
            <a:spLocks noGrp="1"/>
          </p:cNvSpPr>
          <p:nvPr>
            <p:ph type="ftr" sz="quarter" idx="11"/>
          </p:nvPr>
        </p:nvSpPr>
        <p:spPr>
          <a:xfrm>
            <a:off x="3124200" y="6356352"/>
            <a:ext cx="2895600" cy="365125"/>
          </a:xfrm>
          <a:prstGeom prst="rect">
            <a:avLst/>
          </a:prstGeom>
        </p:spPr>
        <p:txBody>
          <a:bodyPr/>
          <a:lstStyle/>
          <a:p>
            <a:endParaRPr lang="ko-KR" altLang="en-US"/>
          </a:p>
        </p:txBody>
      </p:sp>
      <p:sp>
        <p:nvSpPr>
          <p:cNvPr id="4" name="슬라이드 번호 개체 틀 3"/>
          <p:cNvSpPr>
            <a:spLocks noGrp="1"/>
          </p:cNvSpPr>
          <p:nvPr>
            <p:ph type="sldNum" sz="quarter" idx="12"/>
          </p:nvPr>
        </p:nvSpPr>
        <p:spPr>
          <a:xfrm>
            <a:off x="6553200" y="6356352"/>
            <a:ext cx="2133600" cy="365125"/>
          </a:xfrm>
          <a:prstGeom prst="rect">
            <a:avLst/>
          </a:prstGeom>
        </p:spPr>
        <p:txBody>
          <a:bodyPr/>
          <a:lstStyle/>
          <a:p>
            <a:fld id="{541B4AD1-94F5-4081-AEDB-5621B9FF50A6}" type="slidenum">
              <a:rPr lang="ko-KR" altLang="en-US" smtClean="0"/>
              <a:pPr/>
              <a:t>‹#›</a:t>
            </a:fld>
            <a:endParaRPr lang="ko-KR" altLang="en-US"/>
          </a:p>
        </p:txBody>
      </p:sp>
    </p:spTree>
    <p:extLst>
      <p:ext uri="{BB962C8B-B14F-4D97-AF65-F5344CB8AC3E}">
        <p14:creationId xmlns:p14="http://schemas.microsoft.com/office/powerpoint/2010/main" val="1875885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464D4-B32B-4A51-9594-4142DA973DAE}" type="datetimeFigureOut">
              <a:rPr lang="ko-KR" altLang="en-US" smtClean="0"/>
              <a:t>2019-05-02</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5D124-8283-4C8F-A8D2-E075402C1099}" type="slidenum">
              <a:rPr lang="ko-KR" altLang="en-US" smtClean="0"/>
              <a:t>‹#›</a:t>
            </a:fld>
            <a:endParaRPr lang="ko-KR" altLang="en-US"/>
          </a:p>
        </p:txBody>
      </p:sp>
    </p:spTree>
    <p:extLst>
      <p:ext uri="{BB962C8B-B14F-4D97-AF65-F5344CB8AC3E}">
        <p14:creationId xmlns:p14="http://schemas.microsoft.com/office/powerpoint/2010/main" val="38840583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0" r:id="rId4"/>
    <p:sldLayoutId id="2147483659" r:id="rId5"/>
    <p:sldLayoutId id="2147483660" r:id="rId6"/>
  </p:sldLayoutIdLst>
  <p:timing>
    <p:tnLst>
      <p:par>
        <p:cTn id="1" dur="indefinite" restart="never" nodeType="tmRoot"/>
      </p:par>
    </p:tnLst>
  </p:timing>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file:///\\Kaiseki0\subspace\&#29105;&#24111;&#26412;\&#20096;&#20117;\&#30011;&#20687;\&#22259;3-2-1\&#22259;3-2-1(&#24038;).JPG" TargetMode="External"/><Relationship Id="rId7"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file:///\\Kaiseki0\subspace\&#29105;&#24111;&#26412;\&#20096;&#20117;\&#30011;&#20687;\&#22259;3-2-1\&#22259;3-2-1(&#21491;).JPG" TargetMode="External"/><Relationship Id="rId4" Type="http://schemas.openxmlformats.org/officeDocument/2006/relationships/image" Target="../media/image36.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gif"/><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wmf"/><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gif"/><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91.png"/><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8" Type="http://schemas.openxmlformats.org/officeDocument/2006/relationships/image" Target="../media/image106.wmf"/><Relationship Id="rId13" Type="http://schemas.openxmlformats.org/officeDocument/2006/relationships/image" Target="../media/image109.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08.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05.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07.wmf"/><Relationship Id="rId4" Type="http://schemas.openxmlformats.org/officeDocument/2006/relationships/image" Target="../media/image104.wmf"/><Relationship Id="rId9" Type="http://schemas.openxmlformats.org/officeDocument/2006/relationships/oleObject" Target="../embeddings/oleObject5.bin"/><Relationship Id="rId14" Type="http://schemas.openxmlformats.org/officeDocument/2006/relationships/image" Target="../media/image110.jpe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a:spLocks noGrp="1"/>
          </p:cNvSpPr>
          <p:nvPr>
            <p:ph type="ctrTitle"/>
          </p:nvPr>
        </p:nvSpPr>
        <p:spPr>
          <a:xfrm>
            <a:off x="365511" y="1340768"/>
            <a:ext cx="8640960" cy="2232248"/>
          </a:xfrm>
        </p:spPr>
        <p:txBody>
          <a:bodyPr>
            <a:noAutofit/>
          </a:bodyPr>
          <a:lstStyle/>
          <a:p>
            <a:r>
              <a:rPr lang="en-US" altLang="ko-KR" sz="3600" dirty="0" smtClean="0"/>
              <a:t>Determination of Tropical Cyclone Center Position and Intensity at KMA</a:t>
            </a:r>
            <a:br>
              <a:rPr lang="en-US" altLang="ko-KR" sz="3600" dirty="0" smtClean="0"/>
            </a:br>
            <a:r>
              <a:rPr lang="en-US" altLang="ko-KR" sz="2800" dirty="0" smtClean="0">
                <a:solidFill>
                  <a:schemeClr val="tx1"/>
                </a:solidFill>
              </a:rPr>
              <a:t>: Dvorak Technique</a:t>
            </a:r>
            <a:endParaRPr lang="ko-KR" altLang="en-US" sz="2800" dirty="0">
              <a:solidFill>
                <a:schemeClr val="tx1"/>
              </a:solidFill>
            </a:endParaRPr>
          </a:p>
        </p:txBody>
      </p:sp>
      <p:cxnSp>
        <p:nvCxnSpPr>
          <p:cNvPr id="7" name="직선 연결선 6"/>
          <p:cNvCxnSpPr/>
          <p:nvPr/>
        </p:nvCxnSpPr>
        <p:spPr>
          <a:xfrm>
            <a:off x="395536" y="3573016"/>
            <a:ext cx="42744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직사각형 8"/>
          <p:cNvSpPr/>
          <p:nvPr/>
        </p:nvSpPr>
        <p:spPr>
          <a:xfrm>
            <a:off x="408923" y="3720416"/>
            <a:ext cx="3587013" cy="1292662"/>
          </a:xfrm>
          <a:prstGeom prst="rect">
            <a:avLst/>
          </a:prstGeom>
        </p:spPr>
        <p:txBody>
          <a:bodyPr wrap="square">
            <a:spAutoFit/>
          </a:bodyPr>
          <a:lstStyle/>
          <a:p>
            <a:r>
              <a:rPr lang="en-US" altLang="ko-KR" sz="2000" b="1" dirty="0"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rPr>
              <a:t>PARK, </a:t>
            </a:r>
            <a:r>
              <a:rPr lang="en-US" altLang="ko-KR" sz="2000" b="1" dirty="0" err="1"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rPr>
              <a:t>Hye</a:t>
            </a:r>
            <a:r>
              <a:rPr lang="en-US" altLang="ko-KR" sz="2000" b="1" dirty="0"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rPr>
              <a:t> </a:t>
            </a:r>
            <a:r>
              <a:rPr lang="en-US" altLang="ko-KR" sz="2000" b="1" dirty="0" err="1"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rPr>
              <a:t>Sook</a:t>
            </a:r>
            <a:endParaRPr lang="en-US" altLang="ko-KR" sz="2000" b="1" dirty="0"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endParaRPr>
          </a:p>
          <a:p>
            <a:endParaRPr lang="en-US" altLang="ko-KR" sz="1000" dirty="0"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endParaRPr>
          </a:p>
          <a:p>
            <a:r>
              <a:rPr lang="en-US" altLang="ko-KR" sz="1600" dirty="0"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rPr>
              <a:t>Senior Researcher</a:t>
            </a:r>
          </a:p>
          <a:p>
            <a:r>
              <a:rPr lang="en-US" altLang="ko-KR" sz="1600" dirty="0"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rPr>
              <a:t>Satellite Analysis Division  </a:t>
            </a:r>
          </a:p>
          <a:p>
            <a:r>
              <a:rPr lang="en-US" altLang="ko-KR" sz="1600" dirty="0" smtClean="0">
                <a:ln>
                  <a:solidFill>
                    <a:schemeClr val="accent1">
                      <a:shade val="50000"/>
                      <a:alpha val="0"/>
                    </a:schemeClr>
                  </a:solidFill>
                </a:ln>
                <a:solidFill>
                  <a:schemeClr val="accent1"/>
                </a:solidFill>
                <a:latin typeface="Arial" pitchFamily="34" charset="0"/>
                <a:ea typeface="맑은 고딕" panose="020B0503020000020004" pitchFamily="50" charset="-127"/>
                <a:cs typeface="Arial" pitchFamily="34" charset="0"/>
              </a:rPr>
              <a:t>NMSC/KMA</a:t>
            </a:r>
            <a:endParaRPr lang="ko-KR" altLang="en-US" sz="1600" dirty="0">
              <a:latin typeface="Arial" pitchFamily="34" charset="0"/>
              <a:cs typeface="Arial" pitchFamily="34" charset="0"/>
            </a:endParaRPr>
          </a:p>
        </p:txBody>
      </p:sp>
      <p:sp>
        <p:nvSpPr>
          <p:cNvPr id="3" name="직사각형 2"/>
          <p:cNvSpPr/>
          <p:nvPr/>
        </p:nvSpPr>
        <p:spPr>
          <a:xfrm>
            <a:off x="35496" y="5420"/>
            <a:ext cx="3082960" cy="289951"/>
          </a:xfrm>
          <a:prstGeom prst="rect">
            <a:avLst/>
          </a:prstGeom>
        </p:spPr>
        <p:txBody>
          <a:bodyPr wrap="none">
            <a:spAutoFit/>
          </a:bodyPr>
          <a:lstStyle/>
          <a:p>
            <a:pPr>
              <a:lnSpc>
                <a:spcPct val="107000"/>
              </a:lnSpc>
              <a:spcAft>
                <a:spcPts val="600"/>
              </a:spcAft>
            </a:pPr>
            <a:r>
              <a:rPr lang="en-AU" altLang="ko-KR" sz="1200" i="1" dirty="0" smtClean="0">
                <a:latin typeface="Calibri"/>
                <a:cs typeface="Times New Roman"/>
              </a:rPr>
              <a:t>2019 BMTC </a:t>
            </a:r>
            <a:r>
              <a:rPr lang="en-AU" altLang="ko-KR" sz="1200" i="1" dirty="0">
                <a:latin typeface="Calibri"/>
                <a:cs typeface="Times New Roman"/>
              </a:rPr>
              <a:t>Graduate Diploma of Meteorology</a:t>
            </a:r>
            <a:endParaRPr lang="ko-KR" altLang="ko-KR" sz="1200" i="1" dirty="0">
              <a:latin typeface="Calibri"/>
              <a:cs typeface="Times New Roman"/>
            </a:endParaRPr>
          </a:p>
        </p:txBody>
      </p:sp>
    </p:spTree>
    <p:extLst>
      <p:ext uri="{BB962C8B-B14F-4D97-AF65-F5344CB8AC3E}">
        <p14:creationId xmlns:p14="http://schemas.microsoft.com/office/powerpoint/2010/main" val="2882803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3480" y="0"/>
            <a:ext cx="8388960" cy="656029"/>
          </a:xfrm>
        </p:spPr>
        <p:txBody>
          <a:bodyPr>
            <a:noAutofit/>
          </a:bodyPr>
          <a:lstStyle/>
          <a:p>
            <a:r>
              <a:rPr lang="en-US" altLang="ko-KR" sz="3200" spc="-50" dirty="0" smtClean="0">
                <a:latin typeface="Calibri" pitchFamily="34" charset="0"/>
                <a:cs typeface="Calibri" pitchFamily="34" charset="0"/>
              </a:rPr>
              <a:t>Determination of </a:t>
            </a:r>
            <a:r>
              <a:rPr lang="en-US" altLang="ko-KR" sz="3200" spc="-50" dirty="0">
                <a:latin typeface="Calibri" pitchFamily="34" charset="0"/>
                <a:cs typeface="Calibri" pitchFamily="34" charset="0"/>
              </a:rPr>
              <a:t>TCs’ Center Position</a:t>
            </a:r>
            <a:endParaRPr lang="ko-KR" altLang="en-US" sz="3200" spc="-50" dirty="0">
              <a:latin typeface="Calibri" pitchFamily="34" charset="0"/>
              <a:cs typeface="Calibri" pitchFamily="34" charset="0"/>
            </a:endParaRPr>
          </a:p>
        </p:txBody>
      </p:sp>
      <p:pic>
        <p:nvPicPr>
          <p:cNvPr id="23" name="Picture 2" descr="/anal/sat6//TYP/RGB/Y2015/M07/D12/coms_mi_rgb_iw_k_201507120130.png"/>
          <p:cNvPicPr>
            <a:picLocks noChangeAspect="1" noChangeArrowheads="1"/>
          </p:cNvPicPr>
          <p:nvPr/>
        </p:nvPicPr>
        <p:blipFill>
          <a:blip r:embed="rId3" cstate="print">
            <a:extLst>
              <a:ext uri="{28A0092B-C50C-407E-A947-70E740481C1C}">
                <a14:useLocalDpi xmlns:a14="http://schemas.microsoft.com/office/drawing/2010/main" val="0"/>
              </a:ext>
            </a:extLst>
          </a:blip>
          <a:srcRect l="9254" t="3476" r="8916" b="15347"/>
          <a:stretch>
            <a:fillRect/>
          </a:stretch>
        </p:blipFill>
        <p:spPr bwMode="auto">
          <a:xfrm>
            <a:off x="3097213" y="3789759"/>
            <a:ext cx="2843212"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5"/>
          <p:cNvSpPr txBox="1">
            <a:spLocks noChangeArrowheads="1"/>
          </p:cNvSpPr>
          <p:nvPr/>
        </p:nvSpPr>
        <p:spPr bwMode="auto">
          <a:xfrm>
            <a:off x="3359150" y="4013596"/>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solidFill>
                  <a:schemeClr val="bg1"/>
                </a:solidFill>
                <a:latin typeface="Calibri" pitchFamily="34" charset="0"/>
                <a:ea typeface="맑은 고딕" pitchFamily="50" charset="-127"/>
              </a:rPr>
              <a:t>COMS Convective Cloud RGB (</a:t>
            </a:r>
            <a:r>
              <a:rPr lang="ko-KR" altLang="en-US" sz="1400" b="1">
                <a:solidFill>
                  <a:schemeClr val="bg1"/>
                </a:solidFill>
                <a:latin typeface="Calibri" pitchFamily="34" charset="0"/>
                <a:ea typeface="맑은 고딕" pitchFamily="50" charset="-127"/>
              </a:rPr>
              <a:t> </a:t>
            </a:r>
            <a:r>
              <a:rPr lang="en-US" altLang="ko-KR" sz="1400" b="1">
                <a:solidFill>
                  <a:schemeClr val="bg1"/>
                </a:solidFill>
                <a:latin typeface="Calibri" pitchFamily="34" charset="0"/>
                <a:ea typeface="맑은 고딕" pitchFamily="50" charset="-127"/>
              </a:rPr>
              <a:t>IR1+ IR2+WV)</a:t>
            </a:r>
            <a:endParaRPr lang="ko-KR" altLang="en-US" sz="1400" b="1">
              <a:solidFill>
                <a:schemeClr val="bg1"/>
              </a:solidFill>
              <a:latin typeface="Calibri" pitchFamily="34" charset="0"/>
              <a:ea typeface="맑은 고딕" pitchFamily="50" charset="-127"/>
            </a:endParaRPr>
          </a:p>
        </p:txBody>
      </p:sp>
      <p:pic>
        <p:nvPicPr>
          <p:cNvPr id="26" name="Picture 4" descr="/anal/sat6//TYP/RGB/Y2015/M07/D12/coms_mi_le1b_rgb_wv_k_201507120145.png"/>
          <p:cNvPicPr>
            <a:picLocks noChangeAspect="1" noChangeArrowheads="1"/>
          </p:cNvPicPr>
          <p:nvPr/>
        </p:nvPicPr>
        <p:blipFill>
          <a:blip r:embed="rId4">
            <a:extLst>
              <a:ext uri="{28A0092B-C50C-407E-A947-70E740481C1C}">
                <a14:useLocalDpi xmlns:a14="http://schemas.microsoft.com/office/drawing/2010/main" val="0"/>
              </a:ext>
            </a:extLst>
          </a:blip>
          <a:srcRect l="8624" t="3912" r="9544" b="16100"/>
          <a:stretch>
            <a:fillRect/>
          </a:stretch>
        </p:blipFill>
        <p:spPr bwMode="auto">
          <a:xfrm>
            <a:off x="5807075" y="3805634"/>
            <a:ext cx="27940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descr="/emcoms/BIMG/COMS/Y2015/M07/D12/coms_mi_le1b_vis_k_20150712013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25" y="1122759"/>
            <a:ext cx="26828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 descr="/emcoms/BIMG/COMS/Y2015/M07/D12/coms_mi_le1b_ir1_k_20150712013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122759"/>
            <a:ext cx="268287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5"/>
          <p:cNvSpPr txBox="1">
            <a:spLocks noChangeArrowheads="1"/>
          </p:cNvSpPr>
          <p:nvPr/>
        </p:nvSpPr>
        <p:spPr bwMode="auto">
          <a:xfrm>
            <a:off x="6026150" y="4013596"/>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solidFill>
                  <a:schemeClr val="bg1"/>
                </a:solidFill>
                <a:latin typeface="Calibri" pitchFamily="34" charset="0"/>
                <a:ea typeface="맑은 고딕" pitchFamily="50" charset="-127"/>
              </a:rPr>
              <a:t>COMS WV RGB image</a:t>
            </a:r>
          </a:p>
          <a:p>
            <a:pPr eaLnBrk="1" hangingPunct="1"/>
            <a:r>
              <a:rPr lang="en-US" altLang="ko-KR" sz="1400" b="1">
                <a:solidFill>
                  <a:schemeClr val="bg1"/>
                </a:solidFill>
                <a:latin typeface="Calibri" pitchFamily="34" charset="0"/>
                <a:ea typeface="맑은 고딕" pitchFamily="50" charset="-127"/>
              </a:rPr>
              <a:t>(VIS, WV, IR1)</a:t>
            </a:r>
            <a:endParaRPr lang="ko-KR" altLang="en-US" sz="1400" b="1">
              <a:solidFill>
                <a:schemeClr val="bg1"/>
              </a:solidFill>
              <a:latin typeface="Calibri" pitchFamily="34" charset="0"/>
              <a:ea typeface="맑은 고딕" pitchFamily="50" charset="-127"/>
            </a:endParaRPr>
          </a:p>
        </p:txBody>
      </p:sp>
      <p:pic>
        <p:nvPicPr>
          <p:cNvPr id="44" name="Picture 10" descr="/emcoms/BIMG/COMS/Y2015/M07/D12/coms_mi_le1b_com_k_20150712013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4513" y="1130696"/>
            <a:ext cx="2663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5"/>
          <p:cNvSpPr txBox="1">
            <a:spLocks noChangeArrowheads="1"/>
          </p:cNvSpPr>
          <p:nvPr/>
        </p:nvSpPr>
        <p:spPr bwMode="auto">
          <a:xfrm>
            <a:off x="301625" y="1213246"/>
            <a:ext cx="2303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solidFill>
                  <a:schemeClr val="bg1"/>
                </a:solidFill>
                <a:latin typeface="Calibri" pitchFamily="34" charset="0"/>
                <a:ea typeface="맑은 고딕" pitchFamily="50" charset="-127"/>
              </a:rPr>
              <a:t>COMS (VIS)</a:t>
            </a:r>
            <a:endParaRPr lang="ko-KR" altLang="en-US" sz="1400" b="1">
              <a:solidFill>
                <a:schemeClr val="bg1"/>
              </a:solidFill>
              <a:latin typeface="Calibri" pitchFamily="34" charset="0"/>
              <a:ea typeface="맑은 고딕" pitchFamily="50" charset="-127"/>
            </a:endParaRPr>
          </a:p>
        </p:txBody>
      </p:sp>
      <p:sp>
        <p:nvSpPr>
          <p:cNvPr id="46" name="TextBox 5"/>
          <p:cNvSpPr txBox="1">
            <a:spLocks noChangeArrowheads="1"/>
          </p:cNvSpPr>
          <p:nvPr/>
        </p:nvSpPr>
        <p:spPr bwMode="auto">
          <a:xfrm>
            <a:off x="5876925" y="1210071"/>
            <a:ext cx="2303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solidFill>
                  <a:schemeClr val="bg1"/>
                </a:solidFill>
                <a:latin typeface="Calibri" pitchFamily="34" charset="0"/>
                <a:ea typeface="맑은 고딕" pitchFamily="50" charset="-127"/>
              </a:rPr>
              <a:t>COMS (IR)</a:t>
            </a:r>
            <a:endParaRPr lang="ko-KR" altLang="en-US" sz="1400" b="1">
              <a:solidFill>
                <a:schemeClr val="bg1"/>
              </a:solidFill>
              <a:latin typeface="Calibri" pitchFamily="34" charset="0"/>
              <a:ea typeface="맑은 고딕" pitchFamily="50" charset="-127"/>
            </a:endParaRPr>
          </a:p>
        </p:txBody>
      </p:sp>
      <p:sp>
        <p:nvSpPr>
          <p:cNvPr id="47" name="TextBox 5"/>
          <p:cNvSpPr txBox="1">
            <a:spLocks noChangeArrowheads="1"/>
          </p:cNvSpPr>
          <p:nvPr/>
        </p:nvSpPr>
        <p:spPr bwMode="auto">
          <a:xfrm>
            <a:off x="3084513" y="1210071"/>
            <a:ext cx="230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solidFill>
                  <a:schemeClr val="bg1"/>
                </a:solidFill>
                <a:latin typeface="Calibri" pitchFamily="34" charset="0"/>
                <a:ea typeface="맑은 고딕" pitchFamily="50" charset="-127"/>
              </a:rPr>
              <a:t>COMS (VIS+IR)</a:t>
            </a:r>
            <a:endParaRPr lang="ko-KR" altLang="en-US" sz="1400" b="1">
              <a:solidFill>
                <a:schemeClr val="bg1"/>
              </a:solidFill>
              <a:latin typeface="Calibri" pitchFamily="34" charset="0"/>
              <a:ea typeface="맑은 고딕" pitchFamily="50" charset="-127"/>
            </a:endParaRPr>
          </a:p>
        </p:txBody>
      </p:sp>
      <p:pic>
        <p:nvPicPr>
          <p:cNvPr id="48" name="Picture 18" descr="/emcoms/GIMG/Y2015/M07/D12/COMS_GOCI_BI_20150712011643.JPG"/>
          <p:cNvPicPr>
            <a:picLocks noChangeAspect="1" noChangeArrowheads="1"/>
          </p:cNvPicPr>
          <p:nvPr/>
        </p:nvPicPr>
        <p:blipFill>
          <a:blip r:embed="rId8">
            <a:extLst>
              <a:ext uri="{28A0092B-C50C-407E-A947-70E740481C1C}">
                <a14:useLocalDpi xmlns:a14="http://schemas.microsoft.com/office/drawing/2010/main" val="0"/>
              </a:ext>
            </a:extLst>
          </a:blip>
          <a:srcRect b="5173"/>
          <a:stretch>
            <a:fillRect/>
          </a:stretch>
        </p:blipFill>
        <p:spPr bwMode="auto">
          <a:xfrm>
            <a:off x="336550" y="3856434"/>
            <a:ext cx="2747963"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5"/>
          <p:cNvSpPr txBox="1">
            <a:spLocks noChangeArrowheads="1"/>
          </p:cNvSpPr>
          <p:nvPr/>
        </p:nvSpPr>
        <p:spPr bwMode="auto">
          <a:xfrm>
            <a:off x="401638" y="3954859"/>
            <a:ext cx="2305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solidFill>
                  <a:schemeClr val="bg1"/>
                </a:solidFill>
                <a:latin typeface="Calibri" pitchFamily="34" charset="0"/>
                <a:ea typeface="맑은 고딕" pitchFamily="50" charset="-127"/>
              </a:rPr>
              <a:t>COMS (GOCI)</a:t>
            </a:r>
            <a:endParaRPr lang="ko-KR" altLang="en-US" sz="1400" b="1">
              <a:solidFill>
                <a:schemeClr val="bg1"/>
              </a:solidFill>
              <a:latin typeface="Calibri" pitchFamily="34" charset="0"/>
              <a:ea typeface="맑은 고딕" pitchFamily="50" charset="-127"/>
            </a:endParaRPr>
          </a:p>
        </p:txBody>
      </p:sp>
      <p:sp>
        <p:nvSpPr>
          <p:cNvPr id="25" name="직사각형 22"/>
          <p:cNvSpPr>
            <a:spLocks noChangeArrowheads="1"/>
          </p:cNvSpPr>
          <p:nvPr/>
        </p:nvSpPr>
        <p:spPr bwMode="auto">
          <a:xfrm>
            <a:off x="2767489" y="6320353"/>
            <a:ext cx="3172663" cy="276999"/>
          </a:xfrm>
          <a:prstGeom prst="rect">
            <a:avLst/>
          </a:prstGeom>
          <a:solidFill>
            <a:schemeClr val="bg1"/>
          </a:solidFill>
          <a:ln>
            <a:noFill/>
          </a:ln>
        </p:spPr>
        <p:txBody>
          <a:bodyPr wrap="none">
            <a:spAutoFit/>
          </a:bodyPr>
          <a:lstStyle/>
          <a:p>
            <a:pPr eaLnBrk="1" latinLnBrk="1" hangingPunct="1"/>
            <a:r>
              <a:rPr lang="en-US" altLang="ko-KR" sz="1200" b="1">
                <a:latin typeface="Arial" pitchFamily="34" charset="0"/>
                <a:cs typeface="Arial" pitchFamily="34" charset="0"/>
              </a:rPr>
              <a:t>01:30UTC July 12, 2015(Chan-hom, 1509)</a:t>
            </a:r>
          </a:p>
        </p:txBody>
      </p:sp>
      <p:sp>
        <p:nvSpPr>
          <p:cNvPr id="50" name="직사각형 21"/>
          <p:cNvSpPr>
            <a:spLocks noChangeArrowheads="1"/>
          </p:cNvSpPr>
          <p:nvPr/>
        </p:nvSpPr>
        <p:spPr bwMode="auto">
          <a:xfrm>
            <a:off x="142875" y="706438"/>
            <a:ext cx="55707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latinLnBrk="1" hangingPunct="1"/>
            <a:r>
              <a:rPr lang="en-US" altLang="ko-KR" b="1" dirty="0">
                <a:latin typeface="Arial" pitchFamily="34" charset="0"/>
                <a:cs typeface="Arial" pitchFamily="34" charset="0"/>
              </a:rPr>
              <a:t>Generally use </a:t>
            </a:r>
            <a:r>
              <a:rPr lang="en-US" altLang="ko-KR" b="1" dirty="0" smtClean="0">
                <a:latin typeface="Arial" pitchFamily="34" charset="0"/>
                <a:cs typeface="Arial" pitchFamily="34" charset="0"/>
              </a:rPr>
              <a:t>various </a:t>
            </a:r>
            <a:r>
              <a:rPr lang="en-US" altLang="ko-KR" b="1" dirty="0">
                <a:latin typeface="Arial" pitchFamily="34" charset="0"/>
                <a:cs typeface="Arial" pitchFamily="34" charset="0"/>
              </a:rPr>
              <a:t>COMS </a:t>
            </a:r>
            <a:r>
              <a:rPr lang="en-US" altLang="ko-KR" b="1" dirty="0" smtClean="0">
                <a:latin typeface="Arial" pitchFamily="34" charset="0"/>
                <a:cs typeface="Arial" pitchFamily="34" charset="0"/>
              </a:rPr>
              <a:t>Images and looping</a:t>
            </a:r>
            <a:endParaRPr lang="en-US" altLang="ko-KR" b="1" dirty="0">
              <a:latin typeface="Arial" pitchFamily="34" charset="0"/>
              <a:cs typeface="Arial" pitchFamily="34" charset="0"/>
            </a:endParaRPr>
          </a:p>
        </p:txBody>
      </p:sp>
      <p:sp>
        <p:nvSpPr>
          <p:cNvPr id="51" name="TextBox 10"/>
          <p:cNvSpPr txBox="1">
            <a:spLocks noChangeArrowheads="1"/>
          </p:cNvSpPr>
          <p:nvPr/>
        </p:nvSpPr>
        <p:spPr bwMode="auto">
          <a:xfrm>
            <a:off x="3532578" y="3140968"/>
            <a:ext cx="8175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b="1">
                <a:solidFill>
                  <a:srgbClr val="333300"/>
                </a:solidFill>
                <a:latin typeface="굴림" panose="020B0600000101010101" pitchFamily="50" charset="-127"/>
                <a:ea typeface="굴림" panose="020B0600000101010101" pitchFamily="50" charset="-127"/>
              </a:defRPr>
            </a:lvl1pPr>
            <a:lvl2pPr marL="742950" indent="-285750">
              <a:defRPr kumimoji="1" sz="2800" b="1">
                <a:solidFill>
                  <a:srgbClr val="333300"/>
                </a:solidFill>
                <a:latin typeface="굴림" panose="020B0600000101010101" pitchFamily="50" charset="-127"/>
                <a:ea typeface="굴림" panose="020B0600000101010101" pitchFamily="50" charset="-127"/>
              </a:defRPr>
            </a:lvl2pPr>
            <a:lvl3pPr marL="1143000" indent="-228600">
              <a:defRPr kumimoji="1" sz="2800" b="1">
                <a:solidFill>
                  <a:srgbClr val="333300"/>
                </a:solidFill>
                <a:latin typeface="굴림" panose="020B0600000101010101" pitchFamily="50" charset="-127"/>
                <a:ea typeface="굴림" panose="020B0600000101010101" pitchFamily="50" charset="-127"/>
              </a:defRPr>
            </a:lvl3pPr>
            <a:lvl4pPr marL="1600200" indent="-228600">
              <a:defRPr kumimoji="1" sz="2800" b="1">
                <a:solidFill>
                  <a:srgbClr val="333300"/>
                </a:solidFill>
                <a:latin typeface="굴림" panose="020B0600000101010101" pitchFamily="50" charset="-127"/>
                <a:ea typeface="굴림" panose="020B0600000101010101" pitchFamily="50" charset="-127"/>
              </a:defRPr>
            </a:lvl4pPr>
            <a:lvl5pPr marL="2057400" indent="-228600">
              <a:defRPr kumimoji="1" sz="2800" b="1">
                <a:solidFill>
                  <a:srgbClr val="333300"/>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800" b="1">
                <a:solidFill>
                  <a:srgbClr val="333300"/>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800" b="1">
                <a:solidFill>
                  <a:srgbClr val="333300"/>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800" b="1">
                <a:solidFill>
                  <a:srgbClr val="333300"/>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800" b="1">
                <a:solidFill>
                  <a:srgbClr val="333300"/>
                </a:solidFill>
                <a:latin typeface="굴림" panose="020B0600000101010101" pitchFamily="50" charset="-127"/>
                <a:ea typeface="굴림" panose="020B0600000101010101" pitchFamily="50" charset="-127"/>
              </a:defRPr>
            </a:lvl9pPr>
          </a:lstStyle>
          <a:p>
            <a:pPr eaLnBrk="1" latinLnBrk="1" hangingPunct="1"/>
            <a:r>
              <a:rPr lang="en-US" altLang="ko-KR" sz="1000" dirty="0" smtClean="0">
                <a:solidFill>
                  <a:schemeClr val="tx1"/>
                </a:solidFill>
                <a:latin typeface="Calibri" panose="020F0502020204030204" pitchFamily="34" charset="0"/>
                <a:ea typeface="맑은 고딕" panose="020B0503020000020004" pitchFamily="50" charset="-127"/>
              </a:rPr>
              <a:t>Low cloud</a:t>
            </a:r>
            <a:endParaRPr lang="ko-KR" altLang="en-US" sz="1000" dirty="0">
              <a:solidFill>
                <a:schemeClr val="tx1"/>
              </a:solidFill>
              <a:latin typeface="Calibri" panose="020F0502020204030204" pitchFamily="34" charset="0"/>
              <a:ea typeface="맑은 고딕" panose="020B0503020000020004" pitchFamily="50" charset="-127"/>
            </a:endParaRPr>
          </a:p>
        </p:txBody>
      </p:sp>
      <p:sp>
        <p:nvSpPr>
          <p:cNvPr id="52" name="TextBox 19"/>
          <p:cNvSpPr txBox="1">
            <a:spLocks noChangeArrowheads="1"/>
          </p:cNvSpPr>
          <p:nvPr/>
        </p:nvSpPr>
        <p:spPr bwMode="auto">
          <a:xfrm>
            <a:off x="3696494" y="2481094"/>
            <a:ext cx="822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b="1">
                <a:solidFill>
                  <a:srgbClr val="333300"/>
                </a:solidFill>
                <a:latin typeface="굴림" panose="020B0600000101010101" pitchFamily="50" charset="-127"/>
                <a:ea typeface="굴림" panose="020B0600000101010101" pitchFamily="50" charset="-127"/>
              </a:defRPr>
            </a:lvl1pPr>
            <a:lvl2pPr marL="742950" indent="-285750">
              <a:defRPr kumimoji="1" sz="2800" b="1">
                <a:solidFill>
                  <a:srgbClr val="333300"/>
                </a:solidFill>
                <a:latin typeface="굴림" panose="020B0600000101010101" pitchFamily="50" charset="-127"/>
                <a:ea typeface="굴림" panose="020B0600000101010101" pitchFamily="50" charset="-127"/>
              </a:defRPr>
            </a:lvl2pPr>
            <a:lvl3pPr marL="1143000" indent="-228600">
              <a:defRPr kumimoji="1" sz="2800" b="1">
                <a:solidFill>
                  <a:srgbClr val="333300"/>
                </a:solidFill>
                <a:latin typeface="굴림" panose="020B0600000101010101" pitchFamily="50" charset="-127"/>
                <a:ea typeface="굴림" panose="020B0600000101010101" pitchFamily="50" charset="-127"/>
              </a:defRPr>
            </a:lvl3pPr>
            <a:lvl4pPr marL="1600200" indent="-228600">
              <a:defRPr kumimoji="1" sz="2800" b="1">
                <a:solidFill>
                  <a:srgbClr val="333300"/>
                </a:solidFill>
                <a:latin typeface="굴림" panose="020B0600000101010101" pitchFamily="50" charset="-127"/>
                <a:ea typeface="굴림" panose="020B0600000101010101" pitchFamily="50" charset="-127"/>
              </a:defRPr>
            </a:lvl4pPr>
            <a:lvl5pPr marL="2057400" indent="-228600">
              <a:defRPr kumimoji="1" sz="2800" b="1">
                <a:solidFill>
                  <a:srgbClr val="333300"/>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800" b="1">
                <a:solidFill>
                  <a:srgbClr val="333300"/>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800" b="1">
                <a:solidFill>
                  <a:srgbClr val="333300"/>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800" b="1">
                <a:solidFill>
                  <a:srgbClr val="333300"/>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800" b="1">
                <a:solidFill>
                  <a:srgbClr val="333300"/>
                </a:solidFill>
                <a:latin typeface="굴림" panose="020B0600000101010101" pitchFamily="50" charset="-127"/>
                <a:ea typeface="굴림" panose="020B0600000101010101" pitchFamily="50" charset="-127"/>
              </a:defRPr>
            </a:lvl9pPr>
          </a:lstStyle>
          <a:p>
            <a:pPr eaLnBrk="1" latinLnBrk="1" hangingPunct="1"/>
            <a:r>
              <a:rPr lang="en-US" altLang="ko-KR" sz="1000" dirty="0" smtClean="0">
                <a:solidFill>
                  <a:schemeClr val="tx1"/>
                </a:solidFill>
                <a:latin typeface="Calibri" panose="020F0502020204030204" pitchFamily="34" charset="0"/>
                <a:ea typeface="맑은 고딕" panose="020B0503020000020004" pitchFamily="50" charset="-127"/>
              </a:rPr>
              <a:t>Convective cloud</a:t>
            </a:r>
            <a:endParaRPr lang="ko-KR" altLang="en-US" sz="1000" dirty="0">
              <a:solidFill>
                <a:schemeClr val="tx1"/>
              </a:solidFill>
              <a:latin typeface="Calibri" panose="020F0502020204030204" pitchFamily="34" charset="0"/>
              <a:ea typeface="맑은 고딕" panose="020B0503020000020004" pitchFamily="50" charset="-127"/>
            </a:endParaRPr>
          </a:p>
        </p:txBody>
      </p:sp>
    </p:spTree>
    <p:extLst>
      <p:ext uri="{BB962C8B-B14F-4D97-AF65-F5344CB8AC3E}">
        <p14:creationId xmlns:p14="http://schemas.microsoft.com/office/powerpoint/2010/main" val="3242258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3480" y="0"/>
            <a:ext cx="8388960" cy="656029"/>
          </a:xfrm>
        </p:spPr>
        <p:txBody>
          <a:bodyPr>
            <a:noAutofit/>
          </a:bodyPr>
          <a:lstStyle/>
          <a:p>
            <a:r>
              <a:rPr lang="en-US" altLang="ko-KR" sz="3200" spc="-50" dirty="0" smtClean="0">
                <a:latin typeface="Calibri" pitchFamily="34" charset="0"/>
                <a:cs typeface="Calibri" pitchFamily="34" charset="0"/>
              </a:rPr>
              <a:t>Determination of </a:t>
            </a:r>
            <a:r>
              <a:rPr lang="en-US" altLang="ko-KR" sz="3200" spc="-50" dirty="0">
                <a:latin typeface="Calibri" pitchFamily="34" charset="0"/>
                <a:cs typeface="Calibri" pitchFamily="34" charset="0"/>
              </a:rPr>
              <a:t>TCs’ Center Position</a:t>
            </a:r>
            <a:endParaRPr lang="ko-KR" altLang="en-US" sz="3200" spc="-50" dirty="0">
              <a:latin typeface="Calibri" pitchFamily="34" charset="0"/>
              <a:cs typeface="Calibri" pitchFamily="34" charset="0"/>
            </a:endParaRPr>
          </a:p>
        </p:txBody>
      </p:sp>
      <p:pic>
        <p:nvPicPr>
          <p:cNvPr id="17" name="그림 21"/>
          <p:cNvPicPr>
            <a:picLocks noChangeAspect="1"/>
          </p:cNvPicPr>
          <p:nvPr/>
        </p:nvPicPr>
        <p:blipFill>
          <a:blip r:embed="rId3">
            <a:extLst>
              <a:ext uri="{28A0092B-C50C-407E-A947-70E740481C1C}">
                <a14:useLocalDpi xmlns:a14="http://schemas.microsoft.com/office/drawing/2010/main" val="0"/>
              </a:ext>
            </a:extLst>
          </a:blip>
          <a:srcRect r="7896"/>
          <a:stretch>
            <a:fillRect/>
          </a:stretch>
        </p:blipFill>
        <p:spPr bwMode="auto">
          <a:xfrm>
            <a:off x="4496370" y="1511002"/>
            <a:ext cx="457517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그림 24"/>
          <p:cNvPicPr>
            <a:picLocks noChangeAspect="1"/>
          </p:cNvPicPr>
          <p:nvPr/>
        </p:nvPicPr>
        <p:blipFill>
          <a:blip r:embed="rId4">
            <a:extLst>
              <a:ext uri="{28A0092B-C50C-407E-A947-70E740481C1C}">
                <a14:useLocalDpi xmlns:a14="http://schemas.microsoft.com/office/drawing/2010/main" val="0"/>
              </a:ext>
            </a:extLst>
          </a:blip>
          <a:srcRect r="8406"/>
          <a:stretch>
            <a:fillRect/>
          </a:stretch>
        </p:blipFill>
        <p:spPr bwMode="auto">
          <a:xfrm>
            <a:off x="51370" y="4327227"/>
            <a:ext cx="4252913"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그림 26"/>
          <p:cNvPicPr>
            <a:picLocks noChangeAspect="1"/>
          </p:cNvPicPr>
          <p:nvPr/>
        </p:nvPicPr>
        <p:blipFill>
          <a:blip r:embed="rId5">
            <a:extLst>
              <a:ext uri="{28A0092B-C50C-407E-A947-70E740481C1C}">
                <a14:useLocalDpi xmlns:a14="http://schemas.microsoft.com/office/drawing/2010/main" val="0"/>
              </a:ext>
            </a:extLst>
          </a:blip>
          <a:srcRect r="2147"/>
          <a:stretch>
            <a:fillRect/>
          </a:stretch>
        </p:blipFill>
        <p:spPr bwMode="auto">
          <a:xfrm>
            <a:off x="4526533" y="4327227"/>
            <a:ext cx="4545012"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1"/>
          <p:cNvSpPr txBox="1">
            <a:spLocks noChangeArrowheads="1"/>
          </p:cNvSpPr>
          <p:nvPr/>
        </p:nvSpPr>
        <p:spPr bwMode="auto">
          <a:xfrm>
            <a:off x="5363145" y="3671589"/>
            <a:ext cx="38274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a:latin typeface="Arial" pitchFamily="34" charset="0"/>
                <a:ea typeface="맑은 고딕" pitchFamily="50" charset="-127"/>
                <a:cs typeface="Arial" pitchFamily="34" charset="0"/>
              </a:rPr>
              <a:t>COMS EIR+ASCAT SSW</a:t>
            </a:r>
            <a:endParaRPr lang="ko-KR" altLang="en-US" sz="1400">
              <a:latin typeface="Arial" pitchFamily="34" charset="0"/>
              <a:ea typeface="맑은 고딕" pitchFamily="50" charset="-127"/>
              <a:cs typeface="Arial" pitchFamily="34" charset="0"/>
            </a:endParaRPr>
          </a:p>
        </p:txBody>
      </p:sp>
      <p:sp>
        <p:nvSpPr>
          <p:cNvPr id="21" name="TextBox 22"/>
          <p:cNvSpPr txBox="1">
            <a:spLocks noChangeArrowheads="1"/>
          </p:cNvSpPr>
          <p:nvPr/>
        </p:nvSpPr>
        <p:spPr bwMode="auto">
          <a:xfrm>
            <a:off x="4734495" y="1188739"/>
            <a:ext cx="435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latin typeface="Arial" pitchFamily="34" charset="0"/>
                <a:ea typeface="맑은 고딕" pitchFamily="50" charset="-127"/>
                <a:cs typeface="Arial" pitchFamily="34" charset="0"/>
              </a:rPr>
              <a:t>Center of ASCAT SSW with convective cloud</a:t>
            </a:r>
            <a:endParaRPr lang="ko-KR" altLang="en-US" sz="1400" b="1">
              <a:latin typeface="Arial" pitchFamily="34" charset="0"/>
              <a:ea typeface="맑은 고딕" pitchFamily="50" charset="-127"/>
              <a:cs typeface="Arial" pitchFamily="34" charset="0"/>
            </a:endParaRPr>
          </a:p>
        </p:txBody>
      </p:sp>
      <p:sp>
        <p:nvSpPr>
          <p:cNvPr id="22" name="TextBox 23"/>
          <p:cNvSpPr txBox="1">
            <a:spLocks noChangeArrowheads="1"/>
          </p:cNvSpPr>
          <p:nvPr/>
        </p:nvSpPr>
        <p:spPr bwMode="auto">
          <a:xfrm>
            <a:off x="16445" y="4058939"/>
            <a:ext cx="4554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latin typeface="Arial" pitchFamily="34" charset="0"/>
                <a:ea typeface="맑은 고딕" pitchFamily="50" charset="-127"/>
                <a:cs typeface="Arial" pitchFamily="34" charset="0"/>
              </a:rPr>
              <a:t>Center of convective cloud line or eye wall with MW</a:t>
            </a:r>
            <a:endParaRPr lang="ko-KR" altLang="en-US" sz="1400" b="1">
              <a:latin typeface="Arial" pitchFamily="34" charset="0"/>
              <a:ea typeface="맑은 고딕" pitchFamily="50" charset="-127"/>
              <a:cs typeface="Arial" pitchFamily="34" charset="0"/>
            </a:endParaRPr>
          </a:p>
        </p:txBody>
      </p:sp>
      <p:sp>
        <p:nvSpPr>
          <p:cNvPr id="27" name="TextBox 25"/>
          <p:cNvSpPr txBox="1">
            <a:spLocks noChangeArrowheads="1"/>
          </p:cNvSpPr>
          <p:nvPr/>
        </p:nvSpPr>
        <p:spPr bwMode="auto">
          <a:xfrm>
            <a:off x="4545583" y="4058939"/>
            <a:ext cx="4706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latin typeface="Arial" pitchFamily="34" charset="0"/>
                <a:ea typeface="맑은 고딕" pitchFamily="50" charset="-127"/>
                <a:cs typeface="Arial" pitchFamily="34" charset="0"/>
              </a:rPr>
              <a:t>Center of convective cloud line or eye wall with MW</a:t>
            </a:r>
          </a:p>
        </p:txBody>
      </p:sp>
      <p:sp>
        <p:nvSpPr>
          <p:cNvPr id="28" name="직사각형 1"/>
          <p:cNvSpPr>
            <a:spLocks noChangeArrowheads="1"/>
          </p:cNvSpPr>
          <p:nvPr/>
        </p:nvSpPr>
        <p:spPr bwMode="auto">
          <a:xfrm>
            <a:off x="5196458" y="6289377"/>
            <a:ext cx="3538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latinLnBrk="1" hangingPunct="1"/>
            <a:r>
              <a:rPr lang="en-US" altLang="ko-KR" sz="1400">
                <a:latin typeface="Arial" pitchFamily="34" charset="0"/>
                <a:cs typeface="Arial" pitchFamily="34" charset="0"/>
              </a:rPr>
              <a:t>COMS EIR+GCOM W1/AMSR2(89GHZ)</a:t>
            </a:r>
            <a:endParaRPr lang="ko-KR" altLang="en-US" sz="1400">
              <a:latin typeface="Arial" pitchFamily="34" charset="0"/>
              <a:cs typeface="Arial" pitchFamily="34" charset="0"/>
            </a:endParaRPr>
          </a:p>
        </p:txBody>
      </p:sp>
      <p:sp>
        <p:nvSpPr>
          <p:cNvPr id="29" name="직사각형 2"/>
          <p:cNvSpPr>
            <a:spLocks noChangeArrowheads="1"/>
          </p:cNvSpPr>
          <p:nvPr/>
        </p:nvSpPr>
        <p:spPr bwMode="auto">
          <a:xfrm>
            <a:off x="678433" y="6284614"/>
            <a:ext cx="358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latinLnBrk="1" hangingPunct="1"/>
            <a:r>
              <a:rPr lang="en-US" altLang="ko-KR" sz="1400">
                <a:latin typeface="Arial" pitchFamily="34" charset="0"/>
                <a:cs typeface="Arial" pitchFamily="34" charset="0"/>
              </a:rPr>
              <a:t>COMS EIR+GCOM W1/AMSR2 (36GHZ)</a:t>
            </a:r>
            <a:endParaRPr lang="ko-KR" altLang="en-US" sz="1400">
              <a:latin typeface="Arial" pitchFamily="34" charset="0"/>
              <a:cs typeface="Arial" pitchFamily="34" charset="0"/>
            </a:endParaRPr>
          </a:p>
        </p:txBody>
      </p:sp>
      <p:pic>
        <p:nvPicPr>
          <p:cNvPr id="30" name="그림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583" y="1503064"/>
            <a:ext cx="42037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직사각형 18"/>
          <p:cNvSpPr>
            <a:spLocks noChangeArrowheads="1"/>
          </p:cNvSpPr>
          <p:nvPr/>
        </p:nvSpPr>
        <p:spPr bwMode="auto">
          <a:xfrm>
            <a:off x="100583" y="3558877"/>
            <a:ext cx="3997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15913" indent="-315913" eaLnBrk="1" latinLnBrk="1" hangingPunct="1">
              <a:lnSpc>
                <a:spcPct val="150000"/>
              </a:lnSpc>
            </a:pPr>
            <a:r>
              <a:rPr lang="en-US" altLang="ko-KR" sz="1400" b="1" dirty="0">
                <a:latin typeface="맑은 고딕" pitchFamily="50" charset="-127"/>
                <a:ea typeface="맑은 고딕" pitchFamily="50" charset="-127"/>
              </a:rPr>
              <a:t>COMS/</a:t>
            </a:r>
            <a:r>
              <a:rPr lang="en-US" altLang="ko-KR" sz="1400" b="1" dirty="0">
                <a:solidFill>
                  <a:srgbClr val="FF0000"/>
                </a:solidFill>
                <a:latin typeface="맑은 고딕" pitchFamily="50" charset="-127"/>
                <a:ea typeface="맑은 고딕" pitchFamily="50" charset="-127"/>
              </a:rPr>
              <a:t>SWIR+</a:t>
            </a:r>
            <a:r>
              <a:rPr lang="en-US" altLang="ko-KR" sz="1400" b="1" dirty="0">
                <a:latin typeface="맑은 고딕" pitchFamily="50" charset="-127"/>
                <a:ea typeface="맑은 고딕" pitchFamily="50" charset="-127"/>
              </a:rPr>
              <a:t>IR1 RGB</a:t>
            </a:r>
          </a:p>
        </p:txBody>
      </p:sp>
      <p:sp>
        <p:nvSpPr>
          <p:cNvPr id="32" name="TextBox 20"/>
          <p:cNvSpPr txBox="1">
            <a:spLocks noChangeArrowheads="1"/>
          </p:cNvSpPr>
          <p:nvPr/>
        </p:nvSpPr>
        <p:spPr bwMode="auto">
          <a:xfrm>
            <a:off x="141858" y="1215727"/>
            <a:ext cx="398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b="1">
                <a:latin typeface="Arial" pitchFamily="34" charset="0"/>
                <a:ea typeface="맑은 고딕" pitchFamily="50" charset="-127"/>
                <a:cs typeface="Arial" pitchFamily="34" charset="0"/>
              </a:rPr>
              <a:t>Center of cyclonic vorticity (nighttime)</a:t>
            </a:r>
            <a:endParaRPr lang="ko-KR" altLang="en-US" sz="1400" b="1">
              <a:latin typeface="Arial" pitchFamily="34" charset="0"/>
              <a:ea typeface="맑은 고딕" pitchFamily="50" charset="-127"/>
              <a:cs typeface="Arial" pitchFamily="34" charset="0"/>
            </a:endParaRPr>
          </a:p>
        </p:txBody>
      </p:sp>
      <p:sp>
        <p:nvSpPr>
          <p:cNvPr id="33" name="직사각형 15"/>
          <p:cNvSpPr>
            <a:spLocks noChangeArrowheads="1"/>
          </p:cNvSpPr>
          <p:nvPr/>
        </p:nvSpPr>
        <p:spPr bwMode="auto">
          <a:xfrm>
            <a:off x="156145" y="679674"/>
            <a:ext cx="7109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latinLnBrk="1" hangingPunct="1"/>
            <a:r>
              <a:rPr lang="en-US" altLang="ko-KR" b="1" dirty="0" smtClean="0">
                <a:latin typeface="Arial" pitchFamily="34" charset="0"/>
                <a:cs typeface="Arial" pitchFamily="34" charset="0"/>
              </a:rPr>
              <a:t>During Nighttime : Use </a:t>
            </a:r>
            <a:r>
              <a:rPr lang="en-US" altLang="ko-KR" b="1" dirty="0">
                <a:latin typeface="Arial" pitchFamily="34" charset="0"/>
                <a:cs typeface="Arial" pitchFamily="34" charset="0"/>
              </a:rPr>
              <a:t>the MW and other RGB images </a:t>
            </a:r>
            <a:r>
              <a:rPr lang="en-US" altLang="ko-KR" b="1" dirty="0" smtClean="0">
                <a:latin typeface="Arial" pitchFamily="34" charset="0"/>
                <a:cs typeface="Arial" pitchFamily="34" charset="0"/>
              </a:rPr>
              <a:t>together</a:t>
            </a:r>
            <a:endParaRPr lang="en-US" altLang="ko-KR" b="1" dirty="0">
              <a:latin typeface="Arial" pitchFamily="34" charset="0"/>
              <a:cs typeface="Arial" pitchFamily="34" charset="0"/>
            </a:endParaRPr>
          </a:p>
        </p:txBody>
      </p:sp>
      <p:sp>
        <p:nvSpPr>
          <p:cNvPr id="3" name="직사각형 2"/>
          <p:cNvSpPr/>
          <p:nvPr/>
        </p:nvSpPr>
        <p:spPr>
          <a:xfrm>
            <a:off x="100583" y="1523702"/>
            <a:ext cx="2527201" cy="461665"/>
          </a:xfrm>
          <a:prstGeom prst="rect">
            <a:avLst/>
          </a:prstGeom>
        </p:spPr>
        <p:txBody>
          <a:bodyPr wrap="square">
            <a:spAutoFit/>
          </a:bodyPr>
          <a:lstStyle/>
          <a:p>
            <a:pPr latinLnBrk="0">
              <a:spcBef>
                <a:spcPct val="0"/>
              </a:spcBef>
              <a:defRPr/>
            </a:pPr>
            <a:r>
              <a:rPr lang="en-US" altLang="ko-KR" sz="1200" dirty="0">
                <a:solidFill>
                  <a:schemeClr val="bg1"/>
                </a:solidFill>
                <a:latin typeface="Arial" pitchFamily="34" charset="0"/>
                <a:ea typeface="굴림" panose="020B0600000101010101" pitchFamily="50" charset="-127"/>
                <a:cs typeface="Arial" pitchFamily="34" charset="0"/>
              </a:rPr>
              <a:t>Low level </a:t>
            </a:r>
            <a:r>
              <a:rPr lang="en-US" altLang="ko-KR" sz="1200" dirty="0" smtClean="0">
                <a:solidFill>
                  <a:schemeClr val="bg1"/>
                </a:solidFill>
                <a:latin typeface="Arial" pitchFamily="34" charset="0"/>
                <a:ea typeface="굴림" panose="020B0600000101010101" pitchFamily="50" charset="-127"/>
                <a:cs typeface="Arial" pitchFamily="34" charset="0"/>
              </a:rPr>
              <a:t>clouds </a:t>
            </a:r>
            <a:r>
              <a:rPr lang="en-US" altLang="ko-KR" sz="1200" dirty="0">
                <a:solidFill>
                  <a:schemeClr val="bg1"/>
                </a:solidFill>
                <a:latin typeface="Arial" pitchFamily="34" charset="0"/>
                <a:ea typeface="굴림" panose="020B0600000101010101" pitchFamily="50" charset="-127"/>
                <a:cs typeface="Arial" pitchFamily="34" charset="0"/>
              </a:rPr>
              <a:t>can be detected better in SWIR than IR1 at night</a:t>
            </a:r>
          </a:p>
        </p:txBody>
      </p:sp>
      <p:sp>
        <p:nvSpPr>
          <p:cNvPr id="4" name="직사각형 3"/>
          <p:cNvSpPr/>
          <p:nvPr/>
        </p:nvSpPr>
        <p:spPr>
          <a:xfrm>
            <a:off x="4528475" y="1511002"/>
            <a:ext cx="4572000" cy="461665"/>
          </a:xfrm>
          <a:prstGeom prst="rect">
            <a:avLst/>
          </a:prstGeom>
        </p:spPr>
        <p:txBody>
          <a:bodyPr>
            <a:spAutoFit/>
          </a:bodyPr>
          <a:lstStyle/>
          <a:p>
            <a:r>
              <a:rPr lang="en-US" altLang="ko-KR" sz="1200" dirty="0" smtClean="0">
                <a:solidFill>
                  <a:schemeClr val="bg1"/>
                </a:solidFill>
                <a:latin typeface="Arial" pitchFamily="34" charset="0"/>
                <a:cs typeface="Arial" pitchFamily="34" charset="0"/>
              </a:rPr>
              <a:t>Sea surface winds from </a:t>
            </a:r>
            <a:r>
              <a:rPr lang="en-US" altLang="ko-KR" sz="1200" dirty="0" err="1" smtClean="0">
                <a:solidFill>
                  <a:schemeClr val="bg1"/>
                </a:solidFill>
                <a:latin typeface="Arial" pitchFamily="34" charset="0"/>
                <a:cs typeface="Arial" pitchFamily="34" charset="0"/>
              </a:rPr>
              <a:t>Scattrometers</a:t>
            </a:r>
            <a:r>
              <a:rPr lang="en-US" altLang="ko-KR" sz="1200" dirty="0" smtClean="0">
                <a:solidFill>
                  <a:schemeClr val="bg1"/>
                </a:solidFill>
                <a:latin typeface="Arial" pitchFamily="34" charset="0"/>
                <a:cs typeface="Arial" pitchFamily="34" charset="0"/>
              </a:rPr>
              <a:t> are </a:t>
            </a:r>
            <a:r>
              <a:rPr lang="en-US" altLang="ko-KR" sz="1200" dirty="0">
                <a:solidFill>
                  <a:schemeClr val="bg1"/>
                </a:solidFill>
                <a:latin typeface="Arial" pitchFamily="34" charset="0"/>
                <a:cs typeface="Arial" pitchFamily="34" charset="0"/>
              </a:rPr>
              <a:t>useful to estimate center position</a:t>
            </a:r>
            <a:endParaRPr lang="ko-KR" alt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925494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Reference : Microwave images</a:t>
            </a:r>
            <a:endParaRPr lang="ko-KR" altLang="en-US" dirty="0"/>
          </a:p>
        </p:txBody>
      </p:sp>
      <p:sp>
        <p:nvSpPr>
          <p:cNvPr id="5" name="TextBox 4"/>
          <p:cNvSpPr txBox="1"/>
          <p:nvPr/>
        </p:nvSpPr>
        <p:spPr>
          <a:xfrm>
            <a:off x="1547664" y="3868971"/>
            <a:ext cx="1832618" cy="276999"/>
          </a:xfrm>
          <a:prstGeom prst="rect">
            <a:avLst/>
          </a:prstGeom>
          <a:noFill/>
        </p:spPr>
        <p:txBody>
          <a:bodyPr wrap="none" rtlCol="0">
            <a:spAutoFit/>
          </a:bodyPr>
          <a:lstStyle/>
          <a:p>
            <a:r>
              <a:rPr lang="en-US" altLang="ko-KR" sz="1200" i="1" dirty="0" smtClean="0">
                <a:latin typeface="Arial" pitchFamily="34" charset="0"/>
                <a:cs typeface="Arial" pitchFamily="34" charset="0"/>
              </a:rPr>
              <a:t>Image courtesy COMET</a:t>
            </a:r>
            <a:endParaRPr lang="ko-KR" altLang="en-US" sz="1200" i="1" dirty="0">
              <a:latin typeface="Arial" pitchFamily="34" charset="0"/>
              <a:cs typeface="Arial" pitchFamily="34" charset="0"/>
            </a:endParaRPr>
          </a:p>
        </p:txBody>
      </p:sp>
      <p:sp>
        <p:nvSpPr>
          <p:cNvPr id="9" name="TextBox 8"/>
          <p:cNvSpPr txBox="1"/>
          <p:nvPr/>
        </p:nvSpPr>
        <p:spPr>
          <a:xfrm>
            <a:off x="2019302" y="6246352"/>
            <a:ext cx="1832618" cy="276999"/>
          </a:xfrm>
          <a:prstGeom prst="rect">
            <a:avLst/>
          </a:prstGeom>
          <a:noFill/>
        </p:spPr>
        <p:txBody>
          <a:bodyPr wrap="none" rtlCol="0">
            <a:spAutoFit/>
          </a:bodyPr>
          <a:lstStyle/>
          <a:p>
            <a:r>
              <a:rPr lang="en-US" altLang="ko-KR" sz="1200" i="1" dirty="0" smtClean="0">
                <a:latin typeface="Arial" pitchFamily="34" charset="0"/>
                <a:cs typeface="Arial" pitchFamily="34" charset="0"/>
              </a:rPr>
              <a:t>Image courtesy COMET</a:t>
            </a:r>
            <a:endParaRPr lang="ko-KR" altLang="en-US" sz="1200" i="1" dirty="0">
              <a:latin typeface="Arial" pitchFamily="34" charset="0"/>
              <a:cs typeface="Arial" pitchFamily="34" charset="0"/>
            </a:endParaRPr>
          </a:p>
        </p:txBody>
      </p:sp>
      <p:sp>
        <p:nvSpPr>
          <p:cNvPr id="11" name="TextBox 10"/>
          <p:cNvSpPr txBox="1"/>
          <p:nvPr/>
        </p:nvSpPr>
        <p:spPr>
          <a:xfrm>
            <a:off x="6300192" y="818940"/>
            <a:ext cx="1922129" cy="276999"/>
          </a:xfrm>
          <a:prstGeom prst="rect">
            <a:avLst/>
          </a:prstGeom>
          <a:noFill/>
        </p:spPr>
        <p:txBody>
          <a:bodyPr wrap="none" rtlCol="0">
            <a:spAutoFit/>
          </a:bodyPr>
          <a:lstStyle/>
          <a:p>
            <a:r>
              <a:rPr lang="en-US" altLang="ko-KR" sz="1200" dirty="0" smtClean="0">
                <a:latin typeface="Arial" pitchFamily="34" charset="0"/>
                <a:cs typeface="Arial" pitchFamily="34" charset="0"/>
              </a:rPr>
              <a:t>Microwave Transmittance</a:t>
            </a:r>
            <a:endParaRPr lang="ko-KR" altLang="en-US" sz="1200" dirty="0">
              <a:latin typeface="Arial" pitchFamily="34" charset="0"/>
              <a:cs typeface="Arial" pitchFamily="34" charset="0"/>
            </a:endParaRPr>
          </a:p>
        </p:txBody>
      </p:sp>
      <p:pic>
        <p:nvPicPr>
          <p:cNvPr id="1639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124744"/>
            <a:ext cx="363963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686"/>
            <a:ext cx="5177706" cy="316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3579193"/>
            <a:ext cx="5220072" cy="321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직사각형 9"/>
          <p:cNvSpPr/>
          <p:nvPr/>
        </p:nvSpPr>
        <p:spPr>
          <a:xfrm>
            <a:off x="-14536" y="5996001"/>
            <a:ext cx="1547664" cy="5760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solidFill>
              </a:rPr>
              <a:t>Reference</a:t>
            </a:r>
            <a:endParaRPr lang="ko-KR" altLang="en-US" b="1" dirty="0">
              <a:solidFill>
                <a:schemeClr val="tx1"/>
              </a:solidFill>
            </a:endParaRPr>
          </a:p>
        </p:txBody>
      </p:sp>
    </p:spTree>
    <p:extLst>
      <p:ext uri="{BB962C8B-B14F-4D97-AF65-F5344CB8AC3E}">
        <p14:creationId xmlns:p14="http://schemas.microsoft.com/office/powerpoint/2010/main" val="1388346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83556"/>
            <a:ext cx="7704856" cy="578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title"/>
          </p:nvPr>
        </p:nvSpPr>
        <p:spPr/>
        <p:txBody>
          <a:bodyPr/>
          <a:lstStyle/>
          <a:p>
            <a:r>
              <a:rPr lang="en-US" altLang="ko-KR" dirty="0" smtClean="0"/>
              <a:t>Reference : Microwave images</a:t>
            </a:r>
            <a:endParaRPr lang="ko-KR" altLang="en-US" dirty="0"/>
          </a:p>
        </p:txBody>
      </p:sp>
      <p:sp>
        <p:nvSpPr>
          <p:cNvPr id="9" name="TextBox 8"/>
          <p:cNvSpPr txBox="1"/>
          <p:nvPr/>
        </p:nvSpPr>
        <p:spPr>
          <a:xfrm>
            <a:off x="1115616" y="6312721"/>
            <a:ext cx="4136069" cy="276999"/>
          </a:xfrm>
          <a:prstGeom prst="rect">
            <a:avLst/>
          </a:prstGeom>
          <a:noFill/>
        </p:spPr>
        <p:txBody>
          <a:bodyPr wrap="none" rtlCol="0">
            <a:spAutoFit/>
          </a:bodyPr>
          <a:lstStyle/>
          <a:p>
            <a:r>
              <a:rPr lang="en-US" altLang="ko-KR" sz="1200" i="1" dirty="0" smtClean="0">
                <a:solidFill>
                  <a:schemeClr val="bg1"/>
                </a:solidFill>
                <a:latin typeface="Arial" pitchFamily="34" charset="0"/>
                <a:cs typeface="Arial" pitchFamily="34" charset="0"/>
              </a:rPr>
              <a:t>courtesy  Stacy R. Stewart &amp; John </a:t>
            </a:r>
            <a:r>
              <a:rPr lang="en-US" altLang="ko-KR" sz="1200" i="1" dirty="0" err="1" smtClean="0">
                <a:solidFill>
                  <a:schemeClr val="bg1"/>
                </a:solidFill>
                <a:latin typeface="Arial" pitchFamily="34" charset="0"/>
                <a:cs typeface="Arial" pitchFamily="34" charset="0"/>
              </a:rPr>
              <a:t>Cangialosi</a:t>
            </a:r>
            <a:r>
              <a:rPr lang="en-US" altLang="ko-KR" sz="1200" i="1" dirty="0" smtClean="0">
                <a:solidFill>
                  <a:schemeClr val="bg1"/>
                </a:solidFill>
                <a:latin typeface="Arial" pitchFamily="34" charset="0"/>
                <a:cs typeface="Arial" pitchFamily="34" charset="0"/>
              </a:rPr>
              <a:t>(HNC, 2018)</a:t>
            </a:r>
            <a:endParaRPr lang="ko-KR" altLang="en-US" sz="1200" i="1" dirty="0">
              <a:solidFill>
                <a:schemeClr val="bg1"/>
              </a:solidFill>
              <a:latin typeface="Arial" pitchFamily="34" charset="0"/>
              <a:cs typeface="Arial" pitchFamily="34" charset="0"/>
            </a:endParaRPr>
          </a:p>
        </p:txBody>
      </p:sp>
      <p:sp>
        <p:nvSpPr>
          <p:cNvPr id="5" name="직사각형 4"/>
          <p:cNvSpPr/>
          <p:nvPr/>
        </p:nvSpPr>
        <p:spPr>
          <a:xfrm>
            <a:off x="7596336" y="5996001"/>
            <a:ext cx="1547664" cy="5760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solidFill>
              </a:rPr>
              <a:t>Reference</a:t>
            </a:r>
            <a:endParaRPr lang="ko-KR" altLang="en-US" b="1" dirty="0">
              <a:solidFill>
                <a:schemeClr val="tx1"/>
              </a:solidFill>
            </a:endParaRPr>
          </a:p>
        </p:txBody>
      </p:sp>
    </p:spTree>
    <p:extLst>
      <p:ext uri="{BB962C8B-B14F-4D97-AF65-F5344CB8AC3E}">
        <p14:creationId xmlns:p14="http://schemas.microsoft.com/office/powerpoint/2010/main" val="428185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pc="-50" dirty="0">
                <a:latin typeface="Calibri" pitchFamily="34" charset="0"/>
                <a:cs typeface="Calibri" pitchFamily="34" charset="0"/>
              </a:rPr>
              <a:t>Determination of TCs’ Center Position</a:t>
            </a:r>
            <a:endParaRPr lang="ko-KR" altLang="en-US" dirty="0"/>
          </a:p>
        </p:txBody>
      </p:sp>
      <p:grpSp>
        <p:nvGrpSpPr>
          <p:cNvPr id="5" name="그룹 2"/>
          <p:cNvGrpSpPr>
            <a:grpSpLocks/>
          </p:cNvGrpSpPr>
          <p:nvPr/>
        </p:nvGrpSpPr>
        <p:grpSpPr bwMode="auto">
          <a:xfrm>
            <a:off x="328613" y="1931367"/>
            <a:ext cx="8364537" cy="4610100"/>
            <a:chOff x="356721" y="1267172"/>
            <a:chExt cx="9060329" cy="4610100"/>
          </a:xfrm>
        </p:grpSpPr>
        <p:pic>
          <p:nvPicPr>
            <p:cNvPr id="6" name="Picture 2" descr="http://mis.inf.kma.go.kr/tmp/aws/AWS__mpcW1_5_0_D_3_00_00_C_E60T_N_SP_560_201209170900_201209170850_0_60632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663" y="1284634"/>
              <a:ext cx="4751387"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p:cNvSpPr>
            <p:nvPr/>
          </p:nvSpPr>
          <p:spPr bwMode="auto">
            <a:xfrm>
              <a:off x="356721" y="2637184"/>
              <a:ext cx="1846801" cy="395288"/>
            </a:xfrm>
            <a:prstGeom prst="rect">
              <a:avLst/>
            </a:prstGeom>
            <a:noFill/>
            <a:ln>
              <a:noFill/>
            </a:ln>
            <a:extLst/>
          </p:spPr>
          <p:txBody>
            <a:bodyPr lIns="0" tIns="0" rIns="0" bIns="0" anchor="ctr"/>
            <a:lstStyle/>
            <a:p>
              <a:pPr algn="ctr" eaLnBrk="1" latinLnBrk="1" hangingPunct="1">
                <a:defRPr/>
              </a:pPr>
              <a:r>
                <a:rPr kumimoji="0" lang="en-US" altLang="ko-KR" sz="1600" dirty="0">
                  <a:latin typeface="+mn-lt"/>
                  <a:sym typeface="Daum_Regular" pitchFamily="2" charset="-127"/>
                </a:rPr>
                <a:t>AWS Wind</a:t>
              </a:r>
            </a:p>
          </p:txBody>
        </p:sp>
        <p:sp>
          <p:nvSpPr>
            <p:cNvPr id="8" name="Rectangle 2"/>
            <p:cNvSpPr>
              <a:spLocks/>
            </p:cNvSpPr>
            <p:nvPr/>
          </p:nvSpPr>
          <p:spPr bwMode="auto">
            <a:xfrm>
              <a:off x="7271047" y="1484659"/>
              <a:ext cx="1846801" cy="395288"/>
            </a:xfrm>
            <a:prstGeom prst="rect">
              <a:avLst/>
            </a:prstGeom>
            <a:noFill/>
            <a:ln>
              <a:noFill/>
            </a:ln>
            <a:extLst/>
          </p:spPr>
          <p:txBody>
            <a:bodyPr lIns="0" tIns="0" rIns="0" bIns="0" anchor="ctr"/>
            <a:lstStyle/>
            <a:p>
              <a:pPr algn="ctr" eaLnBrk="1" latinLnBrk="1" hangingPunct="1">
                <a:defRPr/>
              </a:pPr>
              <a:r>
                <a:rPr kumimoji="0" lang="en-US" altLang="ko-KR" sz="1600" b="1" dirty="0">
                  <a:latin typeface="+mn-lt"/>
                  <a:sym typeface="Daum_Regular" pitchFamily="2" charset="-127"/>
                </a:rPr>
                <a:t>AWS Pressure</a:t>
              </a:r>
            </a:p>
          </p:txBody>
        </p:sp>
        <p:pic>
          <p:nvPicPr>
            <p:cNvPr id="9" name="Picture 4" descr="http://mis.inf.kma.go.kr/tmp/aws/AWS_mWtW2_5_0_D_3_00_00_C_E30N_N_SP_560_201209170900_201209170850_0_-1133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67172"/>
              <a:ext cx="4770438"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직선 화살표 연결선 5"/>
            <p:cNvCxnSpPr>
              <a:cxnSpLocks noChangeShapeType="1"/>
            </p:cNvCxnSpPr>
            <p:nvPr/>
          </p:nvCxnSpPr>
          <p:spPr bwMode="auto">
            <a:xfrm flipH="1">
              <a:off x="2216150" y="4581872"/>
              <a:ext cx="360363" cy="4318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 name="직선 화살표 연결선 7"/>
            <p:cNvCxnSpPr>
              <a:cxnSpLocks noChangeShapeType="1"/>
            </p:cNvCxnSpPr>
            <p:nvPr/>
          </p:nvCxnSpPr>
          <p:spPr bwMode="auto">
            <a:xfrm flipH="1" flipV="1">
              <a:off x="2765425" y="4510434"/>
              <a:ext cx="458788" cy="28733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2" name="직선 화살표 연결선 9"/>
            <p:cNvCxnSpPr>
              <a:cxnSpLocks noChangeShapeType="1"/>
            </p:cNvCxnSpPr>
            <p:nvPr/>
          </p:nvCxnSpPr>
          <p:spPr bwMode="auto">
            <a:xfrm>
              <a:off x="2181225" y="5229572"/>
              <a:ext cx="323850" cy="28892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3" name="타원 12"/>
            <p:cNvSpPr/>
            <p:nvPr/>
          </p:nvSpPr>
          <p:spPr bwMode="auto">
            <a:xfrm>
              <a:off x="2332488" y="4643784"/>
              <a:ext cx="863216" cy="865188"/>
            </a:xfrm>
            <a:prstGeom prst="ellipse">
              <a:avLst/>
            </a:prstGeom>
            <a:noFill/>
            <a:ln w="38100" cap="flat" cmpd="sng" algn="ctr">
              <a:solidFill>
                <a:srgbClr val="FF0000"/>
              </a:solidFill>
              <a:prstDash val="solid"/>
              <a:round/>
              <a:headEnd type="none" w="med" len="med"/>
              <a:tailEnd type="none" w="med" len="med"/>
            </a:ln>
            <a:effectLst/>
          </p:spPr>
          <p:txBody>
            <a:bodyPr/>
            <a:lstStyle/>
            <a:p>
              <a:pPr eaLnBrk="1" latinLnBrk="1" hangingPunct="1">
                <a:defRPr/>
              </a:pPr>
              <a:endParaRPr lang="ko-KR" altLang="en-US">
                <a:effectLst>
                  <a:outerShdw blurRad="38100" dist="38100" dir="2700000" algn="tl">
                    <a:srgbClr val="000000">
                      <a:alpha val="43137"/>
                    </a:srgbClr>
                  </a:outerShdw>
                </a:effectLst>
                <a:latin typeface="HY견고딕" pitchFamily="18" charset="-127"/>
                <a:ea typeface="HY견고딕" pitchFamily="18" charset="-127"/>
              </a:endParaRPr>
            </a:p>
          </p:txBody>
        </p:sp>
        <p:sp>
          <p:nvSpPr>
            <p:cNvPr id="14" name="타원 13"/>
            <p:cNvSpPr/>
            <p:nvPr/>
          </p:nvSpPr>
          <p:spPr bwMode="auto">
            <a:xfrm>
              <a:off x="6383757" y="4529484"/>
              <a:ext cx="863216" cy="863600"/>
            </a:xfrm>
            <a:prstGeom prst="ellipse">
              <a:avLst/>
            </a:prstGeom>
            <a:noFill/>
            <a:ln w="38100" cap="flat" cmpd="sng" algn="ctr">
              <a:solidFill>
                <a:srgbClr val="FF0000"/>
              </a:solidFill>
              <a:prstDash val="solid"/>
              <a:round/>
              <a:headEnd type="none" w="med" len="med"/>
              <a:tailEnd type="none" w="med" len="med"/>
            </a:ln>
            <a:effectLst/>
          </p:spPr>
          <p:txBody>
            <a:bodyPr/>
            <a:lstStyle/>
            <a:p>
              <a:pPr eaLnBrk="1" latinLnBrk="1" hangingPunct="1">
                <a:defRPr/>
              </a:pPr>
              <a:endParaRPr lang="ko-KR" altLang="en-US">
                <a:effectLst>
                  <a:outerShdw blurRad="38100" dist="38100" dir="2700000" algn="tl">
                    <a:srgbClr val="000000">
                      <a:alpha val="43137"/>
                    </a:srgbClr>
                  </a:outerShdw>
                </a:effectLst>
                <a:latin typeface="HY견고딕" pitchFamily="18" charset="-127"/>
                <a:ea typeface="HY견고딕" pitchFamily="18" charset="-127"/>
              </a:endParaRPr>
            </a:p>
          </p:txBody>
        </p:sp>
        <p:sp>
          <p:nvSpPr>
            <p:cNvPr id="15" name="순서도: 논리합 14"/>
            <p:cNvSpPr/>
            <p:nvPr/>
          </p:nvSpPr>
          <p:spPr bwMode="auto">
            <a:xfrm>
              <a:off x="2707351" y="4996209"/>
              <a:ext cx="142724" cy="144463"/>
            </a:xfrm>
            <a:prstGeom prst="flowChartOr">
              <a:avLst/>
            </a:prstGeom>
            <a:noFill/>
            <a:ln w="25400" cap="flat" cmpd="sng" algn="ctr">
              <a:solidFill>
                <a:srgbClr val="FF0000"/>
              </a:solidFill>
              <a:prstDash val="solid"/>
              <a:round/>
              <a:headEnd type="none" w="med" len="med"/>
              <a:tailEnd type="none" w="med" len="med"/>
            </a:ln>
            <a:effectLst/>
          </p:spPr>
          <p:txBody>
            <a:bodyPr/>
            <a:lstStyle/>
            <a:p>
              <a:pPr eaLnBrk="1" latinLnBrk="1" hangingPunct="1">
                <a:defRPr/>
              </a:pPr>
              <a:endParaRPr lang="ko-KR" altLang="en-US">
                <a:effectLst>
                  <a:outerShdw blurRad="38100" dist="38100" dir="2700000" algn="tl">
                    <a:srgbClr val="000000">
                      <a:alpha val="43137"/>
                    </a:srgbClr>
                  </a:outerShdw>
                </a:effectLst>
                <a:latin typeface="HY견고딕" pitchFamily="18" charset="-127"/>
                <a:ea typeface="HY견고딕" pitchFamily="18" charset="-127"/>
              </a:endParaRPr>
            </a:p>
          </p:txBody>
        </p:sp>
        <p:sp>
          <p:nvSpPr>
            <p:cNvPr id="16" name="순서도: 논리합 15"/>
            <p:cNvSpPr/>
            <p:nvPr/>
          </p:nvSpPr>
          <p:spPr bwMode="auto">
            <a:xfrm>
              <a:off x="6756901" y="4877147"/>
              <a:ext cx="144443" cy="142875"/>
            </a:xfrm>
            <a:prstGeom prst="flowChartOr">
              <a:avLst/>
            </a:prstGeom>
            <a:noFill/>
            <a:ln w="25400" cap="flat" cmpd="sng" algn="ctr">
              <a:solidFill>
                <a:srgbClr val="FF0000"/>
              </a:solidFill>
              <a:prstDash val="solid"/>
              <a:round/>
              <a:headEnd type="none" w="med" len="med"/>
              <a:tailEnd type="none" w="med" len="med"/>
            </a:ln>
            <a:effectLst/>
          </p:spPr>
          <p:txBody>
            <a:bodyPr/>
            <a:lstStyle/>
            <a:p>
              <a:pPr eaLnBrk="1" latinLnBrk="1" hangingPunct="1">
                <a:defRPr/>
              </a:pPr>
              <a:endParaRPr lang="ko-KR" altLang="en-US">
                <a:effectLst>
                  <a:outerShdw blurRad="38100" dist="38100" dir="2700000" algn="tl">
                    <a:srgbClr val="000000">
                      <a:alpha val="43137"/>
                    </a:srgbClr>
                  </a:outerShdw>
                </a:effectLst>
                <a:latin typeface="HY견고딕" pitchFamily="18" charset="-127"/>
                <a:ea typeface="HY견고딕" pitchFamily="18" charset="-127"/>
              </a:endParaRPr>
            </a:p>
          </p:txBody>
        </p:sp>
      </p:grpSp>
      <p:pic>
        <p:nvPicPr>
          <p:cNvPr id="17" name="Picture 2" descr="/emcoms/BIMG/COMS/Y2012/M09/D17/coms_mi_le1b_ir1_k_2012091700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4963" y="655017"/>
            <a:ext cx="25193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emcoms/BIMG/COMS/Y2012/M09/D17/coms_mi_le1b_vis_k_2012091700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670892"/>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
          <p:cNvSpPr txBox="1">
            <a:spLocks noChangeArrowheads="1"/>
          </p:cNvSpPr>
          <p:nvPr/>
        </p:nvSpPr>
        <p:spPr bwMode="auto">
          <a:xfrm>
            <a:off x="3584575" y="5612779"/>
            <a:ext cx="1763713" cy="369888"/>
          </a:xfrm>
          <a:prstGeom prst="rect">
            <a:avLst/>
          </a:prstGeom>
          <a:solidFill>
            <a:schemeClr val="bg1"/>
          </a:solidFill>
          <a:ln>
            <a:noFill/>
          </a:ln>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latinLnBrk="1" hangingPunct="1">
              <a:defRPr/>
            </a:pPr>
            <a:r>
              <a:rPr lang="en-US" altLang="ko-KR" dirty="0">
                <a:latin typeface="+mj-lt"/>
              </a:rPr>
              <a:t>34.0N, 128.1E</a:t>
            </a:r>
            <a:endParaRPr lang="ko-KR" altLang="en-US" dirty="0">
              <a:latin typeface="+mj-lt"/>
            </a:endParaRPr>
          </a:p>
        </p:txBody>
      </p:sp>
      <p:sp>
        <p:nvSpPr>
          <p:cNvPr id="20" name="Rectangle 2"/>
          <p:cNvSpPr>
            <a:spLocks/>
          </p:cNvSpPr>
          <p:nvPr/>
        </p:nvSpPr>
        <p:spPr bwMode="auto">
          <a:xfrm>
            <a:off x="3101975" y="3191842"/>
            <a:ext cx="1704975" cy="395287"/>
          </a:xfrm>
          <a:prstGeom prst="rect">
            <a:avLst/>
          </a:prstGeom>
          <a:noFill/>
          <a:ln>
            <a:noFill/>
          </a:ln>
          <a:extLst/>
        </p:spPr>
        <p:txBody>
          <a:bodyPr lIns="0" tIns="0" rIns="0" bIns="0" anchor="ctr"/>
          <a:lstStyle/>
          <a:p>
            <a:pPr algn="ctr" eaLnBrk="1" latinLnBrk="1" hangingPunct="1">
              <a:defRPr/>
            </a:pPr>
            <a:r>
              <a:rPr kumimoji="0" lang="en-US" altLang="ko-KR" sz="1600" b="1" dirty="0">
                <a:latin typeface="+mn-lt"/>
                <a:sym typeface="Daum_Regular" pitchFamily="2" charset="-127"/>
              </a:rPr>
              <a:t>AWS Wind</a:t>
            </a:r>
          </a:p>
        </p:txBody>
      </p:sp>
      <p:sp>
        <p:nvSpPr>
          <p:cNvPr id="21" name="직사각형 20"/>
          <p:cNvSpPr>
            <a:spLocks noChangeArrowheads="1"/>
          </p:cNvSpPr>
          <p:nvPr/>
        </p:nvSpPr>
        <p:spPr bwMode="auto">
          <a:xfrm>
            <a:off x="2085257" y="6488112"/>
            <a:ext cx="349807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latinLnBrk="1" hangingPunct="1"/>
            <a:r>
              <a:rPr lang="en-US" altLang="ko-KR" sz="1400" b="1" dirty="0">
                <a:latin typeface="Arial" pitchFamily="34" charset="0"/>
                <a:cs typeface="Arial" pitchFamily="34" charset="0"/>
              </a:rPr>
              <a:t>00:00UTC Sept. 17, 2012(SANBA, 1216)</a:t>
            </a:r>
          </a:p>
        </p:txBody>
      </p:sp>
      <p:sp>
        <p:nvSpPr>
          <p:cNvPr id="22" name="Rectangle 2"/>
          <p:cNvSpPr>
            <a:spLocks/>
          </p:cNvSpPr>
          <p:nvPr/>
        </p:nvSpPr>
        <p:spPr bwMode="auto">
          <a:xfrm>
            <a:off x="3903663" y="693117"/>
            <a:ext cx="1703387" cy="395287"/>
          </a:xfrm>
          <a:prstGeom prst="rect">
            <a:avLst/>
          </a:prstGeom>
          <a:noFill/>
          <a:ln>
            <a:noFill/>
          </a:ln>
          <a:extLst/>
        </p:spPr>
        <p:txBody>
          <a:bodyPr lIns="0" tIns="0" rIns="0" bIns="0" anchor="ctr"/>
          <a:lstStyle/>
          <a:p>
            <a:pPr algn="ctr" eaLnBrk="1" latinLnBrk="1" hangingPunct="1">
              <a:defRPr/>
            </a:pPr>
            <a:r>
              <a:rPr kumimoji="0" lang="en-US" altLang="ko-KR" sz="1600" b="1" dirty="0">
                <a:latin typeface="+mn-lt"/>
                <a:sym typeface="Daum_Regular" pitchFamily="2" charset="-127"/>
              </a:rPr>
              <a:t>COMS(IR)</a:t>
            </a:r>
          </a:p>
        </p:txBody>
      </p:sp>
      <p:sp>
        <p:nvSpPr>
          <p:cNvPr id="23" name="Rectangle 2"/>
          <p:cNvSpPr>
            <a:spLocks/>
          </p:cNvSpPr>
          <p:nvPr/>
        </p:nvSpPr>
        <p:spPr bwMode="auto">
          <a:xfrm>
            <a:off x="1460500" y="689942"/>
            <a:ext cx="1703388" cy="395287"/>
          </a:xfrm>
          <a:prstGeom prst="rect">
            <a:avLst/>
          </a:prstGeom>
          <a:noFill/>
          <a:ln>
            <a:noFill/>
          </a:ln>
          <a:extLst/>
        </p:spPr>
        <p:txBody>
          <a:bodyPr lIns="0" tIns="0" rIns="0" bIns="0" anchor="ctr"/>
          <a:lstStyle/>
          <a:p>
            <a:pPr algn="ctr" eaLnBrk="1" latinLnBrk="1" hangingPunct="1">
              <a:defRPr/>
            </a:pPr>
            <a:r>
              <a:rPr kumimoji="0" lang="en-US" altLang="ko-KR" sz="1600" b="1" dirty="0">
                <a:latin typeface="+mn-lt"/>
                <a:sym typeface="Daum_Regular" pitchFamily="2" charset="-127"/>
              </a:rPr>
              <a:t>COMS(VIS)</a:t>
            </a:r>
          </a:p>
        </p:txBody>
      </p:sp>
      <p:sp>
        <p:nvSpPr>
          <p:cNvPr id="24" name="직사각형 21"/>
          <p:cNvSpPr>
            <a:spLocks noChangeArrowheads="1"/>
          </p:cNvSpPr>
          <p:nvPr/>
        </p:nvSpPr>
        <p:spPr bwMode="auto">
          <a:xfrm>
            <a:off x="5436096" y="867819"/>
            <a:ext cx="3749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latinLnBrk="1" hangingPunct="1"/>
            <a:r>
              <a:rPr lang="en-US" altLang="ko-KR" dirty="0">
                <a:latin typeface="Arial" pitchFamily="34" charset="0"/>
                <a:cs typeface="Arial" pitchFamily="34" charset="0"/>
              </a:rPr>
              <a:t>Using surface observation data near the Korean Peninsula </a:t>
            </a:r>
          </a:p>
        </p:txBody>
      </p:sp>
    </p:spTree>
    <p:extLst>
      <p:ext uri="{BB962C8B-B14F-4D97-AF65-F5344CB8AC3E}">
        <p14:creationId xmlns:p14="http://schemas.microsoft.com/office/powerpoint/2010/main" val="2477918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3" descr="\\Kaiseki0\subspace\熱帯本\亀井\画像\図3-2-1\図3-2-1(左).JP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0" y="1052736"/>
            <a:ext cx="26003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2" descr="\\Kaiseki0\subspace\熱帯本\亀井\画像\図3-2-1\図3-2-1(右).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120900" y="1052736"/>
            <a:ext cx="26003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24"/>
          <p:cNvSpPr>
            <a:spLocks noChangeArrowheads="1"/>
          </p:cNvSpPr>
          <p:nvPr/>
        </p:nvSpPr>
        <p:spPr bwMode="auto">
          <a:xfrm>
            <a:off x="936626" y="2229074"/>
            <a:ext cx="121742" cy="33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latinLnBrk="1" hangingPunct="1"/>
            <a:endParaRPr lang="ko-KR" altLang="en-US">
              <a:latin typeface="Arial" pitchFamily="34" charset="0"/>
              <a:cs typeface="Arial" pitchFamily="34" charset="0"/>
            </a:endParaRPr>
          </a:p>
        </p:txBody>
      </p:sp>
      <p:sp>
        <p:nvSpPr>
          <p:cNvPr id="8" name="Rectangle 227"/>
          <p:cNvSpPr>
            <a:spLocks noChangeArrowheads="1"/>
          </p:cNvSpPr>
          <p:nvPr/>
        </p:nvSpPr>
        <p:spPr bwMode="auto">
          <a:xfrm>
            <a:off x="936626" y="2229074"/>
            <a:ext cx="121742" cy="33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latinLnBrk="1" hangingPunct="1"/>
            <a:endParaRPr lang="ko-KR" altLang="en-US">
              <a:latin typeface="Arial" pitchFamily="34" charset="0"/>
              <a:cs typeface="Arial" pitchFamily="34" charset="0"/>
            </a:endParaRPr>
          </a:p>
        </p:txBody>
      </p:sp>
      <p:pic>
        <p:nvPicPr>
          <p:cNvPr id="9" name="Picture 244" descr="図3-2-2(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1065750"/>
            <a:ext cx="26003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5" descr="図3-2-2(右)"/>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9306" y="1063618"/>
            <a:ext cx="26003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6" descr="図3-2-3(左)"/>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5500" y="3910236"/>
            <a:ext cx="26003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7" descr="図3-2-3(右)"/>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35351" y="3904925"/>
            <a:ext cx="26003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48"/>
          <p:cNvSpPr txBox="1">
            <a:spLocks noChangeArrowheads="1"/>
          </p:cNvSpPr>
          <p:nvPr/>
        </p:nvSpPr>
        <p:spPr bwMode="auto">
          <a:xfrm>
            <a:off x="117476" y="3556293"/>
            <a:ext cx="1790228" cy="40011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800" b="1">
                <a:solidFill>
                  <a:srgbClr val="333300"/>
                </a:solidFill>
                <a:latin typeface="굴림" pitchFamily="50" charset="-127"/>
                <a:ea typeface="굴림" pitchFamily="50" charset="-127"/>
              </a:defRPr>
            </a:lvl1pPr>
            <a:lvl2pPr marL="742950" indent="-285750">
              <a:defRPr kumimoji="1" sz="2800" b="1">
                <a:solidFill>
                  <a:srgbClr val="333300"/>
                </a:solidFill>
                <a:latin typeface="굴림" pitchFamily="50" charset="-127"/>
                <a:ea typeface="굴림" pitchFamily="50" charset="-127"/>
              </a:defRPr>
            </a:lvl2pPr>
            <a:lvl3pPr marL="1143000" indent="-228600">
              <a:defRPr kumimoji="1" sz="2800" b="1">
                <a:solidFill>
                  <a:srgbClr val="333300"/>
                </a:solidFill>
                <a:latin typeface="굴림" pitchFamily="50" charset="-127"/>
                <a:ea typeface="굴림" pitchFamily="50" charset="-127"/>
              </a:defRPr>
            </a:lvl3pPr>
            <a:lvl4pPr marL="1600200" indent="-228600">
              <a:defRPr kumimoji="1" sz="2800" b="1">
                <a:solidFill>
                  <a:srgbClr val="333300"/>
                </a:solidFill>
                <a:latin typeface="굴림" pitchFamily="50" charset="-127"/>
                <a:ea typeface="굴림" pitchFamily="50" charset="-127"/>
              </a:defRPr>
            </a:lvl4pPr>
            <a:lvl5pPr marL="2057400" indent="-22860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latinLnBrk="1" hangingPunct="1"/>
            <a:r>
              <a:rPr lang="en-US" altLang="ko-KR" sz="2000">
                <a:latin typeface="Arial" pitchFamily="34" charset="0"/>
                <a:ea typeface="HY견고딕" pitchFamily="18" charset="-127"/>
                <a:cs typeface="Arial" pitchFamily="34" charset="0"/>
              </a:rPr>
              <a:t>Unorganized</a:t>
            </a:r>
          </a:p>
        </p:txBody>
      </p:sp>
      <p:sp>
        <p:nvSpPr>
          <p:cNvPr id="14" name="Text Box 249"/>
          <p:cNvSpPr txBox="1">
            <a:spLocks noChangeArrowheads="1"/>
          </p:cNvSpPr>
          <p:nvPr/>
        </p:nvSpPr>
        <p:spPr bwMode="auto">
          <a:xfrm>
            <a:off x="7559824" y="3537364"/>
            <a:ext cx="1584176" cy="40011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800" b="1">
                <a:solidFill>
                  <a:srgbClr val="333300"/>
                </a:solidFill>
                <a:latin typeface="굴림" pitchFamily="50" charset="-127"/>
                <a:ea typeface="굴림" pitchFamily="50" charset="-127"/>
              </a:defRPr>
            </a:lvl1pPr>
            <a:lvl2pPr marL="742950" indent="-285750">
              <a:defRPr kumimoji="1" sz="2800" b="1">
                <a:solidFill>
                  <a:srgbClr val="333300"/>
                </a:solidFill>
                <a:latin typeface="굴림" pitchFamily="50" charset="-127"/>
                <a:ea typeface="굴림" pitchFamily="50" charset="-127"/>
              </a:defRPr>
            </a:lvl2pPr>
            <a:lvl3pPr marL="1143000" indent="-228600">
              <a:defRPr kumimoji="1" sz="2800" b="1">
                <a:solidFill>
                  <a:srgbClr val="333300"/>
                </a:solidFill>
                <a:latin typeface="굴림" pitchFamily="50" charset="-127"/>
                <a:ea typeface="굴림" pitchFamily="50" charset="-127"/>
              </a:defRPr>
            </a:lvl3pPr>
            <a:lvl4pPr marL="1600200" indent="-228600">
              <a:defRPr kumimoji="1" sz="2800" b="1">
                <a:solidFill>
                  <a:srgbClr val="333300"/>
                </a:solidFill>
                <a:latin typeface="굴림" pitchFamily="50" charset="-127"/>
                <a:ea typeface="굴림" pitchFamily="50" charset="-127"/>
              </a:defRPr>
            </a:lvl4pPr>
            <a:lvl5pPr marL="2057400" indent="-22860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algn="ctr" eaLnBrk="1" latinLnBrk="1" hangingPunct="1"/>
            <a:r>
              <a:rPr lang="en-US" altLang="ko-KR" sz="2000" dirty="0">
                <a:latin typeface="Arial" pitchFamily="34" charset="0"/>
                <a:ea typeface="HY견고딕" pitchFamily="18" charset="-127"/>
                <a:cs typeface="Arial" pitchFamily="34" charset="0"/>
              </a:rPr>
              <a:t>organized</a:t>
            </a:r>
          </a:p>
        </p:txBody>
      </p:sp>
      <p:sp>
        <p:nvSpPr>
          <p:cNvPr id="15" name="AutoShape 251"/>
          <p:cNvSpPr>
            <a:spLocks noChangeArrowheads="1"/>
          </p:cNvSpPr>
          <p:nvPr/>
        </p:nvSpPr>
        <p:spPr bwMode="auto">
          <a:xfrm>
            <a:off x="1984526" y="3356992"/>
            <a:ext cx="5500836" cy="651880"/>
          </a:xfrm>
          <a:prstGeom prst="rightArrow">
            <a:avLst>
              <a:gd name="adj1" fmla="val 50000"/>
              <a:gd name="adj2" fmla="val 162741"/>
            </a:avLst>
          </a:prstGeom>
          <a:solidFill>
            <a:srgbClr val="CCFF33"/>
          </a:solidFill>
          <a:ln w="9525">
            <a:solidFill>
              <a:srgbClr val="CCFF33"/>
            </a:solidFill>
            <a:miter lim="800000"/>
            <a:headEnd/>
            <a:tailEnd/>
          </a:ln>
        </p:spPr>
        <p:txBody>
          <a:bodyPr wrap="none" anchor="ctr"/>
          <a:lstStyle/>
          <a:p>
            <a:pPr algn="ctr" eaLnBrk="1" latinLnBrk="1" hangingPunct="1"/>
            <a:r>
              <a:rPr lang="en-US" altLang="ko-KR" sz="2000" dirty="0">
                <a:latin typeface="Arial" pitchFamily="34" charset="0"/>
                <a:ea typeface="HY견고딕" pitchFamily="18" charset="-127"/>
                <a:cs typeface="Arial" pitchFamily="34" charset="0"/>
              </a:rPr>
              <a:t>Evolution from unorganized to organized</a:t>
            </a:r>
          </a:p>
        </p:txBody>
      </p:sp>
      <p:sp>
        <p:nvSpPr>
          <p:cNvPr id="16" name="Text Box 252"/>
          <p:cNvSpPr txBox="1">
            <a:spLocks noChangeArrowheads="1"/>
          </p:cNvSpPr>
          <p:nvPr/>
        </p:nvSpPr>
        <p:spPr bwMode="auto">
          <a:xfrm>
            <a:off x="156178" y="4020980"/>
            <a:ext cx="143165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b="1">
                <a:solidFill>
                  <a:srgbClr val="333300"/>
                </a:solidFill>
                <a:latin typeface="굴림" pitchFamily="50" charset="-127"/>
                <a:ea typeface="굴림" pitchFamily="50" charset="-127"/>
              </a:defRPr>
            </a:lvl1pPr>
            <a:lvl2pPr marL="742950" indent="-285750">
              <a:defRPr kumimoji="1" sz="2800" b="1">
                <a:solidFill>
                  <a:srgbClr val="333300"/>
                </a:solidFill>
                <a:latin typeface="굴림" pitchFamily="50" charset="-127"/>
                <a:ea typeface="굴림" pitchFamily="50" charset="-127"/>
              </a:defRPr>
            </a:lvl2pPr>
            <a:lvl3pPr marL="1143000" indent="-228600">
              <a:defRPr kumimoji="1" sz="2800" b="1">
                <a:solidFill>
                  <a:srgbClr val="333300"/>
                </a:solidFill>
                <a:latin typeface="굴림" pitchFamily="50" charset="-127"/>
                <a:ea typeface="굴림" pitchFamily="50" charset="-127"/>
              </a:defRPr>
            </a:lvl3pPr>
            <a:lvl4pPr marL="1600200" indent="-228600">
              <a:defRPr kumimoji="1" sz="2800" b="1">
                <a:solidFill>
                  <a:srgbClr val="333300"/>
                </a:solidFill>
                <a:latin typeface="굴림" pitchFamily="50" charset="-127"/>
                <a:ea typeface="굴림" pitchFamily="50" charset="-127"/>
              </a:defRPr>
            </a:lvl4pPr>
            <a:lvl5pPr marL="2057400" indent="-22860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latinLnBrk="1" hangingPunct="1"/>
            <a:r>
              <a:rPr lang="en-US" altLang="ko-KR" sz="1400" dirty="0" err="1" smtClean="0">
                <a:latin typeface="Arial" pitchFamily="34" charset="0"/>
                <a:ea typeface="HY견고딕" pitchFamily="18" charset="-127"/>
                <a:cs typeface="Arial" pitchFamily="34" charset="0"/>
              </a:rPr>
              <a:t>Cb</a:t>
            </a:r>
            <a:r>
              <a:rPr lang="en-US" altLang="ko-KR" sz="1400" dirty="0" smtClean="0">
                <a:latin typeface="Arial" pitchFamily="34" charset="0"/>
                <a:ea typeface="HY견고딕" pitchFamily="18" charset="-127"/>
                <a:cs typeface="Arial" pitchFamily="34" charset="0"/>
              </a:rPr>
              <a:t>-cluster </a:t>
            </a:r>
            <a:r>
              <a:rPr lang="en-US" altLang="ko-KR" sz="1400" dirty="0">
                <a:latin typeface="Arial" pitchFamily="34" charset="0"/>
                <a:ea typeface="HY견고딕" pitchFamily="18" charset="-127"/>
                <a:cs typeface="Arial" pitchFamily="34" charset="0"/>
              </a:rPr>
              <a:t>with mild </a:t>
            </a:r>
          </a:p>
          <a:p>
            <a:pPr eaLnBrk="1" latinLnBrk="1" hangingPunct="1"/>
            <a:r>
              <a:rPr lang="en-US" altLang="ko-KR" sz="1400" dirty="0">
                <a:latin typeface="Arial" pitchFamily="34" charset="0"/>
                <a:ea typeface="HY견고딕" pitchFamily="18" charset="-127"/>
                <a:cs typeface="Arial" pitchFamily="34" charset="0"/>
              </a:rPr>
              <a:t>cyclonic circulation are</a:t>
            </a:r>
          </a:p>
          <a:p>
            <a:pPr eaLnBrk="1" latinLnBrk="1" hangingPunct="1"/>
            <a:r>
              <a:rPr lang="en-US" altLang="ko-KR" sz="1400" dirty="0">
                <a:latin typeface="Arial" pitchFamily="34" charset="0"/>
                <a:ea typeface="HY견고딕" pitchFamily="18" charset="-127"/>
                <a:cs typeface="Arial" pitchFamily="34" charset="0"/>
              </a:rPr>
              <a:t>scattered </a:t>
            </a:r>
          </a:p>
        </p:txBody>
      </p:sp>
      <p:sp>
        <p:nvSpPr>
          <p:cNvPr id="17" name="Text Box 253"/>
          <p:cNvSpPr txBox="1">
            <a:spLocks noChangeArrowheads="1"/>
          </p:cNvSpPr>
          <p:nvPr/>
        </p:nvSpPr>
        <p:spPr bwMode="auto">
          <a:xfrm>
            <a:off x="7465412" y="4008872"/>
            <a:ext cx="142706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b="1">
                <a:solidFill>
                  <a:srgbClr val="333300"/>
                </a:solidFill>
                <a:latin typeface="굴림" pitchFamily="50" charset="-127"/>
                <a:ea typeface="굴림" pitchFamily="50" charset="-127"/>
              </a:defRPr>
            </a:lvl1pPr>
            <a:lvl2pPr marL="742950" indent="-285750">
              <a:defRPr kumimoji="1" sz="2800" b="1">
                <a:solidFill>
                  <a:srgbClr val="333300"/>
                </a:solidFill>
                <a:latin typeface="굴림" pitchFamily="50" charset="-127"/>
                <a:ea typeface="굴림" pitchFamily="50" charset="-127"/>
              </a:defRPr>
            </a:lvl2pPr>
            <a:lvl3pPr marL="1143000" indent="-228600">
              <a:defRPr kumimoji="1" sz="2800" b="1">
                <a:solidFill>
                  <a:srgbClr val="333300"/>
                </a:solidFill>
                <a:latin typeface="굴림" pitchFamily="50" charset="-127"/>
                <a:ea typeface="굴림" pitchFamily="50" charset="-127"/>
              </a:defRPr>
            </a:lvl3pPr>
            <a:lvl4pPr marL="1600200" indent="-228600">
              <a:defRPr kumimoji="1" sz="2800" b="1">
                <a:solidFill>
                  <a:srgbClr val="333300"/>
                </a:solidFill>
                <a:latin typeface="굴림" pitchFamily="50" charset="-127"/>
                <a:ea typeface="굴림" pitchFamily="50" charset="-127"/>
              </a:defRPr>
            </a:lvl4pPr>
            <a:lvl5pPr marL="2057400" indent="-22860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latinLnBrk="1" hangingPunct="1"/>
            <a:r>
              <a:rPr lang="en-US" altLang="ko-KR" sz="1400" dirty="0" err="1" smtClean="0">
                <a:latin typeface="Arial" pitchFamily="34" charset="0"/>
                <a:ea typeface="HY견고딕" pitchFamily="18" charset="-127"/>
                <a:cs typeface="Arial" pitchFamily="34" charset="0"/>
              </a:rPr>
              <a:t>Cb</a:t>
            </a:r>
            <a:r>
              <a:rPr lang="en-US" altLang="ko-KR" sz="1400" dirty="0" smtClean="0">
                <a:latin typeface="Arial" pitchFamily="34" charset="0"/>
                <a:ea typeface="HY견고딕" pitchFamily="18" charset="-127"/>
                <a:cs typeface="Arial" pitchFamily="34" charset="0"/>
              </a:rPr>
              <a:t>-cluster </a:t>
            </a:r>
            <a:r>
              <a:rPr lang="en-US" altLang="ko-KR" sz="1400" dirty="0">
                <a:latin typeface="Arial" pitchFamily="34" charset="0"/>
                <a:ea typeface="HY견고딕" pitchFamily="18" charset="-127"/>
                <a:cs typeface="Arial" pitchFamily="34" charset="0"/>
              </a:rPr>
              <a:t>is organized </a:t>
            </a:r>
          </a:p>
          <a:p>
            <a:pPr eaLnBrk="1" latinLnBrk="1" hangingPunct="1"/>
            <a:r>
              <a:rPr lang="en-US" altLang="ko-KR" sz="1400" dirty="0">
                <a:latin typeface="Arial" pitchFamily="34" charset="0"/>
                <a:ea typeface="HY견고딕" pitchFamily="18" charset="-127"/>
                <a:cs typeface="Arial" pitchFamily="34" charset="0"/>
              </a:rPr>
              <a:t>and rotation center is </a:t>
            </a:r>
          </a:p>
          <a:p>
            <a:pPr eaLnBrk="1" latinLnBrk="1" hangingPunct="1"/>
            <a:r>
              <a:rPr lang="en-US" altLang="ko-KR" sz="1400" dirty="0">
                <a:latin typeface="Arial" pitchFamily="34" charset="0"/>
                <a:ea typeface="HY견고딕" pitchFamily="18" charset="-127"/>
                <a:cs typeface="Arial" pitchFamily="34" charset="0"/>
              </a:rPr>
              <a:t>relatively clear </a:t>
            </a:r>
          </a:p>
        </p:txBody>
      </p:sp>
      <p:sp>
        <p:nvSpPr>
          <p:cNvPr id="18" name="제목 1"/>
          <p:cNvSpPr>
            <a:spLocks noGrp="1"/>
          </p:cNvSpPr>
          <p:nvPr>
            <p:ph type="title"/>
          </p:nvPr>
        </p:nvSpPr>
        <p:spPr>
          <a:xfrm>
            <a:off x="143480" y="0"/>
            <a:ext cx="8316952" cy="656029"/>
          </a:xfrm>
        </p:spPr>
        <p:txBody>
          <a:bodyPr>
            <a:normAutofit fontScale="90000"/>
          </a:bodyPr>
          <a:lstStyle/>
          <a:p>
            <a:r>
              <a:rPr lang="en-US" altLang="ko-KR" dirty="0" smtClean="0"/>
              <a:t>Case Study 1 (</a:t>
            </a:r>
            <a:r>
              <a:rPr lang="en-US" altLang="ko-KR" dirty="0" err="1" smtClean="0"/>
              <a:t>Cb</a:t>
            </a:r>
            <a:r>
              <a:rPr lang="en-US" altLang="ko-KR" dirty="0" smtClean="0"/>
              <a:t>-Cluster Pattern, beginning stage) </a:t>
            </a:r>
            <a:endParaRPr lang="ko-KR" altLang="en-US" dirty="0"/>
          </a:p>
        </p:txBody>
      </p:sp>
    </p:spTree>
    <p:extLst>
      <p:ext uri="{BB962C8B-B14F-4D97-AF65-F5344CB8AC3E}">
        <p14:creationId xmlns:p14="http://schemas.microsoft.com/office/powerpoint/2010/main" val="823207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srcRect/>
          <a:stretch>
            <a:fillRect/>
          </a:stretch>
        </p:blipFill>
        <p:spPr bwMode="auto">
          <a:xfrm>
            <a:off x="3657846" y="692150"/>
            <a:ext cx="3902075" cy="308292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grpSp>
        <p:nvGrpSpPr>
          <p:cNvPr id="15" name="그룹 3"/>
          <p:cNvGrpSpPr>
            <a:grpSpLocks/>
          </p:cNvGrpSpPr>
          <p:nvPr/>
        </p:nvGrpSpPr>
        <p:grpSpPr bwMode="auto">
          <a:xfrm>
            <a:off x="3649114" y="3660170"/>
            <a:ext cx="3919538" cy="3082925"/>
            <a:chOff x="488504" y="561992"/>
            <a:chExt cx="3920770" cy="3083031"/>
          </a:xfrm>
        </p:grpSpPr>
        <p:pic>
          <p:nvPicPr>
            <p:cNvPr id="16" name="Picture 5"/>
            <p:cNvPicPr>
              <a:picLocks noChangeAspect="1" noChangeArrowheads="1"/>
            </p:cNvPicPr>
            <p:nvPr/>
          </p:nvPicPr>
          <p:blipFill>
            <a:blip r:embed="rId3"/>
            <a:srcRect/>
            <a:stretch>
              <a:fillRect/>
            </a:stretch>
          </p:blipFill>
          <p:spPr bwMode="auto">
            <a:xfrm>
              <a:off x="488504" y="561992"/>
              <a:ext cx="3920770" cy="3083031"/>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7" name="타원 16"/>
            <p:cNvSpPr/>
            <p:nvPr/>
          </p:nvSpPr>
          <p:spPr>
            <a:xfrm>
              <a:off x="1692207" y="1641529"/>
              <a:ext cx="1316452" cy="1355772"/>
            </a:xfrm>
            <a:prstGeom prst="ellipse">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8" name="타원 17"/>
            <p:cNvSpPr/>
            <p:nvPr/>
          </p:nvSpPr>
          <p:spPr>
            <a:xfrm>
              <a:off x="2060623" y="2030480"/>
              <a:ext cx="587560" cy="60644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2" name="제목 1"/>
          <p:cNvSpPr>
            <a:spLocks noGrp="1"/>
          </p:cNvSpPr>
          <p:nvPr>
            <p:ph type="title"/>
          </p:nvPr>
        </p:nvSpPr>
        <p:spPr>
          <a:xfrm>
            <a:off x="143480" y="0"/>
            <a:ext cx="8316952" cy="656029"/>
          </a:xfrm>
        </p:spPr>
        <p:txBody>
          <a:bodyPr>
            <a:normAutofit fontScale="90000"/>
          </a:bodyPr>
          <a:lstStyle/>
          <a:p>
            <a:r>
              <a:rPr lang="en-US" altLang="ko-KR" dirty="0"/>
              <a:t>Case Study 1 (</a:t>
            </a:r>
            <a:r>
              <a:rPr lang="en-US" altLang="ko-KR" dirty="0" err="1"/>
              <a:t>Cb</a:t>
            </a:r>
            <a:r>
              <a:rPr lang="en-US" altLang="ko-KR" dirty="0"/>
              <a:t>-Cluster Pattern, beginning stage) </a:t>
            </a:r>
            <a:endParaRPr lang="ko-KR" alt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71" y="836712"/>
            <a:ext cx="2638425" cy="1152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그림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59" y="2594819"/>
            <a:ext cx="3312575" cy="2506814"/>
          </a:xfrm>
          <a:prstGeom prst="rect">
            <a:avLst/>
          </a:prstGeom>
        </p:spPr>
      </p:pic>
      <p:sp>
        <p:nvSpPr>
          <p:cNvPr id="9" name="TextBox 8"/>
          <p:cNvSpPr txBox="1"/>
          <p:nvPr/>
        </p:nvSpPr>
        <p:spPr>
          <a:xfrm>
            <a:off x="323528" y="4944213"/>
            <a:ext cx="2907142" cy="276999"/>
          </a:xfrm>
          <a:prstGeom prst="rect">
            <a:avLst/>
          </a:prstGeom>
          <a:noFill/>
        </p:spPr>
        <p:txBody>
          <a:bodyPr wrap="none" rtlCol="0">
            <a:spAutoFit/>
          </a:bodyPr>
          <a:lstStyle/>
          <a:p>
            <a:r>
              <a:rPr lang="en-US" altLang="ko-KR" sz="1200" dirty="0" smtClean="0"/>
              <a:t>(Loop2) 21~23:45UTC, Aug. 15</a:t>
            </a:r>
            <a:r>
              <a:rPr lang="en-US" altLang="ko-KR" sz="1200" baseline="30000" dirty="0" smtClean="0"/>
              <a:t>th</a:t>
            </a:r>
            <a:r>
              <a:rPr lang="en-US" altLang="ko-KR" sz="1200" dirty="0" smtClean="0"/>
              <a:t> , 2018</a:t>
            </a:r>
            <a:endParaRPr lang="ko-KR" altLang="en-US" sz="1200" dirty="0"/>
          </a:p>
        </p:txBody>
      </p:sp>
      <p:sp>
        <p:nvSpPr>
          <p:cNvPr id="10" name="TextBox 9"/>
          <p:cNvSpPr txBox="1"/>
          <p:nvPr/>
        </p:nvSpPr>
        <p:spPr>
          <a:xfrm>
            <a:off x="794689" y="2233612"/>
            <a:ext cx="1714187" cy="369332"/>
          </a:xfrm>
          <a:prstGeom prst="rect">
            <a:avLst/>
          </a:prstGeom>
          <a:noFill/>
        </p:spPr>
        <p:txBody>
          <a:bodyPr wrap="none" rtlCol="0">
            <a:spAutoFit/>
          </a:bodyPr>
          <a:lstStyle/>
          <a:p>
            <a:r>
              <a:rPr lang="en-US" altLang="ko-KR" dirty="0" err="1" smtClean="0"/>
              <a:t>Soulik</a:t>
            </a:r>
            <a:r>
              <a:rPr lang="en-US" altLang="ko-KR" dirty="0" smtClean="0"/>
              <a:t>(TY1819)</a:t>
            </a:r>
            <a:endParaRPr lang="ko-KR" altLang="en-US" dirty="0"/>
          </a:p>
        </p:txBody>
      </p:sp>
      <p:sp>
        <p:nvSpPr>
          <p:cNvPr id="11" name="TextBox 10"/>
          <p:cNvSpPr txBox="1"/>
          <p:nvPr/>
        </p:nvSpPr>
        <p:spPr>
          <a:xfrm>
            <a:off x="3657846" y="620688"/>
            <a:ext cx="3165225" cy="369332"/>
          </a:xfrm>
          <a:prstGeom prst="rect">
            <a:avLst/>
          </a:prstGeom>
          <a:noFill/>
        </p:spPr>
        <p:txBody>
          <a:bodyPr wrap="none" rtlCol="0">
            <a:spAutoFit/>
          </a:bodyPr>
          <a:lstStyle/>
          <a:p>
            <a:r>
              <a:rPr lang="en-US" altLang="ko-KR" b="1" dirty="0" smtClean="0">
                <a:solidFill>
                  <a:schemeClr val="bg1"/>
                </a:solidFill>
              </a:rPr>
              <a:t>COMS IR  </a:t>
            </a:r>
            <a:r>
              <a:rPr lang="en-US" altLang="ko-KR" sz="1200" b="1" dirty="0" smtClean="0"/>
              <a:t>23:45UTC Aug. 15</a:t>
            </a:r>
            <a:r>
              <a:rPr lang="en-US" altLang="ko-KR" sz="1200" b="1" baseline="30000" dirty="0" smtClean="0"/>
              <a:t>th</a:t>
            </a:r>
            <a:r>
              <a:rPr lang="en-US" altLang="ko-KR" sz="1200" b="1" dirty="0" smtClean="0"/>
              <a:t> 2018</a:t>
            </a:r>
            <a:endParaRPr lang="ko-KR" altLang="en-US" sz="1200" b="1" dirty="0"/>
          </a:p>
        </p:txBody>
      </p:sp>
      <p:sp>
        <p:nvSpPr>
          <p:cNvPr id="12" name="TextBox 11"/>
          <p:cNvSpPr txBox="1"/>
          <p:nvPr/>
        </p:nvSpPr>
        <p:spPr>
          <a:xfrm>
            <a:off x="3657846" y="3679699"/>
            <a:ext cx="2546274" cy="369332"/>
          </a:xfrm>
          <a:prstGeom prst="rect">
            <a:avLst/>
          </a:prstGeom>
          <a:noFill/>
        </p:spPr>
        <p:txBody>
          <a:bodyPr wrap="none" rtlCol="0">
            <a:spAutoFit/>
          </a:bodyPr>
          <a:lstStyle/>
          <a:p>
            <a:r>
              <a:rPr lang="en-US" altLang="ko-KR" b="1" dirty="0" smtClean="0">
                <a:solidFill>
                  <a:schemeClr val="bg1"/>
                </a:solidFill>
              </a:rPr>
              <a:t>COMS </a:t>
            </a:r>
            <a:r>
              <a:rPr lang="en-US" altLang="ko-KR" b="1" dirty="0" smtClean="0"/>
              <a:t>COMP(IR+VIS)</a:t>
            </a:r>
            <a:endParaRPr lang="ko-KR" altLang="en-US" b="1" dirty="0"/>
          </a:p>
        </p:txBody>
      </p:sp>
      <p:sp>
        <p:nvSpPr>
          <p:cNvPr id="13" name="직사각형 12"/>
          <p:cNvSpPr/>
          <p:nvPr/>
        </p:nvSpPr>
        <p:spPr>
          <a:xfrm>
            <a:off x="3513830" y="3321616"/>
            <a:ext cx="5522666" cy="338554"/>
          </a:xfrm>
          <a:prstGeom prst="rect">
            <a:avLst/>
          </a:prstGeom>
          <a:solidFill>
            <a:schemeClr val="accent3">
              <a:lumMod val="20000"/>
              <a:lumOff val="80000"/>
            </a:schemeClr>
          </a:solidFill>
        </p:spPr>
        <p:txBody>
          <a:bodyPr wrap="none">
            <a:spAutoFit/>
          </a:bodyPr>
          <a:lstStyle/>
          <a:p>
            <a:r>
              <a:rPr lang="en-US" altLang="ko-KR" sz="1600" spc="-50" dirty="0" smtClean="0">
                <a:latin typeface="Arial" pitchFamily="34" charset="0"/>
                <a:cs typeface="Arial" pitchFamily="34" charset="0"/>
              </a:rPr>
              <a:t>1. Find the cyclonic circulation of mid to high level clouds(white)</a:t>
            </a:r>
            <a:endParaRPr lang="ko-KR" altLang="en-US" sz="1600" dirty="0"/>
          </a:p>
        </p:txBody>
      </p:sp>
      <p:sp>
        <p:nvSpPr>
          <p:cNvPr id="14" name="직사각형 13"/>
          <p:cNvSpPr/>
          <p:nvPr/>
        </p:nvSpPr>
        <p:spPr>
          <a:xfrm>
            <a:off x="3474788" y="6474822"/>
            <a:ext cx="4719562" cy="338554"/>
          </a:xfrm>
          <a:prstGeom prst="rect">
            <a:avLst/>
          </a:prstGeom>
          <a:solidFill>
            <a:schemeClr val="accent3">
              <a:lumMod val="20000"/>
              <a:lumOff val="80000"/>
            </a:schemeClr>
          </a:solidFill>
        </p:spPr>
        <p:txBody>
          <a:bodyPr wrap="none">
            <a:spAutoFit/>
          </a:bodyPr>
          <a:lstStyle/>
          <a:p>
            <a:r>
              <a:rPr lang="en-US" altLang="ko-KR" sz="1600" spc="-50" dirty="0" smtClean="0">
                <a:latin typeface="Arial" pitchFamily="34" charset="0"/>
                <a:cs typeface="Arial" pitchFamily="34" charset="0"/>
              </a:rPr>
              <a:t>2. Find cyclonic circulation of the low-level clouds(red)</a:t>
            </a:r>
          </a:p>
        </p:txBody>
      </p:sp>
      <p:sp>
        <p:nvSpPr>
          <p:cNvPr id="19" name="타원 18"/>
          <p:cNvSpPr/>
          <p:nvPr/>
        </p:nvSpPr>
        <p:spPr bwMode="auto">
          <a:xfrm>
            <a:off x="939039" y="3229424"/>
            <a:ext cx="1260000" cy="1260000"/>
          </a:xfrm>
          <a:prstGeom prst="ellipse">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0" name="타원 19"/>
          <p:cNvSpPr/>
          <p:nvPr/>
        </p:nvSpPr>
        <p:spPr bwMode="auto">
          <a:xfrm>
            <a:off x="1099932" y="3679699"/>
            <a:ext cx="612000" cy="6120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Tree>
    <p:extLst>
      <p:ext uri="{BB962C8B-B14F-4D97-AF65-F5344CB8AC3E}">
        <p14:creationId xmlns:p14="http://schemas.microsoft.com/office/powerpoint/2010/main" val="1723069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Study 2 (Curved Band Pattern) </a:t>
            </a:r>
            <a:endParaRPr lang="ko-KR"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759" y="1133128"/>
            <a:ext cx="3059293" cy="1352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23"/>
          <p:cNvGrpSpPr>
            <a:grpSpLocks/>
          </p:cNvGrpSpPr>
          <p:nvPr/>
        </p:nvGrpSpPr>
        <p:grpSpPr bwMode="auto">
          <a:xfrm>
            <a:off x="232372" y="2773663"/>
            <a:ext cx="3888432" cy="2214828"/>
            <a:chOff x="117" y="124"/>
            <a:chExt cx="3285" cy="2042"/>
          </a:xfrm>
        </p:grpSpPr>
        <p:pic>
          <p:nvPicPr>
            <p:cNvPr id="10" name="Picture 20"/>
            <p:cNvPicPr>
              <a:picLocks noChangeAspect="1" noChangeArrowheads="1"/>
            </p:cNvPicPr>
            <p:nvPr/>
          </p:nvPicPr>
          <p:blipFill>
            <a:blip r:embed="rId3">
              <a:extLst>
                <a:ext uri="{28A0092B-C50C-407E-A947-70E740481C1C}">
                  <a14:useLocalDpi xmlns:a14="http://schemas.microsoft.com/office/drawing/2010/main" val="0"/>
                </a:ext>
              </a:extLst>
            </a:blip>
            <a:srcRect r="54356" b="51057"/>
            <a:stretch>
              <a:fillRect/>
            </a:stretch>
          </p:blipFill>
          <p:spPr bwMode="auto">
            <a:xfrm>
              <a:off x="117" y="124"/>
              <a:ext cx="1650" cy="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2"/>
            <p:cNvPicPr>
              <a:picLocks noChangeAspect="1" noChangeArrowheads="1"/>
            </p:cNvPicPr>
            <p:nvPr/>
          </p:nvPicPr>
          <p:blipFill>
            <a:blip r:embed="rId3">
              <a:extLst>
                <a:ext uri="{28A0092B-C50C-407E-A947-70E740481C1C}">
                  <a14:useLocalDpi xmlns:a14="http://schemas.microsoft.com/office/drawing/2010/main" val="0"/>
                </a:ext>
              </a:extLst>
            </a:blip>
            <a:srcRect l="636" t="51271" r="53941"/>
            <a:stretch>
              <a:fillRect/>
            </a:stretch>
          </p:blipFill>
          <p:spPr bwMode="auto">
            <a:xfrm>
              <a:off x="1760" y="137"/>
              <a:ext cx="1642" cy="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p:cNvSpPr txBox="1"/>
          <p:nvPr/>
        </p:nvSpPr>
        <p:spPr>
          <a:xfrm>
            <a:off x="40223" y="796062"/>
            <a:ext cx="4451796" cy="369332"/>
          </a:xfrm>
          <a:prstGeom prst="rect">
            <a:avLst/>
          </a:prstGeom>
          <a:noFill/>
        </p:spPr>
        <p:txBody>
          <a:bodyPr wrap="none" rtlCol="0">
            <a:spAutoFit/>
          </a:bodyPr>
          <a:lstStyle/>
          <a:p>
            <a:r>
              <a:rPr lang="en-US" altLang="ko-KR" b="1" dirty="0" smtClean="0"/>
              <a:t>Clearly curved band with comma head</a:t>
            </a:r>
          </a:p>
        </p:txBody>
      </p:sp>
      <p:grpSp>
        <p:nvGrpSpPr>
          <p:cNvPr id="7" name="그룹 6"/>
          <p:cNvGrpSpPr/>
          <p:nvPr/>
        </p:nvGrpSpPr>
        <p:grpSpPr>
          <a:xfrm>
            <a:off x="467544" y="1188960"/>
            <a:ext cx="3168352" cy="1447952"/>
            <a:chOff x="755576" y="1188960"/>
            <a:chExt cx="3168352" cy="1447952"/>
          </a:xfrm>
        </p:grpSpPr>
        <p:pic>
          <p:nvPicPr>
            <p:cNvPr id="8" name="Picture 3" descr="dvorfi46"/>
            <p:cNvPicPr>
              <a:picLocks noChangeAspect="1" noChangeArrowheads="1"/>
            </p:cNvPicPr>
            <p:nvPr/>
          </p:nvPicPr>
          <p:blipFill>
            <a:blip r:embed="rId4">
              <a:extLst>
                <a:ext uri="{28A0092B-C50C-407E-A947-70E740481C1C}">
                  <a14:useLocalDpi xmlns:a14="http://schemas.microsoft.com/office/drawing/2010/main" val="0"/>
                </a:ext>
              </a:extLst>
            </a:blip>
            <a:srcRect l="1212" r="606" b="3999"/>
            <a:stretch>
              <a:fillRect/>
            </a:stretch>
          </p:blipFill>
          <p:spPr bwMode="auto">
            <a:xfrm>
              <a:off x="755576" y="1188960"/>
              <a:ext cx="3168352" cy="144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rot="19417594">
              <a:off x="1039999" y="1909794"/>
              <a:ext cx="6190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r>
                <a:rPr lang="en-US" altLang="ko-KR" sz="1000" b="0" dirty="0" smtClean="0">
                  <a:latin typeface="Arial" pitchFamily="34" charset="0"/>
                  <a:cs typeface="Arial" pitchFamily="34" charset="0"/>
                </a:rPr>
                <a:t>Dry slot</a:t>
              </a:r>
              <a:endParaRPr lang="en-US" altLang="ko-KR" sz="1000" b="0" dirty="0">
                <a:latin typeface="Arial" pitchFamily="34" charset="0"/>
                <a:cs typeface="Arial" pitchFamily="34" charset="0"/>
              </a:endParaRPr>
            </a:p>
          </p:txBody>
        </p:sp>
      </p:grpSp>
      <p:sp>
        <p:nvSpPr>
          <p:cNvPr id="15" name="직사각형 14"/>
          <p:cNvSpPr/>
          <p:nvPr/>
        </p:nvSpPr>
        <p:spPr>
          <a:xfrm>
            <a:off x="18795" y="5085184"/>
            <a:ext cx="4265173" cy="954107"/>
          </a:xfrm>
          <a:prstGeom prst="rect">
            <a:avLst/>
          </a:prstGeom>
          <a:solidFill>
            <a:schemeClr val="accent3">
              <a:lumMod val="20000"/>
              <a:lumOff val="80000"/>
            </a:schemeClr>
          </a:solidFill>
        </p:spPr>
        <p:txBody>
          <a:bodyPr wrap="square">
            <a:spAutoFit/>
          </a:bodyPr>
          <a:lstStyle/>
          <a:p>
            <a:pPr marL="342900" indent="-342900">
              <a:buAutoNum type="arabicPeriod"/>
            </a:pPr>
            <a:r>
              <a:rPr lang="en-US" altLang="ko-KR" sz="1400" spc="-50" dirty="0" smtClean="0">
                <a:latin typeface="Arial" pitchFamily="34" charset="0"/>
                <a:cs typeface="Arial" pitchFamily="34" charset="0"/>
              </a:rPr>
              <a:t>Connect comma head (A) and slit (B) intruded by warm air</a:t>
            </a:r>
          </a:p>
          <a:p>
            <a:pPr marL="342900" indent="-342900">
              <a:buAutoNum type="arabicPeriod"/>
            </a:pPr>
            <a:r>
              <a:rPr lang="en-US" altLang="ko-KR" sz="1400" spc="-50" dirty="0" smtClean="0">
                <a:latin typeface="Arial" pitchFamily="34" charset="0"/>
                <a:cs typeface="Arial" pitchFamily="34" charset="0"/>
              </a:rPr>
              <a:t>Determine the center at the high temp. gradient point of coldest clouds near the middle of A and B</a:t>
            </a:r>
            <a:endParaRPr lang="ko-KR" altLang="en-US" sz="1400" dirty="0"/>
          </a:p>
        </p:txBody>
      </p:sp>
      <p:sp>
        <p:nvSpPr>
          <p:cNvPr id="16" name="TextBox 15"/>
          <p:cNvSpPr txBox="1"/>
          <p:nvPr/>
        </p:nvSpPr>
        <p:spPr>
          <a:xfrm>
            <a:off x="5248940" y="763796"/>
            <a:ext cx="2662845" cy="369332"/>
          </a:xfrm>
          <a:prstGeom prst="rect">
            <a:avLst/>
          </a:prstGeom>
          <a:noFill/>
        </p:spPr>
        <p:txBody>
          <a:bodyPr wrap="none" rtlCol="0">
            <a:spAutoFit/>
          </a:bodyPr>
          <a:lstStyle/>
          <a:p>
            <a:r>
              <a:rPr lang="en-US" altLang="ko-KR" b="1" dirty="0" smtClean="0"/>
              <a:t>Unclearly curved band</a:t>
            </a:r>
          </a:p>
        </p:txBody>
      </p:sp>
      <p:pic>
        <p:nvPicPr>
          <p:cNvPr id="1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1926" y="2554961"/>
            <a:ext cx="1519883" cy="15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2554961"/>
            <a:ext cx="1519883" cy="15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p:cNvPicPr>
            <a:picLocks noChangeAspect="1" noChangeArrowheads="1"/>
          </p:cNvPicPr>
          <p:nvPr/>
        </p:nvPicPr>
        <p:blipFill>
          <a:blip r:embed="rId7"/>
          <a:srcRect/>
          <a:stretch>
            <a:fillRect/>
          </a:stretch>
        </p:blipFill>
        <p:spPr bwMode="auto">
          <a:xfrm>
            <a:off x="4178597" y="4482237"/>
            <a:ext cx="2605263" cy="21600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21" name="Picture 9"/>
          <p:cNvPicPr>
            <a:picLocks noChangeAspect="1" noChangeArrowheads="1"/>
          </p:cNvPicPr>
          <p:nvPr/>
        </p:nvPicPr>
        <p:blipFill>
          <a:blip r:embed="rId8"/>
          <a:srcRect/>
          <a:stretch>
            <a:fillRect/>
          </a:stretch>
        </p:blipFill>
        <p:spPr bwMode="auto">
          <a:xfrm>
            <a:off x="6714271" y="4482237"/>
            <a:ext cx="2602221" cy="21600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2" name="TextBox 21"/>
          <p:cNvSpPr txBox="1"/>
          <p:nvPr/>
        </p:nvSpPr>
        <p:spPr>
          <a:xfrm>
            <a:off x="5580112" y="4482237"/>
            <a:ext cx="2020490" cy="276999"/>
          </a:xfrm>
          <a:prstGeom prst="rect">
            <a:avLst/>
          </a:prstGeom>
          <a:noFill/>
        </p:spPr>
        <p:txBody>
          <a:bodyPr wrap="none" rtlCol="0">
            <a:spAutoFit/>
          </a:bodyPr>
          <a:lstStyle/>
          <a:p>
            <a:r>
              <a:rPr lang="en-US" altLang="ko-KR" sz="1200" b="1" dirty="0" smtClean="0"/>
              <a:t>11:45UTC Aug. 16</a:t>
            </a:r>
            <a:r>
              <a:rPr lang="en-US" altLang="ko-KR" sz="1200" b="1" baseline="30000" dirty="0" smtClean="0"/>
              <a:t>th</a:t>
            </a:r>
            <a:r>
              <a:rPr lang="en-US" altLang="ko-KR" sz="1200" b="1" dirty="0" smtClean="0"/>
              <a:t> 2018</a:t>
            </a:r>
            <a:endParaRPr lang="ko-KR" altLang="en-US" sz="1200" b="1" dirty="0"/>
          </a:p>
        </p:txBody>
      </p:sp>
      <p:sp>
        <p:nvSpPr>
          <p:cNvPr id="14" name="직사각형 13"/>
          <p:cNvSpPr/>
          <p:nvPr/>
        </p:nvSpPr>
        <p:spPr>
          <a:xfrm>
            <a:off x="5076056" y="2554961"/>
            <a:ext cx="502061" cy="338554"/>
          </a:xfrm>
          <a:prstGeom prst="rect">
            <a:avLst/>
          </a:prstGeom>
        </p:spPr>
        <p:txBody>
          <a:bodyPr wrap="none">
            <a:spAutoFit/>
          </a:bodyPr>
          <a:lstStyle/>
          <a:p>
            <a:r>
              <a:rPr lang="en-US" altLang="ko-KR" sz="1600" b="1" dirty="0" smtClean="0"/>
              <a:t>VIS</a:t>
            </a:r>
            <a:endParaRPr lang="ko-KR" altLang="en-US" sz="1600" dirty="0"/>
          </a:p>
        </p:txBody>
      </p:sp>
      <p:sp>
        <p:nvSpPr>
          <p:cNvPr id="24" name="직사각형 23"/>
          <p:cNvSpPr/>
          <p:nvPr/>
        </p:nvSpPr>
        <p:spPr>
          <a:xfrm>
            <a:off x="6611926" y="2554961"/>
            <a:ext cx="383438" cy="338554"/>
          </a:xfrm>
          <a:prstGeom prst="rect">
            <a:avLst/>
          </a:prstGeom>
        </p:spPr>
        <p:txBody>
          <a:bodyPr wrap="none">
            <a:spAutoFit/>
          </a:bodyPr>
          <a:lstStyle/>
          <a:p>
            <a:r>
              <a:rPr lang="en-US" altLang="ko-KR" sz="1600" b="1" dirty="0" smtClean="0"/>
              <a:t>IR</a:t>
            </a:r>
            <a:endParaRPr lang="ko-KR" altLang="en-US" sz="1600" dirty="0"/>
          </a:p>
        </p:txBody>
      </p:sp>
      <p:sp>
        <p:nvSpPr>
          <p:cNvPr id="25" name="TextBox 24"/>
          <p:cNvSpPr txBox="1"/>
          <p:nvPr/>
        </p:nvSpPr>
        <p:spPr>
          <a:xfrm>
            <a:off x="5723270" y="4074325"/>
            <a:ext cx="1714187" cy="369332"/>
          </a:xfrm>
          <a:prstGeom prst="rect">
            <a:avLst/>
          </a:prstGeom>
          <a:noFill/>
        </p:spPr>
        <p:txBody>
          <a:bodyPr wrap="none" rtlCol="0">
            <a:spAutoFit/>
          </a:bodyPr>
          <a:lstStyle/>
          <a:p>
            <a:r>
              <a:rPr lang="en-US" altLang="ko-KR" dirty="0" err="1" smtClean="0"/>
              <a:t>Soulik</a:t>
            </a:r>
            <a:r>
              <a:rPr lang="en-US" altLang="ko-KR" dirty="0" smtClean="0"/>
              <a:t>(TY1819)</a:t>
            </a:r>
            <a:endParaRPr lang="ko-KR" altLang="en-US" dirty="0"/>
          </a:p>
        </p:txBody>
      </p:sp>
      <p:sp>
        <p:nvSpPr>
          <p:cNvPr id="23" name="TextBox 22"/>
          <p:cNvSpPr txBox="1"/>
          <p:nvPr/>
        </p:nvSpPr>
        <p:spPr>
          <a:xfrm rot="1735075">
            <a:off x="5364391" y="5330404"/>
            <a:ext cx="830677" cy="215444"/>
          </a:xfrm>
          <a:prstGeom prst="rect">
            <a:avLst/>
          </a:prstGeom>
          <a:noFill/>
        </p:spPr>
        <p:txBody>
          <a:bodyPr wrap="none" rtlCol="0">
            <a:spAutoFit/>
          </a:bodyPr>
          <a:lstStyle/>
          <a:p>
            <a:r>
              <a:rPr lang="en-US" altLang="ko-KR" sz="800" dirty="0" smtClean="0"/>
              <a:t>Curved bands</a:t>
            </a:r>
            <a:endParaRPr lang="ko-KR" altLang="en-US" sz="800" dirty="0"/>
          </a:p>
        </p:txBody>
      </p:sp>
      <p:sp>
        <p:nvSpPr>
          <p:cNvPr id="27" name="TextBox 26"/>
          <p:cNvSpPr txBox="1"/>
          <p:nvPr/>
        </p:nvSpPr>
        <p:spPr>
          <a:xfrm rot="1735075">
            <a:off x="4821158" y="5689569"/>
            <a:ext cx="952505" cy="338554"/>
          </a:xfrm>
          <a:prstGeom prst="rect">
            <a:avLst/>
          </a:prstGeom>
          <a:noFill/>
        </p:spPr>
        <p:txBody>
          <a:bodyPr wrap="none" rtlCol="0">
            <a:spAutoFit/>
          </a:bodyPr>
          <a:lstStyle/>
          <a:p>
            <a:r>
              <a:rPr lang="en-US" altLang="ko-KR" sz="800" dirty="0" smtClean="0"/>
              <a:t>New developed </a:t>
            </a:r>
          </a:p>
          <a:p>
            <a:r>
              <a:rPr lang="en-US" altLang="ko-KR" sz="800" dirty="0" smtClean="0"/>
              <a:t>Curved bands</a:t>
            </a:r>
            <a:endParaRPr lang="ko-KR" altLang="en-US" sz="800" dirty="0"/>
          </a:p>
        </p:txBody>
      </p:sp>
      <p:sp>
        <p:nvSpPr>
          <p:cNvPr id="28" name="직사각형 27"/>
          <p:cNvSpPr/>
          <p:nvPr/>
        </p:nvSpPr>
        <p:spPr>
          <a:xfrm>
            <a:off x="4139952" y="6361583"/>
            <a:ext cx="5192447" cy="307777"/>
          </a:xfrm>
          <a:prstGeom prst="rect">
            <a:avLst/>
          </a:prstGeom>
          <a:solidFill>
            <a:schemeClr val="accent6">
              <a:lumMod val="20000"/>
              <a:lumOff val="80000"/>
            </a:schemeClr>
          </a:solidFill>
        </p:spPr>
        <p:txBody>
          <a:bodyPr wrap="none">
            <a:spAutoFit/>
          </a:bodyPr>
          <a:lstStyle/>
          <a:p>
            <a:r>
              <a:rPr lang="en-US" altLang="ko-KR" sz="1400" spc="-50" dirty="0">
                <a:latin typeface="Arial" pitchFamily="34" charset="0"/>
                <a:cs typeface="Arial" pitchFamily="34" charset="0"/>
              </a:rPr>
              <a:t>D</a:t>
            </a:r>
            <a:r>
              <a:rPr lang="en-US" altLang="ko-KR" sz="1400" spc="-50" dirty="0" smtClean="0">
                <a:latin typeface="Arial" pitchFamily="34" charset="0"/>
                <a:cs typeface="Arial" pitchFamily="34" charset="0"/>
              </a:rPr>
              <a:t>raw circle(red) using two cyclonic curves of convective cloud bands</a:t>
            </a:r>
            <a:endParaRPr lang="ko-KR" altLang="en-US" sz="1400" dirty="0"/>
          </a:p>
        </p:txBody>
      </p:sp>
    </p:spTree>
    <p:extLst>
      <p:ext uri="{BB962C8B-B14F-4D97-AF65-F5344CB8AC3E}">
        <p14:creationId xmlns:p14="http://schemas.microsoft.com/office/powerpoint/2010/main" val="3716451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Study 3 (CDO pattern) </a:t>
            </a:r>
            <a:endParaRPr lang="ko-KR" altLang="en-US" dirty="0"/>
          </a:p>
        </p:txBody>
      </p:sp>
      <p:sp>
        <p:nvSpPr>
          <p:cNvPr id="3" name="TextBox 2"/>
          <p:cNvSpPr txBox="1"/>
          <p:nvPr/>
        </p:nvSpPr>
        <p:spPr>
          <a:xfrm>
            <a:off x="4690048" y="838549"/>
            <a:ext cx="4346447" cy="2031325"/>
          </a:xfrm>
          <a:prstGeom prst="rect">
            <a:avLst/>
          </a:prstGeom>
          <a:solidFill>
            <a:schemeClr val="accent6">
              <a:lumMod val="20000"/>
              <a:lumOff val="80000"/>
            </a:schemeClr>
          </a:solidFill>
        </p:spPr>
        <p:txBody>
          <a:bodyPr wrap="square" rtlCol="0">
            <a:spAutoFit/>
          </a:bodyPr>
          <a:lstStyle/>
          <a:p>
            <a:pPr marL="285750" indent="-285750">
              <a:buFont typeface="Arial" pitchFamily="34" charset="0"/>
              <a:buChar char="•"/>
            </a:pPr>
            <a:r>
              <a:rPr lang="en-US" altLang="ko-KR" sz="1400" dirty="0" smtClean="0">
                <a:latin typeface="Arial" pitchFamily="34" charset="0"/>
                <a:cs typeface="Arial" pitchFamily="34" charset="0"/>
              </a:rPr>
              <a:t>Center is covered by dense convective clouds with at least one sharp edge</a:t>
            </a:r>
          </a:p>
          <a:p>
            <a:pPr marL="285750" indent="-285750">
              <a:buFont typeface="Arial" pitchFamily="34" charset="0"/>
              <a:buChar char="•"/>
            </a:pPr>
            <a:r>
              <a:rPr lang="en-US" altLang="ko-KR" sz="1400" dirty="0" smtClean="0">
                <a:latin typeface="Arial" pitchFamily="34" charset="0"/>
                <a:cs typeface="Arial" pitchFamily="34" charset="0"/>
              </a:rPr>
              <a:t>If the size of CDO is below 1.5 degree, center will be the center of CDO </a:t>
            </a:r>
          </a:p>
          <a:p>
            <a:pPr marL="285750" indent="-285750">
              <a:buFont typeface="Arial" pitchFamily="34" charset="0"/>
              <a:buChar char="•"/>
            </a:pPr>
            <a:r>
              <a:rPr lang="en-US" altLang="ko-KR" sz="1400" dirty="0" smtClean="0">
                <a:latin typeface="Arial" pitchFamily="34" charset="0"/>
                <a:cs typeface="Arial" pitchFamily="34" charset="0"/>
              </a:rPr>
              <a:t>If the size of CDO is above 1.5 degree, center is determined by the lines of cirrus blown out from the top of CDOs,  </a:t>
            </a:r>
          </a:p>
          <a:p>
            <a:r>
              <a:rPr lang="en-US" altLang="ko-KR" sz="1400" dirty="0" smtClean="0">
                <a:latin typeface="Arial" pitchFamily="34" charset="0"/>
                <a:cs typeface="Arial" pitchFamily="34" charset="0"/>
              </a:rPr>
              <a:t>      or one of the CDO among several different size </a:t>
            </a:r>
          </a:p>
          <a:p>
            <a:r>
              <a:rPr lang="en-US" altLang="ko-KR" sz="1400" dirty="0">
                <a:latin typeface="Arial" pitchFamily="34" charset="0"/>
                <a:cs typeface="Arial" pitchFamily="34" charset="0"/>
              </a:rPr>
              <a:t> </a:t>
            </a:r>
            <a:r>
              <a:rPr lang="en-US" altLang="ko-KR" sz="1400" dirty="0" smtClean="0">
                <a:latin typeface="Arial" pitchFamily="34" charset="0"/>
                <a:cs typeface="Arial" pitchFamily="34" charset="0"/>
              </a:rPr>
              <a:t>     of CDOs. </a:t>
            </a:r>
            <a:endParaRPr lang="ko-KR" altLang="en-US" sz="1400" dirty="0">
              <a:latin typeface="Arial" pitchFamily="34" charset="0"/>
              <a:cs typeface="Arial" pitchFamily="34" charset="0"/>
            </a:endParaRPr>
          </a:p>
        </p:txBody>
      </p:sp>
      <p:pic>
        <p:nvPicPr>
          <p:cNvPr id="19" name="_x137245440" descr="EMB000017384b03"/>
          <p:cNvPicPr>
            <a:picLocks noChangeAspect="1" noChangeArrowheads="1"/>
          </p:cNvPicPr>
          <p:nvPr/>
        </p:nvPicPr>
        <p:blipFill>
          <a:blip r:embed="rId2">
            <a:extLst>
              <a:ext uri="{28A0092B-C50C-407E-A947-70E740481C1C}">
                <a14:useLocalDpi xmlns:a14="http://schemas.microsoft.com/office/drawing/2010/main" val="0"/>
              </a:ext>
            </a:extLst>
          </a:blip>
          <a:srcRect t="6358" r="3461" b="17166"/>
          <a:stretch>
            <a:fillRect/>
          </a:stretch>
        </p:blipFill>
        <p:spPr bwMode="auto">
          <a:xfrm>
            <a:off x="1994" y="868759"/>
            <a:ext cx="4536504" cy="18558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_x136009688" descr="DRW000017384b2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 y="3077173"/>
            <a:ext cx="4355975" cy="215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586459" y="2737900"/>
            <a:ext cx="2257349" cy="369332"/>
          </a:xfrm>
          <a:prstGeom prst="rect">
            <a:avLst/>
          </a:prstGeom>
          <a:noFill/>
        </p:spPr>
        <p:txBody>
          <a:bodyPr wrap="none" rtlCol="0">
            <a:spAutoFit/>
          </a:bodyPr>
          <a:lstStyle/>
          <a:p>
            <a:r>
              <a:rPr lang="en-US" altLang="ko-KR" b="1" dirty="0" smtClean="0"/>
              <a:t>Distinct small CDO</a:t>
            </a:r>
          </a:p>
        </p:txBody>
      </p:sp>
      <p:sp>
        <p:nvSpPr>
          <p:cNvPr id="22" name="TextBox 21"/>
          <p:cNvSpPr txBox="1"/>
          <p:nvPr/>
        </p:nvSpPr>
        <p:spPr>
          <a:xfrm>
            <a:off x="5508104" y="2867152"/>
            <a:ext cx="2537041" cy="369332"/>
          </a:xfrm>
          <a:prstGeom prst="rect">
            <a:avLst/>
          </a:prstGeom>
          <a:noFill/>
        </p:spPr>
        <p:txBody>
          <a:bodyPr wrap="none" rtlCol="0">
            <a:spAutoFit/>
          </a:bodyPr>
          <a:lstStyle/>
          <a:p>
            <a:r>
              <a:rPr lang="en-US" altLang="ko-KR" dirty="0" smtClean="0"/>
              <a:t>Indistinct CDO pattern</a:t>
            </a:r>
          </a:p>
        </p:txBody>
      </p:sp>
      <p:pic>
        <p:nvPicPr>
          <p:cNvPr id="23" name="Picture 2"/>
          <p:cNvPicPr>
            <a:picLocks noChangeAspect="1" noChangeArrowheads="1"/>
          </p:cNvPicPr>
          <p:nvPr/>
        </p:nvPicPr>
        <p:blipFill>
          <a:blip r:embed="rId4"/>
          <a:srcRect/>
          <a:stretch>
            <a:fillRect/>
          </a:stretch>
        </p:blipFill>
        <p:spPr bwMode="auto">
          <a:xfrm>
            <a:off x="4788426" y="3236484"/>
            <a:ext cx="3895092" cy="343287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4" name="TextBox 23"/>
          <p:cNvSpPr txBox="1"/>
          <p:nvPr/>
        </p:nvSpPr>
        <p:spPr>
          <a:xfrm>
            <a:off x="5580112" y="3236484"/>
            <a:ext cx="2044534" cy="276999"/>
          </a:xfrm>
          <a:prstGeom prst="rect">
            <a:avLst/>
          </a:prstGeom>
          <a:noFill/>
        </p:spPr>
        <p:txBody>
          <a:bodyPr wrap="none" rtlCol="0">
            <a:spAutoFit/>
          </a:bodyPr>
          <a:lstStyle/>
          <a:p>
            <a:r>
              <a:rPr lang="en-US" altLang="ko-KR" sz="1200" b="1" dirty="0" smtClean="0"/>
              <a:t>17:45UTC Aug. 22</a:t>
            </a:r>
            <a:r>
              <a:rPr lang="en-US" altLang="ko-KR" sz="1200" b="1" baseline="30000" dirty="0" smtClean="0"/>
              <a:t>nd</a:t>
            </a:r>
            <a:r>
              <a:rPr lang="en-US" altLang="ko-KR" sz="1200" b="1" dirty="0" smtClean="0"/>
              <a:t> 2018</a:t>
            </a:r>
            <a:endParaRPr lang="ko-KR" altLang="en-US" sz="1200" b="1" dirty="0"/>
          </a:p>
        </p:txBody>
      </p:sp>
      <p:sp>
        <p:nvSpPr>
          <p:cNvPr id="25" name="TextBox 24"/>
          <p:cNvSpPr txBox="1"/>
          <p:nvPr/>
        </p:nvSpPr>
        <p:spPr>
          <a:xfrm>
            <a:off x="555472" y="5437673"/>
            <a:ext cx="4232954" cy="1015663"/>
          </a:xfrm>
          <a:prstGeom prst="rect">
            <a:avLst/>
          </a:prstGeom>
          <a:noFill/>
        </p:spPr>
        <p:txBody>
          <a:bodyPr wrap="none" rtlCol="0">
            <a:spAutoFit/>
          </a:bodyPr>
          <a:lstStyle/>
          <a:p>
            <a:pPr algn="r"/>
            <a:r>
              <a:rPr lang="en-US" altLang="ko-KR" dirty="0" err="1" smtClean="0"/>
              <a:t>Soulik</a:t>
            </a:r>
            <a:r>
              <a:rPr lang="en-US" altLang="ko-KR" dirty="0" smtClean="0"/>
              <a:t>(TY1819)</a:t>
            </a:r>
            <a:r>
              <a:rPr lang="en-US" altLang="ko-KR" dirty="0" smtClean="0">
                <a:sym typeface="Wingdings" pitchFamily="2" charset="2"/>
              </a:rPr>
              <a:t></a:t>
            </a:r>
            <a:endParaRPr lang="en-US" altLang="ko-KR" dirty="0" smtClean="0"/>
          </a:p>
          <a:p>
            <a:pPr algn="r"/>
            <a:r>
              <a:rPr lang="en-US" altLang="ko-KR" sz="1400" dirty="0" smtClean="0"/>
              <a:t>As TC became weakened, </a:t>
            </a:r>
          </a:p>
          <a:p>
            <a:pPr algn="r"/>
            <a:r>
              <a:rPr lang="en-US" altLang="ko-KR" sz="1400" dirty="0" smtClean="0"/>
              <a:t>the EYE pattern turned to indistinct </a:t>
            </a:r>
            <a:r>
              <a:rPr lang="en-US" altLang="ko-KR" sz="1400" dirty="0" smtClean="0">
                <a:sym typeface="Wingdings" pitchFamily="2" charset="2"/>
              </a:rPr>
              <a:t>CDO pattern </a:t>
            </a:r>
          </a:p>
          <a:p>
            <a:pPr algn="r"/>
            <a:r>
              <a:rPr lang="en-US" altLang="ko-KR" sz="1400" dirty="0" smtClean="0">
                <a:sym typeface="Wingdings" pitchFamily="2" charset="2"/>
              </a:rPr>
              <a:t>Covered by mid-high level clouds</a:t>
            </a:r>
            <a:endParaRPr lang="ko-KR" altLang="en-US" sz="1400" dirty="0"/>
          </a:p>
        </p:txBody>
      </p:sp>
      <p:sp>
        <p:nvSpPr>
          <p:cNvPr id="26" name="직사각형 25"/>
          <p:cNvSpPr/>
          <p:nvPr/>
        </p:nvSpPr>
        <p:spPr>
          <a:xfrm>
            <a:off x="4788426" y="6039291"/>
            <a:ext cx="4265173" cy="830997"/>
          </a:xfrm>
          <a:prstGeom prst="rect">
            <a:avLst/>
          </a:prstGeom>
          <a:solidFill>
            <a:schemeClr val="accent3">
              <a:lumMod val="20000"/>
              <a:lumOff val="80000"/>
            </a:schemeClr>
          </a:solidFill>
        </p:spPr>
        <p:txBody>
          <a:bodyPr wrap="square">
            <a:spAutoFit/>
          </a:bodyPr>
          <a:lstStyle/>
          <a:p>
            <a:pPr marL="342900" indent="-342900">
              <a:buAutoNum type="arabicPeriod"/>
            </a:pPr>
            <a:r>
              <a:rPr lang="en-US" altLang="ko-KR" sz="1200" spc="-50" dirty="0" smtClean="0">
                <a:latin typeface="Arial" pitchFamily="34" charset="0"/>
                <a:cs typeface="Arial" pitchFamily="34" charset="0"/>
              </a:rPr>
              <a:t>Estimate the 1</a:t>
            </a:r>
            <a:r>
              <a:rPr lang="en-US" altLang="ko-KR" sz="1200" spc="-50" baseline="30000" dirty="0" smtClean="0">
                <a:latin typeface="Arial" pitchFamily="34" charset="0"/>
                <a:cs typeface="Arial" pitchFamily="34" charset="0"/>
              </a:rPr>
              <a:t>st</a:t>
            </a:r>
            <a:r>
              <a:rPr lang="en-US" altLang="ko-KR" sz="1200" spc="-50" dirty="0" smtClean="0">
                <a:latin typeface="Arial" pitchFamily="34" charset="0"/>
                <a:cs typeface="Arial" pitchFamily="34" charset="0"/>
              </a:rPr>
              <a:t> possible center area using the loops for 6~12 hours including clear center pattern (blue circle)</a:t>
            </a:r>
          </a:p>
          <a:p>
            <a:pPr marL="342900" indent="-342900">
              <a:buAutoNum type="arabicPeriod"/>
            </a:pPr>
            <a:r>
              <a:rPr lang="en-US" altLang="ko-KR" sz="1200" spc="-50" dirty="0" smtClean="0">
                <a:latin typeface="Arial" pitchFamily="34" charset="0"/>
                <a:cs typeface="Arial" pitchFamily="34" charset="0"/>
              </a:rPr>
              <a:t>Find  2</a:t>
            </a:r>
            <a:r>
              <a:rPr lang="en-US" altLang="ko-KR" sz="1200" spc="-50" baseline="30000" dirty="0" smtClean="0">
                <a:latin typeface="Arial" pitchFamily="34" charset="0"/>
                <a:cs typeface="Arial" pitchFamily="34" charset="0"/>
              </a:rPr>
              <a:t>nd</a:t>
            </a:r>
            <a:r>
              <a:rPr lang="en-US" altLang="ko-KR" sz="1200" spc="-50" dirty="0" smtClean="0">
                <a:latin typeface="Arial" pitchFamily="34" charset="0"/>
                <a:cs typeface="Arial" pitchFamily="34" charset="0"/>
              </a:rPr>
              <a:t> circle of  circulation of lower-level clouds (red) using latest 4hours looping </a:t>
            </a:r>
            <a:r>
              <a:rPr lang="en-US" altLang="ko-KR" sz="1200" spc="-50" dirty="0" smtClean="0">
                <a:latin typeface="Arial" pitchFamily="34" charset="0"/>
                <a:cs typeface="Arial" pitchFamily="34" charset="0"/>
                <a:sym typeface="Wingdings" pitchFamily="2" charset="2"/>
              </a:rPr>
              <a:t> determine final center </a:t>
            </a:r>
            <a:endParaRPr lang="ko-KR" altLang="en-US" sz="1200" dirty="0"/>
          </a:p>
        </p:txBody>
      </p:sp>
    </p:spTree>
    <p:extLst>
      <p:ext uri="{BB962C8B-B14F-4D97-AF65-F5344CB8AC3E}">
        <p14:creationId xmlns:p14="http://schemas.microsoft.com/office/powerpoint/2010/main" val="2900120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Study 4 (EYE pattern) </a:t>
            </a:r>
            <a:endParaRPr lang="ko-KR" altLang="en-US" dirty="0"/>
          </a:p>
        </p:txBody>
      </p:sp>
      <p:pic>
        <p:nvPicPr>
          <p:cNvPr id="6" name="Picture 25" descr="csc1"/>
          <p:cNvPicPr>
            <a:picLocks noChangeAspect="1" noChangeArrowheads="1"/>
          </p:cNvPicPr>
          <p:nvPr/>
        </p:nvPicPr>
        <p:blipFill>
          <a:blip r:embed="rId2" cstate="print">
            <a:extLst>
              <a:ext uri="{28A0092B-C50C-407E-A947-70E740481C1C}">
                <a14:useLocalDpi xmlns:a14="http://schemas.microsoft.com/office/drawing/2010/main" val="0"/>
              </a:ext>
            </a:extLst>
          </a:blip>
          <a:srcRect l="7819" t="2409" r="11394" b="37349"/>
          <a:stretch>
            <a:fillRect/>
          </a:stretch>
        </p:blipFill>
        <p:spPr bwMode="auto">
          <a:xfrm>
            <a:off x="179512" y="3218345"/>
            <a:ext cx="3507879" cy="3405132"/>
          </a:xfrm>
          <a:prstGeom prst="rect">
            <a:avLst/>
          </a:prstGeom>
          <a:noFill/>
          <a:ln w="9525">
            <a:solidFill>
              <a:srgbClr val="000000"/>
            </a:solidFill>
            <a:miter lim="800000"/>
            <a:headEnd/>
            <a:tailEnd/>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3"/>
          <a:srcRect/>
          <a:stretch>
            <a:fillRect/>
          </a:stretch>
        </p:blipFill>
        <p:spPr bwMode="auto">
          <a:xfrm>
            <a:off x="3148501" y="741361"/>
            <a:ext cx="2835275" cy="238442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8" name="타원 7"/>
          <p:cNvSpPr/>
          <p:nvPr/>
        </p:nvSpPr>
        <p:spPr>
          <a:xfrm>
            <a:off x="4372463" y="1760536"/>
            <a:ext cx="280988" cy="277813"/>
          </a:xfrm>
          <a:prstGeom prst="ellipse">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nvGrpSpPr>
          <p:cNvPr id="9" name="그룹 23"/>
          <p:cNvGrpSpPr>
            <a:grpSpLocks/>
          </p:cNvGrpSpPr>
          <p:nvPr/>
        </p:nvGrpSpPr>
        <p:grpSpPr bwMode="auto">
          <a:xfrm>
            <a:off x="6084168" y="725487"/>
            <a:ext cx="2865438" cy="2374900"/>
            <a:chOff x="409695" y="1340767"/>
            <a:chExt cx="3154870" cy="2435280"/>
          </a:xfrm>
        </p:grpSpPr>
        <p:pic>
          <p:nvPicPr>
            <p:cNvPr id="10" name="Picture 4"/>
            <p:cNvPicPr>
              <a:picLocks noChangeAspect="1" noChangeArrowheads="1"/>
            </p:cNvPicPr>
            <p:nvPr/>
          </p:nvPicPr>
          <p:blipFill>
            <a:blip r:embed="rId4"/>
            <a:srcRect/>
            <a:stretch>
              <a:fillRect/>
            </a:stretch>
          </p:blipFill>
          <p:spPr bwMode="auto">
            <a:xfrm>
              <a:off x="409695" y="1340767"/>
              <a:ext cx="3154870" cy="243528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1" name="타원 10"/>
            <p:cNvSpPr/>
            <p:nvPr/>
          </p:nvSpPr>
          <p:spPr>
            <a:xfrm>
              <a:off x="1734565" y="2376087"/>
              <a:ext cx="393267" cy="376036"/>
            </a:xfrm>
            <a:prstGeom prst="ellipse">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pic>
        <p:nvPicPr>
          <p:cNvPr id="12" name="Picture 6"/>
          <p:cNvPicPr>
            <a:picLocks noChangeAspect="1" noChangeArrowheads="1"/>
          </p:cNvPicPr>
          <p:nvPr/>
        </p:nvPicPr>
        <p:blipFill>
          <a:blip r:embed="rId5"/>
          <a:srcRect/>
          <a:stretch>
            <a:fillRect/>
          </a:stretch>
        </p:blipFill>
        <p:spPr bwMode="auto">
          <a:xfrm>
            <a:off x="52565" y="725487"/>
            <a:ext cx="3048000" cy="241617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3" name="직사각형 28"/>
          <p:cNvSpPr>
            <a:spLocks noChangeArrowheads="1"/>
          </p:cNvSpPr>
          <p:nvPr/>
        </p:nvSpPr>
        <p:spPr bwMode="auto">
          <a:xfrm>
            <a:off x="1126249" y="2834736"/>
            <a:ext cx="9380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ko-KR" sz="1200" b="1" dirty="0" smtClean="0">
                <a:solidFill>
                  <a:schemeClr val="tx1"/>
                </a:solidFill>
                <a:latin typeface="Arial" pitchFamily="34" charset="0"/>
                <a:cs typeface="Arial" pitchFamily="34" charset="0"/>
              </a:rPr>
              <a:t>COMS VIS</a:t>
            </a:r>
            <a:endParaRPr lang="en-US" altLang="ko-KR" sz="1200" b="1" dirty="0">
              <a:solidFill>
                <a:schemeClr val="tx1"/>
              </a:solidFill>
              <a:latin typeface="Arial" pitchFamily="34" charset="0"/>
              <a:cs typeface="Arial" pitchFamily="34" charset="0"/>
            </a:endParaRPr>
          </a:p>
        </p:txBody>
      </p:sp>
      <p:sp>
        <p:nvSpPr>
          <p:cNvPr id="14" name="직사각형 29"/>
          <p:cNvSpPr>
            <a:spLocks noChangeArrowheads="1"/>
          </p:cNvSpPr>
          <p:nvPr/>
        </p:nvSpPr>
        <p:spPr bwMode="auto">
          <a:xfrm>
            <a:off x="4075600" y="2857294"/>
            <a:ext cx="17563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ko-KR" sz="1200" b="1" dirty="0" smtClean="0">
                <a:solidFill>
                  <a:schemeClr val="tx1"/>
                </a:solidFill>
                <a:latin typeface="Arial" pitchFamily="34" charset="0"/>
                <a:cs typeface="Arial" pitchFamily="34" charset="0"/>
              </a:rPr>
              <a:t>COMS COMP(IR+VIS)</a:t>
            </a:r>
            <a:endParaRPr lang="en-US" altLang="ko-KR" sz="1200" b="1" dirty="0">
              <a:solidFill>
                <a:schemeClr val="tx1"/>
              </a:solidFill>
              <a:latin typeface="Arial" pitchFamily="34" charset="0"/>
              <a:cs typeface="Arial" pitchFamily="34" charset="0"/>
            </a:endParaRPr>
          </a:p>
        </p:txBody>
      </p:sp>
      <p:sp>
        <p:nvSpPr>
          <p:cNvPr id="15" name="직사각형 14"/>
          <p:cNvSpPr/>
          <p:nvPr/>
        </p:nvSpPr>
        <p:spPr>
          <a:xfrm>
            <a:off x="4261338" y="1652586"/>
            <a:ext cx="520700" cy="482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6" name="직선 연결선 15"/>
          <p:cNvCxnSpPr/>
          <p:nvPr/>
        </p:nvCxnSpPr>
        <p:spPr>
          <a:xfrm flipH="1">
            <a:off x="3889863" y="2127249"/>
            <a:ext cx="371475" cy="1112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4782038" y="2127249"/>
            <a:ext cx="2935288" cy="1112837"/>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6"/>
          <a:srcRect/>
          <a:stretch>
            <a:fillRect/>
          </a:stretch>
        </p:blipFill>
        <p:spPr bwMode="auto">
          <a:xfrm>
            <a:off x="3914288" y="3282934"/>
            <a:ext cx="3827463" cy="315277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9" name="직사각형 28"/>
          <p:cNvSpPr>
            <a:spLocks noChangeArrowheads="1"/>
          </p:cNvSpPr>
          <p:nvPr/>
        </p:nvSpPr>
        <p:spPr bwMode="auto">
          <a:xfrm>
            <a:off x="7258805" y="2823388"/>
            <a:ext cx="9460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ko-KR" sz="1200" b="1" dirty="0" smtClean="0">
                <a:solidFill>
                  <a:schemeClr val="tx1"/>
                </a:solidFill>
                <a:latin typeface="Arial" pitchFamily="34" charset="0"/>
                <a:cs typeface="Arial" pitchFamily="34" charset="0"/>
              </a:rPr>
              <a:t>COMS EIR</a:t>
            </a:r>
            <a:endParaRPr lang="en-US" altLang="ko-KR" sz="1200" b="1" dirty="0">
              <a:solidFill>
                <a:schemeClr val="tx1"/>
              </a:solidFill>
              <a:latin typeface="Arial" pitchFamily="34" charset="0"/>
              <a:cs typeface="Arial" pitchFamily="34" charset="0"/>
            </a:endParaRPr>
          </a:p>
        </p:txBody>
      </p:sp>
      <p:sp>
        <p:nvSpPr>
          <p:cNvPr id="20" name="TextBox 19"/>
          <p:cNvSpPr txBox="1"/>
          <p:nvPr/>
        </p:nvSpPr>
        <p:spPr>
          <a:xfrm>
            <a:off x="4237876" y="3275758"/>
            <a:ext cx="3235501" cy="276999"/>
          </a:xfrm>
          <a:prstGeom prst="rect">
            <a:avLst/>
          </a:prstGeom>
          <a:noFill/>
        </p:spPr>
        <p:txBody>
          <a:bodyPr wrap="none" rtlCol="0">
            <a:spAutoFit/>
          </a:bodyPr>
          <a:lstStyle/>
          <a:p>
            <a:r>
              <a:rPr lang="en-US" altLang="ko-KR" sz="1200" b="1" dirty="0" err="1" smtClean="0"/>
              <a:t>Soulik</a:t>
            </a:r>
            <a:r>
              <a:rPr lang="en-US" altLang="ko-KR" sz="1200" b="1" dirty="0" smtClean="0"/>
              <a:t>(TY1819), 02:45UTC Aug. 22</a:t>
            </a:r>
            <a:r>
              <a:rPr lang="en-US" altLang="ko-KR" sz="1200" b="1" baseline="30000" dirty="0" smtClean="0"/>
              <a:t>nd</a:t>
            </a:r>
            <a:r>
              <a:rPr lang="en-US" altLang="ko-KR" sz="1200" b="1" dirty="0" smtClean="0"/>
              <a:t> 2018</a:t>
            </a:r>
            <a:endParaRPr lang="ko-KR" altLang="en-US" sz="1200" b="1" dirty="0"/>
          </a:p>
        </p:txBody>
      </p:sp>
      <p:sp>
        <p:nvSpPr>
          <p:cNvPr id="21" name="직사각형 20"/>
          <p:cNvSpPr/>
          <p:nvPr/>
        </p:nvSpPr>
        <p:spPr>
          <a:xfrm>
            <a:off x="3851920" y="5949280"/>
            <a:ext cx="5002617" cy="954107"/>
          </a:xfrm>
          <a:prstGeom prst="rect">
            <a:avLst/>
          </a:prstGeom>
          <a:solidFill>
            <a:schemeClr val="accent6">
              <a:lumMod val="20000"/>
              <a:lumOff val="80000"/>
            </a:schemeClr>
          </a:solidFill>
        </p:spPr>
        <p:txBody>
          <a:bodyPr wrap="square">
            <a:spAutoFit/>
          </a:bodyPr>
          <a:lstStyle/>
          <a:p>
            <a:r>
              <a:rPr lang="en-US" altLang="ko-KR" sz="1400" spc="-50" dirty="0" smtClean="0">
                <a:latin typeface="Arial" pitchFamily="34" charset="0"/>
                <a:cs typeface="Arial" pitchFamily="34" charset="0"/>
              </a:rPr>
              <a:t>Ragged Eye pattern :</a:t>
            </a:r>
          </a:p>
          <a:p>
            <a:r>
              <a:rPr lang="en-US" altLang="ko-KR" sz="1400" spc="-50" dirty="0" smtClean="0">
                <a:latin typeface="Arial" pitchFamily="34" charset="0"/>
                <a:cs typeface="Arial" pitchFamily="34" charset="0"/>
              </a:rPr>
              <a:t>When the shape of eye is irregular or cloud exist in the eye, </a:t>
            </a:r>
          </a:p>
          <a:p>
            <a:r>
              <a:rPr lang="en-US" altLang="ko-KR" sz="1400" spc="-50" dirty="0" smtClean="0">
                <a:latin typeface="Arial" pitchFamily="34" charset="0"/>
                <a:cs typeface="Arial" pitchFamily="34" charset="0"/>
              </a:rPr>
              <a:t>CSC can be determined at the circulation center of lower-level clouds in the eye</a:t>
            </a:r>
            <a:endParaRPr lang="ko-KR" altLang="en-US" sz="1400" dirty="0"/>
          </a:p>
        </p:txBody>
      </p:sp>
      <p:sp>
        <p:nvSpPr>
          <p:cNvPr id="4" name="TextBox 3"/>
          <p:cNvSpPr txBox="1"/>
          <p:nvPr/>
        </p:nvSpPr>
        <p:spPr>
          <a:xfrm>
            <a:off x="7731043" y="1145307"/>
            <a:ext cx="889987" cy="246221"/>
          </a:xfrm>
          <a:prstGeom prst="rect">
            <a:avLst/>
          </a:prstGeom>
          <a:noFill/>
        </p:spPr>
        <p:txBody>
          <a:bodyPr wrap="none" rtlCol="0">
            <a:spAutoFit/>
          </a:bodyPr>
          <a:lstStyle/>
          <a:p>
            <a:r>
              <a:rPr lang="en-US" altLang="ko-KR" sz="1000" b="1" dirty="0" smtClean="0">
                <a:latin typeface="Arial" pitchFamily="34" charset="0"/>
                <a:cs typeface="Arial" pitchFamily="34" charset="0"/>
              </a:rPr>
              <a:t>Colder TBB</a:t>
            </a:r>
            <a:endParaRPr lang="ko-KR" altLang="en-US" sz="1000" b="1" dirty="0">
              <a:latin typeface="Arial" pitchFamily="34" charset="0"/>
              <a:cs typeface="Arial" pitchFamily="34" charset="0"/>
            </a:endParaRPr>
          </a:p>
        </p:txBody>
      </p:sp>
      <p:cxnSp>
        <p:nvCxnSpPr>
          <p:cNvPr id="22" name="직선 화살표 연결선 21"/>
          <p:cNvCxnSpPr/>
          <p:nvPr/>
        </p:nvCxnSpPr>
        <p:spPr>
          <a:xfrm flipH="1">
            <a:off x="7812360" y="1391528"/>
            <a:ext cx="210366" cy="2610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07679" y="4078371"/>
            <a:ext cx="1326004" cy="246221"/>
          </a:xfrm>
          <a:prstGeom prst="rect">
            <a:avLst/>
          </a:prstGeom>
          <a:noFill/>
        </p:spPr>
        <p:txBody>
          <a:bodyPr wrap="none" rtlCol="0">
            <a:spAutoFit/>
          </a:bodyPr>
          <a:lstStyle/>
          <a:p>
            <a:r>
              <a:rPr lang="en-US" altLang="ko-KR" sz="1000" b="1" dirty="0" smtClean="0">
                <a:latin typeface="Arial" pitchFamily="34" charset="0"/>
                <a:cs typeface="Arial" pitchFamily="34" charset="0"/>
              </a:rPr>
              <a:t>Lower level clouds</a:t>
            </a:r>
            <a:endParaRPr lang="ko-KR" altLang="en-US" sz="1000" b="1" dirty="0">
              <a:latin typeface="Arial" pitchFamily="34" charset="0"/>
              <a:cs typeface="Arial" pitchFamily="34" charset="0"/>
            </a:endParaRPr>
          </a:p>
        </p:txBody>
      </p:sp>
      <p:cxnSp>
        <p:nvCxnSpPr>
          <p:cNvPr id="27" name="직선 화살표 연결선 26"/>
          <p:cNvCxnSpPr/>
          <p:nvPr/>
        </p:nvCxnSpPr>
        <p:spPr>
          <a:xfrm flipH="1">
            <a:off x="6633683" y="4455121"/>
            <a:ext cx="21036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851764" y="4324592"/>
            <a:ext cx="410690" cy="246221"/>
          </a:xfrm>
          <a:prstGeom prst="rect">
            <a:avLst/>
          </a:prstGeom>
          <a:noFill/>
        </p:spPr>
        <p:txBody>
          <a:bodyPr wrap="none" rtlCol="0">
            <a:spAutoFit/>
          </a:bodyPr>
          <a:lstStyle/>
          <a:p>
            <a:r>
              <a:rPr lang="en-US" altLang="ko-KR" sz="1000" b="1" dirty="0" smtClean="0">
                <a:latin typeface="Arial" pitchFamily="34" charset="0"/>
                <a:cs typeface="Arial" pitchFamily="34" charset="0"/>
              </a:rPr>
              <a:t>Eye</a:t>
            </a:r>
            <a:endParaRPr lang="ko-KR" altLang="en-US" sz="1000" b="1" dirty="0">
              <a:latin typeface="Arial" pitchFamily="34" charset="0"/>
              <a:cs typeface="Arial" pitchFamily="34" charset="0"/>
            </a:endParaRPr>
          </a:p>
        </p:txBody>
      </p:sp>
    </p:spTree>
    <p:extLst>
      <p:ext uri="{BB962C8B-B14F-4D97-AF65-F5344CB8AC3E}">
        <p14:creationId xmlns:p14="http://schemas.microsoft.com/office/powerpoint/2010/main" val="1318201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899592" y="3933056"/>
            <a:ext cx="6408712" cy="360040"/>
          </a:xfrm>
        </p:spPr>
        <p:txBody>
          <a:bodyPr/>
          <a:lstStyle/>
          <a:p>
            <a:r>
              <a:rPr lang="en-US" altLang="ko-KR" dirty="0" smtClean="0"/>
              <a:t>1. Determination of TC Center Position</a:t>
            </a:r>
            <a:endParaRPr lang="ko-KR" altLang="en-US" dirty="0"/>
          </a:p>
        </p:txBody>
      </p:sp>
      <p:sp>
        <p:nvSpPr>
          <p:cNvPr id="4" name="제목 2"/>
          <p:cNvSpPr txBox="1">
            <a:spLocks/>
          </p:cNvSpPr>
          <p:nvPr/>
        </p:nvSpPr>
        <p:spPr>
          <a:xfrm>
            <a:off x="899592" y="4581128"/>
            <a:ext cx="6408712" cy="576064"/>
          </a:xfrm>
          <a:prstGeom prst="rect">
            <a:avLst/>
          </a:prstGeom>
        </p:spPr>
        <p:txBody>
          <a:bodyPr vert="horz" lIns="91440" tIns="45720" rIns="91440" bIns="45720" rtlCol="0" anchor="ctr">
            <a:noAutofit/>
          </a:bodyPr>
          <a:lstStyle>
            <a:lvl1pPr marL="0" algn="l" defTabSz="914400" rtl="0" eaLnBrk="1" latinLnBrk="1" hangingPunct="1">
              <a:spcBef>
                <a:spcPct val="0"/>
              </a:spcBef>
              <a:buNone/>
              <a:defRPr lang="ko-KR" altLang="en-US" sz="2000" b="1" kern="1200" spc="0" baseline="0" dirty="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stStyle>
          <a:p>
            <a:r>
              <a:rPr lang="en-US" altLang="ko-KR" dirty="0" smtClean="0"/>
              <a:t>2. Analysis of TC intensity Using Dvorak Technique</a:t>
            </a:r>
          </a:p>
          <a:p>
            <a:r>
              <a:rPr lang="en-US" sz="1800" dirty="0"/>
              <a:t> </a:t>
            </a:r>
            <a:r>
              <a:rPr lang="en-US" sz="1800" dirty="0" smtClean="0"/>
              <a:t>   - CI number and related numbers</a:t>
            </a:r>
            <a:endParaRPr lang="en-US" sz="1800" dirty="0"/>
          </a:p>
        </p:txBody>
      </p:sp>
      <p:sp>
        <p:nvSpPr>
          <p:cNvPr id="5" name="제목 2"/>
          <p:cNvSpPr txBox="1">
            <a:spLocks/>
          </p:cNvSpPr>
          <p:nvPr/>
        </p:nvSpPr>
        <p:spPr>
          <a:xfrm>
            <a:off x="899592" y="5517232"/>
            <a:ext cx="6408712" cy="720080"/>
          </a:xfrm>
          <a:prstGeom prst="rect">
            <a:avLst/>
          </a:prstGeom>
        </p:spPr>
        <p:txBody>
          <a:bodyPr vert="horz" lIns="91440" tIns="45720" rIns="91440" bIns="45720" rtlCol="0" anchor="ctr">
            <a:noAutofit/>
          </a:bodyPr>
          <a:lstStyle>
            <a:lvl1pPr marL="0" algn="l" defTabSz="914400" rtl="0" eaLnBrk="1" latinLnBrk="1" hangingPunct="1">
              <a:spcBef>
                <a:spcPct val="0"/>
              </a:spcBef>
              <a:buNone/>
              <a:defRPr lang="ko-KR" altLang="en-US" sz="2000" b="1" kern="1200" spc="0" baseline="0" dirty="0">
                <a:ln>
                  <a:solidFill>
                    <a:schemeClr val="accent1">
                      <a:alpha val="0"/>
                    </a:schemeClr>
                  </a:solidFill>
                </a:ln>
                <a:solidFill>
                  <a:schemeClr val="tx1">
                    <a:lumMod val="75000"/>
                    <a:lumOff val="25000"/>
                  </a:schemeClr>
                </a:solidFill>
                <a:latin typeface="Arial" pitchFamily="34" charset="0"/>
                <a:ea typeface="맑은 고딕" panose="020B0503020000020004" pitchFamily="50" charset="-127"/>
                <a:cs typeface="Arial" pitchFamily="34" charset="0"/>
              </a:defRPr>
            </a:lvl1pPr>
          </a:lstStyle>
          <a:p>
            <a:r>
              <a:rPr lang="en-US" altLang="ko-KR" dirty="0"/>
              <a:t>3</a:t>
            </a:r>
            <a:r>
              <a:rPr lang="en-US" altLang="ko-KR" dirty="0" smtClean="0"/>
              <a:t>. TC intensity information</a:t>
            </a:r>
          </a:p>
          <a:p>
            <a:r>
              <a:rPr lang="en-US" altLang="ko-KR" dirty="0" smtClean="0"/>
              <a:t>   - Central </a:t>
            </a:r>
            <a:r>
              <a:rPr lang="en-US" altLang="ko-KR" dirty="0"/>
              <a:t>Pressure, Maximum wind speed</a:t>
            </a:r>
          </a:p>
          <a:p>
            <a:r>
              <a:rPr lang="en-US" altLang="ko-KR" dirty="0" smtClean="0"/>
              <a:t>  </a:t>
            </a:r>
            <a:r>
              <a:rPr lang="en-US" dirty="0" smtClean="0"/>
              <a:t> </a:t>
            </a:r>
            <a:r>
              <a:rPr lang="en-US" sz="1800" dirty="0" smtClean="0"/>
              <a:t>- Radius of 15m/s and 25m/s</a:t>
            </a:r>
            <a:endParaRPr lang="en-US" sz="1800" dirty="0"/>
          </a:p>
        </p:txBody>
      </p:sp>
    </p:spTree>
    <p:extLst>
      <p:ext uri="{BB962C8B-B14F-4D97-AF65-F5344CB8AC3E}">
        <p14:creationId xmlns:p14="http://schemas.microsoft.com/office/powerpoint/2010/main" val="3343195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824" y="2504153"/>
            <a:ext cx="6071232" cy="3594809"/>
          </a:xfrm>
          <a:prstGeom prst="rect">
            <a:avLst/>
          </a:prstGeom>
        </p:spPr>
      </p:pic>
      <p:sp>
        <p:nvSpPr>
          <p:cNvPr id="2" name="제목 1"/>
          <p:cNvSpPr>
            <a:spLocks noGrp="1"/>
          </p:cNvSpPr>
          <p:nvPr>
            <p:ph type="title"/>
          </p:nvPr>
        </p:nvSpPr>
        <p:spPr/>
        <p:txBody>
          <a:bodyPr/>
          <a:lstStyle/>
          <a:p>
            <a:r>
              <a:rPr lang="en-US" altLang="ko-KR" dirty="0" smtClean="0"/>
              <a:t>Case Study 5 (Shear Pattern) </a:t>
            </a:r>
            <a:endParaRPr lang="ko-KR" altLang="en-US" dirty="0"/>
          </a:p>
        </p:txBody>
      </p:sp>
      <p:grpSp>
        <p:nvGrpSpPr>
          <p:cNvPr id="5" name="그룹 4"/>
          <p:cNvGrpSpPr/>
          <p:nvPr/>
        </p:nvGrpSpPr>
        <p:grpSpPr>
          <a:xfrm>
            <a:off x="179512" y="836712"/>
            <a:ext cx="3862561" cy="1368152"/>
            <a:chOff x="251520" y="836712"/>
            <a:chExt cx="3862561" cy="1368152"/>
          </a:xfrm>
        </p:grpSpPr>
        <p:grpSp>
          <p:nvGrpSpPr>
            <p:cNvPr id="3" name="그룹 2"/>
            <p:cNvGrpSpPr/>
            <p:nvPr/>
          </p:nvGrpSpPr>
          <p:grpSpPr>
            <a:xfrm>
              <a:off x="395536" y="963752"/>
              <a:ext cx="3718545" cy="1143000"/>
              <a:chOff x="395536" y="963752"/>
              <a:chExt cx="3718545" cy="114300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019543"/>
                <a:ext cx="1008112" cy="108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963752"/>
                <a:ext cx="2638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직사각형 3"/>
            <p:cNvSpPr/>
            <p:nvPr/>
          </p:nvSpPr>
          <p:spPr>
            <a:xfrm>
              <a:off x="251520" y="836712"/>
              <a:ext cx="3862561" cy="136815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 name="직사각형 5"/>
          <p:cNvSpPr/>
          <p:nvPr/>
        </p:nvSpPr>
        <p:spPr>
          <a:xfrm>
            <a:off x="4141139" y="764704"/>
            <a:ext cx="4572000" cy="1514261"/>
          </a:xfrm>
          <a:prstGeom prst="rect">
            <a:avLst/>
          </a:prstGeom>
          <a:solidFill>
            <a:schemeClr val="accent5">
              <a:lumMod val="20000"/>
              <a:lumOff val="80000"/>
            </a:schemeClr>
          </a:solidFill>
        </p:spPr>
        <p:txBody>
          <a:bodyPr>
            <a:spAutoFit/>
          </a:bodyPr>
          <a:lstStyle/>
          <a:p>
            <a:pPr marL="285750" lvl="0" indent="-285750" fontAlgn="base">
              <a:spcBef>
                <a:spcPct val="20000"/>
              </a:spcBef>
              <a:spcAft>
                <a:spcPct val="0"/>
              </a:spcAft>
              <a:buFont typeface="Arial" pitchFamily="34" charset="0"/>
              <a:buChar char="•"/>
              <a:defRPr/>
            </a:pPr>
            <a:r>
              <a:rPr kumimoji="1" lang="en-US" altLang="ko-KR" sz="1400" dirty="0">
                <a:latin typeface="Arial" pitchFamily="34" charset="0"/>
                <a:ea typeface="휴먼옛체" pitchFamily="2" charset="-127"/>
                <a:cs typeface="Arial" pitchFamily="34" charset="0"/>
              </a:rPr>
              <a:t>D</a:t>
            </a:r>
            <a:r>
              <a:rPr kumimoji="1" lang="en-US" altLang="ko-KR" sz="1400" dirty="0" smtClean="0">
                <a:latin typeface="Arial" pitchFamily="34" charset="0"/>
                <a:ea typeface="휴먼옛체" pitchFamily="2" charset="-127"/>
                <a:cs typeface="Arial" pitchFamily="34" charset="0"/>
              </a:rPr>
              <a:t>ense </a:t>
            </a:r>
            <a:r>
              <a:rPr kumimoji="1" lang="en-US" altLang="ko-KR" sz="1400" dirty="0">
                <a:latin typeface="Arial" pitchFamily="34" charset="0"/>
                <a:ea typeface="휴먼옛체" pitchFamily="2" charset="-127"/>
                <a:cs typeface="Arial" pitchFamily="34" charset="0"/>
              </a:rPr>
              <a:t>cloud deviates from </a:t>
            </a:r>
            <a:r>
              <a:rPr kumimoji="1" lang="en-US" altLang="ko-KR" sz="1400" dirty="0" smtClean="0">
                <a:latin typeface="Arial" pitchFamily="34" charset="0"/>
                <a:ea typeface="휴먼옛체" pitchFamily="2" charset="-127"/>
                <a:cs typeface="Arial" pitchFamily="34" charset="0"/>
              </a:rPr>
              <a:t>the CSC </a:t>
            </a:r>
            <a:r>
              <a:rPr kumimoji="1" lang="en-US" altLang="ko-KR" sz="1400" dirty="0">
                <a:latin typeface="Arial" pitchFamily="34" charset="0"/>
                <a:ea typeface="휴먼옛체" pitchFamily="2" charset="-127"/>
                <a:cs typeface="Arial" pitchFamily="34" charset="0"/>
              </a:rPr>
              <a:t>determined by low level cloud </a:t>
            </a:r>
            <a:r>
              <a:rPr kumimoji="1" lang="en-US" altLang="ko-KR" sz="1400" dirty="0" smtClean="0">
                <a:latin typeface="Arial" pitchFamily="34" charset="0"/>
                <a:ea typeface="휴먼옛체" pitchFamily="2" charset="-127"/>
                <a:cs typeface="Arial" pitchFamily="34" charset="0"/>
              </a:rPr>
              <a:t>lines</a:t>
            </a:r>
          </a:p>
          <a:p>
            <a:pPr marL="285750" lvl="0" indent="-285750" fontAlgn="base">
              <a:spcBef>
                <a:spcPct val="20000"/>
              </a:spcBef>
              <a:spcAft>
                <a:spcPct val="0"/>
              </a:spcAft>
              <a:buFont typeface="Arial" pitchFamily="34" charset="0"/>
              <a:buChar char="•"/>
              <a:defRPr/>
            </a:pPr>
            <a:r>
              <a:rPr kumimoji="1" lang="en-US" altLang="ko-KR" sz="1400" dirty="0" smtClean="0">
                <a:latin typeface="Arial" pitchFamily="34" charset="0"/>
                <a:ea typeface="휴먼옛체" pitchFamily="2" charset="-127"/>
                <a:cs typeface="Arial" pitchFamily="34" charset="0"/>
              </a:rPr>
              <a:t>Very difficult to find the low level circulation especially during the nighttime (low reliability)</a:t>
            </a:r>
          </a:p>
          <a:p>
            <a:pPr marL="285750" lvl="0" indent="-285750" fontAlgn="base">
              <a:spcBef>
                <a:spcPct val="20000"/>
              </a:spcBef>
              <a:spcAft>
                <a:spcPct val="0"/>
              </a:spcAft>
              <a:buFont typeface="Wingdings" pitchFamily="2" charset="2"/>
              <a:buChar char="è"/>
              <a:defRPr/>
            </a:pPr>
            <a:r>
              <a:rPr kumimoji="1" lang="en-US" altLang="ko-KR" sz="1400" dirty="0" smtClean="0">
                <a:latin typeface="Arial" pitchFamily="34" charset="0"/>
                <a:ea typeface="휴먼옛체" pitchFamily="2" charset="-127"/>
                <a:cs typeface="Arial" pitchFamily="34" charset="0"/>
                <a:sym typeface="Wingdings" pitchFamily="2" charset="2"/>
              </a:rPr>
              <a:t>Use surface observation when TC located in land or</a:t>
            </a:r>
          </a:p>
          <a:p>
            <a:pPr lvl="0" fontAlgn="base">
              <a:spcBef>
                <a:spcPct val="20000"/>
              </a:spcBef>
              <a:spcAft>
                <a:spcPct val="0"/>
              </a:spcAft>
              <a:defRPr/>
            </a:pPr>
            <a:r>
              <a:rPr kumimoji="1" lang="en-US" altLang="ko-KR" sz="1400" dirty="0" smtClean="0">
                <a:latin typeface="Arial" pitchFamily="34" charset="0"/>
                <a:ea typeface="휴먼옛체" pitchFamily="2" charset="-127"/>
                <a:cs typeface="Arial" pitchFamily="34" charset="0"/>
                <a:sym typeface="Wingdings" pitchFamily="2" charset="2"/>
              </a:rPr>
              <a:t>      coastal area. </a:t>
            </a:r>
            <a:endParaRPr kumimoji="1" lang="en-US" altLang="ko-KR" sz="1400" dirty="0" smtClean="0">
              <a:latin typeface="Arial" pitchFamily="34" charset="0"/>
              <a:ea typeface="휴먼옛체" pitchFamily="2" charset="-127"/>
              <a:cs typeface="Arial" pitchFamily="34" charset="0"/>
            </a:endParaRPr>
          </a:p>
        </p:txBody>
      </p:sp>
      <p:pic>
        <p:nvPicPr>
          <p:cNvPr id="14" name="Picture 5" descr="C:\Users\SteveM\PUBLICATIONS\PUBLICATIONS_WORKSHOP\SUBMITTED\2013_SciAmer_DNB_Miller\FIGURES\Flossie\hurrica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7117" y="4267911"/>
            <a:ext cx="188531" cy="18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004997" y="2651725"/>
            <a:ext cx="3267048" cy="276999"/>
          </a:xfrm>
          <a:prstGeom prst="rect">
            <a:avLst/>
          </a:prstGeom>
          <a:noFill/>
        </p:spPr>
        <p:txBody>
          <a:bodyPr wrap="none" rtlCol="0">
            <a:spAutoFit/>
          </a:bodyPr>
          <a:lstStyle/>
          <a:p>
            <a:r>
              <a:rPr lang="en-US" altLang="ko-KR" sz="1200" b="1" dirty="0" err="1" smtClean="0"/>
              <a:t>Soulik</a:t>
            </a:r>
            <a:r>
              <a:rPr lang="en-US" altLang="ko-KR" sz="1200" b="1" dirty="0" smtClean="0"/>
              <a:t>(TY1819), 05:45UTC Aug. 23</a:t>
            </a:r>
            <a:r>
              <a:rPr lang="en-US" altLang="ko-KR" sz="1200" b="1" baseline="30000" dirty="0" smtClean="0"/>
              <a:t>rd</a:t>
            </a:r>
            <a:r>
              <a:rPr lang="en-US" altLang="ko-KR" sz="1200" b="1" dirty="0" smtClean="0"/>
              <a:t> 2018</a:t>
            </a:r>
            <a:endParaRPr lang="ko-KR" altLang="en-US" sz="1200" b="1" dirty="0"/>
          </a:p>
        </p:txBody>
      </p:sp>
      <p:sp>
        <p:nvSpPr>
          <p:cNvPr id="16" name="직사각형 29"/>
          <p:cNvSpPr>
            <a:spLocks noChangeArrowheads="1"/>
          </p:cNvSpPr>
          <p:nvPr/>
        </p:nvSpPr>
        <p:spPr bwMode="auto">
          <a:xfrm>
            <a:off x="6747596" y="5445455"/>
            <a:ext cx="17563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ko-KR" sz="1200" b="1" dirty="0" smtClean="0">
                <a:solidFill>
                  <a:schemeClr val="tx1"/>
                </a:solidFill>
                <a:latin typeface="Arial" pitchFamily="34" charset="0"/>
                <a:cs typeface="Arial" pitchFamily="34" charset="0"/>
              </a:rPr>
              <a:t>COMS COMP(IR+VIS)</a:t>
            </a:r>
            <a:endParaRPr lang="en-US" altLang="ko-KR" sz="1200" b="1" dirty="0">
              <a:solidFill>
                <a:schemeClr val="tx1"/>
              </a:solidFill>
              <a:latin typeface="Arial" pitchFamily="34" charset="0"/>
              <a:cs typeface="Arial" pitchFamily="34" charset="0"/>
            </a:endParaRPr>
          </a:p>
        </p:txBody>
      </p:sp>
      <p:grpSp>
        <p:nvGrpSpPr>
          <p:cNvPr id="9" name="그룹 1"/>
          <p:cNvGrpSpPr>
            <a:grpSpLocks/>
          </p:cNvGrpSpPr>
          <p:nvPr/>
        </p:nvGrpSpPr>
        <p:grpSpPr bwMode="auto">
          <a:xfrm>
            <a:off x="6300192" y="2918155"/>
            <a:ext cx="2651125" cy="2527300"/>
            <a:chOff x="363538" y="1262063"/>
            <a:chExt cx="2879725" cy="2809875"/>
          </a:xfrm>
        </p:grpSpPr>
        <p:pic>
          <p:nvPicPr>
            <p:cNvPr id="10" name="Picture 2"/>
            <p:cNvPicPr>
              <a:picLocks noChangeAspect="1" noChangeArrowheads="1"/>
            </p:cNvPicPr>
            <p:nvPr/>
          </p:nvPicPr>
          <p:blipFill>
            <a:blip r:embed="rId6"/>
            <a:srcRect/>
            <a:stretch>
              <a:fillRect/>
            </a:stretch>
          </p:blipFill>
          <p:spPr bwMode="auto">
            <a:xfrm>
              <a:off x="363538" y="1262063"/>
              <a:ext cx="2879725" cy="280987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 name="Picture 5" descr="C:\Users\SteveM\PUBLICATIONS\PUBLICATIONS_WORKSHOP\SUBMITTED\2013_SciAmer_DNB_Miller\FIGURES\Flossie\hurrican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3137" y="2836110"/>
              <a:ext cx="2047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직사각형 29"/>
          <p:cNvSpPr>
            <a:spLocks noChangeArrowheads="1"/>
          </p:cNvSpPr>
          <p:nvPr/>
        </p:nvSpPr>
        <p:spPr bwMode="auto">
          <a:xfrm>
            <a:off x="3635896" y="5445455"/>
            <a:ext cx="1622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ko-KR" sz="1200" b="1" dirty="0" smtClean="0">
                <a:solidFill>
                  <a:schemeClr val="tx1"/>
                </a:solidFill>
                <a:latin typeface="Arial" pitchFamily="34" charset="0"/>
                <a:cs typeface="Arial" pitchFamily="34" charset="0"/>
              </a:rPr>
              <a:t>COMS Enhanced IR</a:t>
            </a:r>
            <a:endParaRPr lang="en-US" altLang="ko-KR" sz="1200" b="1" dirty="0">
              <a:solidFill>
                <a:schemeClr val="tx1"/>
              </a:solidFill>
              <a:latin typeface="Arial" pitchFamily="34" charset="0"/>
              <a:cs typeface="Arial" pitchFamily="34" charset="0"/>
            </a:endParaRPr>
          </a:p>
        </p:txBody>
      </p:sp>
      <p:grpSp>
        <p:nvGrpSpPr>
          <p:cNvPr id="8" name="그룹 7"/>
          <p:cNvGrpSpPr/>
          <p:nvPr/>
        </p:nvGrpSpPr>
        <p:grpSpPr>
          <a:xfrm>
            <a:off x="3512734" y="2928724"/>
            <a:ext cx="2651125" cy="2514600"/>
            <a:chOff x="3512734" y="2928724"/>
            <a:chExt cx="2651125" cy="2514600"/>
          </a:xfrm>
        </p:grpSpPr>
        <p:pic>
          <p:nvPicPr>
            <p:cNvPr id="13" name="Picture 5"/>
            <p:cNvPicPr>
              <a:picLocks noChangeAspect="1" noChangeArrowheads="1"/>
            </p:cNvPicPr>
            <p:nvPr/>
          </p:nvPicPr>
          <p:blipFill>
            <a:blip r:embed="rId8"/>
            <a:srcRect/>
            <a:stretch>
              <a:fillRect/>
            </a:stretch>
          </p:blipFill>
          <p:spPr bwMode="auto">
            <a:xfrm>
              <a:off x="3512734" y="2928724"/>
              <a:ext cx="2651125" cy="25146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9" name="Picture 5" descr="C:\Users\SteveM\PUBLICATIONS\PUBLICATIONS_WORKSHOP\SUBMITTED\2013_SciAmer_DNB_Miller\FIGURES\Flossie\hurrica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66" y="4281094"/>
              <a:ext cx="188531" cy="18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직사각형 21"/>
          <p:cNvSpPr/>
          <p:nvPr/>
        </p:nvSpPr>
        <p:spPr>
          <a:xfrm>
            <a:off x="478858" y="6087389"/>
            <a:ext cx="7909566" cy="646331"/>
          </a:xfrm>
          <a:prstGeom prst="rect">
            <a:avLst/>
          </a:prstGeom>
          <a:solidFill>
            <a:schemeClr val="accent3">
              <a:lumMod val="20000"/>
              <a:lumOff val="80000"/>
            </a:schemeClr>
          </a:solidFill>
        </p:spPr>
        <p:txBody>
          <a:bodyPr wrap="square">
            <a:spAutoFit/>
          </a:bodyPr>
          <a:lstStyle/>
          <a:p>
            <a:pPr marL="342900" indent="-342900">
              <a:buAutoNum type="arabicPeriod"/>
            </a:pPr>
            <a:r>
              <a:rPr lang="en-US" altLang="ko-KR" sz="1200" spc="-50" dirty="0" smtClean="0">
                <a:latin typeface="Arial" pitchFamily="34" charset="0"/>
                <a:cs typeface="Arial" pitchFamily="34" charset="0"/>
              </a:rPr>
              <a:t>Determine the center of vortex in the head of well developed convective clouds </a:t>
            </a:r>
          </a:p>
          <a:p>
            <a:pPr marL="342900" indent="-342900">
              <a:buAutoNum type="arabicPeriod"/>
            </a:pPr>
            <a:r>
              <a:rPr lang="en-US" altLang="ko-KR" sz="1200" spc="-50" dirty="0" smtClean="0">
                <a:latin typeface="Arial" pitchFamily="34" charset="0"/>
                <a:cs typeface="Arial" pitchFamily="34" charset="0"/>
              </a:rPr>
              <a:t>Find the circulation center of lower level clouds using the curvature line </a:t>
            </a:r>
          </a:p>
          <a:p>
            <a:pPr marL="342900" indent="-342900">
              <a:buAutoNum type="arabicPeriod"/>
            </a:pPr>
            <a:r>
              <a:rPr lang="en-US" altLang="ko-KR" sz="1200" spc="-50" dirty="0" smtClean="0">
                <a:latin typeface="Arial" pitchFamily="34" charset="0"/>
                <a:cs typeface="Arial" pitchFamily="34" charset="0"/>
              </a:rPr>
              <a:t>Determine CSC as the meeting point of 1 &amp; 2</a:t>
            </a:r>
            <a:endParaRPr lang="ko-KR" altLang="en-US" sz="1200" dirty="0"/>
          </a:p>
        </p:txBody>
      </p:sp>
      <p:sp>
        <p:nvSpPr>
          <p:cNvPr id="23" name="TextBox 22"/>
          <p:cNvSpPr txBox="1"/>
          <p:nvPr/>
        </p:nvSpPr>
        <p:spPr>
          <a:xfrm>
            <a:off x="741273" y="2255526"/>
            <a:ext cx="2964979" cy="276999"/>
          </a:xfrm>
          <a:prstGeom prst="rect">
            <a:avLst/>
          </a:prstGeom>
          <a:noFill/>
        </p:spPr>
        <p:txBody>
          <a:bodyPr wrap="none" rtlCol="0">
            <a:spAutoFit/>
          </a:bodyPr>
          <a:lstStyle/>
          <a:p>
            <a:r>
              <a:rPr lang="en-US" altLang="ko-KR" sz="1200" dirty="0" smtClean="0"/>
              <a:t>Loop3 ( 02~05:45UTC, Aug. 23</a:t>
            </a:r>
            <a:r>
              <a:rPr lang="en-US" altLang="ko-KR" sz="1200" baseline="30000" dirty="0" smtClean="0"/>
              <a:t>rd</a:t>
            </a:r>
            <a:r>
              <a:rPr lang="en-US" altLang="ko-KR" sz="1200" dirty="0" smtClean="0"/>
              <a:t> , 2018)</a:t>
            </a:r>
            <a:endParaRPr lang="ko-KR" altLang="en-US" sz="1200" dirty="0"/>
          </a:p>
        </p:txBody>
      </p:sp>
      <p:sp>
        <p:nvSpPr>
          <p:cNvPr id="25" name="타원 24"/>
          <p:cNvSpPr/>
          <p:nvPr/>
        </p:nvSpPr>
        <p:spPr bwMode="auto">
          <a:xfrm>
            <a:off x="7236296" y="4149080"/>
            <a:ext cx="612000" cy="6120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1" name="자유형 20"/>
          <p:cNvSpPr/>
          <p:nvPr/>
        </p:nvSpPr>
        <p:spPr>
          <a:xfrm>
            <a:off x="7137880" y="3584541"/>
            <a:ext cx="1054829" cy="909821"/>
          </a:xfrm>
          <a:custGeom>
            <a:avLst/>
            <a:gdLst>
              <a:gd name="connsiteX0" fmla="*/ 479245 w 1054829"/>
              <a:gd name="connsiteY0" fmla="*/ 858063 h 909821"/>
              <a:gd name="connsiteX1" fmla="*/ 565509 w 1054829"/>
              <a:gd name="connsiteY1" fmla="*/ 728667 h 909821"/>
              <a:gd name="connsiteX2" fmla="*/ 669026 w 1054829"/>
              <a:gd name="connsiteY2" fmla="*/ 754546 h 909821"/>
              <a:gd name="connsiteX3" fmla="*/ 876060 w 1054829"/>
              <a:gd name="connsiteY3" fmla="*/ 754546 h 909821"/>
              <a:gd name="connsiteX4" fmla="*/ 1031335 w 1054829"/>
              <a:gd name="connsiteY4" fmla="*/ 599270 h 909821"/>
              <a:gd name="connsiteX5" fmla="*/ 1039962 w 1054829"/>
              <a:gd name="connsiteY5" fmla="*/ 357731 h 909821"/>
              <a:gd name="connsiteX6" fmla="*/ 893312 w 1054829"/>
              <a:gd name="connsiteY6" fmla="*/ 98938 h 909821"/>
              <a:gd name="connsiteX7" fmla="*/ 591388 w 1054829"/>
              <a:gd name="connsiteY7" fmla="*/ 4048 h 909821"/>
              <a:gd name="connsiteX8" fmla="*/ 280837 w 1054829"/>
              <a:gd name="connsiteY8" fmla="*/ 29927 h 909821"/>
              <a:gd name="connsiteX9" fmla="*/ 73803 w 1054829"/>
              <a:gd name="connsiteY9" fmla="*/ 142070 h 909821"/>
              <a:gd name="connsiteX10" fmla="*/ 13418 w 1054829"/>
              <a:gd name="connsiteY10" fmla="*/ 366357 h 909821"/>
              <a:gd name="connsiteX11" fmla="*/ 4792 w 1054829"/>
              <a:gd name="connsiteY11" fmla="*/ 538885 h 909821"/>
              <a:gd name="connsiteX12" fmla="*/ 73803 w 1054829"/>
              <a:gd name="connsiteY12" fmla="*/ 702787 h 909821"/>
              <a:gd name="connsiteX13" fmla="*/ 194573 w 1054829"/>
              <a:gd name="connsiteY13" fmla="*/ 858063 h 909821"/>
              <a:gd name="connsiteX14" fmla="*/ 298090 w 1054829"/>
              <a:gd name="connsiteY14" fmla="*/ 883942 h 909821"/>
              <a:gd name="connsiteX15" fmla="*/ 384354 w 1054829"/>
              <a:gd name="connsiteY15" fmla="*/ 909821 h 909821"/>
              <a:gd name="connsiteX16" fmla="*/ 479245 w 1054829"/>
              <a:gd name="connsiteY16" fmla="*/ 858063 h 90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4829" h="909821">
                <a:moveTo>
                  <a:pt x="479245" y="858063"/>
                </a:moveTo>
                <a:cubicBezTo>
                  <a:pt x="509438" y="827871"/>
                  <a:pt x="533879" y="745920"/>
                  <a:pt x="565509" y="728667"/>
                </a:cubicBezTo>
                <a:cubicBezTo>
                  <a:pt x="597139" y="711414"/>
                  <a:pt x="617268" y="750233"/>
                  <a:pt x="669026" y="754546"/>
                </a:cubicBezTo>
                <a:cubicBezTo>
                  <a:pt x="720785" y="758859"/>
                  <a:pt x="815675" y="780425"/>
                  <a:pt x="876060" y="754546"/>
                </a:cubicBezTo>
                <a:cubicBezTo>
                  <a:pt x="936445" y="728667"/>
                  <a:pt x="1004018" y="665406"/>
                  <a:pt x="1031335" y="599270"/>
                </a:cubicBezTo>
                <a:cubicBezTo>
                  <a:pt x="1058652" y="533134"/>
                  <a:pt x="1062966" y="441120"/>
                  <a:pt x="1039962" y="357731"/>
                </a:cubicBezTo>
                <a:cubicBezTo>
                  <a:pt x="1016958" y="274342"/>
                  <a:pt x="968074" y="157885"/>
                  <a:pt x="893312" y="98938"/>
                </a:cubicBezTo>
                <a:cubicBezTo>
                  <a:pt x="818550" y="39991"/>
                  <a:pt x="693467" y="15550"/>
                  <a:pt x="591388" y="4048"/>
                </a:cubicBezTo>
                <a:cubicBezTo>
                  <a:pt x="489309" y="-7454"/>
                  <a:pt x="367101" y="6923"/>
                  <a:pt x="280837" y="29927"/>
                </a:cubicBezTo>
                <a:cubicBezTo>
                  <a:pt x="194573" y="52931"/>
                  <a:pt x="118373" y="85998"/>
                  <a:pt x="73803" y="142070"/>
                </a:cubicBezTo>
                <a:cubicBezTo>
                  <a:pt x="29233" y="198142"/>
                  <a:pt x="24920" y="300221"/>
                  <a:pt x="13418" y="366357"/>
                </a:cubicBezTo>
                <a:cubicBezTo>
                  <a:pt x="1916" y="432493"/>
                  <a:pt x="-5272" y="482813"/>
                  <a:pt x="4792" y="538885"/>
                </a:cubicBezTo>
                <a:cubicBezTo>
                  <a:pt x="14856" y="594957"/>
                  <a:pt x="42173" y="649591"/>
                  <a:pt x="73803" y="702787"/>
                </a:cubicBezTo>
                <a:cubicBezTo>
                  <a:pt x="105433" y="755983"/>
                  <a:pt x="157192" y="827871"/>
                  <a:pt x="194573" y="858063"/>
                </a:cubicBezTo>
                <a:cubicBezTo>
                  <a:pt x="231954" y="888255"/>
                  <a:pt x="266460" y="875316"/>
                  <a:pt x="298090" y="883942"/>
                </a:cubicBezTo>
                <a:cubicBezTo>
                  <a:pt x="329720" y="892568"/>
                  <a:pt x="355599" y="909821"/>
                  <a:pt x="384354" y="909821"/>
                </a:cubicBezTo>
                <a:cubicBezTo>
                  <a:pt x="413109" y="909821"/>
                  <a:pt x="449052" y="888255"/>
                  <a:pt x="479245" y="858063"/>
                </a:cubicBezTo>
                <a:close/>
              </a:path>
            </a:pathLst>
          </a:cu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자유형 27"/>
          <p:cNvSpPr/>
          <p:nvPr/>
        </p:nvSpPr>
        <p:spPr>
          <a:xfrm>
            <a:off x="4310882" y="3491293"/>
            <a:ext cx="1054829" cy="909821"/>
          </a:xfrm>
          <a:custGeom>
            <a:avLst/>
            <a:gdLst>
              <a:gd name="connsiteX0" fmla="*/ 479245 w 1054829"/>
              <a:gd name="connsiteY0" fmla="*/ 858063 h 909821"/>
              <a:gd name="connsiteX1" fmla="*/ 565509 w 1054829"/>
              <a:gd name="connsiteY1" fmla="*/ 728667 h 909821"/>
              <a:gd name="connsiteX2" fmla="*/ 669026 w 1054829"/>
              <a:gd name="connsiteY2" fmla="*/ 754546 h 909821"/>
              <a:gd name="connsiteX3" fmla="*/ 876060 w 1054829"/>
              <a:gd name="connsiteY3" fmla="*/ 754546 h 909821"/>
              <a:gd name="connsiteX4" fmla="*/ 1031335 w 1054829"/>
              <a:gd name="connsiteY4" fmla="*/ 599270 h 909821"/>
              <a:gd name="connsiteX5" fmla="*/ 1039962 w 1054829"/>
              <a:gd name="connsiteY5" fmla="*/ 357731 h 909821"/>
              <a:gd name="connsiteX6" fmla="*/ 893312 w 1054829"/>
              <a:gd name="connsiteY6" fmla="*/ 98938 h 909821"/>
              <a:gd name="connsiteX7" fmla="*/ 591388 w 1054829"/>
              <a:gd name="connsiteY7" fmla="*/ 4048 h 909821"/>
              <a:gd name="connsiteX8" fmla="*/ 280837 w 1054829"/>
              <a:gd name="connsiteY8" fmla="*/ 29927 h 909821"/>
              <a:gd name="connsiteX9" fmla="*/ 73803 w 1054829"/>
              <a:gd name="connsiteY9" fmla="*/ 142070 h 909821"/>
              <a:gd name="connsiteX10" fmla="*/ 13418 w 1054829"/>
              <a:gd name="connsiteY10" fmla="*/ 366357 h 909821"/>
              <a:gd name="connsiteX11" fmla="*/ 4792 w 1054829"/>
              <a:gd name="connsiteY11" fmla="*/ 538885 h 909821"/>
              <a:gd name="connsiteX12" fmla="*/ 73803 w 1054829"/>
              <a:gd name="connsiteY12" fmla="*/ 702787 h 909821"/>
              <a:gd name="connsiteX13" fmla="*/ 194573 w 1054829"/>
              <a:gd name="connsiteY13" fmla="*/ 858063 h 909821"/>
              <a:gd name="connsiteX14" fmla="*/ 298090 w 1054829"/>
              <a:gd name="connsiteY14" fmla="*/ 883942 h 909821"/>
              <a:gd name="connsiteX15" fmla="*/ 384354 w 1054829"/>
              <a:gd name="connsiteY15" fmla="*/ 909821 h 909821"/>
              <a:gd name="connsiteX16" fmla="*/ 479245 w 1054829"/>
              <a:gd name="connsiteY16" fmla="*/ 858063 h 90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4829" h="909821">
                <a:moveTo>
                  <a:pt x="479245" y="858063"/>
                </a:moveTo>
                <a:cubicBezTo>
                  <a:pt x="509438" y="827871"/>
                  <a:pt x="533879" y="745920"/>
                  <a:pt x="565509" y="728667"/>
                </a:cubicBezTo>
                <a:cubicBezTo>
                  <a:pt x="597139" y="711414"/>
                  <a:pt x="617268" y="750233"/>
                  <a:pt x="669026" y="754546"/>
                </a:cubicBezTo>
                <a:cubicBezTo>
                  <a:pt x="720785" y="758859"/>
                  <a:pt x="815675" y="780425"/>
                  <a:pt x="876060" y="754546"/>
                </a:cubicBezTo>
                <a:cubicBezTo>
                  <a:pt x="936445" y="728667"/>
                  <a:pt x="1004018" y="665406"/>
                  <a:pt x="1031335" y="599270"/>
                </a:cubicBezTo>
                <a:cubicBezTo>
                  <a:pt x="1058652" y="533134"/>
                  <a:pt x="1062966" y="441120"/>
                  <a:pt x="1039962" y="357731"/>
                </a:cubicBezTo>
                <a:cubicBezTo>
                  <a:pt x="1016958" y="274342"/>
                  <a:pt x="968074" y="157885"/>
                  <a:pt x="893312" y="98938"/>
                </a:cubicBezTo>
                <a:cubicBezTo>
                  <a:pt x="818550" y="39991"/>
                  <a:pt x="693467" y="15550"/>
                  <a:pt x="591388" y="4048"/>
                </a:cubicBezTo>
                <a:cubicBezTo>
                  <a:pt x="489309" y="-7454"/>
                  <a:pt x="367101" y="6923"/>
                  <a:pt x="280837" y="29927"/>
                </a:cubicBezTo>
                <a:cubicBezTo>
                  <a:pt x="194573" y="52931"/>
                  <a:pt x="118373" y="85998"/>
                  <a:pt x="73803" y="142070"/>
                </a:cubicBezTo>
                <a:cubicBezTo>
                  <a:pt x="29233" y="198142"/>
                  <a:pt x="24920" y="300221"/>
                  <a:pt x="13418" y="366357"/>
                </a:cubicBezTo>
                <a:cubicBezTo>
                  <a:pt x="1916" y="432493"/>
                  <a:pt x="-5272" y="482813"/>
                  <a:pt x="4792" y="538885"/>
                </a:cubicBezTo>
                <a:cubicBezTo>
                  <a:pt x="14856" y="594957"/>
                  <a:pt x="42173" y="649591"/>
                  <a:pt x="73803" y="702787"/>
                </a:cubicBezTo>
                <a:cubicBezTo>
                  <a:pt x="105433" y="755983"/>
                  <a:pt x="157192" y="827871"/>
                  <a:pt x="194573" y="858063"/>
                </a:cubicBezTo>
                <a:cubicBezTo>
                  <a:pt x="231954" y="888255"/>
                  <a:pt x="266460" y="875316"/>
                  <a:pt x="298090" y="883942"/>
                </a:cubicBezTo>
                <a:cubicBezTo>
                  <a:pt x="329720" y="892568"/>
                  <a:pt x="355599" y="909821"/>
                  <a:pt x="384354" y="909821"/>
                </a:cubicBezTo>
                <a:cubicBezTo>
                  <a:pt x="413109" y="909821"/>
                  <a:pt x="449052" y="888255"/>
                  <a:pt x="479245" y="858063"/>
                </a:cubicBezTo>
                <a:close/>
              </a:path>
            </a:pathLst>
          </a:cu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타원 28"/>
          <p:cNvSpPr/>
          <p:nvPr/>
        </p:nvSpPr>
        <p:spPr bwMode="auto">
          <a:xfrm>
            <a:off x="4534408" y="4144889"/>
            <a:ext cx="612000" cy="6120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0" name="타원 29"/>
          <p:cNvSpPr/>
          <p:nvPr/>
        </p:nvSpPr>
        <p:spPr bwMode="auto">
          <a:xfrm>
            <a:off x="1547664" y="4617200"/>
            <a:ext cx="612000" cy="6120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2" name="타원 31"/>
          <p:cNvSpPr/>
          <p:nvPr/>
        </p:nvSpPr>
        <p:spPr bwMode="auto">
          <a:xfrm>
            <a:off x="1259632" y="3861048"/>
            <a:ext cx="1080120" cy="1102860"/>
          </a:xfrm>
          <a:prstGeom prst="ellipse">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Tree>
    <p:extLst>
      <p:ext uri="{BB962C8B-B14F-4D97-AF65-F5344CB8AC3E}">
        <p14:creationId xmlns:p14="http://schemas.microsoft.com/office/powerpoint/2010/main" val="2900120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Study 5 (Shear Pattern) </a:t>
            </a:r>
            <a:endParaRPr lang="ko-KR" altLang="en-US" dirty="0"/>
          </a:p>
        </p:txBody>
      </p:sp>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648" y="1708398"/>
            <a:ext cx="8256899" cy="4888954"/>
          </a:xfrm>
          <a:prstGeom prst="rect">
            <a:avLst/>
          </a:prstGeom>
        </p:spPr>
      </p:pic>
      <p:grpSp>
        <p:nvGrpSpPr>
          <p:cNvPr id="26" name="그룹 25"/>
          <p:cNvGrpSpPr/>
          <p:nvPr/>
        </p:nvGrpSpPr>
        <p:grpSpPr>
          <a:xfrm>
            <a:off x="4990624" y="2443460"/>
            <a:ext cx="4153376" cy="3505820"/>
            <a:chOff x="4990624" y="1159842"/>
            <a:chExt cx="4153376" cy="3505820"/>
          </a:xfrm>
        </p:grpSpPr>
        <p:pic>
          <p:nvPicPr>
            <p:cNvPr id="31" name="Picture 10"/>
            <p:cNvPicPr>
              <a:picLocks noChangeAspect="1" noChangeArrowheads="1"/>
            </p:cNvPicPr>
            <p:nvPr/>
          </p:nvPicPr>
          <p:blipFill>
            <a:blip r:embed="rId3"/>
            <a:srcRect/>
            <a:stretch>
              <a:fillRect/>
            </a:stretch>
          </p:blipFill>
          <p:spPr bwMode="auto">
            <a:xfrm>
              <a:off x="4990624" y="1159842"/>
              <a:ext cx="4153376" cy="350582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33" name="타원 32"/>
            <p:cNvSpPr/>
            <p:nvPr/>
          </p:nvSpPr>
          <p:spPr>
            <a:xfrm rot="18783313">
              <a:off x="6613309" y="2638282"/>
              <a:ext cx="448773" cy="8668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34" name="TextBox 33"/>
          <p:cNvSpPr txBox="1"/>
          <p:nvPr/>
        </p:nvSpPr>
        <p:spPr>
          <a:xfrm>
            <a:off x="2339752" y="692696"/>
            <a:ext cx="6804248" cy="1384995"/>
          </a:xfrm>
          <a:prstGeom prst="rect">
            <a:avLst/>
          </a:prstGeom>
          <a:solidFill>
            <a:schemeClr val="accent1">
              <a:lumMod val="20000"/>
              <a:lumOff val="80000"/>
            </a:schemeClr>
          </a:solidFill>
        </p:spPr>
        <p:txBody>
          <a:bodyPr wrap="square" rtlCol="0">
            <a:spAutoFit/>
          </a:bodyPr>
          <a:lstStyle/>
          <a:p>
            <a:r>
              <a:rPr lang="en-US" altLang="ko-KR" sz="1400" b="1" dirty="0" smtClean="0">
                <a:latin typeface="Arial" pitchFamily="34" charset="0"/>
                <a:cs typeface="Arial" pitchFamily="34" charset="0"/>
              </a:rPr>
              <a:t>Separation of low-level clouds from upper level cloud due to the intrusion of dry air from the south west to the CSC </a:t>
            </a:r>
          </a:p>
          <a:p>
            <a:pPr marL="285750" indent="-285750">
              <a:buFont typeface="Wingdings" pitchFamily="2" charset="2"/>
              <a:buChar char="è"/>
            </a:pPr>
            <a:r>
              <a:rPr lang="en-US" altLang="ko-KR" sz="1400" b="1" dirty="0" smtClean="0">
                <a:latin typeface="Arial" pitchFamily="34" charset="0"/>
                <a:cs typeface="Arial" pitchFamily="34" charset="0"/>
                <a:sym typeface="Wingdings" pitchFamily="2" charset="2"/>
              </a:rPr>
              <a:t>Open area appeared in the low level clouds at the downwind side of </a:t>
            </a:r>
            <a:r>
              <a:rPr lang="en-US" altLang="ko-KR" sz="1400" b="1" dirty="0" err="1" smtClean="0">
                <a:latin typeface="Arial" pitchFamily="34" charset="0"/>
                <a:cs typeface="Arial" pitchFamily="34" charset="0"/>
                <a:sym typeface="Wingdings" pitchFamily="2" charset="2"/>
              </a:rPr>
              <a:t>Taeback</a:t>
            </a:r>
            <a:r>
              <a:rPr lang="en-US" altLang="ko-KR" sz="1400" b="1" dirty="0" smtClean="0">
                <a:latin typeface="Arial" pitchFamily="34" charset="0"/>
                <a:cs typeface="Arial" pitchFamily="34" charset="0"/>
                <a:sym typeface="Wingdings" pitchFamily="2" charset="2"/>
              </a:rPr>
              <a:t> mountain due to the dissipation of low level clouds</a:t>
            </a:r>
          </a:p>
          <a:p>
            <a:pPr marL="285750" indent="-285750">
              <a:buFont typeface="Wingdings" pitchFamily="2" charset="2"/>
              <a:buChar char="è"/>
            </a:pPr>
            <a:r>
              <a:rPr lang="en-US" altLang="ko-KR" sz="1400" b="1" dirty="0" smtClean="0">
                <a:latin typeface="Arial" pitchFamily="34" charset="0"/>
                <a:cs typeface="Arial" pitchFamily="34" charset="0"/>
                <a:sym typeface="Wingdings" pitchFamily="2" charset="2"/>
              </a:rPr>
              <a:t>CSC can be located at the meeting points of several cu lines in the low level clouds</a:t>
            </a:r>
            <a:endParaRPr lang="en-US" altLang="ko-KR" sz="1400" b="1" dirty="0" smtClean="0">
              <a:latin typeface="Arial" pitchFamily="34" charset="0"/>
              <a:cs typeface="Arial" pitchFamily="34" charset="0"/>
            </a:endParaRPr>
          </a:p>
        </p:txBody>
      </p:sp>
      <p:grpSp>
        <p:nvGrpSpPr>
          <p:cNvPr id="24" name="그룹 23"/>
          <p:cNvGrpSpPr/>
          <p:nvPr/>
        </p:nvGrpSpPr>
        <p:grpSpPr>
          <a:xfrm>
            <a:off x="0" y="620688"/>
            <a:ext cx="2339752" cy="2088232"/>
            <a:chOff x="0" y="620688"/>
            <a:chExt cx="1800000" cy="1800000"/>
          </a:xfrm>
        </p:grpSpPr>
        <p:pic>
          <p:nvPicPr>
            <p:cNvPr id="12" name="그림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0688"/>
              <a:ext cx="1800000" cy="1800000"/>
            </a:xfrm>
            <a:prstGeom prst="rect">
              <a:avLst/>
            </a:prstGeom>
          </p:spPr>
        </p:pic>
        <p:sp>
          <p:nvSpPr>
            <p:cNvPr id="20" name="자유형 19"/>
            <p:cNvSpPr/>
            <p:nvPr/>
          </p:nvSpPr>
          <p:spPr>
            <a:xfrm>
              <a:off x="369275" y="1565030"/>
              <a:ext cx="589085" cy="306170"/>
            </a:xfrm>
            <a:custGeom>
              <a:avLst/>
              <a:gdLst>
                <a:gd name="connsiteX0" fmla="*/ 0 w 589085"/>
                <a:gd name="connsiteY0" fmla="*/ 219808 h 219808"/>
                <a:gd name="connsiteX1" fmla="*/ 202223 w 589085"/>
                <a:gd name="connsiteY1" fmla="*/ 184638 h 219808"/>
                <a:gd name="connsiteX2" fmla="*/ 439615 w 589085"/>
                <a:gd name="connsiteY2" fmla="*/ 114300 h 219808"/>
                <a:gd name="connsiteX3" fmla="*/ 553915 w 589085"/>
                <a:gd name="connsiteY3" fmla="*/ 26377 h 219808"/>
                <a:gd name="connsiteX4" fmla="*/ 589085 w 589085"/>
                <a:gd name="connsiteY4" fmla="*/ 0 h 21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085" h="219808">
                  <a:moveTo>
                    <a:pt x="0" y="219808"/>
                  </a:moveTo>
                  <a:cubicBezTo>
                    <a:pt x="64477" y="211015"/>
                    <a:pt x="128954" y="202223"/>
                    <a:pt x="202223" y="184638"/>
                  </a:cubicBezTo>
                  <a:cubicBezTo>
                    <a:pt x="275492" y="167053"/>
                    <a:pt x="381000" y="140677"/>
                    <a:pt x="439615" y="114300"/>
                  </a:cubicBezTo>
                  <a:cubicBezTo>
                    <a:pt x="498230" y="87923"/>
                    <a:pt x="529003" y="45427"/>
                    <a:pt x="553915" y="26377"/>
                  </a:cubicBezTo>
                  <a:cubicBezTo>
                    <a:pt x="578827" y="7327"/>
                    <a:pt x="583956" y="3663"/>
                    <a:pt x="589085"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5" name="Text Box 5"/>
            <p:cNvSpPr txBox="1">
              <a:spLocks noChangeArrowheads="1"/>
            </p:cNvSpPr>
            <p:nvPr/>
          </p:nvSpPr>
          <p:spPr bwMode="auto">
            <a:xfrm rot="19417594">
              <a:off x="292276" y="1511025"/>
              <a:ext cx="5629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r>
                <a:rPr lang="en-US" altLang="ko-KR" sz="1000" b="0" dirty="0" smtClean="0">
                  <a:solidFill>
                    <a:srgbClr val="FFFF00"/>
                  </a:solidFill>
                  <a:latin typeface="Arial" pitchFamily="34" charset="0"/>
                  <a:cs typeface="Arial" pitchFamily="34" charset="0"/>
                </a:rPr>
                <a:t>Dry air</a:t>
              </a:r>
              <a:endParaRPr lang="en-US" altLang="ko-KR" sz="1000" b="0" dirty="0">
                <a:solidFill>
                  <a:srgbClr val="FFFF00"/>
                </a:solidFill>
                <a:latin typeface="Arial" pitchFamily="34" charset="0"/>
                <a:cs typeface="Arial" pitchFamily="34" charset="0"/>
              </a:endParaRPr>
            </a:p>
          </p:txBody>
        </p:sp>
      </p:grpSp>
      <p:sp>
        <p:nvSpPr>
          <p:cNvPr id="27" name="자유형 26"/>
          <p:cNvSpPr/>
          <p:nvPr/>
        </p:nvSpPr>
        <p:spPr>
          <a:xfrm>
            <a:off x="2067068" y="4364966"/>
            <a:ext cx="488708" cy="905774"/>
          </a:xfrm>
          <a:custGeom>
            <a:avLst/>
            <a:gdLst>
              <a:gd name="connsiteX0" fmla="*/ 0 w 526212"/>
              <a:gd name="connsiteY0" fmla="*/ 0 h 905774"/>
              <a:gd name="connsiteX1" fmla="*/ 86264 w 526212"/>
              <a:gd name="connsiteY1" fmla="*/ 77638 h 905774"/>
              <a:gd name="connsiteX2" fmla="*/ 189781 w 526212"/>
              <a:gd name="connsiteY2" fmla="*/ 241540 h 905774"/>
              <a:gd name="connsiteX3" fmla="*/ 293298 w 526212"/>
              <a:gd name="connsiteY3" fmla="*/ 405442 h 905774"/>
              <a:gd name="connsiteX4" fmla="*/ 379563 w 526212"/>
              <a:gd name="connsiteY4" fmla="*/ 560717 h 905774"/>
              <a:gd name="connsiteX5" fmla="*/ 448574 w 526212"/>
              <a:gd name="connsiteY5" fmla="*/ 690113 h 905774"/>
              <a:gd name="connsiteX6" fmla="*/ 474453 w 526212"/>
              <a:gd name="connsiteY6" fmla="*/ 785004 h 905774"/>
              <a:gd name="connsiteX7" fmla="*/ 526212 w 526212"/>
              <a:gd name="connsiteY7" fmla="*/ 905774 h 9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212" h="905774">
                <a:moveTo>
                  <a:pt x="0" y="0"/>
                </a:moveTo>
                <a:cubicBezTo>
                  <a:pt x="27317" y="18690"/>
                  <a:pt x="54634" y="37381"/>
                  <a:pt x="86264" y="77638"/>
                </a:cubicBezTo>
                <a:cubicBezTo>
                  <a:pt x="117894" y="117895"/>
                  <a:pt x="189781" y="241540"/>
                  <a:pt x="189781" y="241540"/>
                </a:cubicBezTo>
                <a:cubicBezTo>
                  <a:pt x="224287" y="296174"/>
                  <a:pt x="261668" y="352246"/>
                  <a:pt x="293298" y="405442"/>
                </a:cubicBezTo>
                <a:cubicBezTo>
                  <a:pt x="324928" y="458638"/>
                  <a:pt x="353684" y="513272"/>
                  <a:pt x="379563" y="560717"/>
                </a:cubicBezTo>
                <a:cubicBezTo>
                  <a:pt x="405442" y="608162"/>
                  <a:pt x="432759" y="652732"/>
                  <a:pt x="448574" y="690113"/>
                </a:cubicBezTo>
                <a:cubicBezTo>
                  <a:pt x="464389" y="727494"/>
                  <a:pt x="461513" y="749061"/>
                  <a:pt x="474453" y="785004"/>
                </a:cubicBezTo>
                <a:cubicBezTo>
                  <a:pt x="487393" y="820947"/>
                  <a:pt x="506802" y="863360"/>
                  <a:pt x="526212" y="905774"/>
                </a:cubicBezTo>
              </a:path>
            </a:pathLst>
          </a:cu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8" name="직사각형 20"/>
          <p:cNvSpPr>
            <a:spLocks noChangeArrowheads="1"/>
          </p:cNvSpPr>
          <p:nvPr/>
        </p:nvSpPr>
        <p:spPr bwMode="auto">
          <a:xfrm>
            <a:off x="5741876" y="2147419"/>
            <a:ext cx="294734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latinLnBrk="1" hangingPunct="1"/>
            <a:r>
              <a:rPr lang="en-US" altLang="ko-KR" sz="1200" b="1" dirty="0" smtClean="0">
                <a:latin typeface="Arial" pitchFamily="34" charset="0"/>
                <a:cs typeface="Arial" pitchFamily="34" charset="0"/>
              </a:rPr>
              <a:t>05:45UTC  Aug. 24, 2018(</a:t>
            </a:r>
            <a:r>
              <a:rPr lang="en-US" altLang="ko-KR" sz="1200" b="1" dirty="0" err="1" smtClean="0">
                <a:latin typeface="Arial" pitchFamily="34" charset="0"/>
                <a:cs typeface="Arial" pitchFamily="34" charset="0"/>
              </a:rPr>
              <a:t>Soulik</a:t>
            </a:r>
            <a:r>
              <a:rPr lang="en-US" altLang="ko-KR" sz="1200" b="1" dirty="0" smtClean="0">
                <a:latin typeface="Arial" pitchFamily="34" charset="0"/>
                <a:cs typeface="Arial" pitchFamily="34" charset="0"/>
              </a:rPr>
              <a:t>, 1819)</a:t>
            </a:r>
            <a:endParaRPr lang="en-US" altLang="ko-KR" sz="1200" b="1" dirty="0">
              <a:latin typeface="Arial" pitchFamily="34" charset="0"/>
              <a:cs typeface="Arial" pitchFamily="34" charset="0"/>
            </a:endParaRPr>
          </a:p>
        </p:txBody>
      </p:sp>
      <p:sp>
        <p:nvSpPr>
          <p:cNvPr id="39" name="직사각형 38"/>
          <p:cNvSpPr/>
          <p:nvPr/>
        </p:nvSpPr>
        <p:spPr>
          <a:xfrm>
            <a:off x="366505" y="6381328"/>
            <a:ext cx="3325166" cy="43204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chemeClr val="tx1"/>
                </a:solidFill>
                <a:latin typeface="Arial" pitchFamily="34" charset="0"/>
                <a:cs typeface="Arial" pitchFamily="34" charset="0"/>
              </a:rPr>
              <a:t>COMS COMP loop4</a:t>
            </a:r>
          </a:p>
          <a:p>
            <a:pPr algn="ctr"/>
            <a:r>
              <a:rPr lang="en-US" altLang="ko-KR" sz="1200" dirty="0" smtClean="0">
                <a:solidFill>
                  <a:schemeClr val="tx1"/>
                </a:solidFill>
                <a:latin typeface="Arial" pitchFamily="34" charset="0"/>
                <a:cs typeface="Arial" pitchFamily="34" charset="0"/>
              </a:rPr>
              <a:t>(03~05:45UTC, Aug.,24</a:t>
            </a:r>
            <a:r>
              <a:rPr lang="en-US" altLang="ko-KR" sz="1200" baseline="30000" dirty="0" smtClean="0">
                <a:solidFill>
                  <a:schemeClr val="tx1"/>
                </a:solidFill>
                <a:latin typeface="Arial" pitchFamily="34" charset="0"/>
                <a:cs typeface="Arial" pitchFamily="34" charset="0"/>
              </a:rPr>
              <a:t>th</a:t>
            </a:r>
            <a:r>
              <a:rPr lang="en-US" altLang="ko-KR" sz="1200" dirty="0" smtClean="0">
                <a:solidFill>
                  <a:schemeClr val="tx1"/>
                </a:solidFill>
                <a:latin typeface="Arial" pitchFamily="34" charset="0"/>
                <a:cs typeface="Arial" pitchFamily="34" charset="0"/>
              </a:rPr>
              <a:t> 2018)</a:t>
            </a:r>
            <a:endParaRPr lang="ko-KR" altLang="en-US" sz="1200" dirty="0">
              <a:solidFill>
                <a:schemeClr val="tx1"/>
              </a:solidFill>
              <a:latin typeface="Arial" pitchFamily="34" charset="0"/>
              <a:cs typeface="Arial" pitchFamily="34" charset="0"/>
            </a:endParaRPr>
          </a:p>
        </p:txBody>
      </p:sp>
      <p:sp>
        <p:nvSpPr>
          <p:cNvPr id="40" name="타원 39"/>
          <p:cNvSpPr/>
          <p:nvPr/>
        </p:nvSpPr>
        <p:spPr>
          <a:xfrm>
            <a:off x="6839508" y="4318974"/>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0000FF"/>
              </a:solidFill>
            </a:endParaRPr>
          </a:p>
        </p:txBody>
      </p:sp>
      <p:sp>
        <p:nvSpPr>
          <p:cNvPr id="7168" name="TextBox 7167"/>
          <p:cNvSpPr txBox="1"/>
          <p:nvPr/>
        </p:nvSpPr>
        <p:spPr>
          <a:xfrm rot="3657800">
            <a:off x="1864884" y="4797446"/>
            <a:ext cx="1164101" cy="261610"/>
          </a:xfrm>
          <a:prstGeom prst="rect">
            <a:avLst/>
          </a:prstGeom>
          <a:noFill/>
        </p:spPr>
        <p:txBody>
          <a:bodyPr wrap="none" rtlCol="0">
            <a:spAutoFit/>
          </a:bodyPr>
          <a:lstStyle/>
          <a:p>
            <a:r>
              <a:rPr lang="en-US" altLang="ko-KR" sz="1100" dirty="0" smtClean="0">
                <a:latin typeface="Arial" pitchFamily="34" charset="0"/>
                <a:cs typeface="Arial" pitchFamily="34" charset="0"/>
              </a:rPr>
              <a:t>Mountain range</a:t>
            </a:r>
            <a:endParaRPr lang="ko-KR" altLang="en-US" sz="1100" dirty="0">
              <a:latin typeface="Arial" pitchFamily="34" charset="0"/>
              <a:cs typeface="Arial" pitchFamily="34" charset="0"/>
            </a:endParaRPr>
          </a:p>
        </p:txBody>
      </p:sp>
    </p:spTree>
    <p:extLst>
      <p:ext uri="{BB962C8B-B14F-4D97-AF65-F5344CB8AC3E}">
        <p14:creationId xmlns:p14="http://schemas.microsoft.com/office/powerpoint/2010/main" val="2128117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664" y="1257726"/>
            <a:ext cx="8269718" cy="4896544"/>
          </a:xfrm>
          <a:prstGeom prst="rect">
            <a:avLst/>
          </a:prstGeom>
        </p:spPr>
      </p:pic>
      <p:sp>
        <p:nvSpPr>
          <p:cNvPr id="25" name="직사각형 24"/>
          <p:cNvSpPr/>
          <p:nvPr/>
        </p:nvSpPr>
        <p:spPr>
          <a:xfrm>
            <a:off x="251520" y="825679"/>
            <a:ext cx="3325166" cy="43204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chemeClr val="tx1"/>
                </a:solidFill>
                <a:latin typeface="Arial" pitchFamily="34" charset="0"/>
                <a:cs typeface="Arial" pitchFamily="34" charset="0"/>
              </a:rPr>
              <a:t>COMS IR loop 5</a:t>
            </a:r>
          </a:p>
          <a:p>
            <a:pPr algn="ctr"/>
            <a:r>
              <a:rPr lang="en-US" altLang="ko-KR" sz="1200" dirty="0" smtClean="0">
                <a:solidFill>
                  <a:schemeClr val="tx1"/>
                </a:solidFill>
                <a:latin typeface="Arial" pitchFamily="34" charset="0"/>
                <a:cs typeface="Arial" pitchFamily="34" charset="0"/>
              </a:rPr>
              <a:t>(12~14:45UTC, Aug.,23</a:t>
            </a:r>
            <a:r>
              <a:rPr lang="en-US" altLang="ko-KR" sz="1200" baseline="30000" dirty="0" smtClean="0">
                <a:solidFill>
                  <a:schemeClr val="tx1"/>
                </a:solidFill>
                <a:latin typeface="Arial" pitchFamily="34" charset="0"/>
                <a:cs typeface="Arial" pitchFamily="34" charset="0"/>
              </a:rPr>
              <a:t>rd</a:t>
            </a:r>
            <a:r>
              <a:rPr lang="en-US" altLang="ko-KR" sz="1200" dirty="0" smtClean="0">
                <a:solidFill>
                  <a:schemeClr val="tx1"/>
                </a:solidFill>
                <a:latin typeface="Arial" pitchFamily="34" charset="0"/>
                <a:cs typeface="Arial" pitchFamily="34" charset="0"/>
              </a:rPr>
              <a:t> 2018)</a:t>
            </a:r>
            <a:endParaRPr lang="ko-KR" altLang="en-US" sz="1200" dirty="0">
              <a:solidFill>
                <a:schemeClr val="tx1"/>
              </a:solidFill>
              <a:latin typeface="Arial" pitchFamily="34" charset="0"/>
              <a:cs typeface="Arial" pitchFamily="34" charset="0"/>
            </a:endParaRPr>
          </a:p>
        </p:txBody>
      </p:sp>
      <p:sp>
        <p:nvSpPr>
          <p:cNvPr id="63" name="제목 1"/>
          <p:cNvSpPr>
            <a:spLocks noGrp="1"/>
          </p:cNvSpPr>
          <p:nvPr>
            <p:ph type="title"/>
          </p:nvPr>
        </p:nvSpPr>
        <p:spPr>
          <a:xfrm>
            <a:off x="143480" y="0"/>
            <a:ext cx="7020807" cy="656029"/>
          </a:xfrm>
        </p:spPr>
        <p:txBody>
          <a:bodyPr>
            <a:normAutofit/>
          </a:bodyPr>
          <a:lstStyle/>
          <a:p>
            <a:r>
              <a:rPr lang="en-US" altLang="ko-KR" dirty="0" smtClean="0"/>
              <a:t>Exercise 1 : </a:t>
            </a:r>
            <a:r>
              <a:rPr lang="en-US" altLang="ko-KR" dirty="0"/>
              <a:t>P</a:t>
            </a:r>
            <a:r>
              <a:rPr lang="en-US" altLang="ko-KR" dirty="0" smtClean="0"/>
              <a:t>attern Recognition</a:t>
            </a:r>
            <a:endParaRPr lang="ko-KR" altLang="en-US" dirty="0"/>
          </a:p>
        </p:txBody>
      </p:sp>
      <p:sp>
        <p:nvSpPr>
          <p:cNvPr id="2" name="직사각형 1"/>
          <p:cNvSpPr/>
          <p:nvPr/>
        </p:nvSpPr>
        <p:spPr>
          <a:xfrm>
            <a:off x="4560535" y="1257726"/>
            <a:ext cx="4572000" cy="2585323"/>
          </a:xfrm>
          <a:prstGeom prst="rect">
            <a:avLst/>
          </a:prstGeom>
        </p:spPr>
        <p:txBody>
          <a:bodyPr>
            <a:spAutoFit/>
          </a:bodyPr>
          <a:lstStyle/>
          <a:p>
            <a:r>
              <a:rPr lang="en-US" altLang="ko-KR" b="1" dirty="0" err="1">
                <a:solidFill>
                  <a:srgbClr val="FF0000"/>
                </a:solidFill>
              </a:rPr>
              <a:t>Socrative</a:t>
            </a:r>
            <a:r>
              <a:rPr lang="en-US" altLang="ko-KR" b="1" dirty="0">
                <a:solidFill>
                  <a:srgbClr val="FF0000"/>
                </a:solidFill>
              </a:rPr>
              <a:t> Question </a:t>
            </a:r>
            <a:r>
              <a:rPr lang="en-US" altLang="ko-KR" b="1" dirty="0" smtClean="0">
                <a:solidFill>
                  <a:srgbClr val="FF0000"/>
                </a:solidFill>
              </a:rPr>
              <a:t>1: </a:t>
            </a:r>
          </a:p>
          <a:p>
            <a:r>
              <a:rPr lang="en-US" altLang="ko-KR" dirty="0" smtClean="0"/>
              <a:t>     What’s the pattern of Typhoon </a:t>
            </a:r>
            <a:r>
              <a:rPr lang="en-US" altLang="ko-KR" dirty="0" err="1" smtClean="0"/>
              <a:t>Soulik</a:t>
            </a:r>
            <a:r>
              <a:rPr lang="en-US" altLang="ko-KR" dirty="0" smtClean="0"/>
              <a:t>? </a:t>
            </a:r>
          </a:p>
          <a:p>
            <a:endParaRPr lang="en-US" altLang="ko-KR" dirty="0"/>
          </a:p>
          <a:p>
            <a:pPr marL="342900" indent="-342900">
              <a:lnSpc>
                <a:spcPct val="150000"/>
              </a:lnSpc>
              <a:buAutoNum type="alphaUcPeriod"/>
            </a:pPr>
            <a:r>
              <a:rPr lang="en-US" altLang="ko-KR" dirty="0" smtClean="0"/>
              <a:t>Band pattern</a:t>
            </a:r>
          </a:p>
          <a:p>
            <a:pPr marL="342900" indent="-342900">
              <a:lnSpc>
                <a:spcPct val="150000"/>
              </a:lnSpc>
              <a:buAutoNum type="alphaUcPeriod"/>
            </a:pPr>
            <a:r>
              <a:rPr lang="en-US" altLang="ko-KR" dirty="0" smtClean="0"/>
              <a:t>Shear pattern</a:t>
            </a:r>
          </a:p>
          <a:p>
            <a:pPr marL="342900" indent="-342900">
              <a:lnSpc>
                <a:spcPct val="150000"/>
              </a:lnSpc>
              <a:buAutoNum type="alphaUcPeriod"/>
            </a:pPr>
            <a:r>
              <a:rPr lang="en-US" altLang="ko-KR" dirty="0" smtClean="0"/>
              <a:t>CDO pattern</a:t>
            </a:r>
          </a:p>
          <a:p>
            <a:pPr marL="342900" indent="-342900">
              <a:lnSpc>
                <a:spcPct val="150000"/>
              </a:lnSpc>
              <a:buAutoNum type="alphaUcPeriod"/>
            </a:pPr>
            <a:r>
              <a:rPr lang="en-US" altLang="ko-KR" dirty="0" smtClean="0"/>
              <a:t>Eye pattern </a:t>
            </a:r>
            <a:endParaRPr lang="ko-KR" altLang="en-US" dirty="0"/>
          </a:p>
        </p:txBody>
      </p:sp>
    </p:spTree>
    <p:extLst>
      <p:ext uri="{BB962C8B-B14F-4D97-AF65-F5344CB8AC3E}">
        <p14:creationId xmlns:p14="http://schemas.microsoft.com/office/powerpoint/2010/main" val="2868207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3480" y="0"/>
            <a:ext cx="8604984" cy="656029"/>
          </a:xfrm>
        </p:spPr>
        <p:txBody>
          <a:bodyPr>
            <a:normAutofit/>
          </a:bodyPr>
          <a:lstStyle/>
          <a:p>
            <a:r>
              <a:rPr lang="en-US" altLang="ko-KR" dirty="0"/>
              <a:t>Exercise 1 : P</a:t>
            </a:r>
            <a:r>
              <a:rPr lang="en-US" altLang="ko-KR" dirty="0" smtClean="0"/>
              <a:t>attern Recognition (Aug 23</a:t>
            </a:r>
            <a:r>
              <a:rPr lang="en-US" altLang="ko-KR" baseline="30000" dirty="0" smtClean="0"/>
              <a:t>rd</a:t>
            </a:r>
            <a:r>
              <a:rPr lang="en-US" altLang="ko-KR" dirty="0" smtClean="0"/>
              <a:t> 2018)</a:t>
            </a:r>
            <a:endParaRPr lang="ko-KR" alt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3240000"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000" y="620688"/>
            <a:ext cx="3219526"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526" y="620688"/>
            <a:ext cx="3240000"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45610"/>
            <a:ext cx="3224645"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3636" y="3652105"/>
            <a:ext cx="3229747"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0460" y="3682937"/>
            <a:ext cx="3224645"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99592" y="703905"/>
            <a:ext cx="1561710" cy="369332"/>
          </a:xfrm>
          <a:prstGeom prst="rect">
            <a:avLst/>
          </a:prstGeom>
          <a:noFill/>
        </p:spPr>
        <p:txBody>
          <a:bodyPr wrap="none" rtlCol="0">
            <a:spAutoFit/>
          </a:bodyPr>
          <a:lstStyle/>
          <a:p>
            <a:r>
              <a:rPr lang="en-US" altLang="ko-KR" dirty="0" smtClean="0">
                <a:solidFill>
                  <a:srgbClr val="FF0000"/>
                </a:solidFill>
              </a:rPr>
              <a:t>09UTC : CDO</a:t>
            </a:r>
            <a:endParaRPr lang="ko-KR" altLang="en-US" dirty="0">
              <a:solidFill>
                <a:srgbClr val="FF0000"/>
              </a:solidFill>
            </a:endParaRPr>
          </a:p>
        </p:txBody>
      </p:sp>
      <p:sp>
        <p:nvSpPr>
          <p:cNvPr id="13" name="TextBox 12"/>
          <p:cNvSpPr txBox="1"/>
          <p:nvPr/>
        </p:nvSpPr>
        <p:spPr>
          <a:xfrm>
            <a:off x="4716016" y="703905"/>
            <a:ext cx="857992" cy="369332"/>
          </a:xfrm>
          <a:prstGeom prst="rect">
            <a:avLst/>
          </a:prstGeom>
          <a:noFill/>
        </p:spPr>
        <p:txBody>
          <a:bodyPr wrap="none" rtlCol="0">
            <a:spAutoFit/>
          </a:bodyPr>
          <a:lstStyle/>
          <a:p>
            <a:r>
              <a:rPr lang="en-US" altLang="ko-KR" dirty="0" smtClean="0"/>
              <a:t>12UTC</a:t>
            </a:r>
            <a:endParaRPr lang="ko-KR" altLang="en-US" dirty="0"/>
          </a:p>
        </p:txBody>
      </p:sp>
      <p:sp>
        <p:nvSpPr>
          <p:cNvPr id="14" name="TextBox 13"/>
          <p:cNvSpPr txBox="1"/>
          <p:nvPr/>
        </p:nvSpPr>
        <p:spPr>
          <a:xfrm>
            <a:off x="7956376" y="723448"/>
            <a:ext cx="1162562" cy="369332"/>
          </a:xfrm>
          <a:prstGeom prst="rect">
            <a:avLst/>
          </a:prstGeom>
          <a:noFill/>
        </p:spPr>
        <p:txBody>
          <a:bodyPr wrap="none" rtlCol="0">
            <a:spAutoFit/>
          </a:bodyPr>
          <a:lstStyle/>
          <a:p>
            <a:r>
              <a:rPr lang="en-US" altLang="ko-KR" dirty="0" smtClean="0"/>
              <a:t>14:45UTC</a:t>
            </a:r>
            <a:endParaRPr lang="ko-KR" altLang="en-US" dirty="0"/>
          </a:p>
        </p:txBody>
      </p:sp>
      <p:sp>
        <p:nvSpPr>
          <p:cNvPr id="15" name="TextBox 14"/>
          <p:cNvSpPr txBox="1"/>
          <p:nvPr/>
        </p:nvSpPr>
        <p:spPr>
          <a:xfrm>
            <a:off x="1038719" y="3717032"/>
            <a:ext cx="1162562" cy="369332"/>
          </a:xfrm>
          <a:prstGeom prst="rect">
            <a:avLst/>
          </a:prstGeom>
          <a:noFill/>
        </p:spPr>
        <p:txBody>
          <a:bodyPr wrap="none" rtlCol="0">
            <a:spAutoFit/>
          </a:bodyPr>
          <a:lstStyle/>
          <a:p>
            <a:r>
              <a:rPr lang="en-US" altLang="ko-KR" dirty="0" smtClean="0"/>
              <a:t>18:00UTC</a:t>
            </a:r>
            <a:endParaRPr lang="ko-KR" altLang="en-US" dirty="0"/>
          </a:p>
        </p:txBody>
      </p:sp>
      <p:sp>
        <p:nvSpPr>
          <p:cNvPr id="16" name="TextBox 15"/>
          <p:cNvSpPr txBox="1"/>
          <p:nvPr/>
        </p:nvSpPr>
        <p:spPr>
          <a:xfrm>
            <a:off x="4268482" y="3717032"/>
            <a:ext cx="1162562" cy="369332"/>
          </a:xfrm>
          <a:prstGeom prst="rect">
            <a:avLst/>
          </a:prstGeom>
          <a:noFill/>
        </p:spPr>
        <p:txBody>
          <a:bodyPr wrap="none" rtlCol="0">
            <a:spAutoFit/>
          </a:bodyPr>
          <a:lstStyle/>
          <a:p>
            <a:r>
              <a:rPr lang="en-US" altLang="ko-KR" dirty="0" smtClean="0">
                <a:solidFill>
                  <a:srgbClr val="FF0000"/>
                </a:solidFill>
              </a:rPr>
              <a:t>21:00UTC</a:t>
            </a:r>
            <a:endParaRPr lang="ko-KR" altLang="en-US" dirty="0">
              <a:solidFill>
                <a:srgbClr val="FF0000"/>
              </a:solidFill>
            </a:endParaRPr>
          </a:p>
        </p:txBody>
      </p:sp>
      <p:sp>
        <p:nvSpPr>
          <p:cNvPr id="17" name="TextBox 16"/>
          <p:cNvSpPr txBox="1"/>
          <p:nvPr/>
        </p:nvSpPr>
        <p:spPr>
          <a:xfrm>
            <a:off x="7380312" y="3728853"/>
            <a:ext cx="1968872" cy="369332"/>
          </a:xfrm>
          <a:prstGeom prst="rect">
            <a:avLst/>
          </a:prstGeom>
          <a:noFill/>
        </p:spPr>
        <p:txBody>
          <a:bodyPr wrap="none" rtlCol="0">
            <a:spAutoFit/>
          </a:bodyPr>
          <a:lstStyle/>
          <a:p>
            <a:r>
              <a:rPr lang="en-US" altLang="ko-KR" dirty="0" smtClean="0">
                <a:solidFill>
                  <a:srgbClr val="FF0000"/>
                </a:solidFill>
              </a:rPr>
              <a:t>23:45UTC (Shear)</a:t>
            </a:r>
            <a:endParaRPr lang="ko-KR" altLang="en-US" dirty="0">
              <a:solidFill>
                <a:srgbClr val="FF0000"/>
              </a:solidFill>
            </a:endParaRPr>
          </a:p>
        </p:txBody>
      </p:sp>
      <p:cxnSp>
        <p:nvCxnSpPr>
          <p:cNvPr id="8" name="직선 연결선 7"/>
          <p:cNvCxnSpPr/>
          <p:nvPr/>
        </p:nvCxnSpPr>
        <p:spPr>
          <a:xfrm>
            <a:off x="3243636" y="3356992"/>
            <a:ext cx="6471469" cy="0"/>
          </a:xfrm>
          <a:prstGeom prst="line">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a:off x="18991" y="6525344"/>
            <a:ext cx="6471469" cy="0"/>
          </a:xfrm>
          <a:prstGeom prst="line">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34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1281" y="3371826"/>
            <a:ext cx="1829246" cy="184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163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 Shear Pattern –Potential error</a:t>
            </a:r>
            <a:endParaRPr lang="ko-KR" alt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908720"/>
            <a:ext cx="3686175"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직사각형 5"/>
          <p:cNvSpPr/>
          <p:nvPr/>
        </p:nvSpPr>
        <p:spPr>
          <a:xfrm>
            <a:off x="179512" y="1124744"/>
            <a:ext cx="2016224" cy="530915"/>
          </a:xfrm>
          <a:prstGeom prst="rect">
            <a:avLst/>
          </a:prstGeom>
        </p:spPr>
        <p:txBody>
          <a:bodyPr wrap="square">
            <a:spAutoFit/>
          </a:bodyPr>
          <a:lstStyle/>
          <a:p>
            <a:endParaRPr lang="ko-KR" altLang="en-US" sz="1050" dirty="0" smtClean="0">
              <a:solidFill>
                <a:srgbClr val="000000"/>
              </a:solidFill>
              <a:latin typeface="Times New Roman"/>
            </a:endParaRPr>
          </a:p>
          <a:p>
            <a:r>
              <a:rPr lang="en-US" altLang="ko-KR" b="1" dirty="0" smtClean="0">
                <a:latin typeface="Times New Roman"/>
              </a:rPr>
              <a:t>The previous day </a:t>
            </a:r>
            <a:endParaRPr lang="ko-KR" altLang="en-US" dirty="0"/>
          </a:p>
        </p:txBody>
      </p:sp>
      <p:sp>
        <p:nvSpPr>
          <p:cNvPr id="8" name="직사각형 7"/>
          <p:cNvSpPr/>
          <p:nvPr/>
        </p:nvSpPr>
        <p:spPr>
          <a:xfrm>
            <a:off x="683568" y="2780928"/>
            <a:ext cx="1349896" cy="369332"/>
          </a:xfrm>
          <a:prstGeom prst="rect">
            <a:avLst/>
          </a:prstGeom>
        </p:spPr>
        <p:txBody>
          <a:bodyPr wrap="square">
            <a:spAutoFit/>
          </a:bodyPr>
          <a:lstStyle/>
          <a:p>
            <a:r>
              <a:rPr lang="en-US" altLang="ko-KR" b="1" dirty="0" smtClean="0">
                <a:latin typeface="Times New Roman"/>
              </a:rPr>
              <a:t>Overnight </a:t>
            </a:r>
            <a:endParaRPr lang="ko-KR" altLang="en-US" dirty="0"/>
          </a:p>
        </p:txBody>
      </p:sp>
      <p:sp>
        <p:nvSpPr>
          <p:cNvPr id="10" name="직사각형 9"/>
          <p:cNvSpPr/>
          <p:nvPr/>
        </p:nvSpPr>
        <p:spPr>
          <a:xfrm>
            <a:off x="845840" y="4815325"/>
            <a:ext cx="1349896" cy="369332"/>
          </a:xfrm>
          <a:prstGeom prst="rect">
            <a:avLst/>
          </a:prstGeom>
        </p:spPr>
        <p:txBody>
          <a:bodyPr wrap="square">
            <a:spAutoFit/>
          </a:bodyPr>
          <a:lstStyle/>
          <a:p>
            <a:r>
              <a:rPr lang="en-US" altLang="ko-KR" b="1" dirty="0" smtClean="0">
                <a:solidFill>
                  <a:srgbClr val="FF0000"/>
                </a:solidFill>
                <a:latin typeface="Times New Roman"/>
              </a:rPr>
              <a:t>Surprise! </a:t>
            </a:r>
            <a:endParaRPr lang="ko-KR" altLang="en-US" dirty="0">
              <a:solidFill>
                <a:srgbClr val="FF0000"/>
              </a:solidFill>
            </a:endParaRPr>
          </a:p>
        </p:txBody>
      </p:sp>
      <p:sp>
        <p:nvSpPr>
          <p:cNvPr id="12" name="직사각형 11"/>
          <p:cNvSpPr/>
          <p:nvPr/>
        </p:nvSpPr>
        <p:spPr>
          <a:xfrm>
            <a:off x="2699792" y="661338"/>
            <a:ext cx="2735301" cy="369332"/>
          </a:xfrm>
          <a:prstGeom prst="rect">
            <a:avLst/>
          </a:prstGeom>
        </p:spPr>
        <p:txBody>
          <a:bodyPr wrap="square">
            <a:spAutoFit/>
          </a:bodyPr>
          <a:lstStyle/>
          <a:p>
            <a:r>
              <a:rPr lang="en-US" altLang="ko-KR" b="1" dirty="0" smtClean="0">
                <a:latin typeface="Times New Roman"/>
              </a:rPr>
              <a:t>Hurricane </a:t>
            </a:r>
            <a:r>
              <a:rPr lang="en-US" altLang="ko-KR" b="1" dirty="0">
                <a:latin typeface="Times New Roman"/>
              </a:rPr>
              <a:t>Harvey (1981) </a:t>
            </a:r>
            <a:endParaRPr lang="ko-KR" altLang="en-US" dirty="0"/>
          </a:p>
        </p:txBody>
      </p:sp>
      <p:sp>
        <p:nvSpPr>
          <p:cNvPr id="14" name="TextBox 13"/>
          <p:cNvSpPr txBox="1"/>
          <p:nvPr/>
        </p:nvSpPr>
        <p:spPr>
          <a:xfrm>
            <a:off x="6434604" y="6329159"/>
            <a:ext cx="2709396" cy="246221"/>
          </a:xfrm>
          <a:prstGeom prst="rect">
            <a:avLst/>
          </a:prstGeom>
          <a:noFill/>
        </p:spPr>
        <p:txBody>
          <a:bodyPr wrap="none" rtlCol="0">
            <a:spAutoFit/>
          </a:bodyPr>
          <a:lstStyle/>
          <a:p>
            <a:r>
              <a:rPr lang="en-US" altLang="ko-KR" sz="1000" dirty="0" smtClean="0"/>
              <a:t>Image Courtesy by Jack </a:t>
            </a:r>
            <a:r>
              <a:rPr lang="en-US" altLang="ko-KR" sz="1000" dirty="0" err="1" smtClean="0"/>
              <a:t>Beven</a:t>
            </a:r>
            <a:r>
              <a:rPr lang="en-US" altLang="ko-KR" sz="1000" dirty="0" smtClean="0"/>
              <a:t>(2018, NHC) </a:t>
            </a:r>
            <a:endParaRPr lang="ko-KR" altLang="en-US" sz="1000" dirty="0"/>
          </a:p>
        </p:txBody>
      </p:sp>
      <p:sp>
        <p:nvSpPr>
          <p:cNvPr id="16" name="직사각형 15"/>
          <p:cNvSpPr/>
          <p:nvPr/>
        </p:nvSpPr>
        <p:spPr>
          <a:xfrm>
            <a:off x="5953919" y="4815325"/>
            <a:ext cx="3168352" cy="1231106"/>
          </a:xfrm>
          <a:prstGeom prst="rect">
            <a:avLst/>
          </a:prstGeom>
          <a:solidFill>
            <a:schemeClr val="accent5">
              <a:lumMod val="20000"/>
              <a:lumOff val="80000"/>
            </a:schemeClr>
          </a:solidFill>
        </p:spPr>
        <p:txBody>
          <a:bodyPr wrap="square">
            <a:spAutoFit/>
          </a:bodyPr>
          <a:lstStyle/>
          <a:p>
            <a:r>
              <a:rPr lang="en-US" altLang="ko-KR" dirty="0" smtClean="0">
                <a:solidFill>
                  <a:srgbClr val="FF0000"/>
                </a:solidFill>
                <a:latin typeface="Arial" pitchFamily="34" charset="0"/>
                <a:cs typeface="Arial" pitchFamily="34" charset="0"/>
              </a:rPr>
              <a:t>Caution!!</a:t>
            </a:r>
          </a:p>
          <a:p>
            <a:r>
              <a:rPr lang="en-US" altLang="ko-KR" sz="1400" dirty="0" smtClean="0">
                <a:latin typeface="Arial" pitchFamily="34" charset="0"/>
                <a:cs typeface="Arial" pitchFamily="34" charset="0"/>
              </a:rPr>
              <a:t>Motions </a:t>
            </a:r>
            <a:r>
              <a:rPr lang="en-US" altLang="ko-KR" sz="1400" dirty="0">
                <a:latin typeface="Arial" pitchFamily="34" charset="0"/>
                <a:cs typeface="Arial" pitchFamily="34" charset="0"/>
              </a:rPr>
              <a:t>of high level clouds can complicate center fixing, </a:t>
            </a:r>
            <a:endParaRPr lang="en-US" altLang="ko-KR" sz="1400" dirty="0" smtClean="0">
              <a:latin typeface="Arial" pitchFamily="34" charset="0"/>
              <a:cs typeface="Arial" pitchFamily="34" charset="0"/>
            </a:endParaRPr>
          </a:p>
          <a:p>
            <a:r>
              <a:rPr lang="en-US" altLang="ko-KR" sz="1400" dirty="0" smtClean="0">
                <a:latin typeface="Arial" pitchFamily="34" charset="0"/>
                <a:cs typeface="Arial" pitchFamily="34" charset="0"/>
              </a:rPr>
              <a:t>especially </a:t>
            </a:r>
            <a:r>
              <a:rPr lang="en-US" altLang="ko-KR" sz="1400" dirty="0">
                <a:latin typeface="Arial" pitchFamily="34" charset="0"/>
                <a:cs typeface="Arial" pitchFamily="34" charset="0"/>
              </a:rPr>
              <a:t>when using IR imagery </a:t>
            </a:r>
            <a:endParaRPr lang="en-US" altLang="ko-KR" sz="1400" dirty="0" smtClean="0">
              <a:latin typeface="Arial" pitchFamily="34" charset="0"/>
              <a:cs typeface="Arial" pitchFamily="34" charset="0"/>
            </a:endParaRPr>
          </a:p>
          <a:p>
            <a:r>
              <a:rPr lang="en-US" altLang="ko-KR" sz="1400" dirty="0" smtClean="0">
                <a:latin typeface="Arial" pitchFamily="34" charset="0"/>
                <a:cs typeface="Arial" pitchFamily="34" charset="0"/>
              </a:rPr>
              <a:t>or </a:t>
            </a:r>
            <a:r>
              <a:rPr lang="en-US" altLang="ko-KR" sz="1400" dirty="0">
                <a:latin typeface="Arial" pitchFamily="34" charset="0"/>
                <a:cs typeface="Arial" pitchFamily="34" charset="0"/>
              </a:rPr>
              <a:t>if the system is tilted </a:t>
            </a:r>
          </a:p>
        </p:txBody>
      </p:sp>
    </p:spTree>
    <p:extLst>
      <p:ext uri="{BB962C8B-B14F-4D97-AF65-F5344CB8AC3E}">
        <p14:creationId xmlns:p14="http://schemas.microsoft.com/office/powerpoint/2010/main" val="417361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664" y="1257726"/>
            <a:ext cx="8269718" cy="4896544"/>
          </a:xfrm>
          <a:prstGeom prst="rect">
            <a:avLst/>
          </a:prstGeom>
        </p:spPr>
      </p:pic>
      <p:sp>
        <p:nvSpPr>
          <p:cNvPr id="25" name="직사각형 24"/>
          <p:cNvSpPr/>
          <p:nvPr/>
        </p:nvSpPr>
        <p:spPr>
          <a:xfrm>
            <a:off x="251520" y="825679"/>
            <a:ext cx="3325166" cy="43204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chemeClr val="tx1"/>
                </a:solidFill>
                <a:latin typeface="Arial" pitchFamily="34" charset="0"/>
                <a:cs typeface="Arial" pitchFamily="34" charset="0"/>
              </a:rPr>
              <a:t>COMS IR loop 5</a:t>
            </a:r>
          </a:p>
          <a:p>
            <a:pPr algn="ctr"/>
            <a:r>
              <a:rPr lang="en-US" altLang="ko-KR" sz="1200" dirty="0" smtClean="0">
                <a:solidFill>
                  <a:schemeClr val="tx1"/>
                </a:solidFill>
                <a:latin typeface="Arial" pitchFamily="34" charset="0"/>
                <a:cs typeface="Arial" pitchFamily="34" charset="0"/>
              </a:rPr>
              <a:t>(12~14:45UTC, Aug.,23</a:t>
            </a:r>
            <a:r>
              <a:rPr lang="en-US" altLang="ko-KR" sz="1200" baseline="30000" dirty="0" smtClean="0">
                <a:solidFill>
                  <a:schemeClr val="tx1"/>
                </a:solidFill>
                <a:latin typeface="Arial" pitchFamily="34" charset="0"/>
                <a:cs typeface="Arial" pitchFamily="34" charset="0"/>
              </a:rPr>
              <a:t>rd</a:t>
            </a:r>
            <a:r>
              <a:rPr lang="en-US" altLang="ko-KR" sz="1200" dirty="0" smtClean="0">
                <a:solidFill>
                  <a:schemeClr val="tx1"/>
                </a:solidFill>
                <a:latin typeface="Arial" pitchFamily="34" charset="0"/>
                <a:cs typeface="Arial" pitchFamily="34" charset="0"/>
              </a:rPr>
              <a:t> 2018)</a:t>
            </a:r>
            <a:endParaRPr lang="ko-KR" altLang="en-US" sz="1200" dirty="0">
              <a:solidFill>
                <a:schemeClr val="tx1"/>
              </a:solidFill>
              <a:latin typeface="Arial" pitchFamily="34" charset="0"/>
              <a:cs typeface="Arial" pitchFamily="34" charset="0"/>
            </a:endParaRPr>
          </a:p>
        </p:txBody>
      </p:sp>
      <p:sp>
        <p:nvSpPr>
          <p:cNvPr id="63" name="제목 1"/>
          <p:cNvSpPr>
            <a:spLocks noGrp="1"/>
          </p:cNvSpPr>
          <p:nvPr>
            <p:ph type="title"/>
          </p:nvPr>
        </p:nvSpPr>
        <p:spPr>
          <a:xfrm>
            <a:off x="143480" y="0"/>
            <a:ext cx="7020807" cy="656029"/>
          </a:xfrm>
        </p:spPr>
        <p:txBody>
          <a:bodyPr>
            <a:normAutofit/>
          </a:bodyPr>
          <a:lstStyle/>
          <a:p>
            <a:r>
              <a:rPr lang="en-US" altLang="ko-KR" dirty="0" smtClean="0"/>
              <a:t>Exercise 1 : Center position decision</a:t>
            </a:r>
            <a:endParaRPr lang="ko-KR" altLang="en-US" dirty="0"/>
          </a:p>
        </p:txBody>
      </p:sp>
      <p:sp>
        <p:nvSpPr>
          <p:cNvPr id="2" name="직사각형 1"/>
          <p:cNvSpPr/>
          <p:nvPr/>
        </p:nvSpPr>
        <p:spPr>
          <a:xfrm>
            <a:off x="4547282" y="692696"/>
            <a:ext cx="4572000" cy="2446824"/>
          </a:xfrm>
          <a:prstGeom prst="rect">
            <a:avLst/>
          </a:prstGeom>
        </p:spPr>
        <p:txBody>
          <a:bodyPr>
            <a:spAutoFit/>
          </a:bodyPr>
          <a:lstStyle/>
          <a:p>
            <a:r>
              <a:rPr lang="en-US" altLang="ko-KR" b="1" dirty="0" err="1">
                <a:solidFill>
                  <a:srgbClr val="FF0000"/>
                </a:solidFill>
              </a:rPr>
              <a:t>Socrative</a:t>
            </a:r>
            <a:r>
              <a:rPr lang="en-US" altLang="ko-KR" b="1" dirty="0">
                <a:solidFill>
                  <a:srgbClr val="FF0000"/>
                </a:solidFill>
              </a:rPr>
              <a:t> Question </a:t>
            </a:r>
            <a:r>
              <a:rPr lang="en-US" altLang="ko-KR" b="1" dirty="0" smtClean="0">
                <a:solidFill>
                  <a:srgbClr val="FF0000"/>
                </a:solidFill>
              </a:rPr>
              <a:t>2: </a:t>
            </a:r>
          </a:p>
          <a:p>
            <a:r>
              <a:rPr lang="en-US" altLang="ko-KR" dirty="0" smtClean="0"/>
              <a:t>     Where do you think the CSC located at 14:45 UTC on Aug 23</a:t>
            </a:r>
            <a:r>
              <a:rPr lang="en-US" altLang="ko-KR" baseline="30000" dirty="0" smtClean="0"/>
              <a:t>rd</a:t>
            </a:r>
            <a:r>
              <a:rPr lang="en-US" altLang="ko-KR" dirty="0" smtClean="0"/>
              <a:t> 2018 ? </a:t>
            </a:r>
          </a:p>
          <a:p>
            <a:endParaRPr lang="en-US" altLang="ko-KR" dirty="0"/>
          </a:p>
          <a:p>
            <a:pPr marL="342900" indent="-342900">
              <a:lnSpc>
                <a:spcPct val="150000"/>
              </a:lnSpc>
              <a:buAutoNum type="alphaUcPeriod"/>
            </a:pPr>
            <a:r>
              <a:rPr lang="en-US" altLang="ko-KR" dirty="0" smtClean="0"/>
              <a:t>West coastal of </a:t>
            </a:r>
            <a:r>
              <a:rPr lang="en-US" altLang="ko-KR" dirty="0" err="1" smtClean="0"/>
              <a:t>Julrabuk</a:t>
            </a:r>
            <a:r>
              <a:rPr lang="en-US" altLang="ko-KR" dirty="0" smtClean="0"/>
              <a:t>-do</a:t>
            </a:r>
          </a:p>
          <a:p>
            <a:pPr marL="342900" indent="-342900">
              <a:lnSpc>
                <a:spcPct val="150000"/>
              </a:lnSpc>
              <a:buAutoNum type="alphaUcPeriod"/>
            </a:pPr>
            <a:r>
              <a:rPr lang="en-US" altLang="ko-KR" dirty="0" smtClean="0"/>
              <a:t>South west of </a:t>
            </a:r>
            <a:r>
              <a:rPr lang="en-US" altLang="ko-KR" dirty="0" err="1" smtClean="0"/>
              <a:t>Julranam</a:t>
            </a:r>
            <a:r>
              <a:rPr lang="en-US" altLang="ko-KR" dirty="0" smtClean="0"/>
              <a:t>-do</a:t>
            </a:r>
          </a:p>
          <a:p>
            <a:pPr marL="342900" indent="-342900">
              <a:lnSpc>
                <a:spcPct val="150000"/>
              </a:lnSpc>
              <a:buAutoNum type="alphaUcPeriod"/>
            </a:pPr>
            <a:r>
              <a:rPr lang="en-US" altLang="ko-KR" dirty="0" smtClean="0"/>
              <a:t>East of </a:t>
            </a:r>
            <a:r>
              <a:rPr lang="en-US" altLang="ko-KR" dirty="0" err="1" smtClean="0"/>
              <a:t>Julranam</a:t>
            </a:r>
            <a:r>
              <a:rPr lang="en-US" altLang="ko-KR" dirty="0" smtClean="0"/>
              <a:t>-do</a:t>
            </a:r>
          </a:p>
        </p:txBody>
      </p:sp>
      <p:pic>
        <p:nvPicPr>
          <p:cNvPr id="133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30"/>
          <a:stretch/>
        </p:blipFill>
        <p:spPr bwMode="auto">
          <a:xfrm>
            <a:off x="4464408" y="3705998"/>
            <a:ext cx="3099008" cy="315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직사각형 3"/>
          <p:cNvSpPr/>
          <p:nvPr/>
        </p:nvSpPr>
        <p:spPr>
          <a:xfrm>
            <a:off x="4579408" y="3709835"/>
            <a:ext cx="2224840" cy="276999"/>
          </a:xfrm>
          <a:prstGeom prst="rect">
            <a:avLst/>
          </a:prstGeom>
          <a:solidFill>
            <a:schemeClr val="bg1"/>
          </a:solidFill>
        </p:spPr>
        <p:txBody>
          <a:bodyPr wrap="none">
            <a:spAutoFit/>
          </a:bodyPr>
          <a:lstStyle/>
          <a:p>
            <a:r>
              <a:rPr lang="en-US" altLang="ko-KR" sz="1200" dirty="0">
                <a:solidFill>
                  <a:prstClr val="black"/>
                </a:solidFill>
                <a:latin typeface="Arial" pitchFamily="34" charset="0"/>
                <a:cs typeface="Arial" pitchFamily="34" charset="0"/>
              </a:rPr>
              <a:t>12~14:45UTC, Aug.,23</a:t>
            </a:r>
            <a:r>
              <a:rPr lang="en-US" altLang="ko-KR" sz="1200" baseline="30000" dirty="0">
                <a:solidFill>
                  <a:prstClr val="black"/>
                </a:solidFill>
                <a:latin typeface="Arial" pitchFamily="34" charset="0"/>
                <a:cs typeface="Arial" pitchFamily="34" charset="0"/>
              </a:rPr>
              <a:t>rd</a:t>
            </a:r>
            <a:r>
              <a:rPr lang="en-US" altLang="ko-KR" sz="1200" dirty="0">
                <a:solidFill>
                  <a:prstClr val="black"/>
                </a:solidFill>
                <a:latin typeface="Arial" pitchFamily="34" charset="0"/>
                <a:cs typeface="Arial" pitchFamily="34" charset="0"/>
              </a:rPr>
              <a:t> 2018</a:t>
            </a:r>
            <a:endParaRPr lang="ko-KR" altLang="en-US" dirty="0"/>
          </a:p>
        </p:txBody>
      </p:sp>
      <p:sp>
        <p:nvSpPr>
          <p:cNvPr id="5" name="TextBox 4"/>
          <p:cNvSpPr txBox="1"/>
          <p:nvPr/>
        </p:nvSpPr>
        <p:spPr>
          <a:xfrm>
            <a:off x="5942528" y="5122688"/>
            <a:ext cx="285656" cy="276999"/>
          </a:xfrm>
          <a:prstGeom prst="rect">
            <a:avLst/>
          </a:prstGeom>
          <a:noFill/>
        </p:spPr>
        <p:txBody>
          <a:bodyPr wrap="none" rtlCol="0">
            <a:spAutoFit/>
          </a:bodyPr>
          <a:lstStyle/>
          <a:p>
            <a:r>
              <a:rPr lang="en-US" altLang="ko-KR" sz="1200" dirty="0" smtClean="0">
                <a:latin typeface="Arial" pitchFamily="34" charset="0"/>
                <a:cs typeface="Arial" pitchFamily="34" charset="0"/>
              </a:rPr>
              <a:t>A</a:t>
            </a:r>
            <a:endParaRPr lang="ko-KR" altLang="en-US" sz="1200" dirty="0">
              <a:latin typeface="Arial" pitchFamily="34" charset="0"/>
              <a:cs typeface="Arial" pitchFamily="34" charset="0"/>
            </a:endParaRPr>
          </a:p>
        </p:txBody>
      </p:sp>
      <p:sp>
        <p:nvSpPr>
          <p:cNvPr id="10" name="TextBox 9"/>
          <p:cNvSpPr txBox="1"/>
          <p:nvPr/>
        </p:nvSpPr>
        <p:spPr>
          <a:xfrm>
            <a:off x="5868144" y="5465476"/>
            <a:ext cx="285656" cy="276999"/>
          </a:xfrm>
          <a:prstGeom prst="rect">
            <a:avLst/>
          </a:prstGeom>
          <a:noFill/>
        </p:spPr>
        <p:txBody>
          <a:bodyPr wrap="none" rtlCol="0">
            <a:spAutoFit/>
          </a:bodyPr>
          <a:lstStyle/>
          <a:p>
            <a:r>
              <a:rPr lang="en-US" altLang="ko-KR" sz="1200" dirty="0" smtClean="0">
                <a:latin typeface="Arial" pitchFamily="34" charset="0"/>
                <a:cs typeface="Arial" pitchFamily="34" charset="0"/>
              </a:rPr>
              <a:t>B</a:t>
            </a:r>
            <a:endParaRPr lang="ko-KR" altLang="en-US" sz="1200" dirty="0">
              <a:latin typeface="Arial" pitchFamily="34" charset="0"/>
              <a:cs typeface="Arial" pitchFamily="34" charset="0"/>
            </a:endParaRPr>
          </a:p>
        </p:txBody>
      </p:sp>
      <p:sp>
        <p:nvSpPr>
          <p:cNvPr id="11" name="TextBox 10"/>
          <p:cNvSpPr txBox="1"/>
          <p:nvPr/>
        </p:nvSpPr>
        <p:spPr>
          <a:xfrm>
            <a:off x="6042226" y="5387865"/>
            <a:ext cx="295274" cy="276999"/>
          </a:xfrm>
          <a:prstGeom prst="rect">
            <a:avLst/>
          </a:prstGeom>
          <a:noFill/>
        </p:spPr>
        <p:txBody>
          <a:bodyPr wrap="none" rtlCol="0">
            <a:spAutoFit/>
          </a:bodyPr>
          <a:lstStyle/>
          <a:p>
            <a:r>
              <a:rPr lang="en-US" altLang="ko-KR" sz="1200" dirty="0" smtClean="0">
                <a:latin typeface="Arial" pitchFamily="34" charset="0"/>
                <a:cs typeface="Arial" pitchFamily="34" charset="0"/>
              </a:rPr>
              <a:t>C</a:t>
            </a:r>
            <a:endParaRPr lang="ko-KR" altLang="en-US" sz="1200" dirty="0">
              <a:latin typeface="Arial" pitchFamily="34" charset="0"/>
              <a:cs typeface="Arial" pitchFamily="34" charset="0"/>
            </a:endParaRPr>
          </a:p>
        </p:txBody>
      </p:sp>
    </p:spTree>
    <p:extLst>
      <p:ext uri="{BB962C8B-B14F-4D97-AF65-F5344CB8AC3E}">
        <p14:creationId xmlns:p14="http://schemas.microsoft.com/office/powerpoint/2010/main" val="2940918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06" y="548681"/>
            <a:ext cx="6228132" cy="3687710"/>
          </a:xfrm>
          <a:prstGeom prst="rect">
            <a:avLst/>
          </a:prstGeom>
        </p:spPr>
      </p:pic>
      <p:sp>
        <p:nvSpPr>
          <p:cNvPr id="52" name="직사각형 20"/>
          <p:cNvSpPr>
            <a:spLocks noChangeArrowheads="1"/>
          </p:cNvSpPr>
          <p:nvPr/>
        </p:nvSpPr>
        <p:spPr bwMode="auto">
          <a:xfrm>
            <a:off x="5911920" y="651684"/>
            <a:ext cx="298056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latinLnBrk="1" hangingPunct="1"/>
            <a:r>
              <a:rPr lang="en-US" altLang="ko-KR" sz="1200" b="1" dirty="0" smtClean="0">
                <a:latin typeface="Arial" pitchFamily="34" charset="0"/>
                <a:cs typeface="Arial" pitchFamily="34" charset="0"/>
              </a:rPr>
              <a:t>15:00UTC  Aug. 23, 2018(</a:t>
            </a:r>
            <a:r>
              <a:rPr lang="en-US" altLang="ko-KR" sz="1200" b="1" dirty="0" err="1" smtClean="0">
                <a:latin typeface="Arial" pitchFamily="34" charset="0"/>
                <a:cs typeface="Arial" pitchFamily="34" charset="0"/>
              </a:rPr>
              <a:t>Soulik</a:t>
            </a:r>
            <a:r>
              <a:rPr lang="en-US" altLang="ko-KR" sz="1200" b="1" dirty="0" smtClean="0">
                <a:latin typeface="Arial" pitchFamily="34" charset="0"/>
                <a:cs typeface="Arial" pitchFamily="34" charset="0"/>
              </a:rPr>
              <a:t>, 1819)</a:t>
            </a:r>
            <a:endParaRPr lang="en-US" altLang="ko-KR" sz="1200" b="1" dirty="0">
              <a:latin typeface="Arial" pitchFamily="34" charset="0"/>
              <a:cs typeface="Arial" pitchFamily="34" charset="0"/>
            </a:endParaRPr>
          </a:p>
        </p:txBody>
      </p:sp>
      <p:pic>
        <p:nvPicPr>
          <p:cNvPr id="24"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0689" b="1468"/>
          <a:stretch/>
        </p:blipFill>
        <p:spPr bwMode="auto">
          <a:xfrm>
            <a:off x="3841082" y="2087154"/>
            <a:ext cx="5285858" cy="4654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직사각형 24"/>
          <p:cNvSpPr/>
          <p:nvPr/>
        </p:nvSpPr>
        <p:spPr>
          <a:xfrm>
            <a:off x="107504" y="548681"/>
            <a:ext cx="3325166" cy="43204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chemeClr val="tx1"/>
                </a:solidFill>
                <a:latin typeface="Arial" pitchFamily="34" charset="0"/>
                <a:cs typeface="Arial" pitchFamily="34" charset="0"/>
              </a:rPr>
              <a:t>COMS IR loop 5</a:t>
            </a:r>
          </a:p>
          <a:p>
            <a:pPr algn="ctr"/>
            <a:r>
              <a:rPr lang="en-US" altLang="ko-KR" sz="1200" dirty="0" smtClean="0">
                <a:solidFill>
                  <a:schemeClr val="tx1"/>
                </a:solidFill>
                <a:latin typeface="Arial" pitchFamily="34" charset="0"/>
                <a:cs typeface="Arial" pitchFamily="34" charset="0"/>
              </a:rPr>
              <a:t>(12~14:45UTC, Aug.,23</a:t>
            </a:r>
            <a:r>
              <a:rPr lang="en-US" altLang="ko-KR" sz="1200" baseline="30000" dirty="0" smtClean="0">
                <a:solidFill>
                  <a:schemeClr val="tx1"/>
                </a:solidFill>
                <a:latin typeface="Arial" pitchFamily="34" charset="0"/>
                <a:cs typeface="Arial" pitchFamily="34" charset="0"/>
              </a:rPr>
              <a:t>rd</a:t>
            </a:r>
            <a:r>
              <a:rPr lang="en-US" altLang="ko-KR" sz="1200" dirty="0" smtClean="0">
                <a:solidFill>
                  <a:schemeClr val="tx1"/>
                </a:solidFill>
                <a:latin typeface="Arial" pitchFamily="34" charset="0"/>
                <a:cs typeface="Arial" pitchFamily="34" charset="0"/>
              </a:rPr>
              <a:t> 2018)</a:t>
            </a:r>
            <a:endParaRPr lang="ko-KR" altLang="en-US" sz="1200" dirty="0">
              <a:solidFill>
                <a:schemeClr val="tx1"/>
              </a:solidFill>
              <a:latin typeface="Arial" pitchFamily="34" charset="0"/>
              <a:cs typeface="Arial" pitchFamily="34" charset="0"/>
            </a:endParaRPr>
          </a:p>
        </p:txBody>
      </p:sp>
      <p:pic>
        <p:nvPicPr>
          <p:cNvPr id="26" name="Picture 8" descr="C:\Users\user\Desktop\K-025.png"/>
          <p:cNvPicPr>
            <a:picLocks noChangeAspect="1" noChangeArrowheads="1"/>
          </p:cNvPicPr>
          <p:nvPr/>
        </p:nvPicPr>
        <p:blipFill rotWithShape="1">
          <a:blip r:embed="rId5">
            <a:extLst>
              <a:ext uri="{28A0092B-C50C-407E-A947-70E740481C1C}">
                <a14:useLocalDpi xmlns:a14="http://schemas.microsoft.com/office/drawing/2010/main" val="0"/>
              </a:ext>
            </a:extLst>
          </a:blip>
          <a:srcRect t="35344"/>
          <a:stretch/>
        </p:blipFill>
        <p:spPr bwMode="auto">
          <a:xfrm>
            <a:off x="28389" y="4046611"/>
            <a:ext cx="3770669" cy="246804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200423" y="6105411"/>
            <a:ext cx="2232247" cy="461665"/>
          </a:xfrm>
          <a:prstGeom prst="rect">
            <a:avLst/>
          </a:prstGeom>
          <a:solidFill>
            <a:schemeClr val="bg1"/>
          </a:solidFill>
        </p:spPr>
        <p:txBody>
          <a:bodyPr wrap="square" rtlCol="0">
            <a:spAutoFit/>
          </a:bodyPr>
          <a:lstStyle/>
          <a:p>
            <a:pPr algn="ctr"/>
            <a:r>
              <a:rPr lang="en-US" altLang="ko-KR" sz="1200" dirty="0" smtClean="0"/>
              <a:t>SITE 1 : KSN (Height: 1.4km)</a:t>
            </a:r>
          </a:p>
          <a:p>
            <a:pPr algn="ctr"/>
            <a:r>
              <a:rPr lang="en-US" altLang="ko-KR" sz="1200" dirty="0"/>
              <a:t>SITE 2 : MHS </a:t>
            </a:r>
            <a:r>
              <a:rPr lang="en-US" altLang="ko-KR" sz="1200" dirty="0" smtClean="0"/>
              <a:t>(Height: </a:t>
            </a:r>
            <a:r>
              <a:rPr lang="en-US" altLang="ko-KR" sz="1200" dirty="0"/>
              <a:t>1.2km</a:t>
            </a:r>
            <a:r>
              <a:rPr lang="en-US" altLang="ko-KR" sz="1200" dirty="0" smtClean="0"/>
              <a:t>)</a:t>
            </a:r>
            <a:endParaRPr lang="ko-KR" altLang="en-US" sz="1200" dirty="0"/>
          </a:p>
        </p:txBody>
      </p:sp>
      <p:sp>
        <p:nvSpPr>
          <p:cNvPr id="28" name="직사각형 27"/>
          <p:cNvSpPr/>
          <p:nvPr/>
        </p:nvSpPr>
        <p:spPr>
          <a:xfrm>
            <a:off x="0" y="3728423"/>
            <a:ext cx="3464160" cy="31818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chemeClr val="tx1"/>
                </a:solidFill>
              </a:rPr>
              <a:t>[RADAR : Radial Velocity = 0 line]</a:t>
            </a:r>
            <a:endParaRPr lang="ko-KR" altLang="en-US" sz="1400" dirty="0">
              <a:solidFill>
                <a:schemeClr val="tx1"/>
              </a:solidFill>
            </a:endParaRPr>
          </a:p>
        </p:txBody>
      </p:sp>
      <p:sp>
        <p:nvSpPr>
          <p:cNvPr id="31" name="TextBox 30"/>
          <p:cNvSpPr txBox="1"/>
          <p:nvPr/>
        </p:nvSpPr>
        <p:spPr>
          <a:xfrm>
            <a:off x="5484887" y="3688720"/>
            <a:ext cx="1280999" cy="276999"/>
          </a:xfrm>
          <a:prstGeom prst="rect">
            <a:avLst/>
          </a:prstGeom>
          <a:solidFill>
            <a:schemeClr val="bg1"/>
          </a:solidFill>
        </p:spPr>
        <p:txBody>
          <a:bodyPr wrap="square" lIns="0" rIns="0" rtlCol="0">
            <a:spAutoFit/>
          </a:bodyPr>
          <a:lstStyle/>
          <a:p>
            <a:pPr algn="ctr"/>
            <a:r>
              <a:rPr lang="en-US" altLang="ko-KR" sz="1200" b="1" dirty="0" smtClean="0"/>
              <a:t>34.8°N, 126.6°E</a:t>
            </a:r>
            <a:endParaRPr lang="ko-KR" altLang="en-US" sz="1200" b="1" dirty="0"/>
          </a:p>
        </p:txBody>
      </p:sp>
      <p:sp>
        <p:nvSpPr>
          <p:cNvPr id="32" name="직사각형 31"/>
          <p:cNvSpPr/>
          <p:nvPr/>
        </p:nvSpPr>
        <p:spPr>
          <a:xfrm>
            <a:off x="3841082" y="6551767"/>
            <a:ext cx="5302918" cy="333617"/>
          </a:xfrm>
          <a:prstGeom prst="rect">
            <a:avLst/>
          </a:prstGeom>
          <a:solidFill>
            <a:schemeClr val="bg1"/>
          </a:solidFill>
        </p:spPr>
        <p:txBody>
          <a:bodyPr wrap="square">
            <a:spAutoFit/>
          </a:bodyPr>
          <a:lstStyle/>
          <a:p>
            <a:pPr algn="ctr">
              <a:lnSpc>
                <a:spcPct val="150000"/>
              </a:lnSpc>
            </a:pPr>
            <a:r>
              <a:rPr lang="en-US" altLang="ko-KR" sz="1200" spc="-50" dirty="0" smtClean="0"/>
              <a:t>Landing at </a:t>
            </a:r>
            <a:r>
              <a:rPr lang="en-US" altLang="ko-KR" sz="1200" spc="-50" dirty="0"/>
              <a:t>the south(34.6N, 126.4E</a:t>
            </a:r>
            <a:r>
              <a:rPr lang="en-US" altLang="ko-KR" sz="1200" spc="-50" dirty="0" smtClean="0"/>
              <a:t>) of Mokpo around 14UTC on Aug. 23</a:t>
            </a:r>
            <a:r>
              <a:rPr lang="en-US" altLang="ko-KR" sz="1200" spc="-50" baseline="30000" dirty="0" smtClean="0"/>
              <a:t>rd</a:t>
            </a:r>
            <a:endParaRPr lang="en-US" altLang="ko-KR" sz="1200" spc="-50" dirty="0"/>
          </a:p>
        </p:txBody>
      </p:sp>
      <p:sp>
        <p:nvSpPr>
          <p:cNvPr id="53" name="Rectangle 2"/>
          <p:cNvSpPr>
            <a:spLocks/>
          </p:cNvSpPr>
          <p:nvPr/>
        </p:nvSpPr>
        <p:spPr bwMode="auto">
          <a:xfrm>
            <a:off x="5868144" y="2087154"/>
            <a:ext cx="2935089" cy="395287"/>
          </a:xfrm>
          <a:prstGeom prst="rect">
            <a:avLst/>
          </a:prstGeom>
          <a:noFill/>
          <a:ln>
            <a:noFill/>
          </a:ln>
          <a:extLst/>
        </p:spPr>
        <p:txBody>
          <a:bodyPr lIns="0" tIns="0" rIns="0" bIns="0" anchor="ctr"/>
          <a:lstStyle/>
          <a:p>
            <a:pPr algn="ctr" eaLnBrk="1" latinLnBrk="1" hangingPunct="1">
              <a:defRPr/>
            </a:pPr>
            <a:r>
              <a:rPr kumimoji="0" lang="en-US" altLang="ko-KR" sz="1600" b="1" dirty="0">
                <a:latin typeface="+mn-lt"/>
                <a:sym typeface="Daum_Regular" pitchFamily="2" charset="-127"/>
              </a:rPr>
              <a:t>COMS(IR</a:t>
            </a:r>
            <a:r>
              <a:rPr kumimoji="0" lang="en-US" altLang="ko-KR" sz="1600" b="1" dirty="0" smtClean="0">
                <a:latin typeface="+mn-lt"/>
                <a:sym typeface="Daum_Regular" pitchFamily="2" charset="-127"/>
              </a:rPr>
              <a:t>) + Surface Pressure </a:t>
            </a:r>
            <a:endParaRPr kumimoji="0" lang="en-US" altLang="ko-KR" sz="1600" b="1" dirty="0">
              <a:latin typeface="+mn-lt"/>
              <a:sym typeface="Daum_Regular" pitchFamily="2" charset="-127"/>
            </a:endParaRPr>
          </a:p>
        </p:txBody>
      </p:sp>
      <p:sp>
        <p:nvSpPr>
          <p:cNvPr id="4" name="타원 3"/>
          <p:cNvSpPr/>
          <p:nvPr/>
        </p:nvSpPr>
        <p:spPr>
          <a:xfrm>
            <a:off x="5580112" y="4049916"/>
            <a:ext cx="144016" cy="1554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2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9635" t="16939"/>
          <a:stretch/>
        </p:blipFill>
        <p:spPr bwMode="auto">
          <a:xfrm>
            <a:off x="3463972" y="548681"/>
            <a:ext cx="2188148" cy="229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타원 55"/>
          <p:cNvSpPr/>
          <p:nvPr/>
        </p:nvSpPr>
        <p:spPr>
          <a:xfrm>
            <a:off x="4422656" y="1539412"/>
            <a:ext cx="54000" cy="540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0000FF"/>
              </a:solidFill>
            </a:endParaRPr>
          </a:p>
        </p:txBody>
      </p:sp>
      <p:cxnSp>
        <p:nvCxnSpPr>
          <p:cNvPr id="9" name="직선 화살표 연결선 8"/>
          <p:cNvCxnSpPr/>
          <p:nvPr/>
        </p:nvCxnSpPr>
        <p:spPr>
          <a:xfrm flipV="1">
            <a:off x="4476656" y="1412776"/>
            <a:ext cx="239360" cy="126636"/>
          </a:xfrm>
          <a:prstGeom prst="straightConnector1">
            <a:avLst/>
          </a:prstGeom>
          <a:ln w="1905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18784" y="1197080"/>
            <a:ext cx="2178802" cy="261610"/>
          </a:xfrm>
          <a:prstGeom prst="rect">
            <a:avLst/>
          </a:prstGeom>
          <a:noFill/>
        </p:spPr>
        <p:txBody>
          <a:bodyPr wrap="none" rtlCol="0">
            <a:spAutoFit/>
          </a:bodyPr>
          <a:lstStyle/>
          <a:p>
            <a:r>
              <a:rPr lang="en-US" altLang="ko-KR" sz="1100" b="1" dirty="0" smtClean="0">
                <a:latin typeface="Arial" pitchFamily="34" charset="0"/>
                <a:cs typeface="Arial" pitchFamily="34" charset="0"/>
              </a:rPr>
              <a:t>Satellite center(35.8N, 126.7E)</a:t>
            </a:r>
            <a:endParaRPr lang="ko-KR" altLang="en-US" sz="1100" b="1" dirty="0">
              <a:latin typeface="Arial" pitchFamily="34" charset="0"/>
              <a:cs typeface="Arial" pitchFamily="34" charset="0"/>
            </a:endParaRPr>
          </a:p>
        </p:txBody>
      </p:sp>
      <p:cxnSp>
        <p:nvCxnSpPr>
          <p:cNvPr id="57" name="직선 화살표 연결선 56"/>
          <p:cNvCxnSpPr/>
          <p:nvPr/>
        </p:nvCxnSpPr>
        <p:spPr>
          <a:xfrm flipV="1">
            <a:off x="4454208" y="1902641"/>
            <a:ext cx="239360" cy="126636"/>
          </a:xfrm>
          <a:prstGeom prst="straightConnector1">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96336" y="1686945"/>
            <a:ext cx="2157963" cy="261610"/>
          </a:xfrm>
          <a:prstGeom prst="rect">
            <a:avLst/>
          </a:prstGeom>
          <a:noFill/>
        </p:spPr>
        <p:txBody>
          <a:bodyPr wrap="none" rtlCol="0">
            <a:spAutoFit/>
          </a:bodyPr>
          <a:lstStyle/>
          <a:p>
            <a:r>
              <a:rPr lang="en-US" altLang="ko-KR" sz="1100" b="1" dirty="0" smtClean="0">
                <a:solidFill>
                  <a:srgbClr val="FF0000"/>
                </a:solidFill>
                <a:latin typeface="Arial" pitchFamily="34" charset="0"/>
                <a:cs typeface="Arial" pitchFamily="34" charset="0"/>
              </a:rPr>
              <a:t>Surface center(34.8N, 126.6E)</a:t>
            </a:r>
            <a:endParaRPr lang="ko-KR" altLang="en-US" sz="1100" b="1" dirty="0">
              <a:solidFill>
                <a:srgbClr val="FF0000"/>
              </a:solidFill>
              <a:latin typeface="Arial" pitchFamily="34" charset="0"/>
              <a:cs typeface="Arial" pitchFamily="34" charset="0"/>
            </a:endParaRPr>
          </a:p>
        </p:txBody>
      </p:sp>
      <p:sp>
        <p:nvSpPr>
          <p:cNvPr id="61" name="직사각형 60"/>
          <p:cNvSpPr/>
          <p:nvPr/>
        </p:nvSpPr>
        <p:spPr>
          <a:xfrm>
            <a:off x="3854417" y="6012577"/>
            <a:ext cx="5289583" cy="584775"/>
          </a:xfrm>
          <a:prstGeom prst="rect">
            <a:avLst/>
          </a:prstGeom>
          <a:solidFill>
            <a:schemeClr val="accent3">
              <a:lumMod val="20000"/>
              <a:lumOff val="80000"/>
            </a:schemeClr>
          </a:solidFill>
        </p:spPr>
        <p:txBody>
          <a:bodyPr wrap="square">
            <a:spAutoFit/>
          </a:bodyPr>
          <a:lstStyle/>
          <a:p>
            <a:r>
              <a:rPr lang="en-US" altLang="ko-KR" sz="1600" spc="-50" dirty="0" smtClean="0">
                <a:latin typeface="Arial" pitchFamily="34" charset="0"/>
                <a:cs typeface="Arial" pitchFamily="34" charset="0"/>
              </a:rPr>
              <a:t>CSC is  the center of minimum sea level pressure from surface observation distribution</a:t>
            </a:r>
          </a:p>
        </p:txBody>
      </p:sp>
      <p:sp>
        <p:nvSpPr>
          <p:cNvPr id="11" name="TextBox 10"/>
          <p:cNvSpPr txBox="1"/>
          <p:nvPr/>
        </p:nvSpPr>
        <p:spPr>
          <a:xfrm>
            <a:off x="6797586" y="1381746"/>
            <a:ext cx="1877886" cy="369332"/>
          </a:xfrm>
          <a:prstGeom prst="rect">
            <a:avLst/>
          </a:prstGeom>
          <a:noFill/>
        </p:spPr>
        <p:txBody>
          <a:bodyPr wrap="none" rtlCol="0">
            <a:spAutoFit/>
          </a:bodyPr>
          <a:lstStyle/>
          <a:p>
            <a:r>
              <a:rPr lang="en-US" altLang="ko-KR" b="1" dirty="0" smtClean="0">
                <a:solidFill>
                  <a:srgbClr val="FF00FF"/>
                </a:solidFill>
              </a:rPr>
              <a:t>Big difference!!</a:t>
            </a:r>
            <a:endParaRPr lang="ko-KR" altLang="en-US" b="1" dirty="0">
              <a:solidFill>
                <a:srgbClr val="FF00FF"/>
              </a:solidFill>
            </a:endParaRPr>
          </a:p>
        </p:txBody>
      </p:sp>
      <p:sp>
        <p:nvSpPr>
          <p:cNvPr id="63" name="제목 1"/>
          <p:cNvSpPr>
            <a:spLocks noGrp="1"/>
          </p:cNvSpPr>
          <p:nvPr>
            <p:ph type="title"/>
          </p:nvPr>
        </p:nvSpPr>
        <p:spPr>
          <a:xfrm>
            <a:off x="143480" y="0"/>
            <a:ext cx="7380848" cy="656029"/>
          </a:xfrm>
        </p:spPr>
        <p:txBody>
          <a:bodyPr>
            <a:normAutofit fontScale="90000"/>
          </a:bodyPr>
          <a:lstStyle/>
          <a:p>
            <a:r>
              <a:rPr lang="en-US" altLang="ko-KR" dirty="0" smtClean="0"/>
              <a:t>Exercise 1 – Center point decision(Nighttime )</a:t>
            </a:r>
            <a:endParaRPr lang="ko-KR" altLang="en-US" dirty="0"/>
          </a:p>
        </p:txBody>
      </p:sp>
    </p:spTree>
    <p:extLst>
      <p:ext uri="{BB962C8B-B14F-4D97-AF65-F5344CB8AC3E}">
        <p14:creationId xmlns:p14="http://schemas.microsoft.com/office/powerpoint/2010/main" val="21018921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5173">
            <a:off x="1391589" y="-22511"/>
            <a:ext cx="4559575" cy="3148366"/>
          </a:xfrm>
          <a:prstGeom prst="rect">
            <a:avLst/>
          </a:prstGeom>
        </p:spPr>
      </p:pic>
      <p:sp>
        <p:nvSpPr>
          <p:cNvPr id="2" name="텍스트 개체 틀 1"/>
          <p:cNvSpPr>
            <a:spLocks noGrp="1"/>
          </p:cNvSpPr>
          <p:nvPr>
            <p:ph type="body" sz="quarter" idx="13"/>
          </p:nvPr>
        </p:nvSpPr>
        <p:spPr>
          <a:xfrm>
            <a:off x="941444" y="1772816"/>
            <a:ext cx="3672409" cy="2520280"/>
          </a:xfrm>
        </p:spPr>
        <p:txBody>
          <a:bodyPr/>
          <a:lstStyle/>
          <a:p>
            <a:pPr algn="ctr"/>
            <a:r>
              <a:rPr lang="en-US" altLang="ko-KR" sz="4000" dirty="0" smtClean="0">
                <a:latin typeface="Calibri" pitchFamily="34" charset="0"/>
              </a:rPr>
              <a:t>2. Analysis of </a:t>
            </a:r>
          </a:p>
          <a:p>
            <a:pPr algn="ctr"/>
            <a:r>
              <a:rPr lang="en-US" altLang="ko-KR" sz="4000" dirty="0" smtClean="0">
                <a:latin typeface="Calibri" pitchFamily="34" charset="0"/>
              </a:rPr>
              <a:t>TC intensity </a:t>
            </a:r>
          </a:p>
          <a:p>
            <a:pPr algn="ctr"/>
            <a:r>
              <a:rPr lang="en-US" altLang="ko-KR" dirty="0" smtClean="0">
                <a:solidFill>
                  <a:schemeClr val="accent1"/>
                </a:solidFill>
                <a:latin typeface="Calibri" pitchFamily="34" charset="0"/>
              </a:rPr>
              <a:t>(Dvorak technique)</a:t>
            </a:r>
            <a:endParaRPr lang="ko-KR" altLang="en-US" dirty="0">
              <a:latin typeface="Calibri" pitchFamily="34" charset="0"/>
            </a:endParaRPr>
          </a:p>
        </p:txBody>
      </p:sp>
    </p:spTree>
    <p:extLst>
      <p:ext uri="{BB962C8B-B14F-4D97-AF65-F5344CB8AC3E}">
        <p14:creationId xmlns:p14="http://schemas.microsoft.com/office/powerpoint/2010/main" val="1972664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Dvorak Technique</a:t>
            </a:r>
            <a:endParaRPr lang="ko-KR" altLang="en-US" dirty="0"/>
          </a:p>
        </p:txBody>
      </p:sp>
      <p:sp>
        <p:nvSpPr>
          <p:cNvPr id="40" name="Rectangle 3"/>
          <p:cNvSpPr>
            <a:spLocks noGrp="1" noChangeArrowheads="1"/>
          </p:cNvSpPr>
          <p:nvPr>
            <p:ph type="body" idx="1"/>
          </p:nvPr>
        </p:nvSpPr>
        <p:spPr bwMode="auto">
          <a:xfrm>
            <a:off x="261938" y="849313"/>
            <a:ext cx="8709025" cy="2652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5000" lnSpcReduction="10000"/>
          </a:bodyPr>
          <a:lstStyle/>
          <a:p>
            <a:pPr latinLnBrk="0"/>
            <a:r>
              <a:rPr lang="en-US" altLang="en-US" sz="2000" b="1" dirty="0" smtClean="0"/>
              <a:t>The Dvorak Technique quantifies TC intensity on a 1-8 scale (at 0.5 intervals) called T-Numbers, which are used in a variety of ways.</a:t>
            </a:r>
          </a:p>
          <a:p>
            <a:pPr latinLnBrk="0"/>
            <a:r>
              <a:rPr lang="en-US" altLang="en-US" sz="2000" b="1" dirty="0" smtClean="0"/>
              <a:t>The final output of the technique is the Current Intensity (CI) number.</a:t>
            </a:r>
          </a:p>
          <a:p>
            <a:pPr latinLnBrk="0"/>
            <a:r>
              <a:rPr lang="en-US" altLang="en-US" sz="2000" b="1" dirty="0" smtClean="0"/>
              <a:t>The CI number is driven by the Final-T (FT) Number.</a:t>
            </a:r>
          </a:p>
          <a:p>
            <a:pPr latinLnBrk="0"/>
            <a:r>
              <a:rPr lang="en-US" altLang="en-US" sz="2000" b="1" dirty="0" smtClean="0"/>
              <a:t>In turn, the FT is driven by the Data-T (DT) number, the Model Expected-T (MET) number, and the Pattern-T (PT or PAT) number.</a:t>
            </a:r>
          </a:p>
          <a:p>
            <a:pPr latinLnBrk="0"/>
            <a:r>
              <a:rPr lang="en-US" altLang="en-US" sz="2000" b="1" dirty="0" smtClean="0"/>
              <a:t>The DT is often created from other sub-numbers.</a:t>
            </a:r>
          </a:p>
        </p:txBody>
      </p:sp>
      <p:sp>
        <p:nvSpPr>
          <p:cNvPr id="41" name="직사각형 40"/>
          <p:cNvSpPr/>
          <p:nvPr/>
        </p:nvSpPr>
        <p:spPr bwMode="auto">
          <a:xfrm>
            <a:off x="395288" y="3789363"/>
            <a:ext cx="8442325" cy="2359025"/>
          </a:xfrm>
          <a:prstGeom prst="rect">
            <a:avLst/>
          </a:prstGeom>
          <a:solidFill>
            <a:schemeClr val="bg1">
              <a:lumMod val="95000"/>
            </a:schemeClr>
          </a:solidFill>
          <a:ln w="9525" cap="flat" cmpd="sng" algn="ctr">
            <a:solidFill>
              <a:srgbClr val="DDDDDD"/>
            </a:solidFill>
            <a:prstDash val="solid"/>
            <a:round/>
            <a:headEnd type="none" w="med" len="med"/>
            <a:tailEnd type="none" w="med" len="med"/>
          </a:ln>
          <a:effectLst/>
        </p:spPr>
        <p:txBody>
          <a:bodyPr/>
          <a:lstStyle/>
          <a:p>
            <a:pPr eaLnBrk="1" latinLnBrk="1" hangingPunct="1">
              <a:defRPr/>
            </a:pPr>
            <a:endParaRPr lang="ko-KR" altLang="en-US" dirty="0">
              <a:effectLst>
                <a:outerShdw blurRad="38100" dist="38100" dir="2700000" algn="tl">
                  <a:srgbClr val="000000">
                    <a:alpha val="43137"/>
                  </a:srgbClr>
                </a:outerShdw>
              </a:effectLst>
              <a:latin typeface="Arial" pitchFamily="34" charset="0"/>
              <a:ea typeface="HY견고딕" pitchFamily="18" charset="-127"/>
              <a:cs typeface="Arial" pitchFamily="34" charset="0"/>
            </a:endParaRPr>
          </a:p>
        </p:txBody>
      </p:sp>
      <p:sp>
        <p:nvSpPr>
          <p:cNvPr id="42" name="Line 35"/>
          <p:cNvSpPr>
            <a:spLocks noChangeShapeType="1"/>
          </p:cNvSpPr>
          <p:nvPr/>
        </p:nvSpPr>
        <p:spPr bwMode="auto">
          <a:xfrm>
            <a:off x="4235450" y="4789488"/>
            <a:ext cx="225425" cy="0"/>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ko-KR" altLang="en-US">
              <a:latin typeface="Arial" pitchFamily="34" charset="0"/>
              <a:cs typeface="Arial" pitchFamily="34" charset="0"/>
            </a:endParaRPr>
          </a:p>
        </p:txBody>
      </p:sp>
      <p:sp>
        <p:nvSpPr>
          <p:cNvPr id="43" name="Line 36"/>
          <p:cNvSpPr>
            <a:spLocks noChangeShapeType="1"/>
          </p:cNvSpPr>
          <p:nvPr/>
        </p:nvSpPr>
        <p:spPr bwMode="auto">
          <a:xfrm>
            <a:off x="4248150" y="5191125"/>
            <a:ext cx="225425" cy="0"/>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ko-KR" altLang="en-US">
              <a:latin typeface="Arial" pitchFamily="34" charset="0"/>
              <a:cs typeface="Arial" pitchFamily="34" charset="0"/>
            </a:endParaRPr>
          </a:p>
        </p:txBody>
      </p:sp>
      <p:sp>
        <p:nvSpPr>
          <p:cNvPr id="44" name="Line 37"/>
          <p:cNvSpPr>
            <a:spLocks noChangeShapeType="1"/>
          </p:cNvSpPr>
          <p:nvPr/>
        </p:nvSpPr>
        <p:spPr bwMode="auto">
          <a:xfrm>
            <a:off x="4249738" y="5678488"/>
            <a:ext cx="225425" cy="0"/>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ko-KR" altLang="en-US">
              <a:latin typeface="Arial" pitchFamily="34" charset="0"/>
              <a:cs typeface="Arial" pitchFamily="34" charset="0"/>
            </a:endParaRPr>
          </a:p>
        </p:txBody>
      </p:sp>
      <p:sp>
        <p:nvSpPr>
          <p:cNvPr id="45" name="Line 38"/>
          <p:cNvSpPr>
            <a:spLocks noChangeShapeType="1"/>
          </p:cNvSpPr>
          <p:nvPr/>
        </p:nvSpPr>
        <p:spPr bwMode="auto">
          <a:xfrm>
            <a:off x="4249738" y="6027738"/>
            <a:ext cx="225425" cy="0"/>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ko-KR" altLang="en-US">
              <a:latin typeface="Arial" pitchFamily="34" charset="0"/>
              <a:cs typeface="Arial" pitchFamily="34" charset="0"/>
            </a:endParaRPr>
          </a:p>
        </p:txBody>
      </p:sp>
      <p:sp>
        <p:nvSpPr>
          <p:cNvPr id="46" name="Line 39"/>
          <p:cNvSpPr>
            <a:spLocks noChangeShapeType="1"/>
          </p:cNvSpPr>
          <p:nvPr/>
        </p:nvSpPr>
        <p:spPr bwMode="auto">
          <a:xfrm>
            <a:off x="4473575" y="5191125"/>
            <a:ext cx="225425"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spAutoFit/>
          </a:bodyPr>
          <a:lstStyle/>
          <a:p>
            <a:endParaRPr lang="ko-KR" altLang="en-US">
              <a:latin typeface="Arial" pitchFamily="34" charset="0"/>
              <a:cs typeface="Arial" pitchFamily="34" charset="0"/>
            </a:endParaRPr>
          </a:p>
        </p:txBody>
      </p:sp>
      <p:sp>
        <p:nvSpPr>
          <p:cNvPr id="47" name="AutoShape 41"/>
          <p:cNvSpPr>
            <a:spLocks noChangeArrowheads="1"/>
          </p:cNvSpPr>
          <p:nvPr/>
        </p:nvSpPr>
        <p:spPr bwMode="auto">
          <a:xfrm>
            <a:off x="3001963" y="4462463"/>
            <a:ext cx="1146175" cy="429054"/>
          </a:xfrm>
          <a:prstGeom prst="roundRect">
            <a:avLst>
              <a:gd name="adj" fmla="val 16667"/>
            </a:avLst>
          </a:prstGeom>
          <a:solidFill>
            <a:schemeClr val="accent6">
              <a:lumMod val="40000"/>
              <a:lumOff val="60000"/>
            </a:schemeClr>
          </a:solidFill>
          <a:ln>
            <a:noFill/>
          </a:ln>
          <a:effectLst>
            <a:outerShdw dist="35921" dir="2700000" algn="ctr" rotWithShape="0">
              <a:schemeClr val="bg2"/>
            </a:outerShdw>
          </a:effectLst>
        </p:spPr>
        <p:txBody>
          <a:bodyPr>
            <a:spAutoFit/>
          </a:bodyPr>
          <a:lstStyle/>
          <a:p>
            <a:pPr algn="ctr">
              <a:lnSpc>
                <a:spcPct val="80000"/>
              </a:lnSpc>
            </a:pPr>
            <a:r>
              <a:rPr lang="en-US" altLang="ko-KR" sz="1200">
                <a:latin typeface="Arial" pitchFamily="34" charset="0"/>
                <a:ea typeface="HY헤드라인M" pitchFamily="18" charset="-127"/>
                <a:cs typeface="Arial" pitchFamily="34" charset="0"/>
              </a:rPr>
              <a:t>Central Pressure</a:t>
            </a:r>
            <a:endParaRPr lang="ko-KR" altLang="en-US" sz="1200">
              <a:latin typeface="Arial" pitchFamily="34" charset="0"/>
              <a:ea typeface="HY헤드라인M" pitchFamily="18" charset="-127"/>
              <a:cs typeface="Arial" pitchFamily="34" charset="0"/>
            </a:endParaRPr>
          </a:p>
        </p:txBody>
      </p:sp>
      <p:sp>
        <p:nvSpPr>
          <p:cNvPr id="48" name="AutoShape 42"/>
          <p:cNvSpPr>
            <a:spLocks noChangeArrowheads="1"/>
          </p:cNvSpPr>
          <p:nvPr/>
        </p:nvSpPr>
        <p:spPr bwMode="auto">
          <a:xfrm>
            <a:off x="3001963" y="4965700"/>
            <a:ext cx="1127125" cy="429054"/>
          </a:xfrm>
          <a:prstGeom prst="roundRect">
            <a:avLst>
              <a:gd name="adj" fmla="val 16667"/>
            </a:avLst>
          </a:prstGeom>
          <a:solidFill>
            <a:schemeClr val="accent6">
              <a:lumMod val="40000"/>
              <a:lumOff val="60000"/>
            </a:schemeClr>
          </a:solidFill>
          <a:ln>
            <a:noFill/>
          </a:ln>
          <a:effectLst>
            <a:outerShdw dist="35921" dir="2700000" algn="ctr" rotWithShape="0">
              <a:schemeClr val="bg2"/>
            </a:outerShdw>
          </a:effectLst>
        </p:spPr>
        <p:txBody>
          <a:bodyPr>
            <a:spAutoFit/>
          </a:bodyPr>
          <a:lstStyle/>
          <a:p>
            <a:pPr algn="ctr">
              <a:lnSpc>
                <a:spcPct val="80000"/>
              </a:lnSpc>
            </a:pPr>
            <a:r>
              <a:rPr lang="en-US" altLang="ko-KR" sz="1200">
                <a:latin typeface="Arial" pitchFamily="34" charset="0"/>
                <a:ea typeface="HY헤드라인M" pitchFamily="18" charset="-127"/>
                <a:cs typeface="Arial" pitchFamily="34" charset="0"/>
              </a:rPr>
              <a:t>Maximum Wind</a:t>
            </a:r>
            <a:endParaRPr lang="ko-KR" altLang="en-US" sz="1200">
              <a:latin typeface="Arial" pitchFamily="34" charset="0"/>
              <a:ea typeface="HY헤드라인M" pitchFamily="18" charset="-127"/>
              <a:cs typeface="Arial" pitchFamily="34" charset="0"/>
            </a:endParaRPr>
          </a:p>
        </p:txBody>
      </p:sp>
      <p:sp>
        <p:nvSpPr>
          <p:cNvPr id="49" name="AutoShape 43"/>
          <p:cNvSpPr>
            <a:spLocks noChangeArrowheads="1"/>
          </p:cNvSpPr>
          <p:nvPr/>
        </p:nvSpPr>
        <p:spPr bwMode="auto">
          <a:xfrm>
            <a:off x="3008313" y="5468938"/>
            <a:ext cx="1143000" cy="265605"/>
          </a:xfrm>
          <a:prstGeom prst="roundRect">
            <a:avLst>
              <a:gd name="adj" fmla="val 16667"/>
            </a:avLst>
          </a:prstGeom>
          <a:solidFill>
            <a:schemeClr val="accent6">
              <a:lumMod val="40000"/>
              <a:lumOff val="60000"/>
            </a:schemeClr>
          </a:solidFill>
          <a:ln>
            <a:noFill/>
          </a:ln>
          <a:effectLst>
            <a:outerShdw dist="35921" dir="2700000" algn="ctr" rotWithShape="0">
              <a:schemeClr val="bg2"/>
            </a:outerShdw>
          </a:effectLst>
        </p:spPr>
        <p:txBody>
          <a:bodyPr>
            <a:spAutoFit/>
          </a:bodyPr>
          <a:lstStyle/>
          <a:p>
            <a:pPr algn="ctr">
              <a:lnSpc>
                <a:spcPct val="80000"/>
              </a:lnSpc>
            </a:pPr>
            <a:r>
              <a:rPr lang="en-US" altLang="ko-KR" sz="1200">
                <a:latin typeface="Arial" pitchFamily="34" charset="0"/>
                <a:ea typeface="HY헤드라인M" pitchFamily="18" charset="-127"/>
                <a:cs typeface="Arial" pitchFamily="34" charset="0"/>
              </a:rPr>
              <a:t>15m/s wind</a:t>
            </a:r>
            <a:endParaRPr lang="ko-KR" altLang="en-US" sz="1200">
              <a:latin typeface="Arial" pitchFamily="34" charset="0"/>
              <a:ea typeface="HY헤드라인M" pitchFamily="18" charset="-127"/>
              <a:cs typeface="Arial" pitchFamily="34" charset="0"/>
            </a:endParaRPr>
          </a:p>
        </p:txBody>
      </p:sp>
      <p:sp>
        <p:nvSpPr>
          <p:cNvPr id="50" name="AutoShape 44"/>
          <p:cNvSpPr>
            <a:spLocks noChangeArrowheads="1"/>
          </p:cNvSpPr>
          <p:nvPr/>
        </p:nvSpPr>
        <p:spPr bwMode="auto">
          <a:xfrm>
            <a:off x="3008313" y="5799138"/>
            <a:ext cx="1146175" cy="245174"/>
          </a:xfrm>
          <a:prstGeom prst="roundRect">
            <a:avLst>
              <a:gd name="adj" fmla="val 16667"/>
            </a:avLst>
          </a:prstGeom>
          <a:solidFill>
            <a:schemeClr val="accent6">
              <a:lumMod val="40000"/>
              <a:lumOff val="60000"/>
            </a:schemeClr>
          </a:solidFill>
          <a:ln>
            <a:noFill/>
          </a:ln>
          <a:effectLst>
            <a:outerShdw dist="35921" dir="2700000" algn="ctr" rotWithShape="0">
              <a:schemeClr val="bg2"/>
            </a:outerShdw>
          </a:effectLst>
        </p:spPr>
        <p:txBody>
          <a:bodyPr>
            <a:spAutoFit/>
          </a:bodyPr>
          <a:lstStyle/>
          <a:p>
            <a:pPr algn="ctr">
              <a:lnSpc>
                <a:spcPct val="70000"/>
              </a:lnSpc>
            </a:pPr>
            <a:r>
              <a:rPr lang="en-US" altLang="ko-KR" sz="1200">
                <a:latin typeface="Arial" pitchFamily="34" charset="0"/>
                <a:ea typeface="HY헤드라인M" pitchFamily="18" charset="-127"/>
                <a:cs typeface="Arial" pitchFamily="34" charset="0"/>
              </a:rPr>
              <a:t>25m/s wind</a:t>
            </a:r>
            <a:endParaRPr lang="ko-KR" altLang="en-US" sz="1200">
              <a:latin typeface="Arial" pitchFamily="34" charset="0"/>
              <a:ea typeface="HY헤드라인M" pitchFamily="18" charset="-127"/>
              <a:cs typeface="Arial" pitchFamily="34" charset="0"/>
            </a:endParaRPr>
          </a:p>
        </p:txBody>
      </p:sp>
      <p:sp>
        <p:nvSpPr>
          <p:cNvPr id="51" name="Text Box 19"/>
          <p:cNvSpPr txBox="1">
            <a:spLocks noChangeArrowheads="1"/>
          </p:cNvSpPr>
          <p:nvPr/>
        </p:nvSpPr>
        <p:spPr bwMode="auto">
          <a:xfrm>
            <a:off x="7140937" y="3836988"/>
            <a:ext cx="1697902"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b="1">
                <a:solidFill>
                  <a:srgbClr val="CC66FF"/>
                </a:solidFill>
                <a:latin typeface="Arial" pitchFamily="34" charset="0"/>
                <a:ea typeface="HY헤드라인M" pitchFamily="18" charset="-127"/>
                <a:cs typeface="Arial" pitchFamily="34" charset="0"/>
              </a:rPr>
              <a:t>PT(Pattern T)</a:t>
            </a:r>
            <a:r>
              <a:rPr lang="en-US" altLang="ko-KR" b="1">
                <a:solidFill>
                  <a:srgbClr val="333300"/>
                </a:solidFill>
                <a:latin typeface="Arial" pitchFamily="34" charset="0"/>
                <a:ea typeface="HY헤드라인M" pitchFamily="18" charset="-127"/>
                <a:cs typeface="Arial" pitchFamily="34" charset="0"/>
              </a:rPr>
              <a:t> </a:t>
            </a:r>
          </a:p>
        </p:txBody>
      </p:sp>
      <p:sp>
        <p:nvSpPr>
          <p:cNvPr id="52" name="Text Box 12"/>
          <p:cNvSpPr txBox="1">
            <a:spLocks noChangeArrowheads="1"/>
          </p:cNvSpPr>
          <p:nvPr/>
        </p:nvSpPr>
        <p:spPr bwMode="auto">
          <a:xfrm>
            <a:off x="447107" y="3833813"/>
            <a:ext cx="1890262" cy="369332"/>
          </a:xfrm>
          <a:prstGeom prst="rect">
            <a:avLst/>
          </a:prstGeom>
          <a:solidFill>
            <a:schemeClr val="accent3"/>
          </a:solidFill>
          <a:ln>
            <a:noFill/>
          </a:ln>
        </p:spPr>
        <p:txBody>
          <a:bodyPr wrap="non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b="1" dirty="0">
                <a:solidFill>
                  <a:schemeClr val="bg1"/>
                </a:solidFill>
                <a:latin typeface="Arial" pitchFamily="34" charset="0"/>
                <a:ea typeface="HY헤드라인M" pitchFamily="18" charset="-127"/>
                <a:cs typeface="Arial" pitchFamily="34" charset="0"/>
              </a:rPr>
              <a:t>Center</a:t>
            </a:r>
            <a:r>
              <a:rPr lang="ko-KR" altLang="en-US" b="1" dirty="0">
                <a:solidFill>
                  <a:schemeClr val="bg1"/>
                </a:solidFill>
                <a:latin typeface="Arial" pitchFamily="34" charset="0"/>
                <a:ea typeface="HY헤드라인M" pitchFamily="18" charset="-127"/>
                <a:cs typeface="Arial" pitchFamily="34" charset="0"/>
              </a:rPr>
              <a:t> </a:t>
            </a:r>
            <a:r>
              <a:rPr lang="en-US" altLang="ko-KR" b="1" dirty="0">
                <a:solidFill>
                  <a:schemeClr val="bg1"/>
                </a:solidFill>
                <a:latin typeface="Arial" pitchFamily="34" charset="0"/>
                <a:ea typeface="HY헤드라인M" pitchFamily="18" charset="-127"/>
                <a:cs typeface="Arial" pitchFamily="34" charset="0"/>
              </a:rPr>
              <a:t>Position</a:t>
            </a:r>
            <a:endParaRPr lang="ko-KR" altLang="en-US" b="1" dirty="0">
              <a:solidFill>
                <a:schemeClr val="bg1"/>
              </a:solidFill>
              <a:latin typeface="Arial" pitchFamily="34" charset="0"/>
              <a:ea typeface="HY헤드라인M" pitchFamily="18" charset="-127"/>
              <a:cs typeface="Arial" pitchFamily="34" charset="0"/>
            </a:endParaRPr>
          </a:p>
        </p:txBody>
      </p:sp>
      <p:sp>
        <p:nvSpPr>
          <p:cNvPr id="53" name="Text Box 15"/>
          <p:cNvSpPr txBox="1">
            <a:spLocks noChangeArrowheads="1"/>
          </p:cNvSpPr>
          <p:nvPr/>
        </p:nvSpPr>
        <p:spPr bwMode="auto">
          <a:xfrm>
            <a:off x="3001618" y="3827463"/>
            <a:ext cx="1351652"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b="1">
                <a:solidFill>
                  <a:srgbClr val="FF6600"/>
                </a:solidFill>
                <a:latin typeface="Arial" pitchFamily="34" charset="0"/>
                <a:ea typeface="HY헤드라인M" pitchFamily="18" charset="-127"/>
                <a:cs typeface="Arial" pitchFamily="34" charset="0"/>
              </a:rPr>
              <a:t>DT(Data T)</a:t>
            </a:r>
            <a:endParaRPr lang="ko-KR" altLang="en-US" b="1">
              <a:solidFill>
                <a:schemeClr val="bg1"/>
              </a:solidFill>
              <a:latin typeface="Arial" pitchFamily="34" charset="0"/>
              <a:ea typeface="HY헤드라인M" pitchFamily="18" charset="-127"/>
              <a:cs typeface="Arial" pitchFamily="34" charset="0"/>
            </a:endParaRPr>
          </a:p>
        </p:txBody>
      </p:sp>
      <p:sp>
        <p:nvSpPr>
          <p:cNvPr id="54" name="Text Box 18"/>
          <p:cNvSpPr txBox="1">
            <a:spLocks noChangeArrowheads="1"/>
          </p:cNvSpPr>
          <p:nvPr/>
        </p:nvSpPr>
        <p:spPr bwMode="auto">
          <a:xfrm>
            <a:off x="4948489" y="3827463"/>
            <a:ext cx="1655261" cy="369332"/>
          </a:xfrm>
          <a:prstGeom prst="rect">
            <a:avLst/>
          </a:prstGeom>
          <a:solidFill>
            <a:schemeClr val="accent1"/>
          </a:solidFill>
          <a:ln w="9525">
            <a:noFill/>
            <a:miter lim="800000"/>
            <a:headEnd/>
            <a:tailEnd/>
          </a:ln>
        </p:spPr>
        <p:txBody>
          <a:bodyPr wrap="none">
            <a:spAutoFit/>
          </a:bodyPr>
          <a:lstStyle/>
          <a:p>
            <a:pPr algn="ctr">
              <a:defRPr/>
            </a:pPr>
            <a:r>
              <a:rPr lang="en-US" altLang="ko-KR" dirty="0">
                <a:solidFill>
                  <a:schemeClr val="accent6">
                    <a:lumMod val="20000"/>
                    <a:lumOff val="80000"/>
                  </a:schemeClr>
                </a:solidFill>
                <a:latin typeface="Arial" pitchFamily="34" charset="0"/>
                <a:ea typeface="HY헤드라인M" pitchFamily="18" charset="-127"/>
                <a:cs typeface="Arial" pitchFamily="34" charset="0"/>
              </a:rPr>
              <a:t>MET(Model T)</a:t>
            </a:r>
            <a:endParaRPr lang="ko-KR" altLang="en-US" dirty="0">
              <a:solidFill>
                <a:schemeClr val="bg1"/>
              </a:solidFill>
              <a:latin typeface="Arial" pitchFamily="34" charset="0"/>
              <a:ea typeface="HY헤드라인M" pitchFamily="18" charset="-127"/>
              <a:cs typeface="Arial" pitchFamily="34" charset="0"/>
            </a:endParaRPr>
          </a:p>
        </p:txBody>
      </p:sp>
      <p:sp>
        <p:nvSpPr>
          <p:cNvPr id="55" name="AutoShape 21"/>
          <p:cNvSpPr>
            <a:spLocks noChangeArrowheads="1"/>
          </p:cNvSpPr>
          <p:nvPr/>
        </p:nvSpPr>
        <p:spPr bwMode="auto">
          <a:xfrm>
            <a:off x="2381250" y="3666213"/>
            <a:ext cx="528638" cy="733663"/>
          </a:xfrm>
          <a:prstGeom prst="notchedRightArrow">
            <a:avLst>
              <a:gd name="adj1" fmla="val 50000"/>
              <a:gd name="adj2" fmla="val 72321"/>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ko-KR" altLang="en-US">
              <a:latin typeface="Arial" pitchFamily="34" charset="0"/>
              <a:cs typeface="Arial" pitchFamily="34" charset="0"/>
            </a:endParaRPr>
          </a:p>
        </p:txBody>
      </p:sp>
      <p:sp>
        <p:nvSpPr>
          <p:cNvPr id="56" name="AutoShape 22"/>
          <p:cNvSpPr>
            <a:spLocks noChangeArrowheads="1"/>
          </p:cNvSpPr>
          <p:nvPr/>
        </p:nvSpPr>
        <p:spPr bwMode="auto">
          <a:xfrm>
            <a:off x="6638925" y="3664625"/>
            <a:ext cx="528638" cy="733663"/>
          </a:xfrm>
          <a:prstGeom prst="notchedRightArrow">
            <a:avLst>
              <a:gd name="adj1" fmla="val 50000"/>
              <a:gd name="adj2" fmla="val 72320"/>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ko-KR" altLang="en-US">
              <a:latin typeface="Arial" pitchFamily="34" charset="0"/>
              <a:cs typeface="Arial" pitchFamily="34" charset="0"/>
            </a:endParaRPr>
          </a:p>
        </p:txBody>
      </p:sp>
      <p:sp>
        <p:nvSpPr>
          <p:cNvPr id="57" name="AutoShape 23"/>
          <p:cNvSpPr>
            <a:spLocks noChangeArrowheads="1"/>
          </p:cNvSpPr>
          <p:nvPr/>
        </p:nvSpPr>
        <p:spPr bwMode="auto">
          <a:xfrm>
            <a:off x="4360863" y="3664625"/>
            <a:ext cx="528637" cy="733663"/>
          </a:xfrm>
          <a:prstGeom prst="notchedRightArrow">
            <a:avLst>
              <a:gd name="adj1" fmla="val 50000"/>
              <a:gd name="adj2" fmla="val 72320"/>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ko-KR" altLang="en-US">
              <a:latin typeface="Arial" pitchFamily="34" charset="0"/>
              <a:cs typeface="Arial" pitchFamily="34" charset="0"/>
            </a:endParaRPr>
          </a:p>
        </p:txBody>
      </p:sp>
      <p:grpSp>
        <p:nvGrpSpPr>
          <p:cNvPr id="58" name="Group 68"/>
          <p:cNvGrpSpPr>
            <a:grpSpLocks/>
          </p:cNvGrpSpPr>
          <p:nvPr/>
        </p:nvGrpSpPr>
        <p:grpSpPr bwMode="auto">
          <a:xfrm>
            <a:off x="7122915" y="4923129"/>
            <a:ext cx="1714500" cy="522495"/>
            <a:chOff x="4707" y="3396"/>
            <a:chExt cx="1080" cy="308"/>
          </a:xfrm>
          <a:solidFill>
            <a:schemeClr val="accent1"/>
          </a:solidFill>
        </p:grpSpPr>
        <p:sp>
          <p:nvSpPr>
            <p:cNvPr id="59" name="AutoShape 24"/>
            <p:cNvSpPr>
              <a:spLocks noChangeArrowheads="1"/>
            </p:cNvSpPr>
            <p:nvPr/>
          </p:nvSpPr>
          <p:spPr bwMode="auto">
            <a:xfrm>
              <a:off x="4707" y="3437"/>
              <a:ext cx="1080" cy="245"/>
            </a:xfrm>
            <a:prstGeom prst="hexagon">
              <a:avLst>
                <a:gd name="adj" fmla="val 61111"/>
                <a:gd name="vf" fmla="val 115470"/>
              </a:avLst>
            </a:prstGeom>
            <a:grpFill/>
            <a:ln w="19050">
              <a:solidFill>
                <a:srgbClr val="0000FF"/>
              </a:solidFill>
              <a:miter lim="800000"/>
              <a:headEnd/>
              <a:tailEnd/>
            </a:ln>
          </p:spPr>
          <p:txBody>
            <a:bodyPr anchor="ctr">
              <a:spAutoFit/>
            </a:bodyPr>
            <a:lstStyle/>
            <a:p>
              <a:pPr>
                <a:defRPr/>
              </a:pPr>
              <a:endParaRPr lang="ko-KR" altLang="en-US" sz="1400" dirty="0">
                <a:latin typeface="Arial" pitchFamily="34" charset="0"/>
                <a:cs typeface="Arial" pitchFamily="34" charset="0"/>
              </a:endParaRPr>
            </a:p>
          </p:txBody>
        </p:sp>
        <p:sp>
          <p:nvSpPr>
            <p:cNvPr id="60" name="Text Box 25"/>
            <p:cNvSpPr txBox="1">
              <a:spLocks noChangeArrowheads="1"/>
            </p:cNvSpPr>
            <p:nvPr/>
          </p:nvSpPr>
          <p:spPr bwMode="auto">
            <a:xfrm>
              <a:off x="4823" y="3396"/>
              <a:ext cx="842" cy="30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algn="ctr" eaLnBrk="1" hangingPunct="1">
                <a:lnSpc>
                  <a:spcPct val="120000"/>
                </a:lnSpc>
                <a:defRPr/>
              </a:pPr>
              <a:r>
                <a:rPr lang="en-US" altLang="ko-KR" sz="1400" dirty="0" smtClean="0">
                  <a:solidFill>
                    <a:srgbClr val="FF3300"/>
                  </a:solidFill>
                  <a:latin typeface="Arial" pitchFamily="34" charset="0"/>
                  <a:ea typeface="HY헤드라인M" pitchFamily="18" charset="-127"/>
                  <a:cs typeface="Arial" pitchFamily="34" charset="0"/>
                </a:rPr>
                <a:t>Final T</a:t>
              </a:r>
              <a:r>
                <a:rPr lang="en-US" altLang="ko-KR" sz="1400" dirty="0" smtClean="0">
                  <a:latin typeface="Arial" pitchFamily="34" charset="0"/>
                  <a:ea typeface="HY헤드라인M" pitchFamily="18" charset="-127"/>
                  <a:cs typeface="Arial" pitchFamily="34" charset="0"/>
                </a:rPr>
                <a:t>ropical</a:t>
              </a:r>
              <a:endParaRPr lang="en-US" altLang="ko-KR" sz="1400" dirty="0">
                <a:latin typeface="Arial" pitchFamily="34" charset="0"/>
                <a:ea typeface="HY헤드라인M" pitchFamily="18" charset="-127"/>
                <a:cs typeface="Arial" pitchFamily="34" charset="0"/>
              </a:endParaRPr>
            </a:p>
            <a:p>
              <a:pPr algn="ctr" eaLnBrk="1" hangingPunct="1">
                <a:lnSpc>
                  <a:spcPct val="80000"/>
                </a:lnSpc>
                <a:defRPr/>
              </a:pPr>
              <a:r>
                <a:rPr lang="en-US" altLang="ko-KR" sz="1400" dirty="0" smtClean="0">
                  <a:latin typeface="Arial" pitchFamily="34" charset="0"/>
                  <a:ea typeface="HY헤드라인M" pitchFamily="18" charset="-127"/>
                  <a:cs typeface="Arial" pitchFamily="34" charset="0"/>
                </a:rPr>
                <a:t>Number</a:t>
              </a:r>
              <a:endParaRPr lang="ko-KR" altLang="en-US" sz="1400" dirty="0">
                <a:latin typeface="Arial" pitchFamily="34" charset="0"/>
                <a:ea typeface="HY헤드라인M" pitchFamily="18" charset="-127"/>
                <a:cs typeface="Arial" pitchFamily="34" charset="0"/>
              </a:endParaRPr>
            </a:p>
          </p:txBody>
        </p:sp>
      </p:grpSp>
      <p:grpSp>
        <p:nvGrpSpPr>
          <p:cNvPr id="61" name="Group 28"/>
          <p:cNvGrpSpPr>
            <a:grpSpLocks/>
          </p:cNvGrpSpPr>
          <p:nvPr/>
        </p:nvGrpSpPr>
        <p:grpSpPr bwMode="auto">
          <a:xfrm>
            <a:off x="4751190" y="4858676"/>
            <a:ext cx="1922463" cy="610710"/>
            <a:chOff x="3235" y="3336"/>
            <a:chExt cx="1211" cy="360"/>
          </a:xfrm>
          <a:solidFill>
            <a:srgbClr val="FFFF00"/>
          </a:solidFill>
        </p:grpSpPr>
        <p:sp>
          <p:nvSpPr>
            <p:cNvPr id="62" name="AutoShape 26"/>
            <p:cNvSpPr>
              <a:spLocks noChangeArrowheads="1"/>
            </p:cNvSpPr>
            <p:nvPr/>
          </p:nvSpPr>
          <p:spPr bwMode="auto">
            <a:xfrm>
              <a:off x="3235" y="3336"/>
              <a:ext cx="1211" cy="360"/>
            </a:xfrm>
            <a:prstGeom prst="diamond">
              <a:avLst/>
            </a:prstGeom>
            <a:grpFill/>
            <a:ln w="19050">
              <a:solidFill>
                <a:srgbClr val="FF3300"/>
              </a:solidFill>
              <a:miter lim="800000"/>
              <a:headEnd/>
              <a:tailEnd/>
            </a:ln>
            <a:effectLst/>
          </p:spPr>
          <p:txBody>
            <a:bodyPr anchor="ctr">
              <a:spAutoFit/>
            </a:bodyPr>
            <a:lstStyle/>
            <a:p>
              <a:pPr>
                <a:defRPr/>
              </a:pPr>
              <a:endParaRPr lang="ko-KR" altLang="en-US" sz="1400">
                <a:latin typeface="Arial" pitchFamily="34" charset="0"/>
                <a:cs typeface="Arial" pitchFamily="34" charset="0"/>
              </a:endParaRPr>
            </a:p>
          </p:txBody>
        </p:sp>
        <p:sp>
          <p:nvSpPr>
            <p:cNvPr id="63" name="Text Box 27"/>
            <p:cNvSpPr txBox="1">
              <a:spLocks noChangeArrowheads="1"/>
            </p:cNvSpPr>
            <p:nvPr/>
          </p:nvSpPr>
          <p:spPr bwMode="auto">
            <a:xfrm>
              <a:off x="3500" y="3416"/>
              <a:ext cx="662" cy="181"/>
            </a:xfrm>
            <a:prstGeom prst="rect">
              <a:avLst/>
            </a:prstGeom>
            <a:noFill/>
            <a:ln w="9525">
              <a:noFill/>
              <a:miter lim="800000"/>
              <a:headEnd/>
              <a:tailEnd/>
            </a:ln>
            <a:effectLst/>
          </p:spPr>
          <p:txBody>
            <a:bodyPr wrap="none">
              <a:spAutoFit/>
            </a:bodyPr>
            <a:lstStyle/>
            <a:p>
              <a:pPr algn="ctr">
                <a:defRPr/>
              </a:pPr>
              <a:r>
                <a:rPr lang="en-US" altLang="ko-KR" sz="1400" dirty="0">
                  <a:solidFill>
                    <a:srgbClr val="FF0000"/>
                  </a:solidFill>
                  <a:effectLst>
                    <a:outerShdw blurRad="38100" dist="38100" dir="2700000" algn="tl">
                      <a:srgbClr val="000000"/>
                    </a:outerShdw>
                  </a:effectLst>
                  <a:latin typeface="Arial" pitchFamily="34" charset="0"/>
                  <a:ea typeface="HY헤드라인M" pitchFamily="18" charset="-127"/>
                  <a:cs typeface="Arial" pitchFamily="34" charset="0"/>
                </a:rPr>
                <a:t>CI Number</a:t>
              </a:r>
              <a:endParaRPr lang="ko-KR" altLang="en-US" sz="1400" dirty="0">
                <a:solidFill>
                  <a:srgbClr val="FF0000"/>
                </a:solidFill>
                <a:latin typeface="Arial" pitchFamily="34" charset="0"/>
                <a:ea typeface="HY헤드라인M" pitchFamily="18" charset="-127"/>
                <a:cs typeface="Arial" pitchFamily="34" charset="0"/>
              </a:endParaRPr>
            </a:p>
          </p:txBody>
        </p:sp>
      </p:grpSp>
      <p:sp>
        <p:nvSpPr>
          <p:cNvPr id="64" name="AutoShape 30"/>
          <p:cNvSpPr>
            <a:spLocks noChangeArrowheads="1"/>
          </p:cNvSpPr>
          <p:nvPr/>
        </p:nvSpPr>
        <p:spPr bwMode="auto">
          <a:xfrm rot="10970298">
            <a:off x="6643688" y="4835406"/>
            <a:ext cx="528637" cy="733663"/>
          </a:xfrm>
          <a:prstGeom prst="notchedRightArrow">
            <a:avLst>
              <a:gd name="adj1" fmla="val 50000"/>
              <a:gd name="adj2" fmla="val 72913"/>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ko-KR" altLang="en-US">
              <a:latin typeface="Arial" pitchFamily="34" charset="0"/>
              <a:cs typeface="Arial" pitchFamily="34" charset="0"/>
            </a:endParaRPr>
          </a:p>
        </p:txBody>
      </p:sp>
      <p:sp>
        <p:nvSpPr>
          <p:cNvPr id="65" name="AutoShape 32"/>
          <p:cNvSpPr>
            <a:spLocks noChangeArrowheads="1"/>
          </p:cNvSpPr>
          <p:nvPr/>
        </p:nvSpPr>
        <p:spPr bwMode="auto">
          <a:xfrm rot="5376928">
            <a:off x="7598569" y="4141669"/>
            <a:ext cx="565150" cy="733663"/>
          </a:xfrm>
          <a:prstGeom prst="notchedRightArrow">
            <a:avLst>
              <a:gd name="adj1" fmla="val 50000"/>
              <a:gd name="adj2" fmla="val 72418"/>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ko-KR" altLang="en-US">
              <a:latin typeface="Arial" pitchFamily="34" charset="0"/>
              <a:cs typeface="Arial" pitchFamily="34" charset="0"/>
            </a:endParaRPr>
          </a:p>
        </p:txBody>
      </p:sp>
      <p:sp>
        <p:nvSpPr>
          <p:cNvPr id="66" name="Line 46"/>
          <p:cNvSpPr>
            <a:spLocks noChangeShapeType="1"/>
          </p:cNvSpPr>
          <p:nvPr/>
        </p:nvSpPr>
        <p:spPr bwMode="auto">
          <a:xfrm rot="10800000">
            <a:off x="1344613" y="4576763"/>
            <a:ext cx="4762" cy="125095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ko-KR" altLang="en-US">
              <a:latin typeface="Arial" pitchFamily="34" charset="0"/>
              <a:cs typeface="Arial" pitchFamily="34" charset="0"/>
            </a:endParaRPr>
          </a:p>
        </p:txBody>
      </p:sp>
      <p:sp>
        <p:nvSpPr>
          <p:cNvPr id="67" name="Line 47"/>
          <p:cNvSpPr>
            <a:spLocks noChangeShapeType="1"/>
          </p:cNvSpPr>
          <p:nvPr/>
        </p:nvSpPr>
        <p:spPr bwMode="auto">
          <a:xfrm rot="10800000" flipH="1">
            <a:off x="1338263" y="5799138"/>
            <a:ext cx="260350" cy="0"/>
          </a:xfrm>
          <a:prstGeom prst="line">
            <a:avLst/>
          </a:prstGeom>
          <a:noFill/>
          <a:ln w="28575">
            <a:solidFill>
              <a:srgbClr val="CC33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ko-KR" altLang="en-US">
              <a:latin typeface="Arial" pitchFamily="34" charset="0"/>
              <a:cs typeface="Arial" pitchFamily="34" charset="0"/>
            </a:endParaRPr>
          </a:p>
        </p:txBody>
      </p:sp>
      <p:sp>
        <p:nvSpPr>
          <p:cNvPr id="68" name="Line 48"/>
          <p:cNvSpPr>
            <a:spLocks noChangeShapeType="1"/>
          </p:cNvSpPr>
          <p:nvPr/>
        </p:nvSpPr>
        <p:spPr bwMode="auto">
          <a:xfrm rot="10800000" flipH="1" flipV="1">
            <a:off x="1338263" y="5422900"/>
            <a:ext cx="287337" cy="0"/>
          </a:xfrm>
          <a:prstGeom prst="line">
            <a:avLst/>
          </a:prstGeom>
          <a:noFill/>
          <a:ln w="28575">
            <a:solidFill>
              <a:srgbClr val="CC33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ko-KR" altLang="en-US">
              <a:latin typeface="Arial" pitchFamily="34" charset="0"/>
              <a:cs typeface="Arial" pitchFamily="34" charset="0"/>
            </a:endParaRPr>
          </a:p>
        </p:txBody>
      </p:sp>
      <p:sp>
        <p:nvSpPr>
          <p:cNvPr id="69" name="Line 49"/>
          <p:cNvSpPr>
            <a:spLocks noChangeShapeType="1"/>
          </p:cNvSpPr>
          <p:nvPr/>
        </p:nvSpPr>
        <p:spPr bwMode="auto">
          <a:xfrm rot="10800000" flipH="1" flipV="1">
            <a:off x="1344613" y="5041900"/>
            <a:ext cx="280987" cy="4763"/>
          </a:xfrm>
          <a:prstGeom prst="line">
            <a:avLst/>
          </a:prstGeom>
          <a:noFill/>
          <a:ln w="28575">
            <a:solidFill>
              <a:srgbClr val="CC33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ko-KR" altLang="en-US">
              <a:latin typeface="Arial" pitchFamily="34" charset="0"/>
              <a:cs typeface="Arial" pitchFamily="34" charset="0"/>
            </a:endParaRPr>
          </a:p>
        </p:txBody>
      </p:sp>
      <p:sp>
        <p:nvSpPr>
          <p:cNvPr id="70" name="Line 50"/>
          <p:cNvSpPr>
            <a:spLocks noChangeShapeType="1"/>
          </p:cNvSpPr>
          <p:nvPr/>
        </p:nvSpPr>
        <p:spPr bwMode="auto">
          <a:xfrm rot="10800000" flipH="1">
            <a:off x="1344613" y="4583113"/>
            <a:ext cx="265112" cy="4762"/>
          </a:xfrm>
          <a:prstGeom prst="line">
            <a:avLst/>
          </a:prstGeom>
          <a:noFill/>
          <a:ln w="28575">
            <a:solidFill>
              <a:srgbClr val="CC33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ko-KR" altLang="en-US">
              <a:latin typeface="Arial" pitchFamily="34" charset="0"/>
              <a:cs typeface="Arial" pitchFamily="34" charset="0"/>
            </a:endParaRPr>
          </a:p>
        </p:txBody>
      </p:sp>
      <p:sp>
        <p:nvSpPr>
          <p:cNvPr id="71" name="Line 51"/>
          <p:cNvSpPr>
            <a:spLocks noChangeShapeType="1"/>
          </p:cNvSpPr>
          <p:nvPr/>
        </p:nvSpPr>
        <p:spPr bwMode="auto">
          <a:xfrm rot="10800000">
            <a:off x="1131888" y="5254625"/>
            <a:ext cx="206375"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wrap="none">
            <a:spAutoFit/>
          </a:bodyPr>
          <a:lstStyle/>
          <a:p>
            <a:endParaRPr lang="ko-KR" altLang="en-US">
              <a:latin typeface="Arial" pitchFamily="34" charset="0"/>
              <a:cs typeface="Arial" pitchFamily="34" charset="0"/>
            </a:endParaRPr>
          </a:p>
        </p:txBody>
      </p:sp>
      <p:grpSp>
        <p:nvGrpSpPr>
          <p:cNvPr id="72" name="Group 62"/>
          <p:cNvGrpSpPr>
            <a:grpSpLocks/>
          </p:cNvGrpSpPr>
          <p:nvPr/>
        </p:nvGrpSpPr>
        <p:grpSpPr bwMode="auto">
          <a:xfrm>
            <a:off x="1612491" y="4487925"/>
            <a:ext cx="682625" cy="1494543"/>
            <a:chOff x="964" y="3093"/>
            <a:chExt cx="473" cy="881"/>
          </a:xfrm>
          <a:solidFill>
            <a:schemeClr val="accent1"/>
          </a:solidFill>
        </p:grpSpPr>
        <p:sp>
          <p:nvSpPr>
            <p:cNvPr id="73" name="Text Box 58"/>
            <p:cNvSpPr txBox="1">
              <a:spLocks noChangeArrowheads="1"/>
            </p:cNvSpPr>
            <p:nvPr/>
          </p:nvSpPr>
          <p:spPr bwMode="auto">
            <a:xfrm>
              <a:off x="973" y="3093"/>
              <a:ext cx="438" cy="1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defRPr/>
              </a:pPr>
              <a:r>
                <a:rPr lang="en-US" altLang="ko-KR" sz="1400" dirty="0" smtClean="0">
                  <a:solidFill>
                    <a:schemeClr val="bg1"/>
                  </a:solidFill>
                  <a:latin typeface="Arial" pitchFamily="34" charset="0"/>
                  <a:ea typeface="HY헤드라인M" pitchFamily="18" charset="-127"/>
                  <a:cs typeface="Arial" pitchFamily="34" charset="0"/>
                </a:rPr>
                <a:t>Band</a:t>
              </a:r>
              <a:endParaRPr lang="ko-KR" altLang="en-US" sz="1400">
                <a:solidFill>
                  <a:schemeClr val="bg1"/>
                </a:solidFill>
                <a:latin typeface="Arial" pitchFamily="34" charset="0"/>
                <a:ea typeface="HY헤드라인M" pitchFamily="18" charset="-127"/>
                <a:cs typeface="Arial" pitchFamily="34" charset="0"/>
              </a:endParaRPr>
            </a:p>
          </p:txBody>
        </p:sp>
        <p:sp>
          <p:nvSpPr>
            <p:cNvPr id="74" name="Text Box 59"/>
            <p:cNvSpPr txBox="1">
              <a:spLocks noChangeArrowheads="1"/>
            </p:cNvSpPr>
            <p:nvPr/>
          </p:nvSpPr>
          <p:spPr bwMode="auto">
            <a:xfrm>
              <a:off x="977" y="3322"/>
              <a:ext cx="405" cy="1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defRPr/>
              </a:pPr>
              <a:r>
                <a:rPr lang="en-US" altLang="ko-KR" sz="1400" dirty="0" smtClean="0">
                  <a:solidFill>
                    <a:schemeClr val="bg1"/>
                  </a:solidFill>
                  <a:latin typeface="Arial" pitchFamily="34" charset="0"/>
                  <a:ea typeface="HY헤드라인M" pitchFamily="18" charset="-127"/>
                  <a:cs typeface="Arial" pitchFamily="34" charset="0"/>
                </a:rPr>
                <a:t>CDO</a:t>
              </a:r>
              <a:endParaRPr lang="ko-KR" altLang="en-US" sz="1400">
                <a:solidFill>
                  <a:schemeClr val="bg1"/>
                </a:solidFill>
                <a:latin typeface="Arial" pitchFamily="34" charset="0"/>
                <a:ea typeface="HY헤드라인M" pitchFamily="18" charset="-127"/>
                <a:cs typeface="Arial" pitchFamily="34" charset="0"/>
              </a:endParaRPr>
            </a:p>
          </p:txBody>
        </p:sp>
        <p:sp>
          <p:nvSpPr>
            <p:cNvPr id="75" name="Text Box 60"/>
            <p:cNvSpPr txBox="1">
              <a:spLocks noChangeArrowheads="1"/>
            </p:cNvSpPr>
            <p:nvPr/>
          </p:nvSpPr>
          <p:spPr bwMode="auto">
            <a:xfrm>
              <a:off x="977" y="3569"/>
              <a:ext cx="349" cy="1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defRPr/>
              </a:pPr>
              <a:r>
                <a:rPr lang="en-US" altLang="ko-KR" sz="1400" dirty="0" smtClean="0">
                  <a:solidFill>
                    <a:schemeClr val="bg1"/>
                  </a:solidFill>
                  <a:latin typeface="Arial" pitchFamily="34" charset="0"/>
                  <a:ea typeface="HY헤드라인M" pitchFamily="18" charset="-127"/>
                  <a:cs typeface="Arial" pitchFamily="34" charset="0"/>
                </a:rPr>
                <a:t>Eye</a:t>
              </a:r>
              <a:endParaRPr lang="ko-KR" altLang="en-US" sz="1400" dirty="0">
                <a:solidFill>
                  <a:schemeClr val="bg1"/>
                </a:solidFill>
                <a:latin typeface="Arial" pitchFamily="34" charset="0"/>
                <a:ea typeface="HY헤드라인M" pitchFamily="18" charset="-127"/>
                <a:cs typeface="Arial" pitchFamily="34" charset="0"/>
              </a:endParaRPr>
            </a:p>
          </p:txBody>
        </p:sp>
        <p:sp>
          <p:nvSpPr>
            <p:cNvPr id="76" name="Text Box 61"/>
            <p:cNvSpPr txBox="1">
              <a:spLocks noChangeArrowheads="1"/>
            </p:cNvSpPr>
            <p:nvPr/>
          </p:nvSpPr>
          <p:spPr bwMode="auto">
            <a:xfrm>
              <a:off x="964" y="3793"/>
              <a:ext cx="473" cy="1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defRPr/>
              </a:pPr>
              <a:r>
                <a:rPr lang="en-US" altLang="ko-KR" sz="1400" dirty="0" smtClean="0">
                  <a:solidFill>
                    <a:schemeClr val="bg1"/>
                  </a:solidFill>
                  <a:latin typeface="Arial" pitchFamily="34" charset="0"/>
                  <a:ea typeface="HY헤드라인M" pitchFamily="18" charset="-127"/>
                  <a:cs typeface="Arial" pitchFamily="34" charset="0"/>
                </a:rPr>
                <a:t>Shear</a:t>
              </a:r>
              <a:endParaRPr lang="ko-KR" altLang="en-US" sz="1400">
                <a:solidFill>
                  <a:schemeClr val="bg1"/>
                </a:solidFill>
                <a:latin typeface="Arial" pitchFamily="34" charset="0"/>
                <a:ea typeface="HY헤드라인M" pitchFamily="18" charset="-127"/>
                <a:cs typeface="Arial" pitchFamily="34" charset="0"/>
              </a:endParaRPr>
            </a:p>
          </p:txBody>
        </p:sp>
      </p:grpSp>
      <p:sp>
        <p:nvSpPr>
          <p:cNvPr id="77" name="Line 70"/>
          <p:cNvSpPr>
            <a:spLocks noChangeShapeType="1"/>
          </p:cNvSpPr>
          <p:nvPr/>
        </p:nvSpPr>
        <p:spPr bwMode="auto">
          <a:xfrm flipH="1">
            <a:off x="4460875" y="4789488"/>
            <a:ext cx="0" cy="12382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ko-KR" altLang="en-US">
              <a:latin typeface="Arial" pitchFamily="34" charset="0"/>
              <a:cs typeface="Arial" pitchFamily="34" charset="0"/>
            </a:endParaRPr>
          </a:p>
        </p:txBody>
      </p:sp>
      <p:sp>
        <p:nvSpPr>
          <p:cNvPr id="78" name="Line 50"/>
          <p:cNvSpPr>
            <a:spLocks noChangeShapeType="1"/>
          </p:cNvSpPr>
          <p:nvPr/>
        </p:nvSpPr>
        <p:spPr bwMode="auto">
          <a:xfrm rot="10800000" flipV="1">
            <a:off x="1128713" y="4222750"/>
            <a:ext cx="3175" cy="1022350"/>
          </a:xfrm>
          <a:prstGeom prst="line">
            <a:avLst/>
          </a:prstGeom>
          <a:noFill/>
          <a:ln w="28575">
            <a:solidFill>
              <a:srgbClr val="CC33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ko-KR" altLang="en-US">
              <a:latin typeface="Arial" pitchFamily="34" charset="0"/>
              <a:cs typeface="Arial" pitchFamily="34" charset="0"/>
            </a:endParaRPr>
          </a:p>
        </p:txBody>
      </p:sp>
      <p:sp>
        <p:nvSpPr>
          <p:cNvPr id="3" name="직사각형 2"/>
          <p:cNvSpPr/>
          <p:nvPr/>
        </p:nvSpPr>
        <p:spPr>
          <a:xfrm>
            <a:off x="2699792" y="4293096"/>
            <a:ext cx="2051398" cy="1944216"/>
          </a:xfrm>
          <a:prstGeom prst="rect">
            <a:avLst/>
          </a:prstGeom>
          <a:solidFill>
            <a:srgbClr val="FF99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6242599" y="5601740"/>
            <a:ext cx="1486304" cy="369332"/>
          </a:xfrm>
          <a:prstGeom prst="rect">
            <a:avLst/>
          </a:prstGeom>
          <a:noFill/>
        </p:spPr>
        <p:txBody>
          <a:bodyPr wrap="none" rtlCol="0">
            <a:spAutoFit/>
          </a:bodyPr>
          <a:lstStyle/>
          <a:p>
            <a:r>
              <a:rPr lang="en-US" altLang="ko-KR" dirty="0" smtClean="0">
                <a:solidFill>
                  <a:srgbClr val="FF0000"/>
                </a:solidFill>
              </a:rPr>
              <a:t>Constraints!!</a:t>
            </a:r>
            <a:endParaRPr lang="ko-KR" altLang="en-US" dirty="0">
              <a:solidFill>
                <a:srgbClr val="FF0000"/>
              </a:solidFill>
            </a:endParaRPr>
          </a:p>
        </p:txBody>
      </p:sp>
    </p:spTree>
    <p:extLst>
      <p:ext uri="{BB962C8B-B14F-4D97-AF65-F5344CB8AC3E}">
        <p14:creationId xmlns:p14="http://schemas.microsoft.com/office/powerpoint/2010/main" val="667719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Dvorak </a:t>
            </a:r>
            <a:r>
              <a:rPr lang="en-US" altLang="ko-KR" dirty="0" err="1" smtClean="0"/>
              <a:t>Checksheet</a:t>
            </a:r>
            <a:r>
              <a:rPr lang="en-US" altLang="ko-KR" dirty="0" smtClean="0"/>
              <a:t> (EIR)</a:t>
            </a:r>
            <a:endParaRPr lang="ko-KR" alt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69" y="692696"/>
            <a:ext cx="4568068"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45227"/>
            <a:ext cx="3168352" cy="3197051"/>
          </a:xfrm>
          <a:prstGeom prst="rect">
            <a:avLst/>
          </a:prstGeom>
          <a:noFill/>
          <a:ln w="28575">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직사각형 7"/>
          <p:cNvSpPr/>
          <p:nvPr/>
        </p:nvSpPr>
        <p:spPr>
          <a:xfrm>
            <a:off x="5051092" y="1988840"/>
            <a:ext cx="3600400" cy="1512168"/>
          </a:xfrm>
          <a:prstGeom prst="rect">
            <a:avLst/>
          </a:prstGeom>
          <a:solidFill>
            <a:srgbClr val="FFFFCC">
              <a:alpha val="4862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4499992" y="3560817"/>
            <a:ext cx="4608512" cy="3108543"/>
          </a:xfrm>
          <a:prstGeom prst="rect">
            <a:avLst/>
          </a:prstGeom>
          <a:solidFill>
            <a:schemeClr val="accent3">
              <a:lumMod val="20000"/>
              <a:lumOff val="80000"/>
            </a:schemeClr>
          </a:solidFill>
        </p:spPr>
        <p:txBody>
          <a:bodyPr wrap="square">
            <a:spAutoFit/>
          </a:bodyPr>
          <a:lstStyle/>
          <a:p>
            <a:pPr>
              <a:lnSpc>
                <a:spcPct val="150000"/>
              </a:lnSpc>
            </a:pPr>
            <a:r>
              <a:rPr lang="en-US" altLang="ko-KR" sz="1600" b="1" dirty="0" smtClean="0">
                <a:latin typeface="Arial" pitchFamily="34" charset="0"/>
                <a:cs typeface="Arial" pitchFamily="34" charset="0"/>
              </a:rPr>
              <a:t>Why are there constraints? </a:t>
            </a:r>
          </a:p>
          <a:p>
            <a:pPr>
              <a:lnSpc>
                <a:spcPct val="150000"/>
              </a:lnSpc>
            </a:pPr>
            <a:endParaRPr lang="en-US" altLang="ko-KR" sz="800" b="1" dirty="0" smtClean="0">
              <a:latin typeface="Arial" pitchFamily="34" charset="0"/>
              <a:cs typeface="Arial" pitchFamily="34" charset="0"/>
            </a:endParaRPr>
          </a:p>
          <a:p>
            <a:pPr marL="285750" indent="-285750">
              <a:buFont typeface="Arial" pitchFamily="34" charset="0"/>
              <a:buChar char="•"/>
            </a:pPr>
            <a:r>
              <a:rPr lang="en-US" altLang="ko-KR" sz="1400" b="1" dirty="0" smtClean="0">
                <a:latin typeface="Arial" pitchFamily="34" charset="0"/>
                <a:cs typeface="Arial" pitchFamily="34" charset="0"/>
              </a:rPr>
              <a:t>Weak </a:t>
            </a:r>
            <a:r>
              <a:rPr lang="en-US" altLang="ko-KR" sz="1400" b="1" dirty="0">
                <a:latin typeface="Arial" pitchFamily="34" charset="0"/>
                <a:cs typeface="Arial" pitchFamily="34" charset="0"/>
              </a:rPr>
              <a:t>systems sometimes lose all convection during the diurnal minimum </a:t>
            </a:r>
            <a:endParaRPr lang="en-US" altLang="ko-KR" sz="1400" b="1" dirty="0" smtClean="0">
              <a:latin typeface="Arial" pitchFamily="34" charset="0"/>
              <a:cs typeface="Arial" pitchFamily="34" charset="0"/>
            </a:endParaRPr>
          </a:p>
          <a:p>
            <a:pPr marL="285750" indent="-285750">
              <a:buFont typeface="Arial" pitchFamily="34" charset="0"/>
              <a:buChar char="•"/>
            </a:pPr>
            <a:endParaRPr lang="en-US" altLang="ko-KR" sz="500" dirty="0">
              <a:latin typeface="Arial" pitchFamily="34" charset="0"/>
              <a:cs typeface="Arial" pitchFamily="34" charset="0"/>
            </a:endParaRPr>
          </a:p>
          <a:p>
            <a:pPr marL="285750" indent="-285750">
              <a:buFont typeface="Arial" pitchFamily="34" charset="0"/>
              <a:buChar char="•"/>
            </a:pPr>
            <a:r>
              <a:rPr lang="en-US" altLang="ko-KR" sz="1400" b="1" dirty="0" smtClean="0">
                <a:latin typeface="Arial" pitchFamily="34" charset="0"/>
                <a:cs typeface="Arial" pitchFamily="34" charset="0"/>
              </a:rPr>
              <a:t>Cloud </a:t>
            </a:r>
            <a:r>
              <a:rPr lang="en-US" altLang="ko-KR" sz="1400" b="1" dirty="0">
                <a:latin typeface="Arial" pitchFamily="34" charset="0"/>
                <a:cs typeface="Arial" pitchFamily="34" charset="0"/>
              </a:rPr>
              <a:t>patterns for weak systems sometimes look unrealistically strong </a:t>
            </a:r>
            <a:endParaRPr lang="en-US" altLang="ko-KR" sz="1400" b="1" dirty="0" smtClean="0">
              <a:latin typeface="Arial" pitchFamily="34" charset="0"/>
              <a:cs typeface="Arial" pitchFamily="34" charset="0"/>
            </a:endParaRPr>
          </a:p>
          <a:p>
            <a:pPr marL="285750" indent="-285750">
              <a:buFont typeface="Arial" pitchFamily="34" charset="0"/>
              <a:buChar char="•"/>
            </a:pPr>
            <a:endParaRPr lang="en-US" altLang="ko-KR" sz="500" dirty="0">
              <a:latin typeface="Arial" pitchFamily="34" charset="0"/>
              <a:cs typeface="Arial" pitchFamily="34" charset="0"/>
            </a:endParaRPr>
          </a:p>
          <a:p>
            <a:pPr marL="285750" indent="-285750">
              <a:buFont typeface="Arial" pitchFamily="34" charset="0"/>
              <a:buChar char="•"/>
            </a:pPr>
            <a:r>
              <a:rPr lang="en-US" altLang="ko-KR" sz="1400" b="1" dirty="0" smtClean="0">
                <a:latin typeface="Arial" pitchFamily="34" charset="0"/>
                <a:cs typeface="Arial" pitchFamily="34" charset="0"/>
              </a:rPr>
              <a:t>Strong </a:t>
            </a:r>
            <a:r>
              <a:rPr lang="en-US" altLang="ko-KR" sz="1400" b="1" dirty="0">
                <a:latin typeface="Arial" pitchFamily="34" charset="0"/>
                <a:cs typeface="Arial" pitchFamily="34" charset="0"/>
              </a:rPr>
              <a:t>systems sometimes don’t intensify as quickly as the cloud pattern suggests </a:t>
            </a:r>
            <a:endParaRPr lang="en-US" altLang="ko-KR" sz="1400" b="1" dirty="0" smtClean="0">
              <a:latin typeface="Arial" pitchFamily="34" charset="0"/>
              <a:cs typeface="Arial" pitchFamily="34" charset="0"/>
            </a:endParaRPr>
          </a:p>
          <a:p>
            <a:pPr marL="285750" indent="-285750">
              <a:buFont typeface="Arial" pitchFamily="34" charset="0"/>
              <a:buChar char="•"/>
            </a:pPr>
            <a:endParaRPr lang="en-US" altLang="ko-KR" sz="500" dirty="0">
              <a:latin typeface="Arial" pitchFamily="34" charset="0"/>
              <a:cs typeface="Arial" pitchFamily="34" charset="0"/>
            </a:endParaRPr>
          </a:p>
          <a:p>
            <a:pPr marL="285750" indent="-285750">
              <a:buFont typeface="Arial" pitchFamily="34" charset="0"/>
              <a:buChar char="•"/>
            </a:pPr>
            <a:r>
              <a:rPr lang="en-US" altLang="ko-KR" sz="1400" b="1" dirty="0" smtClean="0">
                <a:latin typeface="Arial" pitchFamily="34" charset="0"/>
                <a:cs typeface="Arial" pitchFamily="34" charset="0"/>
              </a:rPr>
              <a:t>In </a:t>
            </a:r>
            <a:r>
              <a:rPr lang="en-US" altLang="ko-KR" sz="1400" b="1" dirty="0">
                <a:latin typeface="Arial" pitchFamily="34" charset="0"/>
                <a:cs typeface="Arial" pitchFamily="34" charset="0"/>
              </a:rPr>
              <a:t>weakening systems, the decay of winds and pressures usually somewhat lags behind that of the cloud pattern </a:t>
            </a:r>
            <a:endParaRPr lang="en-US" altLang="ko-KR" sz="1400" b="1" dirty="0" smtClean="0">
              <a:latin typeface="Arial" pitchFamily="34" charset="0"/>
              <a:cs typeface="Arial" pitchFamily="34" charset="0"/>
            </a:endParaRPr>
          </a:p>
          <a:p>
            <a:pPr marL="285750" indent="-285750">
              <a:buFont typeface="Arial" pitchFamily="34" charset="0"/>
              <a:buChar char="•"/>
            </a:pPr>
            <a:endParaRPr lang="en-US" altLang="ko-KR" sz="500" dirty="0">
              <a:latin typeface="Arial" pitchFamily="34" charset="0"/>
              <a:cs typeface="Arial" pitchFamily="34" charset="0"/>
            </a:endParaRPr>
          </a:p>
          <a:p>
            <a:pPr marL="285750" indent="-285750">
              <a:buFont typeface="Arial" pitchFamily="34" charset="0"/>
              <a:buChar char="•"/>
            </a:pPr>
            <a:r>
              <a:rPr lang="en-US" altLang="ko-KR" sz="1400" b="1" dirty="0" smtClean="0">
                <a:latin typeface="Arial" pitchFamily="34" charset="0"/>
                <a:cs typeface="Arial" pitchFamily="34" charset="0"/>
              </a:rPr>
              <a:t>Issue </a:t>
            </a:r>
            <a:r>
              <a:rPr lang="en-US" altLang="ko-KR" sz="1400" b="1" dirty="0">
                <a:latin typeface="Arial" pitchFamily="34" charset="0"/>
                <a:cs typeface="Arial" pitchFamily="34" charset="0"/>
              </a:rPr>
              <a:t>of constraints can be quite controversial </a:t>
            </a:r>
            <a:endParaRPr lang="en-US" altLang="ko-KR" sz="1400" dirty="0">
              <a:latin typeface="Arial" pitchFamily="34" charset="0"/>
              <a:cs typeface="Arial" pitchFamily="34" charset="0"/>
            </a:endParaRPr>
          </a:p>
        </p:txBody>
      </p:sp>
    </p:spTree>
    <p:extLst>
      <p:ext uri="{BB962C8B-B14F-4D97-AF65-F5344CB8AC3E}">
        <p14:creationId xmlns:p14="http://schemas.microsoft.com/office/powerpoint/2010/main" val="3371983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a:spLocks noGrp="1"/>
          </p:cNvSpPr>
          <p:nvPr>
            <p:ph type="body" sz="quarter" idx="13"/>
          </p:nvPr>
        </p:nvSpPr>
        <p:spPr>
          <a:xfrm>
            <a:off x="971600" y="980728"/>
            <a:ext cx="4176464" cy="1944216"/>
          </a:xfrm>
        </p:spPr>
        <p:txBody>
          <a:bodyPr/>
          <a:lstStyle/>
          <a:p>
            <a:pPr algn="ctr"/>
            <a:r>
              <a:rPr lang="en-US" altLang="ko-KR" sz="3600" dirty="0" smtClean="0"/>
              <a:t>1. Determination </a:t>
            </a:r>
          </a:p>
          <a:p>
            <a:pPr algn="ctr"/>
            <a:r>
              <a:rPr lang="en-US" altLang="ko-KR" sz="3600" dirty="0" smtClean="0"/>
              <a:t>of TC Center Position</a:t>
            </a:r>
            <a:endParaRPr lang="ko-KR" altLang="en-US" sz="4000" dirty="0"/>
          </a:p>
        </p:txBody>
      </p:sp>
    </p:spTree>
    <p:extLst>
      <p:ext uri="{BB962C8B-B14F-4D97-AF65-F5344CB8AC3E}">
        <p14:creationId xmlns:p14="http://schemas.microsoft.com/office/powerpoint/2010/main" val="40302277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FT constrains are different from countries </a:t>
            </a:r>
            <a:endParaRPr lang="ko-KR" altLang="en-US" dirty="0"/>
          </a:p>
        </p:txBody>
      </p:sp>
      <p:graphicFrame>
        <p:nvGraphicFramePr>
          <p:cNvPr id="7" name="표 6"/>
          <p:cNvGraphicFramePr>
            <a:graphicFrameLocks noGrp="1"/>
          </p:cNvGraphicFramePr>
          <p:nvPr>
            <p:extLst>
              <p:ext uri="{D42A27DB-BD31-4B8C-83A1-F6EECF244321}">
                <p14:modId xmlns:p14="http://schemas.microsoft.com/office/powerpoint/2010/main" val="2714868034"/>
              </p:ext>
            </p:extLst>
          </p:nvPr>
        </p:nvGraphicFramePr>
        <p:xfrm>
          <a:off x="323528" y="980728"/>
          <a:ext cx="8424936" cy="4680520"/>
        </p:xfrm>
        <a:graphic>
          <a:graphicData uri="http://schemas.openxmlformats.org/drawingml/2006/table">
            <a:tbl>
              <a:tblPr firstRow="1" bandRow="1">
                <a:tableStyleId>{5C22544A-7EE6-4342-B048-85BDC9FD1C3A}</a:tableStyleId>
              </a:tblPr>
              <a:tblGrid>
                <a:gridCol w="4212468"/>
                <a:gridCol w="4212468"/>
              </a:tblGrid>
              <a:tr h="576064">
                <a:tc>
                  <a:txBody>
                    <a:bodyPr/>
                    <a:lstStyle/>
                    <a:p>
                      <a:pPr latinLnBrk="1"/>
                      <a:r>
                        <a:rPr lang="en-US" altLang="ko-KR" dirty="0" smtClean="0"/>
                        <a:t>KMA, JMA (Dvorak Original) </a:t>
                      </a:r>
                    </a:p>
                    <a:p>
                      <a:pPr latinLnBrk="1"/>
                      <a:r>
                        <a:rPr lang="en-US" altLang="ko-KR" dirty="0" smtClean="0"/>
                        <a:t>For Northwest</a:t>
                      </a:r>
                      <a:r>
                        <a:rPr lang="en-US" altLang="ko-KR" baseline="0" dirty="0" smtClean="0"/>
                        <a:t> Pacific Ocean</a:t>
                      </a:r>
                      <a:endParaRPr lang="ko-KR" altLang="en-US" dirty="0"/>
                    </a:p>
                  </a:txBody>
                  <a:tcPr/>
                </a:tc>
                <a:tc>
                  <a:txBody>
                    <a:bodyPr/>
                    <a:lstStyle/>
                    <a:p>
                      <a:pPr latinLnBrk="1"/>
                      <a:r>
                        <a:rPr lang="en-US" altLang="ko-KR" dirty="0" smtClean="0"/>
                        <a:t> National Hurricane Center(NHC)</a:t>
                      </a:r>
                    </a:p>
                    <a:p>
                      <a:pPr latinLnBrk="1"/>
                      <a:r>
                        <a:rPr lang="en-US" altLang="ko-KR" dirty="0" smtClean="0"/>
                        <a:t> for Atlantic Ocean</a:t>
                      </a:r>
                      <a:endParaRPr lang="ko-KR" altLang="en-US" dirty="0"/>
                    </a:p>
                  </a:txBody>
                  <a:tcPr/>
                </a:tc>
              </a:tr>
              <a:tr h="858376">
                <a:tc>
                  <a:txBody>
                    <a:bodyPr/>
                    <a:lstStyle/>
                    <a:p>
                      <a:pPr latinLnBrk="1"/>
                      <a:r>
                        <a:rPr lang="en-US" altLang="ko-KR" sz="1600" dirty="0" smtClean="0">
                          <a:latin typeface="Arial" pitchFamily="34" charset="0"/>
                          <a:cs typeface="Arial" pitchFamily="34" charset="0"/>
                        </a:rPr>
                        <a:t>Storms</a:t>
                      </a:r>
                      <a:r>
                        <a:rPr lang="en-US" altLang="ko-KR" sz="1600" baseline="0" dirty="0" smtClean="0">
                          <a:latin typeface="Arial" pitchFamily="34" charset="0"/>
                          <a:cs typeface="Arial" pitchFamily="34" charset="0"/>
                        </a:rPr>
                        <a:t> with T&lt; 4.0 : change of 0.5 over 6hrs</a:t>
                      </a:r>
                      <a:endParaRPr lang="ko-KR" altLang="en-US" sz="1600" dirty="0">
                        <a:latin typeface="Arial" pitchFamily="34" charset="0"/>
                        <a:cs typeface="Arial" pitchFamily="34" charset="0"/>
                      </a:endParaRPr>
                    </a:p>
                  </a:txBody>
                  <a:tcPr/>
                </a:tc>
                <a:tc>
                  <a:txBody>
                    <a:bodyPr/>
                    <a:lstStyle/>
                    <a:p>
                      <a:pPr latinLnBrk="1"/>
                      <a:r>
                        <a:rPr lang="en-US" altLang="ko-KR" sz="1600" dirty="0" smtClean="0">
                          <a:latin typeface="Arial" pitchFamily="34" charset="0"/>
                          <a:cs typeface="Arial" pitchFamily="34" charset="0"/>
                        </a:rPr>
                        <a:t>For early development</a:t>
                      </a:r>
                      <a:r>
                        <a:rPr lang="en-US" altLang="ko-KR" sz="1600" baseline="0" dirty="0" smtClean="0">
                          <a:latin typeface="Arial" pitchFamily="34" charset="0"/>
                          <a:cs typeface="Arial" pitchFamily="34" charset="0"/>
                        </a:rPr>
                        <a:t> : change of 0.5 </a:t>
                      </a:r>
                    </a:p>
                    <a:p>
                      <a:pPr latinLnBrk="1"/>
                      <a:r>
                        <a:rPr lang="en-US" altLang="ko-KR" sz="1600" baseline="0" dirty="0" smtClean="0">
                          <a:latin typeface="Arial" pitchFamily="34" charset="0"/>
                          <a:cs typeface="Arial" pitchFamily="34" charset="0"/>
                        </a:rPr>
                        <a:t>    T-number over 6 </a:t>
                      </a:r>
                      <a:r>
                        <a:rPr lang="en-US" altLang="ko-KR" sz="1600" baseline="0" dirty="0" err="1" smtClean="0">
                          <a:latin typeface="Arial" pitchFamily="34" charset="0"/>
                          <a:cs typeface="Arial" pitchFamily="34" charset="0"/>
                        </a:rPr>
                        <a:t>hrs</a:t>
                      </a:r>
                      <a:endParaRPr lang="ko-KR" altLang="en-US" sz="1600" dirty="0">
                        <a:latin typeface="Arial" pitchFamily="34" charset="0"/>
                        <a:cs typeface="Arial" pitchFamily="34" charset="0"/>
                      </a:endParaRPr>
                    </a:p>
                  </a:txBody>
                  <a:tcPr/>
                </a:tc>
              </a:tr>
              <a:tr h="2029936">
                <a:tc>
                  <a:txBody>
                    <a:bodyPr/>
                    <a:lstStyle/>
                    <a:p>
                      <a:pPr latinLnBrk="1">
                        <a:spcBef>
                          <a:spcPts val="500"/>
                        </a:spcBef>
                      </a:pPr>
                      <a:r>
                        <a:rPr lang="en-US" altLang="ko-KR" sz="1600" dirty="0" smtClean="0">
                          <a:solidFill>
                            <a:srgbClr val="0000FF"/>
                          </a:solidFill>
                          <a:latin typeface="Arial" pitchFamily="34" charset="0"/>
                          <a:cs typeface="Arial" pitchFamily="34" charset="0"/>
                        </a:rPr>
                        <a:t>Storms</a:t>
                      </a:r>
                      <a:r>
                        <a:rPr lang="en-US" altLang="ko-KR" sz="1600" baseline="0" dirty="0" smtClean="0">
                          <a:solidFill>
                            <a:srgbClr val="0000FF"/>
                          </a:solidFill>
                          <a:latin typeface="Arial" pitchFamily="34" charset="0"/>
                          <a:cs typeface="Arial" pitchFamily="34" charset="0"/>
                        </a:rPr>
                        <a:t> with T </a:t>
                      </a:r>
                      <a:r>
                        <a:rPr lang="en-US" altLang="ko-KR" sz="1600" baseline="0" dirty="0" smtClean="0">
                          <a:solidFill>
                            <a:srgbClr val="0000FF"/>
                          </a:solidFill>
                          <a:latin typeface="Arial" pitchFamily="34" charset="0"/>
                          <a:cs typeface="Arial" pitchFamily="34" charset="0"/>
                          <a:sym typeface="Symbol"/>
                        </a:rPr>
                        <a:t> </a:t>
                      </a:r>
                      <a:r>
                        <a:rPr lang="en-US" altLang="ko-KR" sz="1600" baseline="0" dirty="0" smtClean="0">
                          <a:solidFill>
                            <a:srgbClr val="0000FF"/>
                          </a:solidFill>
                          <a:latin typeface="Arial" pitchFamily="34" charset="0"/>
                          <a:cs typeface="Arial" pitchFamily="34" charset="0"/>
                        </a:rPr>
                        <a:t> 4.0 </a:t>
                      </a:r>
                      <a:r>
                        <a:rPr lang="en-US" altLang="ko-KR" sz="1600" baseline="0" dirty="0" smtClean="0">
                          <a:latin typeface="Arial" pitchFamily="34" charset="0"/>
                          <a:cs typeface="Arial" pitchFamily="34" charset="0"/>
                        </a:rPr>
                        <a:t>: </a:t>
                      </a:r>
                    </a:p>
                    <a:p>
                      <a:pPr latinLnBrk="1">
                        <a:spcBef>
                          <a:spcPts val="500"/>
                        </a:spcBef>
                      </a:pPr>
                      <a:r>
                        <a:rPr lang="en-US" altLang="ko-KR" sz="1600" baseline="0" dirty="0" smtClean="0">
                          <a:latin typeface="Arial" pitchFamily="34" charset="0"/>
                          <a:cs typeface="Arial" pitchFamily="34" charset="0"/>
                        </a:rPr>
                        <a:t>   maximum change in FT allowed over the </a:t>
                      </a:r>
                    </a:p>
                    <a:p>
                      <a:pPr latinLnBrk="1">
                        <a:spcBef>
                          <a:spcPts val="500"/>
                        </a:spcBef>
                      </a:pPr>
                      <a:r>
                        <a:rPr lang="en-US" altLang="ko-KR" sz="1600" baseline="0" dirty="0" smtClean="0">
                          <a:latin typeface="Arial" pitchFamily="34" charset="0"/>
                          <a:cs typeface="Arial" pitchFamily="34" charset="0"/>
                        </a:rPr>
                        <a:t>   given time periods</a:t>
                      </a:r>
                    </a:p>
                    <a:p>
                      <a:pPr latinLnBrk="1">
                        <a:spcBef>
                          <a:spcPts val="500"/>
                        </a:spcBef>
                      </a:pPr>
                      <a:r>
                        <a:rPr lang="en-US" altLang="ko-KR" sz="1600" baseline="0" dirty="0" smtClean="0">
                          <a:latin typeface="Arial" pitchFamily="34" charset="0"/>
                          <a:cs typeface="Arial" pitchFamily="34" charset="0"/>
                        </a:rPr>
                        <a:t>                 1.0 T-numbers over 6hrs</a:t>
                      </a:r>
                    </a:p>
                    <a:p>
                      <a:pPr latinLnBrk="1">
                        <a:spcBef>
                          <a:spcPts val="500"/>
                        </a:spcBef>
                      </a:pPr>
                      <a:r>
                        <a:rPr lang="en-US" altLang="ko-KR" sz="1600" baseline="0" dirty="0" smtClean="0">
                          <a:latin typeface="Arial" pitchFamily="34" charset="0"/>
                          <a:cs typeface="Arial" pitchFamily="34" charset="0"/>
                        </a:rPr>
                        <a:t>                 1.5 T-numbers over 12hrs</a:t>
                      </a:r>
                    </a:p>
                    <a:p>
                      <a:pPr latinLnBrk="1">
                        <a:spcBef>
                          <a:spcPts val="500"/>
                        </a:spcBef>
                      </a:pPr>
                      <a:r>
                        <a:rPr lang="en-US" altLang="ko-KR" sz="1600" baseline="0" dirty="0" smtClean="0">
                          <a:latin typeface="Arial" pitchFamily="34" charset="0"/>
                          <a:cs typeface="Arial" pitchFamily="34" charset="0"/>
                        </a:rPr>
                        <a:t>                  2.0 T-numbers over 18 </a:t>
                      </a:r>
                      <a:r>
                        <a:rPr lang="en-US" altLang="ko-KR" sz="1600" baseline="0" dirty="0" err="1" smtClean="0">
                          <a:latin typeface="Arial" pitchFamily="34" charset="0"/>
                          <a:cs typeface="Arial" pitchFamily="34" charset="0"/>
                        </a:rPr>
                        <a:t>hrs</a:t>
                      </a:r>
                      <a:endParaRPr lang="en-US" altLang="ko-KR" sz="1600" baseline="0" dirty="0" smtClean="0">
                        <a:latin typeface="Arial" pitchFamily="34" charset="0"/>
                        <a:cs typeface="Arial" pitchFamily="34" charset="0"/>
                      </a:endParaRPr>
                    </a:p>
                    <a:p>
                      <a:pPr marL="0" marR="0" indent="0" algn="l" defTabSz="914400" rtl="0" eaLnBrk="1" fontAlgn="auto" latinLnBrk="1" hangingPunct="1">
                        <a:lnSpc>
                          <a:spcPct val="100000"/>
                        </a:lnSpc>
                        <a:spcBef>
                          <a:spcPts val="500"/>
                        </a:spcBef>
                        <a:spcAft>
                          <a:spcPts val="0"/>
                        </a:spcAft>
                        <a:buClrTx/>
                        <a:buSzTx/>
                        <a:buFontTx/>
                        <a:buNone/>
                        <a:tabLst/>
                        <a:defRPr/>
                      </a:pPr>
                      <a:r>
                        <a:rPr lang="en-US" altLang="ko-KR" sz="1600" baseline="0" dirty="0" smtClean="0">
                          <a:latin typeface="Arial" pitchFamily="34" charset="0"/>
                          <a:cs typeface="Arial" pitchFamily="34" charset="0"/>
                        </a:rPr>
                        <a:t>                  2.5 T-numbers over 24 </a:t>
                      </a:r>
                      <a:r>
                        <a:rPr lang="en-US" altLang="ko-KR" sz="1600" baseline="0" dirty="0" err="1" smtClean="0">
                          <a:latin typeface="Arial" pitchFamily="34" charset="0"/>
                          <a:cs typeface="Arial" pitchFamily="34" charset="0"/>
                        </a:rPr>
                        <a:t>hrs</a:t>
                      </a:r>
                      <a:endParaRPr lang="en-US" altLang="ko-KR" sz="1600" baseline="0" dirty="0" smtClean="0">
                        <a:latin typeface="Arial" pitchFamily="34" charset="0"/>
                        <a:cs typeface="Arial" pitchFamily="34" charset="0"/>
                      </a:endParaRPr>
                    </a:p>
                    <a:p>
                      <a:pPr latinLnBrk="1">
                        <a:spcBef>
                          <a:spcPts val="500"/>
                        </a:spcBef>
                      </a:pPr>
                      <a:endParaRPr lang="ko-KR" altLang="en-US" sz="1600" dirty="0">
                        <a:latin typeface="Arial" pitchFamily="34" charset="0"/>
                        <a:cs typeface="Arial" pitchFamily="34" charset="0"/>
                      </a:endParaRPr>
                    </a:p>
                  </a:txBody>
                  <a:tcPr/>
                </a:tc>
                <a:tc>
                  <a:txBody>
                    <a:bodyPr/>
                    <a:lstStyle/>
                    <a:p>
                      <a:pPr latinLnBrk="1">
                        <a:spcBef>
                          <a:spcPts val="500"/>
                        </a:spcBef>
                      </a:pPr>
                      <a:r>
                        <a:rPr lang="en-US" altLang="ko-KR" sz="1600" dirty="0" smtClean="0">
                          <a:solidFill>
                            <a:srgbClr val="0000FF"/>
                          </a:solidFill>
                          <a:latin typeface="Arial" pitchFamily="34" charset="0"/>
                          <a:cs typeface="Arial" pitchFamily="34" charset="0"/>
                        </a:rPr>
                        <a:t>Storms</a:t>
                      </a:r>
                      <a:r>
                        <a:rPr lang="en-US" altLang="ko-KR" sz="1600" baseline="0" dirty="0" smtClean="0">
                          <a:solidFill>
                            <a:srgbClr val="0000FF"/>
                          </a:solidFill>
                          <a:latin typeface="Arial" pitchFamily="34" charset="0"/>
                          <a:cs typeface="Arial" pitchFamily="34" charset="0"/>
                        </a:rPr>
                        <a:t> above  T 1.5 </a:t>
                      </a:r>
                      <a:r>
                        <a:rPr lang="en-US" altLang="ko-KR" sz="1600" baseline="0" dirty="0" smtClean="0">
                          <a:latin typeface="Arial" pitchFamily="34" charset="0"/>
                          <a:cs typeface="Arial" pitchFamily="34" charset="0"/>
                        </a:rPr>
                        <a:t>(24 </a:t>
                      </a:r>
                      <a:r>
                        <a:rPr lang="en-US" altLang="ko-KR" sz="1600" baseline="0" dirty="0" err="1" smtClean="0">
                          <a:latin typeface="Arial" pitchFamily="34" charset="0"/>
                          <a:cs typeface="Arial" pitchFamily="34" charset="0"/>
                        </a:rPr>
                        <a:t>hr</a:t>
                      </a:r>
                      <a:r>
                        <a:rPr lang="en-US" altLang="ko-KR" sz="1600" baseline="0" dirty="0" smtClean="0">
                          <a:latin typeface="Arial" pitchFamily="34" charset="0"/>
                          <a:cs typeface="Arial" pitchFamily="34" charset="0"/>
                        </a:rPr>
                        <a:t> or more after the initial T1, Pike NHC study) : </a:t>
                      </a:r>
                    </a:p>
                    <a:p>
                      <a:pPr latinLnBrk="1">
                        <a:spcBef>
                          <a:spcPts val="500"/>
                        </a:spcBef>
                      </a:pPr>
                      <a:r>
                        <a:rPr lang="en-US" altLang="ko-KR" sz="1600" baseline="0" dirty="0" smtClean="0">
                          <a:latin typeface="Arial" pitchFamily="34" charset="0"/>
                          <a:cs typeface="Arial" pitchFamily="34" charset="0"/>
                        </a:rPr>
                        <a:t> maximum change in FT allowed over the </a:t>
                      </a:r>
                    </a:p>
                    <a:p>
                      <a:pPr latinLnBrk="1">
                        <a:spcBef>
                          <a:spcPts val="500"/>
                        </a:spcBef>
                      </a:pPr>
                      <a:r>
                        <a:rPr lang="en-US" altLang="ko-KR" sz="1600" baseline="0" dirty="0" smtClean="0">
                          <a:latin typeface="Arial" pitchFamily="34" charset="0"/>
                          <a:cs typeface="Arial" pitchFamily="34" charset="0"/>
                        </a:rPr>
                        <a:t> given time periods</a:t>
                      </a:r>
                    </a:p>
                    <a:p>
                      <a:pPr latinLnBrk="1">
                        <a:spcBef>
                          <a:spcPts val="500"/>
                        </a:spcBef>
                      </a:pPr>
                      <a:r>
                        <a:rPr lang="en-US" altLang="ko-KR" sz="1600" baseline="0" dirty="0" smtClean="0">
                          <a:latin typeface="Arial" pitchFamily="34" charset="0"/>
                          <a:cs typeface="Arial" pitchFamily="34" charset="0"/>
                        </a:rPr>
                        <a:t>                 1.0 T-numbers over 6hrs</a:t>
                      </a:r>
                    </a:p>
                    <a:p>
                      <a:pPr latinLnBrk="1">
                        <a:spcBef>
                          <a:spcPts val="500"/>
                        </a:spcBef>
                      </a:pPr>
                      <a:r>
                        <a:rPr lang="en-US" altLang="ko-KR" sz="1600" baseline="0" dirty="0" smtClean="0">
                          <a:latin typeface="Arial" pitchFamily="34" charset="0"/>
                          <a:cs typeface="Arial" pitchFamily="34" charset="0"/>
                        </a:rPr>
                        <a:t>                 1.5 T-numbers over 12hrs</a:t>
                      </a:r>
                    </a:p>
                    <a:p>
                      <a:pPr latinLnBrk="1">
                        <a:spcBef>
                          <a:spcPts val="500"/>
                        </a:spcBef>
                      </a:pPr>
                      <a:r>
                        <a:rPr lang="en-US" altLang="ko-KR" sz="1600" baseline="0" dirty="0" smtClean="0">
                          <a:latin typeface="Arial" pitchFamily="34" charset="0"/>
                          <a:cs typeface="Arial" pitchFamily="34" charset="0"/>
                        </a:rPr>
                        <a:t>                  2.0 T-numbers over 18 </a:t>
                      </a:r>
                      <a:r>
                        <a:rPr lang="en-US" altLang="ko-KR" sz="1600" baseline="0" dirty="0" err="1" smtClean="0">
                          <a:latin typeface="Arial" pitchFamily="34" charset="0"/>
                          <a:cs typeface="Arial" pitchFamily="34" charset="0"/>
                        </a:rPr>
                        <a:t>hrs</a:t>
                      </a:r>
                      <a:endParaRPr lang="en-US" altLang="ko-KR" sz="1600" baseline="0" dirty="0" smtClean="0">
                        <a:latin typeface="Arial" pitchFamily="34" charset="0"/>
                        <a:cs typeface="Arial" pitchFamily="34" charset="0"/>
                      </a:endParaRPr>
                    </a:p>
                    <a:p>
                      <a:pPr marL="0" marR="0" indent="0" algn="l" defTabSz="914400" rtl="0" eaLnBrk="1" fontAlgn="auto" latinLnBrk="1" hangingPunct="1">
                        <a:lnSpc>
                          <a:spcPct val="100000"/>
                        </a:lnSpc>
                        <a:spcBef>
                          <a:spcPts val="500"/>
                        </a:spcBef>
                        <a:spcAft>
                          <a:spcPts val="0"/>
                        </a:spcAft>
                        <a:buClrTx/>
                        <a:buSzTx/>
                        <a:buFontTx/>
                        <a:buNone/>
                        <a:tabLst/>
                        <a:defRPr/>
                      </a:pPr>
                      <a:r>
                        <a:rPr lang="en-US" altLang="ko-KR" sz="1600" baseline="0" dirty="0" smtClean="0">
                          <a:latin typeface="Arial" pitchFamily="34" charset="0"/>
                          <a:cs typeface="Arial" pitchFamily="34" charset="0"/>
                        </a:rPr>
                        <a:t>                  2.5 T-numbers over 24 </a:t>
                      </a:r>
                      <a:r>
                        <a:rPr lang="en-US" altLang="ko-KR" sz="1600" baseline="0" dirty="0" err="1" smtClean="0">
                          <a:latin typeface="Arial" pitchFamily="34" charset="0"/>
                          <a:cs typeface="Arial" pitchFamily="34" charset="0"/>
                        </a:rPr>
                        <a:t>hrs</a:t>
                      </a:r>
                      <a:endParaRPr lang="en-US" altLang="ko-KR" sz="1600" baseline="0" dirty="0" smtClean="0">
                        <a:latin typeface="Arial" pitchFamily="34" charset="0"/>
                        <a:cs typeface="Arial" pitchFamily="34" charset="0"/>
                      </a:endParaRPr>
                    </a:p>
                    <a:p>
                      <a:pPr latinLnBrk="1">
                        <a:spcBef>
                          <a:spcPts val="500"/>
                        </a:spcBef>
                      </a:pPr>
                      <a:endParaRPr lang="ko-KR" altLang="en-US" sz="1600" dirty="0">
                        <a:latin typeface="Arial" pitchFamily="34" charset="0"/>
                        <a:cs typeface="Arial" pitchFamily="34" charset="0"/>
                      </a:endParaRPr>
                    </a:p>
                  </a:txBody>
                  <a:tcPr/>
                </a:tc>
              </a:tr>
              <a:tr h="451564">
                <a:tc>
                  <a:txBody>
                    <a:bodyPr/>
                    <a:lstStyle/>
                    <a:p>
                      <a:pPr latinLnBrk="1"/>
                      <a:r>
                        <a:rPr lang="en-US" altLang="ko-KR" sz="1600" dirty="0" smtClean="0">
                          <a:latin typeface="Arial" pitchFamily="34" charset="0"/>
                          <a:cs typeface="Arial" pitchFamily="34" charset="0"/>
                        </a:rPr>
                        <a:t>Final T-numbers</a:t>
                      </a:r>
                      <a:r>
                        <a:rPr lang="en-US" altLang="ko-KR" sz="1600" baseline="0" dirty="0" smtClean="0">
                          <a:latin typeface="Arial" pitchFamily="34" charset="0"/>
                          <a:cs typeface="Arial" pitchFamily="34" charset="0"/>
                        </a:rPr>
                        <a:t> must  = MET-numb </a:t>
                      </a:r>
                      <a:r>
                        <a:rPr lang="en-US" altLang="ko-KR" sz="1600" baseline="0" dirty="0" smtClean="0">
                          <a:latin typeface="Arial" pitchFamily="34" charset="0"/>
                          <a:cs typeface="Arial" pitchFamily="34" charset="0"/>
                          <a:sym typeface="Symbol"/>
                        </a:rPr>
                        <a:t></a:t>
                      </a:r>
                      <a:r>
                        <a:rPr lang="en-US" altLang="ko-KR" sz="1600" baseline="0" dirty="0" smtClean="0">
                          <a:latin typeface="Arial" pitchFamily="34" charset="0"/>
                          <a:cs typeface="Arial" pitchFamily="34" charset="0"/>
                        </a:rPr>
                        <a:t>1</a:t>
                      </a:r>
                      <a:endParaRPr lang="ko-KR" altLang="en-US" sz="1600" dirty="0">
                        <a:latin typeface="Arial" pitchFamily="34" charset="0"/>
                        <a:cs typeface="Arial" pitchFamily="34" charset="0"/>
                      </a:endParaRPr>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600" dirty="0" smtClean="0">
                          <a:latin typeface="Arial" pitchFamily="34" charset="0"/>
                          <a:cs typeface="Arial" pitchFamily="34" charset="0"/>
                        </a:rPr>
                        <a:t>Final T-numbers</a:t>
                      </a:r>
                      <a:r>
                        <a:rPr lang="en-US" altLang="ko-KR" sz="1600" baseline="0" dirty="0" smtClean="0">
                          <a:latin typeface="Arial" pitchFamily="34" charset="0"/>
                          <a:cs typeface="Arial" pitchFamily="34" charset="0"/>
                        </a:rPr>
                        <a:t> must  = MET-numb </a:t>
                      </a:r>
                      <a:r>
                        <a:rPr lang="en-US" altLang="ko-KR" sz="1600" baseline="0" dirty="0" smtClean="0">
                          <a:latin typeface="Arial" pitchFamily="34" charset="0"/>
                          <a:cs typeface="Arial" pitchFamily="34" charset="0"/>
                          <a:sym typeface="Symbol"/>
                        </a:rPr>
                        <a:t></a:t>
                      </a:r>
                      <a:r>
                        <a:rPr lang="en-US" altLang="ko-KR" sz="1600" baseline="0" dirty="0" smtClean="0">
                          <a:latin typeface="Arial" pitchFamily="34" charset="0"/>
                          <a:cs typeface="Arial" pitchFamily="34" charset="0"/>
                        </a:rPr>
                        <a:t>1</a:t>
                      </a:r>
                      <a:endParaRPr lang="ko-KR" altLang="en-US" sz="1600" dirty="0" smtClean="0">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val="3044885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3480" y="0"/>
            <a:ext cx="7956912" cy="656029"/>
          </a:xfrm>
        </p:spPr>
        <p:txBody>
          <a:bodyPr>
            <a:normAutofit/>
          </a:bodyPr>
          <a:lstStyle/>
          <a:p>
            <a:r>
              <a:rPr lang="en-US" altLang="ko-KR" dirty="0" smtClean="0"/>
              <a:t>Rules for Current Intensity(CI) : KMA, JMA</a:t>
            </a:r>
            <a:endParaRPr lang="ko-KR" altLang="en-US" dirty="0"/>
          </a:p>
        </p:txBody>
      </p:sp>
      <p:sp>
        <p:nvSpPr>
          <p:cNvPr id="5" name="대각선 방향의 모서리가 둥근 사각형 4"/>
          <p:cNvSpPr/>
          <p:nvPr/>
        </p:nvSpPr>
        <p:spPr>
          <a:xfrm>
            <a:off x="107504" y="764704"/>
            <a:ext cx="8928992" cy="3166824"/>
          </a:xfrm>
          <a:prstGeom prst="round2DiagRect">
            <a:avLst/>
          </a:prstGeom>
          <a:solidFill>
            <a:schemeClr val="accent6">
              <a:lumMod val="20000"/>
              <a:lumOff val="80000"/>
            </a:schemeClr>
          </a:solidFill>
        </p:spPr>
        <p:txBody>
          <a:bodyPr wrap="square">
            <a:spAutoFit/>
          </a:bodyPr>
          <a:lstStyle/>
          <a:p>
            <a:r>
              <a:rPr lang="en-US" altLang="ko-KR" dirty="0">
                <a:latin typeface="Arial" pitchFamily="34" charset="0"/>
                <a:cs typeface="Arial" pitchFamily="34" charset="0"/>
              </a:rPr>
              <a:t>• </a:t>
            </a:r>
            <a:r>
              <a:rPr lang="en-US" altLang="ko-KR" b="1" dirty="0" smtClean="0">
                <a:latin typeface="Arial" pitchFamily="34" charset="0"/>
                <a:cs typeface="Arial" pitchFamily="34" charset="0"/>
              </a:rPr>
              <a:t>During </a:t>
            </a:r>
            <a:r>
              <a:rPr lang="en-US" altLang="ko-KR" b="1" dirty="0">
                <a:latin typeface="Arial" pitchFamily="34" charset="0"/>
                <a:cs typeface="Arial" pitchFamily="34" charset="0"/>
              </a:rPr>
              <a:t>the initial development and some stages of re-development, </a:t>
            </a:r>
            <a:r>
              <a:rPr lang="en-US" altLang="ko-KR" b="1" dirty="0" smtClean="0">
                <a:latin typeface="Arial" pitchFamily="34" charset="0"/>
                <a:cs typeface="Arial" pitchFamily="34" charset="0"/>
              </a:rPr>
              <a:t>  </a:t>
            </a:r>
          </a:p>
          <a:p>
            <a:r>
              <a:rPr lang="en-US" altLang="ko-KR" b="1" dirty="0">
                <a:latin typeface="Arial" pitchFamily="34" charset="0"/>
                <a:cs typeface="Arial" pitchFamily="34" charset="0"/>
              </a:rPr>
              <a:t> </a:t>
            </a:r>
            <a:r>
              <a:rPr lang="en-US" altLang="ko-KR" b="1" dirty="0" smtClean="0">
                <a:latin typeface="Arial" pitchFamily="34" charset="0"/>
                <a:cs typeface="Arial" pitchFamily="34" charset="0"/>
              </a:rPr>
              <a:t> CI=FT </a:t>
            </a:r>
          </a:p>
          <a:p>
            <a:r>
              <a:rPr lang="en-US" altLang="ko-KR" dirty="0" smtClean="0">
                <a:latin typeface="Arial" pitchFamily="34" charset="0"/>
                <a:cs typeface="Arial" pitchFamily="34" charset="0"/>
              </a:rPr>
              <a:t>• </a:t>
            </a:r>
            <a:r>
              <a:rPr lang="en-US" altLang="ko-KR" dirty="0" smtClean="0">
                <a:solidFill>
                  <a:srgbClr val="0000FF"/>
                </a:solidFill>
                <a:latin typeface="Arial" pitchFamily="34" charset="0"/>
                <a:cs typeface="Arial" pitchFamily="34" charset="0"/>
              </a:rPr>
              <a:t>For the first weakening after the peak </a:t>
            </a:r>
            <a:r>
              <a:rPr lang="en-US" altLang="ko-KR" dirty="0" smtClean="0">
                <a:latin typeface="Arial" pitchFamily="34" charset="0"/>
                <a:cs typeface="Arial" pitchFamily="34" charset="0"/>
              </a:rPr>
              <a:t>developing stage, </a:t>
            </a:r>
            <a:r>
              <a:rPr lang="en-US" altLang="ko-KR" dirty="0" smtClean="0">
                <a:solidFill>
                  <a:srgbClr val="0000FF"/>
                </a:solidFill>
                <a:latin typeface="Arial" pitchFamily="34" charset="0"/>
                <a:cs typeface="Arial" pitchFamily="34" charset="0"/>
              </a:rPr>
              <a:t>hold the CI </a:t>
            </a:r>
          </a:p>
          <a:p>
            <a:r>
              <a:rPr lang="en-US" altLang="ko-KR" dirty="0">
                <a:solidFill>
                  <a:srgbClr val="0000FF"/>
                </a:solidFill>
                <a:latin typeface="Arial" pitchFamily="34" charset="0"/>
                <a:cs typeface="Arial" pitchFamily="34" charset="0"/>
              </a:rPr>
              <a:t> </a:t>
            </a:r>
            <a:r>
              <a:rPr lang="en-US" altLang="ko-KR" dirty="0" smtClean="0">
                <a:solidFill>
                  <a:srgbClr val="0000FF"/>
                </a:solidFill>
                <a:latin typeface="Arial" pitchFamily="34" charset="0"/>
                <a:cs typeface="Arial" pitchFamily="34" charset="0"/>
              </a:rPr>
              <a:t> to the highest FT during the preceding 12hrs</a:t>
            </a:r>
          </a:p>
          <a:p>
            <a:r>
              <a:rPr lang="en-US" altLang="ko-KR" dirty="0">
                <a:solidFill>
                  <a:srgbClr val="0000FF"/>
                </a:solidFill>
                <a:latin typeface="Arial" pitchFamily="34" charset="0"/>
                <a:cs typeface="Arial" pitchFamily="34" charset="0"/>
              </a:rPr>
              <a:t> </a:t>
            </a:r>
            <a:r>
              <a:rPr lang="en-US" altLang="ko-KR" dirty="0" smtClean="0">
                <a:solidFill>
                  <a:srgbClr val="0000FF"/>
                </a:solidFill>
                <a:latin typeface="Arial" pitchFamily="34" charset="0"/>
                <a:cs typeface="Arial" pitchFamily="34" charset="0"/>
              </a:rPr>
              <a:t> </a:t>
            </a:r>
            <a:r>
              <a:rPr lang="en-US" altLang="ko-KR" spc="-50" dirty="0" smtClean="0">
                <a:latin typeface="Arial" pitchFamily="34" charset="0"/>
                <a:cs typeface="Arial" pitchFamily="34" charset="0"/>
              </a:rPr>
              <a:t>because, surface </a:t>
            </a:r>
            <a:r>
              <a:rPr lang="en-US" altLang="ko-KR" spc="-50" dirty="0" err="1" smtClean="0">
                <a:latin typeface="Arial" pitchFamily="34" charset="0"/>
                <a:cs typeface="Arial" pitchFamily="34" charset="0"/>
              </a:rPr>
              <a:t>vorticity</a:t>
            </a:r>
            <a:r>
              <a:rPr lang="en-US" altLang="ko-KR" spc="-50" dirty="0" smtClean="0">
                <a:latin typeface="Arial" pitchFamily="34" charset="0"/>
                <a:cs typeface="Arial" pitchFamily="34" charset="0"/>
              </a:rPr>
              <a:t> is </a:t>
            </a:r>
            <a:r>
              <a:rPr lang="en-US" altLang="ko-KR" spc="-50" dirty="0" err="1" smtClean="0">
                <a:latin typeface="Arial" pitchFamily="34" charset="0"/>
                <a:cs typeface="Arial" pitchFamily="34" charset="0"/>
              </a:rPr>
              <a:t>convserved</a:t>
            </a:r>
            <a:r>
              <a:rPr lang="en-US" altLang="ko-KR" spc="-50" dirty="0" smtClean="0">
                <a:latin typeface="Arial" pitchFamily="34" charset="0"/>
                <a:cs typeface="Arial" pitchFamily="34" charset="0"/>
              </a:rPr>
              <a:t> for a time, even though cloud features decay</a:t>
            </a:r>
            <a:r>
              <a:rPr lang="en-US" altLang="ko-KR" dirty="0" smtClean="0">
                <a:solidFill>
                  <a:srgbClr val="0000FF"/>
                </a:solidFill>
                <a:latin typeface="Arial" pitchFamily="34" charset="0"/>
                <a:cs typeface="Arial" pitchFamily="34" charset="0"/>
              </a:rPr>
              <a:t>. </a:t>
            </a:r>
          </a:p>
          <a:p>
            <a:r>
              <a:rPr lang="en-US" altLang="ko-KR" dirty="0" smtClean="0">
                <a:latin typeface="Arial" pitchFamily="34" charset="0"/>
                <a:cs typeface="Arial" pitchFamily="34" charset="0"/>
              </a:rPr>
              <a:t>• After that, CI is 1.0 above the current FT </a:t>
            </a:r>
            <a:r>
              <a:rPr lang="en-US" altLang="ko-KR" dirty="0" smtClean="0">
                <a:solidFill>
                  <a:srgbClr val="0000FF"/>
                </a:solidFill>
                <a:latin typeface="Arial" pitchFamily="34" charset="0"/>
                <a:cs typeface="Arial" pitchFamily="34" charset="0"/>
              </a:rPr>
              <a:t>for the weakening stage</a:t>
            </a:r>
          </a:p>
          <a:p>
            <a:r>
              <a:rPr lang="en-US" altLang="ko-KR" dirty="0">
                <a:latin typeface="Arial" pitchFamily="34" charset="0"/>
                <a:cs typeface="Arial" pitchFamily="34" charset="0"/>
              </a:rPr>
              <a:t> </a:t>
            </a:r>
            <a:r>
              <a:rPr lang="en-US" altLang="ko-KR" dirty="0" smtClean="0">
                <a:latin typeface="Arial" pitchFamily="34" charset="0"/>
                <a:cs typeface="Arial" pitchFamily="34" charset="0"/>
              </a:rPr>
              <a:t> (</a:t>
            </a:r>
            <a:r>
              <a:rPr lang="en-US" altLang="ko-KR" dirty="0" smtClean="0">
                <a:solidFill>
                  <a:srgbClr val="0000FF"/>
                </a:solidFill>
                <a:latin typeface="Arial" pitchFamily="34" charset="0"/>
                <a:cs typeface="Arial" pitchFamily="34" charset="0"/>
              </a:rPr>
              <a:t>CI= FT + 1.0</a:t>
            </a:r>
            <a:r>
              <a:rPr lang="en-US" altLang="ko-KR" dirty="0" smtClean="0">
                <a:latin typeface="Arial" pitchFamily="34" charset="0"/>
                <a:cs typeface="Arial" pitchFamily="34" charset="0"/>
              </a:rPr>
              <a:t>). </a:t>
            </a:r>
          </a:p>
          <a:p>
            <a:r>
              <a:rPr lang="en-US" altLang="ko-KR" dirty="0">
                <a:latin typeface="Arial" pitchFamily="34" charset="0"/>
                <a:cs typeface="Arial" pitchFamily="34" charset="0"/>
              </a:rPr>
              <a:t> </a:t>
            </a:r>
            <a:r>
              <a:rPr lang="en-US" altLang="ko-KR" dirty="0" smtClean="0">
                <a:latin typeface="Arial" pitchFamily="34" charset="0"/>
                <a:cs typeface="Arial" pitchFamily="34" charset="0"/>
              </a:rPr>
              <a:t> However, </a:t>
            </a:r>
            <a:r>
              <a:rPr lang="en-US" altLang="ko-KR" dirty="0" smtClean="0">
                <a:solidFill>
                  <a:srgbClr val="0000FF"/>
                </a:solidFill>
                <a:latin typeface="Arial" pitchFamily="34" charset="0"/>
                <a:cs typeface="Arial" pitchFamily="34" charset="0"/>
              </a:rPr>
              <a:t>if </a:t>
            </a:r>
            <a:r>
              <a:rPr lang="en-US" altLang="ko-KR" dirty="0">
                <a:solidFill>
                  <a:srgbClr val="0000FF"/>
                </a:solidFill>
                <a:latin typeface="Arial" pitchFamily="34" charset="0"/>
                <a:cs typeface="Arial" pitchFamily="34" charset="0"/>
              </a:rPr>
              <a:t>the change </a:t>
            </a:r>
            <a:r>
              <a:rPr lang="en-US" altLang="ko-KR" dirty="0" smtClean="0">
                <a:solidFill>
                  <a:srgbClr val="0000FF"/>
                </a:solidFill>
                <a:latin typeface="Arial" pitchFamily="34" charset="0"/>
                <a:cs typeface="Arial" pitchFamily="34" charset="0"/>
              </a:rPr>
              <a:t>of FT-number </a:t>
            </a:r>
            <a:r>
              <a:rPr lang="en-US" altLang="ko-KR" dirty="0">
                <a:solidFill>
                  <a:srgbClr val="0000FF"/>
                </a:solidFill>
                <a:latin typeface="Arial" pitchFamily="34" charset="0"/>
                <a:cs typeface="Arial" pitchFamily="34" charset="0"/>
              </a:rPr>
              <a:t>for 24hours is 0.5</a:t>
            </a:r>
            <a:r>
              <a:rPr lang="en-US" altLang="ko-KR" dirty="0">
                <a:latin typeface="Arial" pitchFamily="34" charset="0"/>
                <a:cs typeface="Arial" pitchFamily="34" charset="0"/>
              </a:rPr>
              <a:t>, CI number is </a:t>
            </a:r>
            <a:r>
              <a:rPr lang="en-US" altLang="ko-KR" dirty="0" smtClean="0">
                <a:latin typeface="Arial" pitchFamily="34" charset="0"/>
                <a:cs typeface="Arial" pitchFamily="34" charset="0"/>
              </a:rPr>
              <a:t>0.5 </a:t>
            </a:r>
          </a:p>
          <a:p>
            <a:r>
              <a:rPr lang="en-US" altLang="ko-KR" dirty="0">
                <a:latin typeface="Arial" pitchFamily="34" charset="0"/>
                <a:cs typeface="Arial" pitchFamily="34" charset="0"/>
              </a:rPr>
              <a:t> </a:t>
            </a:r>
            <a:r>
              <a:rPr lang="en-US" altLang="ko-KR" dirty="0" smtClean="0">
                <a:latin typeface="Arial" pitchFamily="34" charset="0"/>
                <a:cs typeface="Arial" pitchFamily="34" charset="0"/>
              </a:rPr>
              <a:t> above the FT-number (</a:t>
            </a:r>
            <a:r>
              <a:rPr lang="en-US" altLang="ko-KR" dirty="0" smtClean="0">
                <a:solidFill>
                  <a:srgbClr val="0000FF"/>
                </a:solidFill>
                <a:latin typeface="Arial" pitchFamily="34" charset="0"/>
                <a:cs typeface="Arial" pitchFamily="34" charset="0"/>
              </a:rPr>
              <a:t>CI=FT+0.5</a:t>
            </a:r>
            <a:r>
              <a:rPr lang="en-US" altLang="ko-KR" dirty="0" smtClean="0">
                <a:latin typeface="Arial" pitchFamily="34" charset="0"/>
                <a:cs typeface="Arial" pitchFamily="34" charset="0"/>
              </a:rPr>
              <a:t>)</a:t>
            </a:r>
            <a:endParaRPr lang="en-US" altLang="ko-KR" spc="-50" dirty="0">
              <a:latin typeface="Arial" pitchFamily="34" charset="0"/>
              <a:cs typeface="Arial" pitchFamily="34" charset="0"/>
            </a:endParaRPr>
          </a:p>
          <a:p>
            <a:r>
              <a:rPr lang="en-US" altLang="ko-KR" dirty="0" smtClean="0">
                <a:latin typeface="Arial" pitchFamily="34" charset="0"/>
                <a:cs typeface="Arial" pitchFamily="34" charset="0"/>
              </a:rPr>
              <a:t>•  </a:t>
            </a:r>
            <a:r>
              <a:rPr lang="en-US" altLang="ko-KR" b="1" dirty="0" smtClean="0">
                <a:latin typeface="Arial" pitchFamily="34" charset="0"/>
                <a:cs typeface="Arial" pitchFamily="34" charset="0"/>
              </a:rPr>
              <a:t>CI </a:t>
            </a:r>
            <a:r>
              <a:rPr lang="en-US" altLang="ko-KR" b="1" dirty="0">
                <a:latin typeface="Arial" pitchFamily="34" charset="0"/>
                <a:cs typeface="Arial" pitchFamily="34" charset="0"/>
              </a:rPr>
              <a:t>is never &lt; FT! </a:t>
            </a:r>
            <a:endParaRPr lang="en-US" altLang="ko-KR" b="1" dirty="0" smtClean="0">
              <a:latin typeface="Arial" pitchFamily="34" charset="0"/>
              <a:cs typeface="Arial" pitchFamily="34" charset="0"/>
            </a:endParaRPr>
          </a:p>
        </p:txBody>
      </p:sp>
      <p:sp>
        <p:nvSpPr>
          <p:cNvPr id="7" name="대각선 방향의 모서리가 둥근 사각형 6"/>
          <p:cNvSpPr/>
          <p:nvPr/>
        </p:nvSpPr>
        <p:spPr>
          <a:xfrm>
            <a:off x="107504" y="4296355"/>
            <a:ext cx="8928992" cy="1940957"/>
          </a:xfrm>
          <a:prstGeom prst="round2DiagRect">
            <a:avLst/>
          </a:prstGeom>
          <a:solidFill>
            <a:schemeClr val="accent5">
              <a:lumMod val="20000"/>
              <a:lumOff val="80000"/>
            </a:schemeClr>
          </a:solidFill>
        </p:spPr>
        <p:txBody>
          <a:bodyPr wrap="square">
            <a:spAutoFit/>
          </a:bodyPr>
          <a:lstStyle/>
          <a:p>
            <a:pPr lvl="0"/>
            <a:r>
              <a:rPr lang="en-US" altLang="ko-KR" dirty="0">
                <a:solidFill>
                  <a:prstClr val="black"/>
                </a:solidFill>
                <a:latin typeface="Arial" pitchFamily="34" charset="0"/>
                <a:cs typeface="Arial" pitchFamily="34" charset="0"/>
              </a:rPr>
              <a:t>• </a:t>
            </a:r>
            <a:r>
              <a:rPr lang="en-US" altLang="ko-KR" spc="-50" dirty="0" smtClean="0">
                <a:solidFill>
                  <a:srgbClr val="C00000"/>
                </a:solidFill>
                <a:latin typeface="Arial" pitchFamily="34" charset="0"/>
                <a:cs typeface="Arial" pitchFamily="34" charset="0"/>
              </a:rPr>
              <a:t>When  </a:t>
            </a:r>
            <a:r>
              <a:rPr lang="en-US" altLang="ko-KR" spc="-50" dirty="0">
                <a:solidFill>
                  <a:srgbClr val="C00000"/>
                </a:solidFill>
                <a:latin typeface="Arial" pitchFamily="34" charset="0"/>
                <a:cs typeface="Arial" pitchFamily="34" charset="0"/>
              </a:rPr>
              <a:t>TCs are landed after the peak </a:t>
            </a:r>
            <a:r>
              <a:rPr lang="en-US" altLang="ko-KR" spc="-50" dirty="0">
                <a:solidFill>
                  <a:prstClr val="black"/>
                </a:solidFill>
                <a:latin typeface="Arial" pitchFamily="34" charset="0"/>
                <a:cs typeface="Arial" pitchFamily="34" charset="0"/>
              </a:rPr>
              <a:t>development, CI is same as FT number(CI=FT)</a:t>
            </a:r>
          </a:p>
          <a:p>
            <a:pPr lvl="0"/>
            <a:r>
              <a:rPr lang="en-US" altLang="ko-KR" dirty="0">
                <a:solidFill>
                  <a:prstClr val="black"/>
                </a:solidFill>
                <a:latin typeface="Arial" pitchFamily="34" charset="0"/>
                <a:cs typeface="Arial" pitchFamily="34" charset="0"/>
              </a:rPr>
              <a:t>• </a:t>
            </a:r>
            <a:r>
              <a:rPr lang="en-US" altLang="ko-KR" dirty="0">
                <a:solidFill>
                  <a:srgbClr val="C00000"/>
                </a:solidFill>
                <a:latin typeface="Arial" pitchFamily="34" charset="0"/>
                <a:cs typeface="Arial" pitchFamily="34" charset="0"/>
              </a:rPr>
              <a:t>When TCs are redeveloping after the peak </a:t>
            </a:r>
            <a:r>
              <a:rPr lang="en-US" altLang="ko-KR" dirty="0">
                <a:solidFill>
                  <a:prstClr val="black"/>
                </a:solidFill>
                <a:latin typeface="Arial" pitchFamily="34" charset="0"/>
                <a:cs typeface="Arial" pitchFamily="34" charset="0"/>
              </a:rPr>
              <a:t>development, CI is same as the previous CI, However, if </a:t>
            </a:r>
            <a:r>
              <a:rPr lang="en-US" altLang="ko-KR" dirty="0" smtClean="0">
                <a:solidFill>
                  <a:prstClr val="black"/>
                </a:solidFill>
                <a:latin typeface="Arial" pitchFamily="34" charset="0"/>
                <a:cs typeface="Arial" pitchFamily="34" charset="0"/>
              </a:rPr>
              <a:t>FT-number </a:t>
            </a:r>
            <a:r>
              <a:rPr lang="en-US" altLang="ko-KR" dirty="0">
                <a:solidFill>
                  <a:prstClr val="black"/>
                </a:solidFill>
                <a:latin typeface="Arial" pitchFamily="34" charset="0"/>
                <a:cs typeface="Arial" pitchFamily="34" charset="0"/>
              </a:rPr>
              <a:t>is higher than previous CI, </a:t>
            </a:r>
            <a:r>
              <a:rPr lang="en-US" altLang="ko-KR" dirty="0" smtClean="0">
                <a:solidFill>
                  <a:prstClr val="black"/>
                </a:solidFill>
                <a:latin typeface="Arial" pitchFamily="34" charset="0"/>
                <a:cs typeface="Arial" pitchFamily="34" charset="0"/>
              </a:rPr>
              <a:t>FT </a:t>
            </a:r>
            <a:r>
              <a:rPr lang="en-US" altLang="ko-KR" dirty="0">
                <a:solidFill>
                  <a:prstClr val="black"/>
                </a:solidFill>
                <a:latin typeface="Arial" pitchFamily="34" charset="0"/>
                <a:cs typeface="Arial" pitchFamily="34" charset="0"/>
              </a:rPr>
              <a:t>number will be the current CI. </a:t>
            </a:r>
          </a:p>
          <a:p>
            <a:pPr lvl="0"/>
            <a:r>
              <a:rPr lang="en-US" altLang="ko-KR" dirty="0">
                <a:solidFill>
                  <a:prstClr val="black"/>
                </a:solidFill>
                <a:latin typeface="Arial" pitchFamily="34" charset="0"/>
                <a:cs typeface="Arial" pitchFamily="34" charset="0"/>
              </a:rPr>
              <a:t>• </a:t>
            </a:r>
            <a:r>
              <a:rPr lang="en-US" altLang="ko-KR" dirty="0">
                <a:solidFill>
                  <a:srgbClr val="C00000"/>
                </a:solidFill>
                <a:latin typeface="Arial" pitchFamily="34" charset="0"/>
                <a:cs typeface="Arial" pitchFamily="34" charset="0"/>
              </a:rPr>
              <a:t>When TCs are moved to the sea or ocean again after landing</a:t>
            </a:r>
            <a:r>
              <a:rPr lang="en-US" altLang="ko-KR" dirty="0">
                <a:solidFill>
                  <a:prstClr val="black"/>
                </a:solidFill>
                <a:latin typeface="Arial" pitchFamily="34" charset="0"/>
                <a:cs typeface="Arial" pitchFamily="34" charset="0"/>
              </a:rPr>
              <a:t>, maintain previous CI as current CI even though FT number is lower than previous CI </a:t>
            </a:r>
            <a:endParaRPr lang="en-US" altLang="ko-KR" b="1" dirty="0">
              <a:solidFill>
                <a:prstClr val="black"/>
              </a:solidFill>
              <a:latin typeface="Arial" pitchFamily="34" charset="0"/>
              <a:cs typeface="Arial" pitchFamily="34" charset="0"/>
            </a:endParaRPr>
          </a:p>
        </p:txBody>
      </p:sp>
      <p:sp>
        <p:nvSpPr>
          <p:cNvPr id="8" name="TextBox 7"/>
          <p:cNvSpPr txBox="1"/>
          <p:nvPr/>
        </p:nvSpPr>
        <p:spPr>
          <a:xfrm>
            <a:off x="6300192" y="3954185"/>
            <a:ext cx="2768707" cy="369332"/>
          </a:xfrm>
          <a:prstGeom prst="rect">
            <a:avLst/>
          </a:prstGeom>
          <a:noFill/>
        </p:spPr>
        <p:txBody>
          <a:bodyPr wrap="none" rtlCol="0">
            <a:spAutoFit/>
          </a:bodyPr>
          <a:lstStyle/>
          <a:p>
            <a:r>
              <a:rPr lang="en-US" altLang="ko-KR" b="1" dirty="0" smtClean="0">
                <a:solidFill>
                  <a:srgbClr val="C00000"/>
                </a:solidFill>
                <a:latin typeface="Arial" pitchFamily="34" charset="0"/>
                <a:cs typeface="Arial" pitchFamily="34" charset="0"/>
              </a:rPr>
              <a:t>Only for JMA and KMA</a:t>
            </a:r>
            <a:endParaRPr lang="ko-KR" altLang="en-US" b="1" dirty="0">
              <a:solidFill>
                <a:srgbClr val="C00000"/>
              </a:solidFill>
              <a:latin typeface="Arial" pitchFamily="34" charset="0"/>
              <a:cs typeface="Arial" pitchFamily="34" charset="0"/>
            </a:endParaRPr>
          </a:p>
        </p:txBody>
      </p:sp>
      <p:sp>
        <p:nvSpPr>
          <p:cNvPr id="9" name="TextBox 8"/>
          <p:cNvSpPr txBox="1"/>
          <p:nvPr/>
        </p:nvSpPr>
        <p:spPr>
          <a:xfrm>
            <a:off x="6918951" y="580038"/>
            <a:ext cx="1531188" cy="369332"/>
          </a:xfrm>
          <a:prstGeom prst="rect">
            <a:avLst/>
          </a:prstGeom>
          <a:noFill/>
        </p:spPr>
        <p:txBody>
          <a:bodyPr wrap="none" rtlCol="0">
            <a:spAutoFit/>
          </a:bodyPr>
          <a:lstStyle/>
          <a:p>
            <a:r>
              <a:rPr lang="en-US" altLang="ko-KR" b="1" dirty="0" smtClean="0">
                <a:solidFill>
                  <a:srgbClr val="0000FF"/>
                </a:solidFill>
                <a:latin typeface="Arial" pitchFamily="34" charset="0"/>
                <a:cs typeface="Arial" pitchFamily="34" charset="0"/>
              </a:rPr>
              <a:t>Dvorak Rule</a:t>
            </a:r>
            <a:endParaRPr lang="ko-KR" altLang="en-US"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3665362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Example of FT and CI number</a:t>
            </a:r>
            <a:endParaRPr lang="ko-KR" altLang="en-US" dirty="0"/>
          </a:p>
        </p:txBody>
      </p:sp>
      <p:sp>
        <p:nvSpPr>
          <p:cNvPr id="5" name="AutoShape 2"/>
          <p:cNvSpPr>
            <a:spLocks noChangeArrowheads="1"/>
          </p:cNvSpPr>
          <p:nvPr/>
        </p:nvSpPr>
        <p:spPr bwMode="auto">
          <a:xfrm>
            <a:off x="4800600" y="991377"/>
            <a:ext cx="4516438" cy="37797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a:lnSpc>
                <a:spcPct val="90000"/>
              </a:lnSpc>
            </a:pPr>
            <a:r>
              <a:rPr lang="en-US" altLang="ko-KR">
                <a:latin typeface="HY울릉도M" pitchFamily="18" charset="-127"/>
                <a:ea typeface="HY울릉도M" pitchFamily="18" charset="-127"/>
              </a:rPr>
              <a:t>Final CI </a:t>
            </a:r>
            <a:r>
              <a:rPr lang="ko-KR" altLang="en-US">
                <a:latin typeface="HY울릉도M" pitchFamily="18" charset="-127"/>
                <a:ea typeface="HY울릉도M" pitchFamily="18" charset="-127"/>
              </a:rPr>
              <a:t>수와 </a:t>
            </a:r>
            <a:r>
              <a:rPr lang="en-US" altLang="ko-KR">
                <a:latin typeface="HY울릉도M" pitchFamily="18" charset="-127"/>
                <a:ea typeface="HY울릉도M" pitchFamily="18" charset="-127"/>
              </a:rPr>
              <a:t>T</a:t>
            </a:r>
            <a:r>
              <a:rPr lang="ko-KR" altLang="en-US">
                <a:latin typeface="HY울릉도M" pitchFamily="18" charset="-127"/>
                <a:ea typeface="HY울릉도M" pitchFamily="18" charset="-127"/>
              </a:rPr>
              <a:t>수의 관계</a:t>
            </a:r>
          </a:p>
        </p:txBody>
      </p:sp>
      <p:graphicFrame>
        <p:nvGraphicFramePr>
          <p:cNvPr id="6" name="Group 277"/>
          <p:cNvGraphicFramePr>
            <a:graphicFrameLocks noGrp="1"/>
          </p:cNvGraphicFramePr>
          <p:nvPr>
            <p:extLst>
              <p:ext uri="{D42A27DB-BD31-4B8C-83A1-F6EECF244321}">
                <p14:modId xmlns:p14="http://schemas.microsoft.com/office/powerpoint/2010/main" val="2299554344"/>
              </p:ext>
            </p:extLst>
          </p:nvPr>
        </p:nvGraphicFramePr>
        <p:xfrm>
          <a:off x="63654" y="651652"/>
          <a:ext cx="4097337" cy="6131244"/>
        </p:xfrm>
        <a:graphic>
          <a:graphicData uri="http://schemas.openxmlformats.org/drawingml/2006/table">
            <a:tbl>
              <a:tblPr/>
              <a:tblGrid>
                <a:gridCol w="457200"/>
                <a:gridCol w="538162"/>
                <a:gridCol w="534988"/>
                <a:gridCol w="574675"/>
                <a:gridCol w="536575"/>
                <a:gridCol w="561975"/>
                <a:gridCol w="893762"/>
              </a:tblGrid>
              <a:tr h="354013">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rgbClr val="9900FF"/>
                          </a:solidFill>
                          <a:effectLst>
                            <a:outerShdw blurRad="38100" dist="38100" dir="2700000" algn="tl">
                              <a:srgbClr val="000000"/>
                            </a:outerShdw>
                          </a:effectLst>
                          <a:latin typeface="Arial" pitchFamily="34" charset="0"/>
                          <a:ea typeface="HY울릉도M" pitchFamily="18" charset="-127"/>
                          <a:cs typeface="Arial" pitchFamily="34" charset="0"/>
                        </a:rPr>
                        <a:t>JTWC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latinLnBrk="1"/>
                      <a:endParaRPr lang="ko-KR" altLang="en-US"/>
                    </a:p>
                  </a:txBody>
                  <a:tcPr/>
                </a:tc>
                <a:tc gridSpan="3">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rgbClr val="9900FF"/>
                          </a:solidFill>
                          <a:effectLst>
                            <a:outerShdw blurRad="38100" dist="38100" dir="2700000" algn="tl">
                              <a:srgbClr val="000000"/>
                            </a:outerShdw>
                          </a:effectLst>
                          <a:latin typeface="Arial" pitchFamily="34" charset="0"/>
                          <a:ea typeface="HY울릉도M" pitchFamily="18" charset="-127"/>
                          <a:cs typeface="Arial" pitchFamily="34" charset="0"/>
                        </a:rPr>
                        <a:t>MSC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pPr latinLnBrk="1"/>
                      <a:endParaRPr lang="ko-KR" altLang="en-US"/>
                    </a:p>
                  </a:txBody>
                  <a:tcPr/>
                </a:tc>
                <a:tc h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0500">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ko-KR" sz="1200" b="0" i="0" u="none" strike="noStrike" cap="none" normalizeH="0" baseline="0" smtClean="0">
                        <a:ln>
                          <a:noFill/>
                        </a:ln>
                        <a:solidFill>
                          <a:schemeClr val="tx1"/>
                        </a:solidFill>
                        <a:effectLst/>
                        <a:latin typeface="Arial" pitchFamily="34" charset="0"/>
                        <a:ea typeface="HY울릉도M" pitchFamily="18"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CI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CI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State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develop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0500">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develop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Peak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0500">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Peak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Peak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463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90500">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0500">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0500">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0513">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rgbClr val="0000FF"/>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Redevel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err="1" smtClean="0">
                          <a:ln>
                            <a:noFill/>
                          </a:ln>
                          <a:solidFill>
                            <a:schemeClr val="tx1"/>
                          </a:solidFill>
                          <a:effectLst/>
                          <a:latin typeface="Arial" pitchFamily="34" charset="0"/>
                          <a:ea typeface="HY울릉도M" pitchFamily="18" charset="-127"/>
                          <a:cs typeface="Arial" pitchFamily="34" charset="0"/>
                        </a:rPr>
                        <a:t>Redevel</a:t>
                      </a:r>
                      <a:endPar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190500">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rgbClr val="FF0000"/>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190500">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rgbClr val="FF0000"/>
                          </a:solidFill>
                          <a:effectLst/>
                          <a:latin typeface="Arial" pitchFamily="34" charset="0"/>
                          <a:ea typeface="HY울릉도M" pitchFamily="18" charset="-127"/>
                          <a:cs typeface="Arial"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2088">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rgbClr val="FF0000"/>
                          </a:solidFill>
                          <a:effectLst/>
                          <a:latin typeface="Arial" pitchFamily="34" charset="0"/>
                          <a:ea typeface="HY울릉도M" pitchFamily="18" charset="-127"/>
                          <a:cs typeface="Arial" pitchFamily="34"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0500">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ko-KR" sz="1200" b="1" i="0" u="none" strike="noStrike" cap="none" normalizeH="0" baseline="0" smtClean="0">
                        <a:ln>
                          <a:noFill/>
                        </a:ln>
                        <a:solidFill>
                          <a:schemeClr val="tx1"/>
                        </a:solidFill>
                        <a:effectLst/>
                        <a:latin typeface="Arial" pitchFamily="34" charset="0"/>
                        <a:ea typeface="HY울릉도M" pitchFamily="18"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1" lang="ko-KR" altLang="ko-KR" sz="1200" b="1" i="0" u="none" strike="noStrike" cap="none" normalizeH="0" baseline="0" dirty="0" smtClean="0">
                        <a:ln>
                          <a:noFill/>
                        </a:ln>
                        <a:solidFill>
                          <a:schemeClr val="tx1"/>
                        </a:solidFill>
                        <a:effectLst/>
                        <a:latin typeface="Arial" pitchFamily="34" charset="0"/>
                        <a:ea typeface="HY울릉도M" pitchFamily="18"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7" name="Group 256"/>
          <p:cNvGrpSpPr>
            <a:grpSpLocks/>
          </p:cNvGrpSpPr>
          <p:nvPr/>
        </p:nvGrpSpPr>
        <p:grpSpPr bwMode="auto">
          <a:xfrm>
            <a:off x="4191009" y="5731648"/>
            <a:ext cx="1843091" cy="276225"/>
            <a:chOff x="3024" y="1505"/>
            <a:chExt cx="1161" cy="174"/>
          </a:xfrm>
        </p:grpSpPr>
        <p:sp>
          <p:nvSpPr>
            <p:cNvPr id="8" name="Line 257"/>
            <p:cNvSpPr>
              <a:spLocks noChangeShapeType="1"/>
            </p:cNvSpPr>
            <p:nvPr/>
          </p:nvSpPr>
          <p:spPr bwMode="auto">
            <a:xfrm>
              <a:off x="3024" y="1584"/>
              <a:ext cx="240" cy="0"/>
            </a:xfrm>
            <a:prstGeom prst="line">
              <a:avLst/>
            </a:prstGeom>
            <a:noFill/>
            <a:ln w="28575">
              <a:solidFill>
                <a:srgbClr val="FF00FF"/>
              </a:solidFill>
              <a:round/>
              <a:headEnd type="triangle" w="med" len="lg"/>
              <a:tailEnd/>
            </a:ln>
            <a:extLst>
              <a:ext uri="{909E8E84-426E-40DD-AFC4-6F175D3DCCD1}">
                <a14:hiddenFill xmlns:a14="http://schemas.microsoft.com/office/drawing/2010/main">
                  <a:noFill/>
                </a14:hiddenFill>
              </a:ext>
            </a:extLst>
          </p:spPr>
          <p:txBody>
            <a:bodyPr>
              <a:spAutoFit/>
            </a:bodyPr>
            <a:lstStyle/>
            <a:p>
              <a:endParaRPr lang="ko-KR" altLang="en-US"/>
            </a:p>
          </p:txBody>
        </p:sp>
        <p:sp>
          <p:nvSpPr>
            <p:cNvPr id="9" name="Text Box 258"/>
            <p:cNvSpPr txBox="1">
              <a:spLocks noChangeArrowheads="1"/>
            </p:cNvSpPr>
            <p:nvPr/>
          </p:nvSpPr>
          <p:spPr bwMode="auto">
            <a:xfrm>
              <a:off x="3264" y="1505"/>
              <a:ext cx="921" cy="174"/>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r>
                <a:rPr lang="en-US" altLang="ko-KR" sz="1200" dirty="0" smtClean="0">
                  <a:solidFill>
                    <a:schemeClr val="tx1"/>
                  </a:solidFill>
                  <a:latin typeface="HY울릉도M" pitchFamily="18" charset="-127"/>
                  <a:ea typeface="HY울릉도M" pitchFamily="18" charset="-127"/>
                </a:rPr>
                <a:t>Hold CI for 12hrs</a:t>
              </a:r>
              <a:endParaRPr lang="ko-KR" altLang="en-US" sz="1200" dirty="0">
                <a:solidFill>
                  <a:schemeClr val="tx1"/>
                </a:solidFill>
                <a:latin typeface="HY울릉도M" pitchFamily="18" charset="-127"/>
                <a:ea typeface="HY울릉도M" pitchFamily="18" charset="-127"/>
              </a:endParaRPr>
            </a:p>
          </p:txBody>
        </p:sp>
      </p:grpSp>
      <p:grpSp>
        <p:nvGrpSpPr>
          <p:cNvPr id="10" name="Group 276"/>
          <p:cNvGrpSpPr>
            <a:grpSpLocks/>
          </p:cNvGrpSpPr>
          <p:nvPr/>
        </p:nvGrpSpPr>
        <p:grpSpPr bwMode="auto">
          <a:xfrm>
            <a:off x="4167188" y="6119800"/>
            <a:ext cx="4238625" cy="527050"/>
            <a:chOff x="2610" y="3638"/>
            <a:chExt cx="2670" cy="332"/>
          </a:xfrm>
        </p:grpSpPr>
        <p:sp>
          <p:nvSpPr>
            <p:cNvPr id="11" name="Line 261"/>
            <p:cNvSpPr>
              <a:spLocks noChangeShapeType="1"/>
            </p:cNvSpPr>
            <p:nvPr/>
          </p:nvSpPr>
          <p:spPr bwMode="auto">
            <a:xfrm>
              <a:off x="2610" y="3640"/>
              <a:ext cx="270" cy="180"/>
            </a:xfrm>
            <a:prstGeom prst="line">
              <a:avLst/>
            </a:prstGeom>
            <a:noFill/>
            <a:ln w="28575">
              <a:solidFill>
                <a:srgbClr val="0000FF"/>
              </a:solidFill>
              <a:round/>
              <a:headEnd type="triangle" w="med" len="lg"/>
              <a:tailEnd/>
            </a:ln>
            <a:extLst>
              <a:ext uri="{909E8E84-426E-40DD-AFC4-6F175D3DCCD1}">
                <a14:hiddenFill xmlns:a14="http://schemas.microsoft.com/office/drawing/2010/main">
                  <a:noFill/>
                </a14:hiddenFill>
              </a:ext>
            </a:extLst>
          </p:spPr>
          <p:txBody>
            <a:bodyPr>
              <a:spAutoFit/>
            </a:bodyPr>
            <a:lstStyle/>
            <a:p>
              <a:endParaRPr lang="ko-KR" altLang="en-US">
                <a:latin typeface="Arial" pitchFamily="34" charset="0"/>
                <a:cs typeface="Arial" pitchFamily="34" charset="0"/>
              </a:endParaRPr>
            </a:p>
          </p:txBody>
        </p:sp>
        <p:sp>
          <p:nvSpPr>
            <p:cNvPr id="12" name="Text Box 262"/>
            <p:cNvSpPr txBox="1">
              <a:spLocks noChangeArrowheads="1"/>
            </p:cNvSpPr>
            <p:nvPr/>
          </p:nvSpPr>
          <p:spPr bwMode="auto">
            <a:xfrm>
              <a:off x="2867" y="3638"/>
              <a:ext cx="2413" cy="33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r>
                <a:rPr lang="en-US" altLang="ko-KR" sz="1400" dirty="0" smtClean="0">
                  <a:solidFill>
                    <a:schemeClr val="tx1"/>
                  </a:solidFill>
                  <a:latin typeface="Arial" pitchFamily="34" charset="0"/>
                  <a:ea typeface="HY울릉도M" pitchFamily="18" charset="-127"/>
                  <a:cs typeface="Arial" pitchFamily="34" charset="0"/>
                </a:rPr>
                <a:t>If, Tmax-T18=2.0  and, T12-T18=0.5</a:t>
              </a:r>
              <a:endParaRPr lang="en-US" altLang="ko-KR" sz="1400" dirty="0">
                <a:solidFill>
                  <a:schemeClr val="tx1"/>
                </a:solidFill>
                <a:latin typeface="Arial" pitchFamily="34" charset="0"/>
                <a:ea typeface="HY울릉도M" pitchFamily="18" charset="-127"/>
                <a:cs typeface="Arial" pitchFamily="34" charset="0"/>
              </a:endParaRPr>
            </a:p>
            <a:p>
              <a:pPr algn="ctr" eaLnBrk="1" hangingPunct="1"/>
              <a:r>
                <a:rPr lang="en-US" altLang="ko-KR" sz="1400" dirty="0">
                  <a:solidFill>
                    <a:schemeClr val="tx1"/>
                  </a:solidFill>
                  <a:latin typeface="Arial" pitchFamily="34" charset="0"/>
                  <a:ea typeface="HY울릉도M" pitchFamily="18" charset="-127"/>
                  <a:cs typeface="Arial" pitchFamily="34" charset="0"/>
                </a:rPr>
                <a:t>CI18 = </a:t>
              </a:r>
              <a:r>
                <a:rPr lang="en-US" altLang="ko-KR" sz="1400" dirty="0" err="1">
                  <a:solidFill>
                    <a:schemeClr val="tx1"/>
                  </a:solidFill>
                  <a:latin typeface="Arial" pitchFamily="34" charset="0"/>
                  <a:ea typeface="HY울릉도M" pitchFamily="18" charset="-127"/>
                  <a:cs typeface="Arial" pitchFamily="34" charset="0"/>
                </a:rPr>
                <a:t>Tmax</a:t>
              </a:r>
              <a:r>
                <a:rPr lang="en-US" altLang="ko-KR" sz="1400" dirty="0">
                  <a:solidFill>
                    <a:schemeClr val="tx1"/>
                  </a:solidFill>
                  <a:latin typeface="Arial" pitchFamily="34" charset="0"/>
                  <a:ea typeface="HY울릉도M" pitchFamily="18" charset="-127"/>
                  <a:cs typeface="Arial" pitchFamily="34" charset="0"/>
                </a:rPr>
                <a:t> – 1.0 = T18 + 1.0</a:t>
              </a:r>
            </a:p>
          </p:txBody>
        </p:sp>
      </p:grpSp>
      <p:graphicFrame>
        <p:nvGraphicFramePr>
          <p:cNvPr id="43" name="Object 1024"/>
          <p:cNvGraphicFramePr>
            <a:graphicFrameLocks noChangeAspect="1"/>
          </p:cNvGraphicFramePr>
          <p:nvPr>
            <p:extLst>
              <p:ext uri="{D42A27DB-BD31-4B8C-83A1-F6EECF244321}">
                <p14:modId xmlns:p14="http://schemas.microsoft.com/office/powerpoint/2010/main" val="2476199002"/>
              </p:ext>
            </p:extLst>
          </p:nvPr>
        </p:nvGraphicFramePr>
        <p:xfrm>
          <a:off x="4284663" y="1566053"/>
          <a:ext cx="4859337" cy="2469084"/>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직선 화살표 연결선 20"/>
          <p:cNvCxnSpPr/>
          <p:nvPr/>
        </p:nvCxnSpPr>
        <p:spPr>
          <a:xfrm flipH="1">
            <a:off x="5508104" y="2014492"/>
            <a:ext cx="282" cy="91818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039681" y="2421780"/>
            <a:ext cx="567152" cy="276999"/>
          </a:xfrm>
          <a:prstGeom prst="rect">
            <a:avLst/>
          </a:prstGeom>
          <a:noFill/>
        </p:spPr>
        <p:txBody>
          <a:bodyPr wrap="square" rtlCol="0">
            <a:spAutoFit/>
          </a:bodyPr>
          <a:lstStyle/>
          <a:p>
            <a:r>
              <a:rPr lang="en-US" altLang="ko-KR" sz="1200" dirty="0" smtClean="0">
                <a:latin typeface="Arial" pitchFamily="34" charset="0"/>
                <a:cs typeface="Arial" pitchFamily="34" charset="0"/>
              </a:rPr>
              <a:t>peak</a:t>
            </a:r>
            <a:endParaRPr lang="ko-KR" altLang="en-US" sz="1200" dirty="0">
              <a:latin typeface="Arial" pitchFamily="34" charset="0"/>
              <a:cs typeface="Arial" pitchFamily="34" charset="0"/>
            </a:endParaRPr>
          </a:p>
        </p:txBody>
      </p:sp>
      <p:cxnSp>
        <p:nvCxnSpPr>
          <p:cNvPr id="23" name="직선 화살표 연결선 22"/>
          <p:cNvCxnSpPr/>
          <p:nvPr/>
        </p:nvCxnSpPr>
        <p:spPr>
          <a:xfrm>
            <a:off x="6343602" y="1735312"/>
            <a:ext cx="0" cy="1004247"/>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직선 화살표 연결선 23"/>
          <p:cNvCxnSpPr/>
          <p:nvPr/>
        </p:nvCxnSpPr>
        <p:spPr>
          <a:xfrm>
            <a:off x="5951625" y="1989594"/>
            <a:ext cx="0" cy="918180"/>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002809" y="2924046"/>
            <a:ext cx="2282085" cy="246221"/>
          </a:xfrm>
          <a:prstGeom prst="rect">
            <a:avLst/>
          </a:prstGeom>
          <a:noFill/>
        </p:spPr>
        <p:txBody>
          <a:bodyPr wrap="square" rtlCol="0">
            <a:spAutoFit/>
          </a:bodyPr>
          <a:lstStyle/>
          <a:p>
            <a:r>
              <a:rPr lang="en-US" altLang="ko-KR" sz="1000" b="1" dirty="0" smtClean="0">
                <a:solidFill>
                  <a:srgbClr val="0000FF"/>
                </a:solidFill>
                <a:latin typeface="Arial" pitchFamily="34" charset="0"/>
                <a:cs typeface="Arial" pitchFamily="34" charset="0"/>
              </a:rPr>
              <a:t>Hold CI as the highest FT for 12hrs</a:t>
            </a:r>
            <a:endParaRPr lang="ko-KR" altLang="en-US" sz="1000" b="1" dirty="0">
              <a:solidFill>
                <a:srgbClr val="0000FF"/>
              </a:solidFill>
              <a:latin typeface="Arial" pitchFamily="34" charset="0"/>
              <a:cs typeface="Arial" pitchFamily="34" charset="0"/>
            </a:endParaRPr>
          </a:p>
        </p:txBody>
      </p:sp>
      <p:sp>
        <p:nvSpPr>
          <p:cNvPr id="27" name="TextBox 26"/>
          <p:cNvSpPr txBox="1"/>
          <p:nvPr/>
        </p:nvSpPr>
        <p:spPr>
          <a:xfrm>
            <a:off x="6257592" y="1743932"/>
            <a:ext cx="1061806" cy="276999"/>
          </a:xfrm>
          <a:prstGeom prst="rect">
            <a:avLst/>
          </a:prstGeom>
          <a:noFill/>
        </p:spPr>
        <p:txBody>
          <a:bodyPr wrap="square" rtlCol="0">
            <a:spAutoFit/>
          </a:bodyPr>
          <a:lstStyle/>
          <a:p>
            <a:r>
              <a:rPr lang="en-US" altLang="ko-KR" sz="1200" dirty="0" smtClean="0">
                <a:latin typeface="Arial" pitchFamily="34" charset="0"/>
                <a:cs typeface="Arial" pitchFamily="34" charset="0"/>
              </a:rPr>
              <a:t>CI =FT+1</a:t>
            </a:r>
            <a:endParaRPr lang="ko-KR" altLang="en-US" sz="1200" dirty="0">
              <a:latin typeface="Arial" pitchFamily="34" charset="0"/>
              <a:cs typeface="Arial" pitchFamily="34" charset="0"/>
            </a:endParaRPr>
          </a:p>
        </p:txBody>
      </p:sp>
      <p:cxnSp>
        <p:nvCxnSpPr>
          <p:cNvPr id="28" name="직선 화살표 연결선 27"/>
          <p:cNvCxnSpPr/>
          <p:nvPr/>
        </p:nvCxnSpPr>
        <p:spPr>
          <a:xfrm>
            <a:off x="7164288" y="1714871"/>
            <a:ext cx="0" cy="1004247"/>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a:off x="5100063" y="2020931"/>
            <a:ext cx="0" cy="698187"/>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p:nvPr/>
        </p:nvCxnSpPr>
        <p:spPr>
          <a:xfrm>
            <a:off x="5508386" y="2798497"/>
            <a:ext cx="443239" cy="0"/>
          </a:xfrm>
          <a:prstGeom prst="straightConnector1">
            <a:avLst/>
          </a:prstGeom>
          <a:ln w="19050">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p:nvPr/>
        </p:nvCxnSpPr>
        <p:spPr>
          <a:xfrm>
            <a:off x="7627533" y="1735311"/>
            <a:ext cx="0" cy="1004247"/>
          </a:xfrm>
          <a:prstGeom prst="straightConnector1">
            <a:avLst/>
          </a:prstGeom>
          <a:ln w="1905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053328" y="1964972"/>
            <a:ext cx="1119072" cy="246221"/>
          </a:xfrm>
          <a:prstGeom prst="rect">
            <a:avLst/>
          </a:prstGeom>
          <a:noFill/>
        </p:spPr>
        <p:txBody>
          <a:bodyPr wrap="square" rtlCol="0">
            <a:spAutoFit/>
          </a:bodyPr>
          <a:lstStyle/>
          <a:p>
            <a:r>
              <a:rPr lang="en-US" altLang="ko-KR" sz="1000" b="1" dirty="0" smtClean="0">
                <a:solidFill>
                  <a:schemeClr val="accent3">
                    <a:lumMod val="50000"/>
                  </a:schemeClr>
                </a:solidFill>
                <a:latin typeface="Arial" pitchFamily="34" charset="0"/>
                <a:cs typeface="Arial" pitchFamily="34" charset="0"/>
              </a:rPr>
              <a:t>Redeveloping</a:t>
            </a:r>
            <a:endParaRPr lang="ko-KR" altLang="en-US" sz="1000" b="1" dirty="0">
              <a:solidFill>
                <a:schemeClr val="accent3">
                  <a:lumMod val="50000"/>
                </a:schemeClr>
              </a:solidFill>
              <a:latin typeface="Arial" pitchFamily="34" charset="0"/>
              <a:cs typeface="Arial" pitchFamily="34" charset="0"/>
            </a:endParaRPr>
          </a:p>
        </p:txBody>
      </p:sp>
      <p:grpSp>
        <p:nvGrpSpPr>
          <p:cNvPr id="40" name="Group 256"/>
          <p:cNvGrpSpPr>
            <a:grpSpLocks/>
          </p:cNvGrpSpPr>
          <p:nvPr/>
        </p:nvGrpSpPr>
        <p:grpSpPr bwMode="auto">
          <a:xfrm>
            <a:off x="4139952" y="4581128"/>
            <a:ext cx="4651389" cy="276225"/>
            <a:chOff x="3024" y="1505"/>
            <a:chExt cx="2930" cy="174"/>
          </a:xfrm>
        </p:grpSpPr>
        <p:sp>
          <p:nvSpPr>
            <p:cNvPr id="41" name="Line 257"/>
            <p:cNvSpPr>
              <a:spLocks noChangeShapeType="1"/>
            </p:cNvSpPr>
            <p:nvPr/>
          </p:nvSpPr>
          <p:spPr bwMode="auto">
            <a:xfrm>
              <a:off x="3024" y="1584"/>
              <a:ext cx="240" cy="0"/>
            </a:xfrm>
            <a:prstGeom prst="line">
              <a:avLst/>
            </a:prstGeom>
            <a:noFill/>
            <a:ln w="28575">
              <a:solidFill>
                <a:srgbClr val="0000FF"/>
              </a:solidFill>
              <a:round/>
              <a:headEnd type="triangle" w="med" len="lg"/>
              <a:tailEnd/>
            </a:ln>
            <a:extLst>
              <a:ext uri="{909E8E84-426E-40DD-AFC4-6F175D3DCCD1}">
                <a14:hiddenFill xmlns:a14="http://schemas.microsoft.com/office/drawing/2010/main">
                  <a:noFill/>
                </a14:hiddenFill>
              </a:ext>
            </a:extLst>
          </p:spPr>
          <p:txBody>
            <a:bodyPr>
              <a:spAutoFit/>
            </a:bodyPr>
            <a:lstStyle/>
            <a:p>
              <a:endParaRPr lang="ko-KR" altLang="en-US">
                <a:solidFill>
                  <a:srgbClr val="0000FF"/>
                </a:solidFill>
              </a:endParaRPr>
            </a:p>
          </p:txBody>
        </p:sp>
        <p:sp>
          <p:nvSpPr>
            <p:cNvPr id="42" name="Text Box 258"/>
            <p:cNvSpPr txBox="1">
              <a:spLocks noChangeArrowheads="1"/>
            </p:cNvSpPr>
            <p:nvPr/>
          </p:nvSpPr>
          <p:spPr bwMode="auto">
            <a:xfrm>
              <a:off x="3264" y="1505"/>
              <a:ext cx="2690" cy="174"/>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r>
                <a:rPr lang="en-US" altLang="ko-KR" sz="1200" dirty="0" smtClean="0">
                  <a:solidFill>
                    <a:srgbClr val="0000FF"/>
                  </a:solidFill>
                  <a:latin typeface="HY울릉도M" pitchFamily="18" charset="-127"/>
                  <a:ea typeface="HY울릉도M" pitchFamily="18" charset="-127"/>
                </a:rPr>
                <a:t>CI =FT+0.5  when the change of FT is 0.5 for 24hours</a:t>
              </a:r>
              <a:endParaRPr lang="ko-KR" altLang="en-US" sz="1200" dirty="0">
                <a:solidFill>
                  <a:srgbClr val="0000FF"/>
                </a:solidFill>
                <a:latin typeface="HY울릉도M" pitchFamily="18" charset="-127"/>
                <a:ea typeface="HY울릉도M" pitchFamily="18" charset="-127"/>
              </a:endParaRPr>
            </a:p>
          </p:txBody>
        </p:sp>
      </p:grpSp>
      <p:grpSp>
        <p:nvGrpSpPr>
          <p:cNvPr id="44" name="Group 256"/>
          <p:cNvGrpSpPr>
            <a:grpSpLocks/>
          </p:cNvGrpSpPr>
          <p:nvPr/>
        </p:nvGrpSpPr>
        <p:grpSpPr bwMode="auto">
          <a:xfrm>
            <a:off x="4151852" y="4952975"/>
            <a:ext cx="3040071" cy="276225"/>
            <a:chOff x="3024" y="1505"/>
            <a:chExt cx="1915" cy="174"/>
          </a:xfrm>
        </p:grpSpPr>
        <p:sp>
          <p:nvSpPr>
            <p:cNvPr id="45" name="Line 257"/>
            <p:cNvSpPr>
              <a:spLocks noChangeShapeType="1"/>
            </p:cNvSpPr>
            <p:nvPr/>
          </p:nvSpPr>
          <p:spPr bwMode="auto">
            <a:xfrm>
              <a:off x="3024" y="1584"/>
              <a:ext cx="240" cy="0"/>
            </a:xfrm>
            <a:prstGeom prst="line">
              <a:avLst/>
            </a:prstGeom>
            <a:noFill/>
            <a:ln w="28575">
              <a:solidFill>
                <a:schemeClr val="tx1"/>
              </a:solidFill>
              <a:round/>
              <a:headEnd type="triangle" w="med" len="lg"/>
              <a:tailEnd/>
            </a:ln>
            <a:extLst>
              <a:ext uri="{909E8E84-426E-40DD-AFC4-6F175D3DCCD1}">
                <a14:hiddenFill xmlns:a14="http://schemas.microsoft.com/office/drawing/2010/main">
                  <a:noFill/>
                </a14:hiddenFill>
              </a:ext>
            </a:extLst>
          </p:spPr>
          <p:txBody>
            <a:bodyPr>
              <a:spAutoFit/>
            </a:bodyPr>
            <a:lstStyle/>
            <a:p>
              <a:endParaRPr lang="ko-KR" altLang="en-US">
                <a:solidFill>
                  <a:srgbClr val="0000FF"/>
                </a:solidFill>
              </a:endParaRPr>
            </a:p>
          </p:txBody>
        </p:sp>
        <p:sp>
          <p:nvSpPr>
            <p:cNvPr id="46" name="Text Box 258"/>
            <p:cNvSpPr txBox="1">
              <a:spLocks noChangeArrowheads="1"/>
            </p:cNvSpPr>
            <p:nvPr/>
          </p:nvSpPr>
          <p:spPr bwMode="auto">
            <a:xfrm>
              <a:off x="3264" y="1505"/>
              <a:ext cx="1675" cy="1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r>
                <a:rPr lang="en-US" altLang="ko-KR" sz="1200" dirty="0" smtClean="0">
                  <a:solidFill>
                    <a:schemeClr val="tx1"/>
                  </a:solidFill>
                  <a:latin typeface="HY울릉도M" pitchFamily="18" charset="-127"/>
                  <a:ea typeface="HY울릉도M" pitchFamily="18" charset="-127"/>
                </a:rPr>
                <a:t>CI =FT  when TC is redeveloped</a:t>
              </a:r>
              <a:endParaRPr lang="ko-KR" altLang="en-US" sz="1200" dirty="0">
                <a:solidFill>
                  <a:schemeClr val="tx1"/>
                </a:solidFill>
                <a:latin typeface="HY울릉도M" pitchFamily="18" charset="-127"/>
                <a:ea typeface="HY울릉도M" pitchFamily="18" charset="-127"/>
              </a:endParaRPr>
            </a:p>
          </p:txBody>
        </p:sp>
      </p:grpSp>
    </p:spTree>
    <p:extLst>
      <p:ext uri="{BB962C8B-B14F-4D97-AF65-F5344CB8AC3E}">
        <p14:creationId xmlns:p14="http://schemas.microsoft.com/office/powerpoint/2010/main" val="42164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linds(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Example : CI ( 6hour interval) </a:t>
            </a:r>
            <a:endParaRPr lang="ko-KR" alt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36712"/>
            <a:ext cx="7560840" cy="535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508104" y="6192901"/>
            <a:ext cx="2709396" cy="246221"/>
          </a:xfrm>
          <a:prstGeom prst="rect">
            <a:avLst/>
          </a:prstGeom>
          <a:noFill/>
        </p:spPr>
        <p:txBody>
          <a:bodyPr wrap="none" rtlCol="0">
            <a:spAutoFit/>
          </a:bodyPr>
          <a:lstStyle/>
          <a:p>
            <a:r>
              <a:rPr lang="en-US" altLang="ko-KR" sz="1000" dirty="0" smtClean="0"/>
              <a:t>Image Courtesy by Jack </a:t>
            </a:r>
            <a:r>
              <a:rPr lang="en-US" altLang="ko-KR" sz="1000" dirty="0" err="1" smtClean="0"/>
              <a:t>Beven</a:t>
            </a:r>
            <a:r>
              <a:rPr lang="en-US" altLang="ko-KR" sz="1000" dirty="0" smtClean="0"/>
              <a:t>(2018, NHC) </a:t>
            </a:r>
            <a:endParaRPr lang="ko-KR" altLang="en-US" sz="1000" dirty="0"/>
          </a:p>
        </p:txBody>
      </p:sp>
      <p:grpSp>
        <p:nvGrpSpPr>
          <p:cNvPr id="13" name="그룹 12"/>
          <p:cNvGrpSpPr/>
          <p:nvPr/>
        </p:nvGrpSpPr>
        <p:grpSpPr>
          <a:xfrm>
            <a:off x="2435594" y="1628800"/>
            <a:ext cx="907519" cy="3240360"/>
            <a:chOff x="2435594" y="1628800"/>
            <a:chExt cx="907519" cy="3240360"/>
          </a:xfrm>
        </p:grpSpPr>
        <p:sp>
          <p:nvSpPr>
            <p:cNvPr id="3" name="TextBox 2"/>
            <p:cNvSpPr txBox="1"/>
            <p:nvPr/>
          </p:nvSpPr>
          <p:spPr>
            <a:xfrm>
              <a:off x="2560526" y="2134597"/>
              <a:ext cx="782587" cy="646331"/>
            </a:xfrm>
            <a:prstGeom prst="rect">
              <a:avLst/>
            </a:prstGeom>
            <a:noFill/>
          </p:spPr>
          <p:txBody>
            <a:bodyPr wrap="none" rtlCol="0">
              <a:spAutoFit/>
            </a:bodyPr>
            <a:lstStyle/>
            <a:p>
              <a:pPr algn="ctr"/>
              <a:r>
                <a:rPr lang="en-US" altLang="ko-KR" b="1" dirty="0" smtClean="0">
                  <a:solidFill>
                    <a:schemeClr val="bg1"/>
                  </a:solidFill>
                </a:rPr>
                <a:t>-2.0</a:t>
              </a:r>
            </a:p>
            <a:p>
              <a:r>
                <a:rPr lang="en-US" altLang="ko-KR" b="1" dirty="0" smtClean="0">
                  <a:solidFill>
                    <a:schemeClr val="bg1"/>
                  </a:solidFill>
                </a:rPr>
                <a:t>/24hr</a:t>
              </a:r>
              <a:endParaRPr lang="ko-KR" altLang="en-US" b="1" dirty="0">
                <a:solidFill>
                  <a:schemeClr val="bg1"/>
                </a:solidFill>
              </a:endParaRPr>
            </a:p>
          </p:txBody>
        </p:sp>
        <p:cxnSp>
          <p:nvCxnSpPr>
            <p:cNvPr id="5" name="직선 화살표 연결선 4"/>
            <p:cNvCxnSpPr/>
            <p:nvPr/>
          </p:nvCxnSpPr>
          <p:spPr>
            <a:xfrm>
              <a:off x="2699792" y="1628800"/>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p:nvPr/>
          </p:nvCxnSpPr>
          <p:spPr>
            <a:xfrm>
              <a:off x="2699791" y="3271597"/>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p:nvPr/>
          </p:nvCxnSpPr>
          <p:spPr>
            <a:xfrm>
              <a:off x="2699791" y="4869160"/>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35594" y="3789040"/>
              <a:ext cx="782587" cy="646331"/>
            </a:xfrm>
            <a:prstGeom prst="rect">
              <a:avLst/>
            </a:prstGeom>
            <a:noFill/>
          </p:spPr>
          <p:txBody>
            <a:bodyPr wrap="none" rtlCol="0">
              <a:spAutoFit/>
            </a:bodyPr>
            <a:lstStyle/>
            <a:p>
              <a:pPr algn="ctr"/>
              <a:r>
                <a:rPr lang="en-US" altLang="ko-KR" b="1" dirty="0" smtClean="0">
                  <a:solidFill>
                    <a:schemeClr val="bg1"/>
                  </a:solidFill>
                </a:rPr>
                <a:t>-2.0</a:t>
              </a:r>
            </a:p>
            <a:p>
              <a:pPr algn="ctr"/>
              <a:r>
                <a:rPr lang="en-US" altLang="ko-KR" b="1" dirty="0" smtClean="0">
                  <a:solidFill>
                    <a:schemeClr val="bg1"/>
                  </a:solidFill>
                </a:rPr>
                <a:t>/24hr</a:t>
              </a:r>
              <a:endParaRPr lang="ko-KR" altLang="en-US" b="1" dirty="0">
                <a:solidFill>
                  <a:schemeClr val="bg1"/>
                </a:solidFill>
              </a:endParaRPr>
            </a:p>
          </p:txBody>
        </p:sp>
        <p:cxnSp>
          <p:nvCxnSpPr>
            <p:cNvPr id="12" name="직선 연결선 11"/>
            <p:cNvCxnSpPr>
              <a:endCxn id="3" idx="0"/>
            </p:cNvCxnSpPr>
            <p:nvPr/>
          </p:nvCxnSpPr>
          <p:spPr>
            <a:xfrm>
              <a:off x="2951820" y="1702549"/>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직선 연결선 13"/>
            <p:cNvCxnSpPr/>
            <p:nvPr/>
          </p:nvCxnSpPr>
          <p:spPr>
            <a:xfrm>
              <a:off x="2931839" y="2839549"/>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a:off x="2951820" y="3300112"/>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a:off x="2931839" y="4437112"/>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그룹 17"/>
          <p:cNvGrpSpPr/>
          <p:nvPr/>
        </p:nvGrpSpPr>
        <p:grpSpPr>
          <a:xfrm>
            <a:off x="683568" y="1628800"/>
            <a:ext cx="907519" cy="3240360"/>
            <a:chOff x="2435594" y="1628800"/>
            <a:chExt cx="907519" cy="3240360"/>
          </a:xfrm>
        </p:grpSpPr>
        <p:sp>
          <p:nvSpPr>
            <p:cNvPr id="19" name="TextBox 18"/>
            <p:cNvSpPr txBox="1"/>
            <p:nvPr/>
          </p:nvSpPr>
          <p:spPr>
            <a:xfrm>
              <a:off x="2560526" y="2134597"/>
              <a:ext cx="782587" cy="646331"/>
            </a:xfrm>
            <a:prstGeom prst="rect">
              <a:avLst/>
            </a:prstGeom>
            <a:noFill/>
          </p:spPr>
          <p:txBody>
            <a:bodyPr wrap="none" rtlCol="0">
              <a:spAutoFit/>
            </a:bodyPr>
            <a:lstStyle/>
            <a:p>
              <a:pPr algn="ctr"/>
              <a:r>
                <a:rPr lang="en-US" altLang="ko-KR" b="1" dirty="0" smtClean="0">
                  <a:solidFill>
                    <a:schemeClr val="bg1"/>
                  </a:solidFill>
                </a:rPr>
                <a:t>+1.5</a:t>
              </a:r>
            </a:p>
            <a:p>
              <a:r>
                <a:rPr lang="en-US" altLang="ko-KR" b="1" dirty="0" smtClean="0">
                  <a:solidFill>
                    <a:schemeClr val="bg1"/>
                  </a:solidFill>
                </a:rPr>
                <a:t>/24hr</a:t>
              </a:r>
              <a:endParaRPr lang="ko-KR" altLang="en-US" b="1" dirty="0">
                <a:solidFill>
                  <a:schemeClr val="bg1"/>
                </a:solidFill>
              </a:endParaRPr>
            </a:p>
          </p:txBody>
        </p:sp>
        <p:cxnSp>
          <p:nvCxnSpPr>
            <p:cNvPr id="20" name="직선 화살표 연결선 19"/>
            <p:cNvCxnSpPr/>
            <p:nvPr/>
          </p:nvCxnSpPr>
          <p:spPr>
            <a:xfrm>
              <a:off x="2699792" y="1628800"/>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p:cNvCxnSpPr/>
            <p:nvPr/>
          </p:nvCxnSpPr>
          <p:spPr>
            <a:xfrm>
              <a:off x="2699791" y="3271597"/>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p:nvPr/>
          </p:nvCxnSpPr>
          <p:spPr>
            <a:xfrm>
              <a:off x="2699791" y="4869160"/>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35594" y="3789040"/>
              <a:ext cx="782587" cy="646331"/>
            </a:xfrm>
            <a:prstGeom prst="rect">
              <a:avLst/>
            </a:prstGeom>
            <a:noFill/>
          </p:spPr>
          <p:txBody>
            <a:bodyPr wrap="none" rtlCol="0">
              <a:spAutoFit/>
            </a:bodyPr>
            <a:lstStyle/>
            <a:p>
              <a:pPr algn="ctr"/>
              <a:r>
                <a:rPr lang="en-US" altLang="ko-KR" b="1" dirty="0" smtClean="0">
                  <a:solidFill>
                    <a:schemeClr val="bg1"/>
                  </a:solidFill>
                </a:rPr>
                <a:t>+1.5</a:t>
              </a:r>
            </a:p>
            <a:p>
              <a:pPr algn="ctr"/>
              <a:r>
                <a:rPr lang="en-US" altLang="ko-KR" b="1" dirty="0" smtClean="0">
                  <a:solidFill>
                    <a:schemeClr val="bg1"/>
                  </a:solidFill>
                </a:rPr>
                <a:t>/24hr</a:t>
              </a:r>
              <a:endParaRPr lang="ko-KR" altLang="en-US" b="1" dirty="0">
                <a:solidFill>
                  <a:schemeClr val="bg1"/>
                </a:solidFill>
              </a:endParaRPr>
            </a:p>
          </p:txBody>
        </p:sp>
        <p:cxnSp>
          <p:nvCxnSpPr>
            <p:cNvPr id="24" name="직선 연결선 23"/>
            <p:cNvCxnSpPr>
              <a:endCxn id="19" idx="0"/>
            </p:cNvCxnSpPr>
            <p:nvPr/>
          </p:nvCxnSpPr>
          <p:spPr>
            <a:xfrm>
              <a:off x="2951820" y="1702549"/>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a:off x="2931839" y="2839549"/>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a:off x="2951820" y="3300112"/>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2931839" y="4437112"/>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그룹 27"/>
          <p:cNvGrpSpPr/>
          <p:nvPr/>
        </p:nvGrpSpPr>
        <p:grpSpPr>
          <a:xfrm>
            <a:off x="4283968" y="1702549"/>
            <a:ext cx="907519" cy="3240360"/>
            <a:chOff x="2435594" y="1628800"/>
            <a:chExt cx="907519" cy="3240360"/>
          </a:xfrm>
        </p:grpSpPr>
        <p:sp>
          <p:nvSpPr>
            <p:cNvPr id="29" name="TextBox 28"/>
            <p:cNvSpPr txBox="1"/>
            <p:nvPr/>
          </p:nvSpPr>
          <p:spPr>
            <a:xfrm>
              <a:off x="2560526" y="2134597"/>
              <a:ext cx="782587" cy="646331"/>
            </a:xfrm>
            <a:prstGeom prst="rect">
              <a:avLst/>
            </a:prstGeom>
            <a:noFill/>
          </p:spPr>
          <p:txBody>
            <a:bodyPr wrap="none" rtlCol="0">
              <a:spAutoFit/>
            </a:bodyPr>
            <a:lstStyle/>
            <a:p>
              <a:pPr algn="ctr"/>
              <a:r>
                <a:rPr lang="en-US" altLang="ko-KR" b="1" dirty="0" smtClean="0">
                  <a:solidFill>
                    <a:schemeClr val="bg1"/>
                  </a:solidFill>
                </a:rPr>
                <a:t>-1.5</a:t>
              </a:r>
            </a:p>
            <a:p>
              <a:r>
                <a:rPr lang="en-US" altLang="ko-KR" b="1" dirty="0" smtClean="0">
                  <a:solidFill>
                    <a:schemeClr val="bg1"/>
                  </a:solidFill>
                </a:rPr>
                <a:t>/24hr</a:t>
              </a:r>
              <a:endParaRPr lang="ko-KR" altLang="en-US" b="1" dirty="0">
                <a:solidFill>
                  <a:schemeClr val="bg1"/>
                </a:solidFill>
              </a:endParaRPr>
            </a:p>
          </p:txBody>
        </p:sp>
        <p:cxnSp>
          <p:nvCxnSpPr>
            <p:cNvPr id="30" name="직선 화살표 연결선 29"/>
            <p:cNvCxnSpPr/>
            <p:nvPr/>
          </p:nvCxnSpPr>
          <p:spPr>
            <a:xfrm>
              <a:off x="2699792" y="1628800"/>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p:nvPr/>
          </p:nvCxnSpPr>
          <p:spPr>
            <a:xfrm>
              <a:off x="2699791" y="3271597"/>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a:off x="2699791" y="4869160"/>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35594" y="3789040"/>
              <a:ext cx="782587" cy="646331"/>
            </a:xfrm>
            <a:prstGeom prst="rect">
              <a:avLst/>
            </a:prstGeom>
            <a:noFill/>
          </p:spPr>
          <p:txBody>
            <a:bodyPr wrap="none" rtlCol="0">
              <a:spAutoFit/>
            </a:bodyPr>
            <a:lstStyle/>
            <a:p>
              <a:pPr algn="ctr"/>
              <a:r>
                <a:rPr lang="en-US" altLang="ko-KR" b="1" dirty="0" smtClean="0">
                  <a:solidFill>
                    <a:schemeClr val="bg1"/>
                  </a:solidFill>
                </a:rPr>
                <a:t>-1.0</a:t>
              </a:r>
            </a:p>
            <a:p>
              <a:pPr algn="ctr"/>
              <a:r>
                <a:rPr lang="en-US" altLang="ko-KR" b="1" dirty="0" smtClean="0">
                  <a:solidFill>
                    <a:schemeClr val="bg1"/>
                  </a:solidFill>
                </a:rPr>
                <a:t>/24hr</a:t>
              </a:r>
              <a:endParaRPr lang="ko-KR" altLang="en-US" b="1" dirty="0">
                <a:solidFill>
                  <a:schemeClr val="bg1"/>
                </a:solidFill>
              </a:endParaRPr>
            </a:p>
          </p:txBody>
        </p:sp>
        <p:cxnSp>
          <p:nvCxnSpPr>
            <p:cNvPr id="34" name="직선 연결선 33"/>
            <p:cNvCxnSpPr>
              <a:endCxn id="29" idx="0"/>
            </p:cNvCxnSpPr>
            <p:nvPr/>
          </p:nvCxnSpPr>
          <p:spPr>
            <a:xfrm>
              <a:off x="2951820" y="1702549"/>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a:off x="2931839" y="2839549"/>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a:off x="2951820" y="3300112"/>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직선 연결선 36"/>
            <p:cNvCxnSpPr/>
            <p:nvPr/>
          </p:nvCxnSpPr>
          <p:spPr>
            <a:xfrm>
              <a:off x="2931839" y="4437112"/>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그룹 37"/>
          <p:cNvGrpSpPr/>
          <p:nvPr/>
        </p:nvGrpSpPr>
        <p:grpSpPr>
          <a:xfrm>
            <a:off x="6012160" y="1628800"/>
            <a:ext cx="907519" cy="3240360"/>
            <a:chOff x="2435594" y="1628800"/>
            <a:chExt cx="907519" cy="3240360"/>
          </a:xfrm>
        </p:grpSpPr>
        <p:sp>
          <p:nvSpPr>
            <p:cNvPr id="39" name="TextBox 38"/>
            <p:cNvSpPr txBox="1"/>
            <p:nvPr/>
          </p:nvSpPr>
          <p:spPr>
            <a:xfrm>
              <a:off x="2560526" y="2134597"/>
              <a:ext cx="782587" cy="646331"/>
            </a:xfrm>
            <a:prstGeom prst="rect">
              <a:avLst/>
            </a:prstGeom>
            <a:noFill/>
          </p:spPr>
          <p:txBody>
            <a:bodyPr wrap="none" rtlCol="0">
              <a:spAutoFit/>
            </a:bodyPr>
            <a:lstStyle/>
            <a:p>
              <a:pPr algn="ctr"/>
              <a:r>
                <a:rPr lang="en-US" altLang="ko-KR" b="1" dirty="0" smtClean="0">
                  <a:solidFill>
                    <a:schemeClr val="bg1"/>
                  </a:solidFill>
                </a:rPr>
                <a:t>-2.0</a:t>
              </a:r>
            </a:p>
            <a:p>
              <a:r>
                <a:rPr lang="en-US" altLang="ko-KR" b="1" dirty="0" smtClean="0">
                  <a:solidFill>
                    <a:schemeClr val="bg1"/>
                  </a:solidFill>
                </a:rPr>
                <a:t>/24hr</a:t>
              </a:r>
              <a:endParaRPr lang="ko-KR" altLang="en-US" b="1" dirty="0">
                <a:solidFill>
                  <a:schemeClr val="bg1"/>
                </a:solidFill>
              </a:endParaRPr>
            </a:p>
          </p:txBody>
        </p:sp>
        <p:cxnSp>
          <p:nvCxnSpPr>
            <p:cNvPr id="40" name="직선 화살표 연결선 39"/>
            <p:cNvCxnSpPr/>
            <p:nvPr/>
          </p:nvCxnSpPr>
          <p:spPr>
            <a:xfrm>
              <a:off x="2699792" y="1628800"/>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직선 화살표 연결선 40"/>
            <p:cNvCxnSpPr/>
            <p:nvPr/>
          </p:nvCxnSpPr>
          <p:spPr>
            <a:xfrm>
              <a:off x="2699791" y="3271597"/>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직선 화살표 연결선 41"/>
            <p:cNvCxnSpPr/>
            <p:nvPr/>
          </p:nvCxnSpPr>
          <p:spPr>
            <a:xfrm>
              <a:off x="2699791" y="4869160"/>
              <a:ext cx="50405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435594" y="3789040"/>
              <a:ext cx="782587" cy="646331"/>
            </a:xfrm>
            <a:prstGeom prst="rect">
              <a:avLst/>
            </a:prstGeom>
            <a:noFill/>
          </p:spPr>
          <p:txBody>
            <a:bodyPr wrap="none" rtlCol="0">
              <a:spAutoFit/>
            </a:bodyPr>
            <a:lstStyle/>
            <a:p>
              <a:pPr algn="ctr"/>
              <a:r>
                <a:rPr lang="en-US" altLang="ko-KR" b="1" dirty="0" smtClean="0">
                  <a:solidFill>
                    <a:schemeClr val="bg1"/>
                  </a:solidFill>
                </a:rPr>
                <a:t>+1.5</a:t>
              </a:r>
            </a:p>
            <a:p>
              <a:pPr algn="ctr"/>
              <a:r>
                <a:rPr lang="en-US" altLang="ko-KR" b="1" dirty="0" smtClean="0">
                  <a:solidFill>
                    <a:schemeClr val="bg1"/>
                  </a:solidFill>
                </a:rPr>
                <a:t>/24hr</a:t>
              </a:r>
              <a:endParaRPr lang="ko-KR" altLang="en-US" b="1" dirty="0">
                <a:solidFill>
                  <a:schemeClr val="bg1"/>
                </a:solidFill>
              </a:endParaRPr>
            </a:p>
          </p:txBody>
        </p:sp>
        <p:cxnSp>
          <p:nvCxnSpPr>
            <p:cNvPr id="44" name="직선 연결선 43"/>
            <p:cNvCxnSpPr>
              <a:endCxn id="39" idx="0"/>
            </p:cNvCxnSpPr>
            <p:nvPr/>
          </p:nvCxnSpPr>
          <p:spPr>
            <a:xfrm>
              <a:off x="2951820" y="1702549"/>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직선 연결선 44"/>
            <p:cNvCxnSpPr/>
            <p:nvPr/>
          </p:nvCxnSpPr>
          <p:spPr>
            <a:xfrm>
              <a:off x="2931839" y="2839549"/>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a:off x="2951820" y="3300112"/>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p:nvCxnSpPr>
          <p:spPr>
            <a:xfrm>
              <a:off x="2931839" y="4437112"/>
              <a:ext cx="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99130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Exercise 2: CI rules</a:t>
            </a:r>
            <a:endParaRPr lang="ko-KR" altLang="en-US" dirty="0"/>
          </a:p>
        </p:txBody>
      </p:sp>
      <p:sp>
        <p:nvSpPr>
          <p:cNvPr id="7" name="직사각형 6"/>
          <p:cNvSpPr/>
          <p:nvPr/>
        </p:nvSpPr>
        <p:spPr>
          <a:xfrm>
            <a:off x="2699792" y="1004877"/>
            <a:ext cx="5616624" cy="2585323"/>
          </a:xfrm>
          <a:prstGeom prst="rect">
            <a:avLst/>
          </a:prstGeom>
        </p:spPr>
        <p:txBody>
          <a:bodyPr wrap="square">
            <a:spAutoFit/>
          </a:bodyPr>
          <a:lstStyle/>
          <a:p>
            <a:r>
              <a:rPr lang="en-US" altLang="ko-KR" b="1" dirty="0" err="1">
                <a:solidFill>
                  <a:srgbClr val="FF0000"/>
                </a:solidFill>
              </a:rPr>
              <a:t>Socrative</a:t>
            </a:r>
            <a:r>
              <a:rPr lang="en-US" altLang="ko-KR" b="1" dirty="0">
                <a:solidFill>
                  <a:srgbClr val="FF0000"/>
                </a:solidFill>
              </a:rPr>
              <a:t> Question </a:t>
            </a:r>
            <a:r>
              <a:rPr lang="en-US" altLang="ko-KR" b="1" dirty="0" smtClean="0">
                <a:solidFill>
                  <a:srgbClr val="FF0000"/>
                </a:solidFill>
              </a:rPr>
              <a:t>3: </a:t>
            </a:r>
          </a:p>
          <a:p>
            <a:r>
              <a:rPr lang="en-US" altLang="ko-KR" dirty="0" smtClean="0"/>
              <a:t>     </a:t>
            </a:r>
            <a:r>
              <a:rPr lang="en-US" altLang="ko-KR" b="1" dirty="0" smtClean="0"/>
              <a:t>What’s the wrong lines at the left table ?  </a:t>
            </a:r>
          </a:p>
          <a:p>
            <a:endParaRPr lang="en-US" altLang="ko-KR" b="1" dirty="0"/>
          </a:p>
          <a:p>
            <a:pPr marL="342900" indent="-342900">
              <a:lnSpc>
                <a:spcPct val="150000"/>
              </a:lnSpc>
              <a:buAutoNum type="alphaUcPeriod"/>
            </a:pPr>
            <a:r>
              <a:rPr lang="en-US" altLang="ko-KR" b="1" dirty="0" smtClean="0"/>
              <a:t>1~7 lines</a:t>
            </a:r>
          </a:p>
          <a:p>
            <a:pPr marL="342900" indent="-342900">
              <a:lnSpc>
                <a:spcPct val="150000"/>
              </a:lnSpc>
              <a:buAutoNum type="alphaUcPeriod"/>
            </a:pPr>
            <a:r>
              <a:rPr lang="en-US" altLang="ko-KR" b="1" dirty="0" smtClean="0"/>
              <a:t>2~7 lines</a:t>
            </a:r>
          </a:p>
          <a:p>
            <a:pPr marL="342900" indent="-342900">
              <a:lnSpc>
                <a:spcPct val="150000"/>
              </a:lnSpc>
              <a:buAutoNum type="alphaUcPeriod"/>
            </a:pPr>
            <a:r>
              <a:rPr lang="en-US" altLang="ko-KR" b="1" dirty="0" smtClean="0"/>
              <a:t>1~4 lines</a:t>
            </a:r>
          </a:p>
          <a:p>
            <a:pPr marL="342900" indent="-342900">
              <a:lnSpc>
                <a:spcPct val="150000"/>
              </a:lnSpc>
              <a:buAutoNum type="alphaUcPeriod"/>
            </a:pPr>
            <a:r>
              <a:rPr lang="en-US" altLang="ko-KR" b="1" dirty="0" smtClean="0"/>
              <a:t>5~7 lines </a:t>
            </a:r>
            <a:endParaRPr lang="ko-KR" altLang="en-US" b="1" dirty="0"/>
          </a:p>
        </p:txBody>
      </p:sp>
      <p:grpSp>
        <p:nvGrpSpPr>
          <p:cNvPr id="13" name="그룹 12"/>
          <p:cNvGrpSpPr/>
          <p:nvPr/>
        </p:nvGrpSpPr>
        <p:grpSpPr>
          <a:xfrm>
            <a:off x="405792" y="1196752"/>
            <a:ext cx="1880559" cy="4457700"/>
            <a:chOff x="315177" y="987524"/>
            <a:chExt cx="1880559" cy="4457700"/>
          </a:xfrm>
        </p:grpSpPr>
        <p:pic>
          <p:nvPicPr>
            <p:cNvPr id="215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3" r="74882"/>
            <a:stretch/>
          </p:blipFill>
          <p:spPr bwMode="auto">
            <a:xfrm>
              <a:off x="315177" y="987524"/>
              <a:ext cx="1880559" cy="4457700"/>
            </a:xfrm>
            <a:prstGeom prst="rect">
              <a:avLst/>
            </a:prstGeom>
            <a:solidFill>
              <a:schemeClr val="tx2"/>
            </a:solidFill>
            <a:ln>
              <a:noFill/>
            </a:ln>
            <a:effectLst/>
          </p:spPr>
        </p:pic>
        <p:sp>
          <p:nvSpPr>
            <p:cNvPr id="6" name="TextBox 5"/>
            <p:cNvSpPr txBox="1"/>
            <p:nvPr/>
          </p:nvSpPr>
          <p:spPr>
            <a:xfrm>
              <a:off x="395536" y="1344803"/>
              <a:ext cx="441146" cy="3970318"/>
            </a:xfrm>
            <a:prstGeom prst="rect">
              <a:avLst/>
            </a:prstGeom>
            <a:noFill/>
          </p:spPr>
          <p:txBody>
            <a:bodyPr wrap="none" rtlCol="0">
              <a:spAutoFit/>
            </a:bodyPr>
            <a:lstStyle/>
            <a:p>
              <a:pPr>
                <a:lnSpc>
                  <a:spcPct val="200000"/>
                </a:lnSpc>
              </a:pPr>
              <a:r>
                <a:rPr lang="en-US" altLang="ko-KR" b="1" dirty="0" smtClean="0">
                  <a:solidFill>
                    <a:schemeClr val="bg1"/>
                  </a:solidFill>
                  <a:latin typeface="Arial" pitchFamily="34" charset="0"/>
                  <a:cs typeface="Arial" pitchFamily="34" charset="0"/>
                </a:rPr>
                <a:t>1.</a:t>
              </a:r>
            </a:p>
            <a:p>
              <a:pPr>
                <a:lnSpc>
                  <a:spcPct val="200000"/>
                </a:lnSpc>
              </a:pPr>
              <a:r>
                <a:rPr lang="en-US" altLang="ko-KR" b="1" dirty="0" smtClean="0">
                  <a:solidFill>
                    <a:schemeClr val="bg1"/>
                  </a:solidFill>
                  <a:latin typeface="Arial" pitchFamily="34" charset="0"/>
                  <a:cs typeface="Arial" pitchFamily="34" charset="0"/>
                </a:rPr>
                <a:t>2. </a:t>
              </a:r>
            </a:p>
            <a:p>
              <a:pPr>
                <a:lnSpc>
                  <a:spcPct val="200000"/>
                </a:lnSpc>
              </a:pPr>
              <a:r>
                <a:rPr lang="en-US" altLang="ko-KR" b="1" dirty="0" smtClean="0">
                  <a:solidFill>
                    <a:schemeClr val="bg1"/>
                  </a:solidFill>
                  <a:latin typeface="Arial" pitchFamily="34" charset="0"/>
                  <a:cs typeface="Arial" pitchFamily="34" charset="0"/>
                </a:rPr>
                <a:t>3. </a:t>
              </a:r>
            </a:p>
            <a:p>
              <a:pPr>
                <a:lnSpc>
                  <a:spcPct val="200000"/>
                </a:lnSpc>
              </a:pPr>
              <a:r>
                <a:rPr lang="en-US" altLang="ko-KR" b="1" dirty="0" smtClean="0">
                  <a:solidFill>
                    <a:schemeClr val="bg1"/>
                  </a:solidFill>
                  <a:latin typeface="Arial" pitchFamily="34" charset="0"/>
                  <a:cs typeface="Arial" pitchFamily="34" charset="0"/>
                </a:rPr>
                <a:t>4. </a:t>
              </a:r>
            </a:p>
            <a:p>
              <a:pPr>
                <a:lnSpc>
                  <a:spcPct val="200000"/>
                </a:lnSpc>
              </a:pPr>
              <a:r>
                <a:rPr lang="en-US" altLang="ko-KR" b="1" dirty="0" smtClean="0">
                  <a:solidFill>
                    <a:schemeClr val="bg1"/>
                  </a:solidFill>
                  <a:latin typeface="Arial" pitchFamily="34" charset="0"/>
                  <a:cs typeface="Arial" pitchFamily="34" charset="0"/>
                </a:rPr>
                <a:t>5.</a:t>
              </a:r>
            </a:p>
            <a:p>
              <a:pPr>
                <a:lnSpc>
                  <a:spcPct val="200000"/>
                </a:lnSpc>
              </a:pPr>
              <a:r>
                <a:rPr lang="en-US" altLang="ko-KR" b="1" dirty="0" smtClean="0">
                  <a:solidFill>
                    <a:schemeClr val="bg1"/>
                  </a:solidFill>
                  <a:latin typeface="Arial" pitchFamily="34" charset="0"/>
                  <a:cs typeface="Arial" pitchFamily="34" charset="0"/>
                </a:rPr>
                <a:t>6. </a:t>
              </a:r>
            </a:p>
            <a:p>
              <a:pPr>
                <a:lnSpc>
                  <a:spcPct val="200000"/>
                </a:lnSpc>
              </a:pPr>
              <a:r>
                <a:rPr lang="en-US" altLang="ko-KR" b="1" dirty="0" smtClean="0">
                  <a:solidFill>
                    <a:schemeClr val="bg1"/>
                  </a:solidFill>
                  <a:latin typeface="Arial" pitchFamily="34" charset="0"/>
                  <a:cs typeface="Arial" pitchFamily="34" charset="0"/>
                </a:rPr>
                <a:t>7. </a:t>
              </a:r>
              <a:endParaRPr lang="ko-KR" altLang="en-US"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05149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Exercise 2: CI rules</a:t>
            </a:r>
            <a:endParaRPr lang="ko-KR" altLang="en-US" dirty="0"/>
          </a:p>
        </p:txBody>
      </p:sp>
      <p:sp>
        <p:nvSpPr>
          <p:cNvPr id="7" name="직사각형 6"/>
          <p:cNvSpPr/>
          <p:nvPr/>
        </p:nvSpPr>
        <p:spPr>
          <a:xfrm>
            <a:off x="2699792" y="1004877"/>
            <a:ext cx="5616624" cy="2585323"/>
          </a:xfrm>
          <a:prstGeom prst="rect">
            <a:avLst/>
          </a:prstGeom>
        </p:spPr>
        <p:txBody>
          <a:bodyPr wrap="square">
            <a:spAutoFit/>
          </a:bodyPr>
          <a:lstStyle/>
          <a:p>
            <a:r>
              <a:rPr lang="en-US" altLang="ko-KR" b="1" dirty="0" err="1">
                <a:solidFill>
                  <a:srgbClr val="FF0000"/>
                </a:solidFill>
              </a:rPr>
              <a:t>Socrative</a:t>
            </a:r>
            <a:r>
              <a:rPr lang="en-US" altLang="ko-KR" b="1" dirty="0">
                <a:solidFill>
                  <a:srgbClr val="FF0000"/>
                </a:solidFill>
              </a:rPr>
              <a:t> Question </a:t>
            </a:r>
            <a:r>
              <a:rPr lang="en-US" altLang="ko-KR" b="1" dirty="0" smtClean="0">
                <a:solidFill>
                  <a:srgbClr val="FF0000"/>
                </a:solidFill>
              </a:rPr>
              <a:t>3: </a:t>
            </a:r>
          </a:p>
          <a:p>
            <a:r>
              <a:rPr lang="en-US" altLang="ko-KR" dirty="0" smtClean="0"/>
              <a:t>     </a:t>
            </a:r>
            <a:r>
              <a:rPr lang="en-US" altLang="ko-KR" b="1" dirty="0" smtClean="0">
                <a:latin typeface="Arial" pitchFamily="34" charset="0"/>
                <a:cs typeface="Arial" pitchFamily="34" charset="0"/>
              </a:rPr>
              <a:t>What’s the wrong lines at the left table ?  </a:t>
            </a:r>
          </a:p>
          <a:p>
            <a:endParaRPr lang="en-US" altLang="ko-KR" b="1" dirty="0">
              <a:latin typeface="Arial" pitchFamily="34" charset="0"/>
              <a:cs typeface="Arial" pitchFamily="34" charset="0"/>
            </a:endParaRPr>
          </a:p>
          <a:p>
            <a:pPr marL="342900" indent="-342900">
              <a:lnSpc>
                <a:spcPct val="150000"/>
              </a:lnSpc>
              <a:buAutoNum type="alphaUcPeriod"/>
            </a:pPr>
            <a:r>
              <a:rPr lang="en-US" altLang="ko-KR" b="1" dirty="0" smtClean="0">
                <a:latin typeface="Arial" pitchFamily="34" charset="0"/>
                <a:cs typeface="Arial" pitchFamily="34" charset="0"/>
              </a:rPr>
              <a:t>1~7 lines</a:t>
            </a:r>
          </a:p>
          <a:p>
            <a:pPr marL="342900" indent="-342900">
              <a:lnSpc>
                <a:spcPct val="150000"/>
              </a:lnSpc>
              <a:buAutoNum type="alphaUcPeriod"/>
            </a:pPr>
            <a:r>
              <a:rPr lang="en-US" altLang="ko-KR" b="1" dirty="0" smtClean="0">
                <a:solidFill>
                  <a:srgbClr val="0000FF"/>
                </a:solidFill>
                <a:latin typeface="Arial" pitchFamily="34" charset="0"/>
                <a:cs typeface="Arial" pitchFamily="34" charset="0"/>
              </a:rPr>
              <a:t>2~7 lines</a:t>
            </a:r>
          </a:p>
          <a:p>
            <a:pPr marL="342900" indent="-342900">
              <a:lnSpc>
                <a:spcPct val="150000"/>
              </a:lnSpc>
              <a:buAutoNum type="alphaUcPeriod"/>
            </a:pPr>
            <a:r>
              <a:rPr lang="en-US" altLang="ko-KR" b="1" dirty="0" smtClean="0">
                <a:latin typeface="Arial" pitchFamily="34" charset="0"/>
                <a:cs typeface="Arial" pitchFamily="34" charset="0"/>
              </a:rPr>
              <a:t>1~4 lines</a:t>
            </a:r>
          </a:p>
          <a:p>
            <a:pPr marL="342900" indent="-342900">
              <a:lnSpc>
                <a:spcPct val="150000"/>
              </a:lnSpc>
              <a:buAutoNum type="alphaUcPeriod"/>
            </a:pPr>
            <a:r>
              <a:rPr lang="en-US" altLang="ko-KR" b="1" dirty="0" smtClean="0">
                <a:latin typeface="Arial" pitchFamily="34" charset="0"/>
                <a:cs typeface="Arial" pitchFamily="34" charset="0"/>
              </a:rPr>
              <a:t>5~7 lines </a:t>
            </a:r>
            <a:endParaRPr lang="ko-KR" altLang="en-US" b="1" dirty="0">
              <a:latin typeface="Arial" pitchFamily="34" charset="0"/>
              <a:cs typeface="Arial" pitchFamily="34" charset="0"/>
            </a:endParaRPr>
          </a:p>
        </p:txBody>
      </p:sp>
      <p:grpSp>
        <p:nvGrpSpPr>
          <p:cNvPr id="11" name="그룹 10"/>
          <p:cNvGrpSpPr/>
          <p:nvPr/>
        </p:nvGrpSpPr>
        <p:grpSpPr>
          <a:xfrm>
            <a:off x="323528" y="1196752"/>
            <a:ext cx="1941010" cy="4457700"/>
            <a:chOff x="323528" y="980728"/>
            <a:chExt cx="1941010" cy="4457700"/>
          </a:xfrm>
        </p:grpSpPr>
        <p:pic>
          <p:nvPicPr>
            <p:cNvPr id="215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93542"/>
            <a:stretch/>
          </p:blipFill>
          <p:spPr bwMode="auto">
            <a:xfrm>
              <a:off x="323528" y="980728"/>
              <a:ext cx="474795" cy="4457700"/>
            </a:xfrm>
            <a:prstGeom prst="rect">
              <a:avLst/>
            </a:prstGeom>
            <a:solidFill>
              <a:schemeClr val="tx2"/>
            </a:solidFill>
            <a:ln>
              <a:noFill/>
            </a:ln>
            <a:effectLst/>
          </p:spPr>
        </p:pic>
        <p:sp>
          <p:nvSpPr>
            <p:cNvPr id="6" name="TextBox 5"/>
            <p:cNvSpPr txBox="1"/>
            <p:nvPr/>
          </p:nvSpPr>
          <p:spPr>
            <a:xfrm>
              <a:off x="395536" y="1344803"/>
              <a:ext cx="441146" cy="3970318"/>
            </a:xfrm>
            <a:prstGeom prst="rect">
              <a:avLst/>
            </a:prstGeom>
            <a:noFill/>
          </p:spPr>
          <p:txBody>
            <a:bodyPr wrap="none" rtlCol="0">
              <a:spAutoFit/>
            </a:bodyPr>
            <a:lstStyle/>
            <a:p>
              <a:pPr>
                <a:lnSpc>
                  <a:spcPct val="200000"/>
                </a:lnSpc>
              </a:pPr>
              <a:r>
                <a:rPr lang="en-US" altLang="ko-KR" b="1" dirty="0" smtClean="0">
                  <a:solidFill>
                    <a:schemeClr val="bg1"/>
                  </a:solidFill>
                  <a:latin typeface="Arial" pitchFamily="34" charset="0"/>
                  <a:cs typeface="Arial" pitchFamily="34" charset="0"/>
                </a:rPr>
                <a:t>1.</a:t>
              </a:r>
            </a:p>
            <a:p>
              <a:pPr>
                <a:lnSpc>
                  <a:spcPct val="200000"/>
                </a:lnSpc>
              </a:pPr>
              <a:r>
                <a:rPr lang="en-US" altLang="ko-KR" b="1" dirty="0" smtClean="0">
                  <a:solidFill>
                    <a:schemeClr val="bg1"/>
                  </a:solidFill>
                  <a:latin typeface="Arial" pitchFamily="34" charset="0"/>
                  <a:cs typeface="Arial" pitchFamily="34" charset="0"/>
                </a:rPr>
                <a:t>2. </a:t>
              </a:r>
            </a:p>
            <a:p>
              <a:pPr>
                <a:lnSpc>
                  <a:spcPct val="200000"/>
                </a:lnSpc>
              </a:pPr>
              <a:r>
                <a:rPr lang="en-US" altLang="ko-KR" b="1" dirty="0" smtClean="0">
                  <a:solidFill>
                    <a:schemeClr val="bg1"/>
                  </a:solidFill>
                  <a:latin typeface="Arial" pitchFamily="34" charset="0"/>
                  <a:cs typeface="Arial" pitchFamily="34" charset="0"/>
                </a:rPr>
                <a:t>3. </a:t>
              </a:r>
            </a:p>
            <a:p>
              <a:pPr>
                <a:lnSpc>
                  <a:spcPct val="200000"/>
                </a:lnSpc>
              </a:pPr>
              <a:r>
                <a:rPr lang="en-US" altLang="ko-KR" b="1" dirty="0" smtClean="0">
                  <a:solidFill>
                    <a:schemeClr val="bg1"/>
                  </a:solidFill>
                  <a:latin typeface="Arial" pitchFamily="34" charset="0"/>
                  <a:cs typeface="Arial" pitchFamily="34" charset="0"/>
                </a:rPr>
                <a:t>4. </a:t>
              </a:r>
            </a:p>
            <a:p>
              <a:pPr>
                <a:lnSpc>
                  <a:spcPct val="200000"/>
                </a:lnSpc>
              </a:pPr>
              <a:r>
                <a:rPr lang="en-US" altLang="ko-KR" b="1" dirty="0" smtClean="0">
                  <a:solidFill>
                    <a:schemeClr val="bg1"/>
                  </a:solidFill>
                  <a:latin typeface="Arial" pitchFamily="34" charset="0"/>
                  <a:cs typeface="Arial" pitchFamily="34" charset="0"/>
                </a:rPr>
                <a:t>5.</a:t>
              </a:r>
            </a:p>
            <a:p>
              <a:pPr>
                <a:lnSpc>
                  <a:spcPct val="200000"/>
                </a:lnSpc>
              </a:pPr>
              <a:r>
                <a:rPr lang="en-US" altLang="ko-KR" b="1" dirty="0" smtClean="0">
                  <a:solidFill>
                    <a:schemeClr val="bg1"/>
                  </a:solidFill>
                  <a:latin typeface="Arial" pitchFamily="34" charset="0"/>
                  <a:cs typeface="Arial" pitchFamily="34" charset="0"/>
                </a:rPr>
                <a:t>6. </a:t>
              </a:r>
            </a:p>
            <a:p>
              <a:pPr>
                <a:lnSpc>
                  <a:spcPct val="200000"/>
                </a:lnSpc>
              </a:pPr>
              <a:r>
                <a:rPr lang="en-US" altLang="ko-KR" b="1" dirty="0" smtClean="0">
                  <a:solidFill>
                    <a:schemeClr val="bg1"/>
                  </a:solidFill>
                  <a:latin typeface="Arial" pitchFamily="34" charset="0"/>
                  <a:cs typeface="Arial" pitchFamily="34" charset="0"/>
                </a:rPr>
                <a:t>7. </a:t>
              </a:r>
              <a:endParaRPr lang="ko-KR" altLang="en-US" b="1" dirty="0">
                <a:solidFill>
                  <a:schemeClr val="bg1"/>
                </a:solidFill>
                <a:latin typeface="Arial" pitchFamily="34" charset="0"/>
                <a:cs typeface="Arial" pitchFamily="34" charset="0"/>
              </a:endParaRPr>
            </a:p>
          </p:txBody>
        </p:sp>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l="4587" r="75468"/>
            <a:stretch/>
          </p:blipFill>
          <p:spPr>
            <a:xfrm>
              <a:off x="798323" y="983411"/>
              <a:ext cx="1466215" cy="4455017"/>
            </a:xfrm>
            <a:prstGeom prst="rect">
              <a:avLst/>
            </a:prstGeom>
          </p:spPr>
        </p:pic>
      </p:grpSp>
      <p:sp>
        <p:nvSpPr>
          <p:cNvPr id="5" name="TextBox 4"/>
          <p:cNvSpPr txBox="1"/>
          <p:nvPr/>
        </p:nvSpPr>
        <p:spPr>
          <a:xfrm>
            <a:off x="2571123" y="3754388"/>
            <a:ext cx="6336704" cy="2410916"/>
          </a:xfrm>
          <a:prstGeom prst="rect">
            <a:avLst/>
          </a:prstGeom>
          <a:solidFill>
            <a:schemeClr val="accent6">
              <a:lumMod val="20000"/>
              <a:lumOff val="80000"/>
            </a:schemeClr>
          </a:solidFill>
        </p:spPr>
        <p:txBody>
          <a:bodyPr wrap="square" rtlCol="0">
            <a:spAutoFit/>
          </a:bodyPr>
          <a:lstStyle/>
          <a:p>
            <a:r>
              <a:rPr lang="en-US" altLang="ko-KR" sz="2000" dirty="0" smtClean="0">
                <a:solidFill>
                  <a:srgbClr val="FF00FF"/>
                </a:solidFill>
                <a:latin typeface="Arial" pitchFamily="34" charset="0"/>
                <a:cs typeface="Arial" pitchFamily="34" charset="0"/>
              </a:rPr>
              <a:t>Answer ) Development constraints are all broken</a:t>
            </a:r>
          </a:p>
          <a:p>
            <a:r>
              <a:rPr lang="en-US" altLang="ko-KR" dirty="0">
                <a:latin typeface="Arial" pitchFamily="34" charset="0"/>
                <a:cs typeface="Arial" pitchFamily="34" charset="0"/>
              </a:rPr>
              <a:t> </a:t>
            </a:r>
            <a:r>
              <a:rPr lang="en-US" altLang="ko-KR" dirty="0" smtClean="0">
                <a:latin typeface="Arial" pitchFamily="34" charset="0"/>
                <a:cs typeface="Arial" pitchFamily="34" charset="0"/>
              </a:rPr>
              <a:t> </a:t>
            </a:r>
            <a:r>
              <a:rPr lang="en-US" altLang="ko-KR" sz="1600" dirty="0" smtClean="0">
                <a:latin typeface="Arial" pitchFamily="34" charset="0"/>
                <a:cs typeface="Arial" pitchFamily="34" charset="0"/>
              </a:rPr>
              <a:t>- </a:t>
            </a:r>
            <a:r>
              <a:rPr lang="en-US" altLang="ko-KR" sz="1600" dirty="0">
                <a:latin typeface="Arial" pitchFamily="34" charset="0"/>
                <a:cs typeface="Arial" pitchFamily="34" charset="0"/>
              </a:rPr>
              <a:t>For early development : change of </a:t>
            </a:r>
            <a:r>
              <a:rPr lang="en-US" altLang="ko-KR" sz="1600" dirty="0" smtClean="0">
                <a:latin typeface="Arial" pitchFamily="34" charset="0"/>
                <a:cs typeface="Arial" pitchFamily="34" charset="0"/>
              </a:rPr>
              <a:t>0.5  </a:t>
            </a:r>
            <a:r>
              <a:rPr lang="en-US" altLang="ko-KR" sz="1600" dirty="0">
                <a:latin typeface="Arial" pitchFamily="34" charset="0"/>
                <a:cs typeface="Arial" pitchFamily="34" charset="0"/>
              </a:rPr>
              <a:t>T-number over 6 </a:t>
            </a:r>
            <a:r>
              <a:rPr lang="en-US" altLang="ko-KR" sz="1600" dirty="0" err="1" smtClean="0">
                <a:latin typeface="Arial" pitchFamily="34" charset="0"/>
                <a:cs typeface="Arial" pitchFamily="34" charset="0"/>
              </a:rPr>
              <a:t>hrs</a:t>
            </a:r>
            <a:endParaRPr lang="en-US" altLang="ko-KR" sz="1600" dirty="0" smtClean="0">
              <a:latin typeface="Arial" pitchFamily="34" charset="0"/>
              <a:cs typeface="Arial" pitchFamily="34" charset="0"/>
            </a:endParaRPr>
          </a:p>
          <a:p>
            <a:r>
              <a:rPr lang="en-US" altLang="ko-KR" sz="1600" dirty="0" smtClean="0">
                <a:latin typeface="Arial" pitchFamily="34" charset="0"/>
                <a:cs typeface="Arial" pitchFamily="34" charset="0"/>
              </a:rPr>
              <a:t>  - Storms </a:t>
            </a:r>
            <a:r>
              <a:rPr lang="en-US" altLang="ko-KR" sz="1600" dirty="0">
                <a:latin typeface="Arial" pitchFamily="34" charset="0"/>
                <a:cs typeface="Arial" pitchFamily="34" charset="0"/>
              </a:rPr>
              <a:t>with T&lt; 4.0 : change of 0.5 over </a:t>
            </a:r>
            <a:r>
              <a:rPr lang="en-US" altLang="ko-KR" sz="1600" dirty="0" smtClean="0">
                <a:latin typeface="Arial" pitchFamily="34" charset="0"/>
                <a:cs typeface="Arial" pitchFamily="34" charset="0"/>
              </a:rPr>
              <a:t>6hrs</a:t>
            </a:r>
          </a:p>
          <a:p>
            <a:r>
              <a:rPr lang="en-US" altLang="ko-KR" sz="1600" dirty="0">
                <a:latin typeface="Arial" pitchFamily="34" charset="0"/>
                <a:cs typeface="Arial" pitchFamily="34" charset="0"/>
              </a:rPr>
              <a:t> </a:t>
            </a:r>
            <a:r>
              <a:rPr lang="en-US" altLang="ko-KR" sz="1600" dirty="0" smtClean="0">
                <a:latin typeface="Arial" pitchFamily="34" charset="0"/>
                <a:cs typeface="Arial" pitchFamily="34" charset="0"/>
              </a:rPr>
              <a:t> - </a:t>
            </a:r>
            <a:r>
              <a:rPr lang="en-US" altLang="ko-KR" sz="1600" dirty="0">
                <a:latin typeface="Arial" pitchFamily="34" charset="0"/>
                <a:cs typeface="Arial" pitchFamily="34" charset="0"/>
              </a:rPr>
              <a:t>Storms with </a:t>
            </a:r>
            <a:r>
              <a:rPr lang="en-US" altLang="ko-KR" sz="1600" dirty="0" smtClean="0">
                <a:latin typeface="Arial" pitchFamily="34" charset="0"/>
                <a:cs typeface="Arial" pitchFamily="34" charset="0"/>
              </a:rPr>
              <a:t>T </a:t>
            </a:r>
            <a:r>
              <a:rPr lang="en-US" altLang="ko-KR" sz="1600" dirty="0" smtClean="0">
                <a:latin typeface="Arial" pitchFamily="34" charset="0"/>
                <a:cs typeface="Arial" pitchFamily="34" charset="0"/>
                <a:sym typeface="Symbol"/>
              </a:rPr>
              <a:t></a:t>
            </a:r>
            <a:r>
              <a:rPr lang="en-US" altLang="ko-KR" sz="1600" dirty="0" smtClean="0">
                <a:solidFill>
                  <a:srgbClr val="0000FF"/>
                </a:solidFill>
                <a:latin typeface="Arial" pitchFamily="34" charset="0"/>
                <a:cs typeface="Arial" pitchFamily="34" charset="0"/>
                <a:sym typeface="Symbol"/>
              </a:rPr>
              <a:t> </a:t>
            </a:r>
            <a:r>
              <a:rPr lang="en-US" altLang="ko-KR" sz="1600" dirty="0" smtClean="0">
                <a:latin typeface="Arial" pitchFamily="34" charset="0"/>
                <a:cs typeface="Arial" pitchFamily="34" charset="0"/>
              </a:rPr>
              <a:t> </a:t>
            </a:r>
            <a:r>
              <a:rPr lang="en-US" altLang="ko-KR" sz="1600" dirty="0">
                <a:latin typeface="Arial" pitchFamily="34" charset="0"/>
                <a:cs typeface="Arial" pitchFamily="34" charset="0"/>
              </a:rPr>
              <a:t>4.0 </a:t>
            </a:r>
            <a:endParaRPr lang="en-US" altLang="ko-KR" sz="1600" dirty="0" smtClean="0">
              <a:latin typeface="Arial" pitchFamily="34" charset="0"/>
              <a:cs typeface="Arial" pitchFamily="34" charset="0"/>
            </a:endParaRPr>
          </a:p>
          <a:p>
            <a:pPr>
              <a:spcBef>
                <a:spcPts val="500"/>
              </a:spcBef>
            </a:pPr>
            <a:r>
              <a:rPr lang="en-US" altLang="ko-KR" sz="1600" dirty="0" smtClean="0">
                <a:latin typeface="Arial" pitchFamily="34" charset="0"/>
                <a:cs typeface="Arial" pitchFamily="34" charset="0"/>
              </a:rPr>
              <a:t>                  1.0 </a:t>
            </a:r>
            <a:r>
              <a:rPr lang="en-US" altLang="ko-KR" sz="1600" dirty="0">
                <a:latin typeface="Arial" pitchFamily="34" charset="0"/>
                <a:cs typeface="Arial" pitchFamily="34" charset="0"/>
              </a:rPr>
              <a:t>T-numbers over 6hrs</a:t>
            </a:r>
          </a:p>
          <a:p>
            <a:pPr>
              <a:spcBef>
                <a:spcPts val="500"/>
              </a:spcBef>
            </a:pPr>
            <a:r>
              <a:rPr lang="en-US" altLang="ko-KR" sz="1600" dirty="0">
                <a:latin typeface="Arial" pitchFamily="34" charset="0"/>
                <a:cs typeface="Arial" pitchFamily="34" charset="0"/>
              </a:rPr>
              <a:t>                 1.5 T-numbers over 12hrs</a:t>
            </a:r>
          </a:p>
          <a:p>
            <a:pPr>
              <a:spcBef>
                <a:spcPts val="500"/>
              </a:spcBef>
            </a:pPr>
            <a:r>
              <a:rPr lang="en-US" altLang="ko-KR" sz="1600" dirty="0">
                <a:latin typeface="Arial" pitchFamily="34" charset="0"/>
                <a:cs typeface="Arial" pitchFamily="34" charset="0"/>
              </a:rPr>
              <a:t>                  2.0 T-numbers over 18 </a:t>
            </a:r>
            <a:r>
              <a:rPr lang="en-US" altLang="ko-KR" sz="1600" dirty="0" err="1">
                <a:latin typeface="Arial" pitchFamily="34" charset="0"/>
                <a:cs typeface="Arial" pitchFamily="34" charset="0"/>
              </a:rPr>
              <a:t>hrs</a:t>
            </a:r>
            <a:endParaRPr lang="en-US" altLang="ko-KR" sz="1600" dirty="0">
              <a:latin typeface="Arial" pitchFamily="34" charset="0"/>
              <a:cs typeface="Arial" pitchFamily="34" charset="0"/>
            </a:endParaRPr>
          </a:p>
          <a:p>
            <a:pPr>
              <a:spcBef>
                <a:spcPts val="500"/>
              </a:spcBef>
              <a:defRPr/>
            </a:pPr>
            <a:r>
              <a:rPr lang="en-US" altLang="ko-KR" sz="1600" dirty="0">
                <a:latin typeface="Arial" pitchFamily="34" charset="0"/>
                <a:cs typeface="Arial" pitchFamily="34" charset="0"/>
              </a:rPr>
              <a:t>                  2.5 T-numbers over 24 </a:t>
            </a:r>
            <a:r>
              <a:rPr lang="en-US" altLang="ko-KR" sz="1600" dirty="0" err="1" smtClean="0">
                <a:latin typeface="Arial" pitchFamily="34" charset="0"/>
                <a:cs typeface="Arial" pitchFamily="34" charset="0"/>
              </a:rPr>
              <a:t>hrs</a:t>
            </a:r>
            <a:endParaRPr lang="ko-KR" altLang="en-US" sz="1600" dirty="0">
              <a:latin typeface="Arial" pitchFamily="34" charset="0"/>
              <a:cs typeface="Arial" pitchFamily="34" charset="0"/>
            </a:endParaRPr>
          </a:p>
        </p:txBody>
      </p:sp>
    </p:spTree>
    <p:extLst>
      <p:ext uri="{BB962C8B-B14F-4D97-AF65-F5344CB8AC3E}">
        <p14:creationId xmlns:p14="http://schemas.microsoft.com/office/powerpoint/2010/main" val="801402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5173">
            <a:off x="1391589" y="-22511"/>
            <a:ext cx="4559575" cy="3148366"/>
          </a:xfrm>
          <a:prstGeom prst="rect">
            <a:avLst/>
          </a:prstGeom>
        </p:spPr>
      </p:pic>
      <p:sp>
        <p:nvSpPr>
          <p:cNvPr id="2" name="텍스트 개체 틀 1"/>
          <p:cNvSpPr>
            <a:spLocks noGrp="1"/>
          </p:cNvSpPr>
          <p:nvPr>
            <p:ph type="body" sz="quarter" idx="13"/>
          </p:nvPr>
        </p:nvSpPr>
        <p:spPr>
          <a:xfrm>
            <a:off x="941444" y="1772816"/>
            <a:ext cx="3672409" cy="2088232"/>
          </a:xfrm>
        </p:spPr>
        <p:txBody>
          <a:bodyPr/>
          <a:lstStyle/>
          <a:p>
            <a:pPr algn="ctr"/>
            <a:r>
              <a:rPr lang="en-US" altLang="ko-KR" sz="4000" dirty="0" smtClean="0">
                <a:latin typeface="Calibri" pitchFamily="34" charset="0"/>
              </a:rPr>
              <a:t>3. TC intensity information</a:t>
            </a:r>
          </a:p>
        </p:txBody>
      </p:sp>
    </p:spTree>
    <p:extLst>
      <p:ext uri="{BB962C8B-B14F-4D97-AF65-F5344CB8AC3E}">
        <p14:creationId xmlns:p14="http://schemas.microsoft.com/office/powerpoint/2010/main" val="741610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3480" y="0"/>
            <a:ext cx="8388960" cy="656029"/>
          </a:xfrm>
        </p:spPr>
        <p:txBody>
          <a:bodyPr>
            <a:normAutofit fontScale="90000"/>
          </a:bodyPr>
          <a:lstStyle/>
          <a:p>
            <a:r>
              <a:rPr lang="en-US" altLang="ko-KR" dirty="0" smtClean="0"/>
              <a:t>Estimation of Intensity based on Dvorak Technique</a:t>
            </a:r>
            <a:endParaRPr lang="ko-KR" altLang="en-US" sz="1400" dirty="0"/>
          </a:p>
        </p:txBody>
      </p:sp>
      <p:sp>
        <p:nvSpPr>
          <p:cNvPr id="41" name="직사각형 40"/>
          <p:cNvSpPr/>
          <p:nvPr/>
        </p:nvSpPr>
        <p:spPr bwMode="auto">
          <a:xfrm>
            <a:off x="315200" y="687130"/>
            <a:ext cx="8361256" cy="2193105"/>
          </a:xfrm>
          <a:prstGeom prst="rect">
            <a:avLst/>
          </a:prstGeom>
          <a:solidFill>
            <a:schemeClr val="bg1">
              <a:lumMod val="95000"/>
            </a:schemeClr>
          </a:solidFill>
          <a:ln w="9525" cap="flat" cmpd="sng" algn="ctr">
            <a:solidFill>
              <a:srgbClr val="DDDDDD"/>
            </a:solidFill>
            <a:prstDash val="solid"/>
            <a:round/>
            <a:headEnd type="none" w="med" len="med"/>
            <a:tailEnd type="none" w="med" len="med"/>
          </a:ln>
          <a:effectLst/>
        </p:spPr>
        <p:txBody>
          <a:bodyPr/>
          <a:lstStyle/>
          <a:p>
            <a:pPr eaLnBrk="1" latinLnBrk="1" hangingPunct="1">
              <a:defRPr/>
            </a:pPr>
            <a:endParaRPr lang="ko-KR" altLang="en-US" sz="1400" dirty="0">
              <a:effectLst>
                <a:outerShdw blurRad="38100" dist="38100" dir="2700000" algn="tl">
                  <a:srgbClr val="000000">
                    <a:alpha val="43137"/>
                  </a:srgbClr>
                </a:outerShdw>
              </a:effectLst>
              <a:latin typeface="Arial" pitchFamily="34" charset="0"/>
              <a:ea typeface="HY견고딕" pitchFamily="18" charset="-127"/>
              <a:cs typeface="Arial" pitchFamily="34" charset="0"/>
            </a:endParaRPr>
          </a:p>
        </p:txBody>
      </p:sp>
      <p:sp>
        <p:nvSpPr>
          <p:cNvPr id="51" name="Text Box 19"/>
          <p:cNvSpPr txBox="1">
            <a:spLocks noChangeArrowheads="1"/>
          </p:cNvSpPr>
          <p:nvPr/>
        </p:nvSpPr>
        <p:spPr bwMode="auto">
          <a:xfrm>
            <a:off x="6906546" y="793051"/>
            <a:ext cx="1658911" cy="307777"/>
          </a:xfrm>
          <a:prstGeom prst="rect">
            <a:avLst/>
          </a:prstGeom>
          <a:solidFill>
            <a:schemeClr val="accent1">
              <a:lumMod val="20000"/>
              <a:lumOff val="80000"/>
            </a:schemeClr>
          </a:solidFill>
          <a:ln>
            <a:noFill/>
          </a:ln>
        </p:spPr>
        <p:txBody>
          <a:bodyPr wrap="squar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400" b="1">
                <a:solidFill>
                  <a:schemeClr val="bg1">
                    <a:lumMod val="75000"/>
                  </a:schemeClr>
                </a:solidFill>
                <a:latin typeface="Arial" pitchFamily="34" charset="0"/>
                <a:ea typeface="HY헤드라인M" pitchFamily="18" charset="-127"/>
                <a:cs typeface="Arial" pitchFamily="34" charset="0"/>
              </a:rPr>
              <a:t>PT(Pattern T) </a:t>
            </a:r>
          </a:p>
        </p:txBody>
      </p:sp>
      <p:sp>
        <p:nvSpPr>
          <p:cNvPr id="52" name="Text Box 12"/>
          <p:cNvSpPr txBox="1">
            <a:spLocks noChangeArrowheads="1"/>
          </p:cNvSpPr>
          <p:nvPr/>
        </p:nvSpPr>
        <p:spPr bwMode="auto">
          <a:xfrm>
            <a:off x="395536" y="789876"/>
            <a:ext cx="1664033" cy="307777"/>
          </a:xfrm>
          <a:prstGeom prst="rect">
            <a:avLst/>
          </a:prstGeom>
          <a:solidFill>
            <a:schemeClr val="bg1">
              <a:lumMod val="95000"/>
            </a:schemeClr>
          </a:solidFill>
          <a:ln>
            <a:solidFill>
              <a:schemeClr val="bg1">
                <a:lumMod val="75000"/>
              </a:schemeClr>
            </a:solidFill>
          </a:ln>
        </p:spPr>
        <p:txBody>
          <a:bodyPr wrap="squar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400" b="1" dirty="0">
                <a:solidFill>
                  <a:schemeClr val="bg1">
                    <a:lumMod val="75000"/>
                  </a:schemeClr>
                </a:solidFill>
                <a:latin typeface="Arial" pitchFamily="34" charset="0"/>
                <a:ea typeface="HY헤드라인M" pitchFamily="18" charset="-127"/>
                <a:cs typeface="Arial" pitchFamily="34" charset="0"/>
              </a:rPr>
              <a:t>Center</a:t>
            </a:r>
            <a:r>
              <a:rPr lang="ko-KR" altLang="en-US" sz="1400" b="1" dirty="0">
                <a:solidFill>
                  <a:schemeClr val="bg1">
                    <a:lumMod val="75000"/>
                  </a:schemeClr>
                </a:solidFill>
                <a:latin typeface="Arial" pitchFamily="34" charset="0"/>
                <a:ea typeface="HY헤드라인M" pitchFamily="18" charset="-127"/>
                <a:cs typeface="Arial" pitchFamily="34" charset="0"/>
              </a:rPr>
              <a:t> </a:t>
            </a:r>
            <a:r>
              <a:rPr lang="en-US" altLang="ko-KR" sz="1400" b="1" dirty="0">
                <a:solidFill>
                  <a:schemeClr val="bg1">
                    <a:lumMod val="75000"/>
                  </a:schemeClr>
                </a:solidFill>
                <a:latin typeface="Arial" pitchFamily="34" charset="0"/>
                <a:ea typeface="HY헤드라인M" pitchFamily="18" charset="-127"/>
                <a:cs typeface="Arial" pitchFamily="34" charset="0"/>
              </a:rPr>
              <a:t>Position</a:t>
            </a:r>
            <a:endParaRPr lang="ko-KR" altLang="en-US" sz="1400" b="1" dirty="0">
              <a:solidFill>
                <a:schemeClr val="bg1">
                  <a:lumMod val="75000"/>
                </a:schemeClr>
              </a:solidFill>
              <a:latin typeface="Arial" pitchFamily="34" charset="0"/>
              <a:ea typeface="HY헤드라인M" pitchFamily="18" charset="-127"/>
              <a:cs typeface="Arial" pitchFamily="34" charset="0"/>
            </a:endParaRPr>
          </a:p>
        </p:txBody>
      </p:sp>
      <p:sp>
        <p:nvSpPr>
          <p:cNvPr id="53" name="Text Box 15"/>
          <p:cNvSpPr txBox="1">
            <a:spLocks noChangeArrowheads="1"/>
          </p:cNvSpPr>
          <p:nvPr/>
        </p:nvSpPr>
        <p:spPr bwMode="auto">
          <a:xfrm>
            <a:off x="2767227" y="783526"/>
            <a:ext cx="1320612" cy="307777"/>
          </a:xfrm>
          <a:prstGeom prst="rect">
            <a:avLst/>
          </a:prstGeom>
          <a:solidFill>
            <a:schemeClr val="accent1">
              <a:lumMod val="20000"/>
              <a:lumOff val="80000"/>
            </a:schemeClr>
          </a:solidFill>
          <a:ln>
            <a:noFill/>
          </a:ln>
        </p:spPr>
        <p:txBody>
          <a:bodyPr wrap="squar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400" b="1">
                <a:solidFill>
                  <a:schemeClr val="bg1">
                    <a:lumMod val="75000"/>
                  </a:schemeClr>
                </a:solidFill>
                <a:latin typeface="Arial" pitchFamily="34" charset="0"/>
                <a:ea typeface="HY헤드라인M" pitchFamily="18" charset="-127"/>
                <a:cs typeface="Arial" pitchFamily="34" charset="0"/>
              </a:rPr>
              <a:t>DT(Data T)</a:t>
            </a:r>
            <a:endParaRPr lang="ko-KR" altLang="en-US" sz="1400" b="1">
              <a:solidFill>
                <a:schemeClr val="bg1">
                  <a:lumMod val="75000"/>
                </a:schemeClr>
              </a:solidFill>
              <a:latin typeface="Arial" pitchFamily="34" charset="0"/>
              <a:ea typeface="HY헤드라인M" pitchFamily="18" charset="-127"/>
              <a:cs typeface="Arial" pitchFamily="34" charset="0"/>
            </a:endParaRPr>
          </a:p>
        </p:txBody>
      </p:sp>
      <p:sp>
        <p:nvSpPr>
          <p:cNvPr id="54" name="Text Box 18"/>
          <p:cNvSpPr txBox="1">
            <a:spLocks noChangeArrowheads="1"/>
          </p:cNvSpPr>
          <p:nvPr/>
        </p:nvSpPr>
        <p:spPr bwMode="auto">
          <a:xfrm>
            <a:off x="4714098" y="783526"/>
            <a:ext cx="1617249" cy="307777"/>
          </a:xfrm>
          <a:prstGeom prst="rect">
            <a:avLst/>
          </a:prstGeom>
          <a:solidFill>
            <a:schemeClr val="accent1">
              <a:lumMod val="20000"/>
              <a:lumOff val="80000"/>
            </a:schemeClr>
          </a:solidFill>
          <a:ln w="9525">
            <a:noFill/>
            <a:miter lim="800000"/>
            <a:headEnd/>
            <a:tailEnd/>
          </a:ln>
        </p:spPr>
        <p:txBody>
          <a:bodyPr wrap="square">
            <a:spAutoFit/>
          </a:bodyPr>
          <a:lstStyle/>
          <a:p>
            <a:pPr algn="ctr">
              <a:defRPr/>
            </a:pPr>
            <a:r>
              <a:rPr lang="en-US" altLang="ko-KR" sz="1400" dirty="0">
                <a:solidFill>
                  <a:schemeClr val="bg1">
                    <a:lumMod val="75000"/>
                  </a:schemeClr>
                </a:solidFill>
                <a:latin typeface="Arial" pitchFamily="34" charset="0"/>
                <a:ea typeface="HY헤드라인M" pitchFamily="18" charset="-127"/>
                <a:cs typeface="Arial" pitchFamily="34" charset="0"/>
              </a:rPr>
              <a:t>MET(Model T)</a:t>
            </a:r>
            <a:endParaRPr lang="ko-KR" altLang="en-US" sz="1400" dirty="0">
              <a:solidFill>
                <a:schemeClr val="bg1">
                  <a:lumMod val="75000"/>
                </a:schemeClr>
              </a:solidFill>
              <a:latin typeface="Arial" pitchFamily="34" charset="0"/>
              <a:ea typeface="HY헤드라인M" pitchFamily="18" charset="-127"/>
              <a:cs typeface="Arial" pitchFamily="34" charset="0"/>
            </a:endParaRPr>
          </a:p>
        </p:txBody>
      </p:sp>
      <p:sp>
        <p:nvSpPr>
          <p:cNvPr id="55" name="AutoShape 21"/>
          <p:cNvSpPr>
            <a:spLocks noChangeArrowheads="1"/>
          </p:cNvSpPr>
          <p:nvPr/>
        </p:nvSpPr>
        <p:spPr bwMode="auto">
          <a:xfrm>
            <a:off x="2146859" y="657613"/>
            <a:ext cx="516498" cy="611386"/>
          </a:xfrm>
          <a:prstGeom prst="notchedRightArrow">
            <a:avLst>
              <a:gd name="adj1" fmla="val 50000"/>
              <a:gd name="adj2" fmla="val 72321"/>
            </a:avLst>
          </a:prstGeom>
          <a:solidFill>
            <a:schemeClr val="bg1">
              <a:lumMod val="85000"/>
            </a:schemeClr>
          </a:solidFill>
          <a:ln>
            <a:noFill/>
          </a:ln>
          <a:effectLst>
            <a:outerShdw dist="35921" dir="2700000" algn="ctr" rotWithShape="0">
              <a:schemeClr val="bg2"/>
            </a:outerShdw>
          </a:effectLst>
        </p:spPr>
        <p:txBody>
          <a:bodyPr wrap="square" anchor="ctr">
            <a:spAutoFit/>
          </a:bodyPr>
          <a:lstStyle/>
          <a:p>
            <a:endParaRPr lang="ko-KR" altLang="en-US" sz="1400">
              <a:solidFill>
                <a:schemeClr val="bg1">
                  <a:lumMod val="75000"/>
                </a:schemeClr>
              </a:solidFill>
              <a:latin typeface="Arial" pitchFamily="34" charset="0"/>
              <a:cs typeface="Arial" pitchFamily="34" charset="0"/>
            </a:endParaRPr>
          </a:p>
        </p:txBody>
      </p:sp>
      <p:sp>
        <p:nvSpPr>
          <p:cNvPr id="56" name="AutoShape 22"/>
          <p:cNvSpPr>
            <a:spLocks noChangeArrowheads="1"/>
          </p:cNvSpPr>
          <p:nvPr/>
        </p:nvSpPr>
        <p:spPr bwMode="auto">
          <a:xfrm>
            <a:off x="6404534" y="656025"/>
            <a:ext cx="516498" cy="611386"/>
          </a:xfrm>
          <a:prstGeom prst="notchedRightArrow">
            <a:avLst>
              <a:gd name="adj1" fmla="val 50000"/>
              <a:gd name="adj2" fmla="val 72320"/>
            </a:avLst>
          </a:prstGeom>
          <a:solidFill>
            <a:schemeClr val="bg1">
              <a:lumMod val="85000"/>
            </a:schemeClr>
          </a:solidFill>
          <a:ln>
            <a:noFill/>
          </a:ln>
          <a:effectLst>
            <a:outerShdw dist="35921" dir="2700000" algn="ctr" rotWithShape="0">
              <a:schemeClr val="bg2"/>
            </a:outerShdw>
          </a:effectLst>
        </p:spPr>
        <p:txBody>
          <a:bodyPr wrap="square" anchor="ctr">
            <a:spAutoFit/>
          </a:bodyPr>
          <a:lstStyle/>
          <a:p>
            <a:endParaRPr lang="ko-KR" altLang="en-US" sz="1400">
              <a:solidFill>
                <a:schemeClr val="bg1">
                  <a:lumMod val="75000"/>
                </a:schemeClr>
              </a:solidFill>
              <a:latin typeface="Arial" pitchFamily="34" charset="0"/>
              <a:cs typeface="Arial" pitchFamily="34" charset="0"/>
            </a:endParaRPr>
          </a:p>
        </p:txBody>
      </p:sp>
      <p:sp>
        <p:nvSpPr>
          <p:cNvPr id="57" name="AutoShape 23"/>
          <p:cNvSpPr>
            <a:spLocks noChangeArrowheads="1"/>
          </p:cNvSpPr>
          <p:nvPr/>
        </p:nvSpPr>
        <p:spPr bwMode="auto">
          <a:xfrm>
            <a:off x="4126472" y="656025"/>
            <a:ext cx="516497" cy="611386"/>
          </a:xfrm>
          <a:prstGeom prst="notchedRightArrow">
            <a:avLst>
              <a:gd name="adj1" fmla="val 50000"/>
              <a:gd name="adj2" fmla="val 72320"/>
            </a:avLst>
          </a:prstGeom>
          <a:solidFill>
            <a:schemeClr val="bg1">
              <a:lumMod val="85000"/>
            </a:schemeClr>
          </a:solidFill>
          <a:ln>
            <a:noFill/>
          </a:ln>
          <a:effectLst>
            <a:outerShdw dist="35921" dir="2700000" algn="ctr" rotWithShape="0">
              <a:schemeClr val="bg2"/>
            </a:outerShdw>
          </a:effectLst>
        </p:spPr>
        <p:txBody>
          <a:bodyPr wrap="square" anchor="ctr">
            <a:spAutoFit/>
          </a:bodyPr>
          <a:lstStyle/>
          <a:p>
            <a:endParaRPr lang="ko-KR" altLang="en-US" sz="1400">
              <a:solidFill>
                <a:schemeClr val="bg1">
                  <a:lumMod val="75000"/>
                </a:schemeClr>
              </a:solidFill>
              <a:latin typeface="Arial" pitchFamily="34" charset="0"/>
              <a:cs typeface="Arial" pitchFamily="34" charset="0"/>
            </a:endParaRPr>
          </a:p>
        </p:txBody>
      </p:sp>
      <p:grpSp>
        <p:nvGrpSpPr>
          <p:cNvPr id="58" name="Group 68"/>
          <p:cNvGrpSpPr>
            <a:grpSpLocks/>
          </p:cNvGrpSpPr>
          <p:nvPr/>
        </p:nvGrpSpPr>
        <p:grpSpPr bwMode="auto">
          <a:xfrm>
            <a:off x="6862266" y="1714353"/>
            <a:ext cx="1675128" cy="523596"/>
            <a:chOff x="4707" y="3396"/>
            <a:chExt cx="1080" cy="332"/>
          </a:xfrm>
          <a:solidFill>
            <a:schemeClr val="accent1"/>
          </a:solidFill>
        </p:grpSpPr>
        <p:sp>
          <p:nvSpPr>
            <p:cNvPr id="59" name="AutoShape 24"/>
            <p:cNvSpPr>
              <a:spLocks noChangeArrowheads="1"/>
            </p:cNvSpPr>
            <p:nvPr/>
          </p:nvSpPr>
          <p:spPr bwMode="auto">
            <a:xfrm>
              <a:off x="4707" y="3427"/>
              <a:ext cx="1080" cy="265"/>
            </a:xfrm>
            <a:prstGeom prst="hexagon">
              <a:avLst>
                <a:gd name="adj" fmla="val 61111"/>
                <a:gd name="vf" fmla="val 115470"/>
              </a:avLst>
            </a:prstGeom>
            <a:solidFill>
              <a:schemeClr val="accent1">
                <a:lumMod val="20000"/>
                <a:lumOff val="80000"/>
              </a:schemeClr>
            </a:solidFill>
            <a:ln w="19050">
              <a:solidFill>
                <a:schemeClr val="tx2">
                  <a:lumMod val="20000"/>
                  <a:lumOff val="80000"/>
                </a:schemeClr>
              </a:solidFill>
              <a:miter lim="800000"/>
              <a:headEnd/>
              <a:tailEnd/>
            </a:ln>
          </p:spPr>
          <p:txBody>
            <a:bodyPr anchor="ctr">
              <a:spAutoFit/>
            </a:bodyPr>
            <a:lstStyle/>
            <a:p>
              <a:pPr>
                <a:defRPr/>
              </a:pPr>
              <a:endParaRPr lang="ko-KR" altLang="en-US" sz="1400" dirty="0">
                <a:solidFill>
                  <a:schemeClr val="bg1">
                    <a:lumMod val="75000"/>
                  </a:schemeClr>
                </a:solidFill>
                <a:latin typeface="Arial" pitchFamily="34" charset="0"/>
                <a:cs typeface="Arial" pitchFamily="34" charset="0"/>
              </a:endParaRPr>
            </a:p>
          </p:txBody>
        </p:sp>
        <p:sp>
          <p:nvSpPr>
            <p:cNvPr id="60" name="Text Box 25"/>
            <p:cNvSpPr txBox="1">
              <a:spLocks noChangeArrowheads="1"/>
            </p:cNvSpPr>
            <p:nvPr/>
          </p:nvSpPr>
          <p:spPr bwMode="auto">
            <a:xfrm>
              <a:off x="4813" y="3396"/>
              <a:ext cx="862" cy="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algn="ctr" eaLnBrk="1" hangingPunct="1">
                <a:lnSpc>
                  <a:spcPct val="120000"/>
                </a:lnSpc>
                <a:defRPr/>
              </a:pPr>
              <a:r>
                <a:rPr lang="en-US" altLang="ko-KR" sz="1400" dirty="0" smtClean="0">
                  <a:solidFill>
                    <a:schemeClr val="bg1">
                      <a:lumMod val="75000"/>
                    </a:schemeClr>
                  </a:solidFill>
                  <a:latin typeface="Arial" pitchFamily="34" charset="0"/>
                  <a:ea typeface="HY헤드라인M" pitchFamily="18" charset="-127"/>
                  <a:cs typeface="Arial" pitchFamily="34" charset="0"/>
                </a:rPr>
                <a:t>Final Tropical</a:t>
              </a:r>
              <a:endParaRPr lang="en-US" altLang="ko-KR" sz="1400" dirty="0">
                <a:solidFill>
                  <a:schemeClr val="bg1">
                    <a:lumMod val="75000"/>
                  </a:schemeClr>
                </a:solidFill>
                <a:latin typeface="Arial" pitchFamily="34" charset="0"/>
                <a:ea typeface="HY헤드라인M" pitchFamily="18" charset="-127"/>
                <a:cs typeface="Arial" pitchFamily="34" charset="0"/>
              </a:endParaRPr>
            </a:p>
            <a:p>
              <a:pPr algn="ctr" eaLnBrk="1" hangingPunct="1">
                <a:lnSpc>
                  <a:spcPct val="80000"/>
                </a:lnSpc>
                <a:defRPr/>
              </a:pPr>
              <a:r>
                <a:rPr lang="en-US" altLang="ko-KR" sz="1400" dirty="0" smtClean="0">
                  <a:solidFill>
                    <a:schemeClr val="bg1">
                      <a:lumMod val="75000"/>
                    </a:schemeClr>
                  </a:solidFill>
                  <a:latin typeface="Arial" pitchFamily="34" charset="0"/>
                  <a:ea typeface="HY헤드라인M" pitchFamily="18" charset="-127"/>
                  <a:cs typeface="Arial" pitchFamily="34" charset="0"/>
                </a:rPr>
                <a:t>Number</a:t>
              </a:r>
              <a:endParaRPr lang="ko-KR" altLang="en-US" sz="1400" dirty="0">
                <a:solidFill>
                  <a:schemeClr val="bg1">
                    <a:lumMod val="75000"/>
                  </a:schemeClr>
                </a:solidFill>
                <a:latin typeface="Arial" pitchFamily="34" charset="0"/>
                <a:ea typeface="HY헤드라인M" pitchFamily="18" charset="-127"/>
                <a:cs typeface="Arial" pitchFamily="34" charset="0"/>
              </a:endParaRPr>
            </a:p>
          </p:txBody>
        </p:sp>
      </p:grpSp>
      <p:grpSp>
        <p:nvGrpSpPr>
          <p:cNvPr id="61" name="Group 28"/>
          <p:cNvGrpSpPr>
            <a:grpSpLocks/>
          </p:cNvGrpSpPr>
          <p:nvPr/>
        </p:nvGrpSpPr>
        <p:grpSpPr bwMode="auto">
          <a:xfrm>
            <a:off x="4501364" y="1629916"/>
            <a:ext cx="1878315" cy="611915"/>
            <a:chOff x="3235" y="3322"/>
            <a:chExt cx="1211" cy="388"/>
          </a:xfrm>
          <a:solidFill>
            <a:schemeClr val="tx2">
              <a:lumMod val="40000"/>
              <a:lumOff val="60000"/>
            </a:schemeClr>
          </a:solidFill>
        </p:grpSpPr>
        <p:sp>
          <p:nvSpPr>
            <p:cNvPr id="62" name="AutoShape 26"/>
            <p:cNvSpPr>
              <a:spLocks noChangeArrowheads="1"/>
            </p:cNvSpPr>
            <p:nvPr/>
          </p:nvSpPr>
          <p:spPr bwMode="auto">
            <a:xfrm>
              <a:off x="3235" y="3322"/>
              <a:ext cx="1211" cy="388"/>
            </a:xfrm>
            <a:prstGeom prst="diamond">
              <a:avLst/>
            </a:prstGeom>
            <a:grpFill/>
            <a:ln w="19050">
              <a:solidFill>
                <a:schemeClr val="tx2"/>
              </a:solidFill>
              <a:miter lim="800000"/>
              <a:headEnd/>
              <a:tailEnd/>
            </a:ln>
            <a:effectLst/>
          </p:spPr>
          <p:txBody>
            <a:bodyPr anchor="ctr">
              <a:spAutoFit/>
            </a:bodyPr>
            <a:lstStyle/>
            <a:p>
              <a:pPr>
                <a:defRPr/>
              </a:pPr>
              <a:endParaRPr lang="ko-KR" altLang="en-US" sz="1400">
                <a:latin typeface="Arial" pitchFamily="34" charset="0"/>
                <a:cs typeface="Arial" pitchFamily="34" charset="0"/>
              </a:endParaRPr>
            </a:p>
          </p:txBody>
        </p:sp>
        <p:sp>
          <p:nvSpPr>
            <p:cNvPr id="63" name="Text Box 27"/>
            <p:cNvSpPr txBox="1">
              <a:spLocks noChangeArrowheads="1"/>
            </p:cNvSpPr>
            <p:nvPr/>
          </p:nvSpPr>
          <p:spPr bwMode="auto">
            <a:xfrm>
              <a:off x="3479" y="3416"/>
              <a:ext cx="704" cy="195"/>
            </a:xfrm>
            <a:prstGeom prst="rect">
              <a:avLst/>
            </a:prstGeom>
            <a:noFill/>
            <a:ln w="9525">
              <a:noFill/>
              <a:miter lim="800000"/>
              <a:headEnd/>
              <a:tailEnd/>
            </a:ln>
            <a:effectLst/>
          </p:spPr>
          <p:txBody>
            <a:bodyPr wrap="none">
              <a:spAutoFit/>
            </a:bodyPr>
            <a:lstStyle/>
            <a:p>
              <a:pPr algn="ctr">
                <a:defRPr/>
              </a:pPr>
              <a:r>
                <a:rPr lang="en-US" altLang="ko-KR" sz="1400" b="1" dirty="0">
                  <a:solidFill>
                    <a:schemeClr val="tx2"/>
                  </a:solidFill>
                  <a:latin typeface="Arial" pitchFamily="34" charset="0"/>
                  <a:ea typeface="HY헤드라인M" pitchFamily="18" charset="-127"/>
                  <a:cs typeface="Arial" pitchFamily="34" charset="0"/>
                </a:rPr>
                <a:t>CI Number</a:t>
              </a:r>
              <a:endParaRPr lang="ko-KR" altLang="en-US" sz="1400" b="1" dirty="0">
                <a:solidFill>
                  <a:schemeClr val="tx2"/>
                </a:solidFill>
                <a:latin typeface="Arial" pitchFamily="34" charset="0"/>
                <a:ea typeface="HY헤드라인M" pitchFamily="18" charset="-127"/>
                <a:cs typeface="Arial" pitchFamily="34" charset="0"/>
              </a:endParaRPr>
            </a:p>
          </p:txBody>
        </p:sp>
      </p:grpSp>
      <p:sp>
        <p:nvSpPr>
          <p:cNvPr id="64" name="AutoShape 30"/>
          <p:cNvSpPr>
            <a:spLocks noChangeArrowheads="1"/>
          </p:cNvSpPr>
          <p:nvPr/>
        </p:nvSpPr>
        <p:spPr bwMode="auto">
          <a:xfrm rot="10970298">
            <a:off x="6404534" y="1633388"/>
            <a:ext cx="516497" cy="611386"/>
          </a:xfrm>
          <a:prstGeom prst="notchedRightArrow">
            <a:avLst>
              <a:gd name="adj1" fmla="val 50000"/>
              <a:gd name="adj2" fmla="val 72913"/>
            </a:avLst>
          </a:prstGeom>
          <a:solidFill>
            <a:schemeClr val="bg1">
              <a:lumMod val="85000"/>
            </a:schemeClr>
          </a:solidFill>
          <a:ln>
            <a:noFill/>
          </a:ln>
          <a:effectLst>
            <a:outerShdw dist="35921" dir="2700000" algn="ctr" rotWithShape="0">
              <a:schemeClr val="bg2"/>
            </a:outerShdw>
          </a:effectLst>
        </p:spPr>
        <p:txBody>
          <a:bodyPr wrap="square" anchor="ctr">
            <a:spAutoFit/>
          </a:bodyPr>
          <a:lstStyle/>
          <a:p>
            <a:endParaRPr lang="ko-KR" altLang="en-US" sz="1400">
              <a:solidFill>
                <a:schemeClr val="bg1">
                  <a:lumMod val="75000"/>
                </a:schemeClr>
              </a:solidFill>
              <a:latin typeface="Arial" pitchFamily="34" charset="0"/>
              <a:cs typeface="Arial" pitchFamily="34" charset="0"/>
            </a:endParaRPr>
          </a:p>
        </p:txBody>
      </p:sp>
      <p:sp>
        <p:nvSpPr>
          <p:cNvPr id="65" name="AutoShape 32"/>
          <p:cNvSpPr>
            <a:spLocks noChangeArrowheads="1"/>
          </p:cNvSpPr>
          <p:nvPr/>
        </p:nvSpPr>
        <p:spPr bwMode="auto">
          <a:xfrm rot="5376928">
            <a:off x="7375495" y="1139053"/>
            <a:ext cx="525401" cy="611386"/>
          </a:xfrm>
          <a:prstGeom prst="notchedRightArrow">
            <a:avLst>
              <a:gd name="adj1" fmla="val 50000"/>
              <a:gd name="adj2" fmla="val 72418"/>
            </a:avLst>
          </a:prstGeom>
          <a:solidFill>
            <a:schemeClr val="bg1">
              <a:lumMod val="85000"/>
            </a:schemeClr>
          </a:solidFill>
          <a:ln>
            <a:noFill/>
          </a:ln>
          <a:effectLst>
            <a:outerShdw dist="35921" dir="2700000" algn="ctr" rotWithShape="0">
              <a:schemeClr val="bg2"/>
            </a:outerShdw>
          </a:effectLst>
        </p:spPr>
        <p:txBody>
          <a:bodyPr wrap="square" anchor="ctr">
            <a:spAutoFit/>
          </a:bodyPr>
          <a:lstStyle/>
          <a:p>
            <a:endParaRPr lang="ko-KR" altLang="en-US" sz="1400">
              <a:solidFill>
                <a:schemeClr val="bg1">
                  <a:lumMod val="75000"/>
                </a:schemeClr>
              </a:solidFill>
              <a:latin typeface="Arial" pitchFamily="34" charset="0"/>
              <a:cs typeface="Arial" pitchFamily="34" charset="0"/>
            </a:endParaRPr>
          </a:p>
        </p:txBody>
      </p:sp>
      <p:grpSp>
        <p:nvGrpSpPr>
          <p:cNvPr id="7" name="그룹 6"/>
          <p:cNvGrpSpPr/>
          <p:nvPr/>
        </p:nvGrpSpPr>
        <p:grpSpPr>
          <a:xfrm>
            <a:off x="2793450" y="1268760"/>
            <a:ext cx="1665983" cy="1605685"/>
            <a:chOff x="2793450" y="1268760"/>
            <a:chExt cx="1665983" cy="1605685"/>
          </a:xfrm>
        </p:grpSpPr>
        <p:sp>
          <p:nvSpPr>
            <p:cNvPr id="42" name="Line 35"/>
            <p:cNvSpPr>
              <a:spLocks noChangeShapeType="1"/>
            </p:cNvSpPr>
            <p:nvPr/>
          </p:nvSpPr>
          <p:spPr bwMode="auto">
            <a:xfrm>
              <a:off x="4001060" y="1518151"/>
              <a:ext cx="220248" cy="0"/>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ko-KR" altLang="en-US" sz="1400">
                <a:latin typeface="Arial" pitchFamily="34" charset="0"/>
                <a:cs typeface="Arial" pitchFamily="34" charset="0"/>
              </a:endParaRPr>
            </a:p>
          </p:txBody>
        </p:sp>
        <p:sp>
          <p:nvSpPr>
            <p:cNvPr id="43" name="Line 36"/>
            <p:cNvSpPr>
              <a:spLocks noChangeShapeType="1"/>
            </p:cNvSpPr>
            <p:nvPr/>
          </p:nvSpPr>
          <p:spPr bwMode="auto">
            <a:xfrm>
              <a:off x="4013760" y="1919788"/>
              <a:ext cx="220248" cy="0"/>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ko-KR" altLang="en-US" sz="1400">
                <a:latin typeface="Arial" pitchFamily="34" charset="0"/>
                <a:cs typeface="Arial" pitchFamily="34" charset="0"/>
              </a:endParaRPr>
            </a:p>
          </p:txBody>
        </p:sp>
        <p:sp>
          <p:nvSpPr>
            <p:cNvPr id="44" name="Line 37"/>
            <p:cNvSpPr>
              <a:spLocks noChangeShapeType="1"/>
            </p:cNvSpPr>
            <p:nvPr/>
          </p:nvSpPr>
          <p:spPr bwMode="auto">
            <a:xfrm>
              <a:off x="4015348" y="2407151"/>
              <a:ext cx="220248" cy="0"/>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ko-KR" altLang="en-US" sz="1400">
                <a:latin typeface="Arial" pitchFamily="34" charset="0"/>
                <a:cs typeface="Arial" pitchFamily="34" charset="0"/>
              </a:endParaRPr>
            </a:p>
          </p:txBody>
        </p:sp>
        <p:sp>
          <p:nvSpPr>
            <p:cNvPr id="45" name="Line 38"/>
            <p:cNvSpPr>
              <a:spLocks noChangeShapeType="1"/>
            </p:cNvSpPr>
            <p:nvPr/>
          </p:nvSpPr>
          <p:spPr bwMode="auto">
            <a:xfrm>
              <a:off x="4015348" y="2756401"/>
              <a:ext cx="220248" cy="0"/>
            </a:xfrm>
            <a:prstGeom prst="line">
              <a:avLst/>
            </a:prstGeom>
            <a:noFill/>
            <a:ln w="28575">
              <a:solidFill>
                <a:schemeClr val="accent2"/>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ko-KR" altLang="en-US" sz="1400">
                <a:latin typeface="Arial" pitchFamily="34" charset="0"/>
                <a:cs typeface="Arial" pitchFamily="34" charset="0"/>
              </a:endParaRPr>
            </a:p>
          </p:txBody>
        </p:sp>
        <p:sp>
          <p:nvSpPr>
            <p:cNvPr id="46" name="Line 39"/>
            <p:cNvSpPr>
              <a:spLocks noChangeShapeType="1"/>
            </p:cNvSpPr>
            <p:nvPr/>
          </p:nvSpPr>
          <p:spPr bwMode="auto">
            <a:xfrm>
              <a:off x="4239185" y="1919788"/>
              <a:ext cx="220248"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square">
              <a:spAutoFit/>
            </a:bodyPr>
            <a:lstStyle/>
            <a:p>
              <a:endParaRPr lang="ko-KR" altLang="en-US" sz="1400">
                <a:latin typeface="Arial" pitchFamily="34" charset="0"/>
                <a:cs typeface="Arial" pitchFamily="34" charset="0"/>
              </a:endParaRPr>
            </a:p>
          </p:txBody>
        </p:sp>
        <p:sp>
          <p:nvSpPr>
            <p:cNvPr id="47" name="AutoShape 41"/>
            <p:cNvSpPr>
              <a:spLocks noChangeArrowheads="1"/>
            </p:cNvSpPr>
            <p:nvPr/>
          </p:nvSpPr>
          <p:spPr bwMode="auto">
            <a:xfrm>
              <a:off x="2793451" y="1268760"/>
              <a:ext cx="1119854" cy="483537"/>
            </a:xfrm>
            <a:prstGeom prst="roundRect">
              <a:avLst>
                <a:gd name="adj" fmla="val 16667"/>
              </a:avLst>
            </a:prstGeom>
            <a:solidFill>
              <a:schemeClr val="accent6">
                <a:lumMod val="40000"/>
                <a:lumOff val="60000"/>
              </a:schemeClr>
            </a:solidFill>
            <a:ln>
              <a:noFill/>
            </a:ln>
            <a:effectLst>
              <a:outerShdw dist="35921" dir="2700000" algn="ctr" rotWithShape="0">
                <a:schemeClr val="bg2"/>
              </a:outerShdw>
            </a:effectLst>
          </p:spPr>
          <p:txBody>
            <a:bodyPr wrap="square">
              <a:spAutoFit/>
            </a:bodyPr>
            <a:lstStyle/>
            <a:p>
              <a:pPr algn="ctr">
                <a:lnSpc>
                  <a:spcPct val="80000"/>
                </a:lnSpc>
              </a:pPr>
              <a:r>
                <a:rPr lang="en-US" altLang="ko-KR" sz="1400" dirty="0">
                  <a:latin typeface="Arial" pitchFamily="34" charset="0"/>
                  <a:ea typeface="HY헤드라인M" pitchFamily="18" charset="-127"/>
                  <a:cs typeface="Arial" pitchFamily="34" charset="0"/>
                </a:rPr>
                <a:t>Central Pressure</a:t>
              </a:r>
              <a:endParaRPr lang="ko-KR" altLang="en-US" sz="1400" dirty="0">
                <a:latin typeface="Arial" pitchFamily="34" charset="0"/>
                <a:ea typeface="HY헤드라인M" pitchFamily="18" charset="-127"/>
                <a:cs typeface="Arial" pitchFamily="34" charset="0"/>
              </a:endParaRPr>
            </a:p>
          </p:txBody>
        </p:sp>
        <p:sp>
          <p:nvSpPr>
            <p:cNvPr id="48" name="AutoShape 42"/>
            <p:cNvSpPr>
              <a:spLocks noChangeArrowheads="1"/>
            </p:cNvSpPr>
            <p:nvPr/>
          </p:nvSpPr>
          <p:spPr bwMode="auto">
            <a:xfrm>
              <a:off x="2793450" y="1771997"/>
              <a:ext cx="1101241" cy="483537"/>
            </a:xfrm>
            <a:prstGeom prst="roundRect">
              <a:avLst>
                <a:gd name="adj" fmla="val 16667"/>
              </a:avLst>
            </a:prstGeom>
            <a:solidFill>
              <a:schemeClr val="accent6">
                <a:lumMod val="40000"/>
                <a:lumOff val="60000"/>
              </a:schemeClr>
            </a:solidFill>
            <a:ln>
              <a:noFill/>
            </a:ln>
            <a:effectLst>
              <a:outerShdw dist="35921" dir="2700000" algn="ctr" rotWithShape="0">
                <a:schemeClr val="bg2"/>
              </a:outerShdw>
            </a:effectLst>
          </p:spPr>
          <p:txBody>
            <a:bodyPr wrap="square">
              <a:spAutoFit/>
            </a:bodyPr>
            <a:lstStyle/>
            <a:p>
              <a:pPr algn="ctr">
                <a:lnSpc>
                  <a:spcPct val="80000"/>
                </a:lnSpc>
              </a:pPr>
              <a:r>
                <a:rPr lang="en-US" altLang="ko-KR" sz="1400">
                  <a:latin typeface="Arial" pitchFamily="34" charset="0"/>
                  <a:ea typeface="HY헤드라인M" pitchFamily="18" charset="-127"/>
                  <a:cs typeface="Arial" pitchFamily="34" charset="0"/>
                </a:rPr>
                <a:t>Maximum Wind</a:t>
              </a:r>
              <a:endParaRPr lang="ko-KR" altLang="en-US" sz="1400">
                <a:latin typeface="Arial" pitchFamily="34" charset="0"/>
                <a:ea typeface="HY헤드라인M" pitchFamily="18" charset="-127"/>
                <a:cs typeface="Arial" pitchFamily="34" charset="0"/>
              </a:endParaRPr>
            </a:p>
          </p:txBody>
        </p:sp>
        <p:sp>
          <p:nvSpPr>
            <p:cNvPr id="49" name="AutoShape 43"/>
            <p:cNvSpPr>
              <a:spLocks noChangeArrowheads="1"/>
            </p:cNvSpPr>
            <p:nvPr/>
          </p:nvSpPr>
          <p:spPr bwMode="auto">
            <a:xfrm>
              <a:off x="2799800" y="2275236"/>
              <a:ext cx="1116752" cy="292846"/>
            </a:xfrm>
            <a:prstGeom prst="roundRect">
              <a:avLst>
                <a:gd name="adj" fmla="val 16667"/>
              </a:avLst>
            </a:prstGeom>
            <a:solidFill>
              <a:schemeClr val="accent6">
                <a:lumMod val="40000"/>
                <a:lumOff val="60000"/>
              </a:schemeClr>
            </a:solidFill>
            <a:ln>
              <a:noFill/>
            </a:ln>
            <a:effectLst>
              <a:outerShdw dist="35921" dir="2700000" algn="ctr" rotWithShape="0">
                <a:schemeClr val="bg2"/>
              </a:outerShdw>
            </a:effectLst>
          </p:spPr>
          <p:txBody>
            <a:bodyPr wrap="square">
              <a:spAutoFit/>
            </a:bodyPr>
            <a:lstStyle/>
            <a:p>
              <a:pPr algn="ctr">
                <a:lnSpc>
                  <a:spcPct val="80000"/>
                </a:lnSpc>
              </a:pPr>
              <a:r>
                <a:rPr lang="en-US" altLang="ko-KR" sz="1400">
                  <a:latin typeface="Arial" pitchFamily="34" charset="0"/>
                  <a:ea typeface="HY헤드라인M" pitchFamily="18" charset="-127"/>
                  <a:cs typeface="Arial" pitchFamily="34" charset="0"/>
                </a:rPr>
                <a:t>15m/s wind</a:t>
              </a:r>
              <a:endParaRPr lang="ko-KR" altLang="en-US" sz="1400">
                <a:latin typeface="Arial" pitchFamily="34" charset="0"/>
                <a:ea typeface="HY헤드라인M" pitchFamily="18" charset="-127"/>
                <a:cs typeface="Arial" pitchFamily="34" charset="0"/>
              </a:endParaRPr>
            </a:p>
          </p:txBody>
        </p:sp>
        <p:sp>
          <p:nvSpPr>
            <p:cNvPr id="50" name="AutoShape 44"/>
            <p:cNvSpPr>
              <a:spLocks noChangeArrowheads="1"/>
            </p:cNvSpPr>
            <p:nvPr/>
          </p:nvSpPr>
          <p:spPr bwMode="auto">
            <a:xfrm>
              <a:off x="2799801" y="2605435"/>
              <a:ext cx="1119854" cy="269010"/>
            </a:xfrm>
            <a:prstGeom prst="roundRect">
              <a:avLst>
                <a:gd name="adj" fmla="val 16667"/>
              </a:avLst>
            </a:prstGeom>
            <a:solidFill>
              <a:schemeClr val="accent6">
                <a:lumMod val="40000"/>
                <a:lumOff val="60000"/>
              </a:schemeClr>
            </a:solidFill>
            <a:ln>
              <a:noFill/>
            </a:ln>
            <a:effectLst>
              <a:outerShdw dist="35921" dir="2700000" algn="ctr" rotWithShape="0">
                <a:schemeClr val="bg2"/>
              </a:outerShdw>
            </a:effectLst>
          </p:spPr>
          <p:txBody>
            <a:bodyPr wrap="square">
              <a:spAutoFit/>
            </a:bodyPr>
            <a:lstStyle/>
            <a:p>
              <a:pPr algn="ctr">
                <a:lnSpc>
                  <a:spcPct val="70000"/>
                </a:lnSpc>
              </a:pPr>
              <a:r>
                <a:rPr lang="en-US" altLang="ko-KR" sz="1400">
                  <a:latin typeface="Arial" pitchFamily="34" charset="0"/>
                  <a:ea typeface="HY헤드라인M" pitchFamily="18" charset="-127"/>
                  <a:cs typeface="Arial" pitchFamily="34" charset="0"/>
                </a:rPr>
                <a:t>25m/s wind</a:t>
              </a:r>
              <a:endParaRPr lang="ko-KR" altLang="en-US" sz="1400">
                <a:latin typeface="Arial" pitchFamily="34" charset="0"/>
                <a:ea typeface="HY헤드라인M" pitchFamily="18" charset="-127"/>
                <a:cs typeface="Arial" pitchFamily="34" charset="0"/>
              </a:endParaRPr>
            </a:p>
          </p:txBody>
        </p:sp>
        <p:sp>
          <p:nvSpPr>
            <p:cNvPr id="77" name="Line 70"/>
            <p:cNvSpPr>
              <a:spLocks noChangeShapeType="1"/>
            </p:cNvSpPr>
            <p:nvPr/>
          </p:nvSpPr>
          <p:spPr bwMode="auto">
            <a:xfrm flipH="1">
              <a:off x="4226484" y="1518151"/>
              <a:ext cx="0" cy="12382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ko-KR" altLang="en-US" sz="1400">
                <a:latin typeface="Arial" pitchFamily="34" charset="0"/>
                <a:cs typeface="Arial" pitchFamily="34" charset="0"/>
              </a:endParaRPr>
            </a:p>
          </p:txBody>
        </p:sp>
      </p:grpSp>
      <p:grpSp>
        <p:nvGrpSpPr>
          <p:cNvPr id="6" name="그룹 5"/>
          <p:cNvGrpSpPr/>
          <p:nvPr/>
        </p:nvGrpSpPr>
        <p:grpSpPr>
          <a:xfrm>
            <a:off x="894322" y="1052736"/>
            <a:ext cx="1167646" cy="1627529"/>
            <a:chOff x="894322" y="1052736"/>
            <a:chExt cx="1167646" cy="1627529"/>
          </a:xfrm>
        </p:grpSpPr>
        <p:sp>
          <p:nvSpPr>
            <p:cNvPr id="66" name="Line 46"/>
            <p:cNvSpPr>
              <a:spLocks noChangeShapeType="1"/>
            </p:cNvSpPr>
            <p:nvPr/>
          </p:nvSpPr>
          <p:spPr bwMode="auto">
            <a:xfrm rot="10800000">
              <a:off x="1110222" y="1357598"/>
              <a:ext cx="4653" cy="1162966"/>
            </a:xfrm>
            <a:prstGeom prst="line">
              <a:avLst/>
            </a:prstGeom>
            <a:noFill/>
            <a:ln w="28575">
              <a:solidFill>
                <a:schemeClr val="tx2">
                  <a:lumMod val="20000"/>
                  <a:lumOff val="80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ko-KR" altLang="en-US" sz="1400">
                <a:solidFill>
                  <a:schemeClr val="bg1">
                    <a:lumMod val="75000"/>
                  </a:schemeClr>
                </a:solidFill>
                <a:latin typeface="Arial" pitchFamily="34" charset="0"/>
                <a:cs typeface="Arial" pitchFamily="34" charset="0"/>
              </a:endParaRPr>
            </a:p>
          </p:txBody>
        </p:sp>
        <p:sp>
          <p:nvSpPr>
            <p:cNvPr id="67" name="Line 47"/>
            <p:cNvSpPr>
              <a:spLocks noChangeShapeType="1"/>
            </p:cNvSpPr>
            <p:nvPr/>
          </p:nvSpPr>
          <p:spPr bwMode="auto">
            <a:xfrm rot="10800000" flipH="1">
              <a:off x="1103872" y="2579973"/>
              <a:ext cx="254371" cy="0"/>
            </a:xfrm>
            <a:prstGeom prst="line">
              <a:avLst/>
            </a:prstGeom>
            <a:noFill/>
            <a:ln w="28575">
              <a:solidFill>
                <a:schemeClr val="tx2">
                  <a:lumMod val="20000"/>
                  <a:lumOff val="80000"/>
                </a:schemeClr>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ko-KR" altLang="en-US" sz="1400">
                <a:solidFill>
                  <a:schemeClr val="bg1">
                    <a:lumMod val="75000"/>
                  </a:schemeClr>
                </a:solidFill>
                <a:latin typeface="Arial" pitchFamily="34" charset="0"/>
                <a:cs typeface="Arial" pitchFamily="34" charset="0"/>
              </a:endParaRPr>
            </a:p>
          </p:txBody>
        </p:sp>
        <p:sp>
          <p:nvSpPr>
            <p:cNvPr id="68" name="Line 48"/>
            <p:cNvSpPr>
              <a:spLocks noChangeShapeType="1"/>
            </p:cNvSpPr>
            <p:nvPr/>
          </p:nvSpPr>
          <p:spPr bwMode="auto">
            <a:xfrm rot="10800000" flipH="1" flipV="1">
              <a:off x="1103873" y="2203735"/>
              <a:ext cx="280738" cy="0"/>
            </a:xfrm>
            <a:prstGeom prst="line">
              <a:avLst/>
            </a:prstGeom>
            <a:noFill/>
            <a:ln w="28575">
              <a:solidFill>
                <a:schemeClr val="tx2">
                  <a:lumMod val="20000"/>
                  <a:lumOff val="80000"/>
                </a:schemeClr>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ko-KR" altLang="en-US" sz="1400">
                <a:solidFill>
                  <a:schemeClr val="bg1">
                    <a:lumMod val="75000"/>
                  </a:schemeClr>
                </a:solidFill>
                <a:latin typeface="Arial" pitchFamily="34" charset="0"/>
                <a:cs typeface="Arial" pitchFamily="34" charset="0"/>
              </a:endParaRPr>
            </a:p>
          </p:txBody>
        </p:sp>
        <p:sp>
          <p:nvSpPr>
            <p:cNvPr id="69" name="Line 49"/>
            <p:cNvSpPr>
              <a:spLocks noChangeShapeType="1"/>
            </p:cNvSpPr>
            <p:nvPr/>
          </p:nvSpPr>
          <p:spPr bwMode="auto">
            <a:xfrm rot="10800000" flipH="1" flipV="1">
              <a:off x="1110223" y="1822736"/>
              <a:ext cx="274534" cy="4428"/>
            </a:xfrm>
            <a:prstGeom prst="line">
              <a:avLst/>
            </a:prstGeom>
            <a:noFill/>
            <a:ln w="28575">
              <a:solidFill>
                <a:schemeClr val="tx2">
                  <a:lumMod val="20000"/>
                  <a:lumOff val="80000"/>
                </a:schemeClr>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ko-KR" altLang="en-US" sz="1400">
                <a:solidFill>
                  <a:schemeClr val="bg1">
                    <a:lumMod val="75000"/>
                  </a:schemeClr>
                </a:solidFill>
                <a:latin typeface="Arial" pitchFamily="34" charset="0"/>
                <a:cs typeface="Arial" pitchFamily="34" charset="0"/>
              </a:endParaRPr>
            </a:p>
          </p:txBody>
        </p:sp>
        <p:sp>
          <p:nvSpPr>
            <p:cNvPr id="70" name="Line 50"/>
            <p:cNvSpPr>
              <a:spLocks noChangeShapeType="1"/>
            </p:cNvSpPr>
            <p:nvPr/>
          </p:nvSpPr>
          <p:spPr bwMode="auto">
            <a:xfrm rot="10800000" flipH="1">
              <a:off x="1110222" y="1363948"/>
              <a:ext cx="259024" cy="4427"/>
            </a:xfrm>
            <a:prstGeom prst="line">
              <a:avLst/>
            </a:prstGeom>
            <a:noFill/>
            <a:ln w="28575">
              <a:solidFill>
                <a:schemeClr val="tx2">
                  <a:lumMod val="20000"/>
                  <a:lumOff val="80000"/>
                </a:schemeClr>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ko-KR" altLang="en-US" sz="1400">
                <a:solidFill>
                  <a:schemeClr val="bg1">
                    <a:lumMod val="75000"/>
                  </a:schemeClr>
                </a:solidFill>
                <a:latin typeface="Arial" pitchFamily="34" charset="0"/>
                <a:cs typeface="Arial" pitchFamily="34" charset="0"/>
              </a:endParaRPr>
            </a:p>
          </p:txBody>
        </p:sp>
        <p:sp>
          <p:nvSpPr>
            <p:cNvPr id="71" name="Line 51"/>
            <p:cNvSpPr>
              <a:spLocks noChangeShapeType="1"/>
            </p:cNvSpPr>
            <p:nvPr/>
          </p:nvSpPr>
          <p:spPr bwMode="auto">
            <a:xfrm rot="10800000">
              <a:off x="897497" y="2035460"/>
              <a:ext cx="201636" cy="0"/>
            </a:xfrm>
            <a:prstGeom prst="line">
              <a:avLst/>
            </a:prstGeom>
            <a:noFill/>
            <a:ln w="28575">
              <a:solidFill>
                <a:schemeClr val="tx2">
                  <a:lumMod val="20000"/>
                  <a:lumOff val="80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ko-KR" altLang="en-US" sz="1400">
                <a:solidFill>
                  <a:schemeClr val="bg1">
                    <a:lumMod val="75000"/>
                  </a:schemeClr>
                </a:solidFill>
                <a:latin typeface="Arial" pitchFamily="34" charset="0"/>
                <a:cs typeface="Arial" pitchFamily="34" charset="0"/>
              </a:endParaRPr>
            </a:p>
          </p:txBody>
        </p:sp>
        <p:grpSp>
          <p:nvGrpSpPr>
            <p:cNvPr id="72" name="Group 62"/>
            <p:cNvGrpSpPr>
              <a:grpSpLocks/>
            </p:cNvGrpSpPr>
            <p:nvPr/>
          </p:nvGrpSpPr>
          <p:grpSpPr bwMode="auto">
            <a:xfrm>
              <a:off x="1378099" y="1268760"/>
              <a:ext cx="683869" cy="1411505"/>
              <a:chOff x="964" y="3093"/>
              <a:chExt cx="485" cy="895"/>
            </a:xfrm>
            <a:solidFill>
              <a:schemeClr val="tx2">
                <a:lumMod val="20000"/>
                <a:lumOff val="80000"/>
              </a:schemeClr>
            </a:solidFill>
          </p:grpSpPr>
          <p:sp>
            <p:nvSpPr>
              <p:cNvPr id="73" name="Text Box 58"/>
              <p:cNvSpPr txBox="1">
                <a:spLocks noChangeArrowheads="1"/>
              </p:cNvSpPr>
              <p:nvPr/>
            </p:nvSpPr>
            <p:spPr bwMode="auto">
              <a:xfrm>
                <a:off x="973" y="3093"/>
                <a:ext cx="448" cy="1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defRPr/>
                </a:pPr>
                <a:r>
                  <a:rPr lang="en-US" altLang="ko-KR" sz="1400" dirty="0" smtClean="0">
                    <a:solidFill>
                      <a:schemeClr val="bg1">
                        <a:lumMod val="75000"/>
                      </a:schemeClr>
                    </a:solidFill>
                    <a:latin typeface="Arial" pitchFamily="34" charset="0"/>
                    <a:ea typeface="HY헤드라인M" pitchFamily="18" charset="-127"/>
                    <a:cs typeface="Arial" pitchFamily="34" charset="0"/>
                  </a:rPr>
                  <a:t>Band</a:t>
                </a:r>
                <a:endParaRPr lang="ko-KR" altLang="en-US" sz="1400">
                  <a:solidFill>
                    <a:schemeClr val="bg1">
                      <a:lumMod val="75000"/>
                    </a:schemeClr>
                  </a:solidFill>
                  <a:latin typeface="Arial" pitchFamily="34" charset="0"/>
                  <a:ea typeface="HY헤드라인M" pitchFamily="18" charset="-127"/>
                  <a:cs typeface="Arial" pitchFamily="34" charset="0"/>
                </a:endParaRPr>
              </a:p>
            </p:txBody>
          </p:sp>
          <p:sp>
            <p:nvSpPr>
              <p:cNvPr id="74" name="Text Box 59"/>
              <p:cNvSpPr txBox="1">
                <a:spLocks noChangeArrowheads="1"/>
              </p:cNvSpPr>
              <p:nvPr/>
            </p:nvSpPr>
            <p:spPr bwMode="auto">
              <a:xfrm>
                <a:off x="977" y="3322"/>
                <a:ext cx="414" cy="1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defRPr/>
                </a:pPr>
                <a:r>
                  <a:rPr lang="en-US" altLang="ko-KR" sz="1400" dirty="0" smtClean="0">
                    <a:solidFill>
                      <a:schemeClr val="bg1">
                        <a:lumMod val="75000"/>
                      </a:schemeClr>
                    </a:solidFill>
                    <a:latin typeface="Arial" pitchFamily="34" charset="0"/>
                    <a:ea typeface="HY헤드라인M" pitchFamily="18" charset="-127"/>
                    <a:cs typeface="Arial" pitchFamily="34" charset="0"/>
                  </a:rPr>
                  <a:t>CDO</a:t>
                </a:r>
                <a:endParaRPr lang="ko-KR" altLang="en-US" sz="1400">
                  <a:solidFill>
                    <a:schemeClr val="bg1">
                      <a:lumMod val="75000"/>
                    </a:schemeClr>
                  </a:solidFill>
                  <a:latin typeface="Arial" pitchFamily="34" charset="0"/>
                  <a:ea typeface="HY헤드라인M" pitchFamily="18" charset="-127"/>
                  <a:cs typeface="Arial" pitchFamily="34" charset="0"/>
                </a:endParaRPr>
              </a:p>
            </p:txBody>
          </p:sp>
          <p:sp>
            <p:nvSpPr>
              <p:cNvPr id="75" name="Text Box 60"/>
              <p:cNvSpPr txBox="1">
                <a:spLocks noChangeArrowheads="1"/>
              </p:cNvSpPr>
              <p:nvPr/>
            </p:nvSpPr>
            <p:spPr bwMode="auto">
              <a:xfrm>
                <a:off x="977" y="3569"/>
                <a:ext cx="357" cy="1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defRPr/>
                </a:pPr>
                <a:r>
                  <a:rPr lang="en-US" altLang="ko-KR" sz="1400" dirty="0" smtClean="0">
                    <a:solidFill>
                      <a:schemeClr val="bg1">
                        <a:lumMod val="75000"/>
                      </a:schemeClr>
                    </a:solidFill>
                    <a:latin typeface="Arial" pitchFamily="34" charset="0"/>
                    <a:ea typeface="HY헤드라인M" pitchFamily="18" charset="-127"/>
                    <a:cs typeface="Arial" pitchFamily="34" charset="0"/>
                  </a:rPr>
                  <a:t>Eye</a:t>
                </a:r>
                <a:endParaRPr lang="ko-KR" altLang="en-US" sz="1400" dirty="0">
                  <a:solidFill>
                    <a:schemeClr val="bg1">
                      <a:lumMod val="75000"/>
                    </a:schemeClr>
                  </a:solidFill>
                  <a:latin typeface="Arial" pitchFamily="34" charset="0"/>
                  <a:ea typeface="HY헤드라인M" pitchFamily="18" charset="-127"/>
                  <a:cs typeface="Arial" pitchFamily="34" charset="0"/>
                </a:endParaRPr>
              </a:p>
            </p:txBody>
          </p:sp>
          <p:sp>
            <p:nvSpPr>
              <p:cNvPr id="76" name="Text Box 61"/>
              <p:cNvSpPr txBox="1">
                <a:spLocks noChangeArrowheads="1"/>
              </p:cNvSpPr>
              <p:nvPr/>
            </p:nvSpPr>
            <p:spPr bwMode="auto">
              <a:xfrm>
                <a:off x="964" y="3793"/>
                <a:ext cx="485" cy="1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hangingPunct="1">
                  <a:defRPr/>
                </a:pPr>
                <a:r>
                  <a:rPr lang="en-US" altLang="ko-KR" sz="1400" dirty="0" smtClean="0">
                    <a:solidFill>
                      <a:schemeClr val="bg1">
                        <a:lumMod val="75000"/>
                      </a:schemeClr>
                    </a:solidFill>
                    <a:latin typeface="Arial" pitchFamily="34" charset="0"/>
                    <a:ea typeface="HY헤드라인M" pitchFamily="18" charset="-127"/>
                    <a:cs typeface="Arial" pitchFamily="34" charset="0"/>
                  </a:rPr>
                  <a:t>Shear</a:t>
                </a:r>
                <a:endParaRPr lang="ko-KR" altLang="en-US" sz="1400">
                  <a:solidFill>
                    <a:schemeClr val="bg1">
                      <a:lumMod val="75000"/>
                    </a:schemeClr>
                  </a:solidFill>
                  <a:latin typeface="Arial" pitchFamily="34" charset="0"/>
                  <a:ea typeface="HY헤드라인M" pitchFamily="18" charset="-127"/>
                  <a:cs typeface="Arial" pitchFamily="34" charset="0"/>
                </a:endParaRPr>
              </a:p>
            </p:txBody>
          </p:sp>
        </p:grpSp>
        <p:sp>
          <p:nvSpPr>
            <p:cNvPr id="78" name="Line 50"/>
            <p:cNvSpPr>
              <a:spLocks noChangeShapeType="1"/>
            </p:cNvSpPr>
            <p:nvPr/>
          </p:nvSpPr>
          <p:spPr bwMode="auto">
            <a:xfrm rot="10800000" flipV="1">
              <a:off x="894322" y="1052736"/>
              <a:ext cx="3102" cy="950444"/>
            </a:xfrm>
            <a:prstGeom prst="line">
              <a:avLst/>
            </a:prstGeom>
            <a:noFill/>
            <a:ln w="28575">
              <a:solidFill>
                <a:schemeClr val="tx2">
                  <a:lumMod val="20000"/>
                  <a:lumOff val="80000"/>
                </a:schemeClr>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ko-KR" altLang="en-US" sz="1400">
                <a:solidFill>
                  <a:schemeClr val="bg1">
                    <a:lumMod val="75000"/>
                  </a:schemeClr>
                </a:solidFill>
                <a:latin typeface="Arial" pitchFamily="34" charset="0"/>
                <a:cs typeface="Arial" pitchFamily="34" charset="0"/>
              </a:endParaRPr>
            </a:p>
          </p:txBody>
        </p:sp>
      </p:grpSp>
      <p:grpSp>
        <p:nvGrpSpPr>
          <p:cNvPr id="79" name="그룹 5"/>
          <p:cNvGrpSpPr>
            <a:grpSpLocks/>
          </p:cNvGrpSpPr>
          <p:nvPr/>
        </p:nvGrpSpPr>
        <p:grpSpPr bwMode="auto">
          <a:xfrm>
            <a:off x="894322" y="3087087"/>
            <a:ext cx="3510991" cy="3366249"/>
            <a:chOff x="450850" y="2089303"/>
            <a:chExt cx="3954463" cy="3588688"/>
          </a:xfrm>
        </p:grpSpPr>
        <p:sp>
          <p:nvSpPr>
            <p:cNvPr id="80" name="AutoShape 2"/>
            <p:cNvSpPr txBox="1">
              <a:spLocks noChangeArrowheads="1"/>
            </p:cNvSpPr>
            <p:nvPr/>
          </p:nvSpPr>
          <p:spPr>
            <a:xfrm>
              <a:off x="826170" y="2089303"/>
              <a:ext cx="3367385" cy="477737"/>
            </a:xfrm>
            <a:prstGeom prst="roundRect">
              <a:avLst>
                <a:gd name="adj" fmla="val 16667"/>
              </a:avLst>
            </a:prstGeom>
            <a:noFill/>
            <a:ln/>
            <a:effectLst>
              <a:outerShdw dist="107763" dir="2700000" algn="ctr" rotWithShape="0">
                <a:schemeClr val="bg2"/>
              </a:outerShdw>
            </a:effectLst>
          </p:spPr>
          <p:txBody>
            <a:bodyPr/>
            <a:lstStyle/>
            <a:p>
              <a:pPr latinLnBrk="1">
                <a:buFont typeface="Wingdings" pitchFamily="2" charset="2"/>
                <a:buNone/>
                <a:defRPr/>
              </a:pPr>
              <a:r>
                <a:rPr lang="en-US" altLang="ja-JP" b="1" kern="10" dirty="0">
                  <a:ln w="12700">
                    <a:solidFill>
                      <a:schemeClr val="tx1">
                        <a:lumMod val="95000"/>
                        <a:lumOff val="5000"/>
                      </a:schemeClr>
                    </a:solidFill>
                    <a:round/>
                    <a:headEnd/>
                    <a:tailEnd/>
                  </a:ln>
                  <a:solidFill>
                    <a:srgbClr val="FFFF00"/>
                  </a:solidFill>
                  <a:effectLst>
                    <a:glow rad="101600">
                      <a:srgbClr val="002060">
                        <a:alpha val="40000"/>
                      </a:srgbClr>
                    </a:glow>
                    <a:outerShdw blurRad="38100" dist="38100" dir="2700000" algn="tl">
                      <a:srgbClr val="000000">
                        <a:alpha val="43137"/>
                      </a:srgbClr>
                    </a:outerShdw>
                  </a:effectLst>
                  <a:latin typeface="Arial" pitchFamily="34" charset="0"/>
                  <a:ea typeface="HY견고딕" panose="02030600000101010101" pitchFamily="18" charset="-127"/>
                  <a:cs typeface="Arial" pitchFamily="34" charset="0"/>
                </a:rPr>
                <a:t>CI-P</a:t>
              </a:r>
              <a:r>
                <a:rPr lang="en-US" altLang="ja-JP" b="1" kern="10" baseline="-25000" dirty="0">
                  <a:ln w="12700">
                    <a:solidFill>
                      <a:schemeClr val="tx1">
                        <a:lumMod val="95000"/>
                        <a:lumOff val="5000"/>
                      </a:schemeClr>
                    </a:solidFill>
                    <a:round/>
                    <a:headEnd/>
                    <a:tailEnd/>
                  </a:ln>
                  <a:solidFill>
                    <a:srgbClr val="FFFF00"/>
                  </a:solidFill>
                  <a:effectLst>
                    <a:glow rad="101600">
                      <a:srgbClr val="002060">
                        <a:alpha val="40000"/>
                      </a:srgbClr>
                    </a:glow>
                    <a:outerShdw blurRad="38100" dist="38100" dir="2700000" algn="tl">
                      <a:srgbClr val="000000">
                        <a:alpha val="43137"/>
                      </a:srgbClr>
                    </a:outerShdw>
                  </a:effectLst>
                  <a:latin typeface="Arial" pitchFamily="34" charset="0"/>
                  <a:ea typeface="HY견고딕" panose="02030600000101010101" pitchFamily="18" charset="-127"/>
                  <a:cs typeface="Arial" pitchFamily="34" charset="0"/>
                </a:rPr>
                <a:t>s</a:t>
              </a:r>
              <a:r>
                <a:rPr lang="en-US" altLang="ja-JP" b="1" kern="10" dirty="0">
                  <a:ln w="12700">
                    <a:solidFill>
                      <a:schemeClr val="tx1">
                        <a:lumMod val="95000"/>
                        <a:lumOff val="5000"/>
                      </a:schemeClr>
                    </a:solidFill>
                    <a:round/>
                    <a:headEnd/>
                    <a:tailEnd/>
                  </a:ln>
                  <a:solidFill>
                    <a:srgbClr val="FFFF00"/>
                  </a:solidFill>
                  <a:effectLst>
                    <a:glow rad="101600">
                      <a:srgbClr val="002060">
                        <a:alpha val="40000"/>
                      </a:srgbClr>
                    </a:glow>
                    <a:outerShdw blurRad="38100" dist="38100" dir="2700000" algn="tl">
                      <a:srgbClr val="000000">
                        <a:alpha val="43137"/>
                      </a:srgbClr>
                    </a:outerShdw>
                  </a:effectLst>
                  <a:latin typeface="Arial" pitchFamily="34" charset="0"/>
                  <a:ea typeface="HY견고딕" panose="02030600000101010101" pitchFamily="18" charset="-127"/>
                  <a:cs typeface="Arial" pitchFamily="34" charset="0"/>
                </a:rPr>
                <a:t> Conversion Chart</a:t>
              </a:r>
            </a:p>
          </p:txBody>
        </p:sp>
        <p:pic>
          <p:nvPicPr>
            <p:cNvPr id="8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850" y="2564904"/>
              <a:ext cx="3954463"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 name="그룹 11"/>
          <p:cNvGrpSpPr>
            <a:grpSpLocks/>
          </p:cNvGrpSpPr>
          <p:nvPr/>
        </p:nvGrpSpPr>
        <p:grpSpPr bwMode="auto">
          <a:xfrm>
            <a:off x="5184682" y="3053541"/>
            <a:ext cx="3472700" cy="3340067"/>
            <a:chOff x="5009580" y="1895581"/>
            <a:chExt cx="3524878" cy="3700010"/>
          </a:xfrm>
        </p:grpSpPr>
        <p:sp>
          <p:nvSpPr>
            <p:cNvPr id="83" name="Rectangle 2"/>
            <p:cNvSpPr txBox="1">
              <a:spLocks noChangeArrowheads="1"/>
            </p:cNvSpPr>
            <p:nvPr/>
          </p:nvSpPr>
          <p:spPr>
            <a:xfrm>
              <a:off x="5009580" y="1895581"/>
              <a:ext cx="3524878" cy="466099"/>
            </a:xfrm>
            <a:prstGeom prst="rect">
              <a:avLst/>
            </a:prstGeom>
            <a:effectLst/>
          </p:spPr>
          <p:txBody>
            <a:bodyPr/>
            <a:lstStyle/>
            <a:p>
              <a:pPr algn="ctr" latinLnBrk="1">
                <a:buFont typeface="Wingdings" pitchFamily="2" charset="2"/>
                <a:buNone/>
                <a:defRPr/>
              </a:pPr>
              <a:r>
                <a:rPr lang="en-US" altLang="ja-JP" b="1" kern="10" dirty="0">
                  <a:ln w="12700">
                    <a:solidFill>
                      <a:schemeClr val="tx1">
                        <a:lumMod val="95000"/>
                        <a:lumOff val="5000"/>
                      </a:schemeClr>
                    </a:solidFill>
                    <a:round/>
                    <a:headEnd/>
                    <a:tailEnd/>
                  </a:ln>
                  <a:solidFill>
                    <a:srgbClr val="0000FF"/>
                  </a:solidFill>
                  <a:effectLst>
                    <a:glow rad="101600">
                      <a:srgbClr val="002060">
                        <a:alpha val="40000"/>
                      </a:srgbClr>
                    </a:glow>
                    <a:outerShdw blurRad="38100" dist="38100" dir="2700000" algn="tl">
                      <a:srgbClr val="000000">
                        <a:alpha val="43137"/>
                      </a:srgbClr>
                    </a:outerShdw>
                  </a:effectLst>
                  <a:latin typeface="Arial" pitchFamily="34" charset="0"/>
                  <a:ea typeface="HY견고딕" panose="02030600000101010101" pitchFamily="18" charset="-127"/>
                  <a:cs typeface="Arial" pitchFamily="34" charset="0"/>
                </a:rPr>
                <a:t>CI-</a:t>
              </a:r>
              <a:r>
                <a:rPr lang="en-US" altLang="ja-JP" b="1" kern="10" dirty="0" err="1">
                  <a:ln w="12700">
                    <a:solidFill>
                      <a:schemeClr val="tx1">
                        <a:lumMod val="95000"/>
                        <a:lumOff val="5000"/>
                      </a:schemeClr>
                    </a:solidFill>
                    <a:round/>
                    <a:headEnd/>
                    <a:tailEnd/>
                  </a:ln>
                  <a:solidFill>
                    <a:srgbClr val="0000FF"/>
                  </a:solidFill>
                  <a:effectLst>
                    <a:glow rad="101600">
                      <a:srgbClr val="002060">
                        <a:alpha val="40000"/>
                      </a:srgbClr>
                    </a:glow>
                    <a:outerShdw blurRad="38100" dist="38100" dir="2700000" algn="tl">
                      <a:srgbClr val="000000">
                        <a:alpha val="43137"/>
                      </a:srgbClr>
                    </a:outerShdw>
                  </a:effectLst>
                  <a:latin typeface="Arial" pitchFamily="34" charset="0"/>
                  <a:ea typeface="HY견고딕" panose="02030600000101010101" pitchFamily="18" charset="-127"/>
                  <a:cs typeface="Arial" pitchFamily="34" charset="0"/>
                </a:rPr>
                <a:t>V</a:t>
              </a:r>
              <a:r>
                <a:rPr lang="en-US" altLang="ja-JP" b="1" kern="10" baseline="-25000" dirty="0" err="1">
                  <a:ln w="12700">
                    <a:solidFill>
                      <a:schemeClr val="tx1">
                        <a:lumMod val="95000"/>
                        <a:lumOff val="5000"/>
                      </a:schemeClr>
                    </a:solidFill>
                    <a:round/>
                    <a:headEnd/>
                    <a:tailEnd/>
                  </a:ln>
                  <a:solidFill>
                    <a:srgbClr val="0000FF"/>
                  </a:solidFill>
                  <a:effectLst>
                    <a:glow rad="101600">
                      <a:srgbClr val="002060">
                        <a:alpha val="40000"/>
                      </a:srgbClr>
                    </a:glow>
                    <a:outerShdw blurRad="38100" dist="38100" dir="2700000" algn="tl">
                      <a:srgbClr val="000000">
                        <a:alpha val="43137"/>
                      </a:srgbClr>
                    </a:outerShdw>
                  </a:effectLst>
                  <a:latin typeface="Arial" pitchFamily="34" charset="0"/>
                  <a:ea typeface="HY견고딕" panose="02030600000101010101" pitchFamily="18" charset="-127"/>
                  <a:cs typeface="Arial" pitchFamily="34" charset="0"/>
                </a:rPr>
                <a:t>max</a:t>
              </a:r>
              <a:r>
                <a:rPr lang="en-US" altLang="ja-JP" b="1" kern="10" dirty="0">
                  <a:ln w="12700">
                    <a:solidFill>
                      <a:schemeClr val="tx1">
                        <a:lumMod val="95000"/>
                        <a:lumOff val="5000"/>
                      </a:schemeClr>
                    </a:solidFill>
                    <a:round/>
                    <a:headEnd/>
                    <a:tailEnd/>
                  </a:ln>
                  <a:solidFill>
                    <a:srgbClr val="0000FF"/>
                  </a:solidFill>
                  <a:effectLst>
                    <a:glow rad="101600">
                      <a:srgbClr val="002060">
                        <a:alpha val="40000"/>
                      </a:srgbClr>
                    </a:glow>
                    <a:outerShdw blurRad="38100" dist="38100" dir="2700000" algn="tl">
                      <a:srgbClr val="000000">
                        <a:alpha val="43137"/>
                      </a:srgbClr>
                    </a:outerShdw>
                  </a:effectLst>
                  <a:latin typeface="Arial" pitchFamily="34" charset="0"/>
                  <a:ea typeface="HY견고딕" panose="02030600000101010101" pitchFamily="18" charset="-127"/>
                  <a:cs typeface="Arial" pitchFamily="34" charset="0"/>
                </a:rPr>
                <a:t> Conversion Chart</a:t>
              </a:r>
            </a:p>
          </p:txBody>
        </p:sp>
        <p:grpSp>
          <p:nvGrpSpPr>
            <p:cNvPr id="84" name="그룹 10"/>
            <p:cNvGrpSpPr>
              <a:grpSpLocks/>
            </p:cNvGrpSpPr>
            <p:nvPr/>
          </p:nvGrpSpPr>
          <p:grpSpPr bwMode="auto">
            <a:xfrm>
              <a:off x="5149057" y="2426941"/>
              <a:ext cx="3225006" cy="3168650"/>
              <a:chOff x="5149057" y="2426941"/>
              <a:chExt cx="3225006" cy="3168650"/>
            </a:xfrm>
          </p:grpSpPr>
          <p:pic>
            <p:nvPicPr>
              <p:cNvPr id="8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1301" y="2426941"/>
                <a:ext cx="305276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직사각형 85"/>
              <p:cNvSpPr/>
              <p:nvPr/>
            </p:nvSpPr>
            <p:spPr>
              <a:xfrm>
                <a:off x="5149057" y="2642865"/>
                <a:ext cx="344621" cy="290545"/>
              </a:xfrm>
              <a:prstGeom prst="rect">
                <a:avLst/>
              </a:prstGeom>
            </p:spPr>
            <p:txBody>
              <a:bodyPr wrap="none">
                <a:spAutoFit/>
              </a:bodyPr>
              <a:lstStyle/>
              <a:p>
                <a:pPr>
                  <a:defRPr/>
                </a:pPr>
                <a:r>
                  <a:rPr kumimoji="0" lang="en-US" altLang="ja-JP" sz="1292" b="1" kern="0" dirty="0">
                    <a:ea typeface="HY울릉도M" pitchFamily="18" charset="-127"/>
                  </a:rPr>
                  <a:t>CI</a:t>
                </a:r>
                <a:endParaRPr lang="ko-KR" altLang="en-US" sz="1292" b="1"/>
              </a:p>
            </p:txBody>
          </p:sp>
        </p:grpSp>
      </p:grpSp>
    </p:spTree>
    <p:extLst>
      <p:ext uri="{BB962C8B-B14F-4D97-AF65-F5344CB8AC3E}">
        <p14:creationId xmlns:p14="http://schemas.microsoft.com/office/powerpoint/2010/main" val="31626305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032927"/>
            <a:ext cx="4221162"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70110" y="702056"/>
            <a:ext cx="8893175" cy="923330"/>
          </a:xfrm>
          <a:prstGeom prst="rect">
            <a:avLst/>
          </a:prstGeom>
          <a:solidFill>
            <a:schemeClr val="tx2">
              <a:lumMod val="20000"/>
              <a:lumOff val="80000"/>
            </a:schemeClr>
          </a:solidFill>
          <a:ln w="9525">
            <a:solidFill>
              <a:schemeClr val="tx2">
                <a:lumMod val="20000"/>
                <a:lumOff val="80000"/>
              </a:schemeClr>
            </a:solidFill>
            <a:miter lim="800000"/>
            <a:headEnd/>
            <a:tailEnd/>
          </a:ln>
          <a:effectLst/>
        </p:spPr>
        <p:txBody>
          <a:bodyPr>
            <a:spAutoFit/>
          </a:bodyPr>
          <a:lstStyle/>
          <a:p>
            <a:pPr marL="285750" indent="-285750" eaLnBrk="1" fontAlgn="auto" hangingPunct="1">
              <a:spcBef>
                <a:spcPct val="50000"/>
              </a:spcBef>
              <a:spcAft>
                <a:spcPts val="0"/>
              </a:spcAft>
              <a:buFont typeface="Arial" pitchFamily="34" charset="0"/>
              <a:buChar char="•"/>
              <a:defRPr/>
            </a:pPr>
            <a:r>
              <a:rPr kumimoji="0" lang="en-US" altLang="ja-JP" kern="0" spc="-50" dirty="0" smtClean="0">
                <a:latin typeface="Arial" pitchFamily="34" charset="0"/>
                <a:ea typeface="HY울릉도M" pitchFamily="18" charset="-127"/>
                <a:cs typeface="Arial" pitchFamily="34" charset="0"/>
              </a:rPr>
              <a:t>Conversion Table was obtained from the </a:t>
            </a:r>
            <a:r>
              <a:rPr lang="en-US" altLang="ja-JP" kern="0" spc="-50" dirty="0" smtClean="0">
                <a:latin typeface="Arial" pitchFamily="34" charset="0"/>
                <a:ea typeface="HY울릉도M" pitchFamily="18" charset="-127"/>
                <a:cs typeface="Arial" pitchFamily="34" charset="0"/>
              </a:rPr>
              <a:t>statistical relationship between CI and Central </a:t>
            </a:r>
          </a:p>
          <a:p>
            <a:pPr eaLnBrk="1" fontAlgn="auto" hangingPunct="1">
              <a:spcAft>
                <a:spcPts val="0"/>
              </a:spcAft>
              <a:defRPr/>
            </a:pPr>
            <a:r>
              <a:rPr lang="en-US" altLang="ja-JP" kern="0" spc="-50" dirty="0" smtClean="0">
                <a:latin typeface="Arial" pitchFamily="34" charset="0"/>
                <a:ea typeface="HY울릉도M" pitchFamily="18" charset="-127"/>
                <a:cs typeface="Arial" pitchFamily="34" charset="0"/>
              </a:rPr>
              <a:t>     pressure, and CI and maximum sustained wind speed using surface observation data. </a:t>
            </a:r>
            <a:endParaRPr lang="en-US" altLang="ja-JP" kern="0" spc="-50" dirty="0">
              <a:latin typeface="Arial" pitchFamily="34" charset="0"/>
              <a:ea typeface="HY울릉도M" pitchFamily="18" charset="-127"/>
              <a:cs typeface="Arial" pitchFamily="34" charset="0"/>
            </a:endParaRPr>
          </a:p>
          <a:p>
            <a:pPr eaLnBrk="1" fontAlgn="auto" hangingPunct="1">
              <a:spcAft>
                <a:spcPts val="0"/>
              </a:spcAft>
              <a:defRPr/>
            </a:pPr>
            <a:endParaRPr lang="en-US" altLang="ja-JP" kern="0" spc="-50" dirty="0" smtClean="0">
              <a:latin typeface="Arial" pitchFamily="34" charset="0"/>
              <a:ea typeface="HY울릉도M" pitchFamily="18" charset="-127"/>
              <a:cs typeface="Arial" pitchFamily="34" charset="0"/>
            </a:endParaRPr>
          </a:p>
        </p:txBody>
      </p:sp>
      <p:graphicFrame>
        <p:nvGraphicFramePr>
          <p:cNvPr id="7" name="Object 10"/>
          <p:cNvGraphicFramePr>
            <a:graphicFrameLocks noChangeAspect="1"/>
          </p:cNvGraphicFramePr>
          <p:nvPr>
            <p:extLst>
              <p:ext uri="{D42A27DB-BD31-4B8C-83A1-F6EECF244321}">
                <p14:modId xmlns:p14="http://schemas.microsoft.com/office/powerpoint/2010/main" val="3334126445"/>
              </p:ext>
            </p:extLst>
          </p:nvPr>
        </p:nvGraphicFramePr>
        <p:xfrm>
          <a:off x="4545261" y="2032927"/>
          <a:ext cx="4062412" cy="4267200"/>
        </p:xfrm>
        <a:graphic>
          <a:graphicData uri="http://schemas.openxmlformats.org/presentationml/2006/ole">
            <mc:AlternateContent xmlns:mc="http://schemas.openxmlformats.org/markup-compatibility/2006">
              <mc:Choice xmlns:v="urn:schemas-microsoft-com:vml" Requires="v">
                <p:oleObj spid="_x0000_s24593" name="Image" r:id="rId4" imgW="5769149" imgH="6061419" progId="">
                  <p:embed/>
                </p:oleObj>
              </mc:Choice>
              <mc:Fallback>
                <p:oleObj name="Image" r:id="rId4" imgW="5769149" imgH="606141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261" y="2032927"/>
                        <a:ext cx="4062412"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 name="그룹 21"/>
          <p:cNvGrpSpPr>
            <a:grpSpLocks/>
          </p:cNvGrpSpPr>
          <p:nvPr/>
        </p:nvGrpSpPr>
        <p:grpSpPr bwMode="auto">
          <a:xfrm>
            <a:off x="913061" y="2182152"/>
            <a:ext cx="5814597" cy="4487208"/>
            <a:chOff x="1009670" y="1772816"/>
            <a:chExt cx="6299029" cy="4859666"/>
          </a:xfrm>
        </p:grpSpPr>
        <p:sp>
          <p:nvSpPr>
            <p:cNvPr id="15" name="Text Box 5"/>
            <p:cNvSpPr txBox="1">
              <a:spLocks noChangeArrowheads="1"/>
            </p:cNvSpPr>
            <p:nvPr/>
          </p:nvSpPr>
          <p:spPr bwMode="auto">
            <a:xfrm>
              <a:off x="3458607" y="6031447"/>
              <a:ext cx="1563260" cy="566650"/>
            </a:xfrm>
            <a:prstGeom prst="rect">
              <a:avLst/>
            </a:prstGeom>
            <a:noFill/>
            <a:ln w="9525">
              <a:noFill/>
              <a:miter lim="800000"/>
              <a:headEnd/>
              <a:tailEnd/>
            </a:ln>
            <a:effectLst/>
          </p:spPr>
          <p:txBody>
            <a:bodyPr wrap="square">
              <a:spAutoFit/>
            </a:bodyPr>
            <a:lstStyle/>
            <a:p>
              <a:pPr algn="ctr" eaLnBrk="1" fontAlgn="auto" hangingPunct="1">
                <a:spcAft>
                  <a:spcPts val="0"/>
                </a:spcAft>
                <a:defRPr/>
              </a:pPr>
              <a:r>
                <a:rPr kumimoji="0" lang="en-US" altLang="ja-JP" sz="1400" b="1" kern="0" dirty="0" smtClean="0">
                  <a:latin typeface="Arial" pitchFamily="34" charset="0"/>
                  <a:ea typeface="HY울릉도M" pitchFamily="18" charset="-127"/>
                  <a:cs typeface="Arial" pitchFamily="34" charset="0"/>
                </a:rPr>
                <a:t>Atlantic</a:t>
              </a:r>
            </a:p>
            <a:p>
              <a:pPr eaLnBrk="1" fontAlgn="auto" hangingPunct="1">
                <a:spcAft>
                  <a:spcPts val="0"/>
                </a:spcAft>
                <a:defRPr/>
              </a:pPr>
              <a:r>
                <a:rPr lang="en-US" altLang="ja-JP" sz="1400" b="1" kern="0" dirty="0" smtClean="0">
                  <a:latin typeface="Arial" pitchFamily="34" charset="0"/>
                  <a:ea typeface="HY울릉도M" pitchFamily="18" charset="-127"/>
                  <a:cs typeface="Arial" pitchFamily="34" charset="0"/>
                </a:rPr>
                <a:t>(NHC, JTWC)</a:t>
              </a:r>
              <a:endParaRPr kumimoji="0" lang="en-US" altLang="ja-JP" sz="1400" kern="0" dirty="0">
                <a:latin typeface="Arial" pitchFamily="34" charset="0"/>
                <a:ea typeface="HY울릉도M" pitchFamily="18" charset="-127"/>
                <a:cs typeface="Arial" pitchFamily="34" charset="0"/>
              </a:endParaRPr>
            </a:p>
          </p:txBody>
        </p:sp>
        <p:grpSp>
          <p:nvGrpSpPr>
            <p:cNvPr id="10" name="그룹 19"/>
            <p:cNvGrpSpPr>
              <a:grpSpLocks/>
            </p:cNvGrpSpPr>
            <p:nvPr/>
          </p:nvGrpSpPr>
          <p:grpSpPr bwMode="auto">
            <a:xfrm>
              <a:off x="1009670" y="1772816"/>
              <a:ext cx="6299029" cy="4859666"/>
              <a:chOff x="1009670" y="1772816"/>
              <a:chExt cx="6299029" cy="4859666"/>
            </a:xfrm>
          </p:grpSpPr>
          <p:sp>
            <p:nvSpPr>
              <p:cNvPr id="11" name="직사각형 10"/>
              <p:cNvSpPr/>
              <p:nvPr/>
            </p:nvSpPr>
            <p:spPr>
              <a:xfrm>
                <a:off x="1064702" y="1772816"/>
                <a:ext cx="1817785" cy="4320524"/>
              </a:xfrm>
              <a:prstGeom prst="rect">
                <a:avLst/>
              </a:prstGeom>
              <a:noFill/>
              <a:ln w="28575">
                <a:solidFill>
                  <a:srgbClr val="CC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latin typeface="Arial" pitchFamily="34" charset="0"/>
                  <a:cs typeface="Arial" pitchFamily="34" charset="0"/>
                </a:endParaRPr>
              </a:p>
            </p:txBody>
          </p:sp>
          <p:sp>
            <p:nvSpPr>
              <p:cNvPr id="12" name="직사각형 11"/>
              <p:cNvSpPr/>
              <p:nvPr/>
            </p:nvSpPr>
            <p:spPr>
              <a:xfrm>
                <a:off x="5673657" y="1798605"/>
                <a:ext cx="877077" cy="4196738"/>
              </a:xfrm>
              <a:prstGeom prst="rect">
                <a:avLst/>
              </a:prstGeom>
              <a:noFill/>
              <a:ln w="28575">
                <a:solidFill>
                  <a:srgbClr val="CC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latin typeface="Arial" pitchFamily="34" charset="0"/>
                  <a:cs typeface="Arial" pitchFamily="34" charset="0"/>
                </a:endParaRPr>
              </a:p>
            </p:txBody>
          </p:sp>
          <p:sp>
            <p:nvSpPr>
              <p:cNvPr id="13" name="Text Box 5"/>
              <p:cNvSpPr txBox="1">
                <a:spLocks noChangeArrowheads="1"/>
              </p:cNvSpPr>
              <p:nvPr/>
            </p:nvSpPr>
            <p:spPr bwMode="auto">
              <a:xfrm>
                <a:off x="1009670" y="6065832"/>
                <a:ext cx="2092946" cy="566650"/>
              </a:xfrm>
              <a:prstGeom prst="rect">
                <a:avLst/>
              </a:prstGeom>
              <a:noFill/>
              <a:ln w="9525">
                <a:noFill/>
                <a:miter lim="800000"/>
                <a:headEnd/>
                <a:tailEnd/>
              </a:ln>
              <a:effectLst/>
            </p:spPr>
            <p:txBody>
              <a:bodyPr>
                <a:spAutoFit/>
              </a:bodyPr>
              <a:lstStyle/>
              <a:p>
                <a:pPr eaLnBrk="1" fontAlgn="auto" hangingPunct="1">
                  <a:spcBef>
                    <a:spcPct val="50000"/>
                  </a:spcBef>
                  <a:spcAft>
                    <a:spcPts val="0"/>
                  </a:spcAft>
                  <a:defRPr/>
                </a:pPr>
                <a:r>
                  <a:rPr kumimoji="0" lang="en-US" altLang="ko-KR" sz="1400" b="1" kern="0" dirty="0">
                    <a:latin typeface="Arial" pitchFamily="34" charset="0"/>
                    <a:ea typeface="HY울릉도M" pitchFamily="18" charset="-127"/>
                    <a:cs typeface="Arial" pitchFamily="34" charset="0"/>
                  </a:rPr>
                  <a:t>Northwestern </a:t>
                </a:r>
                <a:r>
                  <a:rPr kumimoji="0" lang="en-US" altLang="ko-KR" sz="1400" b="1" kern="0" dirty="0" smtClean="0">
                    <a:latin typeface="Arial" pitchFamily="34" charset="0"/>
                    <a:ea typeface="HY울릉도M" pitchFamily="18" charset="-127"/>
                    <a:cs typeface="Arial" pitchFamily="34" charset="0"/>
                  </a:rPr>
                  <a:t>Pacific (JMA, KMA)</a:t>
                </a:r>
                <a:endParaRPr kumimoji="0" lang="en-US" altLang="ja-JP" sz="1400" kern="0" dirty="0">
                  <a:solidFill>
                    <a:srgbClr val="C00000"/>
                  </a:solidFill>
                  <a:latin typeface="Arial" pitchFamily="34" charset="0"/>
                  <a:ea typeface="HY울릉도M" pitchFamily="18" charset="-127"/>
                  <a:cs typeface="Arial" pitchFamily="34" charset="0"/>
                </a:endParaRPr>
              </a:p>
            </p:txBody>
          </p:sp>
          <p:sp>
            <p:nvSpPr>
              <p:cNvPr id="14" name="Text Box 5"/>
              <p:cNvSpPr txBox="1">
                <a:spLocks noChangeArrowheads="1"/>
              </p:cNvSpPr>
              <p:nvPr/>
            </p:nvSpPr>
            <p:spPr bwMode="auto">
              <a:xfrm>
                <a:off x="5410532" y="5964396"/>
                <a:ext cx="1898167" cy="566650"/>
              </a:xfrm>
              <a:prstGeom prst="rect">
                <a:avLst/>
              </a:prstGeom>
              <a:noFill/>
              <a:ln w="9525">
                <a:noFill/>
                <a:miter lim="800000"/>
                <a:headEnd/>
                <a:tailEnd/>
              </a:ln>
              <a:effectLst/>
            </p:spPr>
            <p:txBody>
              <a:bodyPr wrap="square">
                <a:spAutoFit/>
              </a:bodyPr>
              <a:lstStyle/>
              <a:p>
                <a:pPr eaLnBrk="1" fontAlgn="auto" hangingPunct="1">
                  <a:spcBef>
                    <a:spcPct val="50000"/>
                  </a:spcBef>
                  <a:spcAft>
                    <a:spcPts val="0"/>
                  </a:spcAft>
                  <a:defRPr/>
                </a:pPr>
                <a:r>
                  <a:rPr kumimoji="0" lang="en-US" altLang="ko-KR" sz="1400" b="1" kern="0" dirty="0">
                    <a:latin typeface="Arial" pitchFamily="34" charset="0"/>
                    <a:ea typeface="HY울릉도M" pitchFamily="18" charset="-127"/>
                    <a:cs typeface="Arial" pitchFamily="34" charset="0"/>
                  </a:rPr>
                  <a:t>Northwestern </a:t>
                </a:r>
                <a:r>
                  <a:rPr kumimoji="0" lang="en-US" altLang="ko-KR" sz="1400" b="1" kern="0" dirty="0" smtClean="0">
                    <a:latin typeface="Arial" pitchFamily="34" charset="0"/>
                    <a:ea typeface="HY울릉도M" pitchFamily="18" charset="-127"/>
                    <a:cs typeface="Arial" pitchFamily="34" charset="0"/>
                  </a:rPr>
                  <a:t>Pacific(JMA,KMA)</a:t>
                </a:r>
                <a:endParaRPr kumimoji="0" lang="en-US" altLang="ja-JP" sz="1400" kern="0" dirty="0">
                  <a:solidFill>
                    <a:srgbClr val="C00000"/>
                  </a:solidFill>
                  <a:latin typeface="Arial" pitchFamily="34" charset="0"/>
                  <a:ea typeface="HY울릉도M" pitchFamily="18" charset="-127"/>
                  <a:cs typeface="Arial" pitchFamily="34" charset="0"/>
                </a:endParaRPr>
              </a:p>
            </p:txBody>
          </p:sp>
        </p:grpSp>
      </p:grpSp>
      <p:sp>
        <p:nvSpPr>
          <p:cNvPr id="17" name="직사각형 16"/>
          <p:cNvSpPr/>
          <p:nvPr/>
        </p:nvSpPr>
        <p:spPr>
          <a:xfrm>
            <a:off x="1187624" y="1844824"/>
            <a:ext cx="2391866" cy="307777"/>
          </a:xfrm>
          <a:prstGeom prst="rect">
            <a:avLst/>
          </a:prstGeom>
          <a:solidFill>
            <a:srgbClr val="FFFF00"/>
          </a:solidFill>
        </p:spPr>
        <p:txBody>
          <a:bodyPr wrap="square">
            <a:spAutoFit/>
          </a:bodyPr>
          <a:lstStyle/>
          <a:p>
            <a:pPr algn="ctr">
              <a:defRPr/>
            </a:pPr>
            <a:r>
              <a:rPr kumimoji="0" lang="en-US" altLang="ko-KR" sz="1400" b="1" kern="0" dirty="0">
                <a:latin typeface="Arial" pitchFamily="34" charset="0"/>
                <a:ea typeface="HY울릉도M" pitchFamily="18" charset="-127"/>
                <a:cs typeface="Arial" pitchFamily="34" charset="0"/>
              </a:rPr>
              <a:t>Central Pressure</a:t>
            </a:r>
            <a:endParaRPr lang="ko-KR" altLang="en-US" sz="1400" dirty="0">
              <a:latin typeface="Arial" pitchFamily="34" charset="0"/>
              <a:cs typeface="Arial" pitchFamily="34" charset="0"/>
            </a:endParaRPr>
          </a:p>
        </p:txBody>
      </p:sp>
      <p:sp>
        <p:nvSpPr>
          <p:cNvPr id="18" name="직사각형 17"/>
          <p:cNvSpPr/>
          <p:nvPr/>
        </p:nvSpPr>
        <p:spPr>
          <a:xfrm>
            <a:off x="5241528" y="1868844"/>
            <a:ext cx="2972262" cy="307777"/>
          </a:xfrm>
          <a:prstGeom prst="rect">
            <a:avLst/>
          </a:prstGeom>
          <a:solidFill>
            <a:srgbClr val="FFFF00"/>
          </a:solidFill>
        </p:spPr>
        <p:txBody>
          <a:bodyPr wrap="square">
            <a:spAutoFit/>
          </a:bodyPr>
          <a:lstStyle/>
          <a:p>
            <a:pPr>
              <a:defRPr/>
            </a:pPr>
            <a:r>
              <a:rPr kumimoji="0" lang="en-US" altLang="ko-KR" sz="1400" b="1" kern="0" dirty="0">
                <a:latin typeface="Arial" pitchFamily="34" charset="0"/>
                <a:ea typeface="HY울릉도M" pitchFamily="18" charset="-127"/>
                <a:cs typeface="Arial" pitchFamily="34" charset="0"/>
              </a:rPr>
              <a:t>Maximum </a:t>
            </a:r>
            <a:r>
              <a:rPr kumimoji="0" lang="en-US" altLang="ko-KR" sz="1400" b="1" kern="0" dirty="0" smtClean="0">
                <a:latin typeface="Arial" pitchFamily="34" charset="0"/>
                <a:ea typeface="HY울릉도M" pitchFamily="18" charset="-127"/>
                <a:cs typeface="Arial" pitchFamily="34" charset="0"/>
              </a:rPr>
              <a:t>Sustained Wind </a:t>
            </a:r>
            <a:r>
              <a:rPr kumimoji="0" lang="en-US" altLang="ko-KR" sz="1400" b="1" kern="0" dirty="0">
                <a:latin typeface="Arial" pitchFamily="34" charset="0"/>
                <a:ea typeface="HY울릉도M" pitchFamily="18" charset="-127"/>
                <a:cs typeface="Arial" pitchFamily="34" charset="0"/>
              </a:rPr>
              <a:t>Speed</a:t>
            </a:r>
            <a:endParaRPr lang="ko-KR" altLang="en-US" sz="1400" dirty="0">
              <a:latin typeface="Arial" pitchFamily="34" charset="0"/>
              <a:cs typeface="Arial" pitchFamily="34" charset="0"/>
            </a:endParaRPr>
          </a:p>
        </p:txBody>
      </p:sp>
      <p:sp>
        <p:nvSpPr>
          <p:cNvPr id="19" name="직사각형 18"/>
          <p:cNvSpPr/>
          <p:nvPr/>
        </p:nvSpPr>
        <p:spPr>
          <a:xfrm>
            <a:off x="1767872" y="1331618"/>
            <a:ext cx="5834211" cy="276999"/>
          </a:xfrm>
          <a:prstGeom prst="rect">
            <a:avLst/>
          </a:prstGeom>
        </p:spPr>
        <p:txBody>
          <a:bodyPr wrap="square">
            <a:spAutoFit/>
          </a:bodyPr>
          <a:lstStyle/>
          <a:p>
            <a:pPr algn="ctr" eaLnBrk="1" fontAlgn="auto" hangingPunct="1">
              <a:spcBef>
                <a:spcPct val="50000"/>
              </a:spcBef>
              <a:spcAft>
                <a:spcPts val="0"/>
              </a:spcAft>
              <a:defRPr/>
            </a:pPr>
            <a:r>
              <a:rPr kumimoji="0" lang="en-US" altLang="ja-JP" sz="1200" kern="0" dirty="0">
                <a:latin typeface="Arial" pitchFamily="34" charset="0"/>
                <a:ea typeface="HY울릉도M" pitchFamily="18" charset="-127"/>
                <a:cs typeface="Arial" pitchFamily="34" charset="0"/>
              </a:rPr>
              <a:t>Atlantic:</a:t>
            </a:r>
            <a:r>
              <a:rPr kumimoji="0" lang="ko-KR" altLang="en-US" sz="1200" kern="0" dirty="0">
                <a:latin typeface="Arial" pitchFamily="34" charset="0"/>
                <a:ea typeface="HY울릉도M" pitchFamily="18" charset="-127"/>
                <a:cs typeface="Arial" pitchFamily="34" charset="0"/>
              </a:rPr>
              <a:t> </a:t>
            </a:r>
            <a:r>
              <a:rPr kumimoji="0" lang="en-US" altLang="ko-KR" sz="1200" kern="0" dirty="0">
                <a:latin typeface="Arial" pitchFamily="34" charset="0"/>
                <a:ea typeface="HY울릉도M" pitchFamily="18" charset="-127"/>
                <a:cs typeface="Arial" pitchFamily="34" charset="0"/>
              </a:rPr>
              <a:t>Dvorak Scale(1984), </a:t>
            </a:r>
            <a:r>
              <a:rPr kumimoji="0" lang="en-US" altLang="ko-KR" sz="1200" kern="0" dirty="0" smtClean="0">
                <a:latin typeface="Arial" pitchFamily="34" charset="0"/>
                <a:ea typeface="HY울릉도M" pitchFamily="18" charset="-127"/>
                <a:cs typeface="Arial" pitchFamily="34" charset="0"/>
              </a:rPr>
              <a:t> Northwestern </a:t>
            </a:r>
            <a:r>
              <a:rPr kumimoji="0" lang="en-US" altLang="ko-KR" sz="1200" kern="0" dirty="0">
                <a:latin typeface="Arial" pitchFamily="34" charset="0"/>
                <a:ea typeface="HY울릉도M" pitchFamily="18" charset="-127"/>
                <a:cs typeface="Arial" pitchFamily="34" charset="0"/>
              </a:rPr>
              <a:t>Pacific: </a:t>
            </a:r>
            <a:r>
              <a:rPr kumimoji="0" lang="en-US" altLang="ko-KR" sz="1200" kern="0" dirty="0" err="1">
                <a:latin typeface="Arial" pitchFamily="34" charset="0"/>
                <a:ea typeface="HY울릉도M" pitchFamily="18" charset="-127"/>
                <a:cs typeface="Arial" pitchFamily="34" charset="0"/>
              </a:rPr>
              <a:t>Koba</a:t>
            </a:r>
            <a:r>
              <a:rPr kumimoji="0" lang="ko-KR" altLang="en-US" sz="1200" kern="0" dirty="0">
                <a:latin typeface="Arial" pitchFamily="34" charset="0"/>
                <a:ea typeface="HY울릉도M" pitchFamily="18" charset="-127"/>
                <a:cs typeface="Arial" pitchFamily="34" charset="0"/>
              </a:rPr>
              <a:t> </a:t>
            </a:r>
            <a:r>
              <a:rPr kumimoji="0" lang="en-US" altLang="ko-KR" sz="1200" kern="0" dirty="0">
                <a:latin typeface="Arial" pitchFamily="34" charset="0"/>
                <a:ea typeface="HY울릉도M" pitchFamily="18" charset="-127"/>
                <a:cs typeface="Arial" pitchFamily="34" charset="0"/>
              </a:rPr>
              <a:t>Scale(1989)</a:t>
            </a:r>
            <a:r>
              <a:rPr kumimoji="0" lang="ko-KR" altLang="en-US" sz="1200" kern="0" dirty="0">
                <a:latin typeface="Arial" pitchFamily="34" charset="0"/>
                <a:ea typeface="HY울릉도M" pitchFamily="18" charset="-127"/>
                <a:cs typeface="Arial" pitchFamily="34" charset="0"/>
              </a:rPr>
              <a:t> </a:t>
            </a:r>
            <a:endParaRPr kumimoji="0" lang="en-US" altLang="ja-JP" sz="1200" kern="0" dirty="0">
              <a:latin typeface="Arial" pitchFamily="34" charset="0"/>
              <a:ea typeface="HY울릉도M" pitchFamily="18" charset="-127"/>
              <a:cs typeface="Arial" pitchFamily="34" charset="0"/>
            </a:endParaRPr>
          </a:p>
        </p:txBody>
      </p:sp>
      <p:sp>
        <p:nvSpPr>
          <p:cNvPr id="20" name="제목 1"/>
          <p:cNvSpPr>
            <a:spLocks noGrp="1"/>
          </p:cNvSpPr>
          <p:nvPr>
            <p:ph type="title"/>
          </p:nvPr>
        </p:nvSpPr>
        <p:spPr>
          <a:xfrm>
            <a:off x="143480" y="0"/>
            <a:ext cx="8192870" cy="656029"/>
          </a:xfrm>
        </p:spPr>
        <p:txBody>
          <a:bodyPr>
            <a:normAutofit fontScale="90000"/>
          </a:bodyPr>
          <a:lstStyle/>
          <a:p>
            <a:r>
              <a:rPr lang="en-US" altLang="ko-KR" dirty="0" smtClean="0"/>
              <a:t>Estimation of Intensity based on Dvorak Technique</a:t>
            </a:r>
            <a:endParaRPr lang="ko-KR" altLang="en-US" sz="1400" dirty="0"/>
          </a:p>
        </p:txBody>
      </p:sp>
      <p:sp>
        <p:nvSpPr>
          <p:cNvPr id="22" name="Text Box 5"/>
          <p:cNvSpPr txBox="1">
            <a:spLocks noChangeArrowheads="1"/>
          </p:cNvSpPr>
          <p:nvPr/>
        </p:nvSpPr>
        <p:spPr bwMode="auto">
          <a:xfrm>
            <a:off x="3173661" y="6114390"/>
            <a:ext cx="1443036" cy="523221"/>
          </a:xfrm>
          <a:prstGeom prst="rect">
            <a:avLst/>
          </a:prstGeom>
          <a:noFill/>
          <a:ln w="9525">
            <a:noFill/>
            <a:miter lim="800000"/>
            <a:headEnd/>
            <a:tailEnd/>
          </a:ln>
          <a:effectLst/>
        </p:spPr>
        <p:txBody>
          <a:bodyPr wrap="square">
            <a:spAutoFit/>
          </a:bodyPr>
          <a:lstStyle/>
          <a:p>
            <a:pPr algn="ctr" eaLnBrk="1" fontAlgn="auto" hangingPunct="1">
              <a:spcAft>
                <a:spcPts val="0"/>
              </a:spcAft>
              <a:defRPr/>
            </a:pPr>
            <a:r>
              <a:rPr kumimoji="0" lang="en-US" altLang="ja-JP" sz="1400" b="1" kern="0" dirty="0" smtClean="0">
                <a:latin typeface="Arial" pitchFamily="34" charset="0"/>
                <a:ea typeface="HY울릉도M" pitchFamily="18" charset="-127"/>
                <a:cs typeface="Arial" pitchFamily="34" charset="0"/>
              </a:rPr>
              <a:t>Atlantic</a:t>
            </a:r>
          </a:p>
          <a:p>
            <a:pPr eaLnBrk="1" fontAlgn="auto" hangingPunct="1">
              <a:spcAft>
                <a:spcPts val="0"/>
              </a:spcAft>
              <a:defRPr/>
            </a:pPr>
            <a:r>
              <a:rPr lang="en-US" altLang="ja-JP" sz="1400" b="1" kern="0" dirty="0" smtClean="0">
                <a:latin typeface="Arial" pitchFamily="34" charset="0"/>
                <a:ea typeface="HY울릉도M" pitchFamily="18" charset="-127"/>
                <a:cs typeface="Arial" pitchFamily="34" charset="0"/>
              </a:rPr>
              <a:t>(NHC, JTWC)</a:t>
            </a:r>
            <a:endParaRPr kumimoji="0" lang="en-US" altLang="ja-JP" sz="1400" kern="0" dirty="0">
              <a:latin typeface="Arial" pitchFamily="34" charset="0"/>
              <a:ea typeface="HY울릉도M" pitchFamily="18" charset="-127"/>
              <a:cs typeface="Arial" pitchFamily="34" charset="0"/>
            </a:endParaRPr>
          </a:p>
        </p:txBody>
      </p:sp>
      <p:sp>
        <p:nvSpPr>
          <p:cNvPr id="23" name="Text Box 5"/>
          <p:cNvSpPr txBox="1">
            <a:spLocks noChangeArrowheads="1"/>
          </p:cNvSpPr>
          <p:nvPr/>
        </p:nvSpPr>
        <p:spPr bwMode="auto">
          <a:xfrm>
            <a:off x="6781838" y="6077788"/>
            <a:ext cx="1443036" cy="523221"/>
          </a:xfrm>
          <a:prstGeom prst="rect">
            <a:avLst/>
          </a:prstGeom>
          <a:noFill/>
          <a:ln w="9525">
            <a:noFill/>
            <a:miter lim="800000"/>
            <a:headEnd/>
            <a:tailEnd/>
          </a:ln>
          <a:effectLst/>
        </p:spPr>
        <p:txBody>
          <a:bodyPr wrap="square">
            <a:spAutoFit/>
          </a:bodyPr>
          <a:lstStyle/>
          <a:p>
            <a:pPr algn="ctr" eaLnBrk="1" fontAlgn="auto" hangingPunct="1">
              <a:spcAft>
                <a:spcPts val="0"/>
              </a:spcAft>
              <a:defRPr/>
            </a:pPr>
            <a:r>
              <a:rPr kumimoji="0" lang="en-US" altLang="ja-JP" sz="1400" b="1" kern="0" dirty="0" smtClean="0">
                <a:latin typeface="Arial" pitchFamily="34" charset="0"/>
                <a:ea typeface="HY울릉도M" pitchFamily="18" charset="-127"/>
                <a:cs typeface="Arial" pitchFamily="34" charset="0"/>
              </a:rPr>
              <a:t>Atlantic</a:t>
            </a:r>
          </a:p>
          <a:p>
            <a:pPr eaLnBrk="1" fontAlgn="auto" hangingPunct="1">
              <a:spcAft>
                <a:spcPts val="0"/>
              </a:spcAft>
              <a:defRPr/>
            </a:pPr>
            <a:r>
              <a:rPr lang="en-US" altLang="ja-JP" sz="1400" b="1" kern="0" dirty="0" smtClean="0">
                <a:latin typeface="Arial" pitchFamily="34" charset="0"/>
                <a:ea typeface="HY울릉도M" pitchFamily="18" charset="-127"/>
                <a:cs typeface="Arial" pitchFamily="34" charset="0"/>
              </a:rPr>
              <a:t>(NHC, JTWC)</a:t>
            </a:r>
            <a:endParaRPr kumimoji="0" lang="en-US" altLang="ja-JP" sz="1400" kern="0" dirty="0">
              <a:latin typeface="Arial" pitchFamily="34" charset="0"/>
              <a:ea typeface="HY울릉도M" pitchFamily="18" charset="-127"/>
              <a:cs typeface="Arial" pitchFamily="34" charset="0"/>
            </a:endParaRPr>
          </a:p>
        </p:txBody>
      </p:sp>
    </p:spTree>
    <p:extLst>
      <p:ext uri="{BB962C8B-B14F-4D97-AF65-F5344CB8AC3E}">
        <p14:creationId xmlns:p14="http://schemas.microsoft.com/office/powerpoint/2010/main" val="98170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Example for P</a:t>
            </a:r>
            <a:r>
              <a:rPr lang="en-US" altLang="ko-KR" baseline="-25000" dirty="0" smtClean="0">
                <a:effectLst/>
              </a:rPr>
              <a:t>s</a:t>
            </a:r>
            <a:r>
              <a:rPr lang="en-US" altLang="ko-KR" dirty="0" smtClean="0"/>
              <a:t> and </a:t>
            </a:r>
            <a:r>
              <a:rPr lang="en-US" altLang="ko-KR" dirty="0" err="1" smtClean="0"/>
              <a:t>WS</a:t>
            </a:r>
            <a:r>
              <a:rPr lang="en-US" altLang="ko-KR" baseline="-25000" dirty="0" err="1" smtClean="0">
                <a:effectLst/>
              </a:rPr>
              <a:t>max</a:t>
            </a:r>
            <a:endParaRPr lang="ko-KR" altLang="en-US" baseline="-25000" dirty="0">
              <a:effectLst/>
            </a:endParaRPr>
          </a:p>
        </p:txBody>
      </p:sp>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53" b="7328"/>
          <a:stretch/>
        </p:blipFill>
        <p:spPr bwMode="auto">
          <a:xfrm>
            <a:off x="113672" y="692696"/>
            <a:ext cx="4481984" cy="301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직사각형 1"/>
          <p:cNvSpPr>
            <a:spLocks noChangeArrowheads="1"/>
          </p:cNvSpPr>
          <p:nvPr/>
        </p:nvSpPr>
        <p:spPr bwMode="auto">
          <a:xfrm>
            <a:off x="1137588" y="2453764"/>
            <a:ext cx="11480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latinLnBrk="1" hangingPunct="1">
              <a:spcBef>
                <a:spcPct val="20000"/>
              </a:spcBef>
              <a:buClr>
                <a:schemeClr val="accent2"/>
              </a:buClr>
            </a:pPr>
            <a:r>
              <a:rPr lang="en-US" altLang="ko-KR" sz="1400" dirty="0">
                <a:solidFill>
                  <a:srgbClr val="C00000"/>
                </a:solidFill>
                <a:latin typeface="Arial" pitchFamily="34" charset="0"/>
                <a:ea typeface="HY견고딕" pitchFamily="18" charset="-127"/>
                <a:cs typeface="Arial" pitchFamily="34" charset="0"/>
              </a:rPr>
              <a:t>(</a:t>
            </a:r>
            <a:r>
              <a:rPr lang="en-US" altLang="ko-KR" sz="1400" dirty="0" smtClean="0">
                <a:solidFill>
                  <a:srgbClr val="C00000"/>
                </a:solidFill>
                <a:latin typeface="Arial" pitchFamily="34" charset="0"/>
                <a:ea typeface="HY견고딕" pitchFamily="18" charset="-127"/>
                <a:cs typeface="Arial" pitchFamily="34" charset="0"/>
              </a:rPr>
              <a:t>33.3/125.2)</a:t>
            </a:r>
            <a:endParaRPr lang="ko-KR" altLang="en-US" sz="1400" dirty="0">
              <a:solidFill>
                <a:srgbClr val="C00000"/>
              </a:solidFill>
              <a:latin typeface="Arial" pitchFamily="34" charset="0"/>
              <a:ea typeface="HY견고딕" pitchFamily="18" charset="-127"/>
              <a:cs typeface="Arial" pitchFamily="34" charset="0"/>
            </a:endParaRPr>
          </a:p>
        </p:txBody>
      </p:sp>
      <p:cxnSp>
        <p:nvCxnSpPr>
          <p:cNvPr id="18" name="직선 화살표 연결선 17"/>
          <p:cNvCxnSpPr/>
          <p:nvPr/>
        </p:nvCxnSpPr>
        <p:spPr>
          <a:xfrm flipH="1" flipV="1">
            <a:off x="1910993" y="2701384"/>
            <a:ext cx="504056" cy="226132"/>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62687" y="1331919"/>
            <a:ext cx="859531" cy="369332"/>
          </a:xfrm>
          <a:prstGeom prst="rect">
            <a:avLst/>
          </a:prstGeom>
          <a:noFill/>
        </p:spPr>
        <p:txBody>
          <a:bodyPr wrap="none" rtlCol="0">
            <a:spAutoFit/>
          </a:bodyPr>
          <a:lstStyle/>
          <a:p>
            <a:r>
              <a:rPr lang="en-US" altLang="ko-KR" dirty="0" smtClean="0"/>
              <a:t>CI=4.5</a:t>
            </a:r>
            <a:endParaRPr lang="ko-KR" altLang="en-US" dirty="0"/>
          </a:p>
        </p:txBody>
      </p:sp>
      <p:sp>
        <p:nvSpPr>
          <p:cNvPr id="22" name="Text Box 7"/>
          <p:cNvSpPr txBox="1">
            <a:spLocks noChangeArrowheads="1"/>
          </p:cNvSpPr>
          <p:nvPr/>
        </p:nvSpPr>
        <p:spPr bwMode="auto">
          <a:xfrm>
            <a:off x="4788024" y="916420"/>
            <a:ext cx="4176464" cy="2800767"/>
          </a:xfrm>
          <a:prstGeom prst="rect">
            <a:avLst/>
          </a:prstGeom>
          <a:gradFill rotWithShape="0">
            <a:gsLst>
              <a:gs pos="0">
                <a:schemeClr val="bg1"/>
              </a:gs>
              <a:gs pos="100000">
                <a:srgbClr val="CCFF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algn="ctr" eaLnBrk="1" latinLnBrk="0" hangingPunct="1">
              <a:spcBef>
                <a:spcPct val="50000"/>
              </a:spcBef>
            </a:pPr>
            <a:r>
              <a:rPr lang="en-US" altLang="ja-JP" sz="1600" dirty="0" err="1" smtClean="0">
                <a:solidFill>
                  <a:schemeClr val="tx1"/>
                </a:solidFill>
                <a:latin typeface="Arial" pitchFamily="34" charset="0"/>
                <a:ea typeface="휴먼옛체" pitchFamily="18" charset="-127"/>
                <a:cs typeface="Arial" pitchFamily="34" charset="0"/>
              </a:rPr>
              <a:t>Soulik</a:t>
            </a:r>
            <a:r>
              <a:rPr lang="en-US" altLang="ja-JP" sz="1600" dirty="0" smtClean="0">
                <a:solidFill>
                  <a:schemeClr val="tx1"/>
                </a:solidFill>
                <a:latin typeface="Arial" pitchFamily="34" charset="0"/>
                <a:ea typeface="휴먼옛체" pitchFamily="18" charset="-127"/>
                <a:cs typeface="Arial" pitchFamily="34" charset="0"/>
              </a:rPr>
              <a:t> (03:00UTC </a:t>
            </a:r>
            <a:r>
              <a:rPr lang="en-US" altLang="ja-JP" sz="1600" dirty="0">
                <a:solidFill>
                  <a:schemeClr val="tx1"/>
                </a:solidFill>
                <a:latin typeface="Arial" pitchFamily="34" charset="0"/>
                <a:ea typeface="휴먼옛체" pitchFamily="18" charset="-127"/>
                <a:cs typeface="Arial" pitchFamily="34" charset="0"/>
              </a:rPr>
              <a:t>Aug </a:t>
            </a:r>
            <a:r>
              <a:rPr lang="en-US" altLang="ja-JP" sz="1600" dirty="0" smtClean="0">
                <a:solidFill>
                  <a:schemeClr val="tx1"/>
                </a:solidFill>
                <a:latin typeface="Arial" pitchFamily="34" charset="0"/>
                <a:ea typeface="휴먼옛체" pitchFamily="18" charset="-127"/>
                <a:cs typeface="Arial" pitchFamily="34" charset="0"/>
              </a:rPr>
              <a:t>23</a:t>
            </a:r>
            <a:r>
              <a:rPr lang="en-US" altLang="ja-JP" sz="1600" baseline="30000" dirty="0" smtClean="0">
                <a:solidFill>
                  <a:schemeClr val="tx1"/>
                </a:solidFill>
                <a:latin typeface="Arial" pitchFamily="34" charset="0"/>
                <a:ea typeface="휴먼옛체" pitchFamily="18" charset="-127"/>
                <a:cs typeface="Arial" pitchFamily="34" charset="0"/>
              </a:rPr>
              <a:t>rd</a:t>
            </a:r>
            <a:r>
              <a:rPr lang="en-US" altLang="ja-JP" sz="1600" dirty="0" smtClean="0">
                <a:solidFill>
                  <a:schemeClr val="tx1"/>
                </a:solidFill>
                <a:latin typeface="Arial" pitchFamily="34" charset="0"/>
                <a:ea typeface="휴먼옛체" pitchFamily="18" charset="-127"/>
                <a:cs typeface="Arial" pitchFamily="34" charset="0"/>
              </a:rPr>
              <a:t> , 2018)</a:t>
            </a:r>
          </a:p>
          <a:p>
            <a:pPr marL="285750" indent="-285750" eaLnBrk="1" latinLnBrk="0" hangingPunct="1">
              <a:spcBef>
                <a:spcPct val="50000"/>
              </a:spcBef>
              <a:buFont typeface="Arial" pitchFamily="34" charset="0"/>
              <a:buChar char="•"/>
            </a:pPr>
            <a:r>
              <a:rPr lang="en-US" altLang="ja-JP" sz="1600" b="0" dirty="0" smtClean="0">
                <a:solidFill>
                  <a:srgbClr val="0000FF"/>
                </a:solidFill>
                <a:latin typeface="Arial" pitchFamily="34" charset="0"/>
                <a:ea typeface="휴먼옛체" pitchFamily="18" charset="-127"/>
                <a:cs typeface="Arial" pitchFamily="34" charset="0"/>
              </a:rPr>
              <a:t>CI </a:t>
            </a:r>
            <a:r>
              <a:rPr lang="en-US" altLang="ja-JP" sz="1600" b="0" dirty="0">
                <a:solidFill>
                  <a:srgbClr val="0000FF"/>
                </a:solidFill>
                <a:latin typeface="Arial" pitchFamily="34" charset="0"/>
                <a:ea typeface="휴먼옛체" pitchFamily="18" charset="-127"/>
                <a:cs typeface="Arial" pitchFamily="34" charset="0"/>
              </a:rPr>
              <a:t>= </a:t>
            </a:r>
            <a:r>
              <a:rPr lang="en-US" altLang="ja-JP" sz="1600" b="0" dirty="0" smtClean="0">
                <a:solidFill>
                  <a:srgbClr val="0000FF"/>
                </a:solidFill>
                <a:latin typeface="Arial" pitchFamily="34" charset="0"/>
                <a:ea typeface="휴먼옛체" pitchFamily="18" charset="-127"/>
                <a:cs typeface="Arial" pitchFamily="34" charset="0"/>
              </a:rPr>
              <a:t>4.5</a:t>
            </a:r>
            <a:r>
              <a:rPr lang="en-US" altLang="ja-JP" sz="1600" b="0" dirty="0" smtClean="0">
                <a:solidFill>
                  <a:schemeClr val="tx1"/>
                </a:solidFill>
                <a:latin typeface="Arial" pitchFamily="34" charset="0"/>
                <a:ea typeface="휴먼옛체" pitchFamily="18" charset="-127"/>
                <a:cs typeface="Arial" pitchFamily="34" charset="0"/>
              </a:rPr>
              <a:t>,</a:t>
            </a:r>
          </a:p>
          <a:p>
            <a:pPr marL="285750" indent="-285750" eaLnBrk="1" latinLnBrk="0" hangingPunct="1">
              <a:spcBef>
                <a:spcPct val="50000"/>
              </a:spcBef>
              <a:buFont typeface="Arial" pitchFamily="34" charset="0"/>
              <a:buChar char="•"/>
            </a:pPr>
            <a:r>
              <a:rPr lang="en-US" altLang="ja-JP" sz="1600" b="0" dirty="0" smtClean="0">
                <a:solidFill>
                  <a:schemeClr val="tx1"/>
                </a:solidFill>
                <a:latin typeface="Arial" pitchFamily="34" charset="0"/>
                <a:ea typeface="휴먼옛체" pitchFamily="18" charset="-127"/>
                <a:cs typeface="Arial" pitchFamily="34" charset="0"/>
              </a:rPr>
              <a:t>Trend for 24 hours = W1.0 </a:t>
            </a:r>
          </a:p>
          <a:p>
            <a:pPr eaLnBrk="1" latinLnBrk="0" hangingPunct="1">
              <a:spcBef>
                <a:spcPct val="50000"/>
              </a:spcBef>
            </a:pPr>
            <a:r>
              <a:rPr lang="en-US" altLang="ja-JP" sz="1600" b="0" dirty="0" smtClean="0">
                <a:solidFill>
                  <a:schemeClr val="tx1"/>
                </a:solidFill>
                <a:latin typeface="Arial" pitchFamily="34" charset="0"/>
                <a:ea typeface="휴먼옛체" pitchFamily="18" charset="-127"/>
                <a:cs typeface="Arial" pitchFamily="34" charset="0"/>
              </a:rPr>
              <a:t>  - 03UTC Aug. 22</a:t>
            </a:r>
            <a:r>
              <a:rPr lang="en-US" altLang="ja-JP" sz="1600" b="0" baseline="30000" dirty="0" smtClean="0">
                <a:solidFill>
                  <a:schemeClr val="tx1"/>
                </a:solidFill>
                <a:latin typeface="Arial" pitchFamily="34" charset="0"/>
                <a:ea typeface="휴먼옛체" pitchFamily="18" charset="-127"/>
                <a:cs typeface="Arial" pitchFamily="34" charset="0"/>
              </a:rPr>
              <a:t>nd</a:t>
            </a:r>
            <a:r>
              <a:rPr lang="en-US" altLang="ja-JP" sz="1600" b="0" dirty="0" smtClean="0">
                <a:solidFill>
                  <a:schemeClr val="tx1"/>
                </a:solidFill>
                <a:latin typeface="Arial" pitchFamily="34" charset="0"/>
                <a:ea typeface="휴먼옛체" pitchFamily="18" charset="-127"/>
                <a:cs typeface="Arial" pitchFamily="34" charset="0"/>
              </a:rPr>
              <a:t> : CI=5.5, eye pattern</a:t>
            </a:r>
          </a:p>
          <a:p>
            <a:pPr eaLnBrk="1" latinLnBrk="0" hangingPunct="1">
              <a:spcBef>
                <a:spcPct val="50000"/>
              </a:spcBef>
            </a:pPr>
            <a:r>
              <a:rPr lang="en-US" altLang="ja-JP" sz="1600" b="0" dirty="0" smtClean="0">
                <a:solidFill>
                  <a:schemeClr val="tx1"/>
                </a:solidFill>
                <a:latin typeface="Arial" pitchFamily="34" charset="0"/>
                <a:ea typeface="휴먼옛체" pitchFamily="18" charset="-127"/>
                <a:cs typeface="Arial" pitchFamily="34" charset="0"/>
              </a:rPr>
              <a:t>  - 03UTC Aug. 23</a:t>
            </a:r>
            <a:r>
              <a:rPr lang="en-US" altLang="ja-JP" sz="1600" b="0" baseline="30000" dirty="0" smtClean="0">
                <a:solidFill>
                  <a:schemeClr val="tx1"/>
                </a:solidFill>
                <a:latin typeface="Arial" pitchFamily="34" charset="0"/>
                <a:ea typeface="휴먼옛체" pitchFamily="18" charset="-127"/>
                <a:cs typeface="Arial" pitchFamily="34" charset="0"/>
              </a:rPr>
              <a:t>rd</a:t>
            </a:r>
            <a:r>
              <a:rPr lang="en-US" altLang="ja-JP" sz="1600" b="0" dirty="0" smtClean="0">
                <a:solidFill>
                  <a:schemeClr val="tx1"/>
                </a:solidFill>
                <a:latin typeface="Arial" pitchFamily="34" charset="0"/>
                <a:ea typeface="휴먼옛체" pitchFamily="18" charset="-127"/>
                <a:cs typeface="Arial" pitchFamily="34" charset="0"/>
              </a:rPr>
              <a:t> : CI=4.5, CDO pattern </a:t>
            </a:r>
          </a:p>
          <a:p>
            <a:pPr eaLnBrk="1" latinLnBrk="0" hangingPunct="1">
              <a:spcBef>
                <a:spcPct val="50000"/>
              </a:spcBef>
            </a:pPr>
            <a:r>
              <a:rPr lang="en-US" altLang="ja-JP" sz="1600" b="0" dirty="0">
                <a:solidFill>
                  <a:schemeClr val="tx1"/>
                </a:solidFill>
                <a:latin typeface="Arial" pitchFamily="34" charset="0"/>
                <a:ea typeface="휴먼옛체" pitchFamily="18" charset="-127"/>
                <a:cs typeface="Arial" pitchFamily="34" charset="0"/>
              </a:rPr>
              <a:t> </a:t>
            </a:r>
            <a:r>
              <a:rPr lang="en-US" altLang="ja-JP" sz="1600" b="0" dirty="0" smtClean="0">
                <a:solidFill>
                  <a:schemeClr val="tx1"/>
                </a:solidFill>
                <a:latin typeface="Arial" pitchFamily="34" charset="0"/>
                <a:ea typeface="휴먼옛체" pitchFamily="18" charset="-127"/>
                <a:cs typeface="Arial" pitchFamily="34" charset="0"/>
              </a:rPr>
              <a:t> </a:t>
            </a:r>
            <a:r>
              <a:rPr lang="en-US" altLang="ja-JP" sz="1600" b="0" dirty="0" smtClean="0">
                <a:solidFill>
                  <a:schemeClr val="tx1"/>
                </a:solidFill>
                <a:latin typeface="Arial" pitchFamily="34" charset="0"/>
                <a:ea typeface="휴먼옛체" pitchFamily="18" charset="-127"/>
                <a:cs typeface="Arial" pitchFamily="34" charset="0"/>
                <a:sym typeface="Wingdings" pitchFamily="2" charset="2"/>
              </a:rPr>
              <a:t> standard weakening</a:t>
            </a:r>
            <a:endParaRPr lang="en-US" altLang="ja-JP" sz="1600" b="0" dirty="0" smtClean="0">
              <a:solidFill>
                <a:schemeClr val="tx1"/>
              </a:solidFill>
              <a:latin typeface="Arial" pitchFamily="34" charset="0"/>
              <a:ea typeface="휴먼옛체" pitchFamily="18" charset="-127"/>
              <a:cs typeface="Arial" pitchFamily="34" charset="0"/>
            </a:endParaRPr>
          </a:p>
          <a:p>
            <a:pPr eaLnBrk="1" latinLnBrk="0" hangingPunct="1">
              <a:spcBef>
                <a:spcPct val="50000"/>
              </a:spcBef>
            </a:pPr>
            <a:r>
              <a:rPr lang="en-US" altLang="ja-JP" sz="1600" b="0" dirty="0">
                <a:solidFill>
                  <a:schemeClr val="tx1"/>
                </a:solidFill>
                <a:latin typeface="Arial" pitchFamily="34" charset="0"/>
                <a:ea typeface="휴먼옛체" pitchFamily="18" charset="-127"/>
                <a:cs typeface="Arial" pitchFamily="34" charset="0"/>
              </a:rPr>
              <a:t/>
            </a:r>
            <a:br>
              <a:rPr lang="en-US" altLang="ja-JP" sz="1600" b="0" dirty="0">
                <a:solidFill>
                  <a:schemeClr val="tx1"/>
                </a:solidFill>
                <a:latin typeface="Arial" pitchFamily="34" charset="0"/>
                <a:ea typeface="휴먼옛체" pitchFamily="18" charset="-127"/>
                <a:cs typeface="Arial" pitchFamily="34" charset="0"/>
              </a:rPr>
            </a:br>
            <a:endParaRPr lang="en-US" altLang="ja-JP" sz="1600" b="0" dirty="0">
              <a:solidFill>
                <a:srgbClr val="FF0000"/>
              </a:solidFill>
              <a:latin typeface="Arial" pitchFamily="34" charset="0"/>
              <a:ea typeface="휴먼옛체" pitchFamily="18" charset="-127"/>
              <a:cs typeface="Arial" pitchFamily="34" charset="0"/>
            </a:endParaRPr>
          </a:p>
        </p:txBody>
      </p:sp>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005384"/>
            <a:ext cx="2866329" cy="2880000"/>
          </a:xfrm>
          <a:prstGeom prst="rect">
            <a:avLst/>
          </a:prstGeom>
          <a:solidFill>
            <a:schemeClr val="bg1"/>
          </a:solidFill>
          <a:ln>
            <a:noFill/>
          </a:ln>
          <a:effectLst/>
          <a:extLst/>
        </p:spPr>
      </p:pic>
      <p:pic>
        <p:nvPicPr>
          <p:cNvPr id="3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608" t="9333" b="7796"/>
          <a:stretch/>
        </p:blipFill>
        <p:spPr bwMode="auto">
          <a:xfrm>
            <a:off x="-227587" y="3994147"/>
            <a:ext cx="2617328" cy="2880000"/>
          </a:xfrm>
          <a:prstGeom prst="rect">
            <a:avLst/>
          </a:prstGeom>
          <a:solidFill>
            <a:schemeClr val="bg1"/>
          </a:solidFill>
          <a:ln>
            <a:noFill/>
          </a:ln>
          <a:effectLst/>
          <a:extLst/>
        </p:spPr>
      </p:pic>
      <p:pic>
        <p:nvPicPr>
          <p:cNvPr id="3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2221"/>
          <a:stretch/>
        </p:blipFill>
        <p:spPr bwMode="auto">
          <a:xfrm>
            <a:off x="4788024" y="3994147"/>
            <a:ext cx="2536047" cy="2880000"/>
          </a:xfrm>
          <a:prstGeom prst="rect">
            <a:avLst/>
          </a:prstGeom>
          <a:solidFill>
            <a:schemeClr val="bg1"/>
          </a:solidFill>
          <a:ln>
            <a:noFill/>
          </a:ln>
          <a:effectLst/>
          <a:extLst/>
        </p:spPr>
      </p:pic>
      <p:pic>
        <p:nvPicPr>
          <p:cNvPr id="3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898"/>
          <a:stretch/>
        </p:blipFill>
        <p:spPr bwMode="auto">
          <a:xfrm>
            <a:off x="6804248" y="3994147"/>
            <a:ext cx="2697283" cy="2880000"/>
          </a:xfrm>
          <a:prstGeom prst="rect">
            <a:avLst/>
          </a:prstGeom>
          <a:solidFill>
            <a:schemeClr val="bg1"/>
          </a:solidFill>
          <a:ln>
            <a:noFill/>
          </a:ln>
          <a:effectLst/>
          <a:extLst/>
        </p:spPr>
      </p:pic>
      <p:sp>
        <p:nvSpPr>
          <p:cNvPr id="31" name="TextBox 11"/>
          <p:cNvSpPr txBox="1">
            <a:spLocks noChangeArrowheads="1"/>
          </p:cNvSpPr>
          <p:nvPr/>
        </p:nvSpPr>
        <p:spPr bwMode="auto">
          <a:xfrm>
            <a:off x="0" y="3995216"/>
            <a:ext cx="2331354" cy="369332"/>
          </a:xfrm>
          <a:prstGeom prst="rect">
            <a:avLst/>
          </a:prstGeom>
          <a:solidFill>
            <a:schemeClr val="bg1"/>
          </a:solidFill>
          <a:ln>
            <a:noFill/>
          </a:ln>
          <a:extLst/>
        </p:spPr>
        <p:txBody>
          <a:bodyPr wrap="square">
            <a:spAutoFit/>
          </a:bodyPr>
          <a:lstStyle>
            <a:defPPr>
              <a:defRPr lang="ko-KR"/>
            </a:defPPr>
            <a:lvl1pPr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1pPr>
            <a:lvl2pPr marL="4572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2pPr>
            <a:lvl3pPr marL="9144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3pPr>
            <a:lvl4pPr marL="13716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4pPr>
            <a:lvl5pPr marL="18288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5pPr>
            <a:lvl6pPr marL="2286000" algn="l" defTabSz="914400" rtl="0" eaLnBrk="1" latinLnBrk="1" hangingPunct="1">
              <a:defRPr kern="1200">
                <a:solidFill>
                  <a:schemeClr val="tx1"/>
                </a:solidFill>
                <a:latin typeface="Calibri" pitchFamily="34" charset="0"/>
                <a:ea typeface="맑은 고딕" pitchFamily="50" charset="-127"/>
                <a:cs typeface="+mn-cs"/>
              </a:defRPr>
            </a:lvl6pPr>
            <a:lvl7pPr marL="2743200" algn="l" defTabSz="914400" rtl="0" eaLnBrk="1" latinLnBrk="1" hangingPunct="1">
              <a:defRPr kern="1200">
                <a:solidFill>
                  <a:schemeClr val="tx1"/>
                </a:solidFill>
                <a:latin typeface="Calibri" pitchFamily="34" charset="0"/>
                <a:ea typeface="맑은 고딕" pitchFamily="50" charset="-127"/>
                <a:cs typeface="+mn-cs"/>
              </a:defRPr>
            </a:lvl7pPr>
            <a:lvl8pPr marL="3200400" algn="l" defTabSz="914400" rtl="0" eaLnBrk="1" latinLnBrk="1" hangingPunct="1">
              <a:defRPr kern="1200">
                <a:solidFill>
                  <a:schemeClr val="tx1"/>
                </a:solidFill>
                <a:latin typeface="Calibri" pitchFamily="34" charset="0"/>
                <a:ea typeface="맑은 고딕" pitchFamily="50" charset="-127"/>
                <a:cs typeface="+mn-cs"/>
              </a:defRPr>
            </a:lvl8pPr>
            <a:lvl9pPr marL="3657600" algn="l" defTabSz="914400" rtl="0" eaLnBrk="1" latinLnBrk="1" hangingPunct="1">
              <a:defRPr kern="1200">
                <a:solidFill>
                  <a:schemeClr val="tx1"/>
                </a:solidFill>
                <a:latin typeface="Calibri" pitchFamily="34" charset="0"/>
                <a:ea typeface="맑은 고딕" pitchFamily="50" charset="-127"/>
                <a:cs typeface="+mn-cs"/>
              </a:defRPr>
            </a:lvl9pPr>
          </a:lstStyle>
          <a:p>
            <a:pPr algn="ctr"/>
            <a:r>
              <a:rPr lang="en-US" altLang="ko-KR" b="1" dirty="0"/>
              <a:t>08. 22. </a:t>
            </a:r>
            <a:r>
              <a:rPr lang="en-US" altLang="ko-KR" b="1" dirty="0" smtClean="0"/>
              <a:t>03UTC(CI:5.5</a:t>
            </a:r>
            <a:r>
              <a:rPr lang="en-US" altLang="ko-KR" b="1" dirty="0" smtClean="0"/>
              <a:t>)</a:t>
            </a:r>
            <a:endParaRPr lang="ko-KR" altLang="en-US" b="1" dirty="0"/>
          </a:p>
        </p:txBody>
      </p:sp>
      <p:sp>
        <p:nvSpPr>
          <p:cNvPr id="34" name="TextBox 11"/>
          <p:cNvSpPr txBox="1">
            <a:spLocks noChangeArrowheads="1"/>
          </p:cNvSpPr>
          <p:nvPr/>
        </p:nvSpPr>
        <p:spPr bwMode="auto">
          <a:xfrm>
            <a:off x="2331354" y="3995216"/>
            <a:ext cx="2456670" cy="369332"/>
          </a:xfrm>
          <a:prstGeom prst="rect">
            <a:avLst/>
          </a:prstGeom>
          <a:solidFill>
            <a:schemeClr val="bg1"/>
          </a:solidFill>
          <a:ln>
            <a:noFill/>
          </a:ln>
          <a:extLst/>
        </p:spPr>
        <p:txBody>
          <a:bodyPr wrap="square">
            <a:spAutoFit/>
          </a:bodyPr>
          <a:lstStyle>
            <a:defPPr>
              <a:defRPr lang="ko-KR"/>
            </a:defPPr>
            <a:lvl1pPr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1pPr>
            <a:lvl2pPr marL="4572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2pPr>
            <a:lvl3pPr marL="9144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3pPr>
            <a:lvl4pPr marL="13716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4pPr>
            <a:lvl5pPr marL="18288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5pPr>
            <a:lvl6pPr marL="2286000" algn="l" defTabSz="914400" rtl="0" eaLnBrk="1" latinLnBrk="1" hangingPunct="1">
              <a:defRPr kern="1200">
                <a:solidFill>
                  <a:schemeClr val="tx1"/>
                </a:solidFill>
                <a:latin typeface="Calibri" pitchFamily="34" charset="0"/>
                <a:ea typeface="맑은 고딕" pitchFamily="50" charset="-127"/>
                <a:cs typeface="+mn-cs"/>
              </a:defRPr>
            </a:lvl6pPr>
            <a:lvl7pPr marL="2743200" algn="l" defTabSz="914400" rtl="0" eaLnBrk="1" latinLnBrk="1" hangingPunct="1">
              <a:defRPr kern="1200">
                <a:solidFill>
                  <a:schemeClr val="tx1"/>
                </a:solidFill>
                <a:latin typeface="Calibri" pitchFamily="34" charset="0"/>
                <a:ea typeface="맑은 고딕" pitchFamily="50" charset="-127"/>
                <a:cs typeface="+mn-cs"/>
              </a:defRPr>
            </a:lvl7pPr>
            <a:lvl8pPr marL="3200400" algn="l" defTabSz="914400" rtl="0" eaLnBrk="1" latinLnBrk="1" hangingPunct="1">
              <a:defRPr kern="1200">
                <a:solidFill>
                  <a:schemeClr val="tx1"/>
                </a:solidFill>
                <a:latin typeface="Calibri" pitchFamily="34" charset="0"/>
                <a:ea typeface="맑은 고딕" pitchFamily="50" charset="-127"/>
                <a:cs typeface="+mn-cs"/>
              </a:defRPr>
            </a:lvl8pPr>
            <a:lvl9pPr marL="3657600" algn="l" defTabSz="914400" rtl="0" eaLnBrk="1" latinLnBrk="1" hangingPunct="1">
              <a:defRPr kern="1200">
                <a:solidFill>
                  <a:schemeClr val="tx1"/>
                </a:solidFill>
                <a:latin typeface="Calibri" pitchFamily="34" charset="0"/>
                <a:ea typeface="맑은 고딕" pitchFamily="50" charset="-127"/>
                <a:cs typeface="+mn-cs"/>
              </a:defRPr>
            </a:lvl9pPr>
          </a:lstStyle>
          <a:p>
            <a:pPr algn="ctr"/>
            <a:r>
              <a:rPr lang="en-US" altLang="ko-KR" b="1" dirty="0"/>
              <a:t>08. </a:t>
            </a:r>
            <a:r>
              <a:rPr lang="en-US" altLang="ko-KR" b="1" dirty="0" smtClean="0"/>
              <a:t>22. </a:t>
            </a:r>
            <a:r>
              <a:rPr lang="en-US" altLang="ko-KR" b="1" dirty="0"/>
              <a:t>15UTC (</a:t>
            </a:r>
            <a:r>
              <a:rPr lang="en-US" altLang="ko-KR" b="1" dirty="0" smtClean="0"/>
              <a:t>CI:5.0</a:t>
            </a:r>
            <a:r>
              <a:rPr lang="en-US" altLang="ko-KR" b="1" dirty="0" smtClean="0"/>
              <a:t>) </a:t>
            </a:r>
            <a:endParaRPr lang="ko-KR" altLang="en-US" b="1" dirty="0"/>
          </a:p>
        </p:txBody>
      </p:sp>
      <p:sp>
        <p:nvSpPr>
          <p:cNvPr id="35" name="TextBox 34"/>
          <p:cNvSpPr txBox="1">
            <a:spLocks noChangeArrowheads="1"/>
          </p:cNvSpPr>
          <p:nvPr/>
        </p:nvSpPr>
        <p:spPr bwMode="auto">
          <a:xfrm>
            <a:off x="6876256" y="3995216"/>
            <a:ext cx="2433389" cy="369888"/>
          </a:xfrm>
          <a:prstGeom prst="rect">
            <a:avLst/>
          </a:prstGeom>
          <a:solidFill>
            <a:schemeClr val="bg1"/>
          </a:solidFill>
          <a:ln>
            <a:noFill/>
          </a:ln>
          <a:extLst/>
        </p:spPr>
        <p:txBody>
          <a:bodyPr wrap="square">
            <a:spAutoFit/>
          </a:bodyPr>
          <a:lstStyle>
            <a:defPPr>
              <a:defRPr lang="ko-KR"/>
            </a:defPPr>
            <a:lvl1pPr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1pPr>
            <a:lvl2pPr marL="4572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2pPr>
            <a:lvl3pPr marL="9144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3pPr>
            <a:lvl4pPr marL="13716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4pPr>
            <a:lvl5pPr marL="18288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5pPr>
            <a:lvl6pPr marL="2286000" algn="l" defTabSz="914400" rtl="0" eaLnBrk="1" latinLnBrk="1" hangingPunct="1">
              <a:defRPr kern="1200">
                <a:solidFill>
                  <a:schemeClr val="tx1"/>
                </a:solidFill>
                <a:latin typeface="Calibri" pitchFamily="34" charset="0"/>
                <a:ea typeface="맑은 고딕" pitchFamily="50" charset="-127"/>
                <a:cs typeface="+mn-cs"/>
              </a:defRPr>
            </a:lvl6pPr>
            <a:lvl7pPr marL="2743200" algn="l" defTabSz="914400" rtl="0" eaLnBrk="1" latinLnBrk="1" hangingPunct="1">
              <a:defRPr kern="1200">
                <a:solidFill>
                  <a:schemeClr val="tx1"/>
                </a:solidFill>
                <a:latin typeface="Calibri" pitchFamily="34" charset="0"/>
                <a:ea typeface="맑은 고딕" pitchFamily="50" charset="-127"/>
                <a:cs typeface="+mn-cs"/>
              </a:defRPr>
            </a:lvl7pPr>
            <a:lvl8pPr marL="3200400" algn="l" defTabSz="914400" rtl="0" eaLnBrk="1" latinLnBrk="1" hangingPunct="1">
              <a:defRPr kern="1200">
                <a:solidFill>
                  <a:schemeClr val="tx1"/>
                </a:solidFill>
                <a:latin typeface="Calibri" pitchFamily="34" charset="0"/>
                <a:ea typeface="맑은 고딕" pitchFamily="50" charset="-127"/>
                <a:cs typeface="+mn-cs"/>
              </a:defRPr>
            </a:lvl8pPr>
            <a:lvl9pPr marL="3657600" algn="l" defTabSz="914400" rtl="0" eaLnBrk="1" latinLnBrk="1" hangingPunct="1">
              <a:defRPr kern="1200">
                <a:solidFill>
                  <a:schemeClr val="tx1"/>
                </a:solidFill>
                <a:latin typeface="Calibri" pitchFamily="34" charset="0"/>
                <a:ea typeface="맑은 고딕" pitchFamily="50" charset="-127"/>
                <a:cs typeface="+mn-cs"/>
              </a:defRPr>
            </a:lvl9pPr>
          </a:lstStyle>
          <a:p>
            <a:pPr algn="ctr"/>
            <a:r>
              <a:rPr lang="en-US" altLang="ko-KR" b="1" dirty="0"/>
              <a:t>08. </a:t>
            </a:r>
            <a:r>
              <a:rPr lang="en-US" altLang="ko-KR" b="1" dirty="0" smtClean="0"/>
              <a:t>23. </a:t>
            </a:r>
            <a:r>
              <a:rPr lang="en-US" altLang="ko-KR" b="1" dirty="0"/>
              <a:t>03UTC (</a:t>
            </a:r>
            <a:r>
              <a:rPr lang="en-US" altLang="ko-KR" b="1" dirty="0" smtClean="0"/>
              <a:t>4.5</a:t>
            </a:r>
            <a:r>
              <a:rPr lang="en-US" altLang="ko-KR" b="1" dirty="0" smtClean="0"/>
              <a:t>)</a:t>
            </a:r>
            <a:endParaRPr lang="ko-KR" altLang="en-US" b="1" dirty="0"/>
          </a:p>
        </p:txBody>
      </p:sp>
      <p:sp>
        <p:nvSpPr>
          <p:cNvPr id="38" name="TextBox 37"/>
          <p:cNvSpPr txBox="1">
            <a:spLocks noChangeArrowheads="1"/>
          </p:cNvSpPr>
          <p:nvPr/>
        </p:nvSpPr>
        <p:spPr bwMode="auto">
          <a:xfrm>
            <a:off x="4788025" y="3995216"/>
            <a:ext cx="2232248" cy="369888"/>
          </a:xfrm>
          <a:prstGeom prst="rect">
            <a:avLst/>
          </a:prstGeom>
          <a:solidFill>
            <a:schemeClr val="bg1"/>
          </a:solidFill>
          <a:ln>
            <a:noFill/>
          </a:ln>
          <a:extLst/>
        </p:spPr>
        <p:txBody>
          <a:bodyPr wrap="square">
            <a:spAutoFit/>
          </a:bodyPr>
          <a:lstStyle>
            <a:defPPr>
              <a:defRPr lang="ko-KR"/>
            </a:defPPr>
            <a:lvl1pPr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1pPr>
            <a:lvl2pPr marL="4572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2pPr>
            <a:lvl3pPr marL="9144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3pPr>
            <a:lvl4pPr marL="13716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4pPr>
            <a:lvl5pPr marL="1828800" algn="l" rtl="0" eaLnBrk="0" fontAlgn="base" hangingPunct="0">
              <a:spcBef>
                <a:spcPct val="0"/>
              </a:spcBef>
              <a:spcAft>
                <a:spcPct val="0"/>
              </a:spcAft>
              <a:defRPr kern="1200">
                <a:solidFill>
                  <a:schemeClr val="tx1"/>
                </a:solidFill>
                <a:latin typeface="Calibri" pitchFamily="34" charset="0"/>
                <a:ea typeface="맑은 고딕" pitchFamily="50" charset="-127"/>
                <a:cs typeface="+mn-cs"/>
              </a:defRPr>
            </a:lvl5pPr>
            <a:lvl6pPr marL="2286000" algn="l" defTabSz="914400" rtl="0" eaLnBrk="1" latinLnBrk="1" hangingPunct="1">
              <a:defRPr kern="1200">
                <a:solidFill>
                  <a:schemeClr val="tx1"/>
                </a:solidFill>
                <a:latin typeface="Calibri" pitchFamily="34" charset="0"/>
                <a:ea typeface="맑은 고딕" pitchFamily="50" charset="-127"/>
                <a:cs typeface="+mn-cs"/>
              </a:defRPr>
            </a:lvl6pPr>
            <a:lvl7pPr marL="2743200" algn="l" defTabSz="914400" rtl="0" eaLnBrk="1" latinLnBrk="1" hangingPunct="1">
              <a:defRPr kern="1200">
                <a:solidFill>
                  <a:schemeClr val="tx1"/>
                </a:solidFill>
                <a:latin typeface="Calibri" pitchFamily="34" charset="0"/>
                <a:ea typeface="맑은 고딕" pitchFamily="50" charset="-127"/>
                <a:cs typeface="+mn-cs"/>
              </a:defRPr>
            </a:lvl7pPr>
            <a:lvl8pPr marL="3200400" algn="l" defTabSz="914400" rtl="0" eaLnBrk="1" latinLnBrk="1" hangingPunct="1">
              <a:defRPr kern="1200">
                <a:solidFill>
                  <a:schemeClr val="tx1"/>
                </a:solidFill>
                <a:latin typeface="Calibri" pitchFamily="34" charset="0"/>
                <a:ea typeface="맑은 고딕" pitchFamily="50" charset="-127"/>
                <a:cs typeface="+mn-cs"/>
              </a:defRPr>
            </a:lvl8pPr>
            <a:lvl9pPr marL="3657600" algn="l" defTabSz="914400" rtl="0" eaLnBrk="1" latinLnBrk="1" hangingPunct="1">
              <a:defRPr kern="1200">
                <a:solidFill>
                  <a:schemeClr val="tx1"/>
                </a:solidFill>
                <a:latin typeface="Calibri" pitchFamily="34" charset="0"/>
                <a:ea typeface="맑은 고딕" pitchFamily="50" charset="-127"/>
                <a:cs typeface="+mn-cs"/>
              </a:defRPr>
            </a:lvl9pPr>
          </a:lstStyle>
          <a:p>
            <a:pPr algn="ctr"/>
            <a:r>
              <a:rPr lang="en-US" altLang="ko-KR" b="1" dirty="0"/>
              <a:t>08. </a:t>
            </a:r>
            <a:r>
              <a:rPr lang="en-US" altLang="ko-KR" b="1" dirty="0" smtClean="0"/>
              <a:t>22. 21</a:t>
            </a:r>
            <a:r>
              <a:rPr lang="en-US" altLang="ko-KR" b="1" dirty="0" smtClean="0"/>
              <a:t>UTC</a:t>
            </a:r>
            <a:r>
              <a:rPr lang="en-US" altLang="ko-KR" b="1" dirty="0" smtClean="0"/>
              <a:t>(4.5</a:t>
            </a:r>
            <a:r>
              <a:rPr lang="en-US" altLang="ko-KR" b="1" dirty="0" smtClean="0"/>
              <a:t>)</a:t>
            </a:r>
            <a:endParaRPr lang="ko-KR" altLang="en-US" b="1" dirty="0"/>
          </a:p>
        </p:txBody>
      </p:sp>
    </p:spTree>
    <p:extLst>
      <p:ext uri="{BB962C8B-B14F-4D97-AF65-F5344CB8AC3E}">
        <p14:creationId xmlns:p14="http://schemas.microsoft.com/office/powerpoint/2010/main" val="1444748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00" y="1056977"/>
            <a:ext cx="6415200" cy="5540400"/>
          </a:xfrm>
          <a:prstGeom prst="rect">
            <a:avLst/>
          </a:prstGeom>
        </p:spPr>
      </p:pic>
      <p:sp>
        <p:nvSpPr>
          <p:cNvPr id="2" name="제목 1"/>
          <p:cNvSpPr>
            <a:spLocks noGrp="1"/>
          </p:cNvSpPr>
          <p:nvPr>
            <p:ph type="title"/>
          </p:nvPr>
        </p:nvSpPr>
        <p:spPr/>
        <p:txBody>
          <a:bodyPr>
            <a:normAutofit/>
          </a:bodyPr>
          <a:lstStyle/>
          <a:p>
            <a:r>
              <a:rPr lang="en-GB" altLang="ko-KR" sz="3200" spc="-50" dirty="0" smtClean="0">
                <a:latin typeface="Calibri" pitchFamily="34" charset="0"/>
                <a:cs typeface="Calibri" pitchFamily="34" charset="0"/>
              </a:rPr>
              <a:t>Tropical Cyclone Analysis in KMA</a:t>
            </a:r>
            <a:endParaRPr lang="en-GB" altLang="en-US" sz="3200" spc="-50" dirty="0">
              <a:latin typeface="Calibri" pitchFamily="34" charset="0"/>
              <a:cs typeface="Calibri" pitchFamily="34" charset="0"/>
            </a:endParaRPr>
          </a:p>
        </p:txBody>
      </p:sp>
      <p:grpSp>
        <p:nvGrpSpPr>
          <p:cNvPr id="9" name="그룹 8"/>
          <p:cNvGrpSpPr>
            <a:grpSpLocks/>
          </p:cNvGrpSpPr>
          <p:nvPr/>
        </p:nvGrpSpPr>
        <p:grpSpPr bwMode="auto">
          <a:xfrm>
            <a:off x="2659633" y="1288752"/>
            <a:ext cx="5967402" cy="3621036"/>
            <a:chOff x="2699792" y="1068363"/>
            <a:chExt cx="5967785" cy="3621488"/>
          </a:xfrm>
        </p:grpSpPr>
        <p:grpSp>
          <p:nvGrpSpPr>
            <p:cNvPr id="10" name="그룹 10"/>
            <p:cNvGrpSpPr>
              <a:grpSpLocks/>
            </p:cNvGrpSpPr>
            <p:nvPr/>
          </p:nvGrpSpPr>
          <p:grpSpPr bwMode="auto">
            <a:xfrm>
              <a:off x="2699792" y="1068363"/>
              <a:ext cx="5967785" cy="3436822"/>
              <a:chOff x="2699792" y="1068363"/>
              <a:chExt cx="5967785" cy="3436822"/>
            </a:xfrm>
          </p:grpSpPr>
          <p:pic>
            <p:nvPicPr>
              <p:cNvPr id="15" name="Picture 11"/>
              <p:cNvPicPr>
                <a:picLocks noChangeAspect="1" noChangeArrowheads="1"/>
              </p:cNvPicPr>
              <p:nvPr/>
            </p:nvPicPr>
            <p:blipFill>
              <a:blip r:embed="rId4">
                <a:extLst>
                  <a:ext uri="{28A0092B-C50C-407E-A947-70E740481C1C}">
                    <a14:useLocalDpi xmlns:a14="http://schemas.microsoft.com/office/drawing/2010/main" val="0"/>
                  </a:ext>
                </a:extLst>
              </a:blip>
              <a:srcRect t="63271" r="61391"/>
              <a:stretch>
                <a:fillRect/>
              </a:stretch>
            </p:blipFill>
            <p:spPr bwMode="auto">
              <a:xfrm>
                <a:off x="5100849" y="1068364"/>
                <a:ext cx="3566728" cy="343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직사각형 15"/>
              <p:cNvSpPr/>
              <p:nvPr/>
            </p:nvSpPr>
            <p:spPr>
              <a:xfrm>
                <a:off x="2699792" y="2276601"/>
                <a:ext cx="1152599" cy="11526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17" name="직선 연결선 16"/>
              <p:cNvCxnSpPr/>
              <p:nvPr/>
            </p:nvCxnSpPr>
            <p:spPr>
              <a:xfrm flipV="1">
                <a:off x="3852391" y="1068363"/>
                <a:ext cx="1248458" cy="12082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3852391" y="3429270"/>
                <a:ext cx="1248458" cy="10759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TextBox 11"/>
            <p:cNvSpPr txBox="1">
              <a:spLocks noChangeArrowheads="1"/>
            </p:cNvSpPr>
            <p:nvPr/>
          </p:nvSpPr>
          <p:spPr bwMode="auto">
            <a:xfrm>
              <a:off x="7290277" y="4320519"/>
              <a:ext cx="137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b="1" dirty="0">
                  <a:solidFill>
                    <a:srgbClr val="009900"/>
                  </a:solidFill>
                  <a:latin typeface="Arial" pitchFamily="34" charset="0"/>
                  <a:cs typeface="Arial" pitchFamily="34" charset="0"/>
                </a:rPr>
                <a:t>Monitoring</a:t>
              </a:r>
              <a:endParaRPr lang="ko-KR" altLang="en-US" b="1" dirty="0">
                <a:solidFill>
                  <a:srgbClr val="009900"/>
                </a:solidFill>
                <a:latin typeface="Arial" pitchFamily="34" charset="0"/>
                <a:cs typeface="Arial" pitchFamily="34" charset="0"/>
              </a:endParaRPr>
            </a:p>
          </p:txBody>
        </p:sp>
        <p:sp>
          <p:nvSpPr>
            <p:cNvPr id="12" name="TextBox 13"/>
            <p:cNvSpPr txBox="1">
              <a:spLocks noChangeArrowheads="1"/>
            </p:cNvSpPr>
            <p:nvPr/>
          </p:nvSpPr>
          <p:spPr bwMode="auto">
            <a:xfrm>
              <a:off x="7288963" y="3252953"/>
              <a:ext cx="1368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b="1" dirty="0">
                  <a:solidFill>
                    <a:srgbClr val="0099FF"/>
                  </a:solidFill>
                  <a:latin typeface="Arial" pitchFamily="34" charset="0"/>
                  <a:cs typeface="Arial" pitchFamily="34" charset="0"/>
                </a:rPr>
                <a:t>(Watching)</a:t>
              </a:r>
              <a:endParaRPr lang="ko-KR" altLang="en-US" b="1" dirty="0">
                <a:solidFill>
                  <a:srgbClr val="0099FF"/>
                </a:solidFill>
                <a:latin typeface="Arial" pitchFamily="34" charset="0"/>
                <a:cs typeface="Arial" pitchFamily="34" charset="0"/>
              </a:endParaRPr>
            </a:p>
          </p:txBody>
        </p:sp>
        <p:sp>
          <p:nvSpPr>
            <p:cNvPr id="13" name="TextBox 14"/>
            <p:cNvSpPr txBox="1">
              <a:spLocks noChangeArrowheads="1"/>
            </p:cNvSpPr>
            <p:nvPr/>
          </p:nvSpPr>
          <p:spPr bwMode="auto">
            <a:xfrm>
              <a:off x="5764484" y="2417442"/>
              <a:ext cx="1253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b="1" dirty="0">
                  <a:solidFill>
                    <a:srgbClr val="FF0000"/>
                  </a:solidFill>
                  <a:latin typeface="Arial" pitchFamily="34" charset="0"/>
                  <a:cs typeface="Arial" pitchFamily="34" charset="0"/>
                </a:rPr>
                <a:t>(Warning)</a:t>
              </a:r>
              <a:endParaRPr lang="ko-KR" altLang="en-US" b="1" dirty="0">
                <a:solidFill>
                  <a:srgbClr val="FF0000"/>
                </a:solidFill>
                <a:latin typeface="Arial" pitchFamily="34" charset="0"/>
                <a:cs typeface="Arial" pitchFamily="34" charset="0"/>
              </a:endParaRPr>
            </a:p>
          </p:txBody>
        </p:sp>
      </p:grpSp>
      <p:sp>
        <p:nvSpPr>
          <p:cNvPr id="19" name="TextBox 15"/>
          <p:cNvSpPr txBox="1">
            <a:spLocks noChangeArrowheads="1"/>
          </p:cNvSpPr>
          <p:nvPr/>
        </p:nvSpPr>
        <p:spPr bwMode="auto">
          <a:xfrm>
            <a:off x="24041" y="693709"/>
            <a:ext cx="92170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600" b="1" dirty="0" smtClean="0">
                <a:latin typeface="Arial" pitchFamily="34" charset="0"/>
                <a:cs typeface="Arial" pitchFamily="34" charset="0"/>
              </a:rPr>
              <a:t>National Typhoon Center analysis and forecast  all TCs and TDs over the NW Pacific Ocean</a:t>
            </a:r>
            <a:endParaRPr lang="ko-KR" altLang="en-US" sz="1600" b="1" dirty="0">
              <a:latin typeface="Arial" pitchFamily="34" charset="0"/>
              <a:cs typeface="Arial" pitchFamily="34" charset="0"/>
            </a:endParaRPr>
          </a:p>
        </p:txBody>
      </p:sp>
      <p:sp>
        <p:nvSpPr>
          <p:cNvPr id="21" name="직사각형 20"/>
          <p:cNvSpPr/>
          <p:nvPr/>
        </p:nvSpPr>
        <p:spPr>
          <a:xfrm>
            <a:off x="1757027" y="4894231"/>
            <a:ext cx="6607018" cy="1969770"/>
          </a:xfrm>
          <a:prstGeom prst="rect">
            <a:avLst/>
          </a:prstGeom>
          <a:solidFill>
            <a:schemeClr val="accent6">
              <a:lumMod val="20000"/>
              <a:lumOff val="80000"/>
              <a:alpha val="62000"/>
            </a:schemeClr>
          </a:solidFill>
        </p:spPr>
        <p:txBody>
          <a:bodyPr wrap="square">
            <a:spAutoFit/>
          </a:bodyPr>
          <a:lstStyle/>
          <a:p>
            <a:pPr marL="285750" indent="-285750">
              <a:buFont typeface="Arial" pitchFamily="34" charset="0"/>
              <a:buChar char="•"/>
            </a:pPr>
            <a:r>
              <a:rPr lang="en-US" altLang="ko-KR" sz="1600" dirty="0" smtClean="0"/>
              <a:t>Region: (</a:t>
            </a:r>
            <a:r>
              <a:rPr lang="en-US" altLang="ko-KR" sz="1600" dirty="0" err="1" smtClean="0"/>
              <a:t>Lat</a:t>
            </a:r>
            <a:r>
              <a:rPr lang="en-US" altLang="ko-KR" sz="1600" dirty="0" smtClean="0"/>
              <a:t>)0°N </a:t>
            </a:r>
            <a:r>
              <a:rPr lang="en-US" altLang="ko-KR" sz="1600" dirty="0"/>
              <a:t>~ 60°N, </a:t>
            </a:r>
            <a:r>
              <a:rPr lang="en-US" altLang="ko-KR" sz="1600" dirty="0" smtClean="0"/>
              <a:t>(Lon</a:t>
            </a:r>
            <a:r>
              <a:rPr lang="en-US" altLang="ko-KR" sz="1600" dirty="0"/>
              <a:t>)</a:t>
            </a:r>
            <a:r>
              <a:rPr lang="en-US" altLang="ko-KR" sz="1600" dirty="0" smtClean="0"/>
              <a:t> </a:t>
            </a:r>
            <a:r>
              <a:rPr lang="en-US" altLang="ko-KR" sz="1600" dirty="0"/>
              <a:t>100°E ~ 180</a:t>
            </a:r>
            <a:r>
              <a:rPr lang="en-US" altLang="ko-KR" sz="1600" dirty="0" smtClean="0"/>
              <a:t>°</a:t>
            </a:r>
          </a:p>
          <a:p>
            <a:pPr marL="285750" indent="-285750">
              <a:buFont typeface="Arial" pitchFamily="34" charset="0"/>
              <a:buChar char="•"/>
            </a:pPr>
            <a:r>
              <a:rPr lang="en-US" altLang="ko-KR" sz="1600" dirty="0" smtClean="0"/>
              <a:t>TC is named as soon as the wind speed in a TC attains 34 knots</a:t>
            </a:r>
          </a:p>
          <a:p>
            <a:pPr marL="285750" indent="-285750">
              <a:buFont typeface="Arial" pitchFamily="34" charset="0"/>
              <a:buChar char="•"/>
            </a:pPr>
            <a:r>
              <a:rPr lang="en-US" altLang="ko-KR" sz="1600" dirty="0" smtClean="0"/>
              <a:t>Tropical Cyclone advisory</a:t>
            </a:r>
          </a:p>
          <a:p>
            <a:r>
              <a:rPr lang="en-US" altLang="ko-KR" dirty="0"/>
              <a:t> </a:t>
            </a:r>
            <a:r>
              <a:rPr lang="en-US" altLang="ko-KR" sz="1400" dirty="0" smtClean="0">
                <a:solidFill>
                  <a:srgbClr val="0000FF"/>
                </a:solidFill>
              </a:rPr>
              <a:t>- Center Position, direction</a:t>
            </a:r>
            <a:r>
              <a:rPr lang="ko-KR" altLang="en-US" sz="1400" dirty="0" smtClean="0">
                <a:solidFill>
                  <a:srgbClr val="0000FF"/>
                </a:solidFill>
              </a:rPr>
              <a:t> </a:t>
            </a:r>
            <a:r>
              <a:rPr lang="en-US" altLang="ko-KR" sz="1400" dirty="0" smtClean="0">
                <a:solidFill>
                  <a:srgbClr val="0000FF"/>
                </a:solidFill>
              </a:rPr>
              <a:t>and speed of movement</a:t>
            </a:r>
          </a:p>
          <a:p>
            <a:r>
              <a:rPr lang="en-US" altLang="ko-KR" sz="1400" dirty="0">
                <a:solidFill>
                  <a:srgbClr val="0000FF"/>
                </a:solidFill>
              </a:rPr>
              <a:t> </a:t>
            </a:r>
            <a:r>
              <a:rPr lang="en-US" altLang="ko-KR" sz="1400" dirty="0" smtClean="0">
                <a:solidFill>
                  <a:srgbClr val="0000FF"/>
                </a:solidFill>
              </a:rPr>
              <a:t>- Central </a:t>
            </a:r>
            <a:r>
              <a:rPr lang="en-US" altLang="ko-KR" sz="1400" dirty="0">
                <a:solidFill>
                  <a:srgbClr val="0000FF"/>
                </a:solidFill>
              </a:rPr>
              <a:t>Pressure, </a:t>
            </a:r>
            <a:r>
              <a:rPr lang="en-US" altLang="ko-KR" sz="1400" dirty="0" smtClean="0">
                <a:solidFill>
                  <a:srgbClr val="0000FF"/>
                </a:solidFill>
              </a:rPr>
              <a:t>Maximum wind speed and wind distribution</a:t>
            </a:r>
          </a:p>
          <a:p>
            <a:r>
              <a:rPr lang="en-US" altLang="ko-KR" sz="1400" dirty="0" smtClean="0"/>
              <a:t> - 24, 48, 72, 96 and 120-hour forecast of central positions</a:t>
            </a:r>
          </a:p>
          <a:p>
            <a:r>
              <a:rPr lang="en-US" altLang="ko-KR" sz="1400" dirty="0"/>
              <a:t> </a:t>
            </a:r>
            <a:r>
              <a:rPr lang="en-US" altLang="ko-KR" sz="1400" dirty="0" smtClean="0"/>
              <a:t>- forecasts of intensity and wind distribution</a:t>
            </a:r>
          </a:p>
          <a:p>
            <a:r>
              <a:rPr lang="en-US" altLang="ko-KR" sz="1400" dirty="0"/>
              <a:t> </a:t>
            </a:r>
            <a:r>
              <a:rPr lang="en-US" altLang="ko-KR" sz="1400" dirty="0" smtClean="0"/>
              <a:t>- Prognostic reasoning </a:t>
            </a:r>
            <a:endParaRPr lang="ko-KR" altLang="en-US" sz="1400" dirty="0"/>
          </a:p>
        </p:txBody>
      </p:sp>
    </p:spTree>
    <p:extLst>
      <p:ext uri="{BB962C8B-B14F-4D97-AF65-F5344CB8AC3E}">
        <p14:creationId xmlns:p14="http://schemas.microsoft.com/office/powerpoint/2010/main" val="4365510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Example for P</a:t>
            </a:r>
            <a:r>
              <a:rPr lang="en-US" altLang="ko-KR" baseline="-25000" dirty="0" smtClean="0">
                <a:effectLst/>
              </a:rPr>
              <a:t>s</a:t>
            </a:r>
            <a:r>
              <a:rPr lang="en-US" altLang="ko-KR" dirty="0" smtClean="0"/>
              <a:t> and </a:t>
            </a:r>
            <a:r>
              <a:rPr lang="en-US" altLang="ko-KR" dirty="0" err="1" smtClean="0"/>
              <a:t>WS</a:t>
            </a:r>
            <a:r>
              <a:rPr lang="en-US" altLang="ko-KR" baseline="-25000" dirty="0" err="1" smtClean="0">
                <a:effectLst/>
              </a:rPr>
              <a:t>max</a:t>
            </a:r>
            <a:endParaRPr lang="ko-KR" altLang="en-US" baseline="-25000" dirty="0">
              <a:effectLst/>
            </a:endParaRPr>
          </a:p>
        </p:txBody>
      </p:sp>
      <p:grpSp>
        <p:nvGrpSpPr>
          <p:cNvPr id="11" name="그룹 10"/>
          <p:cNvGrpSpPr/>
          <p:nvPr/>
        </p:nvGrpSpPr>
        <p:grpSpPr>
          <a:xfrm>
            <a:off x="5268602" y="258676"/>
            <a:ext cx="3528392" cy="3211382"/>
            <a:chOff x="539552" y="1332093"/>
            <a:chExt cx="3726706" cy="3266058"/>
          </a:xfrm>
        </p:grpSpPr>
        <p:pic>
          <p:nvPicPr>
            <p:cNvPr id="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32093"/>
              <a:ext cx="3726706" cy="326605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ne 12"/>
            <p:cNvSpPr>
              <a:spLocks noChangeShapeType="1"/>
            </p:cNvSpPr>
            <p:nvPr/>
          </p:nvSpPr>
          <p:spPr bwMode="auto">
            <a:xfrm flipV="1">
              <a:off x="868881" y="3115739"/>
              <a:ext cx="1110845" cy="380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8" name="Line 13"/>
            <p:cNvSpPr>
              <a:spLocks noChangeShapeType="1"/>
            </p:cNvSpPr>
            <p:nvPr/>
          </p:nvSpPr>
          <p:spPr bwMode="auto">
            <a:xfrm flipH="1">
              <a:off x="1987405" y="3115739"/>
              <a:ext cx="8105" cy="1067146"/>
            </a:xfrm>
            <a:prstGeom prst="line">
              <a:avLst/>
            </a:prstGeom>
            <a:noFill/>
            <a:ln w="28575">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ko-KR" altLang="en-US"/>
            </a:p>
          </p:txBody>
        </p:sp>
        <p:sp>
          <p:nvSpPr>
            <p:cNvPr id="9" name="Line 14"/>
            <p:cNvSpPr>
              <a:spLocks noChangeShapeType="1"/>
            </p:cNvSpPr>
            <p:nvPr/>
          </p:nvSpPr>
          <p:spPr bwMode="auto">
            <a:xfrm flipH="1">
              <a:off x="1611151" y="3119540"/>
              <a:ext cx="15784" cy="1086152"/>
            </a:xfrm>
            <a:prstGeom prst="line">
              <a:avLst/>
            </a:prstGeom>
            <a:noFill/>
            <a:ln w="28575">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ko-KR" altLang="en-US"/>
            </a:p>
          </p:txBody>
        </p:sp>
        <p:sp>
          <p:nvSpPr>
            <p:cNvPr id="10" name="Line 13"/>
            <p:cNvSpPr>
              <a:spLocks noChangeShapeType="1"/>
            </p:cNvSpPr>
            <p:nvPr/>
          </p:nvSpPr>
          <p:spPr bwMode="auto">
            <a:xfrm flipH="1">
              <a:off x="1806818" y="3140968"/>
              <a:ext cx="8105" cy="106714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ko-KR" altLang="en-US"/>
            </a:p>
          </p:txBody>
        </p:sp>
      </p:grpSp>
      <p:sp>
        <p:nvSpPr>
          <p:cNvPr id="22" name="Text Box 7"/>
          <p:cNvSpPr txBox="1">
            <a:spLocks noChangeArrowheads="1"/>
          </p:cNvSpPr>
          <p:nvPr/>
        </p:nvSpPr>
        <p:spPr bwMode="auto">
          <a:xfrm>
            <a:off x="382822" y="1056882"/>
            <a:ext cx="3901146" cy="2613023"/>
          </a:xfrm>
          <a:prstGeom prst="rect">
            <a:avLst/>
          </a:prstGeom>
          <a:gradFill rotWithShape="0">
            <a:gsLst>
              <a:gs pos="0">
                <a:schemeClr val="bg1"/>
              </a:gs>
              <a:gs pos="100000">
                <a:srgbClr val="CCFF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333300"/>
                </a:solidFill>
                <a:latin typeface="굴림" pitchFamily="50" charset="-127"/>
                <a:ea typeface="굴림" pitchFamily="50" charset="-127"/>
              </a:defRPr>
            </a:lvl1pPr>
            <a:lvl2pPr marL="742950" indent="-285750" eaLnBrk="0" hangingPunct="0">
              <a:defRPr kumimoji="1" sz="2800" b="1">
                <a:solidFill>
                  <a:srgbClr val="333300"/>
                </a:solidFill>
                <a:latin typeface="굴림" pitchFamily="50" charset="-127"/>
                <a:ea typeface="굴림" pitchFamily="50" charset="-127"/>
              </a:defRPr>
            </a:lvl2pPr>
            <a:lvl3pPr marL="1143000" indent="-228600" eaLnBrk="0" hangingPunct="0">
              <a:defRPr kumimoji="1" sz="2800" b="1">
                <a:solidFill>
                  <a:srgbClr val="333300"/>
                </a:solidFill>
                <a:latin typeface="굴림" pitchFamily="50" charset="-127"/>
                <a:ea typeface="굴림" pitchFamily="50" charset="-127"/>
              </a:defRPr>
            </a:lvl3pPr>
            <a:lvl4pPr marL="1600200" indent="-228600" eaLnBrk="0" hangingPunct="0">
              <a:defRPr kumimoji="1" sz="2800" b="1">
                <a:solidFill>
                  <a:srgbClr val="333300"/>
                </a:solidFill>
                <a:latin typeface="굴림" pitchFamily="50" charset="-127"/>
                <a:ea typeface="굴림" pitchFamily="50" charset="-127"/>
              </a:defRPr>
            </a:lvl4pPr>
            <a:lvl5pPr marL="2057400" indent="-228600" eaLnBrk="0" hangingPunct="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latinLnBrk="0" hangingPunct="1">
              <a:spcBef>
                <a:spcPct val="50000"/>
              </a:spcBef>
            </a:pPr>
            <a:r>
              <a:rPr lang="en-US" altLang="ja-JP" sz="1800" b="0" dirty="0" err="1" smtClean="0">
                <a:solidFill>
                  <a:schemeClr val="tx1"/>
                </a:solidFill>
                <a:latin typeface="휴먼옛체" pitchFamily="18" charset="-127"/>
                <a:ea typeface="휴먼옛체" pitchFamily="18" charset="-127"/>
              </a:rPr>
              <a:t>Soulik</a:t>
            </a:r>
            <a:r>
              <a:rPr lang="en-US" altLang="ja-JP" sz="1800" b="0" dirty="0" smtClean="0">
                <a:solidFill>
                  <a:schemeClr val="tx1"/>
                </a:solidFill>
                <a:latin typeface="휴먼옛체" pitchFamily="18" charset="-127"/>
                <a:ea typeface="휴먼옛체" pitchFamily="18" charset="-127"/>
              </a:rPr>
              <a:t> (TY1819)</a:t>
            </a:r>
            <a:r>
              <a:rPr lang="en-US" altLang="ja-JP" sz="1800" b="0" dirty="0">
                <a:solidFill>
                  <a:schemeClr val="tx1"/>
                </a:solidFill>
                <a:latin typeface="휴먼옛체" pitchFamily="18" charset="-127"/>
                <a:ea typeface="휴먼옛체" pitchFamily="18" charset="-127"/>
              </a:rPr>
              <a:t/>
            </a:r>
            <a:br>
              <a:rPr lang="en-US" altLang="ja-JP" sz="1800" b="0" dirty="0">
                <a:solidFill>
                  <a:schemeClr val="tx1"/>
                </a:solidFill>
                <a:latin typeface="휴먼옛체" pitchFamily="18" charset="-127"/>
                <a:ea typeface="휴먼옛체" pitchFamily="18" charset="-127"/>
              </a:rPr>
            </a:br>
            <a:r>
              <a:rPr lang="en-US" altLang="ja-JP" sz="1800" b="0" dirty="0" smtClean="0">
                <a:solidFill>
                  <a:schemeClr val="tx1"/>
                </a:solidFill>
                <a:latin typeface="휴먼옛체" pitchFamily="18" charset="-127"/>
                <a:ea typeface="휴먼옛체" pitchFamily="18" charset="-127"/>
              </a:rPr>
              <a:t>(0300UTC </a:t>
            </a:r>
            <a:r>
              <a:rPr lang="en-US" altLang="ja-JP" sz="1800" b="0" dirty="0">
                <a:solidFill>
                  <a:schemeClr val="tx1"/>
                </a:solidFill>
                <a:latin typeface="휴먼옛체" pitchFamily="18" charset="-127"/>
                <a:ea typeface="휴먼옛체" pitchFamily="18" charset="-127"/>
              </a:rPr>
              <a:t>Aug </a:t>
            </a:r>
            <a:r>
              <a:rPr lang="en-US" altLang="ja-JP" sz="1800" b="0" dirty="0" smtClean="0">
                <a:solidFill>
                  <a:schemeClr val="tx1"/>
                </a:solidFill>
                <a:latin typeface="휴먼옛체" pitchFamily="18" charset="-127"/>
                <a:ea typeface="휴먼옛체" pitchFamily="18" charset="-127"/>
              </a:rPr>
              <a:t>23</a:t>
            </a:r>
            <a:r>
              <a:rPr lang="en-US" altLang="ja-JP" sz="1800" b="0" baseline="30000" dirty="0" smtClean="0">
                <a:solidFill>
                  <a:schemeClr val="tx1"/>
                </a:solidFill>
                <a:latin typeface="휴먼옛체" pitchFamily="18" charset="-127"/>
                <a:ea typeface="휴먼옛체" pitchFamily="18" charset="-127"/>
              </a:rPr>
              <a:t>rd</a:t>
            </a:r>
            <a:r>
              <a:rPr lang="en-US" altLang="ja-JP" sz="1800" b="0" dirty="0" smtClean="0">
                <a:solidFill>
                  <a:schemeClr val="tx1"/>
                </a:solidFill>
                <a:latin typeface="휴먼옛체" pitchFamily="18" charset="-127"/>
                <a:ea typeface="휴먼옛체" pitchFamily="18" charset="-127"/>
              </a:rPr>
              <a:t> , 2018)</a:t>
            </a:r>
            <a:r>
              <a:rPr lang="en-US" altLang="ja-JP" sz="1800" b="0" dirty="0">
                <a:solidFill>
                  <a:schemeClr val="tx1"/>
                </a:solidFill>
                <a:latin typeface="휴먼옛체" pitchFamily="18" charset="-127"/>
                <a:ea typeface="휴먼옛체" pitchFamily="18" charset="-127"/>
              </a:rPr>
              <a:t/>
            </a:r>
            <a:br>
              <a:rPr lang="en-US" altLang="ja-JP" sz="1800" b="0" dirty="0">
                <a:solidFill>
                  <a:schemeClr val="tx1"/>
                </a:solidFill>
                <a:latin typeface="휴먼옛체" pitchFamily="18" charset="-127"/>
                <a:ea typeface="휴먼옛체" pitchFamily="18" charset="-127"/>
              </a:rPr>
            </a:br>
            <a:r>
              <a:rPr lang="en-US" altLang="ja-JP" sz="1800" b="0" dirty="0">
                <a:solidFill>
                  <a:schemeClr val="tx1"/>
                </a:solidFill>
                <a:latin typeface="휴먼옛체" pitchFamily="18" charset="-127"/>
                <a:ea typeface="휴먼옛체" pitchFamily="18" charset="-127"/>
              </a:rPr>
              <a:t>      </a:t>
            </a:r>
            <a:r>
              <a:rPr lang="en-US" altLang="ja-JP" sz="1800" b="0" dirty="0">
                <a:solidFill>
                  <a:srgbClr val="0000FF"/>
                </a:solidFill>
                <a:latin typeface="휴먼옛체" pitchFamily="18" charset="-127"/>
                <a:ea typeface="휴먼옛체" pitchFamily="18" charset="-127"/>
              </a:rPr>
              <a:t>CI = </a:t>
            </a:r>
            <a:r>
              <a:rPr lang="en-US" altLang="ja-JP" sz="1800" b="0" dirty="0" smtClean="0">
                <a:solidFill>
                  <a:srgbClr val="0000FF"/>
                </a:solidFill>
                <a:latin typeface="휴먼옛체" pitchFamily="18" charset="-127"/>
                <a:ea typeface="휴먼옛체" pitchFamily="18" charset="-127"/>
              </a:rPr>
              <a:t>4.5</a:t>
            </a:r>
            <a:r>
              <a:rPr lang="en-US" altLang="ja-JP" sz="1800" b="0" dirty="0" smtClean="0">
                <a:solidFill>
                  <a:schemeClr val="tx1"/>
                </a:solidFill>
                <a:latin typeface="휴먼옛체" pitchFamily="18" charset="-127"/>
                <a:ea typeface="휴먼옛체" pitchFamily="18" charset="-127"/>
              </a:rPr>
              <a:t> </a:t>
            </a:r>
          </a:p>
          <a:p>
            <a:pPr eaLnBrk="1" latinLnBrk="0" hangingPunct="1">
              <a:spcBef>
                <a:spcPct val="50000"/>
              </a:spcBef>
            </a:pPr>
            <a:r>
              <a:rPr lang="en-US" altLang="ja-JP" sz="1800" b="0" dirty="0" smtClean="0">
                <a:solidFill>
                  <a:schemeClr val="tx1"/>
                </a:solidFill>
                <a:latin typeface="휴먼옛체" pitchFamily="18" charset="-127"/>
                <a:ea typeface="휴먼옛체" pitchFamily="18" charset="-127"/>
              </a:rPr>
              <a:t>Range of Ps : </a:t>
            </a:r>
          </a:p>
          <a:p>
            <a:pPr eaLnBrk="1" latinLnBrk="0" hangingPunct="1">
              <a:spcBef>
                <a:spcPct val="50000"/>
              </a:spcBef>
            </a:pPr>
            <a:r>
              <a:rPr lang="en-US" altLang="ja-JP" sz="1800" b="0" dirty="0">
                <a:solidFill>
                  <a:schemeClr val="tx1"/>
                </a:solidFill>
                <a:latin typeface="휴먼옛체" pitchFamily="18" charset="-127"/>
                <a:ea typeface="휴먼옛체" pitchFamily="18" charset="-127"/>
              </a:rPr>
              <a:t> </a:t>
            </a:r>
            <a:r>
              <a:rPr lang="en-US" altLang="ja-JP" sz="1800" b="0" dirty="0" smtClean="0">
                <a:solidFill>
                  <a:schemeClr val="tx1"/>
                </a:solidFill>
                <a:latin typeface="휴먼옛체" pitchFamily="18" charset="-127"/>
                <a:ea typeface="휴먼옛체" pitchFamily="18" charset="-127"/>
              </a:rPr>
              <a:t>  975 to 955  </a:t>
            </a:r>
            <a:r>
              <a:rPr lang="en-US" altLang="ja-JP" sz="1800" b="0" dirty="0" smtClean="0">
                <a:solidFill>
                  <a:srgbClr val="FF0000"/>
                </a:solidFill>
                <a:latin typeface="휴먼옛체" pitchFamily="18" charset="-127"/>
                <a:ea typeface="휴먼옛체" pitchFamily="18" charset="-127"/>
              </a:rPr>
              <a:t>(analysis : 965hPa)</a:t>
            </a:r>
          </a:p>
          <a:p>
            <a:pPr eaLnBrk="1" latinLnBrk="0" hangingPunct="1"/>
            <a:r>
              <a:rPr lang="en-US" altLang="ja-JP" sz="1800" b="0" dirty="0">
                <a:solidFill>
                  <a:srgbClr val="FF0000"/>
                </a:solidFill>
                <a:latin typeface="휴먼옛체" pitchFamily="18" charset="-127"/>
                <a:ea typeface="휴먼옛체" pitchFamily="18" charset="-127"/>
              </a:rPr>
              <a:t/>
            </a:r>
            <a:br>
              <a:rPr lang="en-US" altLang="ja-JP" sz="1800" b="0" dirty="0">
                <a:solidFill>
                  <a:srgbClr val="FF0000"/>
                </a:solidFill>
                <a:latin typeface="휴먼옛체" pitchFamily="18" charset="-127"/>
                <a:ea typeface="휴먼옛체" pitchFamily="18" charset="-127"/>
              </a:rPr>
            </a:br>
            <a:r>
              <a:rPr lang="en-US" altLang="ja-JP" sz="1800" b="0" dirty="0">
                <a:solidFill>
                  <a:schemeClr val="tx1"/>
                </a:solidFill>
                <a:latin typeface="휴먼옛체" pitchFamily="18" charset="-127"/>
                <a:ea typeface="휴먼옛체" pitchFamily="18" charset="-127"/>
              </a:rPr>
              <a:t>range of </a:t>
            </a:r>
            <a:r>
              <a:rPr lang="en-US" altLang="ja-JP" sz="1800" b="0" dirty="0" err="1">
                <a:solidFill>
                  <a:schemeClr val="tx1"/>
                </a:solidFill>
                <a:latin typeface="휴먼옛체" pitchFamily="18" charset="-127"/>
                <a:ea typeface="휴먼옛체" pitchFamily="18" charset="-127"/>
              </a:rPr>
              <a:t>Vmax</a:t>
            </a:r>
            <a:r>
              <a:rPr lang="en-US" altLang="ja-JP" sz="1800" b="0" dirty="0">
                <a:solidFill>
                  <a:schemeClr val="tx1"/>
                </a:solidFill>
                <a:latin typeface="휴먼옛체" pitchFamily="18" charset="-127"/>
                <a:ea typeface="휴먼옛체" pitchFamily="18" charset="-127"/>
              </a:rPr>
              <a:t> :</a:t>
            </a:r>
          </a:p>
          <a:p>
            <a:pPr eaLnBrk="1" latinLnBrk="0" hangingPunct="1">
              <a:lnSpc>
                <a:spcPct val="60000"/>
              </a:lnSpc>
              <a:spcBef>
                <a:spcPct val="50000"/>
              </a:spcBef>
            </a:pPr>
            <a:r>
              <a:rPr lang="en-US" altLang="ja-JP" sz="1800" b="0" dirty="0">
                <a:solidFill>
                  <a:schemeClr val="tx1"/>
                </a:solidFill>
                <a:latin typeface="휴먼옛체" pitchFamily="18" charset="-127"/>
                <a:ea typeface="휴먼옛체" pitchFamily="18" charset="-127"/>
              </a:rPr>
              <a:t>   </a:t>
            </a:r>
            <a:r>
              <a:rPr lang="en-US" altLang="ja-JP" sz="1800" b="0" dirty="0" smtClean="0">
                <a:solidFill>
                  <a:schemeClr val="tx1"/>
                </a:solidFill>
                <a:latin typeface="휴먼옛체" pitchFamily="18" charset="-127"/>
                <a:ea typeface="휴먼옛체" pitchFamily="18" charset="-127"/>
              </a:rPr>
              <a:t>65 </a:t>
            </a:r>
            <a:r>
              <a:rPr lang="en-US" altLang="ja-JP" sz="1800" b="0" dirty="0">
                <a:solidFill>
                  <a:schemeClr val="tx1"/>
                </a:solidFill>
                <a:latin typeface="휴먼옛체" pitchFamily="18" charset="-127"/>
                <a:ea typeface="휴먼옛체" pitchFamily="18" charset="-127"/>
              </a:rPr>
              <a:t>to  </a:t>
            </a:r>
            <a:r>
              <a:rPr lang="en-US" altLang="ja-JP" sz="1800" b="0" dirty="0" smtClean="0">
                <a:solidFill>
                  <a:schemeClr val="tx1"/>
                </a:solidFill>
                <a:latin typeface="휴먼옛체" pitchFamily="18" charset="-127"/>
                <a:ea typeface="휴먼옛체" pitchFamily="18" charset="-127"/>
              </a:rPr>
              <a:t>85 </a:t>
            </a:r>
            <a:r>
              <a:rPr lang="en-US" altLang="ja-JP" sz="1800" b="0" dirty="0" err="1" smtClean="0">
                <a:solidFill>
                  <a:schemeClr val="tx1"/>
                </a:solidFill>
                <a:latin typeface="휴먼옛체" pitchFamily="18" charset="-127"/>
                <a:ea typeface="휴먼옛체" pitchFamily="18" charset="-127"/>
              </a:rPr>
              <a:t>kts</a:t>
            </a:r>
            <a:r>
              <a:rPr lang="en-US" altLang="ja-JP" sz="1800" b="0" dirty="0" smtClean="0">
                <a:solidFill>
                  <a:srgbClr val="FF0000"/>
                </a:solidFill>
                <a:latin typeface="휴먼옛체" pitchFamily="18" charset="-127"/>
                <a:ea typeface="휴먼옛체" pitchFamily="18" charset="-127"/>
              </a:rPr>
              <a:t>(analysis:75kts</a:t>
            </a:r>
            <a:r>
              <a:rPr lang="en-US" altLang="ja-JP" sz="1800" b="0" dirty="0">
                <a:solidFill>
                  <a:srgbClr val="FF0000"/>
                </a:solidFill>
                <a:latin typeface="휴먼옛체" pitchFamily="18" charset="-127"/>
                <a:ea typeface="휴먼옛체" pitchFamily="18" charset="-127"/>
              </a:rPr>
              <a:t>)</a:t>
            </a:r>
          </a:p>
        </p:txBody>
      </p:sp>
      <p:pic>
        <p:nvPicPr>
          <p:cNvPr id="23" name="Picture 5"/>
          <p:cNvPicPr>
            <a:picLocks noChangeAspect="1" noChangeArrowheads="1"/>
          </p:cNvPicPr>
          <p:nvPr/>
        </p:nvPicPr>
        <p:blipFill>
          <a:blip r:embed="rId3"/>
          <a:srcRect/>
          <a:stretch>
            <a:fillRect/>
          </a:stretch>
        </p:blipFill>
        <p:spPr bwMode="auto">
          <a:xfrm>
            <a:off x="5268602" y="3583124"/>
            <a:ext cx="3606168" cy="2936504"/>
          </a:xfrm>
          <a:prstGeom prst="rect">
            <a:avLst/>
          </a:prstGeom>
          <a:noFill/>
          <a:ln w="9525">
            <a:noFill/>
            <a:miter lim="800000"/>
            <a:headEnd/>
            <a:tailEnd/>
          </a:ln>
          <a:effectLst>
            <a:outerShdw dist="107763" dir="2700000" algn="ctr" rotWithShape="0">
              <a:schemeClr val="bg2"/>
            </a:outerShdw>
          </a:effectLst>
        </p:spPr>
      </p:pic>
      <p:sp>
        <p:nvSpPr>
          <p:cNvPr id="24" name="Line 5"/>
          <p:cNvSpPr>
            <a:spLocks noChangeShapeType="1"/>
          </p:cNvSpPr>
          <p:nvPr/>
        </p:nvSpPr>
        <p:spPr bwMode="auto">
          <a:xfrm>
            <a:off x="5652120" y="4653136"/>
            <a:ext cx="1584176" cy="635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a:lstStyle/>
          <a:p>
            <a:endParaRPr lang="ko-KR" altLang="en-US"/>
          </a:p>
        </p:txBody>
      </p:sp>
      <p:cxnSp>
        <p:nvCxnSpPr>
          <p:cNvPr id="25" name="직선 화살표 연결선 24"/>
          <p:cNvCxnSpPr/>
          <p:nvPr/>
        </p:nvCxnSpPr>
        <p:spPr bwMode="auto">
          <a:xfrm flipH="1">
            <a:off x="6949851" y="4659490"/>
            <a:ext cx="1" cy="1558997"/>
          </a:xfrm>
          <a:prstGeom prst="straightConnector1">
            <a:avLst/>
          </a:prstGeom>
          <a:ln w="28575">
            <a:solidFill>
              <a:srgbClr val="0000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6" name="직선 화살표 연결선 25"/>
          <p:cNvCxnSpPr/>
          <p:nvPr/>
        </p:nvCxnSpPr>
        <p:spPr bwMode="auto">
          <a:xfrm flipH="1">
            <a:off x="6732241" y="4659488"/>
            <a:ext cx="1587" cy="1558999"/>
          </a:xfrm>
          <a:prstGeom prst="straightConnector1">
            <a:avLst/>
          </a:prstGeom>
          <a:ln w="28575">
            <a:solidFill>
              <a:srgbClr val="0000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bwMode="auto">
          <a:xfrm flipH="1">
            <a:off x="7226083" y="4659488"/>
            <a:ext cx="1587" cy="1558999"/>
          </a:xfrm>
          <a:prstGeom prst="straightConnector1">
            <a:avLst/>
          </a:prstGeom>
          <a:ln w="28575">
            <a:solidFill>
              <a:srgbClr val="0000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69" y="3853323"/>
            <a:ext cx="4854563" cy="239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5536" y="4149080"/>
            <a:ext cx="1215397" cy="276999"/>
          </a:xfrm>
          <a:prstGeom prst="rect">
            <a:avLst/>
          </a:prstGeom>
          <a:solidFill>
            <a:schemeClr val="bg1"/>
          </a:solidFill>
        </p:spPr>
        <p:txBody>
          <a:bodyPr wrap="none" rtlCol="0">
            <a:spAutoFit/>
          </a:bodyPr>
          <a:lstStyle/>
          <a:p>
            <a:r>
              <a:rPr lang="en-US" altLang="ko-KR" sz="1200" dirty="0" smtClean="0">
                <a:latin typeface="Arial" pitchFamily="34" charset="0"/>
                <a:cs typeface="Arial" pitchFamily="34" charset="0"/>
              </a:rPr>
              <a:t>Center position</a:t>
            </a:r>
            <a:endParaRPr lang="ko-KR" altLang="en-US" sz="1200" dirty="0">
              <a:latin typeface="Arial" pitchFamily="34" charset="0"/>
              <a:cs typeface="Arial" pitchFamily="34" charset="0"/>
            </a:endParaRPr>
          </a:p>
        </p:txBody>
      </p:sp>
      <p:sp>
        <p:nvSpPr>
          <p:cNvPr id="27" name="TextBox 26"/>
          <p:cNvSpPr txBox="1"/>
          <p:nvPr/>
        </p:nvSpPr>
        <p:spPr>
          <a:xfrm>
            <a:off x="179512" y="4551511"/>
            <a:ext cx="1927153" cy="461665"/>
          </a:xfrm>
          <a:prstGeom prst="rect">
            <a:avLst/>
          </a:prstGeom>
          <a:solidFill>
            <a:schemeClr val="bg1"/>
          </a:solidFill>
        </p:spPr>
        <p:txBody>
          <a:bodyPr wrap="square" rtlCol="0">
            <a:spAutoFit/>
          </a:bodyPr>
          <a:lstStyle/>
          <a:p>
            <a:r>
              <a:rPr lang="en-US" altLang="ko-KR" sz="1200" dirty="0" smtClean="0">
                <a:latin typeface="Arial" pitchFamily="34" charset="0"/>
                <a:cs typeface="Arial" pitchFamily="34" charset="0"/>
              </a:rPr>
              <a:t>Moving direction/  3 hours</a:t>
            </a:r>
          </a:p>
          <a:p>
            <a:r>
              <a:rPr lang="en-US" altLang="ko-KR" sz="1200" dirty="0" smtClean="0">
                <a:latin typeface="Arial" pitchFamily="34" charset="0"/>
                <a:cs typeface="Arial" pitchFamily="34" charset="0"/>
              </a:rPr>
              <a:t>Speed                  6 hours</a:t>
            </a:r>
            <a:endParaRPr lang="ko-KR" altLang="en-US" sz="1200" dirty="0">
              <a:latin typeface="Arial" pitchFamily="34" charset="0"/>
              <a:cs typeface="Arial" pitchFamily="34" charset="0"/>
            </a:endParaRPr>
          </a:p>
        </p:txBody>
      </p:sp>
      <p:sp>
        <p:nvSpPr>
          <p:cNvPr id="29" name="TextBox 28"/>
          <p:cNvSpPr txBox="1"/>
          <p:nvPr/>
        </p:nvSpPr>
        <p:spPr>
          <a:xfrm>
            <a:off x="433213" y="5352244"/>
            <a:ext cx="1617751" cy="276999"/>
          </a:xfrm>
          <a:prstGeom prst="rect">
            <a:avLst/>
          </a:prstGeom>
          <a:solidFill>
            <a:schemeClr val="bg1"/>
          </a:solidFill>
        </p:spPr>
        <p:txBody>
          <a:bodyPr wrap="none" rtlCol="0">
            <a:spAutoFit/>
          </a:bodyPr>
          <a:lstStyle/>
          <a:p>
            <a:r>
              <a:rPr lang="en-US" altLang="ko-KR" sz="1200" dirty="0" smtClean="0">
                <a:latin typeface="Arial" pitchFamily="34" charset="0"/>
                <a:cs typeface="Arial" pitchFamily="34" charset="0"/>
              </a:rPr>
              <a:t>Central Pressure(Ps)</a:t>
            </a:r>
            <a:endParaRPr lang="ko-KR" altLang="en-US" sz="1200" dirty="0">
              <a:latin typeface="Arial" pitchFamily="34" charset="0"/>
              <a:cs typeface="Arial" pitchFamily="34" charset="0"/>
            </a:endParaRPr>
          </a:p>
        </p:txBody>
      </p:sp>
      <p:sp>
        <p:nvSpPr>
          <p:cNvPr id="30" name="TextBox 29"/>
          <p:cNvSpPr txBox="1"/>
          <p:nvPr/>
        </p:nvSpPr>
        <p:spPr>
          <a:xfrm>
            <a:off x="310283" y="5646403"/>
            <a:ext cx="1885453" cy="276999"/>
          </a:xfrm>
          <a:prstGeom prst="rect">
            <a:avLst/>
          </a:prstGeom>
          <a:solidFill>
            <a:schemeClr val="bg1"/>
          </a:solidFill>
        </p:spPr>
        <p:txBody>
          <a:bodyPr wrap="none" rtlCol="0">
            <a:spAutoFit/>
          </a:bodyPr>
          <a:lstStyle/>
          <a:p>
            <a:r>
              <a:rPr lang="en-US" altLang="ko-KR" sz="1200" dirty="0" smtClean="0">
                <a:latin typeface="Arial" pitchFamily="34" charset="0"/>
                <a:cs typeface="Arial" pitchFamily="34" charset="0"/>
              </a:rPr>
              <a:t>Max. Sustained WS(m/s)</a:t>
            </a:r>
            <a:endParaRPr lang="ko-KR" altLang="en-US" sz="1200" dirty="0">
              <a:latin typeface="Arial" pitchFamily="34" charset="0"/>
              <a:cs typeface="Arial" pitchFamily="34" charset="0"/>
            </a:endParaRPr>
          </a:p>
        </p:txBody>
      </p:sp>
      <p:sp>
        <p:nvSpPr>
          <p:cNvPr id="31" name="TextBox 30"/>
          <p:cNvSpPr txBox="1"/>
          <p:nvPr/>
        </p:nvSpPr>
        <p:spPr>
          <a:xfrm>
            <a:off x="563227" y="5951687"/>
            <a:ext cx="1104790" cy="276999"/>
          </a:xfrm>
          <a:prstGeom prst="rect">
            <a:avLst/>
          </a:prstGeom>
          <a:solidFill>
            <a:schemeClr val="bg1"/>
          </a:solidFill>
        </p:spPr>
        <p:txBody>
          <a:bodyPr wrap="none" rtlCol="0">
            <a:spAutoFit/>
          </a:bodyPr>
          <a:lstStyle/>
          <a:p>
            <a:r>
              <a:rPr lang="en-US" altLang="ko-KR" sz="1200" dirty="0" smtClean="0">
                <a:latin typeface="Arial" pitchFamily="34" charset="0"/>
                <a:cs typeface="Arial" pitchFamily="34" charset="0"/>
              </a:rPr>
              <a:t>Cloud pattern</a:t>
            </a:r>
            <a:endParaRPr lang="ko-KR" altLang="en-US" sz="1200" dirty="0">
              <a:latin typeface="Arial" pitchFamily="34" charset="0"/>
              <a:cs typeface="Arial" pitchFamily="34" charset="0"/>
            </a:endParaRPr>
          </a:p>
        </p:txBody>
      </p:sp>
    </p:spTree>
    <p:extLst>
      <p:ext uri="{BB962C8B-B14F-4D97-AF65-F5344CB8AC3E}">
        <p14:creationId xmlns:p14="http://schemas.microsoft.com/office/powerpoint/2010/main" val="16513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Estimation of strong wind areas</a:t>
            </a:r>
            <a:endParaRPr lang="ko-KR" altLang="en-US" dirty="0"/>
          </a:p>
        </p:txBody>
      </p:sp>
      <p:sp>
        <p:nvSpPr>
          <p:cNvPr id="5" name="Text Box 5"/>
          <p:cNvSpPr txBox="1">
            <a:spLocks noChangeArrowheads="1"/>
          </p:cNvSpPr>
          <p:nvPr/>
        </p:nvSpPr>
        <p:spPr bwMode="auto">
          <a:xfrm>
            <a:off x="170110" y="702056"/>
            <a:ext cx="8893175" cy="1790234"/>
          </a:xfrm>
          <a:prstGeom prst="rect">
            <a:avLst/>
          </a:prstGeom>
          <a:solidFill>
            <a:schemeClr val="tx2">
              <a:lumMod val="20000"/>
              <a:lumOff val="80000"/>
            </a:schemeClr>
          </a:solidFill>
          <a:ln w="9525">
            <a:solidFill>
              <a:schemeClr val="tx2">
                <a:lumMod val="20000"/>
                <a:lumOff val="80000"/>
              </a:schemeClr>
            </a:solidFill>
            <a:miter lim="800000"/>
            <a:headEnd/>
            <a:tailEnd/>
          </a:ln>
          <a:effectLst/>
        </p:spPr>
        <p:txBody>
          <a:bodyPr>
            <a:spAutoFit/>
          </a:bodyPr>
          <a:lstStyle/>
          <a:p>
            <a:pPr marL="285750" indent="-285750" eaLnBrk="1" fontAlgn="auto" hangingPunct="1">
              <a:spcAft>
                <a:spcPts val="500"/>
              </a:spcAft>
              <a:buFont typeface="Arial" pitchFamily="34" charset="0"/>
              <a:buChar char="•"/>
              <a:defRPr/>
            </a:pPr>
            <a:r>
              <a:rPr kumimoji="0" lang="en-US" altLang="ja-JP" kern="0" spc="-50" dirty="0" smtClean="0">
                <a:latin typeface="Arial" pitchFamily="34" charset="0"/>
                <a:ea typeface="HY울릉도M" pitchFamily="18" charset="-127"/>
                <a:cs typeface="Arial" pitchFamily="34" charset="0"/>
              </a:rPr>
              <a:t>Radius of Storm force winds </a:t>
            </a:r>
            <a:r>
              <a:rPr lang="en-US" altLang="ja-JP" kern="0" spc="-50" dirty="0" smtClean="0">
                <a:latin typeface="Arial" pitchFamily="34" charset="0"/>
                <a:ea typeface="HY울릉도M" pitchFamily="18" charset="-127"/>
                <a:cs typeface="Arial" pitchFamily="34" charset="0"/>
              </a:rPr>
              <a:t>: WS  </a:t>
            </a:r>
            <a:r>
              <a:rPr lang="en-US" altLang="ja-JP" kern="0" spc="-50" dirty="0" smtClean="0">
                <a:latin typeface="Arial" pitchFamily="34" charset="0"/>
                <a:ea typeface="HY울릉도M" pitchFamily="18" charset="-127"/>
                <a:cs typeface="Arial" pitchFamily="34" charset="0"/>
                <a:sym typeface="Symbol"/>
              </a:rPr>
              <a:t> 50 knots (25m/s)</a:t>
            </a:r>
          </a:p>
          <a:p>
            <a:pPr marL="285750" indent="-285750">
              <a:spcAft>
                <a:spcPts val="500"/>
              </a:spcAft>
              <a:buFont typeface="Arial" pitchFamily="34" charset="0"/>
              <a:buChar char="•"/>
              <a:defRPr/>
            </a:pPr>
            <a:r>
              <a:rPr lang="en-US" altLang="ja-JP" kern="0" spc="-50" dirty="0" smtClean="0">
                <a:latin typeface="Arial" pitchFamily="34" charset="0"/>
                <a:ea typeface="HY울릉도M" pitchFamily="18" charset="-127"/>
                <a:cs typeface="Arial" pitchFamily="34" charset="0"/>
                <a:sym typeface="Symbol"/>
              </a:rPr>
              <a:t>Radius of gale force winds : WS   30 knots (15m/s)</a:t>
            </a:r>
            <a:endParaRPr lang="en-US" altLang="ja-JP" kern="0" spc="-50" dirty="0">
              <a:latin typeface="Arial" pitchFamily="34" charset="0"/>
              <a:ea typeface="HY울릉도M" pitchFamily="18" charset="-127"/>
              <a:cs typeface="Arial" pitchFamily="34" charset="0"/>
            </a:endParaRPr>
          </a:p>
          <a:p>
            <a:pPr eaLnBrk="1" fontAlgn="auto" hangingPunct="1">
              <a:spcAft>
                <a:spcPts val="0"/>
              </a:spcAft>
              <a:defRPr/>
            </a:pPr>
            <a:endParaRPr lang="en-US" altLang="ja-JP" kern="0" spc="-50" dirty="0" smtClean="0">
              <a:latin typeface="Arial" pitchFamily="34" charset="0"/>
              <a:ea typeface="HY울릉도M" pitchFamily="18" charset="-127"/>
              <a:cs typeface="Arial" pitchFamily="34" charset="0"/>
            </a:endParaRPr>
          </a:p>
          <a:p>
            <a:pPr marL="285750" indent="-285750" eaLnBrk="1" fontAlgn="auto" hangingPunct="1">
              <a:spcAft>
                <a:spcPts val="0"/>
              </a:spcAft>
              <a:buFont typeface="Wingdings" pitchFamily="2" charset="2"/>
              <a:buChar char="è"/>
              <a:defRPr/>
            </a:pPr>
            <a:r>
              <a:rPr lang="en-US" altLang="ja-JP" sz="1600" kern="0" spc="-50" dirty="0" smtClean="0">
                <a:latin typeface="Arial" pitchFamily="34" charset="0"/>
                <a:ea typeface="HY울릉도M" pitchFamily="18" charset="-127"/>
                <a:cs typeface="Arial" pitchFamily="34" charset="0"/>
                <a:sym typeface="Wingdings" pitchFamily="2" charset="2"/>
              </a:rPr>
              <a:t>Using sea surface winds form  </a:t>
            </a:r>
            <a:r>
              <a:rPr lang="en-US" altLang="ja-JP" sz="1600" kern="0" spc="-50" dirty="0" err="1" smtClean="0">
                <a:latin typeface="Arial" pitchFamily="34" charset="0"/>
                <a:ea typeface="HY울릉도M" pitchFamily="18" charset="-127"/>
                <a:cs typeface="Arial" pitchFamily="34" charset="0"/>
                <a:sym typeface="Wingdings" pitchFamily="2" charset="2"/>
              </a:rPr>
              <a:t>Scatterometer</a:t>
            </a:r>
            <a:r>
              <a:rPr lang="en-US" altLang="ja-JP" sz="1600" kern="0" spc="-50" dirty="0" smtClean="0">
                <a:latin typeface="Arial" pitchFamily="34" charset="0"/>
                <a:ea typeface="HY울릉도M" pitchFamily="18" charset="-127"/>
                <a:cs typeface="Arial" pitchFamily="34" charset="0"/>
                <a:sym typeface="Wingdings" pitchFamily="2" charset="2"/>
              </a:rPr>
              <a:t> such as ASCAT, OSCAT , </a:t>
            </a:r>
            <a:r>
              <a:rPr lang="en-US" altLang="ja-JP" sz="1600" kern="0" spc="-50" dirty="0" err="1" smtClean="0">
                <a:latin typeface="Arial" pitchFamily="34" charset="0"/>
                <a:ea typeface="HY울릉도M" pitchFamily="18" charset="-127"/>
                <a:cs typeface="Arial" pitchFamily="34" charset="0"/>
                <a:sym typeface="Wingdings" pitchFamily="2" charset="2"/>
              </a:rPr>
              <a:t>Windsat</a:t>
            </a:r>
            <a:r>
              <a:rPr lang="en-US" altLang="ja-JP" sz="1600" kern="0" spc="-50" dirty="0" smtClean="0">
                <a:latin typeface="Arial" pitchFamily="34" charset="0"/>
                <a:ea typeface="HY울릉도M" pitchFamily="18" charset="-127"/>
                <a:cs typeface="Arial" pitchFamily="34" charset="0"/>
                <a:sym typeface="Wingdings" pitchFamily="2" charset="2"/>
              </a:rPr>
              <a:t>  over the ocean </a:t>
            </a:r>
          </a:p>
          <a:p>
            <a:pPr marL="285750" indent="-285750" eaLnBrk="1" fontAlgn="auto" hangingPunct="1">
              <a:spcAft>
                <a:spcPts val="0"/>
              </a:spcAft>
              <a:buFont typeface="Wingdings" pitchFamily="2" charset="2"/>
              <a:buChar char="è"/>
              <a:defRPr/>
            </a:pPr>
            <a:r>
              <a:rPr lang="en-US" altLang="ja-JP" sz="1600" kern="0" spc="-50" dirty="0" smtClean="0">
                <a:latin typeface="Arial" pitchFamily="34" charset="0"/>
                <a:ea typeface="HY울릉도M" pitchFamily="18" charset="-127"/>
                <a:cs typeface="Arial" pitchFamily="34" charset="0"/>
                <a:sym typeface="Wingdings" pitchFamily="2" charset="2"/>
              </a:rPr>
              <a:t>When surface observation data such as SYNOP or ship measurement are available, adjust the estimated strong wind area using the in-situ data</a:t>
            </a:r>
            <a:endParaRPr lang="en-US" altLang="ja-JP" sz="1600" kern="0" spc="-50" dirty="0" smtClean="0">
              <a:latin typeface="Arial" pitchFamily="34" charset="0"/>
              <a:ea typeface="HY울릉도M" pitchFamily="18" charset="-127"/>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75" y="2738131"/>
            <a:ext cx="4085258" cy="409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1"/>
          <p:cNvSpPr txBox="1">
            <a:spLocks noChangeArrowheads="1"/>
          </p:cNvSpPr>
          <p:nvPr/>
        </p:nvSpPr>
        <p:spPr bwMode="auto">
          <a:xfrm>
            <a:off x="401476" y="2556277"/>
            <a:ext cx="4099492" cy="553998"/>
          </a:xfrm>
          <a:prstGeom prst="rect">
            <a:avLst/>
          </a:prstGeom>
          <a:solidFill>
            <a:schemeClr val="bg1"/>
          </a:solidFill>
          <a:ln>
            <a:noFill/>
          </a:ln>
          <a:extLst/>
        </p:spPr>
        <p:txBody>
          <a:bodyPr wrap="square">
            <a:spAutoFit/>
          </a:bodyPr>
          <a:lstStyle>
            <a:lvl1pPr>
              <a:defRPr>
                <a:solidFill>
                  <a:schemeClr val="tx1"/>
                </a:solidFill>
                <a:latin typeface="Calibri" pitchFamily="34" charset="0"/>
                <a:ea typeface="맑은 고딕" pitchFamily="50" charset="-127"/>
              </a:defRPr>
            </a:lvl1pPr>
            <a:lvl2pPr marL="742950" indent="-285750">
              <a:defRPr>
                <a:solidFill>
                  <a:schemeClr val="tx1"/>
                </a:solidFill>
                <a:latin typeface="Calibri" pitchFamily="34" charset="0"/>
                <a:ea typeface="맑은 고딕" pitchFamily="50" charset="-127"/>
              </a:defRPr>
            </a:lvl2pPr>
            <a:lvl3pPr marL="1143000" indent="-228600">
              <a:defRPr>
                <a:solidFill>
                  <a:schemeClr val="tx1"/>
                </a:solidFill>
                <a:latin typeface="Calibri" pitchFamily="34" charset="0"/>
                <a:ea typeface="맑은 고딕" pitchFamily="50" charset="-127"/>
              </a:defRPr>
            </a:lvl3pPr>
            <a:lvl4pPr marL="1600200" indent="-228600">
              <a:defRPr>
                <a:solidFill>
                  <a:schemeClr val="tx1"/>
                </a:solidFill>
                <a:latin typeface="Calibri" pitchFamily="34" charset="0"/>
                <a:ea typeface="맑은 고딕" pitchFamily="50" charset="-127"/>
              </a:defRPr>
            </a:lvl4pPr>
            <a:lvl5pPr marL="2057400" indent="-228600">
              <a:defRPr>
                <a:solidFill>
                  <a:schemeClr val="tx1"/>
                </a:solidFill>
                <a:latin typeface="Calibri" pitchFamily="34" charset="0"/>
                <a:ea typeface="맑은 고딕" pitchFamily="50" charset="-127"/>
              </a:defRPr>
            </a:lvl5pPr>
            <a:lvl6pPr marL="2514600" indent="-228600" eaLnBrk="0" fontAlgn="base" hangingPunct="0">
              <a:spcBef>
                <a:spcPct val="0"/>
              </a:spcBef>
              <a:spcAft>
                <a:spcPct val="0"/>
              </a:spcAft>
              <a:defRPr>
                <a:solidFill>
                  <a:schemeClr val="tx1"/>
                </a:solidFill>
                <a:latin typeface="Calibri" pitchFamily="34" charset="0"/>
                <a:ea typeface="맑은 고딕" pitchFamily="50" charset="-127"/>
              </a:defRPr>
            </a:lvl6pPr>
            <a:lvl7pPr marL="2971800" indent="-228600" eaLnBrk="0" fontAlgn="base" hangingPunct="0">
              <a:spcBef>
                <a:spcPct val="0"/>
              </a:spcBef>
              <a:spcAft>
                <a:spcPct val="0"/>
              </a:spcAft>
              <a:defRPr>
                <a:solidFill>
                  <a:schemeClr val="tx1"/>
                </a:solidFill>
                <a:latin typeface="Calibri" pitchFamily="34" charset="0"/>
                <a:ea typeface="맑은 고딕" pitchFamily="50" charset="-127"/>
              </a:defRPr>
            </a:lvl7pPr>
            <a:lvl8pPr marL="3429000" indent="-228600" eaLnBrk="0" fontAlgn="base" hangingPunct="0">
              <a:spcBef>
                <a:spcPct val="0"/>
              </a:spcBef>
              <a:spcAft>
                <a:spcPct val="0"/>
              </a:spcAft>
              <a:defRPr>
                <a:solidFill>
                  <a:schemeClr val="tx1"/>
                </a:solidFill>
                <a:latin typeface="Calibri" pitchFamily="34" charset="0"/>
                <a:ea typeface="맑은 고딕" pitchFamily="50" charset="-127"/>
              </a:defRPr>
            </a:lvl8pPr>
            <a:lvl9pPr marL="3886200" indent="-228600" eaLnBrk="0" fontAlgn="base" hangingPunct="0">
              <a:spcBef>
                <a:spcPct val="0"/>
              </a:spcBef>
              <a:spcAft>
                <a:spcPct val="0"/>
              </a:spcAft>
              <a:defRPr>
                <a:solidFill>
                  <a:schemeClr val="tx1"/>
                </a:solidFill>
                <a:latin typeface="Calibri" pitchFamily="34" charset="0"/>
                <a:ea typeface="맑은 고딕" pitchFamily="50" charset="-127"/>
              </a:defRPr>
            </a:lvl9pPr>
          </a:lstStyle>
          <a:p>
            <a:pPr algn="ctr"/>
            <a:r>
              <a:rPr lang="en-US" altLang="ko-KR" b="1" dirty="0" smtClean="0">
                <a:solidFill>
                  <a:srgbClr val="0000FF"/>
                </a:solidFill>
              </a:rPr>
              <a:t>Sea surface wind distribution</a:t>
            </a:r>
          </a:p>
          <a:p>
            <a:pPr algn="ctr"/>
            <a:r>
              <a:rPr lang="en-US" altLang="ko-KR" sz="1200" b="1" dirty="0" smtClean="0">
                <a:solidFill>
                  <a:srgbClr val="0000FF"/>
                </a:solidFill>
                <a:latin typeface="Arial" pitchFamily="34" charset="0"/>
                <a:cs typeface="Arial" pitchFamily="34" charset="0"/>
              </a:rPr>
              <a:t>00:44UTC Aug 23</a:t>
            </a:r>
            <a:r>
              <a:rPr lang="en-US" altLang="ko-KR" sz="1200" b="1" baseline="30000" dirty="0" smtClean="0">
                <a:solidFill>
                  <a:srgbClr val="0000FF"/>
                </a:solidFill>
                <a:latin typeface="Arial" pitchFamily="34" charset="0"/>
                <a:cs typeface="Arial" pitchFamily="34" charset="0"/>
              </a:rPr>
              <a:t>rd</a:t>
            </a:r>
            <a:r>
              <a:rPr lang="en-US" altLang="ko-KR" sz="1200" b="1" dirty="0" smtClean="0">
                <a:solidFill>
                  <a:srgbClr val="0000FF"/>
                </a:solidFill>
                <a:latin typeface="Arial" pitchFamily="34" charset="0"/>
                <a:cs typeface="Arial" pitchFamily="34" charset="0"/>
              </a:rPr>
              <a:t> (OSCAT/SCATSAT </a:t>
            </a:r>
            <a:r>
              <a:rPr lang="en-US" altLang="ko-KR" sz="1200" b="1" dirty="0">
                <a:solidFill>
                  <a:srgbClr val="0000FF"/>
                </a:solidFill>
                <a:latin typeface="Arial" pitchFamily="34" charset="0"/>
                <a:cs typeface="Arial" pitchFamily="34" charset="0"/>
              </a:rPr>
              <a:t>)</a:t>
            </a:r>
            <a:endParaRPr lang="ko-KR" altLang="en-US" sz="1200" b="1" dirty="0">
              <a:solidFill>
                <a:srgbClr val="0000FF"/>
              </a:solidFill>
              <a:latin typeface="Arial" pitchFamily="34" charset="0"/>
              <a:cs typeface="Arial" pitchFamily="34" charset="0"/>
            </a:endParaRPr>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6697" y="2713594"/>
            <a:ext cx="2400666" cy="239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28" y="5104045"/>
            <a:ext cx="1909539" cy="172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1"/>
          <p:cNvSpPr txBox="1">
            <a:spLocks noChangeArrowheads="1"/>
          </p:cNvSpPr>
          <p:nvPr/>
        </p:nvSpPr>
        <p:spPr bwMode="auto">
          <a:xfrm>
            <a:off x="-17428" y="5111278"/>
            <a:ext cx="1909539" cy="276999"/>
          </a:xfrm>
          <a:prstGeom prst="rect">
            <a:avLst/>
          </a:prstGeom>
          <a:solidFill>
            <a:schemeClr val="bg1"/>
          </a:solidFill>
          <a:ln>
            <a:noFill/>
          </a:ln>
        </p:spPr>
        <p:txBody>
          <a:bodyPr wrap="square">
            <a:spAutoFit/>
          </a:bodyPr>
          <a:lstStyle>
            <a:lvl1pPr>
              <a:defRPr>
                <a:solidFill>
                  <a:schemeClr val="tx1"/>
                </a:solidFill>
                <a:latin typeface="Calibri" pitchFamily="34" charset="0"/>
                <a:ea typeface="맑은 고딕" pitchFamily="50" charset="-127"/>
              </a:defRPr>
            </a:lvl1pPr>
            <a:lvl2pPr marL="742950" indent="-285750">
              <a:defRPr>
                <a:solidFill>
                  <a:schemeClr val="tx1"/>
                </a:solidFill>
                <a:latin typeface="Calibri" pitchFamily="34" charset="0"/>
                <a:ea typeface="맑은 고딕" pitchFamily="50" charset="-127"/>
              </a:defRPr>
            </a:lvl2pPr>
            <a:lvl3pPr marL="1143000" indent="-228600">
              <a:defRPr>
                <a:solidFill>
                  <a:schemeClr val="tx1"/>
                </a:solidFill>
                <a:latin typeface="Calibri" pitchFamily="34" charset="0"/>
                <a:ea typeface="맑은 고딕" pitchFamily="50" charset="-127"/>
              </a:defRPr>
            </a:lvl3pPr>
            <a:lvl4pPr marL="1600200" indent="-228600">
              <a:defRPr>
                <a:solidFill>
                  <a:schemeClr val="tx1"/>
                </a:solidFill>
                <a:latin typeface="Calibri" pitchFamily="34" charset="0"/>
                <a:ea typeface="맑은 고딕" pitchFamily="50" charset="-127"/>
              </a:defRPr>
            </a:lvl4pPr>
            <a:lvl5pPr marL="2057400" indent="-228600">
              <a:defRPr>
                <a:solidFill>
                  <a:schemeClr val="tx1"/>
                </a:solidFill>
                <a:latin typeface="Calibri" pitchFamily="34" charset="0"/>
                <a:ea typeface="맑은 고딕" pitchFamily="50" charset="-127"/>
              </a:defRPr>
            </a:lvl5pPr>
            <a:lvl6pPr marL="2514600" indent="-228600" eaLnBrk="0" fontAlgn="base" hangingPunct="0">
              <a:spcBef>
                <a:spcPct val="0"/>
              </a:spcBef>
              <a:spcAft>
                <a:spcPct val="0"/>
              </a:spcAft>
              <a:defRPr>
                <a:solidFill>
                  <a:schemeClr val="tx1"/>
                </a:solidFill>
                <a:latin typeface="Calibri" pitchFamily="34" charset="0"/>
                <a:ea typeface="맑은 고딕" pitchFamily="50" charset="-127"/>
              </a:defRPr>
            </a:lvl6pPr>
            <a:lvl7pPr marL="2971800" indent="-228600" eaLnBrk="0" fontAlgn="base" hangingPunct="0">
              <a:spcBef>
                <a:spcPct val="0"/>
              </a:spcBef>
              <a:spcAft>
                <a:spcPct val="0"/>
              </a:spcAft>
              <a:defRPr>
                <a:solidFill>
                  <a:schemeClr val="tx1"/>
                </a:solidFill>
                <a:latin typeface="Calibri" pitchFamily="34" charset="0"/>
                <a:ea typeface="맑은 고딕" pitchFamily="50" charset="-127"/>
              </a:defRPr>
            </a:lvl7pPr>
            <a:lvl8pPr marL="3429000" indent="-228600" eaLnBrk="0" fontAlgn="base" hangingPunct="0">
              <a:spcBef>
                <a:spcPct val="0"/>
              </a:spcBef>
              <a:spcAft>
                <a:spcPct val="0"/>
              </a:spcAft>
              <a:defRPr>
                <a:solidFill>
                  <a:schemeClr val="tx1"/>
                </a:solidFill>
                <a:latin typeface="Calibri" pitchFamily="34" charset="0"/>
                <a:ea typeface="맑은 고딕" pitchFamily="50" charset="-127"/>
              </a:defRPr>
            </a:lvl8pPr>
            <a:lvl9pPr marL="3886200" indent="-228600" eaLnBrk="0" fontAlgn="base" hangingPunct="0">
              <a:spcBef>
                <a:spcPct val="0"/>
              </a:spcBef>
              <a:spcAft>
                <a:spcPct val="0"/>
              </a:spcAft>
              <a:defRPr>
                <a:solidFill>
                  <a:schemeClr val="tx1"/>
                </a:solidFill>
                <a:latin typeface="Calibri" pitchFamily="34" charset="0"/>
                <a:ea typeface="맑은 고딕" pitchFamily="50" charset="-127"/>
              </a:defRPr>
            </a:lvl9pPr>
          </a:lstStyle>
          <a:p>
            <a:pPr algn="ctr"/>
            <a:r>
              <a:rPr lang="en-US" altLang="ko-KR" sz="1200" b="1" dirty="0" smtClean="0">
                <a:solidFill>
                  <a:srgbClr val="0000FF"/>
                </a:solidFill>
              </a:rPr>
              <a:t>10:32KST(ASCAT/METOP </a:t>
            </a:r>
            <a:r>
              <a:rPr lang="en-US" altLang="ko-KR" sz="1200" b="1" dirty="0">
                <a:solidFill>
                  <a:srgbClr val="0000FF"/>
                </a:solidFill>
              </a:rPr>
              <a:t>)</a:t>
            </a:r>
            <a:endParaRPr lang="ko-KR" altLang="en-US" sz="1200" b="1" dirty="0">
              <a:solidFill>
                <a:srgbClr val="0000FF"/>
              </a:solidFill>
            </a:endParaRPr>
          </a:p>
        </p:txBody>
      </p:sp>
      <p:cxnSp>
        <p:nvCxnSpPr>
          <p:cNvPr id="12" name="직선 화살표 연결선 11"/>
          <p:cNvCxnSpPr/>
          <p:nvPr/>
        </p:nvCxnSpPr>
        <p:spPr>
          <a:xfrm>
            <a:off x="2444104" y="4783997"/>
            <a:ext cx="255688" cy="229179"/>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p:nvPr/>
        </p:nvCxnSpPr>
        <p:spPr>
          <a:xfrm flipH="1">
            <a:off x="2051720" y="4783997"/>
            <a:ext cx="373532" cy="0"/>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p:nvPr/>
        </p:nvCxnSpPr>
        <p:spPr>
          <a:xfrm>
            <a:off x="681653" y="6237312"/>
            <a:ext cx="433963" cy="229179"/>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38798" y="5152219"/>
            <a:ext cx="4424487" cy="1323439"/>
          </a:xfrm>
          <a:prstGeom prst="rect">
            <a:avLst/>
          </a:prstGeom>
          <a:solidFill>
            <a:schemeClr val="accent2">
              <a:lumMod val="20000"/>
              <a:lumOff val="80000"/>
            </a:schemeClr>
          </a:solidFill>
          <a:ln>
            <a:solidFill>
              <a:schemeClr val="accent1"/>
            </a:solidFill>
          </a:ln>
        </p:spPr>
        <p:txBody>
          <a:bodyPr wrap="square">
            <a:spAutoFit/>
          </a:bodyPr>
          <a:lstStyle/>
          <a:p>
            <a:pPr>
              <a:spcBef>
                <a:spcPts val="300"/>
              </a:spcBef>
              <a:defRPr/>
            </a:pPr>
            <a:r>
              <a:rPr lang="en-US" altLang="ko-KR" sz="1400" dirty="0">
                <a:latin typeface="+mn-ea"/>
              </a:rPr>
              <a:t>• </a:t>
            </a:r>
            <a:r>
              <a:rPr lang="en-US" altLang="ko-KR" sz="1400" dirty="0" smtClean="0">
                <a:latin typeface="+mn-ea"/>
              </a:rPr>
              <a:t> Radius of gale force areas based on satellite obs.</a:t>
            </a:r>
          </a:p>
          <a:p>
            <a:pPr marL="285750" indent="-285750" eaLnBrk="1" fontAlgn="auto" latinLnBrk="1" hangingPunct="1">
              <a:spcBef>
                <a:spcPts val="300"/>
              </a:spcBef>
              <a:spcAft>
                <a:spcPts val="0"/>
              </a:spcAft>
              <a:buFont typeface="Wingdings" pitchFamily="2" charset="2"/>
              <a:buChar char="è"/>
              <a:defRPr/>
            </a:pPr>
            <a:r>
              <a:rPr lang="en-US" altLang="ko-KR" sz="1400" b="1" dirty="0" smtClean="0">
                <a:latin typeface="+mn-ea"/>
                <a:sym typeface="Wingdings" pitchFamily="2" charset="2"/>
              </a:rPr>
              <a:t>SE</a:t>
            </a:r>
            <a:r>
              <a:rPr lang="ko-KR" altLang="en-US" sz="1400" b="1" dirty="0" smtClean="0">
                <a:latin typeface="+mn-ea"/>
                <a:sym typeface="Wingdings" pitchFamily="2" charset="2"/>
              </a:rPr>
              <a:t> </a:t>
            </a:r>
            <a:r>
              <a:rPr lang="en-US" altLang="ko-KR" sz="1400" b="1" dirty="0">
                <a:latin typeface="+mn-ea"/>
                <a:sym typeface="Wingdings" pitchFamily="2" charset="2"/>
              </a:rPr>
              <a:t>285 km, </a:t>
            </a:r>
            <a:r>
              <a:rPr lang="en-US" altLang="ko-KR" sz="1400" b="1" dirty="0" smtClean="0">
                <a:latin typeface="+mn-ea"/>
                <a:sym typeface="Wingdings" pitchFamily="2" charset="2"/>
              </a:rPr>
              <a:t>ENE</a:t>
            </a:r>
            <a:r>
              <a:rPr lang="ko-KR" altLang="en-US" sz="1400" b="1" dirty="0" smtClean="0">
                <a:latin typeface="+mn-ea"/>
                <a:sym typeface="Wingdings" pitchFamily="2" charset="2"/>
              </a:rPr>
              <a:t> </a:t>
            </a:r>
            <a:r>
              <a:rPr lang="en-US" altLang="ko-KR" sz="1400" b="1" dirty="0">
                <a:latin typeface="+mn-ea"/>
                <a:sym typeface="Wingdings" pitchFamily="2" charset="2"/>
              </a:rPr>
              <a:t>200 </a:t>
            </a:r>
            <a:r>
              <a:rPr lang="en-US" altLang="ko-KR" sz="1400" b="1" dirty="0" smtClean="0">
                <a:latin typeface="+mn-ea"/>
                <a:sym typeface="Wingdings" pitchFamily="2" charset="2"/>
              </a:rPr>
              <a:t>km</a:t>
            </a:r>
          </a:p>
          <a:p>
            <a:pPr>
              <a:spcBef>
                <a:spcPts val="300"/>
              </a:spcBef>
              <a:defRPr/>
            </a:pPr>
            <a:r>
              <a:rPr lang="en-US" altLang="ko-KR" sz="1400" dirty="0">
                <a:latin typeface="+mn-ea"/>
              </a:rPr>
              <a:t>• </a:t>
            </a:r>
            <a:r>
              <a:rPr lang="en-US" altLang="ko-KR" sz="1400" dirty="0" smtClean="0">
                <a:latin typeface="+mn-ea"/>
              </a:rPr>
              <a:t>SYNOP observation( 03UTC)</a:t>
            </a:r>
            <a:r>
              <a:rPr lang="ko-KR" altLang="en-US" sz="1400" dirty="0" smtClean="0">
                <a:latin typeface="+mn-ea"/>
              </a:rPr>
              <a:t> </a:t>
            </a:r>
            <a:endParaRPr lang="en-US" altLang="ko-KR" sz="1400" dirty="0" smtClean="0">
              <a:latin typeface="+mn-ea"/>
            </a:endParaRPr>
          </a:p>
          <a:p>
            <a:pPr marL="285750" indent="-285750">
              <a:spcBef>
                <a:spcPts val="300"/>
              </a:spcBef>
              <a:buFont typeface="Wingdings" pitchFamily="2" charset="2"/>
              <a:buChar char="è"/>
              <a:defRPr/>
            </a:pPr>
            <a:r>
              <a:rPr lang="en-US" altLang="ko-KR" sz="1400" dirty="0" err="1" smtClean="0">
                <a:latin typeface="+mn-ea"/>
                <a:sym typeface="Wingdings" pitchFamily="2" charset="2"/>
              </a:rPr>
              <a:t>Heuksan</a:t>
            </a:r>
            <a:r>
              <a:rPr lang="en-US" altLang="ko-KR" sz="1400" dirty="0" smtClean="0">
                <a:latin typeface="+mn-ea"/>
                <a:sym typeface="Wingdings" pitchFamily="2" charset="2"/>
              </a:rPr>
              <a:t>-do</a:t>
            </a:r>
            <a:r>
              <a:rPr lang="ko-KR" altLang="en-US" sz="1400" dirty="0" smtClean="0">
                <a:latin typeface="+mn-ea"/>
                <a:sym typeface="Wingdings" pitchFamily="2" charset="2"/>
              </a:rPr>
              <a:t> </a:t>
            </a:r>
            <a:r>
              <a:rPr lang="en-US" altLang="ko-KR" sz="1400" dirty="0">
                <a:latin typeface="+mn-ea"/>
                <a:sym typeface="Wingdings" pitchFamily="2" charset="2"/>
              </a:rPr>
              <a:t>20.7 m/s, </a:t>
            </a:r>
            <a:r>
              <a:rPr lang="en-US" altLang="ko-KR" sz="1400" dirty="0" err="1" smtClean="0">
                <a:latin typeface="+mn-ea"/>
                <a:sym typeface="Wingdings" pitchFamily="2" charset="2"/>
              </a:rPr>
              <a:t>Ganyeam</a:t>
            </a:r>
            <a:r>
              <a:rPr lang="en-US" altLang="ko-KR" sz="1400" dirty="0" smtClean="0">
                <a:latin typeface="+mn-ea"/>
                <a:sym typeface="Wingdings" pitchFamily="2" charset="2"/>
              </a:rPr>
              <a:t>:</a:t>
            </a:r>
            <a:r>
              <a:rPr lang="ko-KR" altLang="en-US" sz="1400" dirty="0" smtClean="0">
                <a:latin typeface="+mn-ea"/>
                <a:sym typeface="Wingdings" pitchFamily="2" charset="2"/>
              </a:rPr>
              <a:t> </a:t>
            </a:r>
            <a:r>
              <a:rPr lang="en-US" altLang="ko-KR" sz="1400" dirty="0">
                <a:latin typeface="+mn-ea"/>
                <a:sym typeface="Wingdings" pitchFamily="2" charset="2"/>
              </a:rPr>
              <a:t>16.9 m/s,  </a:t>
            </a:r>
            <a:endParaRPr lang="en-US" altLang="ko-KR" sz="1400" dirty="0" smtClean="0">
              <a:latin typeface="+mn-ea"/>
              <a:sym typeface="Wingdings" pitchFamily="2" charset="2"/>
            </a:endParaRPr>
          </a:p>
          <a:p>
            <a:pPr>
              <a:spcBef>
                <a:spcPts val="300"/>
              </a:spcBef>
              <a:defRPr/>
            </a:pPr>
            <a:r>
              <a:rPr lang="en-US" altLang="ko-KR" sz="1400" dirty="0" smtClean="0">
                <a:latin typeface="+mn-ea"/>
                <a:sym typeface="Wingdings" pitchFamily="2" charset="2"/>
              </a:rPr>
              <a:t> N</a:t>
            </a:r>
            <a:r>
              <a:rPr lang="ko-KR" altLang="en-US" sz="1400" dirty="0" smtClean="0">
                <a:latin typeface="+mn-ea"/>
                <a:sym typeface="Wingdings" pitchFamily="2" charset="2"/>
              </a:rPr>
              <a:t> </a:t>
            </a:r>
            <a:r>
              <a:rPr lang="en-US" altLang="ko-KR" sz="1400" dirty="0">
                <a:latin typeface="+mn-ea"/>
                <a:sym typeface="Wingdings" pitchFamily="2" charset="2"/>
              </a:rPr>
              <a:t>120</a:t>
            </a:r>
            <a:r>
              <a:rPr lang="ko-KR" altLang="en-US" sz="1400" dirty="0">
                <a:latin typeface="+mn-ea"/>
                <a:sym typeface="Wingdings" pitchFamily="2" charset="2"/>
              </a:rPr>
              <a:t> </a:t>
            </a:r>
            <a:r>
              <a:rPr lang="en-US" altLang="ko-KR" sz="1400" dirty="0">
                <a:latin typeface="+mn-ea"/>
                <a:sym typeface="Wingdings" pitchFamily="2" charset="2"/>
              </a:rPr>
              <a:t>km, </a:t>
            </a:r>
            <a:r>
              <a:rPr lang="en-US" altLang="ko-KR" sz="1400" dirty="0" smtClean="0">
                <a:latin typeface="+mn-ea"/>
                <a:sym typeface="Wingdings" pitchFamily="2" charset="2"/>
              </a:rPr>
              <a:t>ENE</a:t>
            </a:r>
            <a:r>
              <a:rPr lang="ko-KR" altLang="en-US" sz="1400" dirty="0" smtClean="0">
                <a:latin typeface="+mn-ea"/>
                <a:sym typeface="Wingdings" pitchFamily="2" charset="2"/>
              </a:rPr>
              <a:t> </a:t>
            </a:r>
            <a:r>
              <a:rPr lang="en-US" altLang="ko-KR" sz="1400" dirty="0">
                <a:latin typeface="+mn-ea"/>
                <a:sym typeface="Wingdings" pitchFamily="2" charset="2"/>
              </a:rPr>
              <a:t>244km</a:t>
            </a:r>
            <a:r>
              <a:rPr lang="ko-KR" altLang="en-US" sz="1400" dirty="0">
                <a:latin typeface="+mn-ea"/>
                <a:sym typeface="Wingdings" pitchFamily="2" charset="2"/>
              </a:rPr>
              <a:t> </a:t>
            </a:r>
            <a:endParaRPr lang="en-US" altLang="ko-KR" sz="1400" dirty="0">
              <a:latin typeface="+mn-ea"/>
            </a:endParaRPr>
          </a:p>
        </p:txBody>
      </p:sp>
      <p:sp>
        <p:nvSpPr>
          <p:cNvPr id="18" name="TextBox 17"/>
          <p:cNvSpPr txBox="1"/>
          <p:nvPr/>
        </p:nvSpPr>
        <p:spPr>
          <a:xfrm>
            <a:off x="7048697" y="2714183"/>
            <a:ext cx="1717586" cy="276999"/>
          </a:xfrm>
          <a:prstGeom prst="rect">
            <a:avLst/>
          </a:prstGeom>
          <a:noFill/>
        </p:spPr>
        <p:txBody>
          <a:bodyPr wrap="none" rtlCol="0">
            <a:spAutoFit/>
          </a:bodyPr>
          <a:lstStyle/>
          <a:p>
            <a:r>
              <a:rPr lang="en-US" altLang="ko-KR" sz="1200" dirty="0" smtClean="0"/>
              <a:t>COMS IR based </a:t>
            </a:r>
            <a:r>
              <a:rPr lang="en-US" altLang="ko-KR" sz="1200" dirty="0" err="1" smtClean="0"/>
              <a:t>Rmax</a:t>
            </a:r>
            <a:endParaRPr lang="ko-KR" altLang="en-US" sz="1200" dirty="0"/>
          </a:p>
        </p:txBody>
      </p:sp>
    </p:spTree>
    <p:extLst>
      <p:ext uri="{BB962C8B-B14F-4D97-AF65-F5344CB8AC3E}">
        <p14:creationId xmlns:p14="http://schemas.microsoft.com/office/powerpoint/2010/main" val="23939168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직사각형 27"/>
          <p:cNvSpPr/>
          <p:nvPr/>
        </p:nvSpPr>
        <p:spPr>
          <a:xfrm>
            <a:off x="3342705" y="764704"/>
            <a:ext cx="5549775" cy="31804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Arial" pitchFamily="34" charset="0"/>
              <a:cs typeface="Arial" pitchFamily="34" charset="0"/>
            </a:endParaRPr>
          </a:p>
        </p:txBody>
      </p:sp>
      <p:sp>
        <p:nvSpPr>
          <p:cNvPr id="2" name="제목 1"/>
          <p:cNvSpPr>
            <a:spLocks noGrp="1"/>
          </p:cNvSpPr>
          <p:nvPr>
            <p:ph type="title"/>
          </p:nvPr>
        </p:nvSpPr>
        <p:spPr>
          <a:xfrm>
            <a:off x="143480" y="0"/>
            <a:ext cx="7890099" cy="656029"/>
          </a:xfrm>
        </p:spPr>
        <p:txBody>
          <a:bodyPr>
            <a:normAutofit fontScale="90000"/>
          </a:bodyPr>
          <a:lstStyle/>
          <a:p>
            <a:r>
              <a:rPr lang="en-US" altLang="ko-KR" dirty="0" smtClean="0"/>
              <a:t>Reference) Estimation of </a:t>
            </a:r>
            <a:r>
              <a:rPr lang="en-US" altLang="ko-KR" dirty="0" err="1" smtClean="0"/>
              <a:t>R</a:t>
            </a:r>
            <a:r>
              <a:rPr lang="en-US" altLang="ko-KR" baseline="-25000" dirty="0" err="1" smtClean="0"/>
              <a:t>max</a:t>
            </a:r>
            <a:r>
              <a:rPr lang="en-US" altLang="ko-KR" dirty="0" smtClean="0"/>
              <a:t> around TC using </a:t>
            </a:r>
            <a:endParaRPr lang="ko-KR" altLang="en-US" dirty="0"/>
          </a:p>
        </p:txBody>
      </p:sp>
      <p:sp>
        <p:nvSpPr>
          <p:cNvPr id="5" name="TextBox 4"/>
          <p:cNvSpPr txBox="1"/>
          <p:nvPr/>
        </p:nvSpPr>
        <p:spPr>
          <a:xfrm>
            <a:off x="3379461" y="3379058"/>
            <a:ext cx="5764539" cy="553998"/>
          </a:xfrm>
          <a:prstGeom prst="rect">
            <a:avLst/>
          </a:prstGeom>
          <a:noFill/>
        </p:spPr>
        <p:txBody>
          <a:bodyPr wrap="square" rtlCol="0">
            <a:spAutoFit/>
          </a:bodyPr>
          <a:lstStyle/>
          <a:p>
            <a:pPr marL="285750" indent="-285750" algn="l">
              <a:buFont typeface="Arial" pitchFamily="34" charset="0"/>
              <a:buChar char="•"/>
            </a:pPr>
            <a:r>
              <a:rPr lang="en-US" altLang="ko-KR" sz="1000" dirty="0" err="1" smtClean="0">
                <a:latin typeface="Arial" pitchFamily="34" charset="0"/>
                <a:cs typeface="Arial" pitchFamily="34" charset="0"/>
              </a:rPr>
              <a:t>R</a:t>
            </a:r>
            <a:r>
              <a:rPr lang="en-US" altLang="ko-KR" sz="1000" baseline="-25000" dirty="0" err="1" smtClean="0">
                <a:latin typeface="Arial" pitchFamily="34" charset="0"/>
                <a:cs typeface="Arial" pitchFamily="34" charset="0"/>
              </a:rPr>
              <a:t>Eye</a:t>
            </a:r>
            <a:r>
              <a:rPr lang="en-US" altLang="ko-KR" sz="1000" dirty="0" smtClean="0">
                <a:latin typeface="Arial" pitchFamily="34" charset="0"/>
                <a:cs typeface="Arial" pitchFamily="34" charset="0"/>
              </a:rPr>
              <a:t> = Distance between TY’s Center and -45</a:t>
            </a:r>
            <a:r>
              <a:rPr lang="en-US" altLang="ko-KR" sz="1000" dirty="0" smtClean="0">
                <a:latin typeface="Arial" pitchFamily="34" charset="0"/>
                <a:ea typeface="바탕"/>
                <a:cs typeface="Arial" pitchFamily="34" charset="0"/>
              </a:rPr>
              <a:t>℃ isotherm</a:t>
            </a:r>
            <a:r>
              <a:rPr lang="en-US" altLang="ko-KR" sz="1000" dirty="0" smtClean="0">
                <a:latin typeface="Arial" pitchFamily="34" charset="0"/>
                <a:cs typeface="Arial" pitchFamily="34" charset="0"/>
              </a:rPr>
              <a:t> contour</a:t>
            </a:r>
          </a:p>
          <a:p>
            <a:pPr marL="285750" indent="-285750" algn="l">
              <a:buFont typeface="Arial" pitchFamily="34" charset="0"/>
              <a:buChar char="•"/>
            </a:pPr>
            <a:r>
              <a:rPr lang="en-US" altLang="ko-KR" sz="1000" dirty="0" err="1" smtClean="0">
                <a:latin typeface="Arial" pitchFamily="34" charset="0"/>
                <a:cs typeface="Arial" pitchFamily="34" charset="0"/>
              </a:rPr>
              <a:t>R</a:t>
            </a:r>
            <a:r>
              <a:rPr lang="en-US" altLang="ko-KR" sz="1000" baseline="-25000" dirty="0" err="1" smtClean="0">
                <a:latin typeface="Arial" pitchFamily="34" charset="0"/>
                <a:cs typeface="Arial" pitchFamily="34" charset="0"/>
              </a:rPr>
              <a:t>Top</a:t>
            </a:r>
            <a:r>
              <a:rPr lang="en-US" altLang="ko-KR" sz="1000" dirty="0" smtClean="0">
                <a:latin typeface="Arial" pitchFamily="34" charset="0"/>
                <a:cs typeface="Arial" pitchFamily="34" charset="0"/>
              </a:rPr>
              <a:t> =</a:t>
            </a:r>
            <a:r>
              <a:rPr lang="ko-KR" altLang="en-US" sz="1000" dirty="0" smtClean="0">
                <a:latin typeface="Arial" pitchFamily="34" charset="0"/>
                <a:cs typeface="Arial" pitchFamily="34" charset="0"/>
              </a:rPr>
              <a:t> </a:t>
            </a:r>
            <a:r>
              <a:rPr lang="en-US" altLang="ko-KR" sz="1000" dirty="0" smtClean="0">
                <a:latin typeface="Arial" pitchFamily="34" charset="0"/>
                <a:cs typeface="Arial" pitchFamily="34" charset="0"/>
              </a:rPr>
              <a:t>Distance between TY’s Center and the lowest cloud top temperature</a:t>
            </a:r>
          </a:p>
          <a:p>
            <a:pPr marL="285750" indent="-285750" algn="l">
              <a:buFont typeface="Arial" pitchFamily="34" charset="0"/>
              <a:buChar char="•"/>
            </a:pPr>
            <a:r>
              <a:rPr lang="en-US" altLang="ko-KR" sz="1000" dirty="0">
                <a:latin typeface="Arial" pitchFamily="34" charset="0"/>
                <a:cs typeface="Arial" pitchFamily="34" charset="0"/>
              </a:rPr>
              <a:t>RMW : </a:t>
            </a:r>
            <a:r>
              <a:rPr lang="en-US" altLang="ko-KR" sz="1000" dirty="0">
                <a:latin typeface="Arial" pitchFamily="34" charset="0"/>
                <a:ea typeface="HY견고딕" pitchFamily="18" charset="-127"/>
                <a:cs typeface="Arial" pitchFamily="34" charset="0"/>
              </a:rPr>
              <a:t>Radius of  Maximum Wind </a:t>
            </a:r>
            <a:endParaRPr lang="ko-KR" altLang="en-US" sz="1000" dirty="0">
              <a:latin typeface="Arial" pitchFamily="34" charset="0"/>
              <a:cs typeface="Arial" pitchFamily="34" charset="0"/>
            </a:endParaRPr>
          </a:p>
        </p:txBody>
      </p:sp>
      <p:sp>
        <p:nvSpPr>
          <p:cNvPr id="6" name="TextBox 5"/>
          <p:cNvSpPr txBox="1"/>
          <p:nvPr/>
        </p:nvSpPr>
        <p:spPr>
          <a:xfrm>
            <a:off x="18883" y="856909"/>
            <a:ext cx="3277831" cy="2462213"/>
          </a:xfrm>
          <a:prstGeom prst="rect">
            <a:avLst/>
          </a:prstGeom>
          <a:noFill/>
          <a:ln>
            <a:solidFill>
              <a:srgbClr val="0000FF"/>
            </a:solidFill>
          </a:ln>
        </p:spPr>
        <p:txBody>
          <a:bodyPr wrap="square" rtlCol="0">
            <a:spAutoFit/>
          </a:bodyPr>
          <a:lstStyle/>
          <a:p>
            <a:pPr marL="342900" indent="-342900" algn="l">
              <a:buFontTx/>
              <a:buAutoNum type="arabicPeriod"/>
            </a:pPr>
            <a:r>
              <a:rPr lang="en-US" altLang="ko-KR" sz="1400" spc="-100" dirty="0" err="1" smtClean="0">
                <a:latin typeface="Arial" pitchFamily="34" charset="0"/>
                <a:cs typeface="Arial" pitchFamily="34" charset="0"/>
              </a:rPr>
              <a:t>Kossin</a:t>
            </a:r>
            <a:r>
              <a:rPr lang="en-US" altLang="ko-KR" sz="1400" spc="-100" dirty="0" smtClean="0">
                <a:latin typeface="Arial" pitchFamily="34" charset="0"/>
                <a:cs typeface="Arial" pitchFamily="34" charset="0"/>
              </a:rPr>
              <a:t> et al. (2007) Method 	</a:t>
            </a:r>
            <a:br>
              <a:rPr lang="en-US" altLang="ko-KR" sz="1400" spc="-100" dirty="0" smtClean="0">
                <a:latin typeface="Arial" pitchFamily="34" charset="0"/>
                <a:cs typeface="Arial" pitchFamily="34" charset="0"/>
              </a:rPr>
            </a:br>
            <a:r>
              <a:rPr lang="en-US" altLang="ko-KR" sz="1400" spc="-100" dirty="0" smtClean="0">
                <a:latin typeface="Arial" pitchFamily="34" charset="0"/>
                <a:cs typeface="Arial" pitchFamily="34" charset="0"/>
              </a:rPr>
              <a:t>	</a:t>
            </a:r>
            <a:r>
              <a:rPr lang="en-US" altLang="ko-KR" sz="1400" spc="-100" dirty="0" err="1" smtClean="0">
                <a:latin typeface="Arial" pitchFamily="34" charset="0"/>
                <a:cs typeface="Arial" pitchFamily="34" charset="0"/>
              </a:rPr>
              <a:t>RMW</a:t>
            </a:r>
            <a:r>
              <a:rPr lang="en-US" altLang="ko-KR" sz="1400" spc="-100" baseline="-25000" dirty="0" err="1" smtClean="0">
                <a:latin typeface="Arial" pitchFamily="34" charset="0"/>
                <a:cs typeface="Arial" pitchFamily="34" charset="0"/>
              </a:rPr>
              <a:t>est</a:t>
            </a:r>
            <a:r>
              <a:rPr lang="en-US" altLang="ko-KR" sz="1400" spc="-100" dirty="0" smtClean="0">
                <a:latin typeface="Arial" pitchFamily="34" charset="0"/>
                <a:cs typeface="Arial" pitchFamily="34" charset="0"/>
              </a:rPr>
              <a:t> </a:t>
            </a:r>
            <a:r>
              <a:rPr lang="en-US" altLang="ko-KR" sz="1400" spc="-100" dirty="0">
                <a:latin typeface="Arial" pitchFamily="34" charset="0"/>
                <a:cs typeface="Arial" pitchFamily="34" charset="0"/>
              </a:rPr>
              <a:t>= a</a:t>
            </a:r>
            <a:r>
              <a:rPr lang="en-US" altLang="ko-KR" sz="1400" spc="-100" baseline="-25000" dirty="0">
                <a:latin typeface="Arial" pitchFamily="34" charset="0"/>
                <a:cs typeface="Arial" pitchFamily="34" charset="0"/>
              </a:rPr>
              <a:t>0</a:t>
            </a:r>
            <a:r>
              <a:rPr lang="en-US" altLang="ko-KR" sz="1400" spc="-100" dirty="0">
                <a:latin typeface="Arial" pitchFamily="34" charset="0"/>
                <a:cs typeface="Arial" pitchFamily="34" charset="0"/>
              </a:rPr>
              <a:t> + a</a:t>
            </a:r>
            <a:r>
              <a:rPr lang="en-US" altLang="ko-KR" sz="1400" spc="-100" baseline="-25000" dirty="0">
                <a:latin typeface="Arial" pitchFamily="34" charset="0"/>
                <a:cs typeface="Arial" pitchFamily="34" charset="0"/>
              </a:rPr>
              <a:t>1</a:t>
            </a:r>
            <a:r>
              <a:rPr lang="en-US" altLang="ko-KR" sz="1400" spc="-100" dirty="0">
                <a:latin typeface="Arial" pitchFamily="34" charset="0"/>
                <a:cs typeface="Arial" pitchFamily="34" charset="0"/>
              </a:rPr>
              <a:t> </a:t>
            </a:r>
            <a:r>
              <a:rPr lang="en-US" altLang="ko-KR" sz="1400" spc="-100" dirty="0" err="1" smtClean="0">
                <a:latin typeface="Arial" pitchFamily="34" charset="0"/>
                <a:cs typeface="Arial" pitchFamily="34" charset="0"/>
              </a:rPr>
              <a:t>R</a:t>
            </a:r>
            <a:r>
              <a:rPr lang="en-US" altLang="ko-KR" sz="1400" spc="-100" baseline="-25000" dirty="0" err="1" smtClean="0">
                <a:latin typeface="Arial" pitchFamily="34" charset="0"/>
                <a:cs typeface="Arial" pitchFamily="34" charset="0"/>
              </a:rPr>
              <a:t>Eye</a:t>
            </a:r>
            <a:r>
              <a:rPr lang="en-US" altLang="ko-KR" sz="1400" spc="-100" dirty="0" smtClean="0">
                <a:latin typeface="Arial" pitchFamily="34" charset="0"/>
                <a:cs typeface="Arial" pitchFamily="34" charset="0"/>
              </a:rPr>
              <a:t/>
            </a:r>
            <a:br>
              <a:rPr lang="en-US" altLang="ko-KR" sz="1400" spc="-100" dirty="0" smtClean="0">
                <a:latin typeface="Arial" pitchFamily="34" charset="0"/>
                <a:cs typeface="Arial" pitchFamily="34" charset="0"/>
              </a:rPr>
            </a:br>
            <a:r>
              <a:rPr lang="en-US" altLang="ko-KR" sz="1400" spc="-100" dirty="0" smtClean="0">
                <a:latin typeface="Arial" pitchFamily="34" charset="0"/>
                <a:cs typeface="Arial" pitchFamily="34" charset="0"/>
              </a:rPr>
              <a:t>                        a</a:t>
            </a:r>
            <a:r>
              <a:rPr lang="en-US" altLang="ko-KR" sz="1400" spc="-100" baseline="-25000" dirty="0" smtClean="0">
                <a:latin typeface="Arial" pitchFamily="34" charset="0"/>
                <a:cs typeface="Arial" pitchFamily="34" charset="0"/>
              </a:rPr>
              <a:t>0</a:t>
            </a:r>
            <a:r>
              <a:rPr lang="en-US" altLang="ko-KR" sz="1400" spc="-100" dirty="0" smtClean="0">
                <a:latin typeface="Arial" pitchFamily="34" charset="0"/>
                <a:cs typeface="Arial" pitchFamily="34" charset="0"/>
              </a:rPr>
              <a:t>=2.8068, a</a:t>
            </a:r>
            <a:r>
              <a:rPr lang="en-US" altLang="ko-KR" sz="1400" spc="-100" baseline="-25000" dirty="0" smtClean="0">
                <a:latin typeface="Arial" pitchFamily="34" charset="0"/>
                <a:cs typeface="Arial" pitchFamily="34" charset="0"/>
              </a:rPr>
              <a:t>1</a:t>
            </a:r>
            <a:r>
              <a:rPr lang="en-US" altLang="ko-KR" sz="1400" spc="-100" dirty="0" smtClean="0">
                <a:latin typeface="Arial" pitchFamily="34" charset="0"/>
                <a:cs typeface="Arial" pitchFamily="34" charset="0"/>
              </a:rPr>
              <a:t>=0.8361</a:t>
            </a:r>
            <a:br>
              <a:rPr lang="en-US" altLang="ko-KR" sz="1400" spc="-100" dirty="0" smtClean="0">
                <a:latin typeface="Arial" pitchFamily="34" charset="0"/>
                <a:cs typeface="Arial" pitchFamily="34" charset="0"/>
              </a:rPr>
            </a:br>
            <a:endParaRPr lang="en-US" altLang="ko-KR" sz="1400" spc="-100" dirty="0" smtClean="0">
              <a:latin typeface="Arial" pitchFamily="34" charset="0"/>
              <a:cs typeface="Arial" pitchFamily="34" charset="0"/>
            </a:endParaRPr>
          </a:p>
          <a:p>
            <a:pPr marL="342900" indent="-342900" algn="l">
              <a:buFontTx/>
              <a:buAutoNum type="arabicPeriod"/>
            </a:pPr>
            <a:r>
              <a:rPr lang="en-US" altLang="ko-KR" sz="1400" spc="-100" dirty="0" err="1" smtClean="0">
                <a:latin typeface="Arial" pitchFamily="34" charset="0"/>
                <a:cs typeface="Arial" pitchFamily="34" charset="0"/>
              </a:rPr>
              <a:t>Lajoie</a:t>
            </a:r>
            <a:r>
              <a:rPr lang="en-US" altLang="ko-KR" sz="1400" spc="-100" dirty="0" smtClean="0">
                <a:latin typeface="Arial" pitchFamily="34" charset="0"/>
                <a:cs typeface="Arial" pitchFamily="34" charset="0"/>
              </a:rPr>
              <a:t> and Walsh (2008) Method </a:t>
            </a:r>
            <a:br>
              <a:rPr lang="en-US" altLang="ko-KR" sz="1400" spc="-100" dirty="0" smtClean="0">
                <a:latin typeface="Arial" pitchFamily="34" charset="0"/>
                <a:cs typeface="Arial" pitchFamily="34" charset="0"/>
              </a:rPr>
            </a:br>
            <a:r>
              <a:rPr lang="en-US" altLang="ko-KR" sz="1400" spc="-100" dirty="0" smtClean="0">
                <a:latin typeface="Arial" pitchFamily="34" charset="0"/>
                <a:cs typeface="Arial" pitchFamily="34" charset="0"/>
              </a:rPr>
              <a:t>	</a:t>
            </a:r>
            <a:r>
              <a:rPr lang="pt-BR" altLang="ko-KR" sz="1400" spc="-100" dirty="0" smtClean="0">
                <a:latin typeface="Arial" pitchFamily="34" charset="0"/>
                <a:cs typeface="Arial" pitchFamily="34" charset="0"/>
              </a:rPr>
              <a:t>RMW</a:t>
            </a:r>
            <a:r>
              <a:rPr lang="pt-BR" altLang="ko-KR" sz="1400" spc="-100" baseline="-25000" dirty="0" smtClean="0">
                <a:latin typeface="Arial" pitchFamily="34" charset="0"/>
                <a:cs typeface="Arial" pitchFamily="34" charset="0"/>
              </a:rPr>
              <a:t>est</a:t>
            </a:r>
            <a:r>
              <a:rPr lang="pt-BR" altLang="ko-KR" sz="1400" spc="-100" dirty="0" smtClean="0">
                <a:latin typeface="Arial" pitchFamily="34" charset="0"/>
                <a:cs typeface="Arial" pitchFamily="34" charset="0"/>
              </a:rPr>
              <a:t> </a:t>
            </a:r>
            <a:r>
              <a:rPr lang="pt-BR" altLang="ko-KR" sz="1400" spc="-100" dirty="0">
                <a:latin typeface="Arial" pitchFamily="34" charset="0"/>
                <a:cs typeface="Arial" pitchFamily="34" charset="0"/>
              </a:rPr>
              <a:t>= [ ( 1 - h ) R</a:t>
            </a:r>
            <a:r>
              <a:rPr lang="pt-BR" altLang="ko-KR" sz="1400" spc="-100" baseline="-25000" dirty="0">
                <a:latin typeface="Arial" pitchFamily="34" charset="0"/>
                <a:cs typeface="Arial" pitchFamily="34" charset="0"/>
              </a:rPr>
              <a:t>Top</a:t>
            </a:r>
            <a:r>
              <a:rPr lang="pt-BR" altLang="ko-KR" sz="1400" spc="-100" dirty="0">
                <a:latin typeface="Arial" pitchFamily="34" charset="0"/>
                <a:cs typeface="Arial" pitchFamily="34" charset="0"/>
              </a:rPr>
              <a:t> + h R</a:t>
            </a:r>
            <a:r>
              <a:rPr lang="pt-BR" altLang="ko-KR" sz="1400" spc="-100" baseline="-25000" dirty="0">
                <a:latin typeface="Arial" pitchFamily="34" charset="0"/>
                <a:cs typeface="Arial" pitchFamily="34" charset="0"/>
              </a:rPr>
              <a:t>Eye</a:t>
            </a:r>
            <a:r>
              <a:rPr lang="pt-BR" altLang="ko-KR" sz="1400" spc="-100" dirty="0">
                <a:latin typeface="Arial" pitchFamily="34" charset="0"/>
                <a:cs typeface="Arial" pitchFamily="34" charset="0"/>
              </a:rPr>
              <a:t> </a:t>
            </a:r>
            <a:r>
              <a:rPr lang="pt-BR" altLang="ko-KR" sz="1400" spc="-100" dirty="0" smtClean="0">
                <a:latin typeface="Arial" pitchFamily="34" charset="0"/>
                <a:cs typeface="Arial" pitchFamily="34" charset="0"/>
              </a:rPr>
              <a:t>]</a:t>
            </a:r>
            <a:br>
              <a:rPr lang="pt-BR" altLang="ko-KR" sz="1400" spc="-100" dirty="0" smtClean="0">
                <a:latin typeface="Arial" pitchFamily="34" charset="0"/>
                <a:cs typeface="Arial" pitchFamily="34" charset="0"/>
              </a:rPr>
            </a:br>
            <a:r>
              <a:rPr lang="pt-BR" altLang="ko-KR" sz="1400" spc="-100" dirty="0" smtClean="0">
                <a:latin typeface="Arial" pitchFamily="34" charset="0"/>
                <a:cs typeface="Arial" pitchFamily="34" charset="0"/>
              </a:rPr>
              <a:t>		h=0.6</a:t>
            </a:r>
            <a:r>
              <a:rPr lang="en-US" altLang="ko-KR" sz="1400" spc="-100" dirty="0" smtClean="0">
                <a:latin typeface="Arial" pitchFamily="34" charset="0"/>
                <a:cs typeface="Arial" pitchFamily="34" charset="0"/>
              </a:rPr>
              <a:t/>
            </a:r>
            <a:br>
              <a:rPr lang="en-US" altLang="ko-KR" sz="1400" spc="-100" dirty="0" smtClean="0">
                <a:latin typeface="Arial" pitchFamily="34" charset="0"/>
                <a:cs typeface="Arial" pitchFamily="34" charset="0"/>
              </a:rPr>
            </a:br>
            <a:endParaRPr lang="en-US" altLang="ko-KR" sz="1400" spc="-100" dirty="0" smtClean="0">
              <a:latin typeface="Arial" pitchFamily="34" charset="0"/>
              <a:cs typeface="Arial" pitchFamily="34" charset="0"/>
            </a:endParaRPr>
          </a:p>
          <a:p>
            <a:pPr marL="342900" indent="-342900" algn="l">
              <a:buAutoNum type="arabicPeriod"/>
            </a:pPr>
            <a:r>
              <a:rPr lang="en-US" altLang="ko-KR" sz="1400" spc="-100" dirty="0" smtClean="0">
                <a:latin typeface="Arial" pitchFamily="34" charset="0"/>
                <a:cs typeface="Arial" pitchFamily="34" charset="0"/>
              </a:rPr>
              <a:t>Kwon (2012) Method</a:t>
            </a:r>
            <a:br>
              <a:rPr lang="en-US" altLang="ko-KR" sz="1400" spc="-100" dirty="0" smtClean="0">
                <a:latin typeface="Arial" pitchFamily="34" charset="0"/>
                <a:cs typeface="Arial" pitchFamily="34" charset="0"/>
              </a:rPr>
            </a:br>
            <a:r>
              <a:rPr lang="en-US" altLang="ko-KR" sz="1400" spc="-100" dirty="0" smtClean="0">
                <a:latin typeface="Arial" pitchFamily="34" charset="0"/>
                <a:cs typeface="Arial" pitchFamily="34" charset="0"/>
              </a:rPr>
              <a:t>	</a:t>
            </a:r>
            <a:r>
              <a:rPr lang="en-US" altLang="ko-KR" sz="1400" spc="-100" dirty="0" err="1" smtClean="0">
                <a:latin typeface="Arial" pitchFamily="34" charset="0"/>
                <a:cs typeface="Arial" pitchFamily="34" charset="0"/>
              </a:rPr>
              <a:t>RMW</a:t>
            </a:r>
            <a:r>
              <a:rPr lang="en-US" altLang="ko-KR" sz="1400" spc="-100" baseline="-25000" dirty="0" err="1" smtClean="0">
                <a:latin typeface="Arial" pitchFamily="34" charset="0"/>
                <a:cs typeface="Arial" pitchFamily="34" charset="0"/>
              </a:rPr>
              <a:t>est</a:t>
            </a:r>
            <a:r>
              <a:rPr lang="en-US" altLang="ko-KR" sz="1400" spc="-100" dirty="0" smtClean="0">
                <a:latin typeface="Arial" pitchFamily="34" charset="0"/>
                <a:cs typeface="Arial" pitchFamily="34" charset="0"/>
              </a:rPr>
              <a:t> </a:t>
            </a:r>
            <a:r>
              <a:rPr lang="en-US" altLang="ko-KR" sz="1400" spc="-100" dirty="0">
                <a:latin typeface="Arial" pitchFamily="34" charset="0"/>
                <a:cs typeface="Arial" pitchFamily="34" charset="0"/>
              </a:rPr>
              <a:t>= a</a:t>
            </a:r>
            <a:r>
              <a:rPr lang="en-US" altLang="ko-KR" sz="1400" spc="-100" baseline="-25000" dirty="0">
                <a:latin typeface="Arial" pitchFamily="34" charset="0"/>
                <a:cs typeface="Arial" pitchFamily="34" charset="0"/>
              </a:rPr>
              <a:t>0</a:t>
            </a:r>
            <a:r>
              <a:rPr lang="en-US" altLang="ko-KR" sz="1400" spc="-100" dirty="0">
                <a:latin typeface="Arial" pitchFamily="34" charset="0"/>
                <a:cs typeface="Arial" pitchFamily="34" charset="0"/>
              </a:rPr>
              <a:t> + a</a:t>
            </a:r>
            <a:r>
              <a:rPr lang="en-US" altLang="ko-KR" sz="1400" spc="-100" baseline="-25000" dirty="0">
                <a:latin typeface="Arial" pitchFamily="34" charset="0"/>
                <a:cs typeface="Arial" pitchFamily="34" charset="0"/>
              </a:rPr>
              <a:t>1</a:t>
            </a:r>
            <a:r>
              <a:rPr lang="en-US" altLang="ko-KR" sz="1400" spc="-100" dirty="0">
                <a:latin typeface="Arial" pitchFamily="34" charset="0"/>
                <a:cs typeface="Arial" pitchFamily="34" charset="0"/>
              </a:rPr>
              <a:t> </a:t>
            </a:r>
            <a:r>
              <a:rPr lang="en-US" altLang="ko-KR" sz="1400" spc="-100" dirty="0" err="1" smtClean="0">
                <a:latin typeface="Arial" pitchFamily="34" charset="0"/>
                <a:cs typeface="Arial" pitchFamily="34" charset="0"/>
              </a:rPr>
              <a:t>R</a:t>
            </a:r>
            <a:r>
              <a:rPr lang="en-US" altLang="ko-KR" sz="1400" spc="-100" baseline="-25000" dirty="0" err="1" smtClean="0">
                <a:latin typeface="Arial" pitchFamily="34" charset="0"/>
                <a:cs typeface="Arial" pitchFamily="34" charset="0"/>
              </a:rPr>
              <a:t>Top</a:t>
            </a:r>
            <a:r>
              <a:rPr lang="en-US" altLang="ko-KR" sz="1400" spc="-100" dirty="0">
                <a:latin typeface="Arial" pitchFamily="34" charset="0"/>
                <a:cs typeface="Arial" pitchFamily="34" charset="0"/>
              </a:rPr>
              <a:t/>
            </a:r>
            <a:br>
              <a:rPr lang="en-US" altLang="ko-KR" sz="1400" spc="-100" dirty="0">
                <a:latin typeface="Arial" pitchFamily="34" charset="0"/>
                <a:cs typeface="Arial" pitchFamily="34" charset="0"/>
              </a:rPr>
            </a:br>
            <a:r>
              <a:rPr lang="en-US" altLang="ko-KR" sz="1400" spc="-100" dirty="0">
                <a:latin typeface="Arial" pitchFamily="34" charset="0"/>
                <a:cs typeface="Arial" pitchFamily="34" charset="0"/>
              </a:rPr>
              <a:t>		a</a:t>
            </a:r>
            <a:r>
              <a:rPr lang="en-US" altLang="ko-KR" sz="1400" spc="-100" baseline="-25000" dirty="0">
                <a:latin typeface="Arial" pitchFamily="34" charset="0"/>
                <a:cs typeface="Arial" pitchFamily="34" charset="0"/>
              </a:rPr>
              <a:t>0</a:t>
            </a:r>
            <a:r>
              <a:rPr lang="en-US" altLang="ko-KR" sz="1400" spc="-100" dirty="0" smtClean="0">
                <a:latin typeface="Arial" pitchFamily="34" charset="0"/>
                <a:cs typeface="Arial" pitchFamily="34" charset="0"/>
              </a:rPr>
              <a:t>=-5.94, a</a:t>
            </a:r>
            <a:r>
              <a:rPr lang="en-US" altLang="ko-KR" sz="1400" spc="-100" baseline="-25000" dirty="0" smtClean="0">
                <a:latin typeface="Arial" pitchFamily="34" charset="0"/>
                <a:cs typeface="Arial" pitchFamily="34" charset="0"/>
              </a:rPr>
              <a:t>1</a:t>
            </a:r>
            <a:r>
              <a:rPr lang="en-US" altLang="ko-KR" sz="1400" spc="-100" dirty="0" smtClean="0">
                <a:latin typeface="Arial" pitchFamily="34" charset="0"/>
                <a:cs typeface="Arial" pitchFamily="34" charset="0"/>
              </a:rPr>
              <a:t>=0.69</a:t>
            </a:r>
            <a:endParaRPr lang="ko-KR" altLang="en-US" sz="1400" spc="-100" dirty="0">
              <a:latin typeface="Arial" pitchFamily="34" charset="0"/>
              <a:cs typeface="Arial" pitchFamily="34" charset="0"/>
            </a:endParaRPr>
          </a:p>
        </p:txBody>
      </p:sp>
      <p:grpSp>
        <p:nvGrpSpPr>
          <p:cNvPr id="7" name="그룹 6"/>
          <p:cNvGrpSpPr/>
          <p:nvPr/>
        </p:nvGrpSpPr>
        <p:grpSpPr>
          <a:xfrm>
            <a:off x="3430281" y="846573"/>
            <a:ext cx="5713719" cy="2563973"/>
            <a:chOff x="4088904" y="1099344"/>
            <a:chExt cx="5713719" cy="2563973"/>
          </a:xfrm>
        </p:grpSpPr>
        <p:sp>
          <p:nvSpPr>
            <p:cNvPr id="8" name="모서리가 둥근 직사각형 7"/>
            <p:cNvSpPr/>
            <p:nvPr/>
          </p:nvSpPr>
          <p:spPr bwMode="auto">
            <a:xfrm>
              <a:off x="4198970" y="1099344"/>
              <a:ext cx="2332206" cy="395287"/>
            </a:xfrm>
            <a:prstGeom prst="roundRect">
              <a:avLst>
                <a:gd name="adj" fmla="val 50000"/>
              </a:avLst>
            </a:prstGeom>
            <a:solidFill>
              <a:schemeClr val="tx1">
                <a:lumMod val="65000"/>
                <a:lumOff val="35000"/>
              </a:schemeClr>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ko-KR" altLang="en-US" sz="1100">
                <a:latin typeface="Arial" pitchFamily="34" charset="0"/>
                <a:cs typeface="Arial" pitchFamily="34" charset="0"/>
              </a:endParaRPr>
            </a:p>
          </p:txBody>
        </p:sp>
        <p:grpSp>
          <p:nvGrpSpPr>
            <p:cNvPr id="9" name="그룹 25"/>
            <p:cNvGrpSpPr>
              <a:grpSpLocks/>
            </p:cNvGrpSpPr>
            <p:nvPr/>
          </p:nvGrpSpPr>
          <p:grpSpPr bwMode="auto">
            <a:xfrm>
              <a:off x="4088904" y="1104105"/>
              <a:ext cx="445426" cy="412750"/>
              <a:chOff x="1297057" y="1266797"/>
              <a:chExt cx="411493" cy="412748"/>
            </a:xfrm>
          </p:grpSpPr>
          <p:sp>
            <p:nvSpPr>
              <p:cNvPr id="25" name="타원 24"/>
              <p:cNvSpPr/>
              <p:nvPr/>
            </p:nvSpPr>
            <p:spPr bwMode="auto">
              <a:xfrm>
                <a:off x="1297057" y="1266797"/>
                <a:ext cx="411493" cy="412748"/>
              </a:xfrm>
              <a:prstGeom prst="ellipse">
                <a:avLst/>
              </a:prstGeom>
              <a:solidFill>
                <a:srgbClr val="F35B07"/>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defRPr/>
                </a:pPr>
                <a:endParaRPr kumimoji="0" lang="ko-KR" altLang="en-US" sz="1100">
                  <a:solidFill>
                    <a:schemeClr val="tx1">
                      <a:lumMod val="75000"/>
                      <a:lumOff val="25000"/>
                    </a:schemeClr>
                  </a:solidFill>
                  <a:latin typeface="Arial" pitchFamily="34" charset="0"/>
                  <a:cs typeface="Arial" pitchFamily="34" charset="0"/>
                </a:endParaRPr>
              </a:p>
            </p:txBody>
          </p:sp>
          <p:sp>
            <p:nvSpPr>
              <p:cNvPr id="26" name="타원 25"/>
              <p:cNvSpPr/>
              <p:nvPr/>
            </p:nvSpPr>
            <p:spPr bwMode="auto">
              <a:xfrm>
                <a:off x="1381262" y="1350935"/>
                <a:ext cx="231962" cy="2333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ko-KR" altLang="en-US" sz="1100">
                  <a:solidFill>
                    <a:schemeClr val="tx1">
                      <a:lumMod val="75000"/>
                      <a:lumOff val="25000"/>
                    </a:schemeClr>
                  </a:solidFill>
                  <a:latin typeface="Arial" pitchFamily="34" charset="0"/>
                  <a:cs typeface="Arial" pitchFamily="34" charset="0"/>
                </a:endParaRPr>
              </a:p>
            </p:txBody>
          </p:sp>
        </p:grpSp>
        <p:sp>
          <p:nvSpPr>
            <p:cNvPr id="10" name="TextBox 27"/>
            <p:cNvSpPr txBox="1">
              <a:spLocks noChangeArrowheads="1"/>
            </p:cNvSpPr>
            <p:nvPr/>
          </p:nvSpPr>
          <p:spPr bwMode="auto">
            <a:xfrm>
              <a:off x="4572165" y="1099915"/>
              <a:ext cx="205016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1200">
                  <a:solidFill>
                    <a:schemeClr val="tx1"/>
                  </a:solidFill>
                  <a:latin typeface="굴림" charset="-127"/>
                  <a:ea typeface="굴림" charset="-127"/>
                </a:defRPr>
              </a:lvl1pPr>
              <a:lvl2pPr marL="742950" indent="-285750" eaLnBrk="0" hangingPunct="0">
                <a:defRPr kumimoji="1" sz="1200">
                  <a:solidFill>
                    <a:schemeClr val="tx1"/>
                  </a:solidFill>
                  <a:latin typeface="굴림" charset="-127"/>
                  <a:ea typeface="굴림" charset="-127"/>
                </a:defRPr>
              </a:lvl2pPr>
              <a:lvl3pPr marL="1143000" indent="-228600" eaLnBrk="0" hangingPunct="0">
                <a:defRPr kumimoji="1" sz="1200">
                  <a:solidFill>
                    <a:schemeClr val="tx1"/>
                  </a:solidFill>
                  <a:latin typeface="굴림" charset="-127"/>
                  <a:ea typeface="굴림" charset="-127"/>
                </a:defRPr>
              </a:lvl3pPr>
              <a:lvl4pPr marL="1600200" indent="-228600" eaLnBrk="0" hangingPunct="0">
                <a:defRPr kumimoji="1" sz="1200">
                  <a:solidFill>
                    <a:schemeClr val="tx1"/>
                  </a:solidFill>
                  <a:latin typeface="굴림" charset="-127"/>
                  <a:ea typeface="굴림" charset="-127"/>
                </a:defRPr>
              </a:lvl4pPr>
              <a:lvl5pPr marL="2057400" indent="-228600" eaLnBrk="0" hangingPunct="0">
                <a:defRPr kumimoji="1" sz="1200">
                  <a:solidFill>
                    <a:schemeClr val="tx1"/>
                  </a:solidFill>
                  <a:latin typeface="굴림" charset="-127"/>
                  <a:ea typeface="굴림" charset="-127"/>
                </a:defRPr>
              </a:lvl5pPr>
              <a:lvl6pPr marL="2514600" indent="-228600" algn="ctr" eaLnBrk="0" fontAlgn="base" hangingPunct="0">
                <a:spcBef>
                  <a:spcPct val="0"/>
                </a:spcBef>
                <a:spcAft>
                  <a:spcPct val="0"/>
                </a:spcAft>
                <a:defRPr kumimoji="1" sz="1200">
                  <a:solidFill>
                    <a:schemeClr val="tx1"/>
                  </a:solidFill>
                  <a:latin typeface="굴림" charset="-127"/>
                  <a:ea typeface="굴림" charset="-127"/>
                </a:defRPr>
              </a:lvl6pPr>
              <a:lvl7pPr marL="2971800" indent="-228600" algn="ctr" eaLnBrk="0" fontAlgn="base" hangingPunct="0">
                <a:spcBef>
                  <a:spcPct val="0"/>
                </a:spcBef>
                <a:spcAft>
                  <a:spcPct val="0"/>
                </a:spcAft>
                <a:defRPr kumimoji="1" sz="1200">
                  <a:solidFill>
                    <a:schemeClr val="tx1"/>
                  </a:solidFill>
                  <a:latin typeface="굴림" charset="-127"/>
                  <a:ea typeface="굴림" charset="-127"/>
                </a:defRPr>
              </a:lvl7pPr>
              <a:lvl8pPr marL="3429000" indent="-228600" algn="ctr" eaLnBrk="0" fontAlgn="base" hangingPunct="0">
                <a:spcBef>
                  <a:spcPct val="0"/>
                </a:spcBef>
                <a:spcAft>
                  <a:spcPct val="0"/>
                </a:spcAft>
                <a:defRPr kumimoji="1" sz="1200">
                  <a:solidFill>
                    <a:schemeClr val="tx1"/>
                  </a:solidFill>
                  <a:latin typeface="굴림" charset="-127"/>
                  <a:ea typeface="굴림" charset="-127"/>
                </a:defRPr>
              </a:lvl8pPr>
              <a:lvl9pPr marL="3886200" indent="-228600" algn="ctr" eaLnBrk="0" fontAlgn="base" hangingPunct="0">
                <a:spcBef>
                  <a:spcPct val="0"/>
                </a:spcBef>
                <a:spcAft>
                  <a:spcPct val="0"/>
                </a:spcAft>
                <a:defRPr kumimoji="1" sz="1200">
                  <a:solidFill>
                    <a:schemeClr val="tx1"/>
                  </a:solidFill>
                  <a:latin typeface="굴림" charset="-127"/>
                  <a:ea typeface="굴림" charset="-127"/>
                </a:defRPr>
              </a:lvl9pPr>
            </a:lstStyle>
            <a:p>
              <a:pPr algn="l" eaLnBrk="1" hangingPunct="1"/>
              <a:r>
                <a:rPr kumimoji="0" lang="en-US" altLang="ko-KR" sz="1100" dirty="0" smtClean="0">
                  <a:solidFill>
                    <a:schemeClr val="bg1"/>
                  </a:solidFill>
                  <a:latin typeface="Arial" pitchFamily="34" charset="0"/>
                  <a:ea typeface="맑은 고딕" pitchFamily="50" charset="-127"/>
                  <a:cs typeface="Arial" pitchFamily="34" charset="0"/>
                </a:rPr>
                <a:t>Clear Eye</a:t>
              </a:r>
              <a:endParaRPr kumimoji="0" lang="en-US" altLang="ko-KR" sz="1100" dirty="0">
                <a:solidFill>
                  <a:schemeClr val="bg1"/>
                </a:solidFill>
                <a:latin typeface="Arial" pitchFamily="34" charset="0"/>
                <a:ea typeface="맑은 고딕" pitchFamily="50" charset="-127"/>
                <a:cs typeface="Arial" pitchFamily="34" charset="0"/>
              </a:endParaRPr>
            </a:p>
          </p:txBody>
        </p:sp>
        <p:graphicFrame>
          <p:nvGraphicFramePr>
            <p:cNvPr id="11" name="개체 10"/>
            <p:cNvGraphicFramePr>
              <a:graphicFrameLocks noChangeAspect="1"/>
            </p:cNvGraphicFramePr>
            <p:nvPr>
              <p:extLst>
                <p:ext uri="{D42A27DB-BD31-4B8C-83A1-F6EECF244321}">
                  <p14:modId xmlns:p14="http://schemas.microsoft.com/office/powerpoint/2010/main" val="469492647"/>
                </p:ext>
              </p:extLst>
            </p:nvPr>
          </p:nvGraphicFramePr>
          <p:xfrm>
            <a:off x="6444502" y="2241611"/>
            <a:ext cx="2458529" cy="478992"/>
          </p:xfrm>
          <a:graphic>
            <a:graphicData uri="http://schemas.openxmlformats.org/presentationml/2006/ole">
              <mc:AlternateContent xmlns:mc="http://schemas.openxmlformats.org/markup-compatibility/2006">
                <mc:Choice xmlns:v="urn:schemas-microsoft-com:vml" Requires="v">
                  <p:oleObj spid="_x0000_s29763" name="수식" r:id="rId3" imgW="2108200" imgH="444500" progId="Equation.3">
                    <p:embed/>
                  </p:oleObj>
                </mc:Choice>
                <mc:Fallback>
                  <p:oleObj name="수식" r:id="rId3" imgW="21082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502" y="2241611"/>
                          <a:ext cx="2458529" cy="478992"/>
                        </a:xfrm>
                        <a:prstGeom prst="rect">
                          <a:avLst/>
                        </a:prstGeom>
                        <a:noFill/>
                      </p:spPr>
                    </p:pic>
                  </p:oleObj>
                </mc:Fallback>
              </mc:AlternateContent>
            </a:graphicData>
          </a:graphic>
        </p:graphicFrame>
        <p:graphicFrame>
          <p:nvGraphicFramePr>
            <p:cNvPr id="12" name="개체 11"/>
            <p:cNvGraphicFramePr>
              <a:graphicFrameLocks noChangeAspect="1"/>
            </p:cNvGraphicFramePr>
            <p:nvPr>
              <p:extLst>
                <p:ext uri="{D42A27DB-BD31-4B8C-83A1-F6EECF244321}">
                  <p14:modId xmlns:p14="http://schemas.microsoft.com/office/powerpoint/2010/main" val="1526140658"/>
                </p:ext>
              </p:extLst>
            </p:nvPr>
          </p:nvGraphicFramePr>
          <p:xfrm>
            <a:off x="4190822" y="1618790"/>
            <a:ext cx="2336681" cy="264114"/>
          </p:xfrm>
          <a:graphic>
            <a:graphicData uri="http://schemas.openxmlformats.org/presentationml/2006/ole">
              <mc:AlternateContent xmlns:mc="http://schemas.openxmlformats.org/markup-compatibility/2006">
                <mc:Choice xmlns:v="urn:schemas-microsoft-com:vml" Requires="v">
                  <p:oleObj spid="_x0000_s29764" name="수식" r:id="rId5" imgW="1866900" imgH="228600" progId="Equation.3">
                    <p:embed/>
                  </p:oleObj>
                </mc:Choice>
                <mc:Fallback>
                  <p:oleObj name="수식" r:id="rId5" imgW="18669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0822" y="1618790"/>
                          <a:ext cx="2336681" cy="264114"/>
                        </a:xfrm>
                        <a:prstGeom prst="rect">
                          <a:avLst/>
                        </a:prstGeom>
                        <a:noFill/>
                      </p:spPr>
                    </p:pic>
                  </p:oleObj>
                </mc:Fallback>
              </mc:AlternateContent>
            </a:graphicData>
          </a:graphic>
        </p:graphicFrame>
        <p:sp>
          <p:nvSpPr>
            <p:cNvPr id="13" name="TextBox 12"/>
            <p:cNvSpPr txBox="1"/>
            <p:nvPr/>
          </p:nvSpPr>
          <p:spPr>
            <a:xfrm>
              <a:off x="4162524" y="1955406"/>
              <a:ext cx="3000395" cy="261610"/>
            </a:xfrm>
            <a:prstGeom prst="rect">
              <a:avLst/>
            </a:prstGeom>
            <a:noFill/>
          </p:spPr>
          <p:txBody>
            <a:bodyPr wrap="square" rtlCol="0">
              <a:spAutoFit/>
            </a:bodyPr>
            <a:lstStyle/>
            <a:p>
              <a:pPr algn="l"/>
              <a:r>
                <a:rPr lang="en-US" altLang="ko-KR" sz="1100" dirty="0" smtClean="0">
                  <a:latin typeface="Arial" pitchFamily="34" charset="0"/>
                  <a:cs typeface="Arial" pitchFamily="34" charset="0"/>
                </a:rPr>
                <a:t>h=0.6 </a:t>
              </a:r>
              <a:r>
                <a:rPr lang="en-US" altLang="ko-KR" sz="1100" dirty="0" smtClean="0">
                  <a:latin typeface="Arial" pitchFamily="34" charset="0"/>
                  <a:cs typeface="Arial" pitchFamily="34" charset="0"/>
                  <a:sym typeface="Wingdings" pitchFamily="2" charset="2"/>
                </a:rPr>
                <a:t> </a:t>
              </a:r>
              <a:r>
                <a:rPr lang="en-US" altLang="ko-KR" sz="1100" dirty="0" smtClean="0">
                  <a:latin typeface="Arial" pitchFamily="34" charset="0"/>
                  <a:cs typeface="Arial" pitchFamily="34" charset="0"/>
                </a:rPr>
                <a:t>(</a:t>
              </a:r>
              <a:r>
                <a:rPr lang="en-US" altLang="ko-KR" sz="1100" dirty="0" err="1" smtClean="0">
                  <a:latin typeface="Arial" pitchFamily="34" charset="0"/>
                  <a:cs typeface="Arial" pitchFamily="34" charset="0"/>
                </a:rPr>
                <a:t>Lajoie</a:t>
              </a:r>
              <a:r>
                <a:rPr lang="en-US" altLang="ko-KR" sz="1100" dirty="0" smtClean="0">
                  <a:latin typeface="Arial" pitchFamily="34" charset="0"/>
                  <a:cs typeface="Arial" pitchFamily="34" charset="0"/>
                </a:rPr>
                <a:t> and Walsh, 2008)</a:t>
              </a:r>
              <a:endParaRPr lang="ko-KR" altLang="en-US" sz="1100" dirty="0">
                <a:latin typeface="Arial" pitchFamily="34" charset="0"/>
                <a:cs typeface="Arial" pitchFamily="34" charset="0"/>
              </a:endParaRPr>
            </a:p>
          </p:txBody>
        </p:sp>
        <p:graphicFrame>
          <p:nvGraphicFramePr>
            <p:cNvPr id="14" name="개체 13"/>
            <p:cNvGraphicFramePr>
              <a:graphicFrameLocks noChangeAspect="1"/>
            </p:cNvGraphicFramePr>
            <p:nvPr>
              <p:extLst>
                <p:ext uri="{D42A27DB-BD31-4B8C-83A1-F6EECF244321}">
                  <p14:modId xmlns:p14="http://schemas.microsoft.com/office/powerpoint/2010/main" val="622296524"/>
                </p:ext>
              </p:extLst>
            </p:nvPr>
          </p:nvGraphicFramePr>
          <p:xfrm>
            <a:off x="6432360" y="2745667"/>
            <a:ext cx="2630472" cy="509413"/>
          </p:xfrm>
          <a:graphic>
            <a:graphicData uri="http://schemas.openxmlformats.org/presentationml/2006/ole">
              <mc:AlternateContent xmlns:mc="http://schemas.openxmlformats.org/markup-compatibility/2006">
                <mc:Choice xmlns:v="urn:schemas-microsoft-com:vml" Requires="v">
                  <p:oleObj spid="_x0000_s29765" name="수식" r:id="rId7" imgW="2120900" imgH="444500" progId="Equation.3">
                    <p:embed/>
                  </p:oleObj>
                </mc:Choice>
                <mc:Fallback>
                  <p:oleObj name="수식" r:id="rId7" imgW="2120900" imgH="444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2360" y="2745667"/>
                          <a:ext cx="2630472" cy="50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4691101" y="2385182"/>
              <a:ext cx="1611779" cy="261610"/>
            </a:xfrm>
            <a:prstGeom prst="rect">
              <a:avLst/>
            </a:prstGeom>
            <a:noFill/>
          </p:spPr>
          <p:txBody>
            <a:bodyPr wrap="square" rtlCol="0">
              <a:spAutoFit/>
            </a:bodyPr>
            <a:lstStyle/>
            <a:p>
              <a:r>
                <a:rPr lang="en-US" altLang="ko-KR" sz="1100" dirty="0" smtClean="0">
                  <a:latin typeface="Arial" pitchFamily="34" charset="0"/>
                  <a:cs typeface="Arial" pitchFamily="34" charset="0"/>
                </a:rPr>
                <a:t>Radius of 15m/s wind</a:t>
              </a:r>
              <a:endParaRPr lang="ko-KR" altLang="en-US" sz="1100" dirty="0">
                <a:latin typeface="Arial" pitchFamily="34" charset="0"/>
                <a:cs typeface="Arial" pitchFamily="34" charset="0"/>
              </a:endParaRPr>
            </a:p>
          </p:txBody>
        </p:sp>
        <p:sp>
          <p:nvSpPr>
            <p:cNvPr id="16" name="TextBox 15"/>
            <p:cNvSpPr txBox="1"/>
            <p:nvPr/>
          </p:nvSpPr>
          <p:spPr>
            <a:xfrm>
              <a:off x="4654559" y="2912746"/>
              <a:ext cx="1777801" cy="261610"/>
            </a:xfrm>
            <a:prstGeom prst="rect">
              <a:avLst/>
            </a:prstGeom>
            <a:noFill/>
          </p:spPr>
          <p:txBody>
            <a:bodyPr wrap="square" rtlCol="0">
              <a:spAutoFit/>
            </a:bodyPr>
            <a:lstStyle/>
            <a:p>
              <a:r>
                <a:rPr lang="en-US" altLang="ko-KR" sz="1100" dirty="0" smtClean="0">
                  <a:latin typeface="Arial" pitchFamily="34" charset="0"/>
                  <a:cs typeface="Arial" pitchFamily="34" charset="0"/>
                </a:rPr>
                <a:t>Radius of 25m/s wind</a:t>
              </a:r>
              <a:endParaRPr lang="ko-KR" altLang="en-US" sz="1100" dirty="0">
                <a:latin typeface="Arial" pitchFamily="34" charset="0"/>
                <a:cs typeface="Arial" pitchFamily="34" charset="0"/>
              </a:endParaRPr>
            </a:p>
          </p:txBody>
        </p:sp>
        <p:graphicFrame>
          <p:nvGraphicFramePr>
            <p:cNvPr id="17" name="개체 16"/>
            <p:cNvGraphicFramePr>
              <a:graphicFrameLocks noChangeAspect="1"/>
            </p:cNvGraphicFramePr>
            <p:nvPr>
              <p:extLst>
                <p:ext uri="{D42A27DB-BD31-4B8C-83A1-F6EECF244321}">
                  <p14:modId xmlns:p14="http://schemas.microsoft.com/office/powerpoint/2010/main" val="115460074"/>
                </p:ext>
              </p:extLst>
            </p:nvPr>
          </p:nvGraphicFramePr>
          <p:xfrm>
            <a:off x="6897638" y="3249723"/>
            <a:ext cx="1556419" cy="413594"/>
          </p:xfrm>
          <a:graphic>
            <a:graphicData uri="http://schemas.openxmlformats.org/presentationml/2006/ole">
              <mc:AlternateContent xmlns:mc="http://schemas.openxmlformats.org/markup-compatibility/2006">
                <mc:Choice xmlns:v="urn:schemas-microsoft-com:vml" Requires="v">
                  <p:oleObj spid="_x0000_s29766" name="수식" r:id="rId9" imgW="1676160" imgH="482400" progId="Equation.3">
                    <p:embed/>
                  </p:oleObj>
                </mc:Choice>
                <mc:Fallback>
                  <p:oleObj name="수식" r:id="rId9" imgW="1676160" imgH="482400" progId="Equation.3">
                    <p:embed/>
                    <p:pic>
                      <p:nvPicPr>
                        <p:cNvPr id="0" name=""/>
                        <p:cNvPicPr>
                          <a:picLocks noChangeAspect="1" noChangeArrowheads="1"/>
                        </p:cNvPicPr>
                        <p:nvPr/>
                      </p:nvPicPr>
                      <p:blipFill>
                        <a:blip r:embed="rId10"/>
                        <a:srcRect/>
                        <a:stretch>
                          <a:fillRect/>
                        </a:stretch>
                      </p:blipFill>
                      <p:spPr bwMode="auto">
                        <a:xfrm>
                          <a:off x="6897638" y="3249723"/>
                          <a:ext cx="1556419" cy="413594"/>
                        </a:xfrm>
                        <a:prstGeom prst="rect">
                          <a:avLst/>
                        </a:prstGeom>
                        <a:noFill/>
                      </p:spPr>
                    </p:pic>
                  </p:oleObj>
                </mc:Fallback>
              </mc:AlternateContent>
            </a:graphicData>
          </a:graphic>
        </p:graphicFrame>
        <p:graphicFrame>
          <p:nvGraphicFramePr>
            <p:cNvPr id="18" name="개체 17"/>
            <p:cNvGraphicFramePr>
              <a:graphicFrameLocks noChangeAspect="1"/>
            </p:cNvGraphicFramePr>
            <p:nvPr>
              <p:extLst>
                <p:ext uri="{D42A27DB-BD31-4B8C-83A1-F6EECF244321}">
                  <p14:modId xmlns:p14="http://schemas.microsoft.com/office/powerpoint/2010/main" val="3108608511"/>
                </p:ext>
              </p:extLst>
            </p:nvPr>
          </p:nvGraphicFramePr>
          <p:xfrm>
            <a:off x="7098520" y="1639915"/>
            <a:ext cx="2099172" cy="279112"/>
          </p:xfrm>
          <a:graphic>
            <a:graphicData uri="http://schemas.openxmlformats.org/presentationml/2006/ole">
              <mc:AlternateContent xmlns:mc="http://schemas.openxmlformats.org/markup-compatibility/2006">
                <mc:Choice xmlns:v="urn:schemas-microsoft-com:vml" Requires="v">
                  <p:oleObj spid="_x0000_s29767" name="수식" r:id="rId11" imgW="1587500" imgH="228600" progId="Equation.3">
                    <p:embed/>
                  </p:oleObj>
                </mc:Choice>
                <mc:Fallback>
                  <p:oleObj name="수식" r:id="rId11" imgW="15875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8520" y="1639915"/>
                          <a:ext cx="2099172" cy="279112"/>
                        </a:xfrm>
                        <a:prstGeom prst="rect">
                          <a:avLst/>
                        </a:prstGeom>
                        <a:noFill/>
                      </p:spPr>
                    </p:pic>
                  </p:oleObj>
                </mc:Fallback>
              </mc:AlternateContent>
            </a:graphicData>
          </a:graphic>
        </p:graphicFrame>
        <p:sp>
          <p:nvSpPr>
            <p:cNvPr id="19" name="모서리가 둥근 직사각형 18"/>
            <p:cNvSpPr/>
            <p:nvPr/>
          </p:nvSpPr>
          <p:spPr bwMode="auto">
            <a:xfrm>
              <a:off x="7208586" y="1118723"/>
              <a:ext cx="2490942" cy="395287"/>
            </a:xfrm>
            <a:prstGeom prst="roundRect">
              <a:avLst>
                <a:gd name="adj" fmla="val 50000"/>
              </a:avLst>
            </a:prstGeom>
            <a:solidFill>
              <a:schemeClr val="tx1">
                <a:lumMod val="65000"/>
                <a:lumOff val="35000"/>
              </a:schemeClr>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ko-KR" altLang="en-US" sz="1100">
                <a:latin typeface="Arial" pitchFamily="34" charset="0"/>
                <a:cs typeface="Arial" pitchFamily="34" charset="0"/>
              </a:endParaRPr>
            </a:p>
          </p:txBody>
        </p:sp>
        <p:grpSp>
          <p:nvGrpSpPr>
            <p:cNvPr id="20" name="그룹 25"/>
            <p:cNvGrpSpPr>
              <a:grpSpLocks/>
            </p:cNvGrpSpPr>
            <p:nvPr/>
          </p:nvGrpSpPr>
          <p:grpSpPr bwMode="auto">
            <a:xfrm>
              <a:off x="7098520" y="1123484"/>
              <a:ext cx="445426" cy="412750"/>
              <a:chOff x="1297057" y="1266797"/>
              <a:chExt cx="411493" cy="412748"/>
            </a:xfrm>
          </p:grpSpPr>
          <p:sp>
            <p:nvSpPr>
              <p:cNvPr id="23" name="타원 22"/>
              <p:cNvSpPr/>
              <p:nvPr/>
            </p:nvSpPr>
            <p:spPr bwMode="auto">
              <a:xfrm>
                <a:off x="1297057" y="1266797"/>
                <a:ext cx="411493" cy="412748"/>
              </a:xfrm>
              <a:prstGeom prst="ellipse">
                <a:avLst/>
              </a:prstGeom>
              <a:solidFill>
                <a:srgbClr val="F35B07"/>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defRPr/>
                </a:pPr>
                <a:endParaRPr kumimoji="0" lang="ko-KR" altLang="en-US" sz="1100">
                  <a:solidFill>
                    <a:schemeClr val="tx1">
                      <a:lumMod val="75000"/>
                      <a:lumOff val="25000"/>
                    </a:schemeClr>
                  </a:solidFill>
                  <a:latin typeface="Arial" pitchFamily="34" charset="0"/>
                  <a:cs typeface="Arial" pitchFamily="34" charset="0"/>
                </a:endParaRPr>
              </a:p>
            </p:txBody>
          </p:sp>
          <p:sp>
            <p:nvSpPr>
              <p:cNvPr id="24" name="타원 23"/>
              <p:cNvSpPr/>
              <p:nvPr/>
            </p:nvSpPr>
            <p:spPr bwMode="auto">
              <a:xfrm>
                <a:off x="1381262" y="1350935"/>
                <a:ext cx="231962" cy="2333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ko-KR" altLang="en-US" sz="1100">
                  <a:solidFill>
                    <a:schemeClr val="tx1">
                      <a:lumMod val="75000"/>
                      <a:lumOff val="25000"/>
                    </a:schemeClr>
                  </a:solidFill>
                  <a:latin typeface="Arial" pitchFamily="34" charset="0"/>
                  <a:cs typeface="Arial" pitchFamily="34" charset="0"/>
                </a:endParaRPr>
              </a:p>
            </p:txBody>
          </p:sp>
        </p:grpSp>
        <p:sp>
          <p:nvSpPr>
            <p:cNvPr id="21" name="TextBox 27"/>
            <p:cNvSpPr txBox="1">
              <a:spLocks noChangeArrowheads="1"/>
            </p:cNvSpPr>
            <p:nvPr/>
          </p:nvSpPr>
          <p:spPr bwMode="auto">
            <a:xfrm>
              <a:off x="7581781" y="1119294"/>
              <a:ext cx="222084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1200">
                  <a:solidFill>
                    <a:schemeClr val="tx1"/>
                  </a:solidFill>
                  <a:latin typeface="굴림" charset="-127"/>
                  <a:ea typeface="굴림" charset="-127"/>
                </a:defRPr>
              </a:lvl1pPr>
              <a:lvl2pPr marL="742950" indent="-285750" eaLnBrk="0" hangingPunct="0">
                <a:defRPr kumimoji="1" sz="1200">
                  <a:solidFill>
                    <a:schemeClr val="tx1"/>
                  </a:solidFill>
                  <a:latin typeface="굴림" charset="-127"/>
                  <a:ea typeface="굴림" charset="-127"/>
                </a:defRPr>
              </a:lvl2pPr>
              <a:lvl3pPr marL="1143000" indent="-228600" eaLnBrk="0" hangingPunct="0">
                <a:defRPr kumimoji="1" sz="1200">
                  <a:solidFill>
                    <a:schemeClr val="tx1"/>
                  </a:solidFill>
                  <a:latin typeface="굴림" charset="-127"/>
                  <a:ea typeface="굴림" charset="-127"/>
                </a:defRPr>
              </a:lvl3pPr>
              <a:lvl4pPr marL="1600200" indent="-228600" eaLnBrk="0" hangingPunct="0">
                <a:defRPr kumimoji="1" sz="1200">
                  <a:solidFill>
                    <a:schemeClr val="tx1"/>
                  </a:solidFill>
                  <a:latin typeface="굴림" charset="-127"/>
                  <a:ea typeface="굴림" charset="-127"/>
                </a:defRPr>
              </a:lvl4pPr>
              <a:lvl5pPr marL="2057400" indent="-228600" eaLnBrk="0" hangingPunct="0">
                <a:defRPr kumimoji="1" sz="1200">
                  <a:solidFill>
                    <a:schemeClr val="tx1"/>
                  </a:solidFill>
                  <a:latin typeface="굴림" charset="-127"/>
                  <a:ea typeface="굴림" charset="-127"/>
                </a:defRPr>
              </a:lvl5pPr>
              <a:lvl6pPr marL="2514600" indent="-228600" algn="ctr" eaLnBrk="0" fontAlgn="base" hangingPunct="0">
                <a:spcBef>
                  <a:spcPct val="0"/>
                </a:spcBef>
                <a:spcAft>
                  <a:spcPct val="0"/>
                </a:spcAft>
                <a:defRPr kumimoji="1" sz="1200">
                  <a:solidFill>
                    <a:schemeClr val="tx1"/>
                  </a:solidFill>
                  <a:latin typeface="굴림" charset="-127"/>
                  <a:ea typeface="굴림" charset="-127"/>
                </a:defRPr>
              </a:lvl6pPr>
              <a:lvl7pPr marL="2971800" indent="-228600" algn="ctr" eaLnBrk="0" fontAlgn="base" hangingPunct="0">
                <a:spcBef>
                  <a:spcPct val="0"/>
                </a:spcBef>
                <a:spcAft>
                  <a:spcPct val="0"/>
                </a:spcAft>
                <a:defRPr kumimoji="1" sz="1200">
                  <a:solidFill>
                    <a:schemeClr val="tx1"/>
                  </a:solidFill>
                  <a:latin typeface="굴림" charset="-127"/>
                  <a:ea typeface="굴림" charset="-127"/>
                </a:defRPr>
              </a:lvl7pPr>
              <a:lvl8pPr marL="3429000" indent="-228600" algn="ctr" eaLnBrk="0" fontAlgn="base" hangingPunct="0">
                <a:spcBef>
                  <a:spcPct val="0"/>
                </a:spcBef>
                <a:spcAft>
                  <a:spcPct val="0"/>
                </a:spcAft>
                <a:defRPr kumimoji="1" sz="1200">
                  <a:solidFill>
                    <a:schemeClr val="tx1"/>
                  </a:solidFill>
                  <a:latin typeface="굴림" charset="-127"/>
                  <a:ea typeface="굴림" charset="-127"/>
                </a:defRPr>
              </a:lvl8pPr>
              <a:lvl9pPr marL="3886200" indent="-228600" algn="ctr" eaLnBrk="0" fontAlgn="base" hangingPunct="0">
                <a:spcBef>
                  <a:spcPct val="0"/>
                </a:spcBef>
                <a:spcAft>
                  <a:spcPct val="0"/>
                </a:spcAft>
                <a:defRPr kumimoji="1" sz="1200">
                  <a:solidFill>
                    <a:schemeClr val="tx1"/>
                  </a:solidFill>
                  <a:latin typeface="굴림" charset="-127"/>
                  <a:ea typeface="굴림" charset="-127"/>
                </a:defRPr>
              </a:lvl9pPr>
            </a:lstStyle>
            <a:p>
              <a:pPr algn="l" eaLnBrk="1" hangingPunct="1"/>
              <a:r>
                <a:rPr kumimoji="0" lang="en-US" altLang="ko-KR" sz="1100" dirty="0" smtClean="0">
                  <a:solidFill>
                    <a:schemeClr val="bg1"/>
                  </a:solidFill>
                  <a:latin typeface="Arial" pitchFamily="34" charset="0"/>
                  <a:ea typeface="맑은 고딕" pitchFamily="50" charset="-127"/>
                  <a:cs typeface="Arial" pitchFamily="34" charset="0"/>
                </a:rPr>
                <a:t>Unclear Eye</a:t>
              </a:r>
              <a:endParaRPr kumimoji="0" lang="en-US" altLang="ko-KR" sz="1100" dirty="0">
                <a:solidFill>
                  <a:schemeClr val="bg1"/>
                </a:solidFill>
                <a:latin typeface="Arial" pitchFamily="34" charset="0"/>
                <a:ea typeface="맑은 고딕" pitchFamily="50" charset="-127"/>
                <a:cs typeface="Arial" pitchFamily="34" charset="0"/>
              </a:endParaRPr>
            </a:p>
          </p:txBody>
        </p:sp>
      </p:grpSp>
      <p:pic>
        <p:nvPicPr>
          <p:cNvPr id="2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r="871"/>
          <a:stretch>
            <a:fillRect/>
          </a:stretch>
        </p:blipFill>
        <p:spPr bwMode="auto">
          <a:xfrm>
            <a:off x="869111" y="4195735"/>
            <a:ext cx="3006596" cy="257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C:\Users\이세은\Desktop\PROJECT\태풍_2014\홍보영상\20140306_TY1328_레끼마_해상풍중첩2.JPG"/>
          <p:cNvPicPr>
            <a:picLocks noChangeAspect="1" noChangeArrowheads="1"/>
          </p:cNvPicPr>
          <p:nvPr/>
        </p:nvPicPr>
        <p:blipFill>
          <a:blip r:embed="rId14" cstate="print">
            <a:extLst>
              <a:ext uri="{28A0092B-C50C-407E-A947-70E740481C1C}">
                <a14:useLocalDpi xmlns:a14="http://schemas.microsoft.com/office/drawing/2010/main" val="0"/>
              </a:ext>
            </a:extLst>
          </a:blip>
          <a:srcRect l="14394" t="1370" r="19243" b="2721"/>
          <a:stretch>
            <a:fillRect/>
          </a:stretch>
        </p:blipFill>
        <p:spPr bwMode="auto">
          <a:xfrm>
            <a:off x="3956136" y="4245188"/>
            <a:ext cx="3244550" cy="252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직사각형 6"/>
          <p:cNvSpPr>
            <a:spLocks noChangeArrowheads="1"/>
          </p:cNvSpPr>
          <p:nvPr/>
        </p:nvSpPr>
        <p:spPr bwMode="auto">
          <a:xfrm>
            <a:off x="3956136" y="4245187"/>
            <a:ext cx="1269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ko-KR" sz="800" dirty="0">
                <a:solidFill>
                  <a:schemeClr val="bg1"/>
                </a:solidFill>
              </a:rPr>
              <a:t>2013. 10. 25. </a:t>
            </a:r>
            <a:r>
              <a:rPr lang="en-US" altLang="ko-KR" sz="800" dirty="0" smtClean="0">
                <a:solidFill>
                  <a:schemeClr val="bg1"/>
                </a:solidFill>
              </a:rPr>
              <a:t>23:45 IR1</a:t>
            </a:r>
            <a:endParaRPr lang="en-US" altLang="ko-KR" sz="800" dirty="0">
              <a:solidFill>
                <a:schemeClr val="bg1"/>
              </a:solidFill>
            </a:endParaRPr>
          </a:p>
          <a:p>
            <a:pPr algn="l"/>
            <a:r>
              <a:rPr lang="en-US" altLang="ko-KR" sz="800" dirty="0">
                <a:solidFill>
                  <a:schemeClr val="bg1"/>
                </a:solidFill>
              </a:rPr>
              <a:t>2013. 10. 25. </a:t>
            </a:r>
            <a:r>
              <a:rPr lang="en-US" altLang="ko-KR" sz="800" dirty="0" smtClean="0">
                <a:solidFill>
                  <a:schemeClr val="bg1"/>
                </a:solidFill>
              </a:rPr>
              <a:t>23:39 </a:t>
            </a:r>
            <a:r>
              <a:rPr lang="en-US" altLang="ko-KR" sz="800" dirty="0">
                <a:solidFill>
                  <a:schemeClr val="bg1"/>
                </a:solidFill>
              </a:rPr>
              <a:t>ASCAT </a:t>
            </a:r>
            <a:r>
              <a:rPr lang="en-US" altLang="ko-KR" sz="800" dirty="0" smtClean="0">
                <a:solidFill>
                  <a:schemeClr val="bg1"/>
                </a:solidFill>
              </a:rPr>
              <a:t>WIND</a:t>
            </a:r>
            <a:endParaRPr lang="ko-KR" altLang="en-US" sz="800" dirty="0">
              <a:solidFill>
                <a:schemeClr val="bg1"/>
              </a:solidFill>
            </a:endParaRPr>
          </a:p>
        </p:txBody>
      </p:sp>
      <p:sp>
        <p:nvSpPr>
          <p:cNvPr id="32" name="직사각형 7"/>
          <p:cNvSpPr>
            <a:spLocks noChangeArrowheads="1"/>
          </p:cNvSpPr>
          <p:nvPr/>
        </p:nvSpPr>
        <p:spPr bwMode="auto">
          <a:xfrm>
            <a:off x="869111" y="3828897"/>
            <a:ext cx="2334737" cy="338554"/>
          </a:xfrm>
          <a:prstGeom prst="rect">
            <a:avLst/>
          </a:prstGeom>
          <a:solidFill>
            <a:srgbClr val="00B050"/>
          </a:solidFill>
          <a:ln>
            <a:noFill/>
          </a:ln>
          <a:extLst/>
        </p:spPr>
        <p:txBody>
          <a:bodyPr wrap="square">
            <a:spAutoFit/>
          </a:bodyPr>
          <a:lstStyle/>
          <a:p>
            <a:pPr algn="l"/>
            <a:r>
              <a:rPr lang="en-US" altLang="ko-KR" sz="800" dirty="0"/>
              <a:t>2013. 10. </a:t>
            </a:r>
            <a:r>
              <a:rPr lang="en-US" altLang="ko-KR" sz="800" dirty="0" smtClean="0"/>
              <a:t>24. 23:45UTC </a:t>
            </a:r>
          </a:p>
          <a:p>
            <a:pPr algn="l"/>
            <a:r>
              <a:rPr lang="en-US" altLang="ko-KR" sz="800" dirty="0" smtClean="0"/>
              <a:t>15 &amp; 25 m/s wind radius based on COMS IR</a:t>
            </a:r>
            <a:endParaRPr lang="ko-KR" altLang="en-US" sz="800" dirty="0"/>
          </a:p>
        </p:txBody>
      </p:sp>
      <p:sp>
        <p:nvSpPr>
          <p:cNvPr id="3" name="직사각형 2"/>
          <p:cNvSpPr/>
          <p:nvPr/>
        </p:nvSpPr>
        <p:spPr>
          <a:xfrm>
            <a:off x="7596336" y="5996001"/>
            <a:ext cx="1547664" cy="5760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solidFill>
              </a:rPr>
              <a:t>Reference</a:t>
            </a:r>
            <a:endParaRPr lang="ko-KR" altLang="en-US" b="1" dirty="0">
              <a:solidFill>
                <a:schemeClr val="tx1"/>
              </a:solidFill>
            </a:endParaRPr>
          </a:p>
        </p:txBody>
      </p:sp>
    </p:spTree>
    <p:extLst>
      <p:ext uri="{BB962C8B-B14F-4D97-AF65-F5344CB8AC3E}">
        <p14:creationId xmlns:p14="http://schemas.microsoft.com/office/powerpoint/2010/main" val="3028470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3480" y="0"/>
            <a:ext cx="7884904" cy="656029"/>
          </a:xfrm>
        </p:spPr>
        <p:txBody>
          <a:bodyPr>
            <a:normAutofit fontScale="90000"/>
          </a:bodyPr>
          <a:lstStyle/>
          <a:p>
            <a:r>
              <a:rPr lang="en-US" altLang="ko-KR" dirty="0" smtClean="0"/>
              <a:t>TC advisory by National Typhoon Center in KMA</a:t>
            </a:r>
            <a:endParaRPr lang="ko-KR" alt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3" y="692696"/>
            <a:ext cx="4521884" cy="60553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707" y="692695"/>
            <a:ext cx="4521884" cy="605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3465"/>
          <a:stretch/>
        </p:blipFill>
        <p:spPr bwMode="auto">
          <a:xfrm>
            <a:off x="4644008" y="1628800"/>
            <a:ext cx="4470583" cy="50480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100392" y="692695"/>
            <a:ext cx="920445" cy="369332"/>
          </a:xfrm>
          <a:prstGeom prst="rect">
            <a:avLst/>
          </a:prstGeom>
          <a:noFill/>
        </p:spPr>
        <p:txBody>
          <a:bodyPr wrap="none" rtlCol="0">
            <a:spAutoFit/>
          </a:bodyPr>
          <a:lstStyle/>
          <a:p>
            <a:r>
              <a:rPr lang="en-US" altLang="ko-KR" dirty="0" smtClean="0"/>
              <a:t>English</a:t>
            </a:r>
            <a:endParaRPr lang="ko-KR" altLang="en-US" dirty="0"/>
          </a:p>
        </p:txBody>
      </p:sp>
      <p:sp>
        <p:nvSpPr>
          <p:cNvPr id="11" name="TextBox 10"/>
          <p:cNvSpPr txBox="1"/>
          <p:nvPr/>
        </p:nvSpPr>
        <p:spPr>
          <a:xfrm>
            <a:off x="3517285" y="718282"/>
            <a:ext cx="910699" cy="369332"/>
          </a:xfrm>
          <a:prstGeom prst="rect">
            <a:avLst/>
          </a:prstGeom>
          <a:noFill/>
        </p:spPr>
        <p:txBody>
          <a:bodyPr wrap="none" rtlCol="0">
            <a:spAutoFit/>
          </a:bodyPr>
          <a:lstStyle/>
          <a:p>
            <a:r>
              <a:rPr lang="en-US" altLang="ko-KR" dirty="0" smtClean="0"/>
              <a:t>Korean</a:t>
            </a:r>
            <a:endParaRPr lang="ko-KR" altLang="en-US" dirty="0"/>
          </a:p>
        </p:txBody>
      </p:sp>
    </p:spTree>
    <p:extLst>
      <p:ext uri="{BB962C8B-B14F-4D97-AF65-F5344CB8AC3E}">
        <p14:creationId xmlns:p14="http://schemas.microsoft.com/office/powerpoint/2010/main" val="13106261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Dvorak Technique for TC intensity</a:t>
            </a:r>
            <a:endParaRPr lang="ko-KR" altLang="en-US" dirty="0"/>
          </a:p>
        </p:txBody>
      </p:sp>
      <p:sp>
        <p:nvSpPr>
          <p:cNvPr id="6" name="Rectangle 6"/>
          <p:cNvSpPr>
            <a:spLocks noGrp="1" noChangeArrowheads="1"/>
          </p:cNvSpPr>
          <p:nvPr>
            <p:ph type="body" idx="1"/>
          </p:nvPr>
        </p:nvSpPr>
        <p:spPr>
          <a:xfrm>
            <a:off x="179512" y="908720"/>
            <a:ext cx="8784976" cy="5256584"/>
          </a:xfrm>
          <a:solidFill>
            <a:srgbClr val="FFFFCC"/>
          </a:solidFill>
        </p:spPr>
        <p:txBody>
          <a:bodyPr>
            <a:normAutofit fontScale="85000" lnSpcReduction="20000"/>
          </a:bodyPr>
          <a:lstStyle/>
          <a:p>
            <a:r>
              <a:rPr lang="en-US" altLang="ko-KR" sz="2000" dirty="0" smtClean="0">
                <a:ea typeface="굴림" charset="-127"/>
              </a:rPr>
              <a:t> The </a:t>
            </a:r>
            <a:r>
              <a:rPr lang="en-US" altLang="ko-KR" sz="2000" dirty="0">
                <a:ea typeface="굴림" charset="-127"/>
              </a:rPr>
              <a:t>Dvorak technique uses patterns and measurements from satellite imagery </a:t>
            </a:r>
            <a:endParaRPr lang="en-US" altLang="ko-KR" sz="2000" dirty="0" smtClean="0">
              <a:ea typeface="굴림" charset="-127"/>
            </a:endParaRPr>
          </a:p>
          <a:p>
            <a:pPr marL="0" indent="0">
              <a:buNone/>
            </a:pPr>
            <a:r>
              <a:rPr lang="en-US" altLang="ko-KR" sz="2000" dirty="0">
                <a:ea typeface="굴림" charset="-127"/>
              </a:rPr>
              <a:t> </a:t>
            </a:r>
            <a:r>
              <a:rPr lang="en-US" altLang="ko-KR" sz="2000" dirty="0" smtClean="0">
                <a:ea typeface="굴림" charset="-127"/>
              </a:rPr>
              <a:t>  to </a:t>
            </a:r>
            <a:r>
              <a:rPr lang="en-US" altLang="ko-KR" sz="2000" dirty="0">
                <a:ea typeface="굴림" charset="-127"/>
              </a:rPr>
              <a:t>estimate the strength of a tropical cyclone.</a:t>
            </a:r>
          </a:p>
          <a:p>
            <a:pPr marL="0" indent="0">
              <a:buNone/>
            </a:pPr>
            <a:r>
              <a:rPr lang="en-US" altLang="ko-KR" sz="2000" dirty="0" smtClean="0">
                <a:ea typeface="굴림" charset="-127"/>
              </a:rPr>
              <a:t> </a:t>
            </a:r>
          </a:p>
          <a:p>
            <a:r>
              <a:rPr lang="en-US" altLang="ko-KR" sz="2000" dirty="0" smtClean="0">
                <a:ea typeface="굴림" charset="-127"/>
              </a:rPr>
              <a:t> </a:t>
            </a:r>
            <a:r>
              <a:rPr lang="en-US" altLang="ko-KR" sz="2000" b="1" dirty="0" smtClean="0">
                <a:ea typeface="굴림" charset="-127"/>
              </a:rPr>
              <a:t>Strengths (especially over the ocean)</a:t>
            </a:r>
            <a:endParaRPr lang="en-US" altLang="ko-KR" sz="2000" b="1" dirty="0">
              <a:ea typeface="굴림" charset="-127"/>
            </a:endParaRPr>
          </a:p>
          <a:p>
            <a:pPr lvl="1"/>
            <a:r>
              <a:rPr lang="en-US" altLang="ko-KR" sz="1600" spc="0" dirty="0">
                <a:latin typeface="Arial" pitchFamily="34" charset="0"/>
                <a:ea typeface="굴림" charset="-127"/>
                <a:cs typeface="Arial" pitchFamily="34" charset="0"/>
              </a:rPr>
              <a:t>Consistent, relatively simple approach to a difficult task</a:t>
            </a:r>
          </a:p>
          <a:p>
            <a:pPr lvl="1"/>
            <a:r>
              <a:rPr lang="en-US" altLang="ko-KR" sz="1600" spc="0" dirty="0">
                <a:latin typeface="Arial" pitchFamily="34" charset="0"/>
                <a:ea typeface="굴림" charset="-127"/>
                <a:cs typeface="Arial" pitchFamily="34" charset="0"/>
              </a:rPr>
              <a:t>Time proven, the primary technique for more than 15 year</a:t>
            </a:r>
          </a:p>
          <a:p>
            <a:pPr lvl="1"/>
            <a:r>
              <a:rPr lang="en-US" altLang="ko-KR" sz="1600" spc="0" dirty="0">
                <a:latin typeface="Arial" pitchFamily="34" charset="0"/>
                <a:ea typeface="굴림" charset="-127"/>
                <a:cs typeface="Arial" pitchFamily="34" charset="0"/>
              </a:rPr>
              <a:t>Valid for all geographic regions</a:t>
            </a:r>
          </a:p>
          <a:p>
            <a:pPr lvl="1"/>
            <a:r>
              <a:rPr lang="en-US" altLang="ko-KR" sz="1600" spc="0" dirty="0">
                <a:latin typeface="Arial" pitchFamily="34" charset="0"/>
                <a:ea typeface="굴림" charset="-127"/>
                <a:cs typeface="Arial" pitchFamily="34" charset="0"/>
              </a:rPr>
              <a:t>Patterns based on cloud response to </a:t>
            </a:r>
            <a:r>
              <a:rPr lang="en-US" altLang="ko-KR" sz="1600" spc="0" dirty="0" err="1">
                <a:latin typeface="Arial" pitchFamily="34" charset="0"/>
                <a:ea typeface="굴림" charset="-127"/>
                <a:cs typeface="Arial" pitchFamily="34" charset="0"/>
              </a:rPr>
              <a:t>vorticity</a:t>
            </a:r>
            <a:endParaRPr lang="en-US" altLang="ko-KR" sz="1600" spc="0" dirty="0">
              <a:latin typeface="Arial" pitchFamily="34" charset="0"/>
              <a:ea typeface="굴림" charset="-127"/>
              <a:cs typeface="Arial" pitchFamily="34" charset="0"/>
            </a:endParaRPr>
          </a:p>
          <a:p>
            <a:pPr lvl="1"/>
            <a:r>
              <a:rPr lang="en-US" altLang="ko-KR" sz="1600" spc="0" dirty="0">
                <a:latin typeface="Arial" pitchFamily="34" charset="0"/>
                <a:ea typeface="굴림" charset="-127"/>
                <a:cs typeface="Arial" pitchFamily="34" charset="0"/>
              </a:rPr>
              <a:t>Highly reproducible</a:t>
            </a:r>
          </a:p>
          <a:p>
            <a:pPr lvl="1"/>
            <a:r>
              <a:rPr lang="en-US" altLang="ko-KR" sz="1600" spc="0" dirty="0">
                <a:latin typeface="Arial" pitchFamily="34" charset="0"/>
                <a:ea typeface="굴림" charset="-127"/>
                <a:cs typeface="Arial" pitchFamily="34" charset="0"/>
              </a:rPr>
              <a:t>Better validation and confidence for the more intense </a:t>
            </a:r>
            <a:r>
              <a:rPr lang="en-US" altLang="ko-KR" sz="1600" spc="0" dirty="0" smtClean="0">
                <a:latin typeface="Arial" pitchFamily="34" charset="0"/>
                <a:ea typeface="굴림" charset="-127"/>
                <a:cs typeface="Arial" pitchFamily="34" charset="0"/>
              </a:rPr>
              <a:t>storms</a:t>
            </a:r>
          </a:p>
          <a:p>
            <a:pPr marL="457200" lvl="1" indent="0">
              <a:buNone/>
            </a:pPr>
            <a:endParaRPr lang="en-US" altLang="ko-KR" sz="1600" spc="0" dirty="0">
              <a:latin typeface="Arial" pitchFamily="34" charset="0"/>
              <a:ea typeface="굴림" charset="-127"/>
              <a:cs typeface="Arial" pitchFamily="34" charset="0"/>
            </a:endParaRPr>
          </a:p>
          <a:p>
            <a:r>
              <a:rPr lang="en-US" altLang="ko-KR" sz="2000" dirty="0" smtClean="0">
                <a:ea typeface="굴림" charset="-127"/>
              </a:rPr>
              <a:t> </a:t>
            </a:r>
            <a:r>
              <a:rPr lang="en-US" altLang="ko-KR" sz="2000" b="1" dirty="0" smtClean="0">
                <a:ea typeface="굴림" charset="-127"/>
              </a:rPr>
              <a:t>Weaknesses</a:t>
            </a:r>
            <a:endParaRPr lang="en-US" altLang="ko-KR" sz="2000" b="1" dirty="0">
              <a:ea typeface="굴림" charset="-127"/>
            </a:endParaRPr>
          </a:p>
          <a:p>
            <a:pPr lvl="1"/>
            <a:r>
              <a:rPr lang="en-US" altLang="ko-KR" sz="1600" spc="0" dirty="0">
                <a:latin typeface="Arial" pitchFamily="34" charset="0"/>
                <a:ea typeface="굴림" charset="-127"/>
                <a:cs typeface="Arial" pitchFamily="34" charset="0"/>
              </a:rPr>
              <a:t>Some aspects are too subjective</a:t>
            </a:r>
          </a:p>
          <a:p>
            <a:pPr lvl="1"/>
            <a:r>
              <a:rPr lang="en-US" altLang="ko-KR" sz="1600" spc="0" dirty="0" err="1">
                <a:latin typeface="Arial" pitchFamily="34" charset="0"/>
                <a:ea typeface="굴림" charset="-127"/>
                <a:cs typeface="Arial" pitchFamily="34" charset="0"/>
              </a:rPr>
              <a:t>Subceptible</a:t>
            </a:r>
            <a:r>
              <a:rPr lang="en-US" altLang="ko-KR" sz="1600" spc="0" dirty="0">
                <a:latin typeface="Arial" pitchFamily="34" charset="0"/>
                <a:ea typeface="굴림" charset="-127"/>
                <a:cs typeface="Arial" pitchFamily="34" charset="0"/>
              </a:rPr>
              <a:t> to large errors in weaker systems T-number &lt; 4</a:t>
            </a:r>
          </a:p>
          <a:p>
            <a:pPr lvl="1"/>
            <a:r>
              <a:rPr lang="en-US" altLang="ko-KR" sz="1600" spc="0" dirty="0">
                <a:latin typeface="Arial" pitchFamily="34" charset="0"/>
                <a:ea typeface="굴림" charset="-127"/>
                <a:cs typeface="Arial" pitchFamily="34" charset="0"/>
              </a:rPr>
              <a:t>“spin down” times are too uniform</a:t>
            </a:r>
          </a:p>
          <a:p>
            <a:pPr lvl="1"/>
            <a:r>
              <a:rPr lang="en-US" altLang="ko-KR" sz="1600" spc="0" dirty="0">
                <a:latin typeface="Arial" pitchFamily="34" charset="0"/>
                <a:ea typeface="굴림" charset="-127"/>
                <a:cs typeface="Arial" pitchFamily="34" charset="0"/>
              </a:rPr>
              <a:t>poor intensity estimates of very small storms “midgets” at night</a:t>
            </a:r>
          </a:p>
          <a:p>
            <a:pPr lvl="1"/>
            <a:r>
              <a:rPr lang="en-US" altLang="ko-KR" sz="1600" spc="0" dirty="0">
                <a:latin typeface="Arial" pitchFamily="34" charset="0"/>
                <a:ea typeface="굴림" charset="-127"/>
                <a:cs typeface="Arial" pitchFamily="34" charset="0"/>
              </a:rPr>
              <a:t>Does not account for subtropical or </a:t>
            </a:r>
            <a:r>
              <a:rPr lang="en-US" altLang="ko-KR" sz="1600" spc="0" dirty="0" err="1">
                <a:latin typeface="Arial" pitchFamily="34" charset="0"/>
                <a:ea typeface="굴림" charset="-127"/>
                <a:cs typeface="Arial" pitchFamily="34" charset="0"/>
              </a:rPr>
              <a:t>extratropical</a:t>
            </a:r>
            <a:r>
              <a:rPr lang="en-US" altLang="ko-KR" sz="1600" spc="0" dirty="0">
                <a:latin typeface="Arial" pitchFamily="34" charset="0"/>
                <a:ea typeface="굴림" charset="-127"/>
                <a:cs typeface="Arial" pitchFamily="34" charset="0"/>
              </a:rPr>
              <a:t> transition</a:t>
            </a:r>
          </a:p>
          <a:p>
            <a:pPr lvl="1"/>
            <a:r>
              <a:rPr lang="en-US" altLang="ko-KR" sz="1600" spc="0" dirty="0">
                <a:latin typeface="Arial" pitchFamily="34" charset="0"/>
                <a:ea typeface="굴림" charset="-127"/>
                <a:cs typeface="Arial" pitchFamily="34" charset="0"/>
              </a:rPr>
              <a:t>Does not compensate for large translation speeds (left to the forecaster)</a:t>
            </a:r>
          </a:p>
          <a:p>
            <a:pPr lvl="1"/>
            <a:r>
              <a:rPr lang="en-US" altLang="ko-KR" sz="1600" spc="0" dirty="0">
                <a:latin typeface="Arial" pitchFamily="34" charset="0"/>
                <a:ea typeface="굴림" charset="-127"/>
                <a:cs typeface="Arial" pitchFamily="34" charset="0"/>
              </a:rPr>
              <a:t>Training and experience are very important because of the subjective nature of the method.</a:t>
            </a:r>
          </a:p>
          <a:p>
            <a:pPr lvl="1"/>
            <a:endParaRPr lang="en-US" altLang="ko-KR" sz="1600" spc="0" dirty="0">
              <a:latin typeface="Arial" pitchFamily="34" charset="0"/>
              <a:ea typeface="굴림" charset="-127"/>
              <a:cs typeface="Arial" pitchFamily="34" charset="0"/>
            </a:endParaRPr>
          </a:p>
        </p:txBody>
      </p:sp>
    </p:spTree>
    <p:extLst>
      <p:ext uri="{BB962C8B-B14F-4D97-AF65-F5344CB8AC3E}">
        <p14:creationId xmlns:p14="http://schemas.microsoft.com/office/powerpoint/2010/main" val="9598868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81830" y="2276872"/>
            <a:ext cx="3094026" cy="1584176"/>
          </a:xfrm>
        </p:spPr>
        <p:txBody>
          <a:bodyPr/>
          <a:lstStyle/>
          <a:p>
            <a:r>
              <a:rPr lang="en-US" altLang="ko-KR" dirty="0" smtClean="0"/>
              <a:t>Thank you!</a:t>
            </a:r>
            <a:endParaRPr lang="ko-KR" altLang="en-US" dirty="0"/>
          </a:p>
        </p:txBody>
      </p:sp>
    </p:spTree>
    <p:extLst>
      <p:ext uri="{BB962C8B-B14F-4D97-AF65-F5344CB8AC3E}">
        <p14:creationId xmlns:p14="http://schemas.microsoft.com/office/powerpoint/2010/main" val="1921021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3645025"/>
            <a:ext cx="2303515" cy="230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제목 1"/>
          <p:cNvSpPr>
            <a:spLocks noGrp="1"/>
          </p:cNvSpPr>
          <p:nvPr>
            <p:ph type="title"/>
          </p:nvPr>
        </p:nvSpPr>
        <p:spPr>
          <a:xfrm>
            <a:off x="142875" y="0"/>
            <a:ext cx="8605838" cy="655638"/>
          </a:xfrm>
        </p:spPr>
        <p:txBody>
          <a:bodyPr>
            <a:normAutofit/>
          </a:bodyPr>
          <a:lstStyle/>
          <a:p>
            <a:r>
              <a:rPr lang="en-GB" altLang="ko-KR" sz="3200" spc="-50" dirty="0" smtClean="0">
                <a:latin typeface="Calibri" pitchFamily="34" charset="0"/>
                <a:cs typeface="Calibri" pitchFamily="34" charset="0"/>
              </a:rPr>
              <a:t>Tropical Cyclone Analysis Information in NMSC</a:t>
            </a:r>
            <a:endParaRPr lang="en-GB" altLang="en-US" sz="3200" spc="-50" dirty="0">
              <a:latin typeface="Calibri" pitchFamily="34" charset="0"/>
              <a:cs typeface="Calibri" pitchFamily="34" charset="0"/>
            </a:endParaRPr>
          </a:p>
        </p:txBody>
      </p:sp>
      <p:sp>
        <p:nvSpPr>
          <p:cNvPr id="29" name="타원 28"/>
          <p:cNvSpPr/>
          <p:nvPr/>
        </p:nvSpPr>
        <p:spPr>
          <a:xfrm>
            <a:off x="1078117" y="5261575"/>
            <a:ext cx="53975" cy="53975"/>
          </a:xfrm>
          <a:prstGeom prst="ellipse">
            <a:avLst/>
          </a:prstGeom>
          <a:solidFill>
            <a:srgbClr val="FF0000"/>
          </a:solidFill>
          <a:ln w="19050">
            <a:solidFill>
              <a:srgbClr val="FF0000"/>
            </a:solidFill>
          </a:ln>
        </p:spPr>
        <p:style>
          <a:lnRef idx="1">
            <a:schemeClr val="accent1"/>
          </a:lnRef>
          <a:fillRef idx="2">
            <a:schemeClr val="accent1"/>
          </a:fillRef>
          <a:effectRef idx="1">
            <a:schemeClr val="accent1"/>
          </a:effectRef>
          <a:fontRef idx="minor">
            <a:schemeClr val="dk1"/>
          </a:fontRef>
        </p:style>
        <p:txBody>
          <a:bodyPr lIns="96981" tIns="48491" rIns="96981" bIns="48491" anchor="ctr"/>
          <a:lstStyle/>
          <a:p>
            <a:pPr algn="ctr" eaLnBrk="1" latinLnBrk="1" hangingPunct="1">
              <a:defRPr/>
            </a:pPr>
            <a:endParaRPr lang="ko-KR" altLang="en-US">
              <a:solidFill>
                <a:schemeClr val="tx1"/>
              </a:solidFill>
            </a:endParaRPr>
          </a:p>
        </p:txBody>
      </p:sp>
      <p:sp>
        <p:nvSpPr>
          <p:cNvPr id="33" name="TextBox 25"/>
          <p:cNvSpPr txBox="1">
            <a:spLocks noChangeArrowheads="1"/>
          </p:cNvSpPr>
          <p:nvPr/>
        </p:nvSpPr>
        <p:spPr bwMode="auto">
          <a:xfrm>
            <a:off x="163513" y="987425"/>
            <a:ext cx="4319587" cy="2552700"/>
          </a:xfrm>
          <a:prstGeom prst="round2DiagRect">
            <a:avLst/>
          </a:prstGeom>
          <a:ln>
            <a:headEnd/>
            <a:tailEnd/>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spAutoFit/>
          </a:bodyPr>
          <a:lstStyle/>
          <a:p>
            <a:pPr marL="285750" indent="-285750" eaLnBrk="1" latinLnBrk="1" hangingPunct="1">
              <a:lnSpc>
                <a:spcPct val="150000"/>
              </a:lnSpc>
              <a:buFont typeface="Wingdings" pitchFamily="2" charset="2"/>
              <a:buChar char="l"/>
              <a:defRPr/>
            </a:pPr>
            <a:r>
              <a:rPr kumimoji="0" lang="en-US" altLang="ko-KR" sz="1600" dirty="0">
                <a:latin typeface="Arial" pitchFamily="34" charset="0"/>
                <a:ea typeface="한컴 윤고딕 240" pitchFamily="18" charset="-127"/>
                <a:cs typeface="Arial" pitchFamily="34" charset="0"/>
              </a:rPr>
              <a:t> Pattern of TC(eye, band, shear </a:t>
            </a:r>
            <a:r>
              <a:rPr kumimoji="0" lang="en-US" altLang="ko-KR" sz="1600" dirty="0" err="1">
                <a:latin typeface="Arial" pitchFamily="34" charset="0"/>
                <a:ea typeface="한컴 윤고딕 240" pitchFamily="18" charset="-127"/>
                <a:cs typeface="Arial" pitchFamily="34" charset="0"/>
              </a:rPr>
              <a:t>etc</a:t>
            </a:r>
            <a:r>
              <a:rPr kumimoji="0" lang="en-US" altLang="ko-KR" sz="1600" dirty="0">
                <a:latin typeface="Arial" pitchFamily="34" charset="0"/>
                <a:ea typeface="한컴 윤고딕 240" pitchFamily="18" charset="-127"/>
                <a:cs typeface="Arial" pitchFamily="34" charset="0"/>
              </a:rPr>
              <a:t>)</a:t>
            </a:r>
          </a:p>
          <a:p>
            <a:pPr marL="285750" indent="-285750" eaLnBrk="1" latinLnBrk="1" hangingPunct="1">
              <a:lnSpc>
                <a:spcPct val="150000"/>
              </a:lnSpc>
              <a:buFont typeface="Wingdings" pitchFamily="2" charset="2"/>
              <a:buChar char="l"/>
              <a:defRPr/>
            </a:pPr>
            <a:r>
              <a:rPr kumimoji="0" lang="en-US" altLang="ko-KR" sz="1600" dirty="0">
                <a:latin typeface="Arial" pitchFamily="34" charset="0"/>
                <a:ea typeface="한컴 윤고딕 240" pitchFamily="18" charset="-127"/>
                <a:cs typeface="Arial" pitchFamily="34" charset="0"/>
              </a:rPr>
              <a:t> TC center position (speed/direction)</a:t>
            </a:r>
          </a:p>
          <a:p>
            <a:pPr marL="285750" indent="-285750" eaLnBrk="1" latinLnBrk="1" hangingPunct="1">
              <a:lnSpc>
                <a:spcPct val="150000"/>
              </a:lnSpc>
              <a:buFont typeface="Wingdings" pitchFamily="2" charset="2"/>
              <a:buChar char="l"/>
              <a:defRPr/>
            </a:pPr>
            <a:r>
              <a:rPr kumimoji="0" lang="en-US" altLang="ko-KR" sz="1600" dirty="0">
                <a:latin typeface="Arial" pitchFamily="34" charset="0"/>
                <a:ea typeface="한컴 윤고딕 240" pitchFamily="18" charset="-127"/>
                <a:cs typeface="Arial" pitchFamily="34" charset="0"/>
              </a:rPr>
              <a:t> TC Intensity(CI : Current Intensity)</a:t>
            </a:r>
          </a:p>
          <a:p>
            <a:pPr marL="285750" indent="-285750" eaLnBrk="1" latinLnBrk="1" hangingPunct="1">
              <a:lnSpc>
                <a:spcPct val="150000"/>
              </a:lnSpc>
              <a:buFont typeface="Wingdings" pitchFamily="2" charset="2"/>
              <a:buChar char="l"/>
              <a:defRPr/>
            </a:pPr>
            <a:r>
              <a:rPr kumimoji="0" lang="en-US" altLang="ko-KR" sz="1600" dirty="0">
                <a:latin typeface="Arial" pitchFamily="34" charset="0"/>
                <a:ea typeface="한컴 윤고딕 240" pitchFamily="18" charset="-127"/>
                <a:cs typeface="Arial" pitchFamily="34" charset="0"/>
              </a:rPr>
              <a:t> Minimum sea level pressure</a:t>
            </a:r>
          </a:p>
          <a:p>
            <a:pPr marL="285750" indent="-285750" eaLnBrk="1" latinLnBrk="1" hangingPunct="1">
              <a:lnSpc>
                <a:spcPct val="150000"/>
              </a:lnSpc>
              <a:buFont typeface="Wingdings" pitchFamily="2" charset="2"/>
              <a:buChar char="l"/>
              <a:defRPr/>
            </a:pPr>
            <a:r>
              <a:rPr kumimoji="0" lang="en-US" altLang="ko-KR" sz="1600" dirty="0">
                <a:latin typeface="Arial" pitchFamily="34" charset="0"/>
                <a:ea typeface="한컴 윤고딕 240" pitchFamily="18" charset="-127"/>
                <a:cs typeface="Arial" pitchFamily="34" charset="0"/>
              </a:rPr>
              <a:t> Maximum sustained wind(</a:t>
            </a:r>
            <a:r>
              <a:rPr kumimoji="0" lang="en-US" altLang="ko-KR" sz="1200" dirty="0">
                <a:latin typeface="Arial" pitchFamily="34" charset="0"/>
                <a:ea typeface="한컴 윤고딕 240" pitchFamily="18" charset="-127"/>
                <a:cs typeface="Arial" pitchFamily="34" charset="0"/>
              </a:rPr>
              <a:t>by </a:t>
            </a:r>
            <a:r>
              <a:rPr kumimoji="0" lang="en-US" altLang="ko-KR" sz="1200" dirty="0" err="1">
                <a:latin typeface="Arial" pitchFamily="34" charset="0"/>
                <a:ea typeface="한컴 윤고딕 240" pitchFamily="18" charset="-127"/>
                <a:cs typeface="Arial" pitchFamily="34" charset="0"/>
              </a:rPr>
              <a:t>Koba</a:t>
            </a:r>
            <a:r>
              <a:rPr kumimoji="0" lang="en-US" altLang="ko-KR" sz="1200" dirty="0">
                <a:latin typeface="Arial" pitchFamily="34" charset="0"/>
                <a:ea typeface="한컴 윤고딕 240" pitchFamily="18" charset="-127"/>
                <a:cs typeface="Arial" pitchFamily="34" charset="0"/>
              </a:rPr>
              <a:t> Scale</a:t>
            </a:r>
            <a:r>
              <a:rPr kumimoji="0" lang="en-US" altLang="ko-KR" sz="1600" dirty="0">
                <a:latin typeface="Arial" pitchFamily="34" charset="0"/>
                <a:ea typeface="한컴 윤고딕 240" pitchFamily="18" charset="-127"/>
                <a:cs typeface="Arial" pitchFamily="34" charset="0"/>
              </a:rPr>
              <a:t>)</a:t>
            </a:r>
          </a:p>
          <a:p>
            <a:pPr marL="285750" indent="-285750" eaLnBrk="1" latinLnBrk="1" hangingPunct="1">
              <a:lnSpc>
                <a:spcPct val="150000"/>
              </a:lnSpc>
              <a:buFont typeface="Wingdings" pitchFamily="2" charset="2"/>
              <a:buChar char="l"/>
              <a:defRPr/>
            </a:pPr>
            <a:r>
              <a:rPr kumimoji="0" lang="en-US" altLang="ko-KR" sz="1600" dirty="0">
                <a:latin typeface="Arial" pitchFamily="34" charset="0"/>
                <a:ea typeface="한컴 윤고딕 240" pitchFamily="18" charset="-127"/>
                <a:cs typeface="Arial" pitchFamily="34" charset="0"/>
              </a:rPr>
              <a:t> Radius of 30knots wind</a:t>
            </a:r>
          </a:p>
        </p:txBody>
      </p:sp>
      <p:sp>
        <p:nvSpPr>
          <p:cNvPr id="34" name="TextBox 11"/>
          <p:cNvSpPr txBox="1">
            <a:spLocks noChangeArrowheads="1"/>
          </p:cNvSpPr>
          <p:nvPr/>
        </p:nvSpPr>
        <p:spPr bwMode="auto">
          <a:xfrm>
            <a:off x="5292080" y="6329169"/>
            <a:ext cx="3060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400" dirty="0">
                <a:latin typeface="Calibri" pitchFamily="34" charset="0"/>
                <a:ea typeface="휴먼엑스포" pitchFamily="18" charset="-127"/>
                <a:cs typeface="Times New Roman" pitchFamily="18" charset="0"/>
              </a:rPr>
              <a:t>Observational frequency : 8 times/hour</a:t>
            </a:r>
            <a:endParaRPr lang="ko-KR" altLang="en-US" sz="1400" dirty="0">
              <a:latin typeface="Calibri" pitchFamily="34" charset="0"/>
              <a:ea typeface="휴먼엑스포" pitchFamily="18" charset="-127"/>
              <a:cs typeface="Times New Roman" pitchFamily="18" charset="0"/>
            </a:endParaRPr>
          </a:p>
        </p:txBody>
      </p:sp>
      <p:pic>
        <p:nvPicPr>
          <p:cNvPr id="39" name="그림 38"/>
          <p:cNvPicPr>
            <a:picLocks noChangeAspect="1"/>
          </p:cNvPicPr>
          <p:nvPr/>
        </p:nvPicPr>
        <p:blipFill rotWithShape="1">
          <a:blip r:embed="rId6" cstate="print">
            <a:extLst>
              <a:ext uri="{28A0092B-C50C-407E-A947-70E740481C1C}">
                <a14:useLocalDpi xmlns:a14="http://schemas.microsoft.com/office/drawing/2010/main" val="0"/>
              </a:ext>
            </a:extLst>
          </a:blip>
          <a:srcRect l="15327" r="15338" b="24003"/>
          <a:stretch/>
        </p:blipFill>
        <p:spPr>
          <a:xfrm>
            <a:off x="2430163" y="3645025"/>
            <a:ext cx="2297496" cy="2309658"/>
          </a:xfrm>
          <a:prstGeom prst="rect">
            <a:avLst/>
          </a:prstGeom>
        </p:spPr>
      </p:pic>
      <p:sp>
        <p:nvSpPr>
          <p:cNvPr id="40" name="타원 39"/>
          <p:cNvSpPr/>
          <p:nvPr/>
        </p:nvSpPr>
        <p:spPr>
          <a:xfrm>
            <a:off x="2123728" y="5461700"/>
            <a:ext cx="36000" cy="36000"/>
          </a:xfrm>
          <a:prstGeom prst="ellipse">
            <a:avLst/>
          </a:prstGeom>
          <a:solidFill>
            <a:srgbClr val="0000FF"/>
          </a:solidFill>
          <a:ln w="19050">
            <a:solidFill>
              <a:srgbClr val="0000FF"/>
            </a:solidFill>
          </a:ln>
        </p:spPr>
        <p:style>
          <a:lnRef idx="1">
            <a:schemeClr val="accent1"/>
          </a:lnRef>
          <a:fillRef idx="2">
            <a:schemeClr val="accent1"/>
          </a:fillRef>
          <a:effectRef idx="1">
            <a:schemeClr val="accent1"/>
          </a:effectRef>
          <a:fontRef idx="minor">
            <a:schemeClr val="dk1"/>
          </a:fontRef>
        </p:style>
        <p:txBody>
          <a:bodyPr lIns="96981" tIns="48491" rIns="96981" bIns="48491" anchor="ctr"/>
          <a:lstStyle/>
          <a:p>
            <a:pPr algn="ctr" eaLnBrk="1" latinLnBrk="1" hangingPunct="1">
              <a:defRPr/>
            </a:pPr>
            <a:endParaRPr lang="ko-KR" altLang="en-US">
              <a:solidFill>
                <a:srgbClr val="0000FF"/>
              </a:solidFill>
            </a:endParaRPr>
          </a:p>
        </p:txBody>
      </p:sp>
      <p:sp>
        <p:nvSpPr>
          <p:cNvPr id="4" name="TextBox 3"/>
          <p:cNvSpPr txBox="1"/>
          <p:nvPr/>
        </p:nvSpPr>
        <p:spPr>
          <a:xfrm>
            <a:off x="655822" y="5959838"/>
            <a:ext cx="844590" cy="523220"/>
          </a:xfrm>
          <a:prstGeom prst="rect">
            <a:avLst/>
          </a:prstGeom>
          <a:noFill/>
        </p:spPr>
        <p:txBody>
          <a:bodyPr wrap="none" rtlCol="0">
            <a:spAutoFit/>
          </a:bodyPr>
          <a:lstStyle/>
          <a:p>
            <a:r>
              <a:rPr lang="en-US" altLang="ko-KR" sz="1400" dirty="0" smtClean="0"/>
              <a:t>TY1819 </a:t>
            </a:r>
          </a:p>
          <a:p>
            <a:pPr algn="ctr"/>
            <a:r>
              <a:rPr lang="en-US" altLang="ko-KR" sz="1400" dirty="0" err="1" smtClean="0"/>
              <a:t>Soulik</a:t>
            </a:r>
            <a:endParaRPr lang="ko-KR" altLang="en-US" sz="1400" dirty="0"/>
          </a:p>
        </p:txBody>
      </p:sp>
      <p:sp>
        <p:nvSpPr>
          <p:cNvPr id="41" name="TextBox 40"/>
          <p:cNvSpPr txBox="1"/>
          <p:nvPr/>
        </p:nvSpPr>
        <p:spPr>
          <a:xfrm>
            <a:off x="1822937" y="5984845"/>
            <a:ext cx="673582" cy="400110"/>
          </a:xfrm>
          <a:prstGeom prst="rect">
            <a:avLst/>
          </a:prstGeom>
          <a:noFill/>
        </p:spPr>
        <p:txBody>
          <a:bodyPr wrap="none" rtlCol="0">
            <a:spAutoFit/>
          </a:bodyPr>
          <a:lstStyle/>
          <a:p>
            <a:pPr algn="ctr"/>
            <a:r>
              <a:rPr lang="en-US" altLang="ko-KR" sz="1000" dirty="0" smtClean="0"/>
              <a:t>TY1820 </a:t>
            </a:r>
          </a:p>
          <a:p>
            <a:r>
              <a:rPr lang="en-US" altLang="ko-KR" sz="1000" dirty="0" err="1" smtClean="0"/>
              <a:t>Cimaron</a:t>
            </a:r>
            <a:endParaRPr lang="ko-KR" altLang="en-US" sz="1000" dirty="0"/>
          </a:p>
        </p:txBody>
      </p:sp>
      <p:cxnSp>
        <p:nvCxnSpPr>
          <p:cNvPr id="7" name="직선 화살표 연결선 6"/>
          <p:cNvCxnSpPr>
            <a:stCxn id="41" idx="0"/>
          </p:cNvCxnSpPr>
          <p:nvPr/>
        </p:nvCxnSpPr>
        <p:spPr>
          <a:xfrm flipV="1">
            <a:off x="2159728" y="5661248"/>
            <a:ext cx="0" cy="323597"/>
          </a:xfrm>
          <a:prstGeom prst="straightConnector1">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직선 화살표 연결선 46"/>
          <p:cNvCxnSpPr/>
          <p:nvPr/>
        </p:nvCxnSpPr>
        <p:spPr>
          <a:xfrm flipV="1">
            <a:off x="1115616" y="5677724"/>
            <a:ext cx="0" cy="323597"/>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15"/>
          <p:cNvSpPr txBox="1">
            <a:spLocks noChangeArrowheads="1"/>
          </p:cNvSpPr>
          <p:nvPr/>
        </p:nvSpPr>
        <p:spPr bwMode="auto">
          <a:xfrm>
            <a:off x="216024" y="620688"/>
            <a:ext cx="9036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1600" b="1" dirty="0">
                <a:latin typeface="Arial" pitchFamily="34" charset="0"/>
                <a:cs typeface="Arial" pitchFamily="34" charset="0"/>
              </a:rPr>
              <a:t>Analysis </a:t>
            </a:r>
            <a:r>
              <a:rPr lang="en-US" altLang="ko-KR" sz="1600" b="1" dirty="0" smtClean="0">
                <a:latin typeface="Arial" pitchFamily="34" charset="0"/>
                <a:cs typeface="Arial" pitchFamily="34" charset="0"/>
              </a:rPr>
              <a:t>all TCs every </a:t>
            </a:r>
            <a:r>
              <a:rPr lang="en-US" altLang="ko-KR" sz="1600" b="1" dirty="0">
                <a:latin typeface="Arial" pitchFamily="34" charset="0"/>
                <a:cs typeface="Arial" pitchFamily="34" charset="0"/>
              </a:rPr>
              <a:t>3hrs from the </a:t>
            </a:r>
            <a:r>
              <a:rPr lang="en-US" altLang="ko-KR" sz="1600" b="1" dirty="0" smtClean="0">
                <a:latin typeface="Arial" pitchFamily="34" charset="0"/>
                <a:cs typeface="Arial" pitchFamily="34" charset="0"/>
              </a:rPr>
              <a:t>genesis  to </a:t>
            </a:r>
            <a:r>
              <a:rPr lang="en-US" altLang="ko-KR" sz="1600" b="1" dirty="0">
                <a:latin typeface="Arial" pitchFamily="34" charset="0"/>
                <a:cs typeface="Arial" pitchFamily="34" charset="0"/>
              </a:rPr>
              <a:t>dissipation</a:t>
            </a:r>
            <a:endParaRPr lang="ko-KR" altLang="en-US" sz="1600" b="1" dirty="0">
              <a:latin typeface="Arial" pitchFamily="34" charset="0"/>
              <a:cs typeface="Arial" pitchFamily="34" charset="0"/>
            </a:endParaRPr>
          </a:p>
        </p:txBody>
      </p:sp>
      <p:pic>
        <p:nvPicPr>
          <p:cNvPr id="49" name="20180823.07_18kst 한반도지역 합성.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44629" y="1142406"/>
            <a:ext cx="3606679" cy="5242549"/>
          </a:xfrm>
          <a:prstGeom prst="rect">
            <a:avLst/>
          </a:prstGeom>
        </p:spPr>
      </p:pic>
      <p:sp>
        <p:nvSpPr>
          <p:cNvPr id="32" name="TextBox 9"/>
          <p:cNvSpPr txBox="1">
            <a:spLocks noChangeArrowheads="1"/>
          </p:cNvSpPr>
          <p:nvPr/>
        </p:nvSpPr>
        <p:spPr bwMode="auto">
          <a:xfrm>
            <a:off x="5527804" y="1282375"/>
            <a:ext cx="2763898" cy="400110"/>
          </a:xfrm>
          <a:prstGeom prst="rect">
            <a:avLst/>
          </a:prstGeom>
          <a:solidFill>
            <a:schemeClr val="bg1"/>
          </a:solidFill>
          <a:ln>
            <a:noFill/>
          </a:ln>
        </p:spPr>
        <p:txBody>
          <a:bodyPr wrap="none">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000" b="1" dirty="0" smtClean="0">
                <a:latin typeface="Calibri" pitchFamily="34" charset="0"/>
                <a:ea typeface="휴먼엑스포" pitchFamily="18" charset="-127"/>
                <a:cs typeface="Times New Roman" pitchFamily="18" charset="0"/>
              </a:rPr>
              <a:t>Typhoon ‘SOULIK(1819)</a:t>
            </a:r>
            <a:endParaRPr lang="ko-KR" altLang="en-US" sz="2000" b="1" dirty="0">
              <a:latin typeface="Calibri" pitchFamily="34" charset="0"/>
              <a:ea typeface="휴먼엑스포" pitchFamily="18" charset="-127"/>
              <a:cs typeface="Times New Roman" pitchFamily="18" charset="0"/>
            </a:endParaRPr>
          </a:p>
        </p:txBody>
      </p:sp>
      <p:sp>
        <p:nvSpPr>
          <p:cNvPr id="2" name="TextBox 1"/>
          <p:cNvSpPr txBox="1"/>
          <p:nvPr/>
        </p:nvSpPr>
        <p:spPr>
          <a:xfrm>
            <a:off x="7884368" y="836712"/>
            <a:ext cx="835485" cy="369332"/>
          </a:xfrm>
          <a:prstGeom prst="rect">
            <a:avLst/>
          </a:prstGeom>
          <a:noFill/>
        </p:spPr>
        <p:txBody>
          <a:bodyPr wrap="none" rtlCol="0">
            <a:spAutoFit/>
          </a:bodyPr>
          <a:lstStyle/>
          <a:p>
            <a:r>
              <a:rPr lang="en-US" altLang="ko-KR" dirty="0" smtClean="0">
                <a:latin typeface="Arial" pitchFamily="34" charset="0"/>
                <a:cs typeface="Arial" pitchFamily="34" charset="0"/>
              </a:rPr>
              <a:t>Loop1</a:t>
            </a:r>
            <a:endParaRPr lang="ko-KR" altLang="en-US" dirty="0">
              <a:latin typeface="Arial" pitchFamily="34" charset="0"/>
              <a:cs typeface="Arial" pitchFamily="34" charset="0"/>
            </a:endParaRPr>
          </a:p>
        </p:txBody>
      </p:sp>
    </p:spTree>
    <p:extLst>
      <p:ext uri="{BB962C8B-B14F-4D97-AF65-F5344CB8AC3E}">
        <p14:creationId xmlns:p14="http://schemas.microsoft.com/office/powerpoint/2010/main" val="1912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00"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제목 1"/>
          <p:cNvSpPr>
            <a:spLocks noGrp="1"/>
          </p:cNvSpPr>
          <p:nvPr>
            <p:ph type="title"/>
          </p:nvPr>
        </p:nvSpPr>
        <p:spPr>
          <a:xfrm>
            <a:off x="142875" y="0"/>
            <a:ext cx="8605838" cy="655638"/>
          </a:xfrm>
        </p:spPr>
        <p:txBody>
          <a:bodyPr>
            <a:normAutofit/>
          </a:bodyPr>
          <a:lstStyle/>
          <a:p>
            <a:r>
              <a:rPr lang="en-GB" altLang="ko-KR" sz="3200" spc="-50" dirty="0" smtClean="0">
                <a:latin typeface="Calibri" pitchFamily="34" charset="0"/>
                <a:cs typeface="Calibri" pitchFamily="34" charset="0"/>
              </a:rPr>
              <a:t>Tropical Cyclone Analysis Information in NMSC</a:t>
            </a:r>
            <a:endParaRPr lang="en-GB" altLang="en-US" sz="3200" spc="-50" dirty="0">
              <a:latin typeface="Calibri" pitchFamily="34" charset="0"/>
              <a:cs typeface="Calibri" pitchFamily="34" charset="0"/>
            </a:endParaRPr>
          </a:p>
        </p:txBody>
      </p:sp>
      <p:sp>
        <p:nvSpPr>
          <p:cNvPr id="4" name="TextBox 3"/>
          <p:cNvSpPr txBox="1"/>
          <p:nvPr/>
        </p:nvSpPr>
        <p:spPr>
          <a:xfrm>
            <a:off x="199018" y="1932140"/>
            <a:ext cx="844590" cy="523220"/>
          </a:xfrm>
          <a:prstGeom prst="rect">
            <a:avLst/>
          </a:prstGeom>
          <a:noFill/>
        </p:spPr>
        <p:txBody>
          <a:bodyPr wrap="none" rtlCol="0">
            <a:spAutoFit/>
          </a:bodyPr>
          <a:lstStyle/>
          <a:p>
            <a:r>
              <a:rPr lang="en-US" altLang="ko-KR" sz="1400" dirty="0" smtClean="0"/>
              <a:t>TY1819 </a:t>
            </a:r>
          </a:p>
          <a:p>
            <a:pPr algn="ctr"/>
            <a:r>
              <a:rPr lang="en-US" altLang="ko-KR" sz="1400" dirty="0" err="1" smtClean="0"/>
              <a:t>Soulik</a:t>
            </a:r>
            <a:endParaRPr lang="ko-KR" altLang="en-US" sz="1400" dirty="0"/>
          </a:p>
        </p:txBody>
      </p:sp>
      <p:sp>
        <p:nvSpPr>
          <p:cNvPr id="48" name="TextBox 15"/>
          <p:cNvSpPr txBox="1">
            <a:spLocks noChangeArrowheads="1"/>
          </p:cNvSpPr>
          <p:nvPr/>
        </p:nvSpPr>
        <p:spPr bwMode="auto">
          <a:xfrm>
            <a:off x="216024" y="768102"/>
            <a:ext cx="90364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itchFamily="50" charset="-127"/>
                <a:ea typeface="굴림" pitchFamily="50" charset="-127"/>
              </a:defRPr>
            </a:lvl1pPr>
            <a:lvl2pPr marL="742950" indent="-285750" latinLnBrk="1">
              <a:defRPr kumimoji="1">
                <a:solidFill>
                  <a:schemeClr val="tx1"/>
                </a:solidFill>
                <a:latin typeface="굴림" pitchFamily="50" charset="-127"/>
                <a:ea typeface="굴림" pitchFamily="50" charset="-127"/>
              </a:defRPr>
            </a:lvl2pPr>
            <a:lvl3pPr marL="1143000" indent="-228600" latinLnBrk="1">
              <a:defRPr kumimoji="1">
                <a:solidFill>
                  <a:schemeClr val="tx1"/>
                </a:solidFill>
                <a:latin typeface="굴림" pitchFamily="50" charset="-127"/>
                <a:ea typeface="굴림" pitchFamily="50" charset="-127"/>
              </a:defRPr>
            </a:lvl3pPr>
            <a:lvl4pPr marL="1600200" indent="-228600" latinLnBrk="1">
              <a:defRPr kumimoji="1">
                <a:solidFill>
                  <a:schemeClr val="tx1"/>
                </a:solidFill>
                <a:latin typeface="굴림" pitchFamily="50" charset="-127"/>
                <a:ea typeface="굴림" pitchFamily="50" charset="-127"/>
              </a:defRPr>
            </a:lvl4pPr>
            <a:lvl5pPr marL="2057400" indent="-228600" latinLnBrk="1">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r>
              <a:rPr lang="en-US" altLang="ko-KR" sz="1600" b="1" dirty="0" smtClean="0">
                <a:latin typeface="Arial" pitchFamily="34" charset="0"/>
                <a:cs typeface="Arial" pitchFamily="34" charset="0"/>
              </a:rPr>
              <a:t>Provide TC information from Advanced (every 1 </a:t>
            </a:r>
            <a:r>
              <a:rPr lang="en-US" altLang="ko-KR" sz="1600" b="1" dirty="0" err="1" smtClean="0">
                <a:latin typeface="Arial" pitchFamily="34" charset="0"/>
                <a:cs typeface="Arial" pitchFamily="34" charset="0"/>
              </a:rPr>
              <a:t>hr</a:t>
            </a:r>
            <a:r>
              <a:rPr lang="en-US" altLang="ko-KR" sz="1600" b="1" dirty="0" smtClean="0">
                <a:latin typeface="Arial" pitchFamily="34" charset="0"/>
                <a:cs typeface="Arial" pitchFamily="34" charset="0"/>
              </a:rPr>
              <a:t>) </a:t>
            </a:r>
            <a:r>
              <a:rPr lang="en-US" altLang="ko-KR" sz="1600" b="1" dirty="0">
                <a:latin typeface="Arial" pitchFamily="34" charset="0"/>
                <a:cs typeface="Arial" pitchFamily="34" charset="0"/>
              </a:rPr>
              <a:t>and </a:t>
            </a:r>
            <a:r>
              <a:rPr lang="en-US" altLang="ko-KR" sz="1600" b="1" dirty="0" smtClean="0">
                <a:latin typeface="Arial" pitchFamily="34" charset="0"/>
                <a:cs typeface="Arial" pitchFamily="34" charset="0"/>
              </a:rPr>
              <a:t>Subjective(every 3hr) Dvorak Technique to typhoon forecasters via intranet service</a:t>
            </a:r>
            <a:endParaRPr lang="ko-KR" altLang="en-US" sz="1600" b="1" dirty="0">
              <a:latin typeface="Arial" pitchFamily="34" charset="0"/>
              <a:cs typeface="Arial"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828" r="66066" b="5214"/>
          <a:stretch/>
        </p:blipFill>
        <p:spPr bwMode="auto">
          <a:xfrm>
            <a:off x="1043608" y="1403179"/>
            <a:ext cx="7065693" cy="485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703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Typical patterns of Tropical Cyclones</a:t>
            </a:r>
            <a:endParaRPr lang="ko-KR" altLang="en-US" dirty="0"/>
          </a:p>
        </p:txBody>
      </p:sp>
      <p:grpSp>
        <p:nvGrpSpPr>
          <p:cNvPr id="5" name="Group 90"/>
          <p:cNvGrpSpPr>
            <a:grpSpLocks/>
          </p:cNvGrpSpPr>
          <p:nvPr/>
        </p:nvGrpSpPr>
        <p:grpSpPr bwMode="auto">
          <a:xfrm>
            <a:off x="277337" y="1328134"/>
            <a:ext cx="8643938" cy="4545013"/>
            <a:chOff x="382" y="1160"/>
            <a:chExt cx="5445" cy="2863"/>
          </a:xfrm>
        </p:grpSpPr>
        <p:grpSp>
          <p:nvGrpSpPr>
            <p:cNvPr id="6" name="Group 79"/>
            <p:cNvGrpSpPr>
              <a:grpSpLocks/>
            </p:cNvGrpSpPr>
            <p:nvPr/>
          </p:nvGrpSpPr>
          <p:grpSpPr bwMode="auto">
            <a:xfrm>
              <a:off x="382" y="1263"/>
              <a:ext cx="5441" cy="231"/>
              <a:chOff x="382" y="1263"/>
              <a:chExt cx="4946" cy="231"/>
            </a:xfrm>
          </p:grpSpPr>
          <p:sp>
            <p:nvSpPr>
              <p:cNvPr id="38" name="Line 76"/>
              <p:cNvSpPr>
                <a:spLocks noChangeShapeType="1"/>
              </p:cNvSpPr>
              <p:nvPr/>
            </p:nvSpPr>
            <p:spPr bwMode="auto">
              <a:xfrm>
                <a:off x="384" y="1488"/>
                <a:ext cx="49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39" name="Text Box 77"/>
              <p:cNvSpPr txBox="1">
                <a:spLocks noChangeArrowheads="1"/>
              </p:cNvSpPr>
              <p:nvPr/>
            </p:nvSpPr>
            <p:spPr bwMode="auto">
              <a:xfrm>
                <a:off x="382" y="1263"/>
                <a:ext cx="112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800" b="1">
                    <a:solidFill>
                      <a:srgbClr val="333300"/>
                    </a:solidFill>
                    <a:latin typeface="굴림" pitchFamily="50" charset="-127"/>
                    <a:ea typeface="굴림" pitchFamily="50" charset="-127"/>
                  </a:defRPr>
                </a:lvl1pPr>
                <a:lvl2pPr marL="742950" indent="-285750">
                  <a:defRPr kumimoji="1" sz="2800" b="1">
                    <a:solidFill>
                      <a:srgbClr val="333300"/>
                    </a:solidFill>
                    <a:latin typeface="굴림" pitchFamily="50" charset="-127"/>
                    <a:ea typeface="굴림" pitchFamily="50" charset="-127"/>
                  </a:defRPr>
                </a:lvl2pPr>
                <a:lvl3pPr marL="1143000" indent="-228600">
                  <a:defRPr kumimoji="1" sz="2800" b="1">
                    <a:solidFill>
                      <a:srgbClr val="333300"/>
                    </a:solidFill>
                    <a:latin typeface="굴림" pitchFamily="50" charset="-127"/>
                    <a:ea typeface="굴림" pitchFamily="50" charset="-127"/>
                  </a:defRPr>
                </a:lvl3pPr>
                <a:lvl4pPr marL="1600200" indent="-228600">
                  <a:defRPr kumimoji="1" sz="2800" b="1">
                    <a:solidFill>
                      <a:srgbClr val="333300"/>
                    </a:solidFill>
                    <a:latin typeface="굴림" pitchFamily="50" charset="-127"/>
                    <a:ea typeface="굴림" pitchFamily="50" charset="-127"/>
                  </a:defRPr>
                </a:lvl4pPr>
                <a:lvl5pPr marL="2057400" indent="-22860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latinLnBrk="1" hangingPunct="1"/>
                <a:r>
                  <a:rPr lang="en-US" altLang="ko-KR" sz="1800">
                    <a:latin typeface="휴먼옛체" pitchFamily="18" charset="-127"/>
                    <a:ea typeface="휴먼옛체" pitchFamily="18" charset="-127"/>
                  </a:rPr>
                  <a:t>Generating stage</a:t>
                </a:r>
              </a:p>
            </p:txBody>
          </p:sp>
        </p:grpSp>
        <p:grpSp>
          <p:nvGrpSpPr>
            <p:cNvPr id="7" name="Group 80"/>
            <p:cNvGrpSpPr>
              <a:grpSpLocks/>
            </p:cNvGrpSpPr>
            <p:nvPr/>
          </p:nvGrpSpPr>
          <p:grpSpPr bwMode="auto">
            <a:xfrm>
              <a:off x="384" y="2256"/>
              <a:ext cx="5441" cy="231"/>
              <a:chOff x="382" y="1263"/>
              <a:chExt cx="4946" cy="231"/>
            </a:xfrm>
          </p:grpSpPr>
          <p:sp>
            <p:nvSpPr>
              <p:cNvPr id="36" name="Line 81"/>
              <p:cNvSpPr>
                <a:spLocks noChangeShapeType="1"/>
              </p:cNvSpPr>
              <p:nvPr/>
            </p:nvSpPr>
            <p:spPr bwMode="auto">
              <a:xfrm>
                <a:off x="384" y="1488"/>
                <a:ext cx="49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37" name="Text Box 82"/>
              <p:cNvSpPr txBox="1">
                <a:spLocks noChangeArrowheads="1"/>
              </p:cNvSpPr>
              <p:nvPr/>
            </p:nvSpPr>
            <p:spPr bwMode="auto">
              <a:xfrm>
                <a:off x="382" y="1263"/>
                <a:ext cx="1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800" b="1">
                    <a:solidFill>
                      <a:srgbClr val="333300"/>
                    </a:solidFill>
                    <a:latin typeface="굴림" pitchFamily="50" charset="-127"/>
                    <a:ea typeface="굴림" pitchFamily="50" charset="-127"/>
                  </a:defRPr>
                </a:lvl1pPr>
                <a:lvl2pPr marL="742950" indent="-285750">
                  <a:defRPr kumimoji="1" sz="2800" b="1">
                    <a:solidFill>
                      <a:srgbClr val="333300"/>
                    </a:solidFill>
                    <a:latin typeface="굴림" pitchFamily="50" charset="-127"/>
                    <a:ea typeface="굴림" pitchFamily="50" charset="-127"/>
                  </a:defRPr>
                </a:lvl2pPr>
                <a:lvl3pPr marL="1143000" indent="-228600">
                  <a:defRPr kumimoji="1" sz="2800" b="1">
                    <a:solidFill>
                      <a:srgbClr val="333300"/>
                    </a:solidFill>
                    <a:latin typeface="굴림" pitchFamily="50" charset="-127"/>
                    <a:ea typeface="굴림" pitchFamily="50" charset="-127"/>
                  </a:defRPr>
                </a:lvl3pPr>
                <a:lvl4pPr marL="1600200" indent="-228600">
                  <a:defRPr kumimoji="1" sz="2800" b="1">
                    <a:solidFill>
                      <a:srgbClr val="333300"/>
                    </a:solidFill>
                    <a:latin typeface="굴림" pitchFamily="50" charset="-127"/>
                    <a:ea typeface="굴림" pitchFamily="50" charset="-127"/>
                  </a:defRPr>
                </a:lvl4pPr>
                <a:lvl5pPr marL="2057400" indent="-22860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latinLnBrk="1" hangingPunct="1"/>
                <a:r>
                  <a:rPr lang="en-US" altLang="ko-KR" sz="1800">
                    <a:latin typeface="휴먼옛체" pitchFamily="18" charset="-127"/>
                    <a:ea typeface="휴먼옛체" pitchFamily="18" charset="-127"/>
                  </a:rPr>
                  <a:t>Developing stage</a:t>
                </a:r>
              </a:p>
            </p:txBody>
          </p:sp>
        </p:grpSp>
        <p:grpSp>
          <p:nvGrpSpPr>
            <p:cNvPr id="8" name="Group 83"/>
            <p:cNvGrpSpPr>
              <a:grpSpLocks/>
            </p:cNvGrpSpPr>
            <p:nvPr/>
          </p:nvGrpSpPr>
          <p:grpSpPr bwMode="auto">
            <a:xfrm>
              <a:off x="386" y="2850"/>
              <a:ext cx="5441" cy="231"/>
              <a:chOff x="382" y="1263"/>
              <a:chExt cx="4946" cy="231"/>
            </a:xfrm>
          </p:grpSpPr>
          <p:sp>
            <p:nvSpPr>
              <p:cNvPr id="34" name="Line 84"/>
              <p:cNvSpPr>
                <a:spLocks noChangeShapeType="1"/>
              </p:cNvSpPr>
              <p:nvPr/>
            </p:nvSpPr>
            <p:spPr bwMode="auto">
              <a:xfrm>
                <a:off x="384" y="1488"/>
                <a:ext cx="49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35" name="Text Box 85"/>
              <p:cNvSpPr txBox="1">
                <a:spLocks noChangeArrowheads="1"/>
              </p:cNvSpPr>
              <p:nvPr/>
            </p:nvSpPr>
            <p:spPr bwMode="auto">
              <a:xfrm>
                <a:off x="382" y="1263"/>
                <a:ext cx="9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800" b="1">
                    <a:solidFill>
                      <a:srgbClr val="333300"/>
                    </a:solidFill>
                    <a:latin typeface="굴림" pitchFamily="50" charset="-127"/>
                    <a:ea typeface="굴림" pitchFamily="50" charset="-127"/>
                  </a:defRPr>
                </a:lvl1pPr>
                <a:lvl2pPr marL="742950" indent="-285750">
                  <a:defRPr kumimoji="1" sz="2800" b="1">
                    <a:solidFill>
                      <a:srgbClr val="333300"/>
                    </a:solidFill>
                    <a:latin typeface="굴림" pitchFamily="50" charset="-127"/>
                    <a:ea typeface="굴림" pitchFamily="50" charset="-127"/>
                  </a:defRPr>
                </a:lvl2pPr>
                <a:lvl3pPr marL="1143000" indent="-228600">
                  <a:defRPr kumimoji="1" sz="2800" b="1">
                    <a:solidFill>
                      <a:srgbClr val="333300"/>
                    </a:solidFill>
                    <a:latin typeface="굴림" pitchFamily="50" charset="-127"/>
                    <a:ea typeface="굴림" pitchFamily="50" charset="-127"/>
                  </a:defRPr>
                </a:lvl3pPr>
                <a:lvl4pPr marL="1600200" indent="-228600">
                  <a:defRPr kumimoji="1" sz="2800" b="1">
                    <a:solidFill>
                      <a:srgbClr val="333300"/>
                    </a:solidFill>
                    <a:latin typeface="굴림" pitchFamily="50" charset="-127"/>
                    <a:ea typeface="굴림" pitchFamily="50" charset="-127"/>
                  </a:defRPr>
                </a:lvl4pPr>
                <a:lvl5pPr marL="2057400" indent="-22860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latinLnBrk="1" hangingPunct="1"/>
                <a:r>
                  <a:rPr lang="en-US" altLang="ko-KR" sz="1800">
                    <a:latin typeface="휴먼옛체" pitchFamily="18" charset="-127"/>
                    <a:ea typeface="휴먼옛체" pitchFamily="18" charset="-127"/>
                  </a:rPr>
                  <a:t>Mature stage</a:t>
                </a:r>
              </a:p>
            </p:txBody>
          </p:sp>
        </p:grpSp>
        <p:grpSp>
          <p:nvGrpSpPr>
            <p:cNvPr id="9" name="Group 86"/>
            <p:cNvGrpSpPr>
              <a:grpSpLocks/>
            </p:cNvGrpSpPr>
            <p:nvPr/>
          </p:nvGrpSpPr>
          <p:grpSpPr bwMode="auto">
            <a:xfrm>
              <a:off x="384" y="3792"/>
              <a:ext cx="5441" cy="231"/>
              <a:chOff x="382" y="1263"/>
              <a:chExt cx="4946" cy="231"/>
            </a:xfrm>
          </p:grpSpPr>
          <p:sp>
            <p:nvSpPr>
              <p:cNvPr id="32" name="Line 87"/>
              <p:cNvSpPr>
                <a:spLocks noChangeShapeType="1"/>
              </p:cNvSpPr>
              <p:nvPr/>
            </p:nvSpPr>
            <p:spPr bwMode="auto">
              <a:xfrm>
                <a:off x="384" y="1488"/>
                <a:ext cx="49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33" name="Text Box 88"/>
              <p:cNvSpPr txBox="1">
                <a:spLocks noChangeArrowheads="1"/>
              </p:cNvSpPr>
              <p:nvPr/>
            </p:nvSpPr>
            <p:spPr bwMode="auto">
              <a:xfrm>
                <a:off x="382" y="1263"/>
                <a:ext cx="111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800" b="1">
                    <a:solidFill>
                      <a:srgbClr val="333300"/>
                    </a:solidFill>
                    <a:latin typeface="굴림" pitchFamily="50" charset="-127"/>
                    <a:ea typeface="굴림" pitchFamily="50" charset="-127"/>
                  </a:defRPr>
                </a:lvl1pPr>
                <a:lvl2pPr marL="742950" indent="-285750">
                  <a:defRPr kumimoji="1" sz="2800" b="1">
                    <a:solidFill>
                      <a:srgbClr val="333300"/>
                    </a:solidFill>
                    <a:latin typeface="굴림" pitchFamily="50" charset="-127"/>
                    <a:ea typeface="굴림" pitchFamily="50" charset="-127"/>
                  </a:defRPr>
                </a:lvl2pPr>
                <a:lvl3pPr marL="1143000" indent="-228600">
                  <a:defRPr kumimoji="1" sz="2800" b="1">
                    <a:solidFill>
                      <a:srgbClr val="333300"/>
                    </a:solidFill>
                    <a:latin typeface="굴림" pitchFamily="50" charset="-127"/>
                    <a:ea typeface="굴림" pitchFamily="50" charset="-127"/>
                  </a:defRPr>
                </a:lvl3pPr>
                <a:lvl4pPr marL="1600200" indent="-228600">
                  <a:defRPr kumimoji="1" sz="2800" b="1">
                    <a:solidFill>
                      <a:srgbClr val="333300"/>
                    </a:solidFill>
                    <a:latin typeface="굴림" pitchFamily="50" charset="-127"/>
                    <a:ea typeface="굴림" pitchFamily="50" charset="-127"/>
                  </a:defRPr>
                </a:lvl4pPr>
                <a:lvl5pPr marL="2057400" indent="-228600">
                  <a:defRPr kumimoji="1" sz="2800" b="1">
                    <a:solidFill>
                      <a:srgbClr val="333300"/>
                    </a:solidFill>
                    <a:latin typeface="굴림" pitchFamily="50" charset="-127"/>
                    <a:ea typeface="굴림" pitchFamily="50" charset="-127"/>
                  </a:defRPr>
                </a:lvl5pPr>
                <a:lvl6pPr marL="25146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6pPr>
                <a:lvl7pPr marL="29718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7pPr>
                <a:lvl8pPr marL="34290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8pPr>
                <a:lvl9pPr marL="3886200" indent="-228600" eaLnBrk="0" fontAlgn="base" hangingPunct="0">
                  <a:spcBef>
                    <a:spcPct val="0"/>
                  </a:spcBef>
                  <a:spcAft>
                    <a:spcPct val="0"/>
                  </a:spcAft>
                  <a:defRPr kumimoji="1" sz="2800" b="1">
                    <a:solidFill>
                      <a:srgbClr val="333300"/>
                    </a:solidFill>
                    <a:latin typeface="굴림" pitchFamily="50" charset="-127"/>
                    <a:ea typeface="굴림" pitchFamily="50" charset="-127"/>
                  </a:defRPr>
                </a:lvl9pPr>
              </a:lstStyle>
              <a:p>
                <a:pPr eaLnBrk="1" latinLnBrk="1" hangingPunct="1"/>
                <a:r>
                  <a:rPr lang="en-US" altLang="ko-KR" sz="1800">
                    <a:latin typeface="휴먼옛체" pitchFamily="18" charset="-127"/>
                    <a:ea typeface="휴먼옛체" pitchFamily="18" charset="-127"/>
                  </a:rPr>
                  <a:t>Weakening stage</a:t>
                </a:r>
              </a:p>
            </p:txBody>
          </p:sp>
        </p:grpSp>
        <p:grpSp>
          <p:nvGrpSpPr>
            <p:cNvPr id="12" name="Group 74"/>
            <p:cNvGrpSpPr>
              <a:grpSpLocks/>
            </p:cNvGrpSpPr>
            <p:nvPr/>
          </p:nvGrpSpPr>
          <p:grpSpPr bwMode="auto">
            <a:xfrm>
              <a:off x="2117" y="1160"/>
              <a:ext cx="3547" cy="2813"/>
              <a:chOff x="1680" y="1152"/>
              <a:chExt cx="3547" cy="2813"/>
            </a:xfrm>
          </p:grpSpPr>
          <p:sp>
            <p:nvSpPr>
              <p:cNvPr id="13" name="Rectangle 52"/>
              <p:cNvSpPr>
                <a:spLocks noChangeArrowheads="1"/>
              </p:cNvSpPr>
              <p:nvPr/>
            </p:nvSpPr>
            <p:spPr bwMode="auto">
              <a:xfrm>
                <a:off x="2026" y="1152"/>
                <a:ext cx="875" cy="262"/>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latinLnBrk="1" hangingPunct="1"/>
                <a:r>
                  <a:rPr lang="en-US" altLang="ko-KR" sz="2000" dirty="0">
                    <a:latin typeface="휴먼옛체" pitchFamily="18" charset="-127"/>
                    <a:ea typeface="휴먼옛체" pitchFamily="18" charset="-127"/>
                  </a:rPr>
                  <a:t>CB cluster</a:t>
                </a:r>
              </a:p>
            </p:txBody>
          </p:sp>
          <p:sp>
            <p:nvSpPr>
              <p:cNvPr id="14" name="Rectangle 55"/>
              <p:cNvSpPr>
                <a:spLocks noChangeArrowheads="1"/>
              </p:cNvSpPr>
              <p:nvPr/>
            </p:nvSpPr>
            <p:spPr bwMode="auto">
              <a:xfrm>
                <a:off x="3271" y="1152"/>
                <a:ext cx="795" cy="262"/>
              </a:xfrm>
              <a:prstGeom prst="rect">
                <a:avLst/>
              </a:prstGeom>
              <a:noFill/>
              <a:ln w="19050">
                <a:solidFill>
                  <a:srgbClr val="FF00FF"/>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latinLnBrk="1" hangingPunct="1"/>
                <a:r>
                  <a:rPr lang="en-US" altLang="ko-KR" sz="2000">
                    <a:latin typeface="휴먼옛체" pitchFamily="18" charset="-127"/>
                    <a:ea typeface="휴먼옛체" pitchFamily="18" charset="-127"/>
                  </a:rPr>
                  <a:t>   Shear </a:t>
                </a:r>
              </a:p>
            </p:txBody>
          </p:sp>
          <p:sp>
            <p:nvSpPr>
              <p:cNvPr id="15" name="Line 56"/>
              <p:cNvSpPr>
                <a:spLocks noChangeShapeType="1"/>
              </p:cNvSpPr>
              <p:nvPr/>
            </p:nvSpPr>
            <p:spPr bwMode="auto">
              <a:xfrm>
                <a:off x="2448" y="1440"/>
                <a:ext cx="0" cy="19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p>
            </p:txBody>
          </p:sp>
          <p:sp>
            <p:nvSpPr>
              <p:cNvPr id="16" name="Rectangle 57"/>
              <p:cNvSpPr>
                <a:spLocks noChangeArrowheads="1"/>
              </p:cNvSpPr>
              <p:nvPr/>
            </p:nvSpPr>
            <p:spPr bwMode="auto">
              <a:xfrm>
                <a:off x="2031" y="1657"/>
                <a:ext cx="858" cy="262"/>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latinLnBrk="1" hangingPunct="1"/>
                <a:r>
                  <a:rPr lang="en-US" altLang="ko-KR" sz="2000">
                    <a:latin typeface="휴먼옛체" pitchFamily="18" charset="-127"/>
                    <a:ea typeface="휴먼옛체" pitchFamily="18" charset="-127"/>
                  </a:rPr>
                  <a:t>   Band   </a:t>
                </a:r>
              </a:p>
            </p:txBody>
          </p:sp>
          <p:sp>
            <p:nvSpPr>
              <p:cNvPr id="17" name="Rectangle 58"/>
              <p:cNvSpPr>
                <a:spLocks noChangeArrowheads="1"/>
              </p:cNvSpPr>
              <p:nvPr/>
            </p:nvSpPr>
            <p:spPr bwMode="auto">
              <a:xfrm>
                <a:off x="2021" y="2160"/>
                <a:ext cx="871" cy="262"/>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latinLnBrk="1" hangingPunct="1"/>
                <a:r>
                  <a:rPr lang="en-US" altLang="ko-KR" sz="2000">
                    <a:latin typeface="휴먼옛체" pitchFamily="18" charset="-127"/>
                    <a:ea typeface="휴먼옛체" pitchFamily="18" charset="-127"/>
                  </a:rPr>
                  <a:t>    CDO   </a:t>
                </a:r>
              </a:p>
            </p:txBody>
          </p:sp>
          <p:sp>
            <p:nvSpPr>
              <p:cNvPr id="18" name="Line 59"/>
              <p:cNvSpPr>
                <a:spLocks noChangeShapeType="1"/>
              </p:cNvSpPr>
              <p:nvPr/>
            </p:nvSpPr>
            <p:spPr bwMode="auto">
              <a:xfrm>
                <a:off x="2456" y="1946"/>
                <a:ext cx="0" cy="19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p>
            </p:txBody>
          </p:sp>
          <p:sp>
            <p:nvSpPr>
              <p:cNvPr id="19" name="Line 60"/>
              <p:cNvSpPr>
                <a:spLocks noChangeShapeType="1"/>
              </p:cNvSpPr>
              <p:nvPr/>
            </p:nvSpPr>
            <p:spPr bwMode="auto">
              <a:xfrm>
                <a:off x="2465" y="2459"/>
                <a:ext cx="0" cy="19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p>
            </p:txBody>
          </p:sp>
          <p:sp>
            <p:nvSpPr>
              <p:cNvPr id="20" name="Rectangle 61"/>
              <p:cNvSpPr>
                <a:spLocks noChangeArrowheads="1"/>
              </p:cNvSpPr>
              <p:nvPr/>
            </p:nvSpPr>
            <p:spPr bwMode="auto">
              <a:xfrm>
                <a:off x="2030" y="2676"/>
                <a:ext cx="897" cy="262"/>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latinLnBrk="1" hangingPunct="1"/>
                <a:r>
                  <a:rPr lang="en-US" altLang="ko-KR" sz="2000">
                    <a:latin typeface="휴먼옛체" pitchFamily="18" charset="-127"/>
                    <a:ea typeface="휴먼옛체" pitchFamily="18" charset="-127"/>
                  </a:rPr>
                  <a:t>    EYE    </a:t>
                </a:r>
              </a:p>
            </p:txBody>
          </p:sp>
          <p:sp>
            <p:nvSpPr>
              <p:cNvPr id="21" name="Line 62"/>
              <p:cNvSpPr>
                <a:spLocks noChangeShapeType="1"/>
              </p:cNvSpPr>
              <p:nvPr/>
            </p:nvSpPr>
            <p:spPr bwMode="auto">
              <a:xfrm>
                <a:off x="2450" y="2972"/>
                <a:ext cx="0" cy="19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p>
            </p:txBody>
          </p:sp>
          <p:sp>
            <p:nvSpPr>
              <p:cNvPr id="22" name="Rectangle 63"/>
              <p:cNvSpPr>
                <a:spLocks noChangeArrowheads="1"/>
              </p:cNvSpPr>
              <p:nvPr/>
            </p:nvSpPr>
            <p:spPr bwMode="auto">
              <a:xfrm>
                <a:off x="2027" y="3189"/>
                <a:ext cx="871" cy="262"/>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latinLnBrk="1" hangingPunct="1"/>
                <a:r>
                  <a:rPr lang="en-US" altLang="ko-KR" sz="2000">
                    <a:latin typeface="휴먼옛체" pitchFamily="18" charset="-127"/>
                    <a:ea typeface="휴먼옛체" pitchFamily="18" charset="-127"/>
                  </a:rPr>
                  <a:t>   CDO    </a:t>
                </a:r>
              </a:p>
            </p:txBody>
          </p:sp>
          <p:sp>
            <p:nvSpPr>
              <p:cNvPr id="23" name="Line 64"/>
              <p:cNvSpPr>
                <a:spLocks noChangeShapeType="1"/>
              </p:cNvSpPr>
              <p:nvPr/>
            </p:nvSpPr>
            <p:spPr bwMode="auto">
              <a:xfrm>
                <a:off x="2443" y="3486"/>
                <a:ext cx="0" cy="19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p>
            </p:txBody>
          </p:sp>
          <p:sp>
            <p:nvSpPr>
              <p:cNvPr id="24" name="Rectangle 65"/>
              <p:cNvSpPr>
                <a:spLocks noChangeArrowheads="1"/>
              </p:cNvSpPr>
              <p:nvPr/>
            </p:nvSpPr>
            <p:spPr bwMode="auto">
              <a:xfrm>
                <a:off x="2027" y="3703"/>
                <a:ext cx="858" cy="262"/>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latinLnBrk="1" hangingPunct="1"/>
                <a:r>
                  <a:rPr lang="en-US" altLang="ko-KR" sz="2000">
                    <a:latin typeface="휴먼옛체" pitchFamily="18" charset="-127"/>
                    <a:ea typeface="휴먼옛체" pitchFamily="18" charset="-127"/>
                  </a:rPr>
                  <a:t>   Shear  </a:t>
                </a:r>
              </a:p>
            </p:txBody>
          </p:sp>
          <p:sp>
            <p:nvSpPr>
              <p:cNvPr id="25" name="Line 66"/>
              <p:cNvSpPr>
                <a:spLocks noChangeShapeType="1"/>
              </p:cNvSpPr>
              <p:nvPr/>
            </p:nvSpPr>
            <p:spPr bwMode="auto">
              <a:xfrm>
                <a:off x="2736" y="3456"/>
                <a:ext cx="864" cy="288"/>
              </a:xfrm>
              <a:prstGeom prst="line">
                <a:avLst/>
              </a:prstGeom>
              <a:noFill/>
              <a:ln w="28575">
                <a:solidFill>
                  <a:srgbClr val="9966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p>
            </p:txBody>
          </p:sp>
          <p:sp>
            <p:nvSpPr>
              <p:cNvPr id="26" name="Rectangle 67"/>
              <p:cNvSpPr>
                <a:spLocks noChangeArrowheads="1"/>
              </p:cNvSpPr>
              <p:nvPr/>
            </p:nvSpPr>
            <p:spPr bwMode="auto">
              <a:xfrm>
                <a:off x="3610" y="3650"/>
                <a:ext cx="1617" cy="243"/>
              </a:xfrm>
              <a:prstGeom prst="rect">
                <a:avLst/>
              </a:prstGeom>
              <a:noFill/>
              <a:ln w="19050">
                <a:solidFill>
                  <a:srgbClr val="FF00FF"/>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latinLnBrk="1" hangingPunct="1"/>
                <a:r>
                  <a:rPr lang="en-US" altLang="ko-KR" sz="1800" b="0">
                    <a:latin typeface="휴먼옛체" pitchFamily="18" charset="-127"/>
                    <a:ea typeface="휴먼옛체" pitchFamily="18" charset="-127"/>
                  </a:rPr>
                  <a:t>Extro-tropical Cyclone</a:t>
                </a:r>
              </a:p>
            </p:txBody>
          </p:sp>
          <p:sp>
            <p:nvSpPr>
              <p:cNvPr id="27" name="Line 68"/>
              <p:cNvSpPr>
                <a:spLocks noChangeShapeType="1"/>
              </p:cNvSpPr>
              <p:nvPr/>
            </p:nvSpPr>
            <p:spPr bwMode="auto">
              <a:xfrm flipH="1">
                <a:off x="2544" y="1440"/>
                <a:ext cx="864" cy="192"/>
              </a:xfrm>
              <a:prstGeom prst="line">
                <a:avLst/>
              </a:prstGeom>
              <a:noFill/>
              <a:ln w="28575">
                <a:solidFill>
                  <a:srgbClr val="9966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p>
            </p:txBody>
          </p:sp>
          <p:sp>
            <p:nvSpPr>
              <p:cNvPr id="28" name="Line 69"/>
              <p:cNvSpPr>
                <a:spLocks noChangeShapeType="1"/>
              </p:cNvSpPr>
              <p:nvPr/>
            </p:nvSpPr>
            <p:spPr bwMode="auto">
              <a:xfrm flipH="1">
                <a:off x="1680" y="1296"/>
                <a:ext cx="240" cy="384"/>
              </a:xfrm>
              <a:prstGeom prst="line">
                <a:avLst/>
              </a:prstGeom>
              <a:noFill/>
              <a:ln w="38100">
                <a:solidFill>
                  <a:srgbClr val="FF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p>
            </p:txBody>
          </p:sp>
          <p:sp>
            <p:nvSpPr>
              <p:cNvPr id="29" name="Line 71"/>
              <p:cNvSpPr>
                <a:spLocks noChangeShapeType="1"/>
              </p:cNvSpPr>
              <p:nvPr/>
            </p:nvSpPr>
            <p:spPr bwMode="auto">
              <a:xfrm>
                <a:off x="1680" y="1680"/>
                <a:ext cx="308" cy="577"/>
              </a:xfrm>
              <a:prstGeom prst="line">
                <a:avLst/>
              </a:prstGeom>
              <a:noFill/>
              <a:ln w="38100">
                <a:solidFill>
                  <a:srgbClr val="FF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30" name="Rectangle 72"/>
              <p:cNvSpPr>
                <a:spLocks noChangeArrowheads="1"/>
              </p:cNvSpPr>
              <p:nvPr/>
            </p:nvSpPr>
            <p:spPr bwMode="auto">
              <a:xfrm>
                <a:off x="3456" y="2622"/>
                <a:ext cx="808" cy="262"/>
              </a:xfrm>
              <a:prstGeom prst="rect">
                <a:avLst/>
              </a:prstGeom>
              <a:noFill/>
              <a:ln w="19050">
                <a:solidFill>
                  <a:srgbClr val="FF00FF"/>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latinLnBrk="1" hangingPunct="1"/>
                <a:r>
                  <a:rPr lang="en-US" altLang="ko-KR" sz="2000">
                    <a:latin typeface="휴먼옛체" pitchFamily="18" charset="-127"/>
                    <a:ea typeface="휴먼옛체" pitchFamily="18" charset="-127"/>
                  </a:rPr>
                  <a:t>   CDO   </a:t>
                </a:r>
              </a:p>
            </p:txBody>
          </p:sp>
          <p:sp>
            <p:nvSpPr>
              <p:cNvPr id="31" name="Line 73"/>
              <p:cNvSpPr>
                <a:spLocks noChangeShapeType="1"/>
              </p:cNvSpPr>
              <p:nvPr/>
            </p:nvSpPr>
            <p:spPr bwMode="auto">
              <a:xfrm>
                <a:off x="2544" y="2448"/>
                <a:ext cx="864" cy="288"/>
              </a:xfrm>
              <a:prstGeom prst="line">
                <a:avLst/>
              </a:prstGeom>
              <a:noFill/>
              <a:ln w="28575">
                <a:solidFill>
                  <a:srgbClr val="9966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a:p>
            </p:txBody>
          </p:sp>
        </p:grpSp>
      </p:grpSp>
    </p:spTree>
    <p:extLst>
      <p:ext uri="{BB962C8B-B14F-4D97-AF65-F5344CB8AC3E}">
        <p14:creationId xmlns:p14="http://schemas.microsoft.com/office/powerpoint/2010/main" val="686530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Typical Lifetime of TCs near the Korea</a:t>
            </a:r>
            <a:endParaRPr lang="ko-KR" altLang="en-US" dirty="0"/>
          </a:p>
        </p:txBody>
      </p:sp>
      <p:grpSp>
        <p:nvGrpSpPr>
          <p:cNvPr id="5" name="그룹 4"/>
          <p:cNvGrpSpPr/>
          <p:nvPr/>
        </p:nvGrpSpPr>
        <p:grpSpPr>
          <a:xfrm>
            <a:off x="-9478" y="1196752"/>
            <a:ext cx="9191625" cy="4832153"/>
            <a:chOff x="369888" y="1045119"/>
            <a:chExt cx="9166225" cy="4256089"/>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4501"/>
            <a:stretch>
              <a:fillRect/>
            </a:stretch>
          </p:blipFill>
          <p:spPr bwMode="auto">
            <a:xfrm>
              <a:off x="369888" y="1045119"/>
              <a:ext cx="4710113" cy="425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3139"/>
            <a:stretch>
              <a:fillRect/>
            </a:stretch>
          </p:blipFill>
          <p:spPr bwMode="auto">
            <a:xfrm>
              <a:off x="5091113" y="1048295"/>
              <a:ext cx="4445000" cy="42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a:spLocks noChangeArrowheads="1"/>
            </p:cNvSpPr>
            <p:nvPr/>
          </p:nvSpPr>
          <p:spPr bwMode="auto">
            <a:xfrm>
              <a:off x="3944939" y="1087524"/>
              <a:ext cx="193357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r>
                <a:rPr lang="en-US" altLang="ko-KR" sz="1600" dirty="0">
                  <a:solidFill>
                    <a:srgbClr val="003300"/>
                  </a:solidFill>
                  <a:latin typeface="HY견고딕" panose="02030600000101010101" pitchFamily="18" charset="-127"/>
                  <a:ea typeface="HY견고딕" panose="02030600000101010101" pitchFamily="18" charset="-127"/>
                </a:rPr>
                <a:t>TY 1324 DANAS</a:t>
              </a:r>
              <a:endParaRPr lang="en-US" altLang="ko-KR" sz="1600" dirty="0">
                <a:latin typeface="HY견고딕" panose="02030600000101010101" pitchFamily="18" charset="-127"/>
                <a:ea typeface="HY견고딕" panose="02030600000101010101" pitchFamily="18" charset="-127"/>
              </a:endParaRPr>
            </a:p>
          </p:txBody>
        </p:sp>
        <p:sp>
          <p:nvSpPr>
            <p:cNvPr id="9" name="TextBox 7"/>
            <p:cNvSpPr txBox="1">
              <a:spLocks noChangeArrowheads="1"/>
            </p:cNvSpPr>
            <p:nvPr/>
          </p:nvSpPr>
          <p:spPr bwMode="auto">
            <a:xfrm>
              <a:off x="6368013" y="3049584"/>
              <a:ext cx="3024187" cy="677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endParaRPr lang="en-US" altLang="ko-KR" sz="800" dirty="0">
                <a:solidFill>
                  <a:srgbClr val="003300"/>
                </a:solidFill>
                <a:latin typeface="HY견고딕" panose="02030600000101010101" pitchFamily="18" charset="-127"/>
                <a:ea typeface="HY견고딕" panose="02030600000101010101" pitchFamily="18" charset="-127"/>
              </a:endParaRPr>
            </a:p>
            <a:p>
              <a:r>
                <a:rPr lang="en-US" altLang="ko-KR" sz="1400" dirty="0">
                  <a:solidFill>
                    <a:srgbClr val="FFFF00"/>
                  </a:solidFill>
                  <a:latin typeface="HY견고딕" panose="02030600000101010101" pitchFamily="18" charset="-127"/>
                  <a:ea typeface="HY견고딕" panose="02030600000101010101" pitchFamily="18" charset="-127"/>
                </a:rPr>
                <a:t>Life Time of Typhoon </a:t>
              </a:r>
              <a:r>
                <a:rPr lang="en-US" altLang="ko-KR" sz="1400" dirty="0" smtClean="0">
                  <a:solidFill>
                    <a:srgbClr val="FFFF00"/>
                  </a:solidFill>
                  <a:latin typeface="HY견고딕" panose="02030600000101010101" pitchFamily="18" charset="-127"/>
                  <a:ea typeface="HY견고딕" panose="02030600000101010101" pitchFamily="18" charset="-127"/>
                </a:rPr>
                <a:t>DANAS(TY1324)</a:t>
              </a:r>
              <a:endParaRPr lang="en-US" altLang="ko-KR" sz="1400" dirty="0">
                <a:solidFill>
                  <a:srgbClr val="FFFF00"/>
                </a:solidFill>
                <a:latin typeface="HY견고딕" panose="02030600000101010101" pitchFamily="18" charset="-127"/>
                <a:ea typeface="HY견고딕" panose="02030600000101010101" pitchFamily="18" charset="-127"/>
              </a:endParaRPr>
            </a:p>
            <a:p>
              <a:endParaRPr lang="en-US" altLang="ko-KR" sz="800" dirty="0">
                <a:latin typeface="HY견고딕" panose="02030600000101010101" pitchFamily="18" charset="-127"/>
                <a:ea typeface="HY견고딕" panose="02030600000101010101" pitchFamily="18" charset="-127"/>
              </a:endParaRPr>
            </a:p>
          </p:txBody>
        </p:sp>
      </p:grpSp>
      <p:sp>
        <p:nvSpPr>
          <p:cNvPr id="10" name="TextBox 5"/>
          <p:cNvSpPr txBox="1">
            <a:spLocks noChangeArrowheads="1"/>
          </p:cNvSpPr>
          <p:nvPr/>
        </p:nvSpPr>
        <p:spPr bwMode="auto">
          <a:xfrm>
            <a:off x="598757" y="6014010"/>
            <a:ext cx="7285611" cy="615553"/>
          </a:xfrm>
          <a:prstGeom prst="rect">
            <a:avLst/>
          </a:prstGeom>
          <a:solidFill>
            <a:schemeClr val="accent6">
              <a:lumMod val="20000"/>
              <a:lumOff val="80000"/>
            </a:schemeClr>
          </a:solidFill>
          <a:ln>
            <a:noFill/>
          </a:ln>
          <a:extLst/>
        </p:spPr>
        <p:txBody>
          <a:bodyPr wrap="squar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l"/>
            <a:r>
              <a:rPr lang="en-US" altLang="ko-KR" dirty="0" smtClean="0">
                <a:solidFill>
                  <a:srgbClr val="003300"/>
                </a:solidFill>
                <a:latin typeface="Arial" pitchFamily="34" charset="0"/>
                <a:ea typeface="HY견고딕" panose="02030600000101010101" pitchFamily="18" charset="-127"/>
                <a:cs typeface="Arial" pitchFamily="34" charset="0"/>
              </a:rPr>
              <a:t>  Generating</a:t>
            </a:r>
            <a:r>
              <a:rPr lang="ko-KR" altLang="en-US" dirty="0" smtClean="0">
                <a:solidFill>
                  <a:srgbClr val="003300"/>
                </a:solidFill>
                <a:latin typeface="Arial" pitchFamily="34" charset="0"/>
                <a:ea typeface="HY견고딕" panose="02030600000101010101" pitchFamily="18" charset="-127"/>
                <a:cs typeface="Arial" pitchFamily="34" charset="0"/>
              </a:rPr>
              <a:t>    </a:t>
            </a:r>
            <a:r>
              <a:rPr lang="en-US" altLang="ko-KR" dirty="0" smtClean="0">
                <a:solidFill>
                  <a:srgbClr val="003300"/>
                </a:solidFill>
                <a:latin typeface="Arial" pitchFamily="34" charset="0"/>
                <a:ea typeface="HY견고딕" panose="02030600000101010101" pitchFamily="18" charset="-127"/>
                <a:cs typeface="Arial" pitchFamily="34" charset="0"/>
                <a:sym typeface="Wingdings" pitchFamily="2" charset="2"/>
              </a:rPr>
              <a:t></a:t>
            </a:r>
            <a:r>
              <a:rPr lang="en-US" altLang="ko-KR" dirty="0" smtClean="0">
                <a:solidFill>
                  <a:srgbClr val="003300"/>
                </a:solidFill>
                <a:latin typeface="Arial" pitchFamily="34" charset="0"/>
                <a:ea typeface="HY견고딕" panose="02030600000101010101" pitchFamily="18" charset="-127"/>
                <a:cs typeface="Arial" pitchFamily="34" charset="0"/>
              </a:rPr>
              <a:t>    Developing</a:t>
            </a:r>
            <a:r>
              <a:rPr lang="ko-KR" altLang="en-US" dirty="0" smtClean="0">
                <a:solidFill>
                  <a:srgbClr val="003300"/>
                </a:solidFill>
                <a:latin typeface="Arial" pitchFamily="34" charset="0"/>
                <a:ea typeface="HY견고딕" panose="02030600000101010101" pitchFamily="18" charset="-127"/>
                <a:cs typeface="Arial" pitchFamily="34" charset="0"/>
              </a:rPr>
              <a:t>     </a:t>
            </a:r>
            <a:r>
              <a:rPr lang="en-US" altLang="ko-KR" dirty="0" smtClean="0">
                <a:solidFill>
                  <a:srgbClr val="003300"/>
                </a:solidFill>
                <a:latin typeface="Arial" pitchFamily="34" charset="0"/>
                <a:ea typeface="HY견고딕" panose="02030600000101010101" pitchFamily="18" charset="-127"/>
                <a:cs typeface="Arial" pitchFamily="34" charset="0"/>
                <a:sym typeface="Wingdings" pitchFamily="2" charset="2"/>
              </a:rPr>
              <a:t></a:t>
            </a:r>
            <a:r>
              <a:rPr lang="en-US" altLang="ko-KR" dirty="0" smtClean="0">
                <a:solidFill>
                  <a:srgbClr val="003300"/>
                </a:solidFill>
                <a:latin typeface="Arial" pitchFamily="34" charset="0"/>
                <a:ea typeface="HY견고딕" panose="02030600000101010101" pitchFamily="18" charset="-127"/>
                <a:cs typeface="Arial" pitchFamily="34" charset="0"/>
              </a:rPr>
              <a:t>          </a:t>
            </a:r>
            <a:r>
              <a:rPr lang="en-US" altLang="ko-KR" dirty="0">
                <a:solidFill>
                  <a:srgbClr val="003300"/>
                </a:solidFill>
                <a:latin typeface="Arial" pitchFamily="34" charset="0"/>
                <a:ea typeface="HY견고딕" panose="02030600000101010101" pitchFamily="18" charset="-127"/>
                <a:cs typeface="Arial" pitchFamily="34" charset="0"/>
              </a:rPr>
              <a:t>Mature</a:t>
            </a:r>
            <a:r>
              <a:rPr lang="ko-KR" altLang="en-US" dirty="0">
                <a:solidFill>
                  <a:srgbClr val="003300"/>
                </a:solidFill>
                <a:latin typeface="Arial" pitchFamily="34" charset="0"/>
                <a:ea typeface="HY견고딕" panose="02030600000101010101" pitchFamily="18" charset="-127"/>
                <a:cs typeface="Arial" pitchFamily="34" charset="0"/>
              </a:rPr>
              <a:t>  </a:t>
            </a:r>
            <a:r>
              <a:rPr lang="ko-KR" altLang="en-US" dirty="0" smtClean="0">
                <a:solidFill>
                  <a:srgbClr val="003300"/>
                </a:solidFill>
                <a:latin typeface="Arial" pitchFamily="34" charset="0"/>
                <a:ea typeface="HY견고딕" panose="02030600000101010101" pitchFamily="18" charset="-127"/>
                <a:cs typeface="Arial" pitchFamily="34" charset="0"/>
              </a:rPr>
              <a:t>      </a:t>
            </a:r>
            <a:r>
              <a:rPr lang="en-US" altLang="ko-KR" dirty="0" smtClean="0">
                <a:solidFill>
                  <a:srgbClr val="003300"/>
                </a:solidFill>
                <a:latin typeface="Arial" pitchFamily="34" charset="0"/>
                <a:ea typeface="HY견고딕" panose="02030600000101010101" pitchFamily="18" charset="-127"/>
                <a:cs typeface="Arial" pitchFamily="34" charset="0"/>
                <a:sym typeface="Wingdings" pitchFamily="2" charset="2"/>
              </a:rPr>
              <a:t></a:t>
            </a:r>
            <a:r>
              <a:rPr lang="en-US" altLang="ko-KR" dirty="0" smtClean="0">
                <a:solidFill>
                  <a:srgbClr val="003300"/>
                </a:solidFill>
                <a:latin typeface="Arial" pitchFamily="34" charset="0"/>
                <a:ea typeface="HY견고딕" panose="02030600000101010101" pitchFamily="18" charset="-127"/>
                <a:cs typeface="Arial" pitchFamily="34" charset="0"/>
              </a:rPr>
              <a:t>  Weakening</a:t>
            </a:r>
            <a:endParaRPr lang="en-US" altLang="ko-KR" dirty="0">
              <a:solidFill>
                <a:srgbClr val="003300"/>
              </a:solidFill>
              <a:latin typeface="Arial" pitchFamily="34" charset="0"/>
              <a:ea typeface="HY견고딕" panose="02030600000101010101" pitchFamily="18" charset="-127"/>
              <a:cs typeface="Arial" pitchFamily="34" charset="0"/>
            </a:endParaRPr>
          </a:p>
          <a:p>
            <a:pPr algn="l"/>
            <a:r>
              <a:rPr lang="en-US" altLang="ko-KR" sz="1600" dirty="0" smtClean="0">
                <a:latin typeface="Arial" pitchFamily="34" charset="0"/>
                <a:ea typeface="HY견고딕" panose="02030600000101010101" pitchFamily="18" charset="-127"/>
                <a:cs typeface="Arial" pitchFamily="34" charset="0"/>
              </a:rPr>
              <a:t>  ①</a:t>
            </a:r>
            <a:r>
              <a:rPr lang="en-US" altLang="ko-KR" sz="1600" dirty="0" err="1">
                <a:latin typeface="Arial" pitchFamily="34" charset="0"/>
                <a:ea typeface="HY견고딕" panose="02030600000101010101" pitchFamily="18" charset="-127"/>
                <a:cs typeface="Arial" pitchFamily="34" charset="0"/>
              </a:rPr>
              <a:t>Cb</a:t>
            </a:r>
            <a:r>
              <a:rPr lang="en-US" altLang="ko-KR" sz="1600" dirty="0">
                <a:latin typeface="Arial" pitchFamily="34" charset="0"/>
                <a:ea typeface="HY견고딕" panose="02030600000101010101" pitchFamily="18" charset="-127"/>
                <a:cs typeface="Arial" pitchFamily="34" charset="0"/>
              </a:rPr>
              <a:t> Cluster </a:t>
            </a:r>
            <a:r>
              <a:rPr lang="en-US" altLang="ko-KR" sz="1600" dirty="0" smtClean="0">
                <a:latin typeface="Arial" pitchFamily="34" charset="0"/>
                <a:ea typeface="HY견고딕" panose="02030600000101010101" pitchFamily="18" charset="-127"/>
                <a:cs typeface="Arial" pitchFamily="34" charset="0"/>
              </a:rPr>
              <a:t>    </a:t>
            </a:r>
            <a:r>
              <a:rPr lang="en-US" altLang="ko-KR" sz="1600" dirty="0" smtClean="0">
                <a:latin typeface="Arial" pitchFamily="34" charset="0"/>
                <a:ea typeface="HY견고딕" panose="02030600000101010101" pitchFamily="18" charset="-127"/>
                <a:cs typeface="Arial" pitchFamily="34" charset="0"/>
                <a:sym typeface="Wingdings" pitchFamily="2" charset="2"/>
              </a:rPr>
              <a:t>  </a:t>
            </a:r>
            <a:r>
              <a:rPr lang="en-US" altLang="ko-KR" sz="1600" dirty="0" smtClean="0">
                <a:latin typeface="Arial" pitchFamily="34" charset="0"/>
                <a:ea typeface="HY견고딕" panose="02030600000101010101" pitchFamily="18" charset="-127"/>
                <a:cs typeface="Arial" pitchFamily="34" charset="0"/>
              </a:rPr>
              <a:t> </a:t>
            </a:r>
            <a:r>
              <a:rPr lang="en-US" altLang="ko-KR" sz="1600" dirty="0">
                <a:latin typeface="Arial" pitchFamily="34" charset="0"/>
                <a:ea typeface="HY견고딕" panose="02030600000101010101" pitchFamily="18" charset="-127"/>
                <a:cs typeface="Arial" pitchFamily="34" charset="0"/>
              </a:rPr>
              <a:t>②Curved </a:t>
            </a:r>
            <a:r>
              <a:rPr lang="en-US" altLang="ko-KR" sz="1600" dirty="0" smtClean="0">
                <a:latin typeface="Arial" pitchFamily="34" charset="0"/>
                <a:ea typeface="HY견고딕" panose="02030600000101010101" pitchFamily="18" charset="-127"/>
                <a:cs typeface="Arial" pitchFamily="34" charset="0"/>
              </a:rPr>
              <a:t>Band   </a:t>
            </a:r>
            <a:r>
              <a:rPr lang="en-US" altLang="ko-KR" sz="1600" dirty="0" smtClean="0">
                <a:latin typeface="Arial" pitchFamily="34" charset="0"/>
                <a:ea typeface="HY견고딕" panose="02030600000101010101" pitchFamily="18" charset="-127"/>
                <a:cs typeface="Arial" pitchFamily="34" charset="0"/>
                <a:sym typeface="Wingdings" pitchFamily="2" charset="2"/>
              </a:rPr>
              <a:t></a:t>
            </a:r>
            <a:r>
              <a:rPr lang="en-US" altLang="ko-KR" sz="1600" dirty="0" smtClean="0">
                <a:latin typeface="Arial" pitchFamily="34" charset="0"/>
                <a:ea typeface="HY견고딕" panose="02030600000101010101" pitchFamily="18" charset="-127"/>
                <a:cs typeface="Arial" pitchFamily="34" charset="0"/>
              </a:rPr>
              <a:t> </a:t>
            </a:r>
            <a:r>
              <a:rPr lang="en-US" altLang="ko-KR" sz="1600" dirty="0">
                <a:latin typeface="Arial" pitchFamily="34" charset="0"/>
                <a:ea typeface="HY견고딕" panose="02030600000101010101" pitchFamily="18" charset="-127"/>
                <a:cs typeface="Arial" pitchFamily="34" charset="0"/>
              </a:rPr>
              <a:t>③CDO </a:t>
            </a:r>
            <a:r>
              <a:rPr lang="en-US" altLang="ko-KR" sz="1600" dirty="0" smtClean="0">
                <a:latin typeface="Arial" pitchFamily="34" charset="0"/>
                <a:ea typeface="HY견고딕" panose="02030600000101010101" pitchFamily="18" charset="-127"/>
                <a:cs typeface="Arial" pitchFamily="34" charset="0"/>
                <a:sym typeface="Wingdings" pitchFamily="2" charset="2"/>
              </a:rPr>
              <a:t></a:t>
            </a:r>
            <a:r>
              <a:rPr lang="en-US" altLang="ko-KR" sz="1600" dirty="0" smtClean="0">
                <a:latin typeface="Arial" pitchFamily="34" charset="0"/>
                <a:ea typeface="HY견고딕" panose="02030600000101010101" pitchFamily="18" charset="-127"/>
                <a:cs typeface="Arial" pitchFamily="34" charset="0"/>
              </a:rPr>
              <a:t> </a:t>
            </a:r>
            <a:r>
              <a:rPr lang="en-US" altLang="ko-KR" sz="1600" dirty="0">
                <a:latin typeface="Arial" pitchFamily="34" charset="0"/>
                <a:ea typeface="HY견고딕" panose="02030600000101010101" pitchFamily="18" charset="-127"/>
                <a:cs typeface="Arial" pitchFamily="34" charset="0"/>
              </a:rPr>
              <a:t>④EYE </a:t>
            </a:r>
            <a:r>
              <a:rPr lang="en-US" altLang="ko-KR" sz="1600" dirty="0" smtClean="0">
                <a:latin typeface="Arial" pitchFamily="34" charset="0"/>
                <a:ea typeface="HY견고딕" panose="02030600000101010101" pitchFamily="18" charset="-127"/>
                <a:cs typeface="Arial" pitchFamily="34" charset="0"/>
              </a:rPr>
              <a:t>   </a:t>
            </a:r>
            <a:r>
              <a:rPr lang="en-US" altLang="ko-KR" sz="1600" dirty="0" smtClean="0">
                <a:latin typeface="Arial" pitchFamily="34" charset="0"/>
                <a:ea typeface="HY견고딕" panose="02030600000101010101" pitchFamily="18" charset="-127"/>
                <a:cs typeface="Arial" pitchFamily="34" charset="0"/>
                <a:sym typeface="Wingdings" pitchFamily="2" charset="2"/>
              </a:rPr>
              <a:t></a:t>
            </a:r>
            <a:r>
              <a:rPr lang="en-US" altLang="ko-KR" sz="1600" dirty="0" smtClean="0">
                <a:latin typeface="Arial" pitchFamily="34" charset="0"/>
                <a:ea typeface="HY견고딕" panose="02030600000101010101" pitchFamily="18" charset="-127"/>
                <a:cs typeface="Arial" pitchFamily="34" charset="0"/>
              </a:rPr>
              <a:t> </a:t>
            </a:r>
            <a:r>
              <a:rPr lang="en-US" altLang="ko-KR" sz="1600" dirty="0">
                <a:latin typeface="Arial" pitchFamily="34" charset="0"/>
                <a:ea typeface="HY견고딕" panose="02030600000101010101" pitchFamily="18" charset="-127"/>
                <a:cs typeface="Arial" pitchFamily="34" charset="0"/>
              </a:rPr>
              <a:t>⑤</a:t>
            </a:r>
            <a:r>
              <a:rPr lang="en-US" altLang="ko-KR" sz="1600" dirty="0" smtClean="0">
                <a:latin typeface="Arial" pitchFamily="34" charset="0"/>
                <a:ea typeface="HY견고딕" panose="02030600000101010101" pitchFamily="18" charset="-127"/>
                <a:cs typeface="Arial" pitchFamily="34" charset="0"/>
              </a:rPr>
              <a:t>SHEAR</a:t>
            </a:r>
            <a:endParaRPr lang="en-US" altLang="ko-KR" sz="1600" dirty="0" smtClean="0">
              <a:latin typeface="Arial" pitchFamily="34" charset="0"/>
              <a:cs typeface="Arial" pitchFamily="34" charset="0"/>
            </a:endParaRPr>
          </a:p>
        </p:txBody>
      </p:sp>
      <p:sp>
        <p:nvSpPr>
          <p:cNvPr id="11" name="직사각형 10"/>
          <p:cNvSpPr/>
          <p:nvPr/>
        </p:nvSpPr>
        <p:spPr>
          <a:xfrm>
            <a:off x="179512" y="620688"/>
            <a:ext cx="7015895" cy="584775"/>
          </a:xfrm>
          <a:prstGeom prst="rect">
            <a:avLst/>
          </a:prstGeom>
        </p:spPr>
        <p:txBody>
          <a:bodyPr wrap="none">
            <a:spAutoFit/>
          </a:bodyPr>
          <a:lstStyle/>
          <a:p>
            <a:pPr marL="285750" indent="-285750" algn="l">
              <a:buFont typeface="Arial" pitchFamily="34" charset="0"/>
              <a:buChar char="•"/>
            </a:pPr>
            <a:r>
              <a:rPr lang="en-US" altLang="ko-KR" sz="1600" dirty="0" smtClean="0">
                <a:latin typeface="Calibri" pitchFamily="34" charset="0"/>
                <a:ea typeface="HY견고딕" pitchFamily="18" charset="-127"/>
              </a:rPr>
              <a:t>The Korea Peninsula </a:t>
            </a:r>
            <a:r>
              <a:rPr lang="en-US" altLang="ko-KR" sz="1600" dirty="0">
                <a:latin typeface="Calibri" pitchFamily="34" charset="0"/>
                <a:ea typeface="HY견고딕" pitchFamily="18" charset="-127"/>
              </a:rPr>
              <a:t>is located at mid-latitude where TCs are usually </a:t>
            </a:r>
            <a:r>
              <a:rPr lang="en-US" altLang="ko-KR" sz="1600" dirty="0" smtClean="0">
                <a:latin typeface="Calibri" pitchFamily="34" charset="0"/>
                <a:ea typeface="HY견고딕" pitchFamily="18" charset="-127"/>
              </a:rPr>
              <a:t>weak</a:t>
            </a:r>
          </a:p>
          <a:p>
            <a:pPr marL="285750" indent="-285750" algn="l">
              <a:buFont typeface="Arial" pitchFamily="34" charset="0"/>
              <a:buChar char="•"/>
            </a:pPr>
            <a:r>
              <a:rPr lang="en-US" altLang="ko-KR" sz="1600" dirty="0" smtClean="0">
                <a:latin typeface="Calibri" pitchFamily="34" charset="0"/>
                <a:ea typeface="HY견고딕" pitchFamily="18" charset="-127"/>
              </a:rPr>
              <a:t>Cloud pattern is mostly Shear pattern during the  Weakening</a:t>
            </a:r>
            <a:r>
              <a:rPr lang="en-US" altLang="ko-KR" sz="1600" dirty="0">
                <a:latin typeface="Calibri" pitchFamily="34" charset="0"/>
                <a:ea typeface="HY견고딕" pitchFamily="18" charset="-127"/>
              </a:rPr>
              <a:t> </a:t>
            </a:r>
            <a:r>
              <a:rPr lang="en-US" altLang="ko-KR" sz="1600" dirty="0" smtClean="0">
                <a:latin typeface="Calibri" pitchFamily="34" charset="0"/>
                <a:ea typeface="HY견고딕" pitchFamily="18" charset="-127"/>
              </a:rPr>
              <a:t>or Decaying stage</a:t>
            </a:r>
          </a:p>
        </p:txBody>
      </p:sp>
      <p:sp>
        <p:nvSpPr>
          <p:cNvPr id="12" name="직사각형 11"/>
          <p:cNvSpPr/>
          <p:nvPr/>
        </p:nvSpPr>
        <p:spPr>
          <a:xfrm>
            <a:off x="7884496" y="4949406"/>
            <a:ext cx="712302" cy="246221"/>
          </a:xfrm>
          <a:prstGeom prst="rect">
            <a:avLst/>
          </a:prstGeom>
          <a:solidFill>
            <a:schemeClr val="tx1"/>
          </a:solidFill>
        </p:spPr>
        <p:txBody>
          <a:bodyPr wrap="none" lIns="36000" rIns="36000">
            <a:spAutoFit/>
          </a:bodyPr>
          <a:lstStyle/>
          <a:p>
            <a:r>
              <a:rPr lang="en-US" altLang="ko-KR" sz="1000" b="1" spc="-50" dirty="0" smtClean="0">
                <a:solidFill>
                  <a:srgbClr val="FFFF00"/>
                </a:solidFill>
                <a:latin typeface="Arial" pitchFamily="34" charset="0"/>
                <a:ea typeface="HY견고딕" panose="02030600000101010101" pitchFamily="18" charset="-127"/>
                <a:cs typeface="Arial" pitchFamily="34" charset="0"/>
              </a:rPr>
              <a:t>Generating</a:t>
            </a:r>
            <a:r>
              <a:rPr lang="ko-KR" altLang="en-US" sz="1000" b="1" spc="-50" dirty="0" smtClean="0">
                <a:solidFill>
                  <a:srgbClr val="FFFF00"/>
                </a:solidFill>
                <a:latin typeface="Arial" pitchFamily="34" charset="0"/>
                <a:ea typeface="HY견고딕" panose="02030600000101010101" pitchFamily="18" charset="-127"/>
                <a:cs typeface="Arial" pitchFamily="34" charset="0"/>
              </a:rPr>
              <a:t> </a:t>
            </a:r>
            <a:endParaRPr lang="ko-KR" altLang="en-US" sz="1000" b="1" spc="-50" dirty="0">
              <a:solidFill>
                <a:srgbClr val="FFFF00"/>
              </a:solidFill>
              <a:latin typeface="Arial" pitchFamily="34" charset="0"/>
              <a:cs typeface="Arial" pitchFamily="34" charset="0"/>
            </a:endParaRPr>
          </a:p>
        </p:txBody>
      </p:sp>
      <p:sp>
        <p:nvSpPr>
          <p:cNvPr id="13" name="직사각형 12"/>
          <p:cNvSpPr/>
          <p:nvPr/>
        </p:nvSpPr>
        <p:spPr>
          <a:xfrm>
            <a:off x="-20036" y="4805390"/>
            <a:ext cx="661523" cy="246221"/>
          </a:xfrm>
          <a:prstGeom prst="rect">
            <a:avLst/>
          </a:prstGeom>
          <a:solidFill>
            <a:schemeClr val="tx1"/>
          </a:solidFill>
        </p:spPr>
        <p:txBody>
          <a:bodyPr wrap="none" lIns="18000" rIns="18000">
            <a:spAutoFit/>
          </a:bodyPr>
          <a:lstStyle/>
          <a:p>
            <a:r>
              <a:rPr lang="en-US" altLang="ko-KR" sz="1000" b="1" spc="-50" dirty="0" smtClean="0">
                <a:solidFill>
                  <a:srgbClr val="FFFF00"/>
                </a:solidFill>
                <a:latin typeface="Arial" pitchFamily="34" charset="0"/>
                <a:ea typeface="HY견고딕" panose="02030600000101010101" pitchFamily="18" charset="-127"/>
                <a:cs typeface="Arial" pitchFamily="34" charset="0"/>
              </a:rPr>
              <a:t>Developing</a:t>
            </a:r>
            <a:endParaRPr lang="ko-KR" altLang="en-US" sz="1000" b="1" spc="-50" dirty="0">
              <a:solidFill>
                <a:srgbClr val="FFFF00"/>
              </a:solidFill>
              <a:latin typeface="Arial" pitchFamily="34" charset="0"/>
              <a:cs typeface="Arial" pitchFamily="34" charset="0"/>
            </a:endParaRPr>
          </a:p>
        </p:txBody>
      </p:sp>
      <p:sp>
        <p:nvSpPr>
          <p:cNvPr id="14" name="직사각형 13"/>
          <p:cNvSpPr/>
          <p:nvPr/>
        </p:nvSpPr>
        <p:spPr>
          <a:xfrm>
            <a:off x="2612953" y="3356992"/>
            <a:ext cx="566181" cy="246221"/>
          </a:xfrm>
          <a:prstGeom prst="rect">
            <a:avLst/>
          </a:prstGeom>
          <a:solidFill>
            <a:schemeClr val="tx1"/>
          </a:solidFill>
        </p:spPr>
        <p:txBody>
          <a:bodyPr wrap="none">
            <a:spAutoFit/>
          </a:bodyPr>
          <a:lstStyle/>
          <a:p>
            <a:r>
              <a:rPr lang="en-US" altLang="ko-KR" sz="1000" b="1" spc="-50" dirty="0" smtClean="0">
                <a:solidFill>
                  <a:srgbClr val="FFFF00"/>
                </a:solidFill>
                <a:latin typeface="Arial" pitchFamily="34" charset="0"/>
                <a:ea typeface="HY견고딕" panose="02030600000101010101" pitchFamily="18" charset="-127"/>
                <a:cs typeface="Arial" pitchFamily="34" charset="0"/>
              </a:rPr>
              <a:t>Mature</a:t>
            </a:r>
            <a:endParaRPr lang="ko-KR" altLang="en-US" sz="1000" b="1" spc="-50" dirty="0">
              <a:solidFill>
                <a:srgbClr val="FFFF00"/>
              </a:solidFill>
              <a:latin typeface="Arial" pitchFamily="34" charset="0"/>
              <a:cs typeface="Arial" pitchFamily="34" charset="0"/>
            </a:endParaRPr>
          </a:p>
        </p:txBody>
      </p:sp>
      <p:sp>
        <p:nvSpPr>
          <p:cNvPr id="15" name="직사각형 14"/>
          <p:cNvSpPr/>
          <p:nvPr/>
        </p:nvSpPr>
        <p:spPr>
          <a:xfrm>
            <a:off x="59456" y="1886635"/>
            <a:ext cx="615874" cy="246221"/>
          </a:xfrm>
          <a:prstGeom prst="rect">
            <a:avLst/>
          </a:prstGeom>
          <a:solidFill>
            <a:schemeClr val="tx1"/>
          </a:solidFill>
        </p:spPr>
        <p:txBody>
          <a:bodyPr wrap="none">
            <a:spAutoFit/>
          </a:bodyPr>
          <a:lstStyle/>
          <a:p>
            <a:r>
              <a:rPr lang="en-US" altLang="ko-KR" sz="1000" spc="-50" dirty="0" smtClean="0">
                <a:solidFill>
                  <a:srgbClr val="FFFF00"/>
                </a:solidFill>
                <a:latin typeface="HY견고딕" panose="02030600000101010101" pitchFamily="18" charset="-127"/>
                <a:ea typeface="HY견고딕" panose="02030600000101010101" pitchFamily="18" charset="-127"/>
              </a:rPr>
              <a:t>Mature</a:t>
            </a:r>
            <a:endParaRPr lang="ko-KR" altLang="en-US" sz="1000" spc="-50" dirty="0">
              <a:solidFill>
                <a:srgbClr val="FFFF00"/>
              </a:solidFill>
            </a:endParaRPr>
          </a:p>
        </p:txBody>
      </p:sp>
      <p:sp>
        <p:nvSpPr>
          <p:cNvPr id="16" name="직사각형 15"/>
          <p:cNvSpPr/>
          <p:nvPr/>
        </p:nvSpPr>
        <p:spPr>
          <a:xfrm>
            <a:off x="8008238" y="1897771"/>
            <a:ext cx="588870" cy="246221"/>
          </a:xfrm>
          <a:prstGeom prst="rect">
            <a:avLst/>
          </a:prstGeom>
          <a:solidFill>
            <a:schemeClr val="tx1"/>
          </a:solidFill>
        </p:spPr>
        <p:txBody>
          <a:bodyPr wrap="none" lIns="36000" rIns="36000">
            <a:spAutoFit/>
          </a:bodyPr>
          <a:lstStyle/>
          <a:p>
            <a:r>
              <a:rPr lang="en-US" altLang="ko-KR" sz="1000" b="1" spc="-50" dirty="0" smtClean="0">
                <a:solidFill>
                  <a:srgbClr val="FFFF00"/>
                </a:solidFill>
                <a:latin typeface="Arial" pitchFamily="34" charset="0"/>
                <a:ea typeface="HY견고딕" panose="02030600000101010101" pitchFamily="18" charset="-127"/>
                <a:cs typeface="Arial" pitchFamily="34" charset="0"/>
              </a:rPr>
              <a:t>Decaying</a:t>
            </a:r>
            <a:endParaRPr lang="ko-KR" altLang="en-US" sz="1000" b="1" spc="-5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69522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직사각형 34"/>
          <p:cNvSpPr/>
          <p:nvPr/>
        </p:nvSpPr>
        <p:spPr>
          <a:xfrm>
            <a:off x="4530968" y="4077072"/>
            <a:ext cx="4544834" cy="237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4530968" y="3212976"/>
            <a:ext cx="4544834" cy="7920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a:xfrm>
            <a:off x="143480" y="0"/>
            <a:ext cx="8388960" cy="656029"/>
          </a:xfrm>
        </p:spPr>
        <p:txBody>
          <a:bodyPr>
            <a:noAutofit/>
          </a:bodyPr>
          <a:lstStyle/>
          <a:p>
            <a:r>
              <a:rPr lang="en-US" altLang="ko-KR" sz="3200" spc="-50" dirty="0" smtClean="0">
                <a:latin typeface="Calibri" pitchFamily="34" charset="0"/>
                <a:cs typeface="Calibri" pitchFamily="34" charset="0"/>
              </a:rPr>
              <a:t>How to Determine TCs’ Center Position</a:t>
            </a:r>
            <a:endParaRPr lang="ko-KR" altLang="en-US" sz="3200" spc="-50" dirty="0">
              <a:latin typeface="Calibri" pitchFamily="34" charset="0"/>
              <a:cs typeface="Calibri" pitchFamily="34" charset="0"/>
            </a:endParaRPr>
          </a:p>
        </p:txBody>
      </p:sp>
      <p:sp>
        <p:nvSpPr>
          <p:cNvPr id="4" name="대각선 방향의 모서리가 둥근 사각형 3"/>
          <p:cNvSpPr/>
          <p:nvPr/>
        </p:nvSpPr>
        <p:spPr>
          <a:xfrm>
            <a:off x="179512" y="764704"/>
            <a:ext cx="8712968" cy="2232248"/>
          </a:xfrm>
          <a:prstGeom prst="round2Diag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p:cNvSpPr txBox="1"/>
          <p:nvPr/>
        </p:nvSpPr>
        <p:spPr>
          <a:xfrm>
            <a:off x="251520" y="836712"/>
            <a:ext cx="8836522" cy="2369880"/>
          </a:xfrm>
          <a:prstGeom prst="rect">
            <a:avLst/>
          </a:prstGeom>
          <a:noFill/>
        </p:spPr>
        <p:txBody>
          <a:bodyPr wrap="none" rtlCol="0">
            <a:spAutoFit/>
          </a:bodyPr>
          <a:lstStyle/>
          <a:p>
            <a:pPr marL="285750" indent="-285750">
              <a:buFont typeface="Arial" pitchFamily="34" charset="0"/>
              <a:buChar char="•"/>
            </a:pPr>
            <a:r>
              <a:rPr lang="en-US" altLang="ko-KR" sz="1600" b="1" dirty="0" smtClean="0">
                <a:latin typeface="Arial" pitchFamily="34" charset="0"/>
                <a:cs typeface="Arial" pitchFamily="34" charset="0"/>
              </a:rPr>
              <a:t>Cloud System Center(CSC) </a:t>
            </a:r>
            <a:r>
              <a:rPr lang="en-US" altLang="ko-KR" sz="1600" dirty="0" smtClean="0">
                <a:latin typeface="Arial" pitchFamily="34" charset="0"/>
                <a:cs typeface="Arial" pitchFamily="34" charset="0"/>
              </a:rPr>
              <a:t>: </a:t>
            </a:r>
            <a:r>
              <a:rPr lang="en-US" altLang="ko-KR" sz="1600" dirty="0" smtClean="0"/>
              <a:t>The </a:t>
            </a:r>
            <a:r>
              <a:rPr lang="en-US" altLang="ko-KR" sz="1600" dirty="0"/>
              <a:t>center of the disturbance or cyclone. </a:t>
            </a:r>
            <a:endParaRPr lang="en-US" altLang="ko-KR" sz="1600" dirty="0" smtClean="0"/>
          </a:p>
          <a:p>
            <a:r>
              <a:rPr lang="en-US" altLang="ko-KR" sz="1600" dirty="0" smtClean="0"/>
              <a:t>    It </a:t>
            </a:r>
            <a:r>
              <a:rPr lang="en-US" altLang="ko-KR" sz="1600" dirty="0"/>
              <a:t>is usually defined </a:t>
            </a:r>
            <a:r>
              <a:rPr lang="en-US" altLang="ko-KR" sz="1600" b="1" dirty="0"/>
              <a:t>by an eye, a low level circulation center</a:t>
            </a:r>
            <a:r>
              <a:rPr lang="en-US" altLang="ko-KR" sz="1600" dirty="0"/>
              <a:t>, or by other cloud </a:t>
            </a:r>
            <a:r>
              <a:rPr lang="en-US" altLang="ko-KR" sz="1600" dirty="0" smtClean="0"/>
              <a:t>features</a:t>
            </a:r>
          </a:p>
          <a:p>
            <a:pPr>
              <a:lnSpc>
                <a:spcPts val="1200"/>
              </a:lnSpc>
            </a:pPr>
            <a:r>
              <a:rPr lang="en-US" altLang="ko-KR" sz="1600" dirty="0" smtClean="0"/>
              <a:t> </a:t>
            </a:r>
            <a:endParaRPr lang="en-US" altLang="ko-KR" sz="1600" dirty="0"/>
          </a:p>
          <a:p>
            <a:pPr marL="285750" indent="-285750">
              <a:buFont typeface="Arial" pitchFamily="34" charset="0"/>
              <a:buChar char="•"/>
            </a:pPr>
            <a:r>
              <a:rPr lang="en-US" altLang="ko-KR" sz="1600" b="1" dirty="0" smtClean="0">
                <a:latin typeface="Arial" pitchFamily="34" charset="0"/>
                <a:cs typeface="Arial" pitchFamily="34" charset="0"/>
              </a:rPr>
              <a:t>Method</a:t>
            </a:r>
            <a:r>
              <a:rPr lang="en-US" altLang="ko-KR" sz="1600" dirty="0" smtClean="0">
                <a:latin typeface="Arial" pitchFamily="34" charset="0"/>
                <a:cs typeface="Arial" pitchFamily="34" charset="0"/>
              </a:rPr>
              <a:t> 1 : </a:t>
            </a:r>
            <a:r>
              <a:rPr lang="en-US" altLang="ko-KR" sz="1600" spc="-50" dirty="0" smtClean="0">
                <a:latin typeface="Arial" pitchFamily="34" charset="0"/>
                <a:cs typeface="Arial" pitchFamily="34" charset="0"/>
              </a:rPr>
              <a:t>Using looping of images for 3~6  hours can </a:t>
            </a:r>
            <a:r>
              <a:rPr lang="en-US" altLang="ko-KR" sz="1600" spc="-50" dirty="0">
                <a:latin typeface="Arial" pitchFamily="34" charset="0"/>
                <a:cs typeface="Arial" pitchFamily="34" charset="0"/>
              </a:rPr>
              <a:t>show the circulation associated with a </a:t>
            </a:r>
            <a:r>
              <a:rPr lang="en-US" altLang="ko-KR" sz="1600" spc="-50" dirty="0" smtClean="0">
                <a:latin typeface="Arial" pitchFamily="34" charset="0"/>
                <a:cs typeface="Arial" pitchFamily="34" charset="0"/>
              </a:rPr>
              <a:t>TC</a:t>
            </a:r>
          </a:p>
          <a:p>
            <a:r>
              <a:rPr lang="en-US" altLang="ko-KR" sz="1600" dirty="0">
                <a:latin typeface="Arial" pitchFamily="34" charset="0"/>
                <a:cs typeface="Arial" pitchFamily="34" charset="0"/>
              </a:rPr>
              <a:t> </a:t>
            </a:r>
            <a:r>
              <a:rPr lang="en-US" altLang="ko-KR" sz="1600" dirty="0" smtClean="0">
                <a:latin typeface="Arial" pitchFamily="34" charset="0"/>
                <a:cs typeface="Arial" pitchFamily="34" charset="0"/>
              </a:rPr>
              <a:t>                     or </a:t>
            </a:r>
            <a:r>
              <a:rPr lang="en-US" altLang="ko-KR" sz="1600" dirty="0">
                <a:latin typeface="Arial" pitchFamily="34" charset="0"/>
                <a:cs typeface="Arial" pitchFamily="34" charset="0"/>
              </a:rPr>
              <a:t>disturbance and make center fixing easier </a:t>
            </a:r>
            <a:endParaRPr lang="en-US" altLang="ko-KR" sz="1600" dirty="0" smtClean="0">
              <a:latin typeface="Arial" pitchFamily="34" charset="0"/>
              <a:cs typeface="Arial" pitchFamily="34" charset="0"/>
            </a:endParaRPr>
          </a:p>
          <a:p>
            <a:r>
              <a:rPr lang="en-US" altLang="ko-KR" sz="1600" dirty="0">
                <a:latin typeface="Arial" pitchFamily="34" charset="0"/>
                <a:cs typeface="Arial" pitchFamily="34" charset="0"/>
              </a:rPr>
              <a:t> </a:t>
            </a:r>
            <a:r>
              <a:rPr lang="en-US" altLang="ko-KR" sz="1600" dirty="0" smtClean="0">
                <a:latin typeface="Arial" pitchFamily="34" charset="0"/>
                <a:cs typeface="Arial" pitchFamily="34" charset="0"/>
              </a:rPr>
              <a:t>        </a:t>
            </a:r>
            <a:r>
              <a:rPr lang="en-US" altLang="ko-KR" sz="1600" dirty="0" smtClean="0">
                <a:latin typeface="Arial" pitchFamily="34" charset="0"/>
                <a:cs typeface="Arial" pitchFamily="34" charset="0"/>
                <a:sym typeface="Wingdings" pitchFamily="2" charset="2"/>
              </a:rPr>
              <a:t> It does not guarantee a correct center location!! </a:t>
            </a:r>
          </a:p>
          <a:p>
            <a:pPr>
              <a:lnSpc>
                <a:spcPts val="1200"/>
              </a:lnSpc>
            </a:pPr>
            <a:endParaRPr lang="en-US" altLang="ko-KR" sz="1600" dirty="0" smtClean="0">
              <a:latin typeface="Arial" pitchFamily="34" charset="0"/>
              <a:cs typeface="Arial" pitchFamily="34" charset="0"/>
            </a:endParaRPr>
          </a:p>
          <a:p>
            <a:pPr marL="285750" indent="-285750">
              <a:buFont typeface="Arial" pitchFamily="34" charset="0"/>
              <a:buChar char="•"/>
            </a:pPr>
            <a:r>
              <a:rPr lang="en-US" altLang="ko-KR" sz="1600" b="1" dirty="0" smtClean="0">
                <a:latin typeface="Arial" pitchFamily="34" charset="0"/>
                <a:cs typeface="Arial" pitchFamily="34" charset="0"/>
              </a:rPr>
              <a:t>Method 2 </a:t>
            </a:r>
            <a:r>
              <a:rPr lang="en-US" altLang="ko-KR" sz="1600" dirty="0" smtClean="0">
                <a:latin typeface="Arial" pitchFamily="34" charset="0"/>
                <a:cs typeface="Arial" pitchFamily="34" charset="0"/>
              </a:rPr>
              <a:t>: Use other </a:t>
            </a:r>
            <a:r>
              <a:rPr lang="en-US" altLang="ko-KR" sz="1600" dirty="0">
                <a:latin typeface="Arial" pitchFamily="34" charset="0"/>
                <a:cs typeface="Arial" pitchFamily="34" charset="0"/>
              </a:rPr>
              <a:t>types of imagery </a:t>
            </a:r>
            <a:r>
              <a:rPr lang="en-US" altLang="ko-KR" sz="1600" dirty="0" smtClean="0">
                <a:latin typeface="Arial" pitchFamily="34" charset="0"/>
                <a:cs typeface="Arial" pitchFamily="34" charset="0"/>
              </a:rPr>
              <a:t>(ex. Microwave, </a:t>
            </a:r>
            <a:r>
              <a:rPr lang="en-US" altLang="ko-KR" sz="1600" dirty="0" err="1" smtClean="0">
                <a:latin typeface="Arial" pitchFamily="34" charset="0"/>
                <a:cs typeface="Arial" pitchFamily="34" charset="0"/>
              </a:rPr>
              <a:t>Scatterometer</a:t>
            </a:r>
            <a:r>
              <a:rPr lang="en-US" altLang="ko-KR" sz="1600" dirty="0" smtClean="0">
                <a:latin typeface="Arial" pitchFamily="34" charset="0"/>
                <a:cs typeface="Arial" pitchFamily="34" charset="0"/>
              </a:rPr>
              <a:t>, surface observation) </a:t>
            </a:r>
          </a:p>
          <a:p>
            <a:r>
              <a:rPr lang="en-US" altLang="ko-KR" sz="1600" dirty="0">
                <a:latin typeface="Arial" pitchFamily="34" charset="0"/>
                <a:cs typeface="Arial" pitchFamily="34" charset="0"/>
              </a:rPr>
              <a:t> </a:t>
            </a:r>
            <a:r>
              <a:rPr lang="en-US" altLang="ko-KR" sz="1600" dirty="0" smtClean="0">
                <a:latin typeface="Arial" pitchFamily="34" charset="0"/>
                <a:cs typeface="Arial" pitchFamily="34" charset="0"/>
              </a:rPr>
              <a:t>                      and </a:t>
            </a:r>
            <a:r>
              <a:rPr lang="en-US" altLang="ko-KR" sz="1600" dirty="0">
                <a:latin typeface="Arial" pitchFamily="34" charset="0"/>
                <a:cs typeface="Arial" pitchFamily="34" charset="0"/>
              </a:rPr>
              <a:t>enhancements </a:t>
            </a:r>
            <a:r>
              <a:rPr lang="en-US" altLang="ko-KR" sz="1600" dirty="0" smtClean="0">
                <a:latin typeface="Arial" pitchFamily="34" charset="0"/>
                <a:cs typeface="Arial" pitchFamily="34" charset="0"/>
              </a:rPr>
              <a:t>can help for finding the CSC</a:t>
            </a:r>
            <a:endParaRPr lang="en-US" altLang="ko-KR" sz="1600" dirty="0">
              <a:latin typeface="Arial" pitchFamily="34" charset="0"/>
              <a:cs typeface="Arial" pitchFamily="34" charset="0"/>
            </a:endParaRPr>
          </a:p>
          <a:p>
            <a:pPr marL="285750" indent="-285750">
              <a:buFont typeface="Arial" pitchFamily="34" charset="0"/>
              <a:buChar char="•"/>
            </a:pPr>
            <a:endParaRPr lang="en-US" altLang="ko-KR" sz="1600" dirty="0">
              <a:latin typeface="Arial" pitchFamily="34" charset="0"/>
              <a:cs typeface="Arial"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56" y="3284984"/>
            <a:ext cx="426972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직사각형 22"/>
          <p:cNvSpPr/>
          <p:nvPr/>
        </p:nvSpPr>
        <p:spPr>
          <a:xfrm>
            <a:off x="4563670" y="3356992"/>
            <a:ext cx="4544834" cy="2981778"/>
          </a:xfrm>
          <a:prstGeom prst="rect">
            <a:avLst/>
          </a:prstGeom>
        </p:spPr>
        <p:txBody>
          <a:bodyPr wrap="none">
            <a:spAutoFit/>
          </a:bodyPr>
          <a:lstStyle/>
          <a:p>
            <a:pPr>
              <a:lnSpc>
                <a:spcPts val="1500"/>
              </a:lnSpc>
            </a:pPr>
            <a:r>
              <a:rPr lang="en-US" altLang="ko-KR" b="1" dirty="0" smtClean="0">
                <a:latin typeface="Arial" pitchFamily="34" charset="0"/>
                <a:cs typeface="Arial" pitchFamily="34" charset="0"/>
              </a:rPr>
              <a:t>Step 1: Determine Cloud </a:t>
            </a:r>
            <a:r>
              <a:rPr lang="en-US" altLang="ko-KR" b="1" dirty="0">
                <a:latin typeface="Arial" pitchFamily="34" charset="0"/>
                <a:cs typeface="Arial" pitchFamily="34" charset="0"/>
              </a:rPr>
              <a:t>System </a:t>
            </a:r>
            <a:r>
              <a:rPr lang="en-US" altLang="ko-KR" b="1" dirty="0" smtClean="0">
                <a:latin typeface="Arial" pitchFamily="34" charset="0"/>
                <a:cs typeface="Arial" pitchFamily="34" charset="0"/>
              </a:rPr>
              <a:t>Center</a:t>
            </a:r>
          </a:p>
          <a:p>
            <a:pPr>
              <a:lnSpc>
                <a:spcPts val="1500"/>
              </a:lnSpc>
            </a:pPr>
            <a:r>
              <a:rPr lang="en-US" altLang="ko-KR" b="1" dirty="0">
                <a:latin typeface="Arial" pitchFamily="34" charset="0"/>
                <a:cs typeface="Arial" pitchFamily="34" charset="0"/>
              </a:rPr>
              <a:t> </a:t>
            </a:r>
            <a:endParaRPr lang="en-US" altLang="ko-KR" b="1" dirty="0" smtClean="0">
              <a:latin typeface="Arial" pitchFamily="34" charset="0"/>
              <a:cs typeface="Arial" pitchFamily="34" charset="0"/>
              <a:sym typeface="Wingdings" pitchFamily="2" charset="2"/>
            </a:endParaRPr>
          </a:p>
          <a:p>
            <a:pPr>
              <a:lnSpc>
                <a:spcPts val="1500"/>
              </a:lnSpc>
            </a:pPr>
            <a:r>
              <a:rPr lang="en-US" altLang="ko-KR" b="1" dirty="0" smtClean="0">
                <a:latin typeface="Arial" pitchFamily="34" charset="0"/>
                <a:cs typeface="Arial" pitchFamily="34" charset="0"/>
                <a:sym typeface="Wingdings" pitchFamily="2" charset="2"/>
              </a:rPr>
              <a:t>Step 2 : Define Cloud Pattern </a:t>
            </a:r>
          </a:p>
          <a:p>
            <a:pPr>
              <a:lnSpc>
                <a:spcPts val="1500"/>
              </a:lnSpc>
            </a:pPr>
            <a:endParaRPr lang="en-US" altLang="ko-KR" b="1" dirty="0">
              <a:latin typeface="Arial" pitchFamily="34" charset="0"/>
              <a:cs typeface="Arial" pitchFamily="34" charset="0"/>
              <a:sym typeface="Wingdings" pitchFamily="2" charset="2"/>
            </a:endParaRPr>
          </a:p>
          <a:p>
            <a:pPr>
              <a:lnSpc>
                <a:spcPts val="1500"/>
              </a:lnSpc>
            </a:pPr>
            <a:r>
              <a:rPr lang="en-US" altLang="ko-KR" b="1" dirty="0" smtClean="0">
                <a:solidFill>
                  <a:schemeClr val="tx1">
                    <a:lumMod val="50000"/>
                    <a:lumOff val="50000"/>
                  </a:schemeClr>
                </a:solidFill>
                <a:latin typeface="Arial" pitchFamily="34" charset="0"/>
                <a:cs typeface="Arial" pitchFamily="34" charset="0"/>
                <a:sym typeface="Wingdings" pitchFamily="2" charset="2"/>
              </a:rPr>
              <a:t>Step 3: DT for each Pattern</a:t>
            </a:r>
          </a:p>
          <a:p>
            <a:pPr>
              <a:lnSpc>
                <a:spcPts val="1500"/>
              </a:lnSpc>
            </a:pPr>
            <a:endParaRPr lang="en-US" altLang="ko-KR" b="1" dirty="0">
              <a:solidFill>
                <a:schemeClr val="tx1">
                  <a:lumMod val="50000"/>
                  <a:lumOff val="50000"/>
                </a:schemeClr>
              </a:solidFill>
              <a:latin typeface="Arial" pitchFamily="34" charset="0"/>
              <a:cs typeface="Arial" pitchFamily="34" charset="0"/>
              <a:sym typeface="Wingdings" pitchFamily="2" charset="2"/>
            </a:endParaRPr>
          </a:p>
          <a:p>
            <a:pPr>
              <a:lnSpc>
                <a:spcPts val="1500"/>
              </a:lnSpc>
            </a:pPr>
            <a:r>
              <a:rPr lang="en-US" altLang="ko-KR" b="1" dirty="0" smtClean="0">
                <a:solidFill>
                  <a:schemeClr val="tx1">
                    <a:lumMod val="50000"/>
                    <a:lumOff val="50000"/>
                  </a:schemeClr>
                </a:solidFill>
                <a:latin typeface="Arial" pitchFamily="34" charset="0"/>
                <a:cs typeface="Arial" pitchFamily="34" charset="0"/>
                <a:sym typeface="Wingdings" pitchFamily="2" charset="2"/>
              </a:rPr>
              <a:t>Step 4:  PT </a:t>
            </a:r>
          </a:p>
          <a:p>
            <a:pPr>
              <a:lnSpc>
                <a:spcPts val="1500"/>
              </a:lnSpc>
            </a:pPr>
            <a:endParaRPr lang="en-US" altLang="ko-KR" b="1" dirty="0">
              <a:solidFill>
                <a:schemeClr val="tx1">
                  <a:lumMod val="50000"/>
                  <a:lumOff val="50000"/>
                </a:schemeClr>
              </a:solidFill>
              <a:latin typeface="Arial" pitchFamily="34" charset="0"/>
              <a:cs typeface="Arial" pitchFamily="34" charset="0"/>
              <a:sym typeface="Wingdings" pitchFamily="2" charset="2"/>
            </a:endParaRPr>
          </a:p>
          <a:p>
            <a:pPr>
              <a:lnSpc>
                <a:spcPts val="1500"/>
              </a:lnSpc>
            </a:pPr>
            <a:r>
              <a:rPr lang="en-US" altLang="ko-KR" b="1" dirty="0" smtClean="0">
                <a:solidFill>
                  <a:schemeClr val="tx1">
                    <a:lumMod val="50000"/>
                    <a:lumOff val="50000"/>
                  </a:schemeClr>
                </a:solidFill>
                <a:latin typeface="Arial" pitchFamily="34" charset="0"/>
                <a:cs typeface="Arial" pitchFamily="34" charset="0"/>
                <a:sym typeface="Wingdings" pitchFamily="2" charset="2"/>
              </a:rPr>
              <a:t>Step 5:  MET</a:t>
            </a:r>
          </a:p>
          <a:p>
            <a:pPr>
              <a:lnSpc>
                <a:spcPts val="1500"/>
              </a:lnSpc>
            </a:pPr>
            <a:endParaRPr lang="en-US" altLang="ko-KR" b="1" dirty="0">
              <a:solidFill>
                <a:schemeClr val="tx1">
                  <a:lumMod val="50000"/>
                  <a:lumOff val="50000"/>
                </a:schemeClr>
              </a:solidFill>
              <a:latin typeface="Arial" pitchFamily="34" charset="0"/>
              <a:cs typeface="Arial" pitchFamily="34" charset="0"/>
              <a:sym typeface="Wingdings" pitchFamily="2" charset="2"/>
            </a:endParaRPr>
          </a:p>
          <a:p>
            <a:pPr>
              <a:lnSpc>
                <a:spcPts val="1500"/>
              </a:lnSpc>
            </a:pPr>
            <a:r>
              <a:rPr lang="en-US" altLang="ko-KR" b="1" dirty="0" smtClean="0">
                <a:solidFill>
                  <a:schemeClr val="tx1">
                    <a:lumMod val="50000"/>
                    <a:lumOff val="50000"/>
                  </a:schemeClr>
                </a:solidFill>
                <a:latin typeface="Arial" pitchFamily="34" charset="0"/>
                <a:cs typeface="Arial" pitchFamily="34" charset="0"/>
                <a:sym typeface="Wingdings" pitchFamily="2" charset="2"/>
              </a:rPr>
              <a:t>Step 6 : FT</a:t>
            </a:r>
          </a:p>
          <a:p>
            <a:pPr>
              <a:lnSpc>
                <a:spcPts val="1500"/>
              </a:lnSpc>
            </a:pPr>
            <a:endParaRPr lang="en-US" altLang="ko-KR" b="1" dirty="0">
              <a:solidFill>
                <a:schemeClr val="tx1">
                  <a:lumMod val="50000"/>
                  <a:lumOff val="50000"/>
                </a:schemeClr>
              </a:solidFill>
              <a:latin typeface="Arial" pitchFamily="34" charset="0"/>
              <a:cs typeface="Arial" pitchFamily="34" charset="0"/>
              <a:sym typeface="Wingdings" pitchFamily="2" charset="2"/>
            </a:endParaRPr>
          </a:p>
          <a:p>
            <a:pPr>
              <a:lnSpc>
                <a:spcPts val="1500"/>
              </a:lnSpc>
            </a:pPr>
            <a:r>
              <a:rPr lang="en-US" altLang="ko-KR" b="1" dirty="0" smtClean="0">
                <a:solidFill>
                  <a:schemeClr val="tx1">
                    <a:lumMod val="50000"/>
                    <a:lumOff val="50000"/>
                  </a:schemeClr>
                </a:solidFill>
                <a:latin typeface="Arial" pitchFamily="34" charset="0"/>
                <a:cs typeface="Arial" pitchFamily="34" charset="0"/>
                <a:sym typeface="Wingdings" pitchFamily="2" charset="2"/>
              </a:rPr>
              <a:t>Step 7 : CI</a:t>
            </a:r>
          </a:p>
          <a:p>
            <a:pPr>
              <a:lnSpc>
                <a:spcPts val="1500"/>
              </a:lnSpc>
            </a:pPr>
            <a:endParaRPr lang="en-US" altLang="ko-KR" b="1" dirty="0">
              <a:solidFill>
                <a:schemeClr val="tx1">
                  <a:lumMod val="50000"/>
                  <a:lumOff val="50000"/>
                </a:schemeClr>
              </a:solidFill>
              <a:latin typeface="Arial" pitchFamily="34" charset="0"/>
              <a:cs typeface="Arial" pitchFamily="34" charset="0"/>
              <a:sym typeface="Wingdings" pitchFamily="2" charset="2"/>
            </a:endParaRPr>
          </a:p>
          <a:p>
            <a:pPr>
              <a:lnSpc>
                <a:spcPts val="1500"/>
              </a:lnSpc>
            </a:pPr>
            <a:r>
              <a:rPr lang="en-US" altLang="ko-KR" b="1" dirty="0" smtClean="0">
                <a:solidFill>
                  <a:schemeClr val="tx1">
                    <a:lumMod val="50000"/>
                    <a:lumOff val="50000"/>
                  </a:schemeClr>
                </a:solidFill>
                <a:latin typeface="Arial" pitchFamily="34" charset="0"/>
                <a:cs typeface="Arial" pitchFamily="34" charset="0"/>
                <a:sym typeface="Wingdings" pitchFamily="2" charset="2"/>
              </a:rPr>
              <a:t>Step 8 : Central </a:t>
            </a:r>
            <a:r>
              <a:rPr lang="en-US" altLang="ko-KR" b="1" dirty="0" err="1" smtClean="0">
                <a:solidFill>
                  <a:schemeClr val="tx1">
                    <a:lumMod val="50000"/>
                    <a:lumOff val="50000"/>
                  </a:schemeClr>
                </a:solidFill>
                <a:latin typeface="Arial" pitchFamily="34" charset="0"/>
                <a:cs typeface="Arial" pitchFamily="34" charset="0"/>
                <a:sym typeface="Wingdings" pitchFamily="2" charset="2"/>
              </a:rPr>
              <a:t>Pmin</a:t>
            </a:r>
            <a:r>
              <a:rPr lang="en-US" altLang="ko-KR" b="1" dirty="0" smtClean="0">
                <a:solidFill>
                  <a:schemeClr val="tx1">
                    <a:lumMod val="50000"/>
                    <a:lumOff val="50000"/>
                  </a:schemeClr>
                </a:solidFill>
                <a:latin typeface="Arial" pitchFamily="34" charset="0"/>
                <a:cs typeface="Arial" pitchFamily="34" charset="0"/>
                <a:sym typeface="Wingdings" pitchFamily="2" charset="2"/>
              </a:rPr>
              <a:t>, </a:t>
            </a:r>
            <a:r>
              <a:rPr lang="en-US" altLang="ko-KR" b="1" dirty="0" err="1" smtClean="0">
                <a:solidFill>
                  <a:schemeClr val="tx1">
                    <a:lumMod val="50000"/>
                    <a:lumOff val="50000"/>
                  </a:schemeClr>
                </a:solidFill>
                <a:latin typeface="Arial" pitchFamily="34" charset="0"/>
                <a:cs typeface="Arial" pitchFamily="34" charset="0"/>
                <a:sym typeface="Wingdings" pitchFamily="2" charset="2"/>
              </a:rPr>
              <a:t>Vmax</a:t>
            </a:r>
            <a:endParaRPr lang="ko-KR" altLang="en-US" dirty="0">
              <a:solidFill>
                <a:schemeClr val="tx1">
                  <a:lumMod val="50000"/>
                  <a:lumOff val="50000"/>
                </a:schemeClr>
              </a:solidFill>
            </a:endParaRPr>
          </a:p>
        </p:txBody>
      </p:sp>
      <p:sp>
        <p:nvSpPr>
          <p:cNvPr id="29" name="자유형 28"/>
          <p:cNvSpPr/>
          <p:nvPr/>
        </p:nvSpPr>
        <p:spPr>
          <a:xfrm>
            <a:off x="7844974" y="4221088"/>
            <a:ext cx="289142" cy="2014005"/>
          </a:xfrm>
          <a:custGeom>
            <a:avLst/>
            <a:gdLst>
              <a:gd name="connsiteX0" fmla="*/ 0 w 289142"/>
              <a:gd name="connsiteY0" fmla="*/ 0 h 2281881"/>
              <a:gd name="connsiteX1" fmla="*/ 164757 w 289142"/>
              <a:gd name="connsiteY1" fmla="*/ 222421 h 2281881"/>
              <a:gd name="connsiteX2" fmla="*/ 247135 w 289142"/>
              <a:gd name="connsiteY2" fmla="*/ 650789 h 2281881"/>
              <a:gd name="connsiteX3" fmla="*/ 288324 w 289142"/>
              <a:gd name="connsiteY3" fmla="*/ 1021492 h 2281881"/>
              <a:gd name="connsiteX4" fmla="*/ 271849 w 289142"/>
              <a:gd name="connsiteY4" fmla="*/ 1375719 h 2281881"/>
              <a:gd name="connsiteX5" fmla="*/ 238897 w 289142"/>
              <a:gd name="connsiteY5" fmla="*/ 1705232 h 2281881"/>
              <a:gd name="connsiteX6" fmla="*/ 172995 w 289142"/>
              <a:gd name="connsiteY6" fmla="*/ 2042984 h 2281881"/>
              <a:gd name="connsiteX7" fmla="*/ 8238 w 289142"/>
              <a:gd name="connsiteY7" fmla="*/ 2281881 h 22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42" h="2281881">
                <a:moveTo>
                  <a:pt x="0" y="0"/>
                </a:moveTo>
                <a:cubicBezTo>
                  <a:pt x="61784" y="56978"/>
                  <a:pt x="123568" y="113956"/>
                  <a:pt x="164757" y="222421"/>
                </a:cubicBezTo>
                <a:cubicBezTo>
                  <a:pt x="205946" y="330886"/>
                  <a:pt x="226541" y="517611"/>
                  <a:pt x="247135" y="650789"/>
                </a:cubicBezTo>
                <a:cubicBezTo>
                  <a:pt x="267729" y="783967"/>
                  <a:pt x="284205" y="900670"/>
                  <a:pt x="288324" y="1021492"/>
                </a:cubicBezTo>
                <a:cubicBezTo>
                  <a:pt x="292443" y="1142314"/>
                  <a:pt x="280087" y="1261762"/>
                  <a:pt x="271849" y="1375719"/>
                </a:cubicBezTo>
                <a:cubicBezTo>
                  <a:pt x="263611" y="1489676"/>
                  <a:pt x="255373" y="1594021"/>
                  <a:pt x="238897" y="1705232"/>
                </a:cubicBezTo>
                <a:cubicBezTo>
                  <a:pt x="222421" y="1816443"/>
                  <a:pt x="211438" y="1946876"/>
                  <a:pt x="172995" y="2042984"/>
                </a:cubicBezTo>
                <a:cubicBezTo>
                  <a:pt x="134552" y="2139092"/>
                  <a:pt x="71395" y="2210486"/>
                  <a:pt x="8238" y="2281881"/>
                </a:cubicBezTo>
              </a:path>
            </a:pathLst>
          </a:custGeom>
          <a:ln w="19050">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0" name="TextBox 29"/>
          <p:cNvSpPr txBox="1"/>
          <p:nvPr/>
        </p:nvSpPr>
        <p:spPr>
          <a:xfrm>
            <a:off x="7566204" y="5043424"/>
            <a:ext cx="1135824" cy="369332"/>
          </a:xfrm>
          <a:prstGeom prst="rect">
            <a:avLst/>
          </a:prstGeom>
          <a:noFill/>
        </p:spPr>
        <p:txBody>
          <a:bodyPr wrap="none" rtlCol="0">
            <a:spAutoFit/>
          </a:bodyPr>
          <a:lstStyle/>
          <a:p>
            <a:r>
              <a:rPr lang="en-US" altLang="ko-KR" b="1" dirty="0">
                <a:solidFill>
                  <a:schemeClr val="tx1">
                    <a:lumMod val="50000"/>
                    <a:lumOff val="50000"/>
                  </a:schemeClr>
                </a:solidFill>
              </a:rPr>
              <a:t>I</a:t>
            </a:r>
            <a:r>
              <a:rPr lang="en-US" altLang="ko-KR" b="1" dirty="0" smtClean="0">
                <a:solidFill>
                  <a:schemeClr val="tx1">
                    <a:lumMod val="50000"/>
                    <a:lumOff val="50000"/>
                  </a:schemeClr>
                </a:solidFill>
              </a:rPr>
              <a:t>ntensity</a:t>
            </a:r>
            <a:endParaRPr lang="ko-KR" altLang="en-US" b="1" dirty="0">
              <a:solidFill>
                <a:schemeClr val="tx1">
                  <a:lumMod val="50000"/>
                  <a:lumOff val="50000"/>
                </a:schemeClr>
              </a:solidFill>
            </a:endParaRPr>
          </a:p>
        </p:txBody>
      </p:sp>
      <p:sp>
        <p:nvSpPr>
          <p:cNvPr id="32" name="TextBox 31"/>
          <p:cNvSpPr txBox="1"/>
          <p:nvPr/>
        </p:nvSpPr>
        <p:spPr>
          <a:xfrm>
            <a:off x="1043608" y="6241185"/>
            <a:ext cx="2709396" cy="246221"/>
          </a:xfrm>
          <a:prstGeom prst="rect">
            <a:avLst/>
          </a:prstGeom>
          <a:noFill/>
        </p:spPr>
        <p:txBody>
          <a:bodyPr wrap="none" rtlCol="0">
            <a:spAutoFit/>
          </a:bodyPr>
          <a:lstStyle/>
          <a:p>
            <a:r>
              <a:rPr lang="en-US" altLang="ko-KR" sz="1000" dirty="0" smtClean="0"/>
              <a:t>Image Courtesy by Jack </a:t>
            </a:r>
            <a:r>
              <a:rPr lang="en-US" altLang="ko-KR" sz="1000" dirty="0" err="1" smtClean="0"/>
              <a:t>Beven</a:t>
            </a:r>
            <a:r>
              <a:rPr lang="en-US" altLang="ko-KR" sz="1000" dirty="0" smtClean="0"/>
              <a:t>(2018, NHC) </a:t>
            </a:r>
            <a:endParaRPr lang="ko-KR" altLang="en-US" sz="1000" dirty="0"/>
          </a:p>
        </p:txBody>
      </p:sp>
    </p:spTree>
    <p:extLst>
      <p:ext uri="{BB962C8B-B14F-4D97-AF65-F5344CB8AC3E}">
        <p14:creationId xmlns:p14="http://schemas.microsoft.com/office/powerpoint/2010/main" val="2699565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8126</TotalTime>
  <Words>4678</Words>
  <Application>Microsoft Office PowerPoint</Application>
  <PresentationFormat>화면 슬라이드 쇼(4:3)</PresentationFormat>
  <Paragraphs>743</Paragraphs>
  <Slides>45</Slides>
  <Notes>15</Notes>
  <HiddenSlides>3</HiddenSlides>
  <MMClips>1</MMClips>
  <ScaleCrop>false</ScaleCrop>
  <HeadingPairs>
    <vt:vector size="8" baseType="variant">
      <vt:variant>
        <vt:lpstr>사용한 글꼴</vt:lpstr>
      </vt:variant>
      <vt:variant>
        <vt:i4>18</vt:i4>
      </vt:variant>
      <vt:variant>
        <vt:lpstr>테마</vt:lpstr>
      </vt:variant>
      <vt:variant>
        <vt:i4>1</vt:i4>
      </vt:variant>
      <vt:variant>
        <vt:lpstr>포함된 OLE 서버</vt:lpstr>
      </vt:variant>
      <vt:variant>
        <vt:i4>2</vt:i4>
      </vt:variant>
      <vt:variant>
        <vt:lpstr>슬라이드 제목</vt:lpstr>
      </vt:variant>
      <vt:variant>
        <vt:i4>45</vt:i4>
      </vt:variant>
    </vt:vector>
  </HeadingPairs>
  <TitlesOfParts>
    <vt:vector size="66" baseType="lpstr">
      <vt:lpstr>굴림</vt:lpstr>
      <vt:lpstr>Arial</vt:lpstr>
      <vt:lpstr>Arial Unicode MS</vt:lpstr>
      <vt:lpstr>휴먼옛체</vt:lpstr>
      <vt:lpstr>Wingdings</vt:lpstr>
      <vt:lpstr>Calibri</vt:lpstr>
      <vt:lpstr>한컴 윤고딕 240</vt:lpstr>
      <vt:lpstr>바탕</vt:lpstr>
      <vt:lpstr>HY울릉도M</vt:lpstr>
      <vt:lpstr>휴먼엑스포</vt:lpstr>
      <vt:lpstr>Daum_Regular</vt:lpstr>
      <vt:lpstr>Symbol</vt:lpstr>
      <vt:lpstr>맑은 고딕</vt:lpstr>
      <vt:lpstr>Times New Roman</vt:lpstr>
      <vt:lpstr>HY헤드라인M</vt:lpstr>
      <vt:lpstr>HY견고딕</vt:lpstr>
      <vt:lpstr>HY신명조</vt:lpstr>
      <vt:lpstr>宋体</vt:lpstr>
      <vt:lpstr>Office 테마</vt:lpstr>
      <vt:lpstr>Image</vt:lpstr>
      <vt:lpstr>수식</vt:lpstr>
      <vt:lpstr>Determination of Tropical Cyclone Center Position and Intensity at KMA : Dvorak Technique</vt:lpstr>
      <vt:lpstr>1. Determination of TC Center Position</vt:lpstr>
      <vt:lpstr>PowerPoint 프레젠테이션</vt:lpstr>
      <vt:lpstr>Tropical Cyclone Analysis in KMA</vt:lpstr>
      <vt:lpstr>Tropical Cyclone Analysis Information in NMSC</vt:lpstr>
      <vt:lpstr>Tropical Cyclone Analysis Information in NMSC</vt:lpstr>
      <vt:lpstr>Typical patterns of Tropical Cyclones</vt:lpstr>
      <vt:lpstr>Typical Lifetime of TCs near the Korea</vt:lpstr>
      <vt:lpstr>How to Determine TCs’ Center Position</vt:lpstr>
      <vt:lpstr>Determination of TCs’ Center Position</vt:lpstr>
      <vt:lpstr>Determination of TCs’ Center Position</vt:lpstr>
      <vt:lpstr>Reference : Microwave images</vt:lpstr>
      <vt:lpstr>Reference : Microwave images</vt:lpstr>
      <vt:lpstr>Determination of TCs’ Center Position</vt:lpstr>
      <vt:lpstr>Case Study 1 (Cb-Cluster Pattern, beginning stage) </vt:lpstr>
      <vt:lpstr>Case Study 1 (Cb-Cluster Pattern, beginning stage) </vt:lpstr>
      <vt:lpstr>Case Study 2 (Curved Band Pattern) </vt:lpstr>
      <vt:lpstr>Case Study 3 (CDO pattern) </vt:lpstr>
      <vt:lpstr>Case Study 4 (EYE pattern) </vt:lpstr>
      <vt:lpstr>Case Study 5 (Shear Pattern) </vt:lpstr>
      <vt:lpstr>Case Study 5 (Shear Pattern) </vt:lpstr>
      <vt:lpstr>Exercise 1 : Pattern Recognition</vt:lpstr>
      <vt:lpstr>Exercise 1 : Pattern Recognition (Aug 23rd 2018)</vt:lpstr>
      <vt:lpstr> Shear Pattern –Potential error</vt:lpstr>
      <vt:lpstr>Exercise 1 : Center position decision</vt:lpstr>
      <vt:lpstr>Exercise 1 – Center point decision(Nighttime )</vt:lpstr>
      <vt:lpstr>PowerPoint 프레젠테이션</vt:lpstr>
      <vt:lpstr>Dvorak Technique</vt:lpstr>
      <vt:lpstr>Dvorak Checksheet (EIR)</vt:lpstr>
      <vt:lpstr>FT constrains are different from countries </vt:lpstr>
      <vt:lpstr>Rules for Current Intensity(CI) : KMA, JMA</vt:lpstr>
      <vt:lpstr>Example of FT and CI number</vt:lpstr>
      <vt:lpstr>Example : CI ( 6hour interval) </vt:lpstr>
      <vt:lpstr>Exercise 2: CI rules</vt:lpstr>
      <vt:lpstr>Exercise 2: CI rules</vt:lpstr>
      <vt:lpstr>PowerPoint 프레젠테이션</vt:lpstr>
      <vt:lpstr>Estimation of Intensity based on Dvorak Technique</vt:lpstr>
      <vt:lpstr>Estimation of Intensity based on Dvorak Technique</vt:lpstr>
      <vt:lpstr>Example for Ps and WSmax</vt:lpstr>
      <vt:lpstr>Example for Ps and WSmax</vt:lpstr>
      <vt:lpstr>Estimation of strong wind areas</vt:lpstr>
      <vt:lpstr>Reference) Estimation of Rmax around TC using </vt:lpstr>
      <vt:lpstr>TC advisory by National Typhoon Center in KMA</vt:lpstr>
      <vt:lpstr>Dvorak Technique for TC intensity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Tae-Hyeong OH</dc:creator>
  <cp:lastModifiedBy>BunSeok2</cp:lastModifiedBy>
  <cp:revision>375</cp:revision>
  <cp:lastPrinted>2019-01-03T07:18:45Z</cp:lastPrinted>
  <dcterms:created xsi:type="dcterms:W3CDTF">2018-07-25T01:41:35Z</dcterms:created>
  <dcterms:modified xsi:type="dcterms:W3CDTF">2019-05-01T21:20:40Z</dcterms:modified>
</cp:coreProperties>
</file>