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64" r:id="rId3"/>
    <p:sldId id="259" r:id="rId4"/>
    <p:sldId id="266" r:id="rId5"/>
    <p:sldId id="265" r:id="rId6"/>
    <p:sldId id="267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76F94-956D-43EC-8CF6-C3A083A77881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5551-1DDE-4F59-A68E-0FC6AB0BD1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75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551DB-7505-4D06-9E34-8670D85DAC38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83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20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84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지구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82"/>
          <a:stretch>
            <a:fillRect/>
          </a:stretch>
        </p:blipFill>
        <p:spPr bwMode="auto">
          <a:xfrm>
            <a:off x="0" y="696913"/>
            <a:ext cx="9144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지구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8"/>
          <a:stretch>
            <a:fillRect/>
          </a:stretch>
        </p:blipFill>
        <p:spPr bwMode="auto">
          <a:xfrm>
            <a:off x="0" y="6705643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7308851" y="280990"/>
            <a:ext cx="207486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1" latinLnBrk="1" hangingPunct="1">
              <a:lnSpc>
                <a:spcPct val="90000"/>
              </a:lnSpc>
              <a:defRPr/>
            </a:pPr>
            <a:r>
              <a:rPr lang="en-US" altLang="ko-KR" sz="700" b="1" spc="-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Meteorological Satellite Center</a:t>
            </a:r>
          </a:p>
          <a:p>
            <a:pPr eaLnBrk="1" latinLnBrk="1" hangingPunct="1">
              <a:lnSpc>
                <a:spcPct val="90000"/>
              </a:lnSpc>
              <a:defRPr/>
            </a:pPr>
            <a:r>
              <a:rPr lang="en-US" altLang="ko-KR" sz="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Korea Meteorological Administration</a:t>
            </a:r>
            <a:endParaRPr lang="en-US" altLang="ko-KR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MSC-기본형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3333" r="23711" b="31212"/>
          <a:stretch>
            <a:fillRect/>
          </a:stretch>
        </p:blipFill>
        <p:spPr bwMode="auto">
          <a:xfrm>
            <a:off x="7077076" y="146050"/>
            <a:ext cx="4667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36183"/>
            <a:ext cx="6043626" cy="7254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975475" y="651986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A7AA7CFC-F2EE-4511-B642-3A5DD07D215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2542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110905" y="101601"/>
            <a:ext cx="100700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i="1" smtClean="0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WorldBest 365</a:t>
            </a:r>
            <a:endParaRPr lang="ko-KR" altLang="en-US" i="1" smtClean="0">
              <a:solidFill>
                <a:srgbClr val="CC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pic>
        <p:nvPicPr>
          <p:cNvPr id="5" name="그림 7" descr="기상청_엠블럼_565x565_transpar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" y="642938"/>
            <a:ext cx="49969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lang="ko-KR" altLang="en-US" sz="5400" b="1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EE52A"/>
                </a:solidFill>
                <a:effectLst>
                  <a:glow rad="101600">
                    <a:srgbClr val="002060">
                      <a:alpha val="40000"/>
                    </a:srgbClr>
                  </a:glow>
                </a:effectLst>
                <a:latin typeface="HY헤드라인M"/>
                <a:ea typeface="HY헤드라인M"/>
                <a:cs typeface="+mn-cs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71670" y="4214818"/>
            <a:ext cx="5072098" cy="97156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kumimoji="1" lang="ko-KR" altLang="en-US" sz="2400" b="1" kern="1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solidFill>
                  <a:srgbClr val="FEE52A"/>
                </a:solidFill>
                <a:effectLst>
                  <a:glow rad="101600">
                    <a:srgbClr val="002060">
                      <a:alpha val="40000"/>
                    </a:srgbClr>
                  </a:glow>
                </a:effectLst>
                <a:latin typeface="HY헤드라인M"/>
                <a:ea typeface="HY헤드라인M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80597" y="6572250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defRPr sz="900" b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ea typeface="굴림" pitchFamily="50" charset="-127"/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900" b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ea typeface="굴림" pitchFamily="50" charset="-127"/>
            </a:endParaRP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072805" y="6610351"/>
            <a:ext cx="999392" cy="214313"/>
          </a:xfrm>
        </p:spPr>
        <p:txBody>
          <a:bodyPr anchor="ctr"/>
          <a:lstStyle>
            <a:lvl1pPr algn="r">
              <a:defRPr sz="900" b="1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715E15B-0A41-4398-944B-5615624CD0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63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47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6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26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1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41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3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95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70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BF9B-5DDF-49E3-B74E-FAA70201E922}" type="datetimeFigureOut">
              <a:rPr lang="ko-KR" altLang="en-US" smtClean="0"/>
              <a:t>2019-04-26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97FF-DCC4-4FD7-A4B9-8E2D4D672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70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2935" y="6569076"/>
            <a:ext cx="533400" cy="244475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 b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2145A1-C7C9-45B8-B730-5C09B7D2F8FC}" type="slidenum">
              <a:rPr kumimoji="1" lang="en-US" altLang="ko-K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/>
          </a:p>
        </p:txBody>
      </p:sp>
      <p:sp>
        <p:nvSpPr>
          <p:cNvPr id="2053" name="TextBox 30"/>
          <p:cNvSpPr txBox="1">
            <a:spLocks noChangeArrowheads="1"/>
          </p:cNvSpPr>
          <p:nvPr/>
        </p:nvSpPr>
        <p:spPr bwMode="auto">
          <a:xfrm>
            <a:off x="61547" y="6535739"/>
            <a:ext cx="25426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chemeClr val="tx1"/>
                </a:solidFill>
                <a:latin typeface="Albertus Medium" pitchFamily="34" charset="0"/>
                <a:ea typeface="굴림" pitchFamily="50" charset="-127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ko-KR" altLang="en-US" sz="1200" b="0" i="1" smtClean="0">
                <a:solidFill>
                  <a:srgbClr val="0A58A5"/>
                </a:solidFill>
                <a:latin typeface="HY울릉도M" pitchFamily="18" charset="-127"/>
                <a:ea typeface="HY울릉도M" pitchFamily="18" charset="-127"/>
              </a:rPr>
              <a:t>하늘을 친구처럼</a:t>
            </a:r>
            <a:r>
              <a:rPr kumimoji="0" lang="en-US" altLang="ko-KR" sz="1200" b="0" i="1" smtClean="0">
                <a:solidFill>
                  <a:srgbClr val="0A58A5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kumimoji="0" lang="ko-KR" altLang="en-US" sz="1200" b="0" i="1" smtClean="0">
                <a:solidFill>
                  <a:srgbClr val="0A58A5"/>
                </a:solidFill>
                <a:latin typeface="HY울릉도M" pitchFamily="18" charset="-127"/>
                <a:ea typeface="HY울릉도M" pitchFamily="18" charset="-127"/>
              </a:rPr>
              <a:t>국민을 하늘처럼</a:t>
            </a:r>
          </a:p>
        </p:txBody>
      </p:sp>
    </p:spTree>
    <p:extLst>
      <p:ext uri="{BB962C8B-B14F-4D97-AF65-F5344CB8AC3E}">
        <p14:creationId xmlns:p14="http://schemas.microsoft.com/office/powerpoint/2010/main" val="351011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Cre고딕 B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Cre고딕 B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Cre고딕 B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Cre고딕 B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yesookpark@kma.go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467544" y="1124744"/>
            <a:ext cx="8375650" cy="8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ko-KR" sz="3600" b="1" smtClean="0">
                <a:latin typeface="Arial" pitchFamily="34" charset="0"/>
                <a:ea typeface="Cre고딕 B" pitchFamily="18" charset="-127"/>
                <a:cs typeface="Arial" pitchFamily="34" charset="0"/>
              </a:rPr>
              <a:t>Introduction </a:t>
            </a:r>
            <a:endParaRPr kumimoji="0" lang="ko-KR" altLang="en-US" sz="3200" b="1" dirty="0">
              <a:latin typeface="Arial" pitchFamily="34" charset="0"/>
              <a:ea typeface="Cre고딕 B" pitchFamily="18" charset="-127"/>
              <a:cs typeface="Arial" pitchFamily="34" charset="0"/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2311609" y="5229200"/>
            <a:ext cx="44779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Park</a:t>
            </a:r>
            <a:r>
              <a:rPr kumimoji="0" lang="en-US" altLang="ko-KR" sz="2800" b="1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, </a:t>
            </a:r>
            <a:r>
              <a:rPr kumimoji="0" lang="en-US" altLang="ko-KR" sz="2800" b="1" dirty="0" err="1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Hyesook</a:t>
            </a:r>
            <a:endParaRPr kumimoji="0" lang="en-US" altLang="ko-KR" sz="2800" b="1" dirty="0" smtClean="0">
              <a:solidFill>
                <a:srgbClr val="000000"/>
              </a:solidFill>
              <a:latin typeface="Calibri" pitchFamily="34" charset="0"/>
              <a:ea typeface="굴림" pitchFamily="50" charset="-127"/>
              <a:cs typeface="Arial" pitchFamily="34" charset="0"/>
            </a:endParaRPr>
          </a:p>
          <a:p>
            <a:pPr algn="ctr" latinLnBrk="0"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Senior </a:t>
            </a:r>
            <a:r>
              <a:rPr lang="en-US" altLang="ko-KR" sz="2800" b="1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Researcher</a:t>
            </a:r>
            <a:endParaRPr kumimoji="0" lang="en-US" altLang="ko-KR" sz="2800" b="1" dirty="0">
              <a:solidFill>
                <a:srgbClr val="000000"/>
              </a:solidFill>
              <a:latin typeface="Calibri" pitchFamily="34" charset="0"/>
              <a:ea typeface="굴림" pitchFamily="50" charset="-127"/>
              <a:cs typeface="Arial" pitchFamily="34" charset="0"/>
            </a:endParaRPr>
          </a:p>
          <a:p>
            <a:pPr algn="ctr" latinLnBrk="0"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Satellite Analysis Division / NMSC</a:t>
            </a:r>
          </a:p>
          <a:p>
            <a:pPr algn="ctr" latinLnBrk="0">
              <a:defRPr/>
            </a:pPr>
            <a:r>
              <a:rPr kumimoji="0" lang="en-US" altLang="ko-KR" b="1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Arial" pitchFamily="34" charset="0"/>
                <a:hlinkClick r:id="rId3"/>
              </a:rPr>
              <a:t>hyesookpark@korea.kr</a:t>
            </a:r>
            <a:r>
              <a:rPr kumimoji="0" lang="en-US" altLang="ko-KR" b="1" dirty="0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 </a:t>
            </a:r>
            <a:endParaRPr kumimoji="0" lang="en-US" altLang="ko-KR" b="1" dirty="0">
              <a:solidFill>
                <a:srgbClr val="000000"/>
              </a:solidFill>
              <a:latin typeface="Calibri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7" name="그림 6" descr="_K1E3816.JPG"/>
          <p:cNvPicPr>
            <a:picLocks noChangeAspect="1"/>
          </p:cNvPicPr>
          <p:nvPr/>
        </p:nvPicPr>
        <p:blipFill rotWithShape="1">
          <a:blip r:embed="rId4" cstate="print"/>
          <a:srcRect t="20774" b="30689"/>
          <a:stretch/>
        </p:blipFill>
        <p:spPr>
          <a:xfrm>
            <a:off x="0" y="2132856"/>
            <a:ext cx="9140825" cy="3096344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893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4"/>
          <p:cNvSpPr txBox="1">
            <a:spLocks/>
          </p:cNvSpPr>
          <p:nvPr/>
        </p:nvSpPr>
        <p:spPr>
          <a:xfrm>
            <a:off x="323850" y="93663"/>
            <a:ext cx="7561263" cy="725487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defRPr/>
            </a:pP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Main duty</a:t>
            </a:r>
            <a:endParaRPr lang="ko-K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653136"/>
            <a:ext cx="896461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ts val="2400"/>
              </a:lnSpc>
              <a:buFont typeface="Wingdings" pitchFamily="2" charset="2"/>
              <a:buChar char="l"/>
            </a:pPr>
            <a:r>
              <a:rPr lang="en-US" altLang="ko-KR" dirty="0" smtClean="0">
                <a:latin typeface="Calibri" pitchFamily="34" charset="0"/>
              </a:rPr>
              <a:t>Manage the supporting of Weather forecasting by analyzing all available satellite data and product to monitor and interpret meteorological phenomena such as typhoon, cyclone system, Asian dusts, Fogs/smog, heavy rainfall </a:t>
            </a:r>
            <a:r>
              <a:rPr lang="en-US" altLang="ko-KR" dirty="0" err="1" smtClean="0">
                <a:latin typeface="Calibri" pitchFamily="34" charset="0"/>
              </a:rPr>
              <a:t>etc</a:t>
            </a:r>
            <a:r>
              <a:rPr lang="en-US" altLang="ko-KR" dirty="0" smtClean="0">
                <a:latin typeface="Calibri" pitchFamily="34" charset="0"/>
              </a:rPr>
              <a:t> spec</a:t>
            </a:r>
          </a:p>
          <a:p>
            <a:pPr marL="285750" indent="-285750">
              <a:lnSpc>
                <a:spcPts val="2400"/>
              </a:lnSpc>
              <a:buFont typeface="Wingdings" pitchFamily="2" charset="2"/>
              <a:buChar char="l"/>
            </a:pPr>
            <a:r>
              <a:rPr lang="en-US" altLang="ko-KR" dirty="0" smtClean="0">
                <a:latin typeface="Calibri" pitchFamily="34" charset="0"/>
              </a:rPr>
              <a:t>Develop new satellite data interpreting techniques by many case studies</a:t>
            </a:r>
          </a:p>
          <a:p>
            <a:pPr marL="285750" indent="-285750">
              <a:lnSpc>
                <a:spcPts val="2400"/>
              </a:lnSpc>
              <a:buFont typeface="Wingdings" pitchFamily="2" charset="2"/>
              <a:buChar char="l"/>
            </a:pPr>
            <a:r>
              <a:rPr lang="en-US" altLang="ko-KR" dirty="0" smtClean="0">
                <a:latin typeface="Calibri" pitchFamily="34" charset="0"/>
              </a:rPr>
              <a:t>Internal and International training in satellite Meteorology, as a contact point of </a:t>
            </a:r>
            <a:r>
              <a:rPr lang="en-US" altLang="ko-KR" dirty="0" err="1" smtClean="0">
                <a:latin typeface="Calibri" pitchFamily="34" charset="0"/>
              </a:rPr>
              <a:t>CoE</a:t>
            </a:r>
            <a:r>
              <a:rPr lang="en-US" altLang="ko-KR" dirty="0" smtClean="0">
                <a:latin typeface="Calibri" pitchFamily="34" charset="0"/>
              </a:rPr>
              <a:t>-KOREA</a:t>
            </a:r>
          </a:p>
          <a:p>
            <a:pPr>
              <a:lnSpc>
                <a:spcPts val="2400"/>
              </a:lnSpc>
            </a:pPr>
            <a:endParaRPr lang="en-US" altLang="ko-KR" dirty="0">
              <a:latin typeface="Calibri" pitchFamily="34" charset="0"/>
            </a:endParaRPr>
          </a:p>
        </p:txBody>
      </p:sp>
      <p:sp>
        <p:nvSpPr>
          <p:cNvPr id="11" name="슬라이드 번호 개체 틀 2"/>
          <p:cNvSpPr>
            <a:spLocks noGrp="1"/>
          </p:cNvSpPr>
          <p:nvPr>
            <p:ph type="sldNum" sz="quarter" idx="10"/>
          </p:nvPr>
        </p:nvSpPr>
        <p:spPr bwMode="auto">
          <a:xfrm>
            <a:off x="6975475" y="64516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4E124CBE-D87A-4B8A-8A17-5C07799D8513}" type="slidenum">
              <a:rPr kumimoji="0" lang="ko-KR" alt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/>
              <a:t>2</a:t>
            </a:fld>
            <a:endParaRPr kumimoji="0" lang="ko-KR" alt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366961" y="1185252"/>
            <a:ext cx="5781836" cy="2931013"/>
            <a:chOff x="1471155" y="1011335"/>
            <a:chExt cx="7356837" cy="3488500"/>
          </a:xfrm>
        </p:grpSpPr>
        <p:pic>
          <p:nvPicPr>
            <p:cNvPr id="1025" name="_x285820640" descr="EMB00000e0005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55" y="1011335"/>
              <a:ext cx="6333457" cy="348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9673" y="1035174"/>
              <a:ext cx="5626548" cy="36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rgbClr val="FFFF00"/>
                  </a:solidFill>
                </a:rPr>
                <a:t>CoEs</a:t>
              </a:r>
              <a:r>
                <a:rPr lang="en-US" altLang="ko-KR" sz="1400" b="1" dirty="0" smtClean="0">
                  <a:solidFill>
                    <a:srgbClr val="FFFF00"/>
                  </a:solidFill>
                </a:rPr>
                <a:t> and their supporting satellite operators (‘12.11)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07097" y="4221090"/>
              <a:ext cx="2305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http:// www.wmo-sat.info/vlab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1142" y="2132856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(2010.11)</a:t>
              </a:r>
              <a:endParaRPr lang="ko-KR" alt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36414" y="213285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RA II</a:t>
              </a:r>
              <a:endParaRPr lang="ko-KR" alt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6340" y="3573016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RA V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11944" r="16722" b="30315"/>
          <a:stretch/>
        </p:blipFill>
        <p:spPr>
          <a:xfrm>
            <a:off x="683568" y="884766"/>
            <a:ext cx="2219840" cy="35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9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36183"/>
            <a:ext cx="7488832" cy="725470"/>
          </a:xfrm>
        </p:spPr>
        <p:txBody>
          <a:bodyPr/>
          <a:lstStyle/>
          <a:p>
            <a:r>
              <a:rPr lang="en-US" altLang="ko-KR" sz="2800" dirty="0" smtClean="0">
                <a:latin typeface="Calibri" pitchFamily="34" charset="0"/>
              </a:rPr>
              <a:t>Contribution to the International training events</a:t>
            </a:r>
            <a:endParaRPr lang="ko-KR" altLang="en-US" sz="2800" dirty="0">
              <a:latin typeface="Calibri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54" y="3861048"/>
            <a:ext cx="3224030" cy="21493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6712"/>
            <a:ext cx="3373433" cy="2248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3678" y="835699"/>
            <a:ext cx="393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Contribute in AOMSUC-8/Indonesia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171460" y="669032"/>
            <a:ext cx="4788024" cy="3192016"/>
            <a:chOff x="16090" y="1291781"/>
            <a:chExt cx="4788024" cy="3192016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0" y="1291781"/>
              <a:ext cx="4788024" cy="31920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1107" y="1372126"/>
              <a:ext cx="4576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Host training events in AOMSUC-6 (2016)</a:t>
              </a:r>
              <a:endParaRPr lang="ko-KR" altLang="en-US" dirty="0"/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38" y="2708920"/>
            <a:ext cx="2752154" cy="183476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2" y="3717032"/>
            <a:ext cx="3780000" cy="2520000"/>
          </a:xfrm>
          <a:prstGeom prst="rect">
            <a:avLst/>
          </a:prstGeom>
        </p:spPr>
      </p:pic>
      <p:pic>
        <p:nvPicPr>
          <p:cNvPr id="13" name="Picture 2" descr="D:\206_KOICA과정\2016년 KOICA과정\사진\2016-KOICA-bodo\20161022_11524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3"/>
          <a:stretch/>
        </p:blipFill>
        <p:spPr bwMode="auto">
          <a:xfrm>
            <a:off x="2778232" y="5426014"/>
            <a:ext cx="3081522" cy="14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495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725470"/>
          </a:xfrm>
        </p:spPr>
        <p:txBody>
          <a:bodyPr/>
          <a:lstStyle/>
          <a:p>
            <a:r>
              <a:rPr lang="en-US" altLang="ko-KR" sz="2400" dirty="0" smtClean="0">
                <a:latin typeface="Calibri" pitchFamily="34" charset="0"/>
              </a:rPr>
              <a:t>[Special mission] forecaster in Weather Information Center for </a:t>
            </a:r>
            <a:r>
              <a:rPr lang="en-US" altLang="ko-KR" sz="2400" dirty="0" err="1" smtClean="0">
                <a:latin typeface="Calibri" pitchFamily="34" charset="0"/>
              </a:rPr>
              <a:t>Pyeungchang</a:t>
            </a:r>
            <a:r>
              <a:rPr lang="en-US" altLang="ko-KR" sz="2400" dirty="0" smtClean="0">
                <a:latin typeface="Calibri" pitchFamily="34" charset="0"/>
              </a:rPr>
              <a:t> Winter </a:t>
            </a:r>
            <a:r>
              <a:rPr lang="en-US" altLang="ko-KR" sz="2400" dirty="0" err="1" smtClean="0">
                <a:latin typeface="Calibri" pitchFamily="34" charset="0"/>
              </a:rPr>
              <a:t>Olymphic</a:t>
            </a:r>
            <a:r>
              <a:rPr lang="en-US" altLang="ko-KR" sz="2400" dirty="0" smtClean="0">
                <a:latin typeface="Calibri" pitchFamily="34" charset="0"/>
              </a:rPr>
              <a:t> games in 2018</a:t>
            </a:r>
            <a:endParaRPr lang="ko-KR" altLang="en-US" sz="2400" dirty="0">
              <a:latin typeface="Calibri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740352" cy="5746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6567314"/>
            <a:ext cx="437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Cross-Country skiing and Nordic skiing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213910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0"/>
            <a:ext cx="7128792" cy="725470"/>
          </a:xfrm>
        </p:spPr>
        <p:txBody>
          <a:bodyPr/>
          <a:lstStyle/>
          <a:p>
            <a:r>
              <a:rPr lang="en-US" altLang="ko-KR" sz="2800" dirty="0" smtClean="0">
                <a:latin typeface="Calibri" pitchFamily="34" charset="0"/>
              </a:rPr>
              <a:t>[Collaboration] Mission at BMTC/BoM in 2017</a:t>
            </a:r>
            <a:endParaRPr lang="ko-KR" altLang="en-US" sz="2800" dirty="0">
              <a:latin typeface="Calibri" pitchFamily="34" charset="0"/>
            </a:endParaRPr>
          </a:p>
        </p:txBody>
      </p:sp>
      <p:pic>
        <p:nvPicPr>
          <p:cNvPr id="2051" name="Picture 3" descr="D:\500_국제협력\한-호주협력\2017호주기상청방문\ASM2017CollageStud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5338"/>
            <a:ext cx="7687072" cy="57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9578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Office 테마">
  <a:themeElements>
    <a:clrScheme name="KMA">
      <a:dk1>
        <a:sysClr val="windowText" lastClr="000000"/>
      </a:dk1>
      <a:lt1>
        <a:sysClr val="window" lastClr="FFFFFF"/>
      </a:lt1>
      <a:dk2>
        <a:srgbClr val="0F298F"/>
      </a:dk2>
      <a:lt2>
        <a:srgbClr val="BFE7F1"/>
      </a:lt2>
      <a:accent1>
        <a:srgbClr val="0098BC"/>
      </a:accent1>
      <a:accent2>
        <a:srgbClr val="0A58A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9_Office 테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141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굴림</vt:lpstr>
      <vt:lpstr>맑은 고딕</vt:lpstr>
      <vt:lpstr>Arial</vt:lpstr>
      <vt:lpstr>Calibri</vt:lpstr>
      <vt:lpstr>Cre고딕 B</vt:lpstr>
      <vt:lpstr>Frutiger67-Condensed</vt:lpstr>
      <vt:lpstr>Gill Sans MT</vt:lpstr>
      <vt:lpstr>HY헤드라인M</vt:lpstr>
      <vt:lpstr>HY울릉도M</vt:lpstr>
      <vt:lpstr>Wingdings</vt:lpstr>
      <vt:lpstr>Office 테마</vt:lpstr>
      <vt:lpstr>19_Office 테마</vt:lpstr>
      <vt:lpstr>PowerPoint Presentation</vt:lpstr>
      <vt:lpstr>PowerPoint Presentation</vt:lpstr>
      <vt:lpstr>Contribution to the International training events</vt:lpstr>
      <vt:lpstr>[Special mission] forecaster in Weather Information Center for Pyeungchang Winter Olymphic games in 2018</vt:lpstr>
      <vt:lpstr>[Collaboration] Mission at BMTC/BoM in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Meteorological Satellite</dc:title>
  <dc:creator>User</dc:creator>
  <cp:lastModifiedBy>Bodo Zeschke</cp:lastModifiedBy>
  <cp:revision>23</cp:revision>
  <dcterms:created xsi:type="dcterms:W3CDTF">2016-03-28T12:46:30Z</dcterms:created>
  <dcterms:modified xsi:type="dcterms:W3CDTF">2019-04-26T01:00:02Z</dcterms:modified>
</cp:coreProperties>
</file>