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"/>
  </p:notesMasterIdLst>
  <p:sldIdLst>
    <p:sldId id="290" r:id="rId2"/>
  </p:sldIdLst>
  <p:sldSz cx="9906000" cy="6858000" type="A4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CF4C9"/>
    <a:srgbClr val="476125"/>
    <a:srgbClr val="FF00FF"/>
    <a:srgbClr val="FFC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8" autoAdjust="0"/>
    <p:restoredTop sz="94355" autoAdjust="0"/>
  </p:normalViewPr>
  <p:slideViewPr>
    <p:cSldViewPr snapToGrid="0">
      <p:cViewPr varScale="1">
        <p:scale>
          <a:sx n="97" d="100"/>
          <a:sy n="97" d="100"/>
        </p:scale>
        <p:origin x="996" y="7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FBB39-8DF9-4519-88F3-FBD31ECB6ADC}" type="datetimeFigureOut">
              <a:rPr lang="ko-KR" altLang="en-US" smtClean="0"/>
              <a:t>2019-04-25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D8CC3-43E8-422B-9795-E5101C3662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8316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8"/>
            <a:ext cx="9906000" cy="386537"/>
          </a:xfrm>
          <a:prstGeom prst="rect">
            <a:avLst/>
          </a:prstGeom>
          <a:gradFill flip="none" rotWithShape="1">
            <a:gsLst>
              <a:gs pos="0">
                <a:srgbClr val="002060">
                  <a:alpha val="0"/>
                </a:srgbClr>
              </a:gs>
              <a:gs pos="94000">
                <a:srgbClr val="002060"/>
              </a:gs>
              <a:gs pos="100000">
                <a:srgbClr val="002060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400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8764121" y="66416"/>
            <a:ext cx="10525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r" eaLnBrk="1" hangingPunct="1">
              <a:lnSpc>
                <a:spcPct val="120000"/>
              </a:lnSpc>
              <a:defRPr/>
            </a:pPr>
            <a:fld id="{CF9950A3-F976-4461-B564-8F436F985508}" type="slidenum">
              <a:rPr lang="ko-KR" altLang="en-US" sz="1000" b="1" smtClean="0">
                <a:solidFill>
                  <a:prstClr val="white">
                    <a:lumMod val="85000"/>
                  </a:prstClr>
                </a:solidFill>
                <a:latin typeface="맑은 고딕"/>
                <a:ea typeface="맑은 고딕"/>
              </a:rPr>
              <a:pPr algn="r" eaLnBrk="1" hangingPunct="1">
                <a:lnSpc>
                  <a:spcPct val="120000"/>
                </a:lnSpc>
                <a:defRPr/>
              </a:pPr>
              <a:t>‹#›</a:t>
            </a:fld>
            <a:r>
              <a:rPr lang="ko-KR" altLang="en-US" sz="1000" b="1" dirty="0" smtClean="0">
                <a:solidFill>
                  <a:prstClr val="white">
                    <a:lumMod val="85000"/>
                  </a:prstClr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1000" b="1" dirty="0" smtClean="0">
                <a:solidFill>
                  <a:prstClr val="white">
                    <a:lumMod val="85000"/>
                  </a:prstClr>
                </a:solidFill>
                <a:latin typeface="맑은 고딕"/>
                <a:ea typeface="맑은 고딕"/>
              </a:rPr>
              <a:t>/29</a:t>
            </a:r>
          </a:p>
          <a:p>
            <a:pPr algn="r" eaLnBrk="1" hangingPunct="1">
              <a:lnSpc>
                <a:spcPct val="120000"/>
              </a:lnSpc>
              <a:defRPr/>
            </a:pPr>
            <a:endParaRPr kumimoji="0" lang="en-US" altLang="ko-KR" sz="1000" b="1" dirty="0" smtClean="0">
              <a:solidFill>
                <a:prstClr val="white">
                  <a:lumMod val="85000"/>
                </a:prstClr>
              </a:solidFill>
              <a:latin typeface="맑은 고딕"/>
              <a:ea typeface="맑은 고딕"/>
            </a:endParaRPr>
          </a:p>
        </p:txBody>
      </p:sp>
      <p:pic>
        <p:nvPicPr>
          <p:cNvPr id="9" name="Picture 17" descr="바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6966" y="941388"/>
            <a:ext cx="11804651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user\Desktop\국가기상위성센터 새로고\새로고_국가기상위성센터_화이트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0" y="66889"/>
            <a:ext cx="1224600" cy="24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804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바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6966" y="941388"/>
            <a:ext cx="11804651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 userDrawn="1"/>
        </p:nvSpPr>
        <p:spPr>
          <a:xfrm>
            <a:off x="0" y="8"/>
            <a:ext cx="9906000" cy="386537"/>
          </a:xfrm>
          <a:prstGeom prst="rect">
            <a:avLst/>
          </a:prstGeom>
          <a:gradFill flip="none" rotWithShape="1">
            <a:gsLst>
              <a:gs pos="0">
                <a:srgbClr val="002060">
                  <a:alpha val="0"/>
                </a:srgbClr>
              </a:gs>
              <a:gs pos="94000">
                <a:srgbClr val="002060"/>
              </a:gs>
              <a:gs pos="100000">
                <a:srgbClr val="002060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4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8764121" y="66416"/>
            <a:ext cx="10525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r" eaLnBrk="1" hangingPunct="1">
              <a:lnSpc>
                <a:spcPct val="120000"/>
              </a:lnSpc>
              <a:defRPr/>
            </a:pPr>
            <a:fld id="{CF9950A3-F976-4461-B564-8F436F985508}" type="slidenum">
              <a:rPr lang="ko-KR" altLang="en-US" sz="1000" b="1" smtClean="0">
                <a:solidFill>
                  <a:prstClr val="white">
                    <a:lumMod val="85000"/>
                  </a:prstClr>
                </a:solidFill>
                <a:latin typeface="맑은 고딕"/>
                <a:ea typeface="맑은 고딕"/>
              </a:rPr>
              <a:pPr algn="r" eaLnBrk="1" hangingPunct="1">
                <a:lnSpc>
                  <a:spcPct val="120000"/>
                </a:lnSpc>
                <a:defRPr/>
              </a:pPr>
              <a:t>‹#›</a:t>
            </a:fld>
            <a:r>
              <a:rPr lang="ko-KR" altLang="en-US" sz="1000" b="1" dirty="0" smtClean="0">
                <a:solidFill>
                  <a:prstClr val="white">
                    <a:lumMod val="85000"/>
                  </a:prstClr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1000" b="1" dirty="0" smtClean="0">
                <a:solidFill>
                  <a:prstClr val="white">
                    <a:lumMod val="85000"/>
                  </a:prstClr>
                </a:solidFill>
                <a:latin typeface="맑은 고딕"/>
                <a:ea typeface="맑은 고딕"/>
              </a:rPr>
              <a:t>/26</a:t>
            </a:r>
          </a:p>
          <a:p>
            <a:pPr algn="r" eaLnBrk="1" hangingPunct="1">
              <a:lnSpc>
                <a:spcPct val="120000"/>
              </a:lnSpc>
              <a:defRPr/>
            </a:pPr>
            <a:endParaRPr kumimoji="0" lang="en-US" altLang="ko-KR" sz="1000" b="1" dirty="0" smtClean="0">
              <a:solidFill>
                <a:prstClr val="white">
                  <a:lumMod val="85000"/>
                </a:prstClr>
              </a:solidFill>
              <a:latin typeface="맑은 고딕"/>
              <a:ea typeface="맑은 고딕"/>
            </a:endParaRPr>
          </a:p>
        </p:txBody>
      </p:sp>
      <p:pic>
        <p:nvPicPr>
          <p:cNvPr id="7" name="Picture 2" descr="C:\Users\user\Desktop\국가기상위성센터 새로고\새로고_국가기상위성센터_화이트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0" y="66889"/>
            <a:ext cx="1224600" cy="24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415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눈물 방울 1"/>
          <p:cNvSpPr/>
          <p:nvPr userDrawn="1"/>
        </p:nvSpPr>
        <p:spPr>
          <a:xfrm>
            <a:off x="8151355" y="0"/>
            <a:ext cx="1768215" cy="1052736"/>
          </a:xfrm>
          <a:prstGeom prst="teardrop">
            <a:avLst/>
          </a:prstGeom>
          <a:gradFill>
            <a:gsLst>
              <a:gs pos="0">
                <a:schemeClr val="accent5">
                  <a:lumMod val="82000"/>
                  <a:alpha val="56000"/>
                </a:schemeClr>
              </a:gs>
              <a:gs pos="50000">
                <a:schemeClr val="accent5">
                  <a:lumMod val="40000"/>
                  <a:lumOff val="60000"/>
                  <a:alpha val="43000"/>
                </a:schemeClr>
              </a:gs>
              <a:gs pos="100000">
                <a:schemeClr val="bg1"/>
              </a:gs>
            </a:gsLst>
            <a:lin ang="5400000" scaled="0"/>
          </a:gradFill>
          <a:ln w="222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8823605" y="6620594"/>
            <a:ext cx="105251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marL="0" marR="0" indent="0" algn="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9950A3-F976-4461-B564-8F436F985508}" type="slidenum">
              <a:rPr lang="ko-KR" altLang="en-US" sz="10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pPr marL="0" marR="0" indent="0" algn="r" defTabSz="914400" rtl="0" eaLnBrk="1" fontAlgn="auto" latinLnBrk="1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ko-KR" altLang="en-US" sz="1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altLang="ko-KR" sz="1000" b="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순서도: 수행의 시작/종료 5"/>
          <p:cNvSpPr/>
          <p:nvPr userDrawn="1"/>
        </p:nvSpPr>
        <p:spPr>
          <a:xfrm>
            <a:off x="241873" y="935009"/>
            <a:ext cx="7675457" cy="45719"/>
          </a:xfrm>
          <a:prstGeom prst="flowChartTerminator">
            <a:avLst/>
          </a:prstGeom>
          <a:gradFill>
            <a:gsLst>
              <a:gs pos="9500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71760"/>
          <a:stretch/>
        </p:blipFill>
        <p:spPr>
          <a:xfrm>
            <a:off x="8215229" y="347273"/>
            <a:ext cx="372981" cy="23236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31729" y="260649"/>
            <a:ext cx="1413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정부상징 부처명_16040911" pitchFamily="18" charset="-127"/>
              </a:rPr>
              <a:t>National Meteorological </a:t>
            </a:r>
          </a:p>
          <a:p>
            <a:pPr algn="ctr"/>
            <a:r>
              <a:rPr lang="en-US" altLang="ko-KR" sz="7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정부상징 부처명_16040911" pitchFamily="18" charset="-127"/>
              </a:rPr>
              <a:t>Satellite Center</a:t>
            </a:r>
            <a:endParaRPr lang="ko-KR" altLang="en-US" sz="7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정부상징 부처명_1604091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060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272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6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838" y="170505"/>
            <a:ext cx="8643249" cy="73866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 smtClean="0">
                <a:solidFill>
                  <a:srgbClr val="0070C0"/>
                </a:solidFill>
                <a:latin typeface="Calibri" pitchFamily="34" charset="0"/>
                <a:ea typeface="휴먼엑스포" pitchFamily="18" charset="-127"/>
              </a:rPr>
              <a:t>Motivation) Variations in Dust RGB </a:t>
            </a:r>
            <a:r>
              <a:rPr lang="en-US" altLang="ko-KR" sz="1400" b="1" dirty="0" smtClean="0">
                <a:solidFill>
                  <a:srgbClr val="0070C0"/>
                </a:solidFill>
                <a:latin typeface="Calibri" pitchFamily="34" charset="0"/>
                <a:ea typeface="휴먼엑스포" pitchFamily="18" charset="-127"/>
              </a:rPr>
              <a:t>– diurnal cycle, height and thickness</a:t>
            </a:r>
          </a:p>
        </p:txBody>
      </p:sp>
      <p:pic>
        <p:nvPicPr>
          <p:cNvPr id="5" name="himawari8_ahi_le2_ko+dust_ea040ps_20181203-0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462" y="1418647"/>
            <a:ext cx="4621071" cy="40018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839" y="1117435"/>
            <a:ext cx="4682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itchFamily="34" charset="0"/>
                <a:ea typeface="HY강B" pitchFamily="18" charset="-127"/>
                <a:cs typeface="Arial" pitchFamily="34" charset="0"/>
              </a:rPr>
              <a:t>Loop3 (00UTC Dec. 03</a:t>
            </a:r>
            <a:r>
              <a:rPr lang="en-US" altLang="ko-KR" sz="1400" b="1" baseline="30000" dirty="0" smtClean="0">
                <a:latin typeface="Arial" pitchFamily="34" charset="0"/>
                <a:ea typeface="HY강B" pitchFamily="18" charset="-127"/>
                <a:cs typeface="Arial" pitchFamily="34" charset="0"/>
              </a:rPr>
              <a:t>rd</a:t>
            </a:r>
            <a:r>
              <a:rPr lang="en-US" altLang="ko-KR" sz="1400" b="1" dirty="0" smtClean="0">
                <a:latin typeface="Arial" pitchFamily="34" charset="0"/>
                <a:ea typeface="HY강B" pitchFamily="18" charset="-127"/>
                <a:cs typeface="Arial" pitchFamily="34" charset="0"/>
              </a:rPr>
              <a:t>  - 23UTC Dec. 4</a:t>
            </a:r>
            <a:r>
              <a:rPr lang="en-US" altLang="ko-KR" sz="1400" b="1" baseline="30000" dirty="0" smtClean="0">
                <a:latin typeface="Arial" pitchFamily="34" charset="0"/>
                <a:ea typeface="HY강B" pitchFamily="18" charset="-127"/>
                <a:cs typeface="Arial" pitchFamily="34" charset="0"/>
              </a:rPr>
              <a:t>th</a:t>
            </a:r>
            <a:r>
              <a:rPr lang="en-US" altLang="ko-KR" sz="1400" b="1" dirty="0" smtClean="0">
                <a:latin typeface="Arial" pitchFamily="34" charset="0"/>
                <a:ea typeface="HY강B" pitchFamily="18" charset="-127"/>
                <a:cs typeface="Arial" pitchFamily="34" charset="0"/>
              </a:rPr>
              <a:t>, 2018)</a:t>
            </a:r>
            <a:endParaRPr lang="ko-KR" altLang="en-US" sz="1400" b="1" dirty="0">
              <a:latin typeface="Arial" pitchFamily="34" charset="0"/>
              <a:ea typeface="HY강B" pitchFamily="18" charset="-127"/>
              <a:cs typeface="Arial" pitchFamily="34" charset="0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5334683" y="1158626"/>
            <a:ext cx="3507405" cy="3291084"/>
            <a:chOff x="871797" y="1963035"/>
            <a:chExt cx="3507405" cy="329108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71797" y="1963035"/>
              <a:ext cx="3053074" cy="2645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그룹 9"/>
            <p:cNvGrpSpPr/>
            <p:nvPr/>
          </p:nvGrpSpPr>
          <p:grpSpPr>
            <a:xfrm>
              <a:off x="1951036" y="2708920"/>
              <a:ext cx="1358411" cy="1475445"/>
              <a:chOff x="1951036" y="2708920"/>
              <a:chExt cx="1358411" cy="1475445"/>
            </a:xfrm>
          </p:grpSpPr>
          <p:sp>
            <p:nvSpPr>
              <p:cNvPr id="14" name="타원 13"/>
              <p:cNvSpPr/>
              <p:nvPr/>
            </p:nvSpPr>
            <p:spPr>
              <a:xfrm>
                <a:off x="1951036" y="2708920"/>
                <a:ext cx="813118" cy="806129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5" name="직선 연결선 14"/>
              <p:cNvCxnSpPr>
                <a:stCxn id="14" idx="7"/>
              </p:cNvCxnSpPr>
              <p:nvPr/>
            </p:nvCxnSpPr>
            <p:spPr>
              <a:xfrm>
                <a:off x="2645076" y="2826975"/>
                <a:ext cx="664371" cy="285009"/>
              </a:xfrm>
              <a:prstGeom prst="line">
                <a:avLst/>
              </a:prstGeom>
              <a:ln w="28575">
                <a:solidFill>
                  <a:schemeClr val="accent5">
                    <a:lumMod val="20000"/>
                    <a:lumOff val="8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직선 연결선 15"/>
              <p:cNvCxnSpPr>
                <a:endCxn id="13" idx="2"/>
              </p:cNvCxnSpPr>
              <p:nvPr/>
            </p:nvCxnSpPr>
            <p:spPr>
              <a:xfrm>
                <a:off x="1951036" y="3111984"/>
                <a:ext cx="288657" cy="1072381"/>
              </a:xfrm>
              <a:prstGeom prst="line">
                <a:avLst/>
              </a:prstGeom>
              <a:ln w="28575">
                <a:solidFill>
                  <a:schemeClr val="accent5">
                    <a:lumMod val="20000"/>
                    <a:lumOff val="8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타원 12"/>
            <p:cNvSpPr/>
            <p:nvPr/>
          </p:nvSpPr>
          <p:spPr>
            <a:xfrm>
              <a:off x="2239693" y="3114610"/>
              <a:ext cx="2139509" cy="2139509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7" name="그림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256" y="4448449"/>
            <a:ext cx="2409551" cy="2409551"/>
          </a:xfrm>
          <a:prstGeom prst="rect">
            <a:avLst/>
          </a:prstGeom>
        </p:spPr>
      </p:pic>
      <p:grpSp>
        <p:nvGrpSpPr>
          <p:cNvPr id="19" name="그룹 18"/>
          <p:cNvGrpSpPr/>
          <p:nvPr/>
        </p:nvGrpSpPr>
        <p:grpSpPr>
          <a:xfrm>
            <a:off x="4453334" y="4449710"/>
            <a:ext cx="2746108" cy="2547957"/>
            <a:chOff x="1521229" y="0"/>
            <a:chExt cx="6234546" cy="6192982"/>
          </a:xfrm>
        </p:grpSpPr>
        <p:pic>
          <p:nvPicPr>
            <p:cNvPr id="20" name="그림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1" r="2600" b="9697"/>
            <a:stretch/>
          </p:blipFill>
          <p:spPr>
            <a:xfrm>
              <a:off x="1521229" y="0"/>
              <a:ext cx="6234546" cy="6192982"/>
            </a:xfrm>
            <a:prstGeom prst="rect">
              <a:avLst/>
            </a:prstGeom>
          </p:spPr>
        </p:pic>
        <p:sp>
          <p:nvSpPr>
            <p:cNvPr id="21" name="자유형 20"/>
            <p:cNvSpPr/>
            <p:nvPr/>
          </p:nvSpPr>
          <p:spPr>
            <a:xfrm>
              <a:off x="1537855" y="182880"/>
              <a:ext cx="4630189" cy="3765665"/>
            </a:xfrm>
            <a:custGeom>
              <a:avLst/>
              <a:gdLst>
                <a:gd name="connsiteX0" fmla="*/ 4630189 w 4630189"/>
                <a:gd name="connsiteY0" fmla="*/ 0 h 3765665"/>
                <a:gd name="connsiteX1" fmla="*/ 4214552 w 4630189"/>
                <a:gd name="connsiteY1" fmla="*/ 515389 h 3765665"/>
                <a:gd name="connsiteX2" fmla="*/ 3441469 w 4630189"/>
                <a:gd name="connsiteY2" fmla="*/ 1438102 h 3765665"/>
                <a:gd name="connsiteX3" fmla="*/ 3125585 w 4630189"/>
                <a:gd name="connsiteY3" fmla="*/ 1820487 h 3765665"/>
                <a:gd name="connsiteX4" fmla="*/ 2818014 w 4630189"/>
                <a:gd name="connsiteY4" fmla="*/ 2244436 h 3765665"/>
                <a:gd name="connsiteX5" fmla="*/ 2410690 w 4630189"/>
                <a:gd name="connsiteY5" fmla="*/ 2676698 h 3765665"/>
                <a:gd name="connsiteX6" fmla="*/ 2144683 w 4630189"/>
                <a:gd name="connsiteY6" fmla="*/ 2984269 h 3765665"/>
                <a:gd name="connsiteX7" fmla="*/ 1712421 w 4630189"/>
                <a:gd name="connsiteY7" fmla="*/ 3108960 h 3765665"/>
                <a:gd name="connsiteX8" fmla="*/ 1305098 w 4630189"/>
                <a:gd name="connsiteY8" fmla="*/ 3266902 h 3765665"/>
                <a:gd name="connsiteX9" fmla="*/ 1097280 w 4630189"/>
                <a:gd name="connsiteY9" fmla="*/ 3416531 h 3765665"/>
                <a:gd name="connsiteX10" fmla="*/ 673330 w 4630189"/>
                <a:gd name="connsiteY10" fmla="*/ 3516284 h 3765665"/>
                <a:gd name="connsiteX11" fmla="*/ 349134 w 4630189"/>
                <a:gd name="connsiteY11" fmla="*/ 3640975 h 3765665"/>
                <a:gd name="connsiteX12" fmla="*/ 0 w 4630189"/>
                <a:gd name="connsiteY12" fmla="*/ 3765665 h 3765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30189" h="3765665">
                  <a:moveTo>
                    <a:pt x="4630189" y="0"/>
                  </a:moveTo>
                  <a:cubicBezTo>
                    <a:pt x="4521430" y="137852"/>
                    <a:pt x="4412672" y="275705"/>
                    <a:pt x="4214552" y="515389"/>
                  </a:cubicBezTo>
                  <a:cubicBezTo>
                    <a:pt x="4016432" y="755073"/>
                    <a:pt x="3622963" y="1220586"/>
                    <a:pt x="3441469" y="1438102"/>
                  </a:cubicBezTo>
                  <a:cubicBezTo>
                    <a:pt x="3259975" y="1655618"/>
                    <a:pt x="3229494" y="1686098"/>
                    <a:pt x="3125585" y="1820487"/>
                  </a:cubicBezTo>
                  <a:cubicBezTo>
                    <a:pt x="3021676" y="1954876"/>
                    <a:pt x="2937163" y="2101734"/>
                    <a:pt x="2818014" y="2244436"/>
                  </a:cubicBezTo>
                  <a:cubicBezTo>
                    <a:pt x="2698865" y="2387138"/>
                    <a:pt x="2522912" y="2553393"/>
                    <a:pt x="2410690" y="2676698"/>
                  </a:cubicBezTo>
                  <a:cubicBezTo>
                    <a:pt x="2298468" y="2800003"/>
                    <a:pt x="2261061" y="2912225"/>
                    <a:pt x="2144683" y="2984269"/>
                  </a:cubicBezTo>
                  <a:cubicBezTo>
                    <a:pt x="2028305" y="3056313"/>
                    <a:pt x="1852352" y="3061855"/>
                    <a:pt x="1712421" y="3108960"/>
                  </a:cubicBezTo>
                  <a:cubicBezTo>
                    <a:pt x="1572490" y="3156065"/>
                    <a:pt x="1407621" y="3215640"/>
                    <a:pt x="1305098" y="3266902"/>
                  </a:cubicBezTo>
                  <a:cubicBezTo>
                    <a:pt x="1202575" y="3318164"/>
                    <a:pt x="1202575" y="3374967"/>
                    <a:pt x="1097280" y="3416531"/>
                  </a:cubicBezTo>
                  <a:cubicBezTo>
                    <a:pt x="991985" y="3458095"/>
                    <a:pt x="798021" y="3478877"/>
                    <a:pt x="673330" y="3516284"/>
                  </a:cubicBezTo>
                  <a:cubicBezTo>
                    <a:pt x="548639" y="3553691"/>
                    <a:pt x="461356" y="3599412"/>
                    <a:pt x="349134" y="3640975"/>
                  </a:cubicBezTo>
                  <a:cubicBezTo>
                    <a:pt x="236912" y="3682538"/>
                    <a:pt x="0" y="3765665"/>
                    <a:pt x="0" y="3765665"/>
                  </a:cubicBezTo>
                </a:path>
              </a:pathLst>
            </a:custGeom>
            <a:ln>
              <a:solidFill>
                <a:srgbClr val="FF00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자유형 21"/>
            <p:cNvSpPr/>
            <p:nvPr/>
          </p:nvSpPr>
          <p:spPr>
            <a:xfrm>
              <a:off x="1537855" y="114822"/>
              <a:ext cx="4260733" cy="2519601"/>
            </a:xfrm>
            <a:custGeom>
              <a:avLst/>
              <a:gdLst>
                <a:gd name="connsiteX0" fmla="*/ 0 w 4260733"/>
                <a:gd name="connsiteY0" fmla="*/ 2021549 h 2519601"/>
                <a:gd name="connsiteX1" fmla="*/ 399010 w 4260733"/>
                <a:gd name="connsiteY1" fmla="*/ 1905171 h 2519601"/>
                <a:gd name="connsiteX2" fmla="*/ 789709 w 4260733"/>
                <a:gd name="connsiteY2" fmla="*/ 2013236 h 2519601"/>
                <a:gd name="connsiteX3" fmla="*/ 1105592 w 4260733"/>
                <a:gd name="connsiteY3" fmla="*/ 1938422 h 2519601"/>
                <a:gd name="connsiteX4" fmla="*/ 1379912 w 4260733"/>
                <a:gd name="connsiteY4" fmla="*/ 1988298 h 2519601"/>
                <a:gd name="connsiteX5" fmla="*/ 1496290 w 4260733"/>
                <a:gd name="connsiteY5" fmla="*/ 2038174 h 2519601"/>
                <a:gd name="connsiteX6" fmla="*/ 1205345 w 4260733"/>
                <a:gd name="connsiteY6" fmla="*/ 2279243 h 2519601"/>
                <a:gd name="connsiteX7" fmla="*/ 1238596 w 4260733"/>
                <a:gd name="connsiteY7" fmla="*/ 2428873 h 2519601"/>
                <a:gd name="connsiteX8" fmla="*/ 1487978 w 4260733"/>
                <a:gd name="connsiteY8" fmla="*/ 2512000 h 2519601"/>
                <a:gd name="connsiteX9" fmla="*/ 2152996 w 4260733"/>
                <a:gd name="connsiteY9" fmla="*/ 2237680 h 2519601"/>
                <a:gd name="connsiteX10" fmla="*/ 2468880 w 4260733"/>
                <a:gd name="connsiteY10" fmla="*/ 1905171 h 2519601"/>
                <a:gd name="connsiteX11" fmla="*/ 3532909 w 4260733"/>
                <a:gd name="connsiteY11" fmla="*/ 724763 h 2519601"/>
                <a:gd name="connsiteX12" fmla="*/ 3923607 w 4260733"/>
                <a:gd name="connsiteY12" fmla="*/ 392254 h 2519601"/>
                <a:gd name="connsiteX13" fmla="*/ 4214552 w 4260733"/>
                <a:gd name="connsiteY13" fmla="*/ 59745 h 2519601"/>
                <a:gd name="connsiteX14" fmla="*/ 4256116 w 4260733"/>
                <a:gd name="connsiteY14" fmla="*/ 1556 h 2519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60733" h="2519601">
                  <a:moveTo>
                    <a:pt x="0" y="2021549"/>
                  </a:moveTo>
                  <a:cubicBezTo>
                    <a:pt x="133696" y="1964052"/>
                    <a:pt x="267392" y="1906556"/>
                    <a:pt x="399010" y="1905171"/>
                  </a:cubicBezTo>
                  <a:cubicBezTo>
                    <a:pt x="530628" y="1903785"/>
                    <a:pt x="671945" y="2007694"/>
                    <a:pt x="789709" y="2013236"/>
                  </a:cubicBezTo>
                  <a:cubicBezTo>
                    <a:pt x="907473" y="2018778"/>
                    <a:pt x="1007225" y="1942578"/>
                    <a:pt x="1105592" y="1938422"/>
                  </a:cubicBezTo>
                  <a:cubicBezTo>
                    <a:pt x="1203959" y="1934266"/>
                    <a:pt x="1314796" y="1971673"/>
                    <a:pt x="1379912" y="1988298"/>
                  </a:cubicBezTo>
                  <a:cubicBezTo>
                    <a:pt x="1445028" y="2004923"/>
                    <a:pt x="1525384" y="1989683"/>
                    <a:pt x="1496290" y="2038174"/>
                  </a:cubicBezTo>
                  <a:cubicBezTo>
                    <a:pt x="1467196" y="2086665"/>
                    <a:pt x="1248294" y="2214127"/>
                    <a:pt x="1205345" y="2279243"/>
                  </a:cubicBezTo>
                  <a:cubicBezTo>
                    <a:pt x="1162396" y="2344360"/>
                    <a:pt x="1191491" y="2390080"/>
                    <a:pt x="1238596" y="2428873"/>
                  </a:cubicBezTo>
                  <a:cubicBezTo>
                    <a:pt x="1285701" y="2467666"/>
                    <a:pt x="1335578" y="2543866"/>
                    <a:pt x="1487978" y="2512000"/>
                  </a:cubicBezTo>
                  <a:cubicBezTo>
                    <a:pt x="1640378" y="2480134"/>
                    <a:pt x="1989512" y="2338818"/>
                    <a:pt x="2152996" y="2237680"/>
                  </a:cubicBezTo>
                  <a:cubicBezTo>
                    <a:pt x="2316480" y="2136542"/>
                    <a:pt x="2238895" y="2157324"/>
                    <a:pt x="2468880" y="1905171"/>
                  </a:cubicBezTo>
                  <a:cubicBezTo>
                    <a:pt x="2698865" y="1653018"/>
                    <a:pt x="3290455" y="976916"/>
                    <a:pt x="3532909" y="724763"/>
                  </a:cubicBezTo>
                  <a:cubicBezTo>
                    <a:pt x="3775363" y="472610"/>
                    <a:pt x="3810000" y="503090"/>
                    <a:pt x="3923607" y="392254"/>
                  </a:cubicBezTo>
                  <a:cubicBezTo>
                    <a:pt x="4037214" y="281418"/>
                    <a:pt x="4159134" y="124861"/>
                    <a:pt x="4214552" y="59745"/>
                  </a:cubicBezTo>
                  <a:cubicBezTo>
                    <a:pt x="4269970" y="-5371"/>
                    <a:pt x="4263043" y="-1908"/>
                    <a:pt x="4256116" y="1556"/>
                  </a:cubicBezTo>
                </a:path>
              </a:pathLst>
            </a:custGeom>
            <a:ln>
              <a:solidFill>
                <a:srgbClr val="FF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744706" y="4520493"/>
            <a:ext cx="1041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COMS/AOD</a:t>
            </a:r>
            <a:endParaRPr lang="ko-KR" alt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21595" y="4448449"/>
            <a:ext cx="243937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COMS/GOCI True Color RGB</a:t>
            </a:r>
            <a:endParaRPr lang="ko-KR" alt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09256" y="1464737"/>
            <a:ext cx="259674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altLang="ko-KR" sz="1100" b="1" dirty="0" smtClean="0"/>
              <a:t>Similar color between surface and dust area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altLang="ko-KR" sz="1100" b="1" spc="-50" dirty="0" smtClean="0"/>
              <a:t>Weak signal over marine areas, especially during the winter season</a:t>
            </a:r>
            <a:endParaRPr lang="ko-KR" altLang="en-US" sz="1100" b="1" spc="-50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5372783" y="1180130"/>
            <a:ext cx="144609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03UTC Dec 4</a:t>
            </a:r>
            <a:r>
              <a:rPr lang="en-US" altLang="ko-KR" sz="1000" b="1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altLang="ko-KR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2018</a:t>
            </a:r>
            <a:endParaRPr lang="ko-KR" altLang="en-US" sz="1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5826388" y="908823"/>
            <a:ext cx="16173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Dust RGB(ver.2018</a:t>
            </a:r>
            <a:r>
              <a:rPr lang="en-US" altLang="ko-KR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endParaRPr lang="ko-KR" altLang="en-US" sz="1200" dirty="0"/>
          </a:p>
        </p:txBody>
      </p:sp>
      <p:sp>
        <p:nvSpPr>
          <p:cNvPr id="28" name="자유형 27"/>
          <p:cNvSpPr/>
          <p:nvPr/>
        </p:nvSpPr>
        <p:spPr>
          <a:xfrm>
            <a:off x="7339914" y="5206314"/>
            <a:ext cx="1013254" cy="317772"/>
          </a:xfrm>
          <a:custGeom>
            <a:avLst/>
            <a:gdLst>
              <a:gd name="connsiteX0" fmla="*/ 0 w 1013254"/>
              <a:gd name="connsiteY0" fmla="*/ 0 h 317772"/>
              <a:gd name="connsiteX1" fmla="*/ 107091 w 1013254"/>
              <a:gd name="connsiteY1" fmla="*/ 131805 h 317772"/>
              <a:gd name="connsiteX2" fmla="*/ 238897 w 1013254"/>
              <a:gd name="connsiteY2" fmla="*/ 214183 h 317772"/>
              <a:gd name="connsiteX3" fmla="*/ 420129 w 1013254"/>
              <a:gd name="connsiteY3" fmla="*/ 197708 h 317772"/>
              <a:gd name="connsiteX4" fmla="*/ 444843 w 1013254"/>
              <a:gd name="connsiteY4" fmla="*/ 230659 h 317772"/>
              <a:gd name="connsiteX5" fmla="*/ 510745 w 1013254"/>
              <a:gd name="connsiteY5" fmla="*/ 280086 h 317772"/>
              <a:gd name="connsiteX6" fmla="*/ 576648 w 1013254"/>
              <a:gd name="connsiteY6" fmla="*/ 304800 h 317772"/>
              <a:gd name="connsiteX7" fmla="*/ 700216 w 1013254"/>
              <a:gd name="connsiteY7" fmla="*/ 313037 h 317772"/>
              <a:gd name="connsiteX8" fmla="*/ 1013254 w 1013254"/>
              <a:gd name="connsiteY8" fmla="*/ 230659 h 31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3254" h="317772">
                <a:moveTo>
                  <a:pt x="0" y="0"/>
                </a:moveTo>
                <a:cubicBezTo>
                  <a:pt x="33637" y="48054"/>
                  <a:pt x="67275" y="96108"/>
                  <a:pt x="107091" y="131805"/>
                </a:cubicBezTo>
                <a:cubicBezTo>
                  <a:pt x="146907" y="167502"/>
                  <a:pt x="186724" y="203199"/>
                  <a:pt x="238897" y="214183"/>
                </a:cubicBezTo>
                <a:cubicBezTo>
                  <a:pt x="291070" y="225167"/>
                  <a:pt x="385805" y="194962"/>
                  <a:pt x="420129" y="197708"/>
                </a:cubicBezTo>
                <a:cubicBezTo>
                  <a:pt x="454453" y="200454"/>
                  <a:pt x="429740" y="216929"/>
                  <a:pt x="444843" y="230659"/>
                </a:cubicBezTo>
                <a:cubicBezTo>
                  <a:pt x="459946" y="244389"/>
                  <a:pt x="488778" y="267729"/>
                  <a:pt x="510745" y="280086"/>
                </a:cubicBezTo>
                <a:cubicBezTo>
                  <a:pt x="532713" y="292443"/>
                  <a:pt x="545070" y="299308"/>
                  <a:pt x="576648" y="304800"/>
                </a:cubicBezTo>
                <a:cubicBezTo>
                  <a:pt x="608226" y="310292"/>
                  <a:pt x="627448" y="325394"/>
                  <a:pt x="700216" y="313037"/>
                </a:cubicBezTo>
                <a:cubicBezTo>
                  <a:pt x="772984" y="300680"/>
                  <a:pt x="893119" y="265669"/>
                  <a:pt x="1013254" y="230659"/>
                </a:cubicBezTo>
              </a:path>
            </a:pathLst>
          </a:custGeom>
          <a:ln>
            <a:solidFill>
              <a:srgbClr val="FF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타원 32"/>
          <p:cNvSpPr/>
          <p:nvPr/>
        </p:nvSpPr>
        <p:spPr>
          <a:xfrm>
            <a:off x="8240464" y="5502917"/>
            <a:ext cx="79200" cy="79200"/>
          </a:xfrm>
          <a:prstGeom prst="ellipse">
            <a:avLst/>
          </a:prstGeom>
          <a:solidFill>
            <a:srgbClr val="FF00FF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4" name="타원 33"/>
          <p:cNvSpPr/>
          <p:nvPr/>
        </p:nvSpPr>
        <p:spPr>
          <a:xfrm>
            <a:off x="8434054" y="5745935"/>
            <a:ext cx="79200" cy="79200"/>
          </a:xfrm>
          <a:prstGeom prst="ellipse">
            <a:avLst/>
          </a:prstGeom>
          <a:solidFill>
            <a:schemeClr val="accent6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7410380" y="749804"/>
            <a:ext cx="2495620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AU" sz="32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Animation K2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0" y="-9983"/>
            <a:ext cx="45919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200" dirty="0">
                <a:latin typeface="Calibri" panose="020F0502020204030204" pitchFamily="34" charset="0"/>
              </a:rPr>
              <a:t>a</a:t>
            </a:r>
            <a:r>
              <a:rPr lang="en-AU" sz="1200" dirty="0" smtClean="0">
                <a:latin typeface="Calibri" panose="020F0502020204030204" pitchFamily="34" charset="0"/>
              </a:rPr>
              <a:t>nimations and imagery courtesy Korea Meteorological Administration</a:t>
            </a:r>
          </a:p>
        </p:txBody>
      </p:sp>
      <p:sp>
        <p:nvSpPr>
          <p:cNvPr id="36" name="TextBox 1"/>
          <p:cNvSpPr txBox="1">
            <a:spLocks noChangeArrowheads="1"/>
          </p:cNvSpPr>
          <p:nvPr/>
        </p:nvSpPr>
        <p:spPr bwMode="auto">
          <a:xfrm>
            <a:off x="36142" y="5818125"/>
            <a:ext cx="4362285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AU" altLang="en-US" sz="2000" b="1" dirty="0">
                <a:solidFill>
                  <a:srgbClr val="FF0000"/>
                </a:solidFill>
              </a:rPr>
              <a:t>Please start the PowerPoint Slide Show to activate the animation</a:t>
            </a:r>
          </a:p>
        </p:txBody>
      </p:sp>
    </p:spTree>
    <p:extLst>
      <p:ext uri="{BB962C8B-B14F-4D97-AF65-F5344CB8AC3E}">
        <p14:creationId xmlns:p14="http://schemas.microsoft.com/office/powerpoint/2010/main" val="110812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  <a:prstDash val="sysDash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>
              <a:lumMod val="50000"/>
              <a:lumOff val="50000"/>
            </a:schemeClr>
          </a:solidFill>
          <a:prstDash val="soli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100" b="1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7767</TotalTime>
  <Words>77</Words>
  <Application>Microsoft Office PowerPoint</Application>
  <PresentationFormat>A4 Paper (210x297 mm)</PresentationFormat>
  <Paragraphs>11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굴림</vt:lpstr>
      <vt:lpstr>맑은 고딕</vt:lpstr>
      <vt:lpstr>Arial</vt:lpstr>
      <vt:lpstr>Calibri</vt:lpstr>
      <vt:lpstr>휴먼엑스포</vt:lpstr>
      <vt:lpstr>HY강B</vt:lpstr>
      <vt:lpstr>정부상징 부처명_16040911</vt:lpstr>
      <vt:lpstr>1_Office 테마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Bodo Zeschke</cp:lastModifiedBy>
  <cp:revision>156</cp:revision>
  <dcterms:created xsi:type="dcterms:W3CDTF">2018-04-26T02:01:09Z</dcterms:created>
  <dcterms:modified xsi:type="dcterms:W3CDTF">2019-04-25T06:30:16Z</dcterms:modified>
</cp:coreProperties>
</file>