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5" r:id="rId2"/>
    <p:sldId id="258" r:id="rId3"/>
    <p:sldId id="342" r:id="rId4"/>
    <p:sldId id="306" r:id="rId5"/>
    <p:sldId id="343" r:id="rId6"/>
    <p:sldId id="344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9" autoAdjust="0"/>
    <p:restoredTop sz="94660"/>
  </p:normalViewPr>
  <p:slideViewPr>
    <p:cSldViewPr snapToGrid="0">
      <p:cViewPr varScale="1">
        <p:scale>
          <a:sx n="93" d="100"/>
          <a:sy n="93" d="100"/>
        </p:scale>
        <p:origin x="1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3A9B1-0727-48A3-99B5-68CC02358733}" type="datetimeFigureOut">
              <a:rPr lang="en-AU" smtClean="0"/>
              <a:t>27/02/2019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E79A2-0541-41EF-BEFD-1E63AB0B87E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098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3A9B1-0727-48A3-99B5-68CC02358733}" type="datetimeFigureOut">
              <a:rPr lang="en-AU" smtClean="0"/>
              <a:t>27/02/2019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E79A2-0541-41EF-BEFD-1E63AB0B87E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1845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3A9B1-0727-48A3-99B5-68CC02358733}" type="datetimeFigureOut">
              <a:rPr lang="en-AU" smtClean="0"/>
              <a:t>27/02/2019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E79A2-0541-41EF-BEFD-1E63AB0B87E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7536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3A9B1-0727-48A3-99B5-68CC02358733}" type="datetimeFigureOut">
              <a:rPr lang="en-AU" smtClean="0"/>
              <a:t>27/02/2019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E79A2-0541-41EF-BEFD-1E63AB0B87E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7962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3A9B1-0727-48A3-99B5-68CC02358733}" type="datetimeFigureOut">
              <a:rPr lang="en-AU" smtClean="0"/>
              <a:t>27/02/2019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E79A2-0541-41EF-BEFD-1E63AB0B87E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3619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3A9B1-0727-48A3-99B5-68CC02358733}" type="datetimeFigureOut">
              <a:rPr lang="en-AU" smtClean="0"/>
              <a:t>27/02/2019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E79A2-0541-41EF-BEFD-1E63AB0B87E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8081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3A9B1-0727-48A3-99B5-68CC02358733}" type="datetimeFigureOut">
              <a:rPr lang="en-AU" smtClean="0"/>
              <a:t>27/02/2019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E79A2-0541-41EF-BEFD-1E63AB0B87E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2006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3A9B1-0727-48A3-99B5-68CC02358733}" type="datetimeFigureOut">
              <a:rPr lang="en-AU" smtClean="0"/>
              <a:t>27/02/2019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E79A2-0541-41EF-BEFD-1E63AB0B87E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1234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3A9B1-0727-48A3-99B5-68CC02358733}" type="datetimeFigureOut">
              <a:rPr lang="en-AU" smtClean="0"/>
              <a:t>27/02/2019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E79A2-0541-41EF-BEFD-1E63AB0B87E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5135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3A9B1-0727-48A3-99B5-68CC02358733}" type="datetimeFigureOut">
              <a:rPr lang="en-AU" smtClean="0"/>
              <a:t>27/02/2019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E79A2-0541-41EF-BEFD-1E63AB0B87E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8219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3A9B1-0727-48A3-99B5-68CC02358733}" type="datetimeFigureOut">
              <a:rPr lang="en-AU" smtClean="0"/>
              <a:t>27/02/2019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E79A2-0541-41EF-BEFD-1E63AB0B87E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8466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3A9B1-0727-48A3-99B5-68CC02358733}" type="datetimeFigureOut">
              <a:rPr lang="en-AU" smtClean="0"/>
              <a:t>27/02/2019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E79A2-0541-41EF-BEFD-1E63AB0B87E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754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704850"/>
            <a:ext cx="6858000" cy="2805113"/>
          </a:xfrm>
          <a:solidFill>
            <a:schemeClr val="bg1"/>
          </a:solidFill>
        </p:spPr>
        <p:txBody>
          <a:bodyPr rtlCol="0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3200" b="1" dirty="0" smtClean="0">
                <a:latin typeface="+mn-lt"/>
              </a:rPr>
              <a:t>Wave feature on the cloud tops of Tropical Cyclone </a:t>
            </a:r>
            <a:r>
              <a:rPr lang="en-AU" sz="3200" b="1" dirty="0" err="1" smtClean="0">
                <a:latin typeface="+mn-lt"/>
              </a:rPr>
              <a:t>Pola</a:t>
            </a:r>
            <a:r>
              <a:rPr lang="en-AU" sz="3200" b="1" dirty="0" smtClean="0">
                <a:latin typeface="+mn-lt"/>
              </a:rPr>
              <a:t>, Fiji area</a:t>
            </a:r>
            <a:endParaRPr lang="en-AU" sz="3200" b="1" dirty="0" smtClean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75587"/>
            <a:ext cx="6858000" cy="199973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2400" dirty="0" smtClean="0"/>
              <a:t>12UTC </a:t>
            </a:r>
            <a:r>
              <a:rPr lang="en-AU" sz="2400" dirty="0" smtClean="0"/>
              <a:t>to </a:t>
            </a:r>
            <a:r>
              <a:rPr lang="en-AU" sz="2400" dirty="0" smtClean="0"/>
              <a:t>23UTC 27</a:t>
            </a:r>
            <a:r>
              <a:rPr lang="en-AU" sz="2400" baseline="30000" dirty="0" smtClean="0"/>
              <a:t>th</a:t>
            </a:r>
            <a:r>
              <a:rPr lang="en-AU" sz="2400" dirty="0" smtClean="0"/>
              <a:t> </a:t>
            </a:r>
            <a:r>
              <a:rPr lang="en-AU" sz="2400" dirty="0" smtClean="0"/>
              <a:t>February 2019</a:t>
            </a:r>
          </a:p>
          <a:p>
            <a:pPr fontAlgn="auto">
              <a:spcAft>
                <a:spcPts val="0"/>
              </a:spcAft>
              <a:defRPr/>
            </a:pPr>
            <a:endParaRPr lang="en-AU" sz="24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AU" sz="2400" dirty="0" smtClean="0"/>
              <a:t>Assembled by </a:t>
            </a:r>
            <a:r>
              <a:rPr lang="en-AU" sz="2400" dirty="0" err="1" smtClean="0"/>
              <a:t>B.Zeschke</a:t>
            </a:r>
            <a:r>
              <a:rPr lang="en-AU" sz="2400" dirty="0" smtClean="0"/>
              <a:t>, BMTC, Australian </a:t>
            </a:r>
            <a:r>
              <a:rPr lang="en-AU" sz="2400" dirty="0" err="1" smtClean="0"/>
              <a:t>Vlab</a:t>
            </a:r>
            <a:r>
              <a:rPr lang="en-AU" sz="2400" dirty="0" smtClean="0"/>
              <a:t> Centre of </a:t>
            </a:r>
            <a:r>
              <a:rPr lang="en-AU" sz="2400" dirty="0" smtClean="0"/>
              <a:t>Excellence from information provided by Grace Legge, BNOC EWD</a:t>
            </a:r>
            <a:endParaRPr lang="en-AU" sz="2400" dirty="0" smtClean="0"/>
          </a:p>
        </p:txBody>
      </p:sp>
    </p:spTree>
    <p:extLst>
      <p:ext uri="{BB962C8B-B14F-4D97-AF65-F5344CB8AC3E}">
        <p14:creationId xmlns:p14="http://schemas.microsoft.com/office/powerpoint/2010/main" val="403469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565" y="0"/>
            <a:ext cx="5317435" cy="6880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9" y="1396804"/>
            <a:ext cx="3597968" cy="2582343"/>
          </a:xfrm>
        </p:spPr>
        <p:txBody>
          <a:bodyPr>
            <a:noAutofit/>
          </a:bodyPr>
          <a:lstStyle/>
          <a:p>
            <a:pPr algn="ctr"/>
            <a:r>
              <a:rPr lang="en-AU" sz="2800" b="1" dirty="0" smtClean="0">
                <a:latin typeface="+mn-lt"/>
              </a:rPr>
              <a:t>Enhanced infrared imagery </a:t>
            </a:r>
            <a:br>
              <a:rPr lang="en-AU" sz="2800" b="1" dirty="0" smtClean="0">
                <a:latin typeface="+mn-lt"/>
              </a:rPr>
            </a:br>
            <a:r>
              <a:rPr lang="en-AU" sz="2800" b="1" dirty="0">
                <a:latin typeface="+mn-lt"/>
              </a:rPr>
              <a:t/>
            </a:r>
            <a:br>
              <a:rPr lang="en-AU" sz="2800" b="1" dirty="0">
                <a:latin typeface="+mn-lt"/>
              </a:rPr>
            </a:br>
            <a:r>
              <a:rPr lang="en-AU" sz="2000" b="1" dirty="0" smtClean="0">
                <a:latin typeface="+mn-lt"/>
              </a:rPr>
              <a:t>(10FPS rocking animation)</a:t>
            </a:r>
            <a:br>
              <a:rPr lang="en-AU" sz="2000" b="1" dirty="0" smtClean="0">
                <a:latin typeface="+mn-lt"/>
              </a:rPr>
            </a:br>
            <a:r>
              <a:rPr lang="en-AU" sz="2000" dirty="0" smtClean="0">
                <a:latin typeface="+mn-lt"/>
              </a:rPr>
              <a:t>06UTC to 23UTC 26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February 2019</a:t>
            </a:r>
            <a:endParaRPr lang="en-AU" sz="20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60230" y="6581001"/>
            <a:ext cx="2066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animation </a:t>
            </a:r>
            <a:r>
              <a:rPr lang="en-AU" sz="1200" dirty="0" smtClean="0"/>
              <a:t>courtesy BOM/JMA</a:t>
            </a:r>
            <a:endParaRPr lang="en-A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4350936" y="3979147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 smtClean="0">
                <a:solidFill>
                  <a:schemeClr val="bg1"/>
                </a:solidFill>
              </a:rPr>
              <a:t>Fiji</a:t>
            </a:r>
            <a:endParaRPr lang="en-AU" sz="2000" b="1" dirty="0">
              <a:solidFill>
                <a:schemeClr val="bg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3974772">
            <a:off x="5807947" y="1728314"/>
            <a:ext cx="331595" cy="140677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ight Arrow 17"/>
          <p:cNvSpPr/>
          <p:nvPr/>
        </p:nvSpPr>
        <p:spPr>
          <a:xfrm rot="14914497">
            <a:off x="6445526" y="5133667"/>
            <a:ext cx="331595" cy="140677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382656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smtClean="0">
                <a:solidFill>
                  <a:srgbClr val="FF0000"/>
                </a:solidFill>
              </a:rPr>
              <a:t>Please start the Power Point Slide Show to activate the animation</a:t>
            </a:r>
            <a:endParaRPr lang="en-AU" sz="1600" b="1" dirty="0">
              <a:solidFill>
                <a:srgbClr val="FF0000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" y="4682532"/>
            <a:ext cx="3572057" cy="177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80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5706"/>
            <a:ext cx="9054550" cy="899951"/>
          </a:xfrm>
        </p:spPr>
        <p:txBody>
          <a:bodyPr>
            <a:noAutofit/>
          </a:bodyPr>
          <a:lstStyle/>
          <a:p>
            <a:pPr algn="ctr"/>
            <a:r>
              <a:rPr lang="en-AU" sz="2800" b="1" dirty="0" smtClean="0">
                <a:latin typeface="+mn-lt"/>
              </a:rPr>
              <a:t>Appearance in the True Colour RGB</a:t>
            </a:r>
            <a:r>
              <a:rPr lang="en-AU" sz="2000" b="1" dirty="0" smtClean="0">
                <a:latin typeface="+mn-lt"/>
              </a:rPr>
              <a:t/>
            </a:r>
            <a:br>
              <a:rPr lang="en-AU" sz="2000" b="1" dirty="0" smtClean="0">
                <a:latin typeface="+mn-lt"/>
              </a:rPr>
            </a:br>
            <a:r>
              <a:rPr lang="en-AU" sz="2000" dirty="0" smtClean="0">
                <a:latin typeface="+mn-lt"/>
              </a:rPr>
              <a:t>18UTC 26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February 2019</a:t>
            </a:r>
            <a:endParaRPr lang="en-AU" sz="20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90562" y="0"/>
            <a:ext cx="1813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 </a:t>
            </a:r>
            <a:r>
              <a:rPr lang="en-AU" sz="1200" dirty="0" smtClean="0"/>
              <a:t>courtesy BOM/JMA</a:t>
            </a:r>
            <a:endParaRPr lang="en-A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4350936" y="3979147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 smtClean="0">
                <a:solidFill>
                  <a:schemeClr val="bg1"/>
                </a:solidFill>
              </a:rPr>
              <a:t>Fiji</a:t>
            </a:r>
            <a:endParaRPr lang="en-AU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7"/>
          <a:stretch/>
        </p:blipFill>
        <p:spPr>
          <a:xfrm>
            <a:off x="712551" y="1085222"/>
            <a:ext cx="7567292" cy="56186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2551" y="3540588"/>
            <a:ext cx="6819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000" b="1" dirty="0" smtClean="0">
                <a:solidFill>
                  <a:schemeClr val="bg1"/>
                </a:solidFill>
              </a:rPr>
              <a:t>Viti </a:t>
            </a:r>
          </a:p>
          <a:p>
            <a:pPr algn="ctr"/>
            <a:r>
              <a:rPr lang="en-AU" sz="2000" b="1" dirty="0" err="1" smtClean="0">
                <a:solidFill>
                  <a:schemeClr val="bg1"/>
                </a:solidFill>
              </a:rPr>
              <a:t>Levu</a:t>
            </a:r>
            <a:endParaRPr lang="en-A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01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0" y="0"/>
            <a:ext cx="465389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smtClean="0">
                <a:solidFill>
                  <a:srgbClr val="FF0000"/>
                </a:solidFill>
              </a:rPr>
              <a:t>Please start the Power Point Slide Show to activate the animation</a:t>
            </a:r>
            <a:endParaRPr lang="en-AU" sz="16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33" y="-12020"/>
            <a:ext cx="4271707" cy="3404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90" y="3420293"/>
            <a:ext cx="4272050" cy="34377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80" y="3420293"/>
            <a:ext cx="4262755" cy="3437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504197"/>
            <a:ext cx="2732928" cy="2887886"/>
          </a:xfrm>
        </p:spPr>
        <p:txBody>
          <a:bodyPr>
            <a:noAutofit/>
          </a:bodyPr>
          <a:lstStyle/>
          <a:p>
            <a:pPr algn="ctr"/>
            <a:r>
              <a:rPr lang="en-AU" sz="2800" b="1" dirty="0" smtClean="0">
                <a:latin typeface="+mn-lt"/>
              </a:rPr>
              <a:t>Various satellite data</a:t>
            </a:r>
            <a:br>
              <a:rPr lang="en-AU" sz="2800" b="1" dirty="0" smtClean="0">
                <a:latin typeface="+mn-lt"/>
              </a:rPr>
            </a:br>
            <a:r>
              <a:rPr lang="en-AU" sz="2800" b="1" dirty="0">
                <a:latin typeface="+mn-lt"/>
              </a:rPr>
              <a:t/>
            </a:r>
            <a:br>
              <a:rPr lang="en-AU" sz="2800" b="1" dirty="0">
                <a:latin typeface="+mn-lt"/>
              </a:rPr>
            </a:br>
            <a:r>
              <a:rPr lang="en-AU" sz="2000" b="1" dirty="0" smtClean="0">
                <a:latin typeface="+mn-lt"/>
              </a:rPr>
              <a:t>(5FPS animation</a:t>
            </a:r>
            <a:r>
              <a:rPr lang="en-AU" sz="2000" b="1" dirty="0">
                <a:latin typeface="+mn-lt"/>
              </a:rPr>
              <a:t>)</a:t>
            </a:r>
            <a:br>
              <a:rPr lang="en-AU" sz="2000" b="1" dirty="0">
                <a:latin typeface="+mn-lt"/>
              </a:rPr>
            </a:br>
            <a:r>
              <a:rPr lang="en-AU" sz="2000" dirty="0" smtClean="0">
                <a:latin typeface="+mn-lt"/>
              </a:rPr>
              <a:t>18UTC </a:t>
            </a:r>
            <a:r>
              <a:rPr lang="en-AU" sz="2000" dirty="0">
                <a:latin typeface="+mn-lt"/>
              </a:rPr>
              <a:t>to </a:t>
            </a:r>
            <a:r>
              <a:rPr lang="en-AU" sz="2000" dirty="0" smtClean="0">
                <a:latin typeface="+mn-lt"/>
              </a:rPr>
              <a:t>22UTC </a:t>
            </a:r>
            <a:r>
              <a:rPr lang="en-AU" sz="2000" dirty="0">
                <a:latin typeface="+mn-lt"/>
              </a:rPr>
              <a:t>26</a:t>
            </a:r>
            <a:r>
              <a:rPr lang="en-AU" sz="2000" baseline="30000" dirty="0">
                <a:latin typeface="+mn-lt"/>
              </a:rPr>
              <a:t>th</a:t>
            </a:r>
            <a:r>
              <a:rPr lang="en-AU" sz="2000" dirty="0">
                <a:latin typeface="+mn-lt"/>
              </a:rPr>
              <a:t> February 2019</a:t>
            </a:r>
            <a:endParaRPr lang="en-AU" sz="2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7065" y="3050961"/>
            <a:ext cx="44969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 SWIR (3.8 micron)</a:t>
            </a:r>
            <a:endParaRPr lang="en-AU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41530"/>
            <a:ext cx="2163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animations </a:t>
            </a:r>
            <a:r>
              <a:rPr lang="en-AU" sz="1200" dirty="0" smtClean="0"/>
              <a:t>courtesy BOM/JMA</a:t>
            </a:r>
            <a:endParaRPr lang="en-AU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4647062" y="6476124"/>
            <a:ext cx="44969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Day Microphysics RGB</a:t>
            </a:r>
            <a:endParaRPr lang="en-AU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6488668"/>
            <a:ext cx="44969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MODIS 7-2-1 product</a:t>
            </a:r>
            <a:endParaRPr lang="en-AU" dirty="0"/>
          </a:p>
        </p:txBody>
      </p:sp>
      <p:sp>
        <p:nvSpPr>
          <p:cNvPr id="17" name="TextBox 16"/>
          <p:cNvSpPr txBox="1"/>
          <p:nvPr/>
        </p:nvSpPr>
        <p:spPr>
          <a:xfrm>
            <a:off x="4647062" y="5139146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 smtClean="0">
                <a:solidFill>
                  <a:schemeClr val="bg1"/>
                </a:solidFill>
              </a:rPr>
              <a:t>Fiji</a:t>
            </a:r>
            <a:endParaRPr lang="en-AU" sz="2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47061" y="1438977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 smtClean="0">
                <a:solidFill>
                  <a:schemeClr val="bg1"/>
                </a:solidFill>
              </a:rPr>
              <a:t>Fiji</a:t>
            </a:r>
            <a:endParaRPr lang="en-AU" sz="2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5561" y="4972762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 smtClean="0">
                <a:solidFill>
                  <a:schemeClr val="bg1"/>
                </a:solidFill>
              </a:rPr>
              <a:t>Fiji</a:t>
            </a:r>
            <a:endParaRPr lang="en-AU" sz="20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8424" y="1964976"/>
            <a:ext cx="1768512" cy="13243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54378" y="1320699"/>
            <a:ext cx="17497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 smtClean="0"/>
              <a:t>Day Microphysics RGB high cloud palette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134793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5583"/>
            <a:ext cx="5161095" cy="421528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smtClean="0">
                <a:solidFill>
                  <a:srgbClr val="FF0000"/>
                </a:solidFill>
              </a:rPr>
              <a:t>Please start the Power Point Slide Show to activate the animation</a:t>
            </a:r>
            <a:endParaRPr lang="en-AU" sz="1600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3577"/>
            <a:ext cx="5024063" cy="1231110"/>
          </a:xfrm>
        </p:spPr>
        <p:txBody>
          <a:bodyPr>
            <a:noAutofit/>
          </a:bodyPr>
          <a:lstStyle/>
          <a:p>
            <a:pPr algn="ctr"/>
            <a:r>
              <a:rPr lang="en-AU" sz="2800" b="1" dirty="0" smtClean="0">
                <a:latin typeface="+mn-lt"/>
              </a:rPr>
              <a:t>EC winds at various levels at 16UTC and enhanced IR image of the same time</a:t>
            </a:r>
            <a:endParaRPr lang="en-AU" sz="20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30811" y="6582294"/>
            <a:ext cx="1813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 </a:t>
            </a:r>
            <a:r>
              <a:rPr lang="en-AU" sz="1200" dirty="0" smtClean="0"/>
              <a:t>courtesy BOM/JMA</a:t>
            </a:r>
            <a:endParaRPr lang="en-A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445908" y="3498649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 smtClean="0">
                <a:solidFill>
                  <a:schemeClr val="bg1"/>
                </a:solidFill>
              </a:rPr>
              <a:t>Fiji</a:t>
            </a:r>
            <a:endParaRPr lang="en-AU" sz="20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1" r="15667"/>
          <a:stretch/>
        </p:blipFill>
        <p:spPr>
          <a:xfrm>
            <a:off x="5161095" y="1240350"/>
            <a:ext cx="3983216" cy="504856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095928" y="2178121"/>
            <a:ext cx="750014" cy="2321960"/>
          </a:xfrm>
          <a:custGeom>
            <a:avLst/>
            <a:gdLst>
              <a:gd name="connsiteX0" fmla="*/ 0 w 750014"/>
              <a:gd name="connsiteY0" fmla="*/ 0 h 2321960"/>
              <a:gd name="connsiteX1" fmla="*/ 51371 w 750014"/>
              <a:gd name="connsiteY1" fmla="*/ 164387 h 2321960"/>
              <a:gd name="connsiteX2" fmla="*/ 205483 w 750014"/>
              <a:gd name="connsiteY2" fmla="*/ 267128 h 2321960"/>
              <a:gd name="connsiteX3" fmla="*/ 328773 w 750014"/>
              <a:gd name="connsiteY3" fmla="*/ 441789 h 2321960"/>
              <a:gd name="connsiteX4" fmla="*/ 431515 w 750014"/>
              <a:gd name="connsiteY4" fmla="*/ 636998 h 2321960"/>
              <a:gd name="connsiteX5" fmla="*/ 400692 w 750014"/>
              <a:gd name="connsiteY5" fmla="*/ 883578 h 2321960"/>
              <a:gd name="connsiteX6" fmla="*/ 369870 w 750014"/>
              <a:gd name="connsiteY6" fmla="*/ 1058239 h 2321960"/>
              <a:gd name="connsiteX7" fmla="*/ 390418 w 750014"/>
              <a:gd name="connsiteY7" fmla="*/ 1376737 h 2321960"/>
              <a:gd name="connsiteX8" fmla="*/ 431515 w 750014"/>
              <a:gd name="connsiteY8" fmla="*/ 1695236 h 2321960"/>
              <a:gd name="connsiteX9" fmla="*/ 503434 w 750014"/>
              <a:gd name="connsiteY9" fmla="*/ 1952090 h 2321960"/>
              <a:gd name="connsiteX10" fmla="*/ 657546 w 750014"/>
              <a:gd name="connsiteY10" fmla="*/ 2095928 h 2321960"/>
              <a:gd name="connsiteX11" fmla="*/ 750014 w 750014"/>
              <a:gd name="connsiteY11" fmla="*/ 2321960 h 2321960"/>
              <a:gd name="connsiteX12" fmla="*/ 750014 w 750014"/>
              <a:gd name="connsiteY12" fmla="*/ 2321960 h 232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0014" h="2321960">
                <a:moveTo>
                  <a:pt x="0" y="0"/>
                </a:moveTo>
                <a:cubicBezTo>
                  <a:pt x="8562" y="59933"/>
                  <a:pt x="17124" y="119866"/>
                  <a:pt x="51371" y="164387"/>
                </a:cubicBezTo>
                <a:cubicBezTo>
                  <a:pt x="85618" y="208908"/>
                  <a:pt x="159249" y="220894"/>
                  <a:pt x="205483" y="267128"/>
                </a:cubicBezTo>
                <a:cubicBezTo>
                  <a:pt x="251717" y="313362"/>
                  <a:pt x="291101" y="380144"/>
                  <a:pt x="328773" y="441789"/>
                </a:cubicBezTo>
                <a:cubicBezTo>
                  <a:pt x="366445" y="503434"/>
                  <a:pt x="419529" y="563367"/>
                  <a:pt x="431515" y="636998"/>
                </a:cubicBezTo>
                <a:cubicBezTo>
                  <a:pt x="443502" y="710630"/>
                  <a:pt x="410966" y="813371"/>
                  <a:pt x="400692" y="883578"/>
                </a:cubicBezTo>
                <a:cubicBezTo>
                  <a:pt x="390418" y="953785"/>
                  <a:pt x="371582" y="976046"/>
                  <a:pt x="369870" y="1058239"/>
                </a:cubicBezTo>
                <a:cubicBezTo>
                  <a:pt x="368158" y="1140432"/>
                  <a:pt x="380144" y="1270571"/>
                  <a:pt x="390418" y="1376737"/>
                </a:cubicBezTo>
                <a:cubicBezTo>
                  <a:pt x="400692" y="1482903"/>
                  <a:pt x="412679" y="1599344"/>
                  <a:pt x="431515" y="1695236"/>
                </a:cubicBezTo>
                <a:cubicBezTo>
                  <a:pt x="450351" y="1791128"/>
                  <a:pt x="465762" y="1885308"/>
                  <a:pt x="503434" y="1952090"/>
                </a:cubicBezTo>
                <a:cubicBezTo>
                  <a:pt x="541106" y="2018872"/>
                  <a:pt x="616449" y="2034283"/>
                  <a:pt x="657546" y="2095928"/>
                </a:cubicBezTo>
                <a:cubicBezTo>
                  <a:pt x="698643" y="2157573"/>
                  <a:pt x="750014" y="2321960"/>
                  <a:pt x="750014" y="2321960"/>
                </a:cubicBezTo>
                <a:lnTo>
                  <a:pt x="750014" y="23219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/>
          <p:cNvSpPr txBox="1"/>
          <p:nvPr/>
        </p:nvSpPr>
        <p:spPr>
          <a:xfrm>
            <a:off x="0" y="6557169"/>
            <a:ext cx="1867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 </a:t>
            </a:r>
            <a:r>
              <a:rPr lang="en-AU" sz="1200" dirty="0" smtClean="0"/>
              <a:t>courtesy </a:t>
            </a:r>
            <a:r>
              <a:rPr lang="en-AU" sz="1200" dirty="0" smtClean="0"/>
              <a:t>Windy.com</a:t>
            </a:r>
            <a:endParaRPr lang="en-AU" sz="1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770" y="4738668"/>
            <a:ext cx="1076325" cy="209550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727" y="337061"/>
            <a:ext cx="1819952" cy="90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06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4400"/>
            <a:ext cx="9054550" cy="688936"/>
          </a:xfrm>
        </p:spPr>
        <p:txBody>
          <a:bodyPr>
            <a:noAutofit/>
          </a:bodyPr>
          <a:lstStyle/>
          <a:p>
            <a:pPr algn="ctr"/>
            <a:r>
              <a:rPr lang="en-AU" sz="2800" b="1" dirty="0" err="1" smtClean="0">
                <a:latin typeface="+mn-lt"/>
              </a:rPr>
              <a:t>Nadi</a:t>
            </a:r>
            <a:r>
              <a:rPr lang="en-AU" sz="2800" b="1" dirty="0" smtClean="0">
                <a:latin typeface="+mn-lt"/>
              </a:rPr>
              <a:t> soundings, </a:t>
            </a:r>
            <a:r>
              <a:rPr lang="en-AU" sz="2000" dirty="0" smtClean="0">
                <a:latin typeface="+mn-lt"/>
              </a:rPr>
              <a:t>12UTC 26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February and 00UTC 27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February</a:t>
            </a:r>
            <a:endParaRPr lang="en-AU" sz="20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94749" y="6591049"/>
            <a:ext cx="2649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Images </a:t>
            </a:r>
            <a:r>
              <a:rPr lang="en-AU" sz="1200" dirty="0" smtClean="0"/>
              <a:t>courtesy </a:t>
            </a:r>
            <a:r>
              <a:rPr lang="en-AU" sz="1200" dirty="0" smtClean="0"/>
              <a:t>University of Wyoming</a:t>
            </a:r>
            <a:endParaRPr lang="en-AU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45"/>
          <a:stretch/>
        </p:blipFill>
        <p:spPr>
          <a:xfrm>
            <a:off x="198252" y="1541122"/>
            <a:ext cx="4329023" cy="39196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3"/>
          <a:stretch/>
        </p:blipFill>
        <p:spPr>
          <a:xfrm>
            <a:off x="4811446" y="1541124"/>
            <a:ext cx="4332553" cy="391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2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1752</TotalTime>
  <Words>155</Words>
  <Application>Microsoft Office PowerPoint</Application>
  <PresentationFormat>On-screen Show (4:3)</PresentationFormat>
  <Paragraphs>30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Wave feature on the cloud tops of Tropical Cyclone Pola, Fiji area</vt:lpstr>
      <vt:lpstr>Enhanced infrared imagery   (10FPS rocking animation) 06UTC to 23UTC 26th February 2019</vt:lpstr>
      <vt:lpstr>Appearance in the True Colour RGB 18UTC 26th February 2019</vt:lpstr>
      <vt:lpstr>Various satellite data  (5FPS animation) 18UTC to 22UTC 26th February 2019</vt:lpstr>
      <vt:lpstr>EC winds at various levels at 16UTC and enhanced IR image of the same time</vt:lpstr>
      <vt:lpstr>Nadi soundings, 12UTC 26th February and 00UTC 27th February</vt:lpstr>
    </vt:vector>
  </TitlesOfParts>
  <Company>Bureau of Meteorology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Bodo Zeschke</dc:creator>
  <cp:lastModifiedBy>Bodo Zeschke</cp:lastModifiedBy>
  <cp:revision>169</cp:revision>
  <dcterms:created xsi:type="dcterms:W3CDTF">2018-10-29T22:23:23Z</dcterms:created>
  <dcterms:modified xsi:type="dcterms:W3CDTF">2019-02-27T06:54:38Z</dcterms:modified>
</cp:coreProperties>
</file>