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0" r:id="rId3"/>
    <p:sldId id="257" r:id="rId4"/>
    <p:sldId id="258" r:id="rId5"/>
    <p:sldId id="261" r:id="rId6"/>
    <p:sldId id="266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9" autoAdjust="0"/>
    <p:restoredTop sz="94660"/>
  </p:normalViewPr>
  <p:slideViewPr>
    <p:cSldViewPr snapToGrid="0">
      <p:cViewPr>
        <p:scale>
          <a:sx n="100" d="100"/>
          <a:sy n="100" d="100"/>
        </p:scale>
        <p:origin x="1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85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52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802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260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11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3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83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49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59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89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830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950E0-F769-43DD-BA94-6B5E79F37791}" type="datetimeFigureOut">
              <a:rPr lang="en-AU" smtClean="0"/>
              <a:t>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83DC-6572-4318-885C-C1AE8C2353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76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Concentric dissipation of stratocumulus cloud in the vicinity of King Island, Bass Strait </a:t>
            </a:r>
            <a:br>
              <a:rPr lang="en-AU" sz="3200" b="1" dirty="0" smtClean="0">
                <a:latin typeface="+mn-lt"/>
              </a:rPr>
            </a:br>
            <a:r>
              <a:rPr lang="en-AU" sz="3200" b="1" dirty="0" smtClean="0">
                <a:latin typeface="+mn-lt"/>
              </a:rPr>
              <a:t>7</a:t>
            </a:r>
            <a:r>
              <a:rPr lang="en-AU" sz="3200" b="1" baseline="30000" dirty="0" smtClean="0">
                <a:latin typeface="+mn-lt"/>
              </a:rPr>
              <a:t>th</a:t>
            </a:r>
            <a:r>
              <a:rPr lang="en-AU" sz="3200" b="1" dirty="0" smtClean="0">
                <a:latin typeface="+mn-lt"/>
              </a:rPr>
              <a:t> January 2019</a:t>
            </a:r>
            <a:endParaRPr lang="en-AU" sz="32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75587"/>
            <a:ext cx="7772400" cy="19997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</a:t>
            </a:r>
            <a:r>
              <a:rPr lang="en-AU" sz="2400" dirty="0" smtClean="0"/>
              <a:t>Excellence from information provided by M. Bradbury VICRO RFC, Eng Ching SARO and information obtained using Panther and Visual Weather</a:t>
            </a: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34101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9962"/>
            <a:ext cx="7886700" cy="61248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dirty="0"/>
              <a:t>Hi all, </a:t>
            </a:r>
          </a:p>
          <a:p>
            <a:pPr marL="0" indent="0">
              <a:buNone/>
            </a:pPr>
            <a:r>
              <a:rPr lang="en-AU" sz="2000" dirty="0"/>
              <a:t>I'm interested in issuing a tweet about the interesting cloud/wave feature over King Island. Does anyone have a concrete idea of what's causing it? Attached is the GIF, plus A-R 04Z model trace</a:t>
            </a:r>
            <a:r>
              <a:rPr lang="en-AU" sz="2000" dirty="0" smtClean="0"/>
              <a:t>.</a:t>
            </a:r>
            <a:endParaRPr lang="en-AU" sz="2000" dirty="0"/>
          </a:p>
          <a:p>
            <a:pPr marL="0" indent="0">
              <a:buNone/>
            </a:pPr>
            <a:r>
              <a:rPr lang="en-AU" sz="2000" dirty="0"/>
              <a:t>Regards</a:t>
            </a:r>
            <a:r>
              <a:rPr lang="en-AU" sz="2000" dirty="0" smtClean="0"/>
              <a:t>,</a:t>
            </a: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Miriam Bradbury </a:t>
            </a:r>
            <a:r>
              <a:rPr lang="en-AU" sz="2000" dirty="0"/>
              <a:t>| </a:t>
            </a:r>
            <a:r>
              <a:rPr lang="en-AU" sz="2000" dirty="0" smtClean="0"/>
              <a:t>Meteorologist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From:</a:t>
            </a:r>
            <a:r>
              <a:rPr lang="en-AU" sz="2000" dirty="0"/>
              <a:t> Eng Ching</a:t>
            </a:r>
            <a:br>
              <a:rPr lang="en-AU" sz="2000" dirty="0"/>
            </a:br>
            <a:r>
              <a:rPr lang="en-AU" sz="2000" b="1" dirty="0"/>
              <a:t>Sent:</a:t>
            </a:r>
            <a:r>
              <a:rPr lang="en-AU" sz="2000" dirty="0"/>
              <a:t> Monday, 7 January 2019 4:11 PM</a:t>
            </a:r>
            <a:br>
              <a:rPr lang="en-AU" sz="2000" dirty="0"/>
            </a:br>
            <a:r>
              <a:rPr lang="en-AU" sz="2000" b="1" dirty="0"/>
              <a:t>To:</a:t>
            </a:r>
            <a:r>
              <a:rPr lang="en-AU" sz="2000" dirty="0"/>
              <a:t> Miriam Bradbury; </a:t>
            </a:r>
            <a:r>
              <a:rPr lang="en-AU" sz="2000" dirty="0" err="1"/>
              <a:t>MDL_synoptic_discussion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b="1" dirty="0"/>
              <a:t>Subject:</a:t>
            </a:r>
            <a:r>
              <a:rPr lang="en-AU" sz="2000" dirty="0"/>
              <a:t> Re: King Island feature [SEC=UNCLASSIFIED] </a:t>
            </a:r>
          </a:p>
          <a:p>
            <a:pPr marL="0" indent="0">
              <a:buNone/>
            </a:pPr>
            <a:r>
              <a:rPr lang="en-AU" sz="2000" dirty="0"/>
              <a:t>We had a discussion in Adelaide earlier on.  My guess is it started with an pulse convection over King Island with compensation downward motion just outside propagating outwards as a gravity wave</a:t>
            </a:r>
            <a:r>
              <a:rPr lang="en-AU" sz="2000" dirty="0" smtClean="0"/>
              <a:t>.</a:t>
            </a:r>
            <a:endParaRPr lang="en-AU" sz="2000" dirty="0"/>
          </a:p>
          <a:p>
            <a:pPr marL="0" indent="0">
              <a:buNone/>
            </a:pPr>
            <a:r>
              <a:rPr lang="en-AU" sz="2000" dirty="0"/>
              <a:t>Happy to hear other plausible explanations.</a:t>
            </a:r>
          </a:p>
          <a:p>
            <a:pPr marL="0" indent="0">
              <a:buNone/>
            </a:pPr>
            <a:r>
              <a:rPr lang="en-AU" sz="2000" dirty="0"/>
              <a:t> </a:t>
            </a:r>
          </a:p>
          <a:p>
            <a:pPr marL="0" indent="0">
              <a:buNone/>
            </a:pPr>
            <a:r>
              <a:rPr lang="en-AU" sz="2000" dirty="0"/>
              <a:t>Cheers</a:t>
            </a:r>
          </a:p>
          <a:p>
            <a:pPr marL="0" indent="0">
              <a:buNone/>
            </a:pPr>
            <a:r>
              <a:rPr lang="en-AU" sz="2000" b="1" dirty="0"/>
              <a:t>Simon E Ching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/>
              <a:t>Bureau of </a:t>
            </a:r>
            <a:r>
              <a:rPr lang="en-AU" sz="2000" dirty="0" smtClean="0"/>
              <a:t>Meteorology</a:t>
            </a:r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7595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1" y="519131"/>
            <a:ext cx="8811595" cy="684028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</a:t>
            </a:r>
            <a:r>
              <a:rPr lang="en-AU" sz="2800" b="1" dirty="0" smtClean="0">
                <a:latin typeface="+mn-lt"/>
              </a:rPr>
              <a:t> provided by Miriam Bradbury </a:t>
            </a:r>
            <a:endParaRPr lang="en-AU" sz="2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2" y="1507809"/>
            <a:ext cx="8811595" cy="4499938"/>
          </a:xfrm>
        </p:spPr>
      </p:pic>
      <p:sp>
        <p:nvSpPr>
          <p:cNvPr id="5" name="TextBox 4"/>
          <p:cNvSpPr txBox="1"/>
          <p:nvPr/>
        </p:nvSpPr>
        <p:spPr>
          <a:xfrm>
            <a:off x="1511166" y="3984858"/>
            <a:ext cx="143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C00000"/>
                </a:solidFill>
              </a:rPr>
              <a:t>King Island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0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BOM / JMA</a:t>
            </a:r>
            <a:endParaRPr lang="en-A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490452" y="-15390"/>
            <a:ext cx="565354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Image </a:t>
            </a:r>
            <a:r>
              <a:rPr lang="en-AU" sz="2800" b="1" dirty="0">
                <a:latin typeface="+mn-lt"/>
              </a:rPr>
              <a:t>provided by Miriam Bradbury </a:t>
            </a:r>
            <a:endParaRPr lang="en-AU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169"/>
            <a:ext cx="8844177" cy="4959007"/>
          </a:xfrm>
        </p:spPr>
      </p:pic>
      <p:sp>
        <p:nvSpPr>
          <p:cNvPr id="5" name="TextBox 4"/>
          <p:cNvSpPr txBox="1"/>
          <p:nvPr/>
        </p:nvSpPr>
        <p:spPr>
          <a:xfrm>
            <a:off x="1491915" y="4995511"/>
            <a:ext cx="143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C00000"/>
                </a:solidFill>
              </a:rPr>
              <a:t>King Island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7137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257"/>
            <a:ext cx="7886700" cy="866274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True Colour RGB</a:t>
            </a:r>
            <a:r>
              <a:rPr lang="en-AU" sz="2800" dirty="0" smtClean="0">
                <a:latin typeface="+mn-lt"/>
              </a:rPr>
              <a:t/>
            </a:r>
            <a:br>
              <a:rPr lang="en-AU" sz="2800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23UTC 6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>
                <a:latin typeface="+mn-lt"/>
              </a:rPr>
              <a:t> </a:t>
            </a:r>
            <a:r>
              <a:rPr lang="en-AU" sz="2000" dirty="0" smtClean="0">
                <a:latin typeface="+mn-lt"/>
              </a:rPr>
              <a:t>to 06UTC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January 2017</a:t>
            </a:r>
            <a:endParaRPr lang="en-AU" sz="2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6" y="1224442"/>
            <a:ext cx="7169317" cy="5510301"/>
          </a:xfrm>
        </p:spPr>
      </p:pic>
      <p:sp>
        <p:nvSpPr>
          <p:cNvPr id="5" name="TextBox 4"/>
          <p:cNvSpPr txBox="1"/>
          <p:nvPr/>
        </p:nvSpPr>
        <p:spPr>
          <a:xfrm>
            <a:off x="6939814" y="2608446"/>
            <a:ext cx="143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C00000"/>
                </a:solidFill>
              </a:rPr>
              <a:t>Wilson's Promontory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0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BOM / JMA</a:t>
            </a:r>
            <a:endParaRPr lang="en-A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490452" y="-15390"/>
            <a:ext cx="565354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" y="3430202"/>
            <a:ext cx="4477818" cy="3288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2" y="177115"/>
            <a:ext cx="4447612" cy="3253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2" y="3479830"/>
            <a:ext cx="4477818" cy="3288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451" y="3060870"/>
            <a:ext cx="341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925hPa </a:t>
            </a:r>
            <a:r>
              <a:rPr lang="en-AU" b="1" dirty="0" smtClean="0">
                <a:solidFill>
                  <a:srgbClr val="0000CC"/>
                </a:solidFill>
              </a:rPr>
              <a:t>Convergence</a:t>
            </a:r>
            <a:r>
              <a:rPr lang="en-AU" dirty="0" smtClean="0"/>
              <a:t> / </a:t>
            </a:r>
            <a:r>
              <a:rPr lang="en-AU" b="1" dirty="0" smtClean="0">
                <a:solidFill>
                  <a:srgbClr val="FF0000"/>
                </a:solidFill>
              </a:rPr>
              <a:t>Divergence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8099" y="6357011"/>
            <a:ext cx="21257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925hPa RH and wind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24554" y="872211"/>
            <a:ext cx="394708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ACCESS CVT model output (18UTC 6</a:t>
            </a:r>
            <a:r>
              <a:rPr lang="en-AU" sz="2800" b="1" baseline="30000" dirty="0" smtClean="0"/>
              <a:t>th</a:t>
            </a:r>
            <a:r>
              <a:rPr lang="en-AU" sz="2800" b="1" dirty="0" smtClean="0"/>
              <a:t> January analysis)</a:t>
            </a:r>
          </a:p>
          <a:p>
            <a:pPr algn="ctr"/>
            <a:r>
              <a:rPr lang="en-AU" sz="2000" dirty="0" smtClean="0"/>
              <a:t>From 00UTC to 06UTC 7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January 2017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01922" y="6398907"/>
            <a:ext cx="1885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Synthetic Sat Data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23355" y="0"/>
            <a:ext cx="458581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56" y="3163116"/>
            <a:ext cx="179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BOM</a:t>
            </a:r>
            <a:endParaRPr lang="en-AU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874" y="3430202"/>
            <a:ext cx="264881" cy="3288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795" y="2695639"/>
            <a:ext cx="1330539" cy="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4681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ACCESS CVT cross section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00UTC 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January 2019</a:t>
            </a:r>
            <a:endParaRPr lang="en-AU" sz="2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3" t="5355" r="2473" b="4495"/>
          <a:stretch/>
        </p:blipFill>
        <p:spPr>
          <a:xfrm>
            <a:off x="87707" y="1249807"/>
            <a:ext cx="8968586" cy="550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485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courtesy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3435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ACCESS </a:t>
            </a:r>
            <a:r>
              <a:rPr lang="en-AU" sz="2800" b="1" dirty="0">
                <a:latin typeface="+mn-lt"/>
              </a:rPr>
              <a:t>CVT cross </a:t>
            </a:r>
            <a:r>
              <a:rPr lang="en-AU" sz="2800" b="1" dirty="0" smtClean="0">
                <a:latin typeface="+mn-lt"/>
              </a:rPr>
              <a:t>section as per the previous slide</a:t>
            </a:r>
            <a:r>
              <a:rPr lang="en-AU" sz="2800" b="1" dirty="0">
                <a:latin typeface="+mn-lt"/>
              </a:rPr>
              <a:t/>
            </a:r>
            <a:br>
              <a:rPr lang="en-AU" sz="2800" b="1" dirty="0">
                <a:latin typeface="+mn-lt"/>
              </a:rPr>
            </a:br>
            <a:r>
              <a:rPr lang="en-AU" sz="2000" dirty="0" smtClean="0">
                <a:latin typeface="+mn-lt"/>
              </a:rPr>
              <a:t>00UTC to 06UTC </a:t>
            </a:r>
            <a:r>
              <a:rPr lang="en-AU" sz="2000" dirty="0">
                <a:latin typeface="+mn-lt"/>
              </a:rPr>
              <a:t>7</a:t>
            </a:r>
            <a:r>
              <a:rPr lang="en-AU" sz="2000" baseline="30000" dirty="0">
                <a:latin typeface="+mn-lt"/>
              </a:rPr>
              <a:t>th</a:t>
            </a:r>
            <a:r>
              <a:rPr lang="en-AU" sz="2000" dirty="0">
                <a:latin typeface="+mn-lt"/>
              </a:rPr>
              <a:t> January 2019</a:t>
            </a:r>
            <a:endParaRPr lang="en-AU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55" y="0"/>
            <a:ext cx="73208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4212" y="5563"/>
            <a:ext cx="179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BOM</a:t>
            </a:r>
            <a:endParaRPr lang="en-A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71400" y="3220273"/>
            <a:ext cx="1828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Note the westward propagation of the "wave" of low 850 temp from 00 to 05UTC</a:t>
            </a:r>
          </a:p>
          <a:p>
            <a:pPr algn="ctr"/>
            <a:endParaRPr lang="en-AU" dirty="0"/>
          </a:p>
          <a:p>
            <a:pPr algn="ctr"/>
            <a:r>
              <a:rPr lang="en-AU" dirty="0" smtClean="0"/>
              <a:t>Note the non-absolute scale of the bottom cross section across the animations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46" y="1075518"/>
            <a:ext cx="2005012" cy="2005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877901"/>
            <a:ext cx="6884632" cy="46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217</Words>
  <Application>Microsoft Office PowerPoint</Application>
  <PresentationFormat>On-screen Show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Concentric dissipation of stratocumulus cloud in the vicinity of King Island, Bass Strait  7th January 2019</vt:lpstr>
      <vt:lpstr>PowerPoint Presentation</vt:lpstr>
      <vt:lpstr>Animation provided by Miriam Bradbury </vt:lpstr>
      <vt:lpstr>Image provided by Miriam Bradbury </vt:lpstr>
      <vt:lpstr>Animation: True Colour RGB 23UTC 6th to 06UTC 7th January 2017</vt:lpstr>
      <vt:lpstr>PowerPoint Presentation</vt:lpstr>
      <vt:lpstr>ACCESS CVT cross section 00UTC 7th January 2019</vt:lpstr>
      <vt:lpstr>Animation: ACCESS CVT cross section as per the previous slide 00UTC to 06UTC 7th January 2019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Island Stratocu</dc:title>
  <dc:creator>Bodo Zeschke</dc:creator>
  <cp:lastModifiedBy>Bodo Zeschke</cp:lastModifiedBy>
  <cp:revision>19</cp:revision>
  <dcterms:created xsi:type="dcterms:W3CDTF">2019-01-09T00:10:52Z</dcterms:created>
  <dcterms:modified xsi:type="dcterms:W3CDTF">2019-01-09T05:29:09Z</dcterms:modified>
</cp:coreProperties>
</file>