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66" r:id="rId2"/>
    <p:sldId id="256" r:id="rId3"/>
    <p:sldId id="259" r:id="rId4"/>
    <p:sldId id="261" r:id="rId5"/>
    <p:sldId id="262" r:id="rId6"/>
    <p:sldId id="263" r:id="rId7"/>
    <p:sldId id="264" r:id="rId8"/>
    <p:sldId id="258" r:id="rId9"/>
    <p:sldId id="267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7" autoAdjust="0"/>
    <p:restoredTop sz="94690" autoAdjust="0"/>
  </p:normalViewPr>
  <p:slideViewPr>
    <p:cSldViewPr snapToGrid="0">
      <p:cViewPr varScale="1">
        <p:scale>
          <a:sx n="97" d="100"/>
          <a:sy n="97" d="100"/>
        </p:scale>
        <p:origin x="8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DBF28-4C11-4FE0-8289-CAA28D3AB558}" type="datetimeFigureOut">
              <a:rPr lang="en-AU" smtClean="0"/>
              <a:t>12/11/2018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F2DF3-68D0-44D6-93F2-4E4052C62D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7699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12/11/2018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764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12/11/2018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4456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12/11/2018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831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12/11/2018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4884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12/11/2018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196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12/11/2018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058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12/11/2018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8122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12/11/2018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6100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12/11/2018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519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12/11/2018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5668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D8245-C6DE-48D6-9416-291929A2F1F0}" type="datetimeFigureOut">
              <a:rPr lang="en-AU" smtClean="0"/>
              <a:t>12/11/2018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7553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D8245-C6DE-48D6-9416-291929A2F1F0}" type="datetimeFigureOut">
              <a:rPr lang="en-AU" smtClean="0"/>
              <a:t>12/11/2018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65114-760A-40D5-8547-745624622A1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206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bg1"/>
          </a:solidFill>
        </p:spPr>
        <p:txBody>
          <a:bodyPr rtlCol="0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3200" b="1" dirty="0" smtClean="0">
                <a:latin typeface="+mn-lt"/>
              </a:rPr>
              <a:t>Comparing various Ash RGB products with the JMA SO2 RGB product for </a:t>
            </a:r>
            <a:r>
              <a:rPr lang="en-AU" sz="3200" b="1" dirty="0" err="1" smtClean="0">
                <a:latin typeface="+mn-lt"/>
              </a:rPr>
              <a:t>Ambae</a:t>
            </a:r>
            <a:r>
              <a:rPr lang="en-AU" sz="3200" b="1" dirty="0" smtClean="0">
                <a:latin typeface="+mn-lt"/>
              </a:rPr>
              <a:t> / Aoba, Vanuatu emission</a:t>
            </a:r>
            <a:endParaRPr lang="en-AU" sz="3200" b="1" dirty="0" smtClean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75587"/>
            <a:ext cx="6858000" cy="199973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2400" dirty="0" smtClean="0"/>
              <a:t>30</a:t>
            </a:r>
            <a:r>
              <a:rPr lang="en-AU" sz="2400" baseline="30000" dirty="0" smtClean="0"/>
              <a:t>th</a:t>
            </a:r>
            <a:r>
              <a:rPr lang="en-AU" sz="2400" dirty="0" smtClean="0"/>
              <a:t> and 31</a:t>
            </a:r>
            <a:r>
              <a:rPr lang="en-AU" sz="2400" baseline="30000" dirty="0" smtClean="0"/>
              <a:t>st</a:t>
            </a:r>
            <a:r>
              <a:rPr lang="en-AU" sz="2400" dirty="0" smtClean="0"/>
              <a:t> October 2018</a:t>
            </a:r>
          </a:p>
          <a:p>
            <a:pPr fontAlgn="auto">
              <a:spcAft>
                <a:spcPts val="0"/>
              </a:spcAft>
              <a:defRPr/>
            </a:pPr>
            <a:endParaRPr lang="en-AU" sz="24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AU" sz="2400" dirty="0" smtClean="0"/>
              <a:t>Assembled by </a:t>
            </a:r>
            <a:r>
              <a:rPr lang="en-AU" sz="2400" dirty="0" err="1" smtClean="0"/>
              <a:t>B.Zeschke</a:t>
            </a:r>
            <a:r>
              <a:rPr lang="en-AU" sz="2400" dirty="0" smtClean="0"/>
              <a:t>, BMTC, Australian </a:t>
            </a:r>
            <a:r>
              <a:rPr lang="en-AU" sz="2400" dirty="0" err="1" smtClean="0"/>
              <a:t>Vlab</a:t>
            </a:r>
            <a:r>
              <a:rPr lang="en-AU" sz="2400" dirty="0" smtClean="0"/>
              <a:t> Centre of Excellence</a:t>
            </a:r>
          </a:p>
        </p:txBody>
      </p:sp>
    </p:spTree>
    <p:extLst>
      <p:ext uri="{BB962C8B-B14F-4D97-AF65-F5344CB8AC3E}">
        <p14:creationId xmlns:p14="http://schemas.microsoft.com/office/powerpoint/2010/main" val="170552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8100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latin typeface="+mn-lt"/>
              </a:rPr>
              <a:t>Comparison with OMI SO2 imagery</a:t>
            </a:r>
            <a:endParaRPr lang="en-AU" sz="2800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175" y="983227"/>
            <a:ext cx="4640825" cy="348061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83227"/>
            <a:ext cx="4640825" cy="34806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4549566"/>
            <a:ext cx="9144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 smtClean="0"/>
              <a:t>            </a:t>
            </a:r>
            <a:r>
              <a:rPr lang="en-AU" sz="2000" dirty="0" smtClean="0"/>
              <a:t>0322UTC 30</a:t>
            </a:r>
            <a:r>
              <a:rPr lang="en-AU" sz="2000" baseline="30000" dirty="0" smtClean="0"/>
              <a:t>th</a:t>
            </a:r>
            <a:r>
              <a:rPr lang="en-AU" sz="2000" dirty="0" smtClean="0"/>
              <a:t> October 2018                                0227UTC 31</a:t>
            </a:r>
            <a:r>
              <a:rPr lang="en-AU" sz="2000" baseline="30000" dirty="0" smtClean="0"/>
              <a:t>st</a:t>
            </a:r>
            <a:r>
              <a:rPr lang="en-AU" sz="2000" dirty="0" smtClean="0"/>
              <a:t> October 2018 </a:t>
            </a:r>
            <a:endParaRPr lang="en-AU" sz="2000" dirty="0"/>
          </a:p>
        </p:txBody>
      </p:sp>
      <p:sp>
        <p:nvSpPr>
          <p:cNvPr id="7" name="Rectangle 6"/>
          <p:cNvSpPr/>
          <p:nvPr/>
        </p:nvSpPr>
        <p:spPr>
          <a:xfrm>
            <a:off x="-1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1200" dirty="0"/>
              <a:t>https://satepsanone.nesdis.noaa.gov/pub/OMI/OMISO2/index.html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3128" y="5024390"/>
            <a:ext cx="39009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/>
              <a:t>Note: </a:t>
            </a:r>
            <a:r>
              <a:rPr lang="en-AU" dirty="0" smtClean="0"/>
              <a:t>There is a very weak signal drifting to the north of </a:t>
            </a:r>
            <a:r>
              <a:rPr lang="en-AU" dirty="0" err="1" smtClean="0"/>
              <a:t>Ambyn</a:t>
            </a:r>
            <a:r>
              <a:rPr lang="en-AU" dirty="0" smtClean="0"/>
              <a:t> detected as light blue in the VAAC Ash RGB and JMA SO2 RGB from 14-18UTC 30</a:t>
            </a:r>
            <a:r>
              <a:rPr lang="en-AU" baseline="30000" dirty="0" smtClean="0"/>
              <a:t>th</a:t>
            </a:r>
            <a:r>
              <a:rPr lang="en-AU" dirty="0" smtClean="0"/>
              <a:t> October. This does not verify this strong OMI signal.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335541" y="5024390"/>
            <a:ext cx="39009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/>
              <a:t>Note: </a:t>
            </a:r>
            <a:r>
              <a:rPr lang="en-AU" dirty="0" smtClean="0"/>
              <a:t>This signal is likely associated with this case study. However, the time of the OMI overpass is too early as the eruption commenced around 07UTC 30</a:t>
            </a:r>
            <a:r>
              <a:rPr lang="en-AU" baseline="30000" dirty="0" smtClean="0"/>
              <a:t>th</a:t>
            </a:r>
            <a:r>
              <a:rPr lang="en-AU" dirty="0" smtClean="0"/>
              <a:t> October.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59459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979"/>
            <a:ext cx="9144000" cy="68819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04760" y="-23979"/>
            <a:ext cx="14392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 </a:t>
            </a:r>
            <a:r>
              <a:rPr lang="en-AU" sz="1200" dirty="0" smtClean="0"/>
              <a:t>courtesy </a:t>
            </a:r>
            <a:r>
              <a:rPr lang="en-AU" sz="1200" dirty="0" smtClean="0"/>
              <a:t>JMA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310622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636"/>
            <a:ext cx="9144000" cy="509945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solidFill>
                  <a:srgbClr val="FF0000"/>
                </a:solidFill>
                <a:latin typeface="+mn-lt"/>
              </a:rPr>
              <a:t>Animation: </a:t>
            </a:r>
            <a:r>
              <a:rPr lang="en-AU" sz="2800" b="1" dirty="0" err="1" smtClean="0">
                <a:latin typeface="+mn-lt"/>
              </a:rPr>
              <a:t>Ambae</a:t>
            </a:r>
            <a:r>
              <a:rPr lang="en-AU" sz="2800" b="1" dirty="0" smtClean="0">
                <a:latin typeface="+mn-lt"/>
              </a:rPr>
              <a:t> / Aoba </a:t>
            </a:r>
            <a:r>
              <a:rPr lang="en-AU" sz="2800" b="1" dirty="0" smtClean="0">
                <a:latin typeface="+mn-lt"/>
              </a:rPr>
              <a:t>eruption </a:t>
            </a:r>
            <a:r>
              <a:rPr lang="en-AU" sz="2000" dirty="0" smtClean="0">
                <a:latin typeface="+mn-lt"/>
              </a:rPr>
              <a:t>06-18UTC 30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October 2018</a:t>
            </a:r>
            <a:endParaRPr lang="en-AU" sz="20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786582"/>
            <a:ext cx="3913239" cy="2958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793" y="786581"/>
            <a:ext cx="3913239" cy="2958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832843"/>
            <a:ext cx="3913239" cy="2958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865" y="3823067"/>
            <a:ext cx="3926168" cy="29685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8650" y="3376040"/>
            <a:ext cx="14633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JMA SO2 RGB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4682793" y="3376040"/>
            <a:ext cx="21107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VAAC Detection RGB</a:t>
            </a: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628650" y="6412526"/>
            <a:ext cx="15758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VAAC ASH RGB</a:t>
            </a:r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>
            <a:off x="4682793" y="6412526"/>
            <a:ext cx="23540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VAAC ASH RGB </a:t>
            </a:r>
            <a:r>
              <a:rPr lang="en-AU" sz="1200" dirty="0" smtClean="0"/>
              <a:t>(3.9micron)</a:t>
            </a:r>
            <a:endParaRPr lang="en-A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1168400" y="2631440"/>
            <a:ext cx="806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 smtClean="0">
                <a:solidFill>
                  <a:schemeClr val="bg1"/>
                </a:solidFill>
              </a:rPr>
              <a:t>Vanuatu</a:t>
            </a:r>
            <a:endParaRPr lang="en-AU" sz="1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44126" y="2536847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 smtClean="0">
                <a:solidFill>
                  <a:schemeClr val="bg1"/>
                </a:solidFill>
              </a:rPr>
              <a:t>Fiji</a:t>
            </a:r>
            <a:endParaRPr lang="en-AU" sz="1400" b="1" dirty="0">
              <a:solidFill>
                <a:schemeClr val="bg1"/>
              </a:solidFill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0" y="0"/>
            <a:ext cx="6883426" cy="307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400" b="1" dirty="0">
                <a:solidFill>
                  <a:srgbClr val="FF0000"/>
                </a:solidFill>
                <a:latin typeface="+mn-lt"/>
                <a:cs typeface="Arial" charset="0"/>
              </a:rPr>
              <a:t>Please start the Power Point Slide Show to activate the animation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64108" y="15487"/>
            <a:ext cx="2179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animations courtesy BOM/JMA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95689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6636"/>
            <a:ext cx="7886700" cy="509945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err="1" smtClean="0">
                <a:latin typeface="+mn-lt"/>
              </a:rPr>
              <a:t>Ambae</a:t>
            </a:r>
            <a:r>
              <a:rPr lang="en-AU" sz="2800" b="1" dirty="0" smtClean="0">
                <a:latin typeface="+mn-lt"/>
              </a:rPr>
              <a:t> / Aoba </a:t>
            </a:r>
            <a:r>
              <a:rPr lang="en-AU" sz="2800" b="1" dirty="0" smtClean="0">
                <a:latin typeface="+mn-lt"/>
              </a:rPr>
              <a:t>eruption </a:t>
            </a:r>
            <a:r>
              <a:rPr lang="en-AU" sz="2000" dirty="0" smtClean="0">
                <a:latin typeface="+mn-lt"/>
              </a:rPr>
              <a:t>08UTC 30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October 2018</a:t>
            </a:r>
            <a:endParaRPr lang="en-AU" sz="2000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69897" y="0"/>
            <a:ext cx="1874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images courtesy BOM/JMA</a:t>
            </a:r>
            <a:endParaRPr lang="en-AU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84" y="786581"/>
            <a:ext cx="7935831" cy="5988941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1152144" y="1773936"/>
            <a:ext cx="539496" cy="512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944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786580"/>
            <a:ext cx="7925215" cy="5988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6636"/>
            <a:ext cx="7886700" cy="509945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err="1" smtClean="0">
                <a:latin typeface="+mn-lt"/>
              </a:rPr>
              <a:t>Ambae</a:t>
            </a:r>
            <a:r>
              <a:rPr lang="en-AU" sz="2800" b="1" dirty="0" smtClean="0">
                <a:latin typeface="+mn-lt"/>
              </a:rPr>
              <a:t> / Aoba </a:t>
            </a:r>
            <a:r>
              <a:rPr lang="en-AU" sz="2800" b="1" dirty="0" smtClean="0">
                <a:latin typeface="+mn-lt"/>
              </a:rPr>
              <a:t>eruption </a:t>
            </a:r>
            <a:r>
              <a:rPr lang="en-AU" sz="2000" dirty="0" smtClean="0">
                <a:latin typeface="+mn-lt"/>
              </a:rPr>
              <a:t>10UTC 30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October 2018</a:t>
            </a:r>
            <a:endParaRPr lang="en-AU" sz="2000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69897" y="0"/>
            <a:ext cx="1874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images courtesy BOM/JMA</a:t>
            </a:r>
            <a:endParaRPr lang="en-AU" sz="1200" dirty="0"/>
          </a:p>
        </p:txBody>
      </p:sp>
      <p:sp>
        <p:nvSpPr>
          <p:cNvPr id="6" name="Oval 5"/>
          <p:cNvSpPr/>
          <p:nvPr/>
        </p:nvSpPr>
        <p:spPr>
          <a:xfrm>
            <a:off x="1472184" y="1938528"/>
            <a:ext cx="539496" cy="512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760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83" y="786580"/>
            <a:ext cx="7935831" cy="5988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6636"/>
            <a:ext cx="7886700" cy="509945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err="1" smtClean="0">
                <a:latin typeface="+mn-lt"/>
              </a:rPr>
              <a:t>Ambae</a:t>
            </a:r>
            <a:r>
              <a:rPr lang="en-AU" sz="2800" b="1" dirty="0" smtClean="0">
                <a:latin typeface="+mn-lt"/>
              </a:rPr>
              <a:t> / Aoba </a:t>
            </a:r>
            <a:r>
              <a:rPr lang="en-AU" sz="2800" b="1" dirty="0" smtClean="0">
                <a:latin typeface="+mn-lt"/>
              </a:rPr>
              <a:t>eruption </a:t>
            </a:r>
            <a:r>
              <a:rPr lang="en-AU" sz="2000" dirty="0" smtClean="0">
                <a:latin typeface="+mn-lt"/>
              </a:rPr>
              <a:t>12UTC 30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October 2018</a:t>
            </a:r>
            <a:endParaRPr lang="en-AU" sz="2000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69897" y="0"/>
            <a:ext cx="1874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images courtesy BOM/JMA</a:t>
            </a:r>
            <a:endParaRPr lang="en-AU" sz="1200" dirty="0"/>
          </a:p>
        </p:txBody>
      </p:sp>
      <p:sp>
        <p:nvSpPr>
          <p:cNvPr id="6" name="Oval 5"/>
          <p:cNvSpPr/>
          <p:nvPr/>
        </p:nvSpPr>
        <p:spPr>
          <a:xfrm>
            <a:off x="1856232" y="2112264"/>
            <a:ext cx="539496" cy="512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39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786581"/>
            <a:ext cx="7911265" cy="5952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6636"/>
            <a:ext cx="7886700" cy="509945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err="1" smtClean="0">
                <a:latin typeface="+mn-lt"/>
              </a:rPr>
              <a:t>Ambae</a:t>
            </a:r>
            <a:r>
              <a:rPr lang="en-AU" sz="2800" b="1" dirty="0" smtClean="0">
                <a:latin typeface="+mn-lt"/>
              </a:rPr>
              <a:t> / Aoba </a:t>
            </a:r>
            <a:r>
              <a:rPr lang="en-AU" sz="2800" b="1" dirty="0" smtClean="0">
                <a:latin typeface="+mn-lt"/>
              </a:rPr>
              <a:t>eruption </a:t>
            </a:r>
            <a:r>
              <a:rPr lang="en-AU" sz="2000" dirty="0" smtClean="0">
                <a:latin typeface="+mn-lt"/>
              </a:rPr>
              <a:t>14UTC 30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October 2018</a:t>
            </a:r>
            <a:endParaRPr lang="en-AU" sz="2000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69897" y="0"/>
            <a:ext cx="1874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images courtesy BOM/JMA</a:t>
            </a:r>
            <a:endParaRPr lang="en-AU" sz="1200" dirty="0"/>
          </a:p>
        </p:txBody>
      </p:sp>
      <p:sp>
        <p:nvSpPr>
          <p:cNvPr id="5" name="Oval 4"/>
          <p:cNvSpPr/>
          <p:nvPr/>
        </p:nvSpPr>
        <p:spPr>
          <a:xfrm>
            <a:off x="2322576" y="2304288"/>
            <a:ext cx="539496" cy="512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202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2793" y="293078"/>
            <a:ext cx="4434347" cy="3070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793" y="-3078"/>
            <a:ext cx="4434348" cy="261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4434347" cy="33729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446" y="3491350"/>
            <a:ext cx="4422554" cy="3372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91350"/>
            <a:ext cx="4422554" cy="3366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986047"/>
            <a:ext cx="14633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JMA SO2 RGB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4682793" y="3003630"/>
            <a:ext cx="21107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VAAC Detection RGB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15758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VAAC ASH RGB</a:t>
            </a:r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4721446" y="6488668"/>
            <a:ext cx="23540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VAAC ASH RGB </a:t>
            </a:r>
            <a:r>
              <a:rPr lang="en-AU" sz="1200" dirty="0" smtClean="0"/>
              <a:t>(3.9micron)</a:t>
            </a:r>
            <a:endParaRPr lang="en-A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306052" y="2559882"/>
            <a:ext cx="806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 smtClean="0">
                <a:solidFill>
                  <a:schemeClr val="bg1"/>
                </a:solidFill>
              </a:rPr>
              <a:t>Vanuatu</a:t>
            </a:r>
            <a:endParaRPr lang="en-AU" sz="1400" b="1" dirty="0">
              <a:solidFill>
                <a:schemeClr val="bg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15221" y="1378"/>
            <a:ext cx="7886700" cy="5099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b="1" dirty="0" err="1" smtClean="0">
                <a:latin typeface="+mn-lt"/>
              </a:rPr>
              <a:t>Ambae</a:t>
            </a:r>
            <a:r>
              <a:rPr lang="en-AU" sz="2800" b="1" dirty="0" smtClean="0">
                <a:latin typeface="+mn-lt"/>
              </a:rPr>
              <a:t> / Aoba </a:t>
            </a:r>
            <a:r>
              <a:rPr lang="en-AU" sz="2800" b="1" dirty="0" smtClean="0">
                <a:latin typeface="+mn-lt"/>
              </a:rPr>
              <a:t>eruption </a:t>
            </a:r>
            <a:r>
              <a:rPr lang="en-AU" sz="2000" dirty="0" smtClean="0">
                <a:latin typeface="+mn-lt"/>
              </a:rPr>
              <a:t>0940UTC 30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October 2018</a:t>
            </a:r>
            <a:endParaRPr lang="en-AU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4944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2793" y="293078"/>
            <a:ext cx="4434347" cy="3070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793" y="-3078"/>
            <a:ext cx="4434348" cy="261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4434347" cy="33729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446" y="3491350"/>
            <a:ext cx="4422554" cy="3372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91350"/>
            <a:ext cx="4422554" cy="3366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986047"/>
            <a:ext cx="14633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JMA SO2 RGB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4682793" y="3003630"/>
            <a:ext cx="21107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VAAC Detection RGB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15758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VAAC ASH RGB</a:t>
            </a:r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4721446" y="6488668"/>
            <a:ext cx="23540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VAAC ASH RGB </a:t>
            </a:r>
            <a:r>
              <a:rPr lang="en-AU" sz="1200" dirty="0" smtClean="0"/>
              <a:t>(3.9micron)</a:t>
            </a:r>
            <a:endParaRPr lang="en-A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306052" y="2559882"/>
            <a:ext cx="806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 smtClean="0">
                <a:solidFill>
                  <a:schemeClr val="bg1"/>
                </a:solidFill>
              </a:rPr>
              <a:t>Vanuatu</a:t>
            </a:r>
            <a:endParaRPr lang="en-AU" sz="1400" b="1" dirty="0">
              <a:solidFill>
                <a:schemeClr val="bg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15221" y="1378"/>
            <a:ext cx="7886700" cy="5099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b="1" dirty="0" err="1" smtClean="0">
                <a:latin typeface="+mn-lt"/>
              </a:rPr>
              <a:t>Ambae</a:t>
            </a:r>
            <a:r>
              <a:rPr lang="en-AU" sz="2800" b="1" dirty="0" smtClean="0">
                <a:latin typeface="+mn-lt"/>
              </a:rPr>
              <a:t> / Aoba </a:t>
            </a:r>
            <a:r>
              <a:rPr lang="en-AU" sz="2800" b="1" dirty="0" smtClean="0">
                <a:latin typeface="+mn-lt"/>
              </a:rPr>
              <a:t>eruption </a:t>
            </a:r>
            <a:r>
              <a:rPr lang="en-AU" sz="2000" dirty="0" smtClean="0">
                <a:latin typeface="+mn-lt"/>
              </a:rPr>
              <a:t>0940UTC 30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October 2018</a:t>
            </a:r>
            <a:endParaRPr lang="en-AU" sz="2000" dirty="0">
              <a:latin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8178" y="709726"/>
            <a:ext cx="2419350" cy="2095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375" y="4043208"/>
            <a:ext cx="2847975" cy="21145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6348" y="4043208"/>
            <a:ext cx="295275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27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572</TotalTime>
  <Words>260</Words>
  <Application>Microsoft Office PowerPoint</Application>
  <PresentationFormat>On-screen Show (4:3)</PresentationFormat>
  <Paragraphs>39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Comparing various Ash RGB products with the JMA SO2 RGB product for Ambae / Aoba, Vanuatu emission</vt:lpstr>
      <vt:lpstr>PowerPoint Presentation</vt:lpstr>
      <vt:lpstr>Animation: Ambae / Aoba eruption 06-18UTC 30th October 2018</vt:lpstr>
      <vt:lpstr>Ambae / Aoba eruption 08UTC 30th October 2018</vt:lpstr>
      <vt:lpstr>Ambae / Aoba eruption 10UTC 30th October 2018</vt:lpstr>
      <vt:lpstr>Ambae / Aoba eruption 12UTC 30th October 2018</vt:lpstr>
      <vt:lpstr>Ambae / Aoba eruption 14UTC 30th October 2018</vt:lpstr>
      <vt:lpstr>PowerPoint Presentation</vt:lpstr>
      <vt:lpstr>PowerPoint Presentation</vt:lpstr>
      <vt:lpstr>Comparison with OMI SO2 imagery</vt:lpstr>
    </vt:vector>
  </TitlesOfParts>
  <Company>Bureau of Meteorology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Bodo Zeschke</dc:creator>
  <cp:lastModifiedBy>Bodo Zeschke</cp:lastModifiedBy>
  <cp:revision>23</cp:revision>
  <dcterms:created xsi:type="dcterms:W3CDTF">2018-10-30T23:38:10Z</dcterms:created>
  <dcterms:modified xsi:type="dcterms:W3CDTF">2018-11-12T05:14:01Z</dcterms:modified>
</cp:coreProperties>
</file>